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9"/>
  </p:notesMasterIdLst>
  <p:sldIdLst>
    <p:sldId id="358" r:id="rId2"/>
    <p:sldId id="307" r:id="rId3"/>
    <p:sldId id="308" r:id="rId4"/>
    <p:sldId id="309" r:id="rId5"/>
    <p:sldId id="310" r:id="rId6"/>
    <p:sldId id="311" r:id="rId7"/>
    <p:sldId id="312" r:id="rId8"/>
    <p:sldId id="313" r:id="rId9"/>
    <p:sldId id="314" r:id="rId10"/>
    <p:sldId id="321" r:id="rId11"/>
    <p:sldId id="315" r:id="rId12"/>
    <p:sldId id="316" r:id="rId13"/>
    <p:sldId id="317" r:id="rId14"/>
    <p:sldId id="318" r:id="rId15"/>
    <p:sldId id="319" r:id="rId16"/>
    <p:sldId id="320" r:id="rId17"/>
    <p:sldId id="323" r:id="rId18"/>
    <p:sldId id="328" r:id="rId19"/>
    <p:sldId id="329" r:id="rId20"/>
    <p:sldId id="330" r:id="rId21"/>
    <p:sldId id="331" r:id="rId22"/>
    <p:sldId id="332" r:id="rId23"/>
    <p:sldId id="333" r:id="rId24"/>
    <p:sldId id="357" r:id="rId25"/>
    <p:sldId id="335" r:id="rId26"/>
    <p:sldId id="324" r:id="rId27"/>
    <p:sldId id="322" r:id="rId28"/>
    <p:sldId id="336" r:id="rId29"/>
    <p:sldId id="338" r:id="rId30"/>
    <p:sldId id="339" r:id="rId31"/>
    <p:sldId id="340" r:id="rId32"/>
    <p:sldId id="341" r:id="rId33"/>
    <p:sldId id="356" r:id="rId34"/>
    <p:sldId id="342" r:id="rId35"/>
    <p:sldId id="345" r:id="rId36"/>
    <p:sldId id="346" r:id="rId37"/>
    <p:sldId id="347" r:id="rId38"/>
    <p:sldId id="344" r:id="rId39"/>
    <p:sldId id="343" r:id="rId40"/>
    <p:sldId id="348" r:id="rId41"/>
    <p:sldId id="349" r:id="rId42"/>
    <p:sldId id="350" r:id="rId43"/>
    <p:sldId id="351" r:id="rId44"/>
    <p:sldId id="352" r:id="rId45"/>
    <p:sldId id="353" r:id="rId46"/>
    <p:sldId id="354" r:id="rId47"/>
    <p:sldId id="355"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500" autoAdjust="0"/>
    <p:restoredTop sz="94660"/>
  </p:normalViewPr>
  <p:slideViewPr>
    <p:cSldViewPr>
      <p:cViewPr>
        <p:scale>
          <a:sx n="100" d="100"/>
          <a:sy n="100" d="100"/>
        </p:scale>
        <p:origin x="-642" y="121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AC7D1B-4E17-4E93-AC90-377CF814C698}" type="datetimeFigureOut">
              <a:rPr lang="en-US" smtClean="0"/>
              <a:pPr/>
              <a:t>15/11/2020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F4535F-481F-47CD-8B38-59C51254C49F}"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29DBF3-BC0C-4D01-BE04-423E462F8803}" type="datetime1">
              <a:rPr lang="en-US" smtClean="0"/>
              <a:pPr/>
              <a:t>15/11/2020</a:t>
            </a:fld>
            <a:endParaRPr lang="en-US" dirty="0"/>
          </a:p>
        </p:txBody>
      </p:sp>
      <p:sp>
        <p:nvSpPr>
          <p:cNvPr id="5" name="Footer Placeholder 4"/>
          <p:cNvSpPr>
            <a:spLocks noGrp="1"/>
          </p:cNvSpPr>
          <p:nvPr>
            <p:ph type="ftr" sz="quarter" idx="11"/>
          </p:nvPr>
        </p:nvSpPr>
        <p:spPr/>
        <p:txBody>
          <a:bodyPr/>
          <a:lstStyle/>
          <a:p>
            <a:r>
              <a:rPr lang="en-US" smtClean="0"/>
              <a:t>Prof. C. R. Belavi, Department of CSE, HSIT, Nidaoshi</a:t>
            </a:r>
            <a:endParaRPr lang="en-US" dirty="0"/>
          </a:p>
        </p:txBody>
      </p:sp>
      <p:sp>
        <p:nvSpPr>
          <p:cNvPr id="6" name="Slide Number Placeholder 5"/>
          <p:cNvSpPr>
            <a:spLocks noGrp="1"/>
          </p:cNvSpPr>
          <p:nvPr>
            <p:ph type="sldNum" sz="quarter" idx="12"/>
          </p:nvPr>
        </p:nvSpPr>
        <p:spPr/>
        <p:txBody>
          <a:bodyPr/>
          <a:lstStyle/>
          <a:p>
            <a:fld id="{0FEBE8D0-4C74-471A-A870-F5EC6C73E3D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7DA55B-BB62-4389-B578-3CDB26A193FB}" type="datetime1">
              <a:rPr lang="en-US" smtClean="0"/>
              <a:pPr/>
              <a:t>15/11/2020</a:t>
            </a:fld>
            <a:endParaRPr lang="en-US" dirty="0"/>
          </a:p>
        </p:txBody>
      </p:sp>
      <p:sp>
        <p:nvSpPr>
          <p:cNvPr id="5" name="Footer Placeholder 4"/>
          <p:cNvSpPr>
            <a:spLocks noGrp="1"/>
          </p:cNvSpPr>
          <p:nvPr>
            <p:ph type="ftr" sz="quarter" idx="11"/>
          </p:nvPr>
        </p:nvSpPr>
        <p:spPr/>
        <p:txBody>
          <a:bodyPr/>
          <a:lstStyle/>
          <a:p>
            <a:r>
              <a:rPr lang="en-US" smtClean="0"/>
              <a:t>Prof. C. R. Belavi, Department of CSE, HSIT, Nidaoshi</a:t>
            </a:r>
            <a:endParaRPr lang="en-US" dirty="0"/>
          </a:p>
        </p:txBody>
      </p:sp>
      <p:sp>
        <p:nvSpPr>
          <p:cNvPr id="6" name="Slide Number Placeholder 5"/>
          <p:cNvSpPr>
            <a:spLocks noGrp="1"/>
          </p:cNvSpPr>
          <p:nvPr>
            <p:ph type="sldNum" sz="quarter" idx="12"/>
          </p:nvPr>
        </p:nvSpPr>
        <p:spPr/>
        <p:txBody>
          <a:bodyPr/>
          <a:lstStyle/>
          <a:p>
            <a:fld id="{0FEBE8D0-4C74-471A-A870-F5EC6C73E3D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93ABE4-6049-47CC-8C5E-4F96BCEDF23B}" type="datetime1">
              <a:rPr lang="en-US" smtClean="0"/>
              <a:pPr/>
              <a:t>15/11/2020</a:t>
            </a:fld>
            <a:endParaRPr lang="en-US" dirty="0"/>
          </a:p>
        </p:txBody>
      </p:sp>
      <p:sp>
        <p:nvSpPr>
          <p:cNvPr id="5" name="Footer Placeholder 4"/>
          <p:cNvSpPr>
            <a:spLocks noGrp="1"/>
          </p:cNvSpPr>
          <p:nvPr>
            <p:ph type="ftr" sz="quarter" idx="11"/>
          </p:nvPr>
        </p:nvSpPr>
        <p:spPr/>
        <p:txBody>
          <a:bodyPr/>
          <a:lstStyle/>
          <a:p>
            <a:r>
              <a:rPr lang="en-US" smtClean="0"/>
              <a:t>Prof. C. R. Belavi, Department of CSE, HSIT, Nidaoshi</a:t>
            </a:r>
            <a:endParaRPr lang="en-US" dirty="0"/>
          </a:p>
        </p:txBody>
      </p:sp>
      <p:sp>
        <p:nvSpPr>
          <p:cNvPr id="6" name="Slide Number Placeholder 5"/>
          <p:cNvSpPr>
            <a:spLocks noGrp="1"/>
          </p:cNvSpPr>
          <p:nvPr>
            <p:ph type="sldNum" sz="quarter" idx="12"/>
          </p:nvPr>
        </p:nvSpPr>
        <p:spPr/>
        <p:txBody>
          <a:bodyPr/>
          <a:lstStyle/>
          <a:p>
            <a:fld id="{0FEBE8D0-4C74-471A-A870-F5EC6C73E3D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4C90F4-08D3-4E18-BDC0-C3169E440990}" type="datetime1">
              <a:rPr lang="en-US" smtClean="0"/>
              <a:pPr/>
              <a:t>15/11/2020</a:t>
            </a:fld>
            <a:endParaRPr lang="en-US" dirty="0"/>
          </a:p>
        </p:txBody>
      </p:sp>
      <p:sp>
        <p:nvSpPr>
          <p:cNvPr id="5" name="Footer Placeholder 4"/>
          <p:cNvSpPr>
            <a:spLocks noGrp="1"/>
          </p:cNvSpPr>
          <p:nvPr>
            <p:ph type="ftr" sz="quarter" idx="11"/>
          </p:nvPr>
        </p:nvSpPr>
        <p:spPr/>
        <p:txBody>
          <a:bodyPr/>
          <a:lstStyle/>
          <a:p>
            <a:r>
              <a:rPr lang="en-US" smtClean="0"/>
              <a:t>Prof. C. R. Belavi, Department of CSE, HSIT, Nidaoshi</a:t>
            </a:r>
            <a:endParaRPr lang="en-US" dirty="0"/>
          </a:p>
        </p:txBody>
      </p:sp>
      <p:sp>
        <p:nvSpPr>
          <p:cNvPr id="6" name="Slide Number Placeholder 5"/>
          <p:cNvSpPr>
            <a:spLocks noGrp="1"/>
          </p:cNvSpPr>
          <p:nvPr>
            <p:ph type="sldNum" sz="quarter" idx="12"/>
          </p:nvPr>
        </p:nvSpPr>
        <p:spPr/>
        <p:txBody>
          <a:bodyPr/>
          <a:lstStyle/>
          <a:p>
            <a:fld id="{0FEBE8D0-4C74-471A-A870-F5EC6C73E3D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E4A3C0-8065-4E23-AEDC-BC974B47BBAD}" type="datetime1">
              <a:rPr lang="en-US" smtClean="0"/>
              <a:pPr/>
              <a:t>15/11/2020</a:t>
            </a:fld>
            <a:endParaRPr lang="en-US" dirty="0"/>
          </a:p>
        </p:txBody>
      </p:sp>
      <p:sp>
        <p:nvSpPr>
          <p:cNvPr id="5" name="Footer Placeholder 4"/>
          <p:cNvSpPr>
            <a:spLocks noGrp="1"/>
          </p:cNvSpPr>
          <p:nvPr>
            <p:ph type="ftr" sz="quarter" idx="11"/>
          </p:nvPr>
        </p:nvSpPr>
        <p:spPr/>
        <p:txBody>
          <a:bodyPr/>
          <a:lstStyle/>
          <a:p>
            <a:r>
              <a:rPr lang="en-US" smtClean="0"/>
              <a:t>Prof. C. R. Belavi, Department of CSE, HSIT, Nidaoshi</a:t>
            </a:r>
            <a:endParaRPr lang="en-US" dirty="0"/>
          </a:p>
        </p:txBody>
      </p:sp>
      <p:sp>
        <p:nvSpPr>
          <p:cNvPr id="6" name="Slide Number Placeholder 5"/>
          <p:cNvSpPr>
            <a:spLocks noGrp="1"/>
          </p:cNvSpPr>
          <p:nvPr>
            <p:ph type="sldNum" sz="quarter" idx="12"/>
          </p:nvPr>
        </p:nvSpPr>
        <p:spPr/>
        <p:txBody>
          <a:bodyPr/>
          <a:lstStyle/>
          <a:p>
            <a:fld id="{0FEBE8D0-4C74-471A-A870-F5EC6C73E3D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FFD9D0-CB2F-46FC-A1A2-35ED6619859F}" type="datetime1">
              <a:rPr lang="en-US" smtClean="0"/>
              <a:pPr/>
              <a:t>15/11/2020</a:t>
            </a:fld>
            <a:endParaRPr lang="en-US" dirty="0"/>
          </a:p>
        </p:txBody>
      </p:sp>
      <p:sp>
        <p:nvSpPr>
          <p:cNvPr id="6" name="Footer Placeholder 5"/>
          <p:cNvSpPr>
            <a:spLocks noGrp="1"/>
          </p:cNvSpPr>
          <p:nvPr>
            <p:ph type="ftr" sz="quarter" idx="11"/>
          </p:nvPr>
        </p:nvSpPr>
        <p:spPr/>
        <p:txBody>
          <a:bodyPr/>
          <a:lstStyle/>
          <a:p>
            <a:r>
              <a:rPr lang="en-US" smtClean="0"/>
              <a:t>Prof. C. R. Belavi, Department of CSE, HSIT, Nidaoshi</a:t>
            </a:r>
            <a:endParaRPr lang="en-US" dirty="0"/>
          </a:p>
        </p:txBody>
      </p:sp>
      <p:sp>
        <p:nvSpPr>
          <p:cNvPr id="7" name="Slide Number Placeholder 6"/>
          <p:cNvSpPr>
            <a:spLocks noGrp="1"/>
          </p:cNvSpPr>
          <p:nvPr>
            <p:ph type="sldNum" sz="quarter" idx="12"/>
          </p:nvPr>
        </p:nvSpPr>
        <p:spPr/>
        <p:txBody>
          <a:bodyPr/>
          <a:lstStyle/>
          <a:p>
            <a:fld id="{0FEBE8D0-4C74-471A-A870-F5EC6C73E3D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7F9F1E-F75E-4B8C-8A99-E110279CE912}" type="datetime1">
              <a:rPr lang="en-US" smtClean="0"/>
              <a:pPr/>
              <a:t>15/11/2020</a:t>
            </a:fld>
            <a:endParaRPr lang="en-US" dirty="0"/>
          </a:p>
        </p:txBody>
      </p:sp>
      <p:sp>
        <p:nvSpPr>
          <p:cNvPr id="8" name="Footer Placeholder 7"/>
          <p:cNvSpPr>
            <a:spLocks noGrp="1"/>
          </p:cNvSpPr>
          <p:nvPr>
            <p:ph type="ftr" sz="quarter" idx="11"/>
          </p:nvPr>
        </p:nvSpPr>
        <p:spPr/>
        <p:txBody>
          <a:bodyPr/>
          <a:lstStyle/>
          <a:p>
            <a:r>
              <a:rPr lang="en-US" smtClean="0"/>
              <a:t>Prof. C. R. Belavi, Department of CSE, HSIT, Nidaoshi</a:t>
            </a:r>
            <a:endParaRPr lang="en-US" dirty="0"/>
          </a:p>
        </p:txBody>
      </p:sp>
      <p:sp>
        <p:nvSpPr>
          <p:cNvPr id="9" name="Slide Number Placeholder 8"/>
          <p:cNvSpPr>
            <a:spLocks noGrp="1"/>
          </p:cNvSpPr>
          <p:nvPr>
            <p:ph type="sldNum" sz="quarter" idx="12"/>
          </p:nvPr>
        </p:nvSpPr>
        <p:spPr/>
        <p:txBody>
          <a:bodyPr/>
          <a:lstStyle/>
          <a:p>
            <a:fld id="{0FEBE8D0-4C74-471A-A870-F5EC6C73E3D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8A3E53-4E8E-4C07-B294-2B9C67D8FCC6}" type="datetime1">
              <a:rPr lang="en-US" smtClean="0"/>
              <a:pPr/>
              <a:t>15/11/2020</a:t>
            </a:fld>
            <a:endParaRPr lang="en-US" dirty="0"/>
          </a:p>
        </p:txBody>
      </p:sp>
      <p:sp>
        <p:nvSpPr>
          <p:cNvPr id="4" name="Footer Placeholder 3"/>
          <p:cNvSpPr>
            <a:spLocks noGrp="1"/>
          </p:cNvSpPr>
          <p:nvPr>
            <p:ph type="ftr" sz="quarter" idx="11"/>
          </p:nvPr>
        </p:nvSpPr>
        <p:spPr/>
        <p:txBody>
          <a:bodyPr/>
          <a:lstStyle/>
          <a:p>
            <a:r>
              <a:rPr lang="en-US" smtClean="0"/>
              <a:t>Prof. C. R. Belavi, Department of CSE, HSIT, Nidaoshi</a:t>
            </a:r>
            <a:endParaRPr lang="en-US" dirty="0"/>
          </a:p>
        </p:txBody>
      </p:sp>
      <p:sp>
        <p:nvSpPr>
          <p:cNvPr id="5" name="Slide Number Placeholder 4"/>
          <p:cNvSpPr>
            <a:spLocks noGrp="1"/>
          </p:cNvSpPr>
          <p:nvPr>
            <p:ph type="sldNum" sz="quarter" idx="12"/>
          </p:nvPr>
        </p:nvSpPr>
        <p:spPr/>
        <p:txBody>
          <a:bodyPr/>
          <a:lstStyle/>
          <a:p>
            <a:fld id="{0FEBE8D0-4C74-471A-A870-F5EC6C73E3D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D7A7D9-6763-43B6-9712-4C257EA61890}" type="datetime1">
              <a:rPr lang="en-US" smtClean="0"/>
              <a:pPr/>
              <a:t>15/11/2020</a:t>
            </a:fld>
            <a:endParaRPr lang="en-US" dirty="0"/>
          </a:p>
        </p:txBody>
      </p:sp>
      <p:sp>
        <p:nvSpPr>
          <p:cNvPr id="3" name="Footer Placeholder 2"/>
          <p:cNvSpPr>
            <a:spLocks noGrp="1"/>
          </p:cNvSpPr>
          <p:nvPr>
            <p:ph type="ftr" sz="quarter" idx="11"/>
          </p:nvPr>
        </p:nvSpPr>
        <p:spPr/>
        <p:txBody>
          <a:bodyPr/>
          <a:lstStyle/>
          <a:p>
            <a:r>
              <a:rPr lang="en-US" smtClean="0"/>
              <a:t>Prof. C. R. Belavi, Department of CSE, HSIT, Nidaoshi</a:t>
            </a:r>
            <a:endParaRPr lang="en-US" dirty="0"/>
          </a:p>
        </p:txBody>
      </p:sp>
      <p:sp>
        <p:nvSpPr>
          <p:cNvPr id="4" name="Slide Number Placeholder 3"/>
          <p:cNvSpPr>
            <a:spLocks noGrp="1"/>
          </p:cNvSpPr>
          <p:nvPr>
            <p:ph type="sldNum" sz="quarter" idx="12"/>
          </p:nvPr>
        </p:nvSpPr>
        <p:spPr/>
        <p:txBody>
          <a:bodyPr/>
          <a:lstStyle/>
          <a:p>
            <a:fld id="{0FEBE8D0-4C74-471A-A870-F5EC6C73E3D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374529-6DB3-4B8E-9A19-FAF1BD79449C}" type="datetime1">
              <a:rPr lang="en-US" smtClean="0"/>
              <a:pPr/>
              <a:t>15/11/2020</a:t>
            </a:fld>
            <a:endParaRPr lang="en-US" dirty="0"/>
          </a:p>
        </p:txBody>
      </p:sp>
      <p:sp>
        <p:nvSpPr>
          <p:cNvPr id="6" name="Footer Placeholder 5"/>
          <p:cNvSpPr>
            <a:spLocks noGrp="1"/>
          </p:cNvSpPr>
          <p:nvPr>
            <p:ph type="ftr" sz="quarter" idx="11"/>
          </p:nvPr>
        </p:nvSpPr>
        <p:spPr/>
        <p:txBody>
          <a:bodyPr/>
          <a:lstStyle/>
          <a:p>
            <a:r>
              <a:rPr lang="en-US" smtClean="0"/>
              <a:t>Prof. C. R. Belavi, Department of CSE, HSIT, Nidaoshi</a:t>
            </a:r>
            <a:endParaRPr lang="en-US" dirty="0"/>
          </a:p>
        </p:txBody>
      </p:sp>
      <p:sp>
        <p:nvSpPr>
          <p:cNvPr id="7" name="Slide Number Placeholder 6"/>
          <p:cNvSpPr>
            <a:spLocks noGrp="1"/>
          </p:cNvSpPr>
          <p:nvPr>
            <p:ph type="sldNum" sz="quarter" idx="12"/>
          </p:nvPr>
        </p:nvSpPr>
        <p:spPr/>
        <p:txBody>
          <a:bodyPr/>
          <a:lstStyle/>
          <a:p>
            <a:fld id="{0FEBE8D0-4C74-471A-A870-F5EC6C73E3D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112543-58AB-4CA2-A7F2-B457A328B52A}" type="datetime1">
              <a:rPr lang="en-US" smtClean="0"/>
              <a:pPr/>
              <a:t>15/11/2020</a:t>
            </a:fld>
            <a:endParaRPr lang="en-US" dirty="0"/>
          </a:p>
        </p:txBody>
      </p:sp>
      <p:sp>
        <p:nvSpPr>
          <p:cNvPr id="6" name="Footer Placeholder 5"/>
          <p:cNvSpPr>
            <a:spLocks noGrp="1"/>
          </p:cNvSpPr>
          <p:nvPr>
            <p:ph type="ftr" sz="quarter" idx="11"/>
          </p:nvPr>
        </p:nvSpPr>
        <p:spPr/>
        <p:txBody>
          <a:bodyPr/>
          <a:lstStyle/>
          <a:p>
            <a:r>
              <a:rPr lang="en-US" smtClean="0"/>
              <a:t>Prof. C. R. Belavi, Department of CSE, HSIT, Nidaoshi</a:t>
            </a:r>
            <a:endParaRPr lang="en-US" dirty="0"/>
          </a:p>
        </p:txBody>
      </p:sp>
      <p:sp>
        <p:nvSpPr>
          <p:cNvPr id="7" name="Slide Number Placeholder 6"/>
          <p:cNvSpPr>
            <a:spLocks noGrp="1"/>
          </p:cNvSpPr>
          <p:nvPr>
            <p:ph type="sldNum" sz="quarter" idx="12"/>
          </p:nvPr>
        </p:nvSpPr>
        <p:spPr/>
        <p:txBody>
          <a:bodyPr/>
          <a:lstStyle/>
          <a:p>
            <a:fld id="{0FEBE8D0-4C74-471A-A870-F5EC6C73E3D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952767-30A4-40E1-AC04-D268D36F4E75}" type="datetime1">
              <a:rPr lang="en-US" smtClean="0"/>
              <a:pPr/>
              <a:t>15/11/2020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Prof. C. R. Belavi, Department of CSE, HSIT, Nidaoshi</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EBE8D0-4C74-471A-A870-F5EC6C73E3D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ctrTitle"/>
          </p:nvPr>
        </p:nvSpPr>
        <p:spPr>
          <a:xfrm>
            <a:off x="76200" y="228600"/>
            <a:ext cx="9067800" cy="1143000"/>
          </a:xfrm>
        </p:spPr>
        <p:txBody>
          <a:bodyPr>
            <a:normAutofit fontScale="90000"/>
          </a:bodyPr>
          <a:lstStyle/>
          <a:p>
            <a:pPr fontAlgn="t"/>
            <a:r>
              <a:rPr lang="en-US" sz="2200" b="1" dirty="0" smtClean="0">
                <a:solidFill>
                  <a:srgbClr val="0070C0"/>
                </a:solidFill>
              </a:rPr>
              <a:t>S. J. P. N. TRUST’S</a:t>
            </a:r>
            <a:br>
              <a:rPr lang="en-US" sz="2200" b="1" dirty="0" smtClean="0">
                <a:solidFill>
                  <a:srgbClr val="0070C0"/>
                </a:solidFill>
              </a:rPr>
            </a:br>
            <a:r>
              <a:rPr lang="en-US" sz="2200" b="1" dirty="0" smtClean="0">
                <a:solidFill>
                  <a:srgbClr val="0070C0"/>
                </a:solidFill>
              </a:rPr>
              <a:t>HIRASUGAR INSTITUTE OF TECHNOLOGY, NIDASOSHI</a:t>
            </a:r>
            <a:r>
              <a:rPr lang="en-US" sz="3200" dirty="0" smtClean="0"/>
              <a:t/>
            </a:r>
            <a:br>
              <a:rPr lang="en-US" sz="3200" dirty="0" smtClean="0"/>
            </a:br>
            <a:r>
              <a:rPr lang="en-IN" sz="1800" b="1" dirty="0" smtClean="0">
                <a:solidFill>
                  <a:srgbClr val="FF0000"/>
                </a:solidFill>
              </a:rPr>
              <a:t>Accredited at 'A' Grade by NAAC </a:t>
            </a:r>
            <a:r>
              <a:rPr lang="en-US" sz="1800" dirty="0" smtClean="0">
                <a:solidFill>
                  <a:srgbClr val="FF0000"/>
                </a:solidFill>
              </a:rPr>
              <a:t/>
            </a:r>
            <a:br>
              <a:rPr lang="en-US" sz="1800" dirty="0" smtClean="0">
                <a:solidFill>
                  <a:srgbClr val="FF0000"/>
                </a:solidFill>
              </a:rPr>
            </a:br>
            <a:r>
              <a:rPr lang="en-IN" sz="1800" b="1" dirty="0" smtClean="0">
                <a:solidFill>
                  <a:srgbClr val="FF0000"/>
                </a:solidFill>
              </a:rPr>
              <a:t>Programmes Accredited by NBA: CSE, ECE, EEE &amp; ME.</a:t>
            </a:r>
            <a:endParaRPr lang="en-US" sz="1800" dirty="0" smtClean="0">
              <a:solidFill>
                <a:srgbClr val="FF0000"/>
              </a:solidFill>
            </a:endParaRPr>
          </a:p>
        </p:txBody>
      </p:sp>
      <p:sp>
        <p:nvSpPr>
          <p:cNvPr id="2052" name="Rectangle 3"/>
          <p:cNvSpPr>
            <a:spLocks noChangeArrowheads="1"/>
          </p:cNvSpPr>
          <p:nvPr/>
        </p:nvSpPr>
        <p:spPr bwMode="auto">
          <a:xfrm>
            <a:off x="304800" y="1295400"/>
            <a:ext cx="8453438" cy="584200"/>
          </a:xfrm>
          <a:prstGeom prst="rect">
            <a:avLst/>
          </a:prstGeom>
          <a:noFill/>
          <a:ln w="9525">
            <a:noFill/>
            <a:miter lim="800000"/>
            <a:headEnd/>
            <a:tailEnd/>
          </a:ln>
        </p:spPr>
        <p:txBody>
          <a:bodyPr>
            <a:spAutoFit/>
          </a:bodyPr>
          <a:lstStyle/>
          <a:p>
            <a:pPr algn="ctr"/>
            <a:r>
              <a:rPr lang="en-US" sz="3200" b="1" dirty="0">
                <a:solidFill>
                  <a:srgbClr val="C00000"/>
                </a:solidFill>
                <a:latin typeface="Calibri" pitchFamily="34" charset="0"/>
              </a:rPr>
              <a:t>Department of Computer Science &amp; Engineering</a:t>
            </a:r>
          </a:p>
        </p:txBody>
      </p:sp>
      <p:pic>
        <p:nvPicPr>
          <p:cNvPr id="2053" name="Picture 2" descr="Description: hitlogo.jpg"/>
          <p:cNvPicPr>
            <a:picLocks noChangeAspect="1" noChangeArrowheads="1"/>
          </p:cNvPicPr>
          <p:nvPr/>
        </p:nvPicPr>
        <p:blipFill>
          <a:blip r:embed="rId2"/>
          <a:srcRect/>
          <a:stretch>
            <a:fillRect/>
          </a:stretch>
        </p:blipFill>
        <p:spPr bwMode="auto">
          <a:xfrm>
            <a:off x="304800" y="457200"/>
            <a:ext cx="949325" cy="898525"/>
          </a:xfrm>
          <a:prstGeom prst="rect">
            <a:avLst/>
          </a:prstGeom>
          <a:noFill/>
          <a:ln w="9525">
            <a:noFill/>
            <a:miter lim="800000"/>
            <a:headEnd/>
            <a:tailEnd/>
          </a:ln>
        </p:spPr>
      </p:pic>
      <p:sp>
        <p:nvSpPr>
          <p:cNvPr id="8" name="Rectangle 2"/>
          <p:cNvSpPr txBox="1">
            <a:spLocks noChangeArrowheads="1"/>
          </p:cNvSpPr>
          <p:nvPr/>
        </p:nvSpPr>
        <p:spPr>
          <a:xfrm>
            <a:off x="228600" y="2057400"/>
            <a:ext cx="8686800" cy="1775298"/>
          </a:xfrm>
          <a:prstGeom prst="rect">
            <a:avLst/>
          </a:prstGeom>
        </p:spPr>
        <p:txBody>
          <a:bodyPr vert="horz" lIns="91440" tIns="45720" rIns="91440" bIns="45720" rtlCol="0" anchor="ctr">
            <a:normAutofit fontScale="52500" lnSpcReduction="20000"/>
          </a:bodyPr>
          <a:lstStyle/>
          <a:p>
            <a:pPr algn="ctr">
              <a:spcBef>
                <a:spcPct val="0"/>
              </a:spcBef>
              <a:defRPr/>
            </a:pPr>
            <a:r>
              <a:rPr kumimoji="0" lang="en-US" sz="4900" b="1" i="0" u="none" strike="noStrike" kern="1200" cap="none" spc="0" normalizeH="0" baseline="0" noProof="0" dirty="0" smtClean="0">
                <a:ln>
                  <a:noFill/>
                </a:ln>
                <a:solidFill>
                  <a:schemeClr val="tx1"/>
                </a:solidFill>
                <a:effectLst/>
                <a:uLnTx/>
                <a:uFillTx/>
                <a:latin typeface="+mj-lt"/>
                <a:ea typeface="+mj-ea"/>
                <a:cs typeface="+mj-cs"/>
              </a:rPr>
              <a:t>Course: </a:t>
            </a:r>
            <a:r>
              <a:rPr lang="en-US" sz="4900" dirty="0" smtClean="0">
                <a:latin typeface="+mj-lt"/>
                <a:ea typeface="+mj-ea"/>
                <a:cs typeface="+mj-cs"/>
              </a:rPr>
              <a:t>Design And Analysis of Algorithms </a:t>
            </a:r>
            <a:r>
              <a:rPr kumimoji="0" lang="en-US" sz="4900" b="0" i="0" u="none" strike="noStrike" kern="1200" cap="none" spc="0" normalizeH="0" baseline="0" noProof="0" dirty="0" smtClean="0">
                <a:ln>
                  <a:noFill/>
                </a:ln>
                <a:solidFill>
                  <a:schemeClr val="tx1"/>
                </a:solidFill>
                <a:effectLst/>
                <a:uLnTx/>
                <a:uFillTx/>
                <a:latin typeface="+mj-lt"/>
                <a:ea typeface="+mj-ea"/>
                <a:cs typeface="+mj-cs"/>
              </a:rPr>
              <a:t>(18CS42)</a:t>
            </a:r>
            <a:r>
              <a:rPr kumimoji="0" lang="en-US" sz="4400" b="0" i="0" u="none" strike="noStrike" kern="1200" cap="none" spc="0" normalizeH="0" baseline="0" noProof="0" dirty="0" smtClean="0">
                <a:ln>
                  <a:noFill/>
                </a:ln>
                <a:solidFill>
                  <a:srgbClr val="FF0000"/>
                </a:solidFill>
                <a:effectLst/>
                <a:uLnTx/>
                <a:uFillTx/>
                <a:latin typeface="+mj-lt"/>
                <a:ea typeface="+mj-ea"/>
                <a:cs typeface="+mj-cs"/>
              </a:rPr>
              <a:t/>
            </a:r>
            <a:br>
              <a:rPr kumimoji="0" lang="en-US" sz="4400" b="0" i="0" u="none" strike="noStrike" kern="1200" cap="none" spc="0" normalizeH="0" baseline="0" noProof="0" dirty="0" smtClean="0">
                <a:ln>
                  <a:noFill/>
                </a:ln>
                <a:solidFill>
                  <a:srgbClr val="FF0000"/>
                </a:solidFill>
                <a:effectLst/>
                <a:uLnTx/>
                <a:uFillTx/>
                <a:latin typeface="+mj-lt"/>
                <a:ea typeface="+mj-ea"/>
                <a:cs typeface="+mj-cs"/>
              </a:rPr>
            </a:br>
            <a:endParaRPr kumimoji="0" lang="en-US" sz="4400" b="0" i="0" u="none" strike="noStrike" kern="1200" cap="none" spc="0" normalizeH="0" baseline="0" noProof="0" dirty="0" smtClean="0">
              <a:ln>
                <a:noFill/>
              </a:ln>
              <a:solidFill>
                <a:srgbClr val="FF0000"/>
              </a:solidFill>
              <a:effectLst/>
              <a:uLnTx/>
              <a:uFillTx/>
              <a:latin typeface="+mj-lt"/>
              <a:ea typeface="+mj-ea"/>
              <a:cs typeface="+mj-cs"/>
            </a:endParaRPr>
          </a:p>
          <a:p>
            <a:pPr algn="ctr">
              <a:spcBef>
                <a:spcPct val="0"/>
              </a:spcBef>
              <a:defRPr/>
            </a:pPr>
            <a:r>
              <a:rPr kumimoji="0" lang="en-US" sz="6000" b="0" i="0" u="none" strike="noStrike" kern="1200" cap="none" spc="0" normalizeH="0" baseline="0" noProof="0" dirty="0" smtClean="0">
                <a:ln>
                  <a:noFill/>
                </a:ln>
                <a:solidFill>
                  <a:srgbClr val="FF0000"/>
                </a:solidFill>
                <a:effectLst/>
                <a:uLnTx/>
                <a:uFillTx/>
                <a:latin typeface="+mj-lt"/>
                <a:ea typeface="+mj-ea"/>
                <a:cs typeface="+mj-cs"/>
              </a:rPr>
              <a:t>Module 1: </a:t>
            </a:r>
            <a:r>
              <a:rPr lang="en-US" sz="6100" dirty="0" smtClean="0">
                <a:solidFill>
                  <a:srgbClr val="FF0000"/>
                </a:solidFill>
                <a:latin typeface="+mj-lt"/>
                <a:ea typeface="+mj-ea"/>
                <a:cs typeface="+mj-cs"/>
              </a:rPr>
              <a:t>Introduction, What is an Algorithm? Algorithm Specification Analysis Framework </a:t>
            </a:r>
          </a:p>
          <a:p>
            <a:pPr algn="ctr">
              <a:spcBef>
                <a:spcPct val="0"/>
              </a:spcBef>
              <a:defRPr/>
            </a:pPr>
            <a:endParaRPr kumimoji="0" lang="en-US" sz="4400" b="0" i="0" u="none" strike="noStrike" kern="1200" cap="none" spc="0" normalizeH="0" baseline="0" noProof="0" dirty="0" smtClean="0">
              <a:ln>
                <a:noFill/>
              </a:ln>
              <a:solidFill>
                <a:srgbClr val="FF0000"/>
              </a:solidFill>
              <a:effectLst/>
              <a:uLnTx/>
              <a:uFillTx/>
              <a:latin typeface="+mj-lt"/>
              <a:ea typeface="+mj-ea"/>
              <a:cs typeface="+mj-cs"/>
            </a:endParaRPr>
          </a:p>
        </p:txBody>
      </p:sp>
      <p:sp>
        <p:nvSpPr>
          <p:cNvPr id="9" name="Rectangle 8"/>
          <p:cNvSpPr/>
          <p:nvPr/>
        </p:nvSpPr>
        <p:spPr>
          <a:xfrm>
            <a:off x="0" y="4800600"/>
            <a:ext cx="9144000" cy="1569660"/>
          </a:xfrm>
          <a:prstGeom prst="rect">
            <a:avLst/>
          </a:prstGeom>
        </p:spPr>
        <p:txBody>
          <a:bodyPr wrap="square">
            <a:spAutoFit/>
          </a:bodyPr>
          <a:lstStyle/>
          <a:p>
            <a:pPr algn="ctr"/>
            <a:r>
              <a:rPr lang="en-US" sz="3200" dirty="0" smtClean="0"/>
              <a:t>Prof. C. R. Belavi</a:t>
            </a:r>
          </a:p>
          <a:p>
            <a:pPr algn="ctr"/>
            <a:r>
              <a:rPr lang="en-US" sz="3200" dirty="0" smtClean="0"/>
              <a:t>Asst. Prof. , Dept. of Computer Science &amp; </a:t>
            </a:r>
            <a:r>
              <a:rPr lang="en-US" sz="3200" dirty="0" err="1" smtClean="0"/>
              <a:t>Engg</a:t>
            </a:r>
            <a:r>
              <a:rPr lang="en-US" sz="3200" dirty="0" smtClean="0"/>
              <a:t>.,</a:t>
            </a:r>
          </a:p>
          <a:p>
            <a:pPr algn="ctr"/>
            <a:r>
              <a:rPr lang="en-US" sz="3200" dirty="0" err="1" smtClean="0"/>
              <a:t>Hirasugar</a:t>
            </a:r>
            <a:r>
              <a:rPr lang="en-US" sz="3200" dirty="0" smtClean="0"/>
              <a:t> Institute of Technology, </a:t>
            </a:r>
            <a:r>
              <a:rPr lang="en-US" sz="3200" dirty="0" err="1" smtClean="0"/>
              <a:t>Nidasoshi</a:t>
            </a:r>
            <a:endParaRPr lang="en-US" sz="3200" dirty="0" smtClean="0"/>
          </a:p>
        </p:txBody>
      </p:sp>
      <p:sp>
        <p:nvSpPr>
          <p:cNvPr id="7" name="Date Placeholder 6"/>
          <p:cNvSpPr>
            <a:spLocks noGrp="1"/>
          </p:cNvSpPr>
          <p:nvPr>
            <p:ph type="dt" sz="half" idx="10"/>
          </p:nvPr>
        </p:nvSpPr>
        <p:spPr/>
        <p:txBody>
          <a:bodyPr/>
          <a:lstStyle/>
          <a:p>
            <a:fld id="{3B29C7F4-7134-4DFB-828F-B9DBE22BB627}" type="datetime1">
              <a:rPr lang="en-US" smtClean="0"/>
              <a:pPr/>
              <a:t>15/11/2020</a:t>
            </a:fld>
            <a:endParaRPr lang="en-US" dirty="0"/>
          </a:p>
        </p:txBody>
      </p:sp>
      <p:sp>
        <p:nvSpPr>
          <p:cNvPr id="10" name="Slide Number Placeholder 9"/>
          <p:cNvSpPr>
            <a:spLocks noGrp="1"/>
          </p:cNvSpPr>
          <p:nvPr>
            <p:ph type="sldNum" sz="quarter" idx="12"/>
          </p:nvPr>
        </p:nvSpPr>
        <p:spPr/>
        <p:txBody>
          <a:bodyPr/>
          <a:lstStyle/>
          <a:p>
            <a:fld id="{0FEBE8D0-4C74-471A-A870-F5EC6C73E3DB}" type="slidenum">
              <a:rPr lang="en-US" smtClean="0"/>
              <a:pPr/>
              <a:t>1</a:t>
            </a:fld>
            <a:endParaRPr lang="en-US" dirty="0"/>
          </a:p>
        </p:txBody>
      </p:sp>
      <p:sp>
        <p:nvSpPr>
          <p:cNvPr id="11" name="Footer Placeholder 10"/>
          <p:cNvSpPr>
            <a:spLocks noGrp="1"/>
          </p:cNvSpPr>
          <p:nvPr>
            <p:ph type="ftr" sz="quarter" idx="11"/>
          </p:nvPr>
        </p:nvSpPr>
        <p:spPr/>
        <p:txBody>
          <a:bodyPr/>
          <a:lstStyle/>
          <a:p>
            <a:r>
              <a:rPr lang="en-US" smtClean="0"/>
              <a:t>Prof. C. R. Belavi, Department of CSE, HSIT, Nidaoshi</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Analysis Framework </a:t>
            </a:r>
            <a:endParaRPr lang="en-US" dirty="0"/>
          </a:p>
        </p:txBody>
      </p:sp>
      <p:sp>
        <p:nvSpPr>
          <p:cNvPr id="3" name="Content Placeholder 2"/>
          <p:cNvSpPr>
            <a:spLocks noGrp="1"/>
          </p:cNvSpPr>
          <p:nvPr>
            <p:ph idx="1"/>
          </p:nvPr>
        </p:nvSpPr>
        <p:spPr>
          <a:xfrm>
            <a:off x="457200" y="914400"/>
            <a:ext cx="8229600" cy="5211763"/>
          </a:xfrm>
        </p:spPr>
        <p:txBody>
          <a:bodyPr>
            <a:noAutofit/>
          </a:bodyPr>
          <a:lstStyle/>
          <a:p>
            <a:pPr algn="just"/>
            <a:r>
              <a:rPr lang="en-US" sz="2900" dirty="0" smtClean="0">
                <a:solidFill>
                  <a:srgbClr val="FF0000"/>
                </a:solidFill>
              </a:rPr>
              <a:t>Worst-Case Efficiency </a:t>
            </a:r>
            <a:r>
              <a:rPr lang="en-US" sz="2900" dirty="0" smtClean="0"/>
              <a:t>– of an ALG is its efficiency for the worst-case input of size n, which is an input of size for which the algorithm runs the longest among all possible inputs of that size.  Example – C</a:t>
            </a:r>
            <a:r>
              <a:rPr lang="en-US" sz="2900" baseline="-25000" dirty="0" smtClean="0"/>
              <a:t>worst</a:t>
            </a:r>
            <a:r>
              <a:rPr lang="en-US" sz="2900" dirty="0" smtClean="0"/>
              <a:t>(n)=n</a:t>
            </a:r>
          </a:p>
          <a:p>
            <a:r>
              <a:rPr lang="en-US" sz="2900" dirty="0" smtClean="0">
                <a:solidFill>
                  <a:srgbClr val="FF0000"/>
                </a:solidFill>
              </a:rPr>
              <a:t>Best-Case Efficiency </a:t>
            </a:r>
            <a:r>
              <a:rPr lang="en-US" sz="2900" dirty="0" smtClean="0"/>
              <a:t>- of an ALG is its efficiency for the best-case input of size n, which is an input of size for which the algorithm runs the fastest among all possible inputs of that size. Example – </a:t>
            </a:r>
            <a:r>
              <a:rPr lang="en-US" sz="2900" dirty="0" err="1" smtClean="0"/>
              <a:t>C</a:t>
            </a:r>
            <a:r>
              <a:rPr lang="en-US" sz="2900" baseline="-25000" dirty="0" err="1" smtClean="0"/>
              <a:t>best</a:t>
            </a:r>
            <a:r>
              <a:rPr lang="en-US" sz="2900" dirty="0" smtClean="0"/>
              <a:t>(n)=1</a:t>
            </a:r>
          </a:p>
          <a:p>
            <a:r>
              <a:rPr lang="en-US" sz="2900" dirty="0" smtClean="0">
                <a:solidFill>
                  <a:srgbClr val="FF0000"/>
                </a:solidFill>
              </a:rPr>
              <a:t>Average-Case Efficiency </a:t>
            </a:r>
            <a:r>
              <a:rPr lang="en-US" sz="2900" dirty="0" smtClean="0"/>
              <a:t>- Example – </a:t>
            </a:r>
            <a:r>
              <a:rPr lang="en-US" sz="2900" dirty="0" err="1" smtClean="0"/>
              <a:t>C</a:t>
            </a:r>
            <a:r>
              <a:rPr lang="en-US" sz="2900" baseline="-25000" dirty="0" err="1" smtClean="0"/>
              <a:t>avg</a:t>
            </a:r>
            <a:r>
              <a:rPr lang="en-US" sz="2900" dirty="0" smtClean="0"/>
              <a:t>(n)=p(n+1)/2 + n(1-p)</a:t>
            </a:r>
            <a:endParaRPr lang="en-US" sz="2900" dirty="0"/>
          </a:p>
        </p:txBody>
      </p:sp>
      <p:sp>
        <p:nvSpPr>
          <p:cNvPr id="4" name="Date Placeholder 3"/>
          <p:cNvSpPr>
            <a:spLocks noGrp="1"/>
          </p:cNvSpPr>
          <p:nvPr>
            <p:ph type="dt" sz="half" idx="10"/>
          </p:nvPr>
        </p:nvSpPr>
        <p:spPr/>
        <p:txBody>
          <a:bodyPr/>
          <a:lstStyle/>
          <a:p>
            <a:fld id="{C706F018-7E4C-4F23-9D0E-F6A1EE24E984}" type="datetime1">
              <a:rPr lang="en-US" smtClean="0"/>
              <a:pPr/>
              <a:t>15/11/2020</a:t>
            </a:fld>
            <a:endParaRPr lang="en-US" dirty="0"/>
          </a:p>
        </p:txBody>
      </p:sp>
      <p:sp>
        <p:nvSpPr>
          <p:cNvPr id="5" name="Slide Number Placeholder 4"/>
          <p:cNvSpPr>
            <a:spLocks noGrp="1"/>
          </p:cNvSpPr>
          <p:nvPr>
            <p:ph type="sldNum" sz="quarter" idx="12"/>
          </p:nvPr>
        </p:nvSpPr>
        <p:spPr/>
        <p:txBody>
          <a:bodyPr/>
          <a:lstStyle/>
          <a:p>
            <a:fld id="{0FEBE8D0-4C74-471A-A870-F5EC6C73E3DB}" type="slidenum">
              <a:rPr lang="en-US" smtClean="0"/>
              <a:pPr/>
              <a:t>10</a:t>
            </a:fld>
            <a:endParaRPr lang="en-US" dirty="0"/>
          </a:p>
        </p:txBody>
      </p:sp>
      <p:sp>
        <p:nvSpPr>
          <p:cNvPr id="6" name="Footer Placeholder 5"/>
          <p:cNvSpPr>
            <a:spLocks noGrp="1"/>
          </p:cNvSpPr>
          <p:nvPr>
            <p:ph type="ftr" sz="quarter" idx="11"/>
          </p:nvPr>
        </p:nvSpPr>
        <p:spPr/>
        <p:txBody>
          <a:bodyPr/>
          <a:lstStyle/>
          <a:p>
            <a:r>
              <a:rPr lang="en-US" smtClean="0"/>
              <a:t>Prof. C. R. Belavi, Department of CSE, HSIT, Nidaoshi</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Performance Analysis</a:t>
            </a:r>
            <a:endParaRPr lang="en-US" dirty="0"/>
          </a:p>
        </p:txBody>
      </p:sp>
      <p:sp>
        <p:nvSpPr>
          <p:cNvPr id="3" name="Content Placeholder 2"/>
          <p:cNvSpPr>
            <a:spLocks noGrp="1"/>
          </p:cNvSpPr>
          <p:nvPr>
            <p:ph idx="1"/>
          </p:nvPr>
        </p:nvSpPr>
        <p:spPr>
          <a:xfrm>
            <a:off x="457200" y="838200"/>
            <a:ext cx="8229600" cy="5287963"/>
          </a:xfrm>
        </p:spPr>
        <p:txBody>
          <a:bodyPr>
            <a:normAutofit fontScale="92500"/>
          </a:bodyPr>
          <a:lstStyle/>
          <a:p>
            <a:pPr algn="just"/>
            <a:r>
              <a:rPr lang="en-US" sz="2800" dirty="0" smtClean="0"/>
              <a:t>Major goal of this subject is to develop skills for making evaluative judgments about algorithm</a:t>
            </a:r>
          </a:p>
          <a:p>
            <a:pPr algn="just"/>
            <a:r>
              <a:rPr lang="en-US" sz="2800" dirty="0" smtClean="0"/>
              <a:t>There are many criteria upon which we judge algorithm-</a:t>
            </a:r>
          </a:p>
          <a:p>
            <a:pPr marL="857250" lvl="1" indent="-457200" algn="just">
              <a:buFont typeface="+mj-lt"/>
              <a:buAutoNum type="arabicPeriod"/>
            </a:pPr>
            <a:r>
              <a:rPr lang="en-US" sz="2000" dirty="0" smtClean="0"/>
              <a:t>Does it do what we want it to do?</a:t>
            </a:r>
          </a:p>
          <a:p>
            <a:pPr marL="857250" lvl="1" indent="-457200" algn="just">
              <a:buFont typeface="+mj-lt"/>
              <a:buAutoNum type="arabicPeriod"/>
            </a:pPr>
            <a:r>
              <a:rPr lang="en-US" sz="2000" dirty="0" smtClean="0"/>
              <a:t>Does it work correctly according to the original specification of the task?</a:t>
            </a:r>
          </a:p>
          <a:p>
            <a:pPr marL="857250" lvl="1" indent="-457200" algn="just">
              <a:buFont typeface="+mj-lt"/>
              <a:buAutoNum type="arabicPeriod"/>
            </a:pPr>
            <a:r>
              <a:rPr lang="en-US" sz="2000" dirty="0" smtClean="0"/>
              <a:t>Is there documentation that describes how to use it and how it works?</a:t>
            </a:r>
          </a:p>
          <a:p>
            <a:pPr marL="857250" lvl="1" indent="-457200" algn="just">
              <a:buFont typeface="+mj-lt"/>
              <a:buAutoNum type="arabicPeriod"/>
            </a:pPr>
            <a:r>
              <a:rPr lang="en-US" sz="2000" dirty="0" smtClean="0"/>
              <a:t>Are procedures created in such a way that they perform logical sub-functions?</a:t>
            </a:r>
          </a:p>
          <a:p>
            <a:pPr marL="857250" lvl="1" indent="-457200" algn="just">
              <a:buFont typeface="+mj-lt"/>
              <a:buAutoNum type="arabicPeriod"/>
            </a:pPr>
            <a:r>
              <a:rPr lang="en-US" sz="2000" dirty="0" smtClean="0"/>
              <a:t>Is the code readable?</a:t>
            </a:r>
          </a:p>
          <a:p>
            <a:pPr marL="457200" indent="-457200" algn="just"/>
            <a:r>
              <a:rPr lang="en-US" sz="2800" dirty="0" smtClean="0"/>
              <a:t>There are other important criteria for judging algorithms that have a more direct relationship to performance</a:t>
            </a:r>
          </a:p>
          <a:p>
            <a:pPr marL="857250" lvl="1" indent="-457200" algn="just">
              <a:buFont typeface="+mj-lt"/>
              <a:buAutoNum type="arabicPeriod"/>
            </a:pPr>
            <a:r>
              <a:rPr lang="en-US" sz="2400" dirty="0" smtClean="0"/>
              <a:t>Space Complexity ( Storage Requirement ) </a:t>
            </a:r>
          </a:p>
          <a:p>
            <a:pPr marL="857250" lvl="1" indent="-457200" algn="just">
              <a:buFont typeface="+mj-lt"/>
              <a:buAutoNum type="arabicPeriod"/>
            </a:pPr>
            <a:r>
              <a:rPr lang="en-US" sz="2400" dirty="0" smtClean="0"/>
              <a:t>Time Complexity ( Computing Time )</a:t>
            </a:r>
            <a:endParaRPr lang="en-US" sz="1800" dirty="0" smtClean="0"/>
          </a:p>
          <a:p>
            <a:pPr algn="just">
              <a:buNone/>
            </a:pPr>
            <a:endParaRPr lang="en-US" sz="2000" dirty="0" smtClean="0"/>
          </a:p>
          <a:p>
            <a:endParaRPr lang="en-US" sz="2000" dirty="0"/>
          </a:p>
        </p:txBody>
      </p:sp>
      <p:sp>
        <p:nvSpPr>
          <p:cNvPr id="4" name="Date Placeholder 3"/>
          <p:cNvSpPr>
            <a:spLocks noGrp="1"/>
          </p:cNvSpPr>
          <p:nvPr>
            <p:ph type="dt" sz="half" idx="10"/>
          </p:nvPr>
        </p:nvSpPr>
        <p:spPr/>
        <p:txBody>
          <a:bodyPr/>
          <a:lstStyle/>
          <a:p>
            <a:fld id="{F80115DC-2C09-4C07-85EC-3CCA1CCFE2D8}" type="datetime1">
              <a:rPr lang="en-US" smtClean="0"/>
              <a:pPr/>
              <a:t>15/11/2020</a:t>
            </a:fld>
            <a:endParaRPr lang="en-US" dirty="0"/>
          </a:p>
        </p:txBody>
      </p:sp>
      <p:sp>
        <p:nvSpPr>
          <p:cNvPr id="5" name="Slide Number Placeholder 4"/>
          <p:cNvSpPr>
            <a:spLocks noGrp="1"/>
          </p:cNvSpPr>
          <p:nvPr>
            <p:ph type="sldNum" sz="quarter" idx="12"/>
          </p:nvPr>
        </p:nvSpPr>
        <p:spPr/>
        <p:txBody>
          <a:bodyPr/>
          <a:lstStyle/>
          <a:p>
            <a:fld id="{0FEBE8D0-4C74-471A-A870-F5EC6C73E3DB}" type="slidenum">
              <a:rPr lang="en-US" smtClean="0"/>
              <a:pPr/>
              <a:t>11</a:t>
            </a:fld>
            <a:endParaRPr lang="en-US" dirty="0"/>
          </a:p>
        </p:txBody>
      </p:sp>
      <p:sp>
        <p:nvSpPr>
          <p:cNvPr id="6" name="Footer Placeholder 5"/>
          <p:cNvSpPr>
            <a:spLocks noGrp="1"/>
          </p:cNvSpPr>
          <p:nvPr>
            <p:ph type="ftr" sz="quarter" idx="11"/>
          </p:nvPr>
        </p:nvSpPr>
        <p:spPr/>
        <p:txBody>
          <a:bodyPr/>
          <a:lstStyle/>
          <a:p>
            <a:r>
              <a:rPr lang="en-US" smtClean="0"/>
              <a:t>Prof. C. R. Belavi, Department of CSE, HSIT, Nidaoshi</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lvl="1" algn="ctr" rtl="0">
              <a:spcBef>
                <a:spcPct val="0"/>
              </a:spcBef>
            </a:pPr>
            <a:r>
              <a:rPr lang="en-US" sz="3200" dirty="0" smtClean="0">
                <a:solidFill>
                  <a:srgbClr val="FF0000"/>
                </a:solidFill>
              </a:rPr>
              <a:t>Space </a:t>
            </a:r>
            <a:r>
              <a:rPr lang="en-US" sz="3200" dirty="0" smtClean="0">
                <a:solidFill>
                  <a:srgbClr val="FF0000"/>
                </a:solidFill>
                <a:latin typeface="+mj-lt"/>
              </a:rPr>
              <a:t>Complexity</a:t>
            </a:r>
            <a:r>
              <a:rPr lang="en-US" sz="3200" dirty="0" smtClean="0">
                <a:solidFill>
                  <a:srgbClr val="FF0000"/>
                </a:solidFill>
              </a:rPr>
              <a:t> ( Storage Requirement ) </a:t>
            </a:r>
            <a:br>
              <a:rPr lang="en-US" sz="3200" dirty="0" smtClean="0">
                <a:solidFill>
                  <a:srgbClr val="FF0000"/>
                </a:solidFill>
              </a:rPr>
            </a:br>
            <a:endParaRPr lang="en-US" sz="2400" dirty="0">
              <a:solidFill>
                <a:srgbClr val="FF0000"/>
              </a:solidFill>
            </a:endParaRPr>
          </a:p>
        </p:txBody>
      </p:sp>
      <p:sp>
        <p:nvSpPr>
          <p:cNvPr id="3" name="Content Placeholder 2"/>
          <p:cNvSpPr>
            <a:spLocks noGrp="1"/>
          </p:cNvSpPr>
          <p:nvPr>
            <p:ph idx="1"/>
          </p:nvPr>
        </p:nvSpPr>
        <p:spPr>
          <a:xfrm>
            <a:off x="457200" y="838200"/>
            <a:ext cx="8229600" cy="5287963"/>
          </a:xfrm>
        </p:spPr>
        <p:txBody>
          <a:bodyPr/>
          <a:lstStyle/>
          <a:p>
            <a:r>
              <a:rPr lang="en-US" sz="2400" dirty="0" smtClean="0"/>
              <a:t>The space complexity of an algorithm is the amount of memory it needs to run to completion</a:t>
            </a:r>
          </a:p>
          <a:p>
            <a:r>
              <a:rPr lang="en-US" sz="2400" dirty="0" smtClean="0"/>
              <a:t>The space needed is the sum of a fixed part and variable part</a:t>
            </a:r>
          </a:p>
          <a:p>
            <a:pPr marL="914400" lvl="1" indent="-514350" algn="just">
              <a:buFont typeface="+mj-lt"/>
              <a:buAutoNum type="arabicPeriod"/>
            </a:pPr>
            <a:r>
              <a:rPr lang="en-US" sz="2000" dirty="0" smtClean="0"/>
              <a:t>Fixed Part – is independent of characters of the inputs and outputs. It includes instruction space(space for code), space for simple variables and fixed size component variables, space for constants etc. </a:t>
            </a:r>
          </a:p>
          <a:p>
            <a:pPr marL="914400" lvl="1" indent="-514350" algn="just">
              <a:buFont typeface="+mj-lt"/>
              <a:buAutoNum type="arabicPeriod"/>
            </a:pPr>
            <a:r>
              <a:rPr lang="en-US" sz="2000" dirty="0" smtClean="0"/>
              <a:t>Variable Part – consists of the space needed by component variables whose size is dependent on the particular problem instance being solved, the space needed by referenced variables and recursion stack space</a:t>
            </a:r>
          </a:p>
          <a:p>
            <a:pPr marL="514350" indent="-514350" algn="just"/>
            <a:r>
              <a:rPr lang="en-US" sz="2400" dirty="0" smtClean="0"/>
              <a:t>The space requirement S(P) of any algorithm P may therefore be written as </a:t>
            </a:r>
            <a:r>
              <a:rPr lang="en-US" sz="2400" dirty="0" smtClean="0">
                <a:solidFill>
                  <a:srgbClr val="FF0000"/>
                </a:solidFill>
              </a:rPr>
              <a:t>S(P) = c + S</a:t>
            </a:r>
            <a:r>
              <a:rPr lang="en-US" sz="2400" baseline="-25000" dirty="0" smtClean="0">
                <a:solidFill>
                  <a:srgbClr val="FF0000"/>
                </a:solidFill>
              </a:rPr>
              <a:t>p</a:t>
            </a:r>
            <a:r>
              <a:rPr lang="en-US" sz="2400" dirty="0" smtClean="0">
                <a:solidFill>
                  <a:srgbClr val="FF0000"/>
                </a:solidFill>
              </a:rPr>
              <a:t>(instance characteristics) </a:t>
            </a:r>
            <a:r>
              <a:rPr lang="en-US" sz="2400" dirty="0" smtClean="0"/>
              <a:t>, where c is constant</a:t>
            </a:r>
          </a:p>
          <a:p>
            <a:endParaRPr lang="en-US" dirty="0"/>
          </a:p>
        </p:txBody>
      </p:sp>
      <p:sp>
        <p:nvSpPr>
          <p:cNvPr id="4" name="Date Placeholder 3"/>
          <p:cNvSpPr>
            <a:spLocks noGrp="1"/>
          </p:cNvSpPr>
          <p:nvPr>
            <p:ph type="dt" sz="half" idx="10"/>
          </p:nvPr>
        </p:nvSpPr>
        <p:spPr/>
        <p:txBody>
          <a:bodyPr/>
          <a:lstStyle/>
          <a:p>
            <a:fld id="{D1D277A6-79E5-4A79-B367-D0DC7EDD3232}" type="datetime1">
              <a:rPr lang="en-US" smtClean="0"/>
              <a:pPr/>
              <a:t>15/11/2020</a:t>
            </a:fld>
            <a:endParaRPr lang="en-US" dirty="0"/>
          </a:p>
        </p:txBody>
      </p:sp>
      <p:sp>
        <p:nvSpPr>
          <p:cNvPr id="5" name="Slide Number Placeholder 4"/>
          <p:cNvSpPr>
            <a:spLocks noGrp="1"/>
          </p:cNvSpPr>
          <p:nvPr>
            <p:ph type="sldNum" sz="quarter" idx="12"/>
          </p:nvPr>
        </p:nvSpPr>
        <p:spPr/>
        <p:txBody>
          <a:bodyPr/>
          <a:lstStyle/>
          <a:p>
            <a:fld id="{0FEBE8D0-4C74-471A-A870-F5EC6C73E3DB}" type="slidenum">
              <a:rPr lang="en-US" smtClean="0"/>
              <a:pPr/>
              <a:t>12</a:t>
            </a:fld>
            <a:endParaRPr lang="en-US" dirty="0"/>
          </a:p>
        </p:txBody>
      </p:sp>
      <p:sp>
        <p:nvSpPr>
          <p:cNvPr id="6" name="Footer Placeholder 5"/>
          <p:cNvSpPr>
            <a:spLocks noGrp="1"/>
          </p:cNvSpPr>
          <p:nvPr>
            <p:ph type="ftr" sz="quarter" idx="11"/>
          </p:nvPr>
        </p:nvSpPr>
        <p:spPr/>
        <p:txBody>
          <a:bodyPr/>
          <a:lstStyle/>
          <a:p>
            <a:r>
              <a:rPr lang="en-US" smtClean="0"/>
              <a:t>Prof. C. R. Belavi, Department of CSE, HSIT, Nidaoshi</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dirty="0" smtClean="0">
                <a:solidFill>
                  <a:srgbClr val="FF0000"/>
                </a:solidFill>
              </a:rPr>
              <a:t>Time Complexity ( Computing Time)</a:t>
            </a:r>
            <a:endParaRPr lang="en-US" sz="3600" dirty="0">
              <a:solidFill>
                <a:srgbClr val="FF0000"/>
              </a:solidFill>
            </a:endParaRPr>
          </a:p>
        </p:txBody>
      </p:sp>
      <p:sp>
        <p:nvSpPr>
          <p:cNvPr id="3" name="Content Placeholder 2"/>
          <p:cNvSpPr>
            <a:spLocks noGrp="1"/>
          </p:cNvSpPr>
          <p:nvPr>
            <p:ph idx="1"/>
          </p:nvPr>
        </p:nvSpPr>
        <p:spPr>
          <a:xfrm>
            <a:off x="457200" y="914400"/>
            <a:ext cx="8229600" cy="5211763"/>
          </a:xfrm>
        </p:spPr>
        <p:txBody>
          <a:bodyPr>
            <a:normAutofit/>
          </a:bodyPr>
          <a:lstStyle/>
          <a:p>
            <a:pPr algn="just"/>
            <a:r>
              <a:rPr lang="en-US" sz="2800" dirty="0" smtClean="0"/>
              <a:t>The time complexity of an algorithm is the amount of computer time it needs to run to completion</a:t>
            </a:r>
          </a:p>
          <a:p>
            <a:pPr algn="just"/>
            <a:r>
              <a:rPr lang="en-US" sz="2800" dirty="0" smtClean="0"/>
              <a:t>The time T(P) taken by a program P is the sum of the compile time and the run ( or execution time)</a:t>
            </a:r>
          </a:p>
          <a:p>
            <a:pPr algn="just"/>
            <a:r>
              <a:rPr lang="en-US" sz="2800" dirty="0" smtClean="0"/>
              <a:t>The compile time does not depend on the instance characteristics</a:t>
            </a:r>
          </a:p>
          <a:p>
            <a:pPr algn="just"/>
            <a:r>
              <a:rPr lang="en-US" sz="2800" dirty="0" smtClean="0"/>
              <a:t>Hence, we concern with just the run time of a program</a:t>
            </a:r>
          </a:p>
          <a:p>
            <a:pPr algn="just"/>
            <a:r>
              <a:rPr lang="en-US" sz="2800" dirty="0" smtClean="0"/>
              <a:t>This run time is denoted by t</a:t>
            </a:r>
            <a:r>
              <a:rPr lang="en-US" sz="2800" baseline="-25000" dirty="0" smtClean="0"/>
              <a:t>p</a:t>
            </a:r>
            <a:r>
              <a:rPr lang="en-US" sz="2800" dirty="0" smtClean="0"/>
              <a:t>(instance characteristics)</a:t>
            </a:r>
            <a:endParaRPr lang="en-US" sz="2800" dirty="0"/>
          </a:p>
        </p:txBody>
      </p:sp>
      <p:sp>
        <p:nvSpPr>
          <p:cNvPr id="4" name="Date Placeholder 3"/>
          <p:cNvSpPr>
            <a:spLocks noGrp="1"/>
          </p:cNvSpPr>
          <p:nvPr>
            <p:ph type="dt" sz="half" idx="10"/>
          </p:nvPr>
        </p:nvSpPr>
        <p:spPr/>
        <p:txBody>
          <a:bodyPr/>
          <a:lstStyle/>
          <a:p>
            <a:fld id="{08B80110-6FC7-43F3-BE42-DB458E4BCE60}" type="datetime1">
              <a:rPr lang="en-US" smtClean="0"/>
              <a:pPr/>
              <a:t>15/11/2020</a:t>
            </a:fld>
            <a:endParaRPr lang="en-US" dirty="0"/>
          </a:p>
        </p:txBody>
      </p:sp>
      <p:sp>
        <p:nvSpPr>
          <p:cNvPr id="5" name="Slide Number Placeholder 4"/>
          <p:cNvSpPr>
            <a:spLocks noGrp="1"/>
          </p:cNvSpPr>
          <p:nvPr>
            <p:ph type="sldNum" sz="quarter" idx="12"/>
          </p:nvPr>
        </p:nvSpPr>
        <p:spPr/>
        <p:txBody>
          <a:bodyPr/>
          <a:lstStyle/>
          <a:p>
            <a:fld id="{0FEBE8D0-4C74-471A-A870-F5EC6C73E3DB}" type="slidenum">
              <a:rPr lang="en-US" smtClean="0"/>
              <a:pPr/>
              <a:t>13</a:t>
            </a:fld>
            <a:endParaRPr lang="en-US" dirty="0"/>
          </a:p>
        </p:txBody>
      </p:sp>
      <p:sp>
        <p:nvSpPr>
          <p:cNvPr id="6" name="Footer Placeholder 5"/>
          <p:cNvSpPr>
            <a:spLocks noGrp="1"/>
          </p:cNvSpPr>
          <p:nvPr>
            <p:ph type="ftr" sz="quarter" idx="11"/>
          </p:nvPr>
        </p:nvSpPr>
        <p:spPr/>
        <p:txBody>
          <a:bodyPr/>
          <a:lstStyle/>
          <a:p>
            <a:r>
              <a:rPr lang="en-US" smtClean="0"/>
              <a:t>Prof. C. R. Belavi, Department of CSE, HSIT, Nidaoshi</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dirty="0" smtClean="0">
                <a:solidFill>
                  <a:srgbClr val="FF0000"/>
                </a:solidFill>
              </a:rPr>
              <a:t>Step Count for Array Element Addition</a:t>
            </a:r>
            <a:endParaRPr lang="en-US" dirty="0">
              <a:solidFill>
                <a:srgbClr val="FF0000"/>
              </a:solidFill>
            </a:endParaRPr>
          </a:p>
        </p:txBody>
      </p:sp>
      <p:sp>
        <p:nvSpPr>
          <p:cNvPr id="4" name="Date Placeholder 3"/>
          <p:cNvSpPr>
            <a:spLocks noGrp="1"/>
          </p:cNvSpPr>
          <p:nvPr>
            <p:ph type="dt" sz="half" idx="10"/>
          </p:nvPr>
        </p:nvSpPr>
        <p:spPr/>
        <p:txBody>
          <a:bodyPr/>
          <a:lstStyle/>
          <a:p>
            <a:fld id="{EA5E82D1-0F1C-4DCA-850F-6E25612888E8}" type="datetime1">
              <a:rPr lang="en-US" smtClean="0"/>
              <a:pPr/>
              <a:t>15/11/2020</a:t>
            </a:fld>
            <a:endParaRPr lang="en-US" dirty="0"/>
          </a:p>
        </p:txBody>
      </p:sp>
      <p:sp>
        <p:nvSpPr>
          <p:cNvPr id="5" name="Slide Number Placeholder 4"/>
          <p:cNvSpPr>
            <a:spLocks noGrp="1"/>
          </p:cNvSpPr>
          <p:nvPr>
            <p:ph type="sldNum" sz="quarter" idx="12"/>
          </p:nvPr>
        </p:nvSpPr>
        <p:spPr/>
        <p:txBody>
          <a:bodyPr/>
          <a:lstStyle/>
          <a:p>
            <a:fld id="{0FEBE8D0-4C74-471A-A870-F5EC6C73E3DB}" type="slidenum">
              <a:rPr lang="en-US" smtClean="0"/>
              <a:pPr/>
              <a:t>14</a:t>
            </a:fld>
            <a:endParaRPr lang="en-US" dirty="0"/>
          </a:p>
        </p:txBody>
      </p:sp>
      <p:pic>
        <p:nvPicPr>
          <p:cNvPr id="1026" name="Picture 2" descr="C:\Users\Sumedh\Downloads\WhatsApp Unknown 2020-06-10 at 11.14.25 AM\WhatsApp Image 2020-06-10 at 11.13.55 AM.jpeg"/>
          <p:cNvPicPr>
            <a:picLocks noGrp="1" noChangeAspect="1" noChangeArrowheads="1"/>
          </p:cNvPicPr>
          <p:nvPr>
            <p:ph idx="1"/>
          </p:nvPr>
        </p:nvPicPr>
        <p:blipFill>
          <a:blip r:embed="rId2"/>
          <a:srcRect/>
          <a:stretch>
            <a:fillRect/>
          </a:stretch>
        </p:blipFill>
        <p:spPr bwMode="auto">
          <a:xfrm>
            <a:off x="457200" y="1371601"/>
            <a:ext cx="8229600" cy="4552196"/>
          </a:xfrm>
          <a:prstGeom prst="rect">
            <a:avLst/>
          </a:prstGeom>
          <a:noFill/>
        </p:spPr>
      </p:pic>
      <p:sp>
        <p:nvSpPr>
          <p:cNvPr id="6" name="Footer Placeholder 5"/>
          <p:cNvSpPr>
            <a:spLocks noGrp="1"/>
          </p:cNvSpPr>
          <p:nvPr>
            <p:ph type="ftr" sz="quarter" idx="11"/>
          </p:nvPr>
        </p:nvSpPr>
        <p:spPr/>
        <p:txBody>
          <a:bodyPr/>
          <a:lstStyle/>
          <a:p>
            <a:r>
              <a:rPr lang="en-US" smtClean="0"/>
              <a:t>Prof. C. R. Belavi, Department of CSE, HSIT, Nidaoshi</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Step Count for Two Matrix Addition</a:t>
            </a:r>
            <a:endParaRPr lang="en-US" dirty="0">
              <a:solidFill>
                <a:srgbClr val="FF0000"/>
              </a:solidFill>
            </a:endParaRPr>
          </a:p>
        </p:txBody>
      </p:sp>
      <p:sp>
        <p:nvSpPr>
          <p:cNvPr id="4" name="Date Placeholder 3"/>
          <p:cNvSpPr>
            <a:spLocks noGrp="1"/>
          </p:cNvSpPr>
          <p:nvPr>
            <p:ph type="dt" sz="half" idx="10"/>
          </p:nvPr>
        </p:nvSpPr>
        <p:spPr/>
        <p:txBody>
          <a:bodyPr/>
          <a:lstStyle/>
          <a:p>
            <a:fld id="{5EFE5B24-E8AA-4CF6-9D0C-83FFD3238295}" type="datetime1">
              <a:rPr lang="en-US" smtClean="0"/>
              <a:pPr/>
              <a:t>15/11/2020</a:t>
            </a:fld>
            <a:endParaRPr lang="en-US" dirty="0"/>
          </a:p>
        </p:txBody>
      </p:sp>
      <p:sp>
        <p:nvSpPr>
          <p:cNvPr id="5" name="Slide Number Placeholder 4"/>
          <p:cNvSpPr>
            <a:spLocks noGrp="1"/>
          </p:cNvSpPr>
          <p:nvPr>
            <p:ph type="sldNum" sz="quarter" idx="12"/>
          </p:nvPr>
        </p:nvSpPr>
        <p:spPr/>
        <p:txBody>
          <a:bodyPr/>
          <a:lstStyle/>
          <a:p>
            <a:fld id="{0FEBE8D0-4C74-471A-A870-F5EC6C73E3DB}" type="slidenum">
              <a:rPr lang="en-US" smtClean="0"/>
              <a:pPr/>
              <a:t>15</a:t>
            </a:fld>
            <a:endParaRPr lang="en-US" dirty="0"/>
          </a:p>
        </p:txBody>
      </p:sp>
      <p:pic>
        <p:nvPicPr>
          <p:cNvPr id="2050" name="Picture 2" descr="C:\Users\Sumedh\Downloads\WhatsApp Unknown 2020-06-10 at 11.14.25 AM\WhatsApp Image 2020-06-10 at 11.12.06 AM.jpeg"/>
          <p:cNvPicPr>
            <a:picLocks noGrp="1" noChangeAspect="1" noChangeArrowheads="1"/>
          </p:cNvPicPr>
          <p:nvPr>
            <p:ph idx="1"/>
          </p:nvPr>
        </p:nvPicPr>
        <p:blipFill>
          <a:blip r:embed="rId2"/>
          <a:srcRect/>
          <a:stretch>
            <a:fillRect/>
          </a:stretch>
        </p:blipFill>
        <p:spPr bwMode="auto">
          <a:xfrm>
            <a:off x="457200" y="1524000"/>
            <a:ext cx="8229600" cy="4724400"/>
          </a:xfrm>
          <a:prstGeom prst="rect">
            <a:avLst/>
          </a:prstGeom>
          <a:noFill/>
        </p:spPr>
      </p:pic>
      <p:sp>
        <p:nvSpPr>
          <p:cNvPr id="6" name="Footer Placeholder 5"/>
          <p:cNvSpPr>
            <a:spLocks noGrp="1"/>
          </p:cNvSpPr>
          <p:nvPr>
            <p:ph type="ftr" sz="quarter" idx="11"/>
          </p:nvPr>
        </p:nvSpPr>
        <p:spPr/>
        <p:txBody>
          <a:bodyPr/>
          <a:lstStyle/>
          <a:p>
            <a:r>
              <a:rPr lang="en-US" smtClean="0"/>
              <a:t>Prof. C. R. Belavi, Department of CSE, HSIT, Nidaoshi</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Step Count for </a:t>
            </a:r>
            <a:r>
              <a:rPr lang="en-US" dirty="0" err="1" smtClean="0">
                <a:solidFill>
                  <a:srgbClr val="FF0000"/>
                </a:solidFill>
              </a:rPr>
              <a:t>Rsum</a:t>
            </a:r>
            <a:r>
              <a:rPr lang="en-US" dirty="0" smtClean="0">
                <a:solidFill>
                  <a:srgbClr val="FF0000"/>
                </a:solidFill>
              </a:rPr>
              <a:t> of Array Elements</a:t>
            </a:r>
            <a:endParaRPr lang="en-US" dirty="0">
              <a:solidFill>
                <a:srgbClr val="FF0000"/>
              </a:solidFill>
            </a:endParaRPr>
          </a:p>
        </p:txBody>
      </p:sp>
      <p:sp>
        <p:nvSpPr>
          <p:cNvPr id="5" name="Date Placeholder 4"/>
          <p:cNvSpPr>
            <a:spLocks noGrp="1"/>
          </p:cNvSpPr>
          <p:nvPr>
            <p:ph type="dt" sz="half" idx="10"/>
          </p:nvPr>
        </p:nvSpPr>
        <p:spPr/>
        <p:txBody>
          <a:bodyPr/>
          <a:lstStyle/>
          <a:p>
            <a:fld id="{BF32495B-85E6-4BCB-AEAE-C9180E173DE9}" type="datetime1">
              <a:rPr lang="en-US" smtClean="0"/>
              <a:pPr/>
              <a:t>15/11/2020</a:t>
            </a:fld>
            <a:endParaRPr lang="en-US" dirty="0"/>
          </a:p>
        </p:txBody>
      </p:sp>
      <p:sp>
        <p:nvSpPr>
          <p:cNvPr id="6" name="Slide Number Placeholder 5"/>
          <p:cNvSpPr>
            <a:spLocks noGrp="1"/>
          </p:cNvSpPr>
          <p:nvPr>
            <p:ph type="sldNum" sz="quarter" idx="12"/>
          </p:nvPr>
        </p:nvSpPr>
        <p:spPr/>
        <p:txBody>
          <a:bodyPr/>
          <a:lstStyle/>
          <a:p>
            <a:fld id="{0FEBE8D0-4C74-471A-A870-F5EC6C73E3DB}" type="slidenum">
              <a:rPr lang="en-US" smtClean="0"/>
              <a:pPr/>
              <a:t>16</a:t>
            </a:fld>
            <a:endParaRPr lang="en-US" dirty="0"/>
          </a:p>
        </p:txBody>
      </p:sp>
      <p:pic>
        <p:nvPicPr>
          <p:cNvPr id="3074" name="Picture 2"/>
          <p:cNvPicPr>
            <a:picLocks noGrp="1" noChangeAspect="1" noChangeArrowheads="1"/>
          </p:cNvPicPr>
          <p:nvPr>
            <p:ph sz="half" idx="2"/>
          </p:nvPr>
        </p:nvPicPr>
        <p:blipFill>
          <a:blip r:embed="rId2"/>
          <a:srcRect/>
          <a:stretch>
            <a:fillRect/>
          </a:stretch>
        </p:blipFill>
        <p:spPr bwMode="auto">
          <a:xfrm>
            <a:off x="4648200" y="1676400"/>
            <a:ext cx="4038600" cy="3733800"/>
          </a:xfrm>
          <a:prstGeom prst="rect">
            <a:avLst/>
          </a:prstGeom>
          <a:noFill/>
          <a:ln w="9525">
            <a:noFill/>
            <a:miter lim="800000"/>
            <a:headEnd/>
            <a:tailEnd/>
          </a:ln>
          <a:effectLst/>
        </p:spPr>
      </p:pic>
      <p:pic>
        <p:nvPicPr>
          <p:cNvPr id="3075" name="Picture 3" descr="C:\Users\Sumedh\Downloads\WhatsApp Unknown 2020-06-10 at 11.14.25 AM\WhatsApp Image 2020-06-10 at 11.10.49 AM.jpeg"/>
          <p:cNvPicPr>
            <a:picLocks noGrp="1" noChangeAspect="1" noChangeArrowheads="1"/>
          </p:cNvPicPr>
          <p:nvPr>
            <p:ph sz="half" idx="1"/>
          </p:nvPr>
        </p:nvPicPr>
        <p:blipFill>
          <a:blip r:embed="rId3"/>
          <a:srcRect/>
          <a:stretch>
            <a:fillRect/>
          </a:stretch>
        </p:blipFill>
        <p:spPr bwMode="auto">
          <a:xfrm>
            <a:off x="457200" y="1752600"/>
            <a:ext cx="4038600" cy="3505200"/>
          </a:xfrm>
          <a:prstGeom prst="rect">
            <a:avLst/>
          </a:prstGeom>
          <a:noFill/>
        </p:spPr>
      </p:pic>
      <p:sp>
        <p:nvSpPr>
          <p:cNvPr id="7" name="Footer Placeholder 6"/>
          <p:cNvSpPr>
            <a:spLocks noGrp="1"/>
          </p:cNvSpPr>
          <p:nvPr>
            <p:ph type="ftr" sz="quarter" idx="11"/>
          </p:nvPr>
        </p:nvSpPr>
        <p:spPr/>
        <p:txBody>
          <a:bodyPr/>
          <a:lstStyle/>
          <a:p>
            <a:r>
              <a:rPr lang="en-US" smtClean="0"/>
              <a:t>Prof. C. R. Belavi, Department of CSE, HSIT, Nidaoshi</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392362"/>
          </a:xfrm>
        </p:spPr>
        <p:txBody>
          <a:bodyPr>
            <a:noAutofit/>
          </a:bodyPr>
          <a:lstStyle/>
          <a:p>
            <a:r>
              <a:rPr lang="en-US" sz="7200" dirty="0" smtClean="0"/>
              <a:t/>
            </a:r>
            <a:br>
              <a:rPr lang="en-US" sz="7200" dirty="0" smtClean="0"/>
            </a:br>
            <a:r>
              <a:rPr lang="en-US" sz="7200" dirty="0" smtClean="0"/>
              <a:t>Module – 1 </a:t>
            </a:r>
            <a:br>
              <a:rPr lang="en-US" sz="7200" dirty="0" smtClean="0"/>
            </a:br>
            <a:r>
              <a:rPr lang="en-US" sz="6600" b="1" dirty="0" smtClean="0"/>
              <a:t>Asymptotic Notations </a:t>
            </a:r>
            <a:br>
              <a:rPr lang="en-US" sz="6600" b="1" dirty="0" smtClean="0"/>
            </a:br>
            <a:endParaRPr lang="en-US" sz="7200" dirty="0"/>
          </a:p>
        </p:txBody>
      </p:sp>
      <p:sp>
        <p:nvSpPr>
          <p:cNvPr id="3" name="Content Placeholder 2"/>
          <p:cNvSpPr>
            <a:spLocks noGrp="1"/>
          </p:cNvSpPr>
          <p:nvPr>
            <p:ph idx="1"/>
          </p:nvPr>
        </p:nvSpPr>
        <p:spPr>
          <a:xfrm>
            <a:off x="457200" y="2667000"/>
            <a:ext cx="8229600" cy="3657600"/>
          </a:xfrm>
        </p:spPr>
        <p:txBody>
          <a:bodyPr>
            <a:normAutofit fontScale="55000" lnSpcReduction="20000"/>
          </a:bodyPr>
          <a:lstStyle/>
          <a:p>
            <a:pPr>
              <a:buFont typeface="Wingdings" pitchFamily="2" charset="2"/>
              <a:buChar char="q"/>
            </a:pPr>
            <a:r>
              <a:rPr lang="en-US" sz="6700" dirty="0" smtClean="0"/>
              <a:t>Big-Oh notation (</a:t>
            </a:r>
            <a:r>
              <a:rPr lang="en-US" sz="6700" i="1" dirty="0" smtClean="0"/>
              <a:t>O</a:t>
            </a:r>
            <a:r>
              <a:rPr lang="en-US" sz="6700" dirty="0" smtClean="0"/>
              <a:t>)</a:t>
            </a:r>
          </a:p>
          <a:p>
            <a:pPr>
              <a:buFont typeface="Wingdings" pitchFamily="2" charset="2"/>
              <a:buChar char="q"/>
            </a:pPr>
            <a:r>
              <a:rPr lang="en-US" sz="6700" dirty="0" smtClean="0"/>
              <a:t>Big-Omega notation (</a:t>
            </a:r>
            <a:r>
              <a:rPr lang="en-US" sz="6700" i="1" dirty="0" smtClean="0"/>
              <a:t>Ω</a:t>
            </a:r>
            <a:r>
              <a:rPr lang="en-US" sz="6700" dirty="0" smtClean="0"/>
              <a:t>) </a:t>
            </a:r>
          </a:p>
          <a:p>
            <a:pPr>
              <a:buFont typeface="Wingdings" pitchFamily="2" charset="2"/>
              <a:buChar char="q"/>
            </a:pPr>
            <a:r>
              <a:rPr lang="en-US" sz="6700" dirty="0" smtClean="0"/>
              <a:t>Big-Theta notation (Q)</a:t>
            </a:r>
          </a:p>
          <a:p>
            <a:pPr algn="ctr">
              <a:buNone/>
            </a:pPr>
            <a:r>
              <a:rPr lang="en-US" sz="7700" dirty="0" smtClean="0"/>
              <a:t>Mr. C. R. BELAVI</a:t>
            </a:r>
          </a:p>
          <a:p>
            <a:pPr algn="ctr">
              <a:buNone/>
            </a:pPr>
            <a:r>
              <a:rPr lang="en-US" sz="7000" dirty="0" smtClean="0"/>
              <a:t>Dept. of CSE,</a:t>
            </a:r>
          </a:p>
          <a:p>
            <a:pPr algn="ctr">
              <a:buNone/>
            </a:pPr>
            <a:r>
              <a:rPr lang="en-US" sz="7000" dirty="0" smtClean="0"/>
              <a:t>HIT, Nidasoshi</a:t>
            </a:r>
            <a:endParaRPr lang="en-US" sz="5800" dirty="0"/>
          </a:p>
        </p:txBody>
      </p:sp>
      <p:sp>
        <p:nvSpPr>
          <p:cNvPr id="4" name="Date Placeholder 3"/>
          <p:cNvSpPr>
            <a:spLocks noGrp="1"/>
          </p:cNvSpPr>
          <p:nvPr>
            <p:ph type="dt" sz="half" idx="10"/>
          </p:nvPr>
        </p:nvSpPr>
        <p:spPr/>
        <p:txBody>
          <a:bodyPr/>
          <a:lstStyle/>
          <a:p>
            <a:fld id="{AAD2A562-1248-49B3-816A-7987C7C575A4}" type="datetime1">
              <a:rPr lang="en-US" smtClean="0"/>
              <a:pPr/>
              <a:t>15/11/2020</a:t>
            </a:fld>
            <a:endParaRPr lang="en-US" dirty="0"/>
          </a:p>
        </p:txBody>
      </p:sp>
      <p:sp>
        <p:nvSpPr>
          <p:cNvPr id="5" name="Slide Number Placeholder 4"/>
          <p:cNvSpPr>
            <a:spLocks noGrp="1"/>
          </p:cNvSpPr>
          <p:nvPr>
            <p:ph type="sldNum" sz="quarter" idx="12"/>
          </p:nvPr>
        </p:nvSpPr>
        <p:spPr/>
        <p:txBody>
          <a:bodyPr/>
          <a:lstStyle/>
          <a:p>
            <a:fld id="{0FEBE8D0-4C74-471A-A870-F5EC6C73E3DB}" type="slidenum">
              <a:rPr lang="en-US" smtClean="0"/>
              <a:pPr/>
              <a:t>17</a:t>
            </a:fld>
            <a:endParaRPr lang="en-US" dirty="0"/>
          </a:p>
        </p:txBody>
      </p:sp>
      <p:sp>
        <p:nvSpPr>
          <p:cNvPr id="6" name="Footer Placeholder 5"/>
          <p:cNvSpPr>
            <a:spLocks noGrp="1"/>
          </p:cNvSpPr>
          <p:nvPr>
            <p:ph type="ftr" sz="quarter" idx="11"/>
          </p:nvPr>
        </p:nvSpPr>
        <p:spPr/>
        <p:txBody>
          <a:bodyPr/>
          <a:lstStyle/>
          <a:p>
            <a:r>
              <a:rPr lang="en-US" smtClean="0"/>
              <a:t>Prof. C. R. Belavi, Department of CSE, HSIT, Nidaoshi</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Asymptotic Notations</a:t>
            </a:r>
            <a:endParaRPr lang="en-US" dirty="0">
              <a:solidFill>
                <a:srgbClr val="FF0000"/>
              </a:solidFill>
            </a:endParaRPr>
          </a:p>
        </p:txBody>
      </p:sp>
      <p:sp>
        <p:nvSpPr>
          <p:cNvPr id="3" name="Content Placeholder 2"/>
          <p:cNvSpPr>
            <a:spLocks noGrp="1"/>
          </p:cNvSpPr>
          <p:nvPr>
            <p:ph idx="1"/>
          </p:nvPr>
        </p:nvSpPr>
        <p:spPr/>
        <p:txBody>
          <a:bodyPr>
            <a:normAutofit/>
          </a:bodyPr>
          <a:lstStyle/>
          <a:p>
            <a:pPr algn="just">
              <a:buFont typeface="Wingdings" pitchFamily="2" charset="2"/>
              <a:buChar char="q"/>
            </a:pPr>
            <a:r>
              <a:rPr lang="en-US" dirty="0" smtClean="0"/>
              <a:t>The efficiency analysis framework concentrates on the order of growth of an algorithm’s basic operation count as the principal indicator of the algorithm’s efficiency</a:t>
            </a:r>
          </a:p>
          <a:p>
            <a:pPr>
              <a:buFont typeface="Wingdings" pitchFamily="2" charset="2"/>
              <a:buChar char="q"/>
            </a:pPr>
            <a:r>
              <a:rPr lang="en-US" dirty="0" smtClean="0"/>
              <a:t>To compare and rank such orders of growth, computer scientists use three notations:-    Big-Oh notation (</a:t>
            </a:r>
            <a:r>
              <a:rPr lang="en-US" i="1" dirty="0" smtClean="0"/>
              <a:t>O</a:t>
            </a:r>
            <a:r>
              <a:rPr lang="en-US" dirty="0" smtClean="0"/>
              <a:t>), Big-Omega notation (</a:t>
            </a:r>
            <a:r>
              <a:rPr lang="en-US" i="1" dirty="0" smtClean="0"/>
              <a:t>Ω</a:t>
            </a:r>
            <a:r>
              <a:rPr lang="en-US" dirty="0" smtClean="0"/>
              <a:t>) and Big-Theta notation (</a:t>
            </a:r>
            <a:r>
              <a:rPr lang="el-GR" dirty="0" smtClean="0"/>
              <a:t>Θ</a:t>
            </a:r>
            <a:r>
              <a:rPr lang="en-US" dirty="0" smtClean="0"/>
              <a:t>)</a:t>
            </a:r>
          </a:p>
          <a:p>
            <a:pPr algn="just"/>
            <a:endParaRPr lang="en-US" dirty="0" smtClean="0"/>
          </a:p>
          <a:p>
            <a:endParaRPr lang="en-US" dirty="0"/>
          </a:p>
        </p:txBody>
      </p:sp>
      <p:sp>
        <p:nvSpPr>
          <p:cNvPr id="4" name="Date Placeholder 3"/>
          <p:cNvSpPr>
            <a:spLocks noGrp="1"/>
          </p:cNvSpPr>
          <p:nvPr>
            <p:ph type="dt" sz="half" idx="10"/>
          </p:nvPr>
        </p:nvSpPr>
        <p:spPr/>
        <p:txBody>
          <a:bodyPr/>
          <a:lstStyle/>
          <a:p>
            <a:fld id="{0CB9BC98-C106-4E1E-9C4D-9ABD4EE6AB40}" type="datetime1">
              <a:rPr lang="en-US" smtClean="0"/>
              <a:pPr/>
              <a:t>15/11/2020</a:t>
            </a:fld>
            <a:endParaRPr lang="en-US" dirty="0"/>
          </a:p>
        </p:txBody>
      </p:sp>
      <p:sp>
        <p:nvSpPr>
          <p:cNvPr id="5" name="Slide Number Placeholder 4"/>
          <p:cNvSpPr>
            <a:spLocks noGrp="1"/>
          </p:cNvSpPr>
          <p:nvPr>
            <p:ph type="sldNum" sz="quarter" idx="12"/>
          </p:nvPr>
        </p:nvSpPr>
        <p:spPr/>
        <p:txBody>
          <a:bodyPr/>
          <a:lstStyle/>
          <a:p>
            <a:fld id="{0FEBE8D0-4C74-471A-A870-F5EC6C73E3DB}" type="slidenum">
              <a:rPr lang="en-US" smtClean="0"/>
              <a:pPr/>
              <a:t>18</a:t>
            </a:fld>
            <a:endParaRPr lang="en-US" dirty="0"/>
          </a:p>
        </p:txBody>
      </p:sp>
      <p:sp>
        <p:nvSpPr>
          <p:cNvPr id="6" name="Footer Placeholder 5"/>
          <p:cNvSpPr>
            <a:spLocks noGrp="1"/>
          </p:cNvSpPr>
          <p:nvPr>
            <p:ph type="ftr" sz="quarter" idx="11"/>
          </p:nvPr>
        </p:nvSpPr>
        <p:spPr/>
        <p:txBody>
          <a:bodyPr/>
          <a:lstStyle/>
          <a:p>
            <a:r>
              <a:rPr lang="en-US" smtClean="0"/>
              <a:t>Prof. C. R. Belavi, Department of CSE, HSIT, Nidaoshi</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rPr>
              <a:t>Big-Oh notation (</a:t>
            </a:r>
            <a:r>
              <a:rPr lang="en-US" i="1" dirty="0" smtClean="0">
                <a:solidFill>
                  <a:srgbClr val="FF0000"/>
                </a:solidFill>
              </a:rPr>
              <a:t>O</a:t>
            </a:r>
            <a:r>
              <a:rPr lang="en-US" dirty="0" smtClean="0">
                <a:solidFill>
                  <a:srgbClr val="FF0000"/>
                </a:solidFill>
              </a:rPr>
              <a:t>)</a:t>
            </a:r>
            <a:endParaRPr lang="en-US" dirty="0">
              <a:solidFill>
                <a:srgbClr val="FF0000"/>
              </a:solidFill>
            </a:endParaRPr>
          </a:p>
        </p:txBody>
      </p:sp>
      <p:sp>
        <p:nvSpPr>
          <p:cNvPr id="3" name="Content Placeholder 2"/>
          <p:cNvSpPr>
            <a:spLocks noGrp="1"/>
          </p:cNvSpPr>
          <p:nvPr>
            <p:ph sz="half" idx="1"/>
          </p:nvPr>
        </p:nvSpPr>
        <p:spPr/>
        <p:txBody>
          <a:bodyPr>
            <a:normAutofit lnSpcReduction="10000"/>
          </a:bodyPr>
          <a:lstStyle/>
          <a:p>
            <a:pPr algn="just"/>
            <a:r>
              <a:rPr lang="en-US" dirty="0" smtClean="0"/>
              <a:t>A function t(n) is said to be in O(g(n)), denoted t(n) </a:t>
            </a:r>
            <a:r>
              <a:rPr lang="el-GR" dirty="0" smtClean="0"/>
              <a:t>ϵ</a:t>
            </a:r>
            <a:r>
              <a:rPr lang="en-US" dirty="0" smtClean="0"/>
              <a:t> O(g(n)), if t(n) is bounded above by some constant multiple of g(n) for all large n, i.e., if there exist some positive constant c and some nonnegative integer n</a:t>
            </a:r>
            <a:r>
              <a:rPr lang="en-US" baseline="-25000" dirty="0" smtClean="0"/>
              <a:t>0</a:t>
            </a:r>
            <a:r>
              <a:rPr lang="en-US" dirty="0" smtClean="0"/>
              <a:t> such that t(n) ≤ cg(n) for all n ≥ n</a:t>
            </a:r>
            <a:r>
              <a:rPr lang="en-US" baseline="-25000" dirty="0" smtClean="0"/>
              <a:t>0 </a:t>
            </a:r>
            <a:endParaRPr lang="en-US" baseline="-25000" dirty="0"/>
          </a:p>
        </p:txBody>
      </p:sp>
      <p:sp>
        <p:nvSpPr>
          <p:cNvPr id="5" name="Date Placeholder 4"/>
          <p:cNvSpPr>
            <a:spLocks noGrp="1"/>
          </p:cNvSpPr>
          <p:nvPr>
            <p:ph type="dt" sz="half" idx="10"/>
          </p:nvPr>
        </p:nvSpPr>
        <p:spPr/>
        <p:txBody>
          <a:bodyPr/>
          <a:lstStyle/>
          <a:p>
            <a:fld id="{C7558189-6130-44FC-A334-40E8C747675E}" type="datetime1">
              <a:rPr lang="en-US" smtClean="0"/>
              <a:pPr/>
              <a:t>15/11/2020</a:t>
            </a:fld>
            <a:endParaRPr lang="en-US" dirty="0"/>
          </a:p>
        </p:txBody>
      </p:sp>
      <p:sp>
        <p:nvSpPr>
          <p:cNvPr id="6" name="Slide Number Placeholder 5"/>
          <p:cNvSpPr>
            <a:spLocks noGrp="1"/>
          </p:cNvSpPr>
          <p:nvPr>
            <p:ph type="sldNum" sz="quarter" idx="12"/>
          </p:nvPr>
        </p:nvSpPr>
        <p:spPr/>
        <p:txBody>
          <a:bodyPr/>
          <a:lstStyle/>
          <a:p>
            <a:fld id="{0FEBE8D0-4C74-471A-A870-F5EC6C73E3DB}" type="slidenum">
              <a:rPr lang="en-US" smtClean="0"/>
              <a:pPr/>
              <a:t>19</a:t>
            </a:fld>
            <a:endParaRPr lang="en-US" dirty="0"/>
          </a:p>
        </p:txBody>
      </p:sp>
      <p:pic>
        <p:nvPicPr>
          <p:cNvPr id="7" name="Picture 2" descr="C:\Users\Sumedh\Downloads\WhatsApp Image 2020-06-13 at 1.10.44 PM.jpeg"/>
          <p:cNvPicPr>
            <a:picLocks noGrp="1" noChangeAspect="1" noChangeArrowheads="1"/>
          </p:cNvPicPr>
          <p:nvPr>
            <p:ph sz="half" idx="2"/>
          </p:nvPr>
        </p:nvPicPr>
        <p:blipFill>
          <a:blip r:embed="rId2"/>
          <a:srcRect/>
          <a:stretch>
            <a:fillRect/>
          </a:stretch>
        </p:blipFill>
        <p:spPr bwMode="auto">
          <a:xfrm>
            <a:off x="4648200" y="1676400"/>
            <a:ext cx="4038600" cy="4191000"/>
          </a:xfrm>
          <a:prstGeom prst="rect">
            <a:avLst/>
          </a:prstGeom>
          <a:noFill/>
        </p:spPr>
      </p:pic>
      <p:sp>
        <p:nvSpPr>
          <p:cNvPr id="8" name="Footer Placeholder 7"/>
          <p:cNvSpPr>
            <a:spLocks noGrp="1"/>
          </p:cNvSpPr>
          <p:nvPr>
            <p:ph type="ftr" sz="quarter" idx="11"/>
          </p:nvPr>
        </p:nvSpPr>
        <p:spPr/>
        <p:txBody>
          <a:bodyPr/>
          <a:lstStyle/>
          <a:p>
            <a:r>
              <a:rPr lang="en-US" smtClean="0"/>
              <a:t>Prof. C. R. Belavi, Department of CSE, HSIT, Nidaoshi</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Introduction</a:t>
            </a:r>
            <a:endParaRPr lang="en-US" sz="7200" dirty="0"/>
          </a:p>
        </p:txBody>
      </p:sp>
      <p:sp>
        <p:nvSpPr>
          <p:cNvPr id="3" name="Content Placeholder 2"/>
          <p:cNvSpPr>
            <a:spLocks noGrp="1"/>
          </p:cNvSpPr>
          <p:nvPr>
            <p:ph idx="1"/>
          </p:nvPr>
        </p:nvSpPr>
        <p:spPr/>
        <p:txBody>
          <a:bodyPr>
            <a:normAutofit lnSpcReduction="10000"/>
          </a:bodyPr>
          <a:lstStyle/>
          <a:p>
            <a:pPr algn="just"/>
            <a:r>
              <a:rPr lang="en-US" dirty="0" smtClean="0"/>
              <a:t>The word “ALGORITHM” comes from the name of a Persian author, Abu </a:t>
            </a:r>
            <a:r>
              <a:rPr lang="en-US" dirty="0" err="1" smtClean="0"/>
              <a:t>Ja’far</a:t>
            </a:r>
            <a:r>
              <a:rPr lang="en-US" dirty="0" smtClean="0"/>
              <a:t> Mohammed </a:t>
            </a:r>
            <a:r>
              <a:rPr lang="en-US" dirty="0" err="1" smtClean="0"/>
              <a:t>ibn</a:t>
            </a:r>
            <a:r>
              <a:rPr lang="en-US" dirty="0" smtClean="0"/>
              <a:t> Musa al </a:t>
            </a:r>
            <a:r>
              <a:rPr lang="en-US" dirty="0" err="1" smtClean="0"/>
              <a:t>Khowarizmi</a:t>
            </a:r>
            <a:r>
              <a:rPr lang="en-US" dirty="0" smtClean="0"/>
              <a:t> (c. 825A.D.), who wrote a textbook on mathematics</a:t>
            </a:r>
          </a:p>
          <a:p>
            <a:pPr algn="just"/>
            <a:r>
              <a:rPr lang="en-US" dirty="0" smtClean="0"/>
              <a:t>This word has taken on a special significance in computer science, where “ALGORITHM” has come to refer to a method that can be used by a computer for the solution of a problem</a:t>
            </a:r>
            <a:endParaRPr lang="en-US" dirty="0"/>
          </a:p>
        </p:txBody>
      </p:sp>
      <p:sp>
        <p:nvSpPr>
          <p:cNvPr id="4" name="Date Placeholder 3"/>
          <p:cNvSpPr>
            <a:spLocks noGrp="1"/>
          </p:cNvSpPr>
          <p:nvPr>
            <p:ph type="dt" sz="half" idx="10"/>
          </p:nvPr>
        </p:nvSpPr>
        <p:spPr/>
        <p:txBody>
          <a:bodyPr/>
          <a:lstStyle/>
          <a:p>
            <a:fld id="{748D3259-CEF8-42DA-89D5-537CE288F7C0}" type="datetime1">
              <a:rPr lang="en-US" smtClean="0"/>
              <a:pPr/>
              <a:t>15/11/2020</a:t>
            </a:fld>
            <a:endParaRPr lang="en-US" dirty="0"/>
          </a:p>
        </p:txBody>
      </p:sp>
      <p:sp>
        <p:nvSpPr>
          <p:cNvPr id="5" name="Slide Number Placeholder 4"/>
          <p:cNvSpPr>
            <a:spLocks noGrp="1"/>
          </p:cNvSpPr>
          <p:nvPr>
            <p:ph type="sldNum" sz="quarter" idx="12"/>
          </p:nvPr>
        </p:nvSpPr>
        <p:spPr/>
        <p:txBody>
          <a:bodyPr/>
          <a:lstStyle/>
          <a:p>
            <a:fld id="{0FEBE8D0-4C74-471A-A870-F5EC6C73E3DB}" type="slidenum">
              <a:rPr lang="en-US" smtClean="0"/>
              <a:pPr/>
              <a:t>2</a:t>
            </a:fld>
            <a:endParaRPr lang="en-US" dirty="0"/>
          </a:p>
        </p:txBody>
      </p:sp>
      <p:sp>
        <p:nvSpPr>
          <p:cNvPr id="6" name="Footer Placeholder 5"/>
          <p:cNvSpPr>
            <a:spLocks noGrp="1"/>
          </p:cNvSpPr>
          <p:nvPr>
            <p:ph type="ftr" sz="quarter" idx="11"/>
          </p:nvPr>
        </p:nvSpPr>
        <p:spPr/>
        <p:txBody>
          <a:bodyPr/>
          <a:lstStyle/>
          <a:p>
            <a:r>
              <a:rPr lang="en-US" smtClean="0"/>
              <a:t>Prof. C. R. Belavi, Department of CSE, HSIT, Nidaoshi</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solidFill>
                  <a:srgbClr val="FF0000"/>
                </a:solidFill>
              </a:rPr>
              <a:t>Big-Oh notation (</a:t>
            </a:r>
            <a:r>
              <a:rPr lang="en-US" i="1" dirty="0" smtClean="0">
                <a:solidFill>
                  <a:srgbClr val="FF0000"/>
                </a:solidFill>
              </a:rPr>
              <a:t>O</a:t>
            </a:r>
            <a:r>
              <a:rPr lang="en-US" dirty="0" smtClean="0">
                <a:solidFill>
                  <a:srgbClr val="FF0000"/>
                </a:solidFill>
              </a:rPr>
              <a:t>) - Example</a:t>
            </a:r>
            <a:endParaRPr lang="en-US" dirty="0">
              <a:solidFill>
                <a:srgbClr val="FF0000"/>
              </a:solidFill>
            </a:endParaRPr>
          </a:p>
        </p:txBody>
      </p:sp>
      <p:sp>
        <p:nvSpPr>
          <p:cNvPr id="3" name="Content Placeholder 2"/>
          <p:cNvSpPr>
            <a:spLocks noGrp="1"/>
          </p:cNvSpPr>
          <p:nvPr>
            <p:ph sz="half" idx="1"/>
          </p:nvPr>
        </p:nvSpPr>
        <p:spPr>
          <a:xfrm>
            <a:off x="381000" y="914400"/>
            <a:ext cx="4114800" cy="5181600"/>
          </a:xfrm>
        </p:spPr>
        <p:txBody>
          <a:bodyPr>
            <a:normAutofit fontScale="55000" lnSpcReduction="20000"/>
          </a:bodyPr>
          <a:lstStyle/>
          <a:p>
            <a:pPr algn="just">
              <a:spcBef>
                <a:spcPts val="0"/>
              </a:spcBef>
              <a:buNone/>
            </a:pPr>
            <a:r>
              <a:rPr lang="en-US" sz="2900" dirty="0" smtClean="0">
                <a:latin typeface="Times New Roman" pitchFamily="18" charset="0"/>
                <a:cs typeface="Times New Roman" pitchFamily="18" charset="0"/>
              </a:rPr>
              <a:t>Prove the following example –</a:t>
            </a:r>
          </a:p>
          <a:p>
            <a:pPr algn="ctr">
              <a:spcBef>
                <a:spcPts val="0"/>
              </a:spcBef>
              <a:buNone/>
            </a:pPr>
            <a:r>
              <a:rPr lang="en-US" sz="2900" dirty="0" smtClean="0">
                <a:latin typeface="Times New Roman" pitchFamily="18" charset="0"/>
                <a:cs typeface="Times New Roman" pitchFamily="18" charset="0"/>
              </a:rPr>
              <a:t>100n + 5 </a:t>
            </a:r>
            <a:r>
              <a:rPr lang="el-GR" sz="2900" dirty="0" smtClean="0">
                <a:latin typeface="Times New Roman" pitchFamily="18" charset="0"/>
                <a:cs typeface="Times New Roman" pitchFamily="18" charset="0"/>
              </a:rPr>
              <a:t>ϵ</a:t>
            </a:r>
            <a:r>
              <a:rPr lang="en-US" sz="2900" dirty="0" smtClean="0">
                <a:latin typeface="Times New Roman" pitchFamily="18" charset="0"/>
                <a:cs typeface="Times New Roman" pitchFamily="18" charset="0"/>
              </a:rPr>
              <a:t> O(</a:t>
            </a:r>
            <a:r>
              <a:rPr lang="en-US" sz="5100" dirty="0" smtClean="0">
                <a:latin typeface="Times New Roman" pitchFamily="18" charset="0"/>
                <a:cs typeface="Times New Roman" pitchFamily="18" charset="0"/>
              </a:rPr>
              <a:t>n</a:t>
            </a:r>
            <a:r>
              <a:rPr lang="en-US" sz="2500" baseline="30000" dirty="0" smtClean="0">
                <a:latin typeface="Times New Roman" pitchFamily="18" charset="0"/>
                <a:cs typeface="Times New Roman" pitchFamily="18" charset="0"/>
              </a:rPr>
              <a:t>2</a:t>
            </a:r>
            <a:r>
              <a:rPr lang="en-US" sz="2900" dirty="0" smtClean="0">
                <a:latin typeface="Times New Roman" pitchFamily="18" charset="0"/>
                <a:cs typeface="Times New Roman" pitchFamily="18" charset="0"/>
              </a:rPr>
              <a:t>)</a:t>
            </a:r>
          </a:p>
          <a:p>
            <a:pPr>
              <a:spcBef>
                <a:spcPts val="0"/>
              </a:spcBef>
              <a:buNone/>
            </a:pPr>
            <a:r>
              <a:rPr lang="en-US" sz="2900" dirty="0" smtClean="0">
                <a:latin typeface="Times New Roman" pitchFamily="18" charset="0"/>
                <a:cs typeface="Times New Roman" pitchFamily="18" charset="0"/>
              </a:rPr>
              <a:t>Solution:-</a:t>
            </a:r>
          </a:p>
          <a:p>
            <a:pPr>
              <a:spcBef>
                <a:spcPts val="0"/>
              </a:spcBef>
              <a:buNone/>
            </a:pPr>
            <a:r>
              <a:rPr lang="en-US" sz="2900" dirty="0" smtClean="0">
                <a:latin typeface="Times New Roman" pitchFamily="18" charset="0"/>
                <a:cs typeface="Times New Roman" pitchFamily="18" charset="0"/>
              </a:rPr>
              <a:t>100n + 5 </a:t>
            </a:r>
            <a:r>
              <a:rPr lang="el-GR" sz="2900" dirty="0" smtClean="0">
                <a:latin typeface="Times New Roman" pitchFamily="18" charset="0"/>
                <a:cs typeface="Times New Roman" pitchFamily="18" charset="0"/>
              </a:rPr>
              <a:t>≤</a:t>
            </a:r>
            <a:r>
              <a:rPr lang="en-US" sz="2900" dirty="0" smtClean="0">
                <a:latin typeface="Times New Roman" pitchFamily="18" charset="0"/>
                <a:cs typeface="Times New Roman" pitchFamily="18" charset="0"/>
              </a:rPr>
              <a:t> 100n + n = n(100+1) = 101n</a:t>
            </a:r>
          </a:p>
          <a:p>
            <a:pPr>
              <a:spcBef>
                <a:spcPts val="0"/>
              </a:spcBef>
              <a:buNone/>
            </a:pPr>
            <a:r>
              <a:rPr lang="en-US" sz="2900" dirty="0" smtClean="0">
                <a:latin typeface="Times New Roman" pitchFamily="18" charset="0"/>
                <a:cs typeface="Times New Roman" pitchFamily="18" charset="0"/>
              </a:rPr>
              <a:t>Hence Constant, c = 101 </a:t>
            </a:r>
          </a:p>
          <a:p>
            <a:pPr algn="just">
              <a:spcBef>
                <a:spcPts val="0"/>
              </a:spcBef>
              <a:buNone/>
            </a:pPr>
            <a:r>
              <a:rPr lang="en-US" sz="2900" dirty="0" smtClean="0">
                <a:latin typeface="Times New Roman" pitchFamily="18" charset="0"/>
                <a:cs typeface="Times New Roman" pitchFamily="18" charset="0"/>
              </a:rPr>
              <a:t>Hence, 100n + 5 </a:t>
            </a:r>
            <a:r>
              <a:rPr lang="el-GR" sz="2900" dirty="0" smtClean="0">
                <a:latin typeface="Times New Roman" pitchFamily="18" charset="0"/>
                <a:cs typeface="Times New Roman" pitchFamily="18" charset="0"/>
              </a:rPr>
              <a:t>ϵ</a:t>
            </a:r>
            <a:r>
              <a:rPr lang="en-US" sz="2900" dirty="0" smtClean="0">
                <a:latin typeface="Times New Roman" pitchFamily="18" charset="0"/>
                <a:cs typeface="Times New Roman" pitchFamily="18" charset="0"/>
              </a:rPr>
              <a:t> O(n</a:t>
            </a:r>
            <a:r>
              <a:rPr lang="en-US" sz="1800" baseline="30000" dirty="0" smtClean="0">
                <a:latin typeface="Times New Roman" pitchFamily="18" charset="0"/>
                <a:cs typeface="Times New Roman" pitchFamily="18" charset="0"/>
              </a:rPr>
              <a:t>2</a:t>
            </a:r>
            <a:r>
              <a:rPr lang="en-US" sz="2900" dirty="0" smtClean="0">
                <a:latin typeface="Times New Roman" pitchFamily="18" charset="0"/>
                <a:cs typeface="Times New Roman" pitchFamily="18" charset="0"/>
              </a:rPr>
              <a:t>) for all n ≥ 5 and constant c=101</a:t>
            </a:r>
          </a:p>
          <a:p>
            <a:pPr>
              <a:spcBef>
                <a:spcPts val="0"/>
              </a:spcBef>
              <a:buNone/>
            </a:pPr>
            <a:endParaRPr lang="en-US" sz="2000" baseline="-25000" dirty="0" smtClean="0">
              <a:latin typeface="Times New Roman" pitchFamily="18" charset="0"/>
              <a:cs typeface="Times New Roman" pitchFamily="18" charset="0"/>
            </a:endParaRPr>
          </a:p>
          <a:p>
            <a:pPr>
              <a:spcBef>
                <a:spcPts val="0"/>
              </a:spcBef>
              <a:buNone/>
            </a:pPr>
            <a:endParaRPr lang="en-US" sz="2000" baseline="-25000" dirty="0" smtClean="0">
              <a:latin typeface="Times New Roman" pitchFamily="18" charset="0"/>
              <a:cs typeface="Times New Roman" pitchFamily="18" charset="0"/>
            </a:endParaRPr>
          </a:p>
          <a:p>
            <a:pPr>
              <a:spcBef>
                <a:spcPts val="0"/>
              </a:spcBef>
              <a:buNone/>
            </a:pPr>
            <a:endParaRPr lang="en-US" sz="2400" baseline="-25000" dirty="0" smtClean="0"/>
          </a:p>
          <a:p>
            <a:pPr>
              <a:spcBef>
                <a:spcPts val="0"/>
              </a:spcBef>
              <a:buNone/>
            </a:pPr>
            <a:endParaRPr lang="en-US" sz="2400" baseline="-25000" dirty="0" smtClean="0"/>
          </a:p>
          <a:p>
            <a:pPr>
              <a:buNone/>
            </a:pPr>
            <a:endParaRPr lang="en-US" baseline="-25000" dirty="0" smtClean="0"/>
          </a:p>
          <a:p>
            <a:pPr>
              <a:buNone/>
            </a:pPr>
            <a:endParaRPr lang="en-US" baseline="-25000" dirty="0" smtClean="0"/>
          </a:p>
          <a:p>
            <a:pPr>
              <a:buNone/>
            </a:pPr>
            <a:endParaRPr lang="en-US" baseline="-25000" dirty="0" smtClean="0"/>
          </a:p>
          <a:p>
            <a:pPr>
              <a:buNone/>
            </a:pPr>
            <a:endParaRPr lang="en-US" baseline="-25000" dirty="0" smtClean="0"/>
          </a:p>
        </p:txBody>
      </p:sp>
      <p:sp>
        <p:nvSpPr>
          <p:cNvPr id="4" name="Content Placeholder 3"/>
          <p:cNvSpPr>
            <a:spLocks noGrp="1"/>
          </p:cNvSpPr>
          <p:nvPr>
            <p:ph sz="half" idx="2"/>
          </p:nvPr>
        </p:nvSpPr>
        <p:spPr>
          <a:xfrm>
            <a:off x="4648200" y="990600"/>
            <a:ext cx="4038600" cy="5135563"/>
          </a:xfrm>
        </p:spPr>
        <p:txBody>
          <a:bodyPr>
            <a:normAutofit fontScale="55000" lnSpcReduction="20000"/>
          </a:bodyPr>
          <a:lstStyle/>
          <a:p>
            <a:pPr>
              <a:lnSpc>
                <a:spcPct val="110000"/>
              </a:lnSpc>
              <a:spcBef>
                <a:spcPts val="0"/>
              </a:spcBef>
              <a:buNone/>
            </a:pPr>
            <a:r>
              <a:rPr lang="en-US" sz="2600" dirty="0" smtClean="0"/>
              <a:t>Prove the following example – 10n</a:t>
            </a:r>
            <a:r>
              <a:rPr lang="en-US" sz="2600" baseline="30000" dirty="0" smtClean="0"/>
              <a:t>2</a:t>
            </a:r>
            <a:r>
              <a:rPr lang="en-US" sz="2600" dirty="0" smtClean="0"/>
              <a:t> + 4n + 2  ≤ O(n</a:t>
            </a:r>
            <a:r>
              <a:rPr lang="en-US" sz="2600" baseline="30000" dirty="0" smtClean="0"/>
              <a:t>2</a:t>
            </a:r>
            <a:r>
              <a:rPr lang="en-US" sz="2600" dirty="0" smtClean="0"/>
              <a:t>) </a:t>
            </a:r>
          </a:p>
          <a:p>
            <a:pPr>
              <a:lnSpc>
                <a:spcPct val="110000"/>
              </a:lnSpc>
              <a:spcBef>
                <a:spcPts val="0"/>
              </a:spcBef>
              <a:buNone/>
            </a:pPr>
            <a:r>
              <a:rPr lang="en-US" sz="2600" dirty="0" smtClean="0"/>
              <a:t>Solution - = 10n</a:t>
            </a:r>
            <a:r>
              <a:rPr lang="en-US" sz="2600" baseline="30000" dirty="0" smtClean="0"/>
              <a:t>2 </a:t>
            </a:r>
            <a:r>
              <a:rPr lang="en-US" sz="2600" dirty="0" smtClean="0"/>
              <a:t>+</a:t>
            </a:r>
            <a:r>
              <a:rPr lang="en-US" sz="2600" baseline="30000" dirty="0" smtClean="0"/>
              <a:t> </a:t>
            </a:r>
            <a:r>
              <a:rPr lang="en-US" sz="2600" dirty="0" smtClean="0"/>
              <a:t>n</a:t>
            </a:r>
            <a:r>
              <a:rPr lang="en-US" sz="2600" baseline="30000" dirty="0" smtClean="0"/>
              <a:t>2</a:t>
            </a:r>
          </a:p>
          <a:p>
            <a:pPr>
              <a:lnSpc>
                <a:spcPct val="110000"/>
              </a:lnSpc>
              <a:spcBef>
                <a:spcPts val="0"/>
              </a:spcBef>
              <a:buNone/>
            </a:pPr>
            <a:r>
              <a:rPr lang="en-US" sz="2600" baseline="30000" dirty="0" smtClean="0"/>
              <a:t>                                  </a:t>
            </a:r>
            <a:r>
              <a:rPr lang="en-US" sz="2600" dirty="0" smtClean="0"/>
              <a:t> = n</a:t>
            </a:r>
            <a:r>
              <a:rPr lang="en-US" sz="2600" baseline="30000" dirty="0" smtClean="0"/>
              <a:t>2</a:t>
            </a:r>
            <a:r>
              <a:rPr lang="en-US" sz="2600" dirty="0" smtClean="0"/>
              <a:t>( 10 + 1)</a:t>
            </a:r>
          </a:p>
          <a:p>
            <a:pPr>
              <a:lnSpc>
                <a:spcPct val="110000"/>
              </a:lnSpc>
              <a:spcBef>
                <a:spcPts val="0"/>
              </a:spcBef>
              <a:buNone/>
            </a:pPr>
            <a:r>
              <a:rPr lang="en-US" sz="2600" baseline="30000" dirty="0" smtClean="0"/>
              <a:t>		</a:t>
            </a:r>
            <a:r>
              <a:rPr lang="en-US" sz="2600" dirty="0" smtClean="0"/>
              <a:t>      = 11n</a:t>
            </a:r>
            <a:r>
              <a:rPr lang="en-US" sz="2600" baseline="30000" dirty="0" smtClean="0"/>
              <a:t>2 </a:t>
            </a:r>
          </a:p>
          <a:p>
            <a:pPr>
              <a:lnSpc>
                <a:spcPct val="110000"/>
              </a:lnSpc>
              <a:spcBef>
                <a:spcPts val="0"/>
              </a:spcBef>
              <a:buNone/>
            </a:pPr>
            <a:r>
              <a:rPr lang="en-US" sz="2600" dirty="0" smtClean="0"/>
              <a:t>Hence, constant, c = 11</a:t>
            </a:r>
            <a:endParaRPr lang="en-US" sz="2600" dirty="0" smtClean="0">
              <a:latin typeface="Times New Roman" pitchFamily="18" charset="0"/>
              <a:cs typeface="Times New Roman" pitchFamily="18" charset="0"/>
            </a:endParaRPr>
          </a:p>
          <a:p>
            <a:pPr>
              <a:lnSpc>
                <a:spcPct val="110000"/>
              </a:lnSpc>
              <a:spcBef>
                <a:spcPts val="0"/>
              </a:spcBef>
              <a:buNone/>
            </a:pPr>
            <a:endParaRPr lang="en-US" sz="2600" dirty="0" smtClean="0">
              <a:latin typeface="Times New Roman" pitchFamily="18" charset="0"/>
              <a:cs typeface="Times New Roman" pitchFamily="18" charset="0"/>
            </a:endParaRPr>
          </a:p>
          <a:p>
            <a:pPr>
              <a:lnSpc>
                <a:spcPct val="110000"/>
              </a:lnSpc>
              <a:spcBef>
                <a:spcPts val="0"/>
              </a:spcBef>
              <a:buNone/>
            </a:pPr>
            <a:r>
              <a:rPr lang="en-US" sz="2600" dirty="0" smtClean="0">
                <a:latin typeface="Times New Roman" pitchFamily="18" charset="0"/>
                <a:cs typeface="Times New Roman" pitchFamily="18" charset="0"/>
              </a:rPr>
              <a:t>Hence, </a:t>
            </a:r>
            <a:r>
              <a:rPr lang="en-US" sz="2600" dirty="0" smtClean="0"/>
              <a:t>10n</a:t>
            </a:r>
            <a:r>
              <a:rPr lang="en-US" sz="2600" baseline="30000" dirty="0" smtClean="0"/>
              <a:t>2</a:t>
            </a:r>
            <a:r>
              <a:rPr lang="en-US" sz="2600" dirty="0" smtClean="0"/>
              <a:t> + 4n + 2  ≤ O(n</a:t>
            </a:r>
            <a:r>
              <a:rPr lang="en-US" sz="2600" baseline="30000" dirty="0" smtClean="0"/>
              <a:t>2</a:t>
            </a:r>
            <a:r>
              <a:rPr lang="en-US" sz="2600" dirty="0" smtClean="0"/>
              <a:t>) </a:t>
            </a:r>
            <a:r>
              <a:rPr lang="en-US" sz="2600" dirty="0" smtClean="0">
                <a:latin typeface="Times New Roman" pitchFamily="18" charset="0"/>
                <a:cs typeface="Times New Roman" pitchFamily="18" charset="0"/>
              </a:rPr>
              <a:t>for all n ≥ 5 and constant c=11</a:t>
            </a:r>
          </a:p>
          <a:p>
            <a:pPr>
              <a:lnSpc>
                <a:spcPct val="110000"/>
              </a:lnSpc>
              <a:spcBef>
                <a:spcPts val="0"/>
              </a:spcBef>
              <a:buNone/>
            </a:pPr>
            <a:endParaRPr lang="en-US" sz="1800" dirty="0" smtClean="0"/>
          </a:p>
          <a:p>
            <a:pPr>
              <a:lnSpc>
                <a:spcPct val="110000"/>
              </a:lnSpc>
              <a:spcBef>
                <a:spcPts val="0"/>
              </a:spcBef>
              <a:buNone/>
            </a:pPr>
            <a:endParaRPr lang="en-US" sz="1800" dirty="0" smtClean="0"/>
          </a:p>
          <a:p>
            <a:pPr>
              <a:lnSpc>
                <a:spcPct val="110000"/>
              </a:lnSpc>
              <a:spcBef>
                <a:spcPts val="0"/>
              </a:spcBef>
              <a:buNone/>
            </a:pPr>
            <a:endParaRPr lang="en-US" sz="1800" dirty="0" smtClean="0"/>
          </a:p>
          <a:p>
            <a:pPr>
              <a:lnSpc>
                <a:spcPct val="110000"/>
              </a:lnSpc>
              <a:spcBef>
                <a:spcPts val="0"/>
              </a:spcBef>
              <a:buNone/>
            </a:pPr>
            <a:endParaRPr lang="en-US" sz="1800" dirty="0" smtClean="0"/>
          </a:p>
          <a:p>
            <a:pPr>
              <a:lnSpc>
                <a:spcPct val="110000"/>
              </a:lnSpc>
              <a:spcBef>
                <a:spcPts val="0"/>
              </a:spcBef>
              <a:buNone/>
            </a:pPr>
            <a:endParaRPr lang="en-US" sz="1800" dirty="0" smtClean="0"/>
          </a:p>
          <a:p>
            <a:pPr>
              <a:lnSpc>
                <a:spcPct val="110000"/>
              </a:lnSpc>
              <a:spcBef>
                <a:spcPts val="0"/>
              </a:spcBef>
              <a:buNone/>
            </a:pPr>
            <a:endParaRPr lang="en-US" sz="1800" dirty="0" smtClean="0"/>
          </a:p>
          <a:p>
            <a:pPr>
              <a:lnSpc>
                <a:spcPct val="110000"/>
              </a:lnSpc>
              <a:spcBef>
                <a:spcPts val="0"/>
              </a:spcBef>
              <a:buNone/>
            </a:pPr>
            <a:endParaRPr lang="en-US" sz="1800" dirty="0" smtClean="0"/>
          </a:p>
          <a:p>
            <a:pPr>
              <a:lnSpc>
                <a:spcPct val="110000"/>
              </a:lnSpc>
              <a:spcBef>
                <a:spcPts val="0"/>
              </a:spcBef>
              <a:buNone/>
            </a:pPr>
            <a:endParaRPr lang="en-US" sz="1800" dirty="0" smtClean="0"/>
          </a:p>
          <a:p>
            <a:pPr>
              <a:lnSpc>
                <a:spcPct val="110000"/>
              </a:lnSpc>
              <a:spcBef>
                <a:spcPts val="0"/>
              </a:spcBef>
              <a:buNone/>
            </a:pPr>
            <a:endParaRPr lang="en-US" sz="1800" dirty="0" smtClean="0"/>
          </a:p>
          <a:p>
            <a:pPr>
              <a:lnSpc>
                <a:spcPct val="110000"/>
              </a:lnSpc>
              <a:spcBef>
                <a:spcPts val="0"/>
              </a:spcBef>
              <a:buNone/>
            </a:pPr>
            <a:endParaRPr lang="en-US" sz="1800" dirty="0" smtClean="0"/>
          </a:p>
          <a:p>
            <a:pPr>
              <a:lnSpc>
                <a:spcPct val="110000"/>
              </a:lnSpc>
              <a:spcBef>
                <a:spcPts val="0"/>
              </a:spcBef>
              <a:buNone/>
            </a:pPr>
            <a:endParaRPr lang="en-US" sz="1800" dirty="0" smtClean="0"/>
          </a:p>
          <a:p>
            <a:pPr>
              <a:lnSpc>
                <a:spcPct val="110000"/>
              </a:lnSpc>
              <a:spcBef>
                <a:spcPts val="0"/>
              </a:spcBef>
              <a:buNone/>
            </a:pPr>
            <a:endParaRPr lang="en-US" sz="1800" dirty="0" smtClean="0"/>
          </a:p>
          <a:p>
            <a:pPr>
              <a:lnSpc>
                <a:spcPct val="110000"/>
              </a:lnSpc>
              <a:spcBef>
                <a:spcPts val="0"/>
              </a:spcBef>
              <a:buNone/>
            </a:pPr>
            <a:endParaRPr lang="en-US" sz="1800" dirty="0" smtClean="0"/>
          </a:p>
          <a:p>
            <a:pPr>
              <a:lnSpc>
                <a:spcPct val="110000"/>
              </a:lnSpc>
              <a:spcBef>
                <a:spcPts val="0"/>
              </a:spcBef>
              <a:buNone/>
            </a:pPr>
            <a:endParaRPr lang="en-US" sz="1800" dirty="0" smtClean="0"/>
          </a:p>
          <a:p>
            <a:pPr>
              <a:lnSpc>
                <a:spcPct val="110000"/>
              </a:lnSpc>
              <a:spcBef>
                <a:spcPts val="0"/>
              </a:spcBef>
              <a:buNone/>
            </a:pPr>
            <a:endParaRPr lang="en-US" sz="1800" dirty="0" smtClean="0"/>
          </a:p>
          <a:p>
            <a:pPr>
              <a:lnSpc>
                <a:spcPct val="110000"/>
              </a:lnSpc>
              <a:spcBef>
                <a:spcPts val="0"/>
              </a:spcBef>
              <a:buNone/>
            </a:pPr>
            <a:endParaRPr lang="en-US" sz="1800" dirty="0" smtClean="0"/>
          </a:p>
          <a:p>
            <a:pPr>
              <a:lnSpc>
                <a:spcPct val="110000"/>
              </a:lnSpc>
              <a:spcBef>
                <a:spcPts val="0"/>
              </a:spcBef>
              <a:buNone/>
            </a:pPr>
            <a:endParaRPr lang="en-US" sz="1800" dirty="0" smtClean="0"/>
          </a:p>
          <a:p>
            <a:pPr>
              <a:lnSpc>
                <a:spcPct val="110000"/>
              </a:lnSpc>
              <a:spcBef>
                <a:spcPts val="0"/>
              </a:spcBef>
              <a:buNone/>
            </a:pPr>
            <a:endParaRPr lang="en-US" sz="1800" dirty="0" smtClean="0"/>
          </a:p>
          <a:p>
            <a:pPr>
              <a:lnSpc>
                <a:spcPct val="110000"/>
              </a:lnSpc>
              <a:spcBef>
                <a:spcPts val="0"/>
              </a:spcBef>
              <a:buNone/>
            </a:pPr>
            <a:endParaRPr lang="en-US" sz="1800" dirty="0" smtClean="0"/>
          </a:p>
          <a:p>
            <a:pPr>
              <a:lnSpc>
                <a:spcPct val="110000"/>
              </a:lnSpc>
              <a:spcBef>
                <a:spcPts val="0"/>
              </a:spcBef>
              <a:buNone/>
            </a:pPr>
            <a:endParaRPr lang="en-US" sz="1800" dirty="0" smtClean="0"/>
          </a:p>
          <a:p>
            <a:pPr>
              <a:lnSpc>
                <a:spcPct val="110000"/>
              </a:lnSpc>
              <a:spcBef>
                <a:spcPts val="0"/>
              </a:spcBef>
              <a:buNone/>
            </a:pPr>
            <a:endParaRPr lang="en-US" sz="1800" dirty="0" smtClean="0"/>
          </a:p>
          <a:p>
            <a:pPr>
              <a:lnSpc>
                <a:spcPct val="110000"/>
              </a:lnSpc>
              <a:spcBef>
                <a:spcPts val="0"/>
              </a:spcBef>
              <a:buNone/>
            </a:pPr>
            <a:endParaRPr lang="en-US" sz="1800" dirty="0" smtClean="0"/>
          </a:p>
          <a:p>
            <a:pPr>
              <a:lnSpc>
                <a:spcPct val="110000"/>
              </a:lnSpc>
              <a:spcBef>
                <a:spcPts val="0"/>
              </a:spcBef>
              <a:buNone/>
            </a:pPr>
            <a:r>
              <a:rPr lang="en-US" sz="1800" dirty="0" smtClean="0"/>
              <a:t>	</a:t>
            </a:r>
          </a:p>
          <a:p>
            <a:pPr>
              <a:lnSpc>
                <a:spcPct val="110000"/>
              </a:lnSpc>
              <a:spcBef>
                <a:spcPts val="0"/>
              </a:spcBef>
              <a:buNone/>
            </a:pPr>
            <a:endParaRPr lang="en-US" sz="1800" dirty="0" smtClean="0"/>
          </a:p>
          <a:p>
            <a:pPr>
              <a:lnSpc>
                <a:spcPct val="110000"/>
              </a:lnSpc>
              <a:spcBef>
                <a:spcPts val="0"/>
              </a:spcBef>
              <a:buNone/>
            </a:pPr>
            <a:endParaRPr lang="en-US" sz="1800" dirty="0" smtClean="0"/>
          </a:p>
          <a:p>
            <a:pPr>
              <a:lnSpc>
                <a:spcPct val="110000"/>
              </a:lnSpc>
              <a:spcBef>
                <a:spcPts val="0"/>
              </a:spcBef>
              <a:buNone/>
            </a:pPr>
            <a:endParaRPr lang="en-US" sz="1800" dirty="0" smtClean="0"/>
          </a:p>
        </p:txBody>
      </p:sp>
      <p:sp>
        <p:nvSpPr>
          <p:cNvPr id="5" name="Date Placeholder 4"/>
          <p:cNvSpPr>
            <a:spLocks noGrp="1"/>
          </p:cNvSpPr>
          <p:nvPr>
            <p:ph type="dt" sz="half" idx="10"/>
          </p:nvPr>
        </p:nvSpPr>
        <p:spPr/>
        <p:txBody>
          <a:bodyPr/>
          <a:lstStyle/>
          <a:p>
            <a:fld id="{DC344FE9-F3BA-4195-B7E4-7102CC9E9EB9}" type="datetime1">
              <a:rPr lang="en-US" smtClean="0"/>
              <a:pPr/>
              <a:t>15/11/2020</a:t>
            </a:fld>
            <a:endParaRPr lang="en-US" dirty="0"/>
          </a:p>
        </p:txBody>
      </p:sp>
      <p:sp>
        <p:nvSpPr>
          <p:cNvPr id="6" name="Slide Number Placeholder 5"/>
          <p:cNvSpPr>
            <a:spLocks noGrp="1"/>
          </p:cNvSpPr>
          <p:nvPr>
            <p:ph type="sldNum" sz="quarter" idx="12"/>
          </p:nvPr>
        </p:nvSpPr>
        <p:spPr/>
        <p:txBody>
          <a:bodyPr/>
          <a:lstStyle/>
          <a:p>
            <a:fld id="{0FEBE8D0-4C74-471A-A870-F5EC6C73E3DB}" type="slidenum">
              <a:rPr lang="en-US" smtClean="0"/>
              <a:pPr/>
              <a:t>20</a:t>
            </a:fld>
            <a:endParaRPr lang="en-US" dirty="0"/>
          </a:p>
        </p:txBody>
      </p:sp>
      <p:pic>
        <p:nvPicPr>
          <p:cNvPr id="11" name="Picture 2" descr="C:\Users\Sumedh\Downloads\WhatsApp Image 2020-06-15 at 2.24.26 PM.jpeg"/>
          <p:cNvPicPr>
            <a:picLocks noChangeAspect="1" noChangeArrowheads="1"/>
          </p:cNvPicPr>
          <p:nvPr/>
        </p:nvPicPr>
        <p:blipFill>
          <a:blip r:embed="rId2"/>
          <a:srcRect/>
          <a:stretch>
            <a:fillRect/>
          </a:stretch>
        </p:blipFill>
        <p:spPr bwMode="auto">
          <a:xfrm>
            <a:off x="4724400" y="2743200"/>
            <a:ext cx="4114800" cy="3505200"/>
          </a:xfrm>
          <a:prstGeom prst="rect">
            <a:avLst/>
          </a:prstGeom>
          <a:noFill/>
        </p:spPr>
      </p:pic>
      <p:pic>
        <p:nvPicPr>
          <p:cNvPr id="10" name="Picture 2" descr="C:\Users\Sumedh\Downloads\WhatsApp Image 2020-06-17 at 12.11.50 PM.jpeg"/>
          <p:cNvPicPr>
            <a:picLocks noChangeAspect="1" noChangeArrowheads="1"/>
          </p:cNvPicPr>
          <p:nvPr/>
        </p:nvPicPr>
        <p:blipFill>
          <a:blip r:embed="rId3"/>
          <a:srcRect/>
          <a:stretch>
            <a:fillRect/>
          </a:stretch>
        </p:blipFill>
        <p:spPr bwMode="auto">
          <a:xfrm>
            <a:off x="381000" y="2590800"/>
            <a:ext cx="4191000" cy="3581400"/>
          </a:xfrm>
          <a:prstGeom prst="rect">
            <a:avLst/>
          </a:prstGeom>
          <a:noFill/>
        </p:spPr>
      </p:pic>
      <p:sp>
        <p:nvSpPr>
          <p:cNvPr id="9" name="Footer Placeholder 8"/>
          <p:cNvSpPr>
            <a:spLocks noGrp="1"/>
          </p:cNvSpPr>
          <p:nvPr>
            <p:ph type="ftr" sz="quarter" idx="11"/>
          </p:nvPr>
        </p:nvSpPr>
        <p:spPr/>
        <p:txBody>
          <a:bodyPr/>
          <a:lstStyle/>
          <a:p>
            <a:r>
              <a:rPr lang="en-US" smtClean="0"/>
              <a:t>Prof. C. R. Belavi, Department of CSE, HSIT, Nidaoshi</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rPr>
              <a:t>Big-Omega notation (</a:t>
            </a:r>
            <a:r>
              <a:rPr lang="en-US" i="1" dirty="0" smtClean="0">
                <a:solidFill>
                  <a:srgbClr val="FF0000"/>
                </a:solidFill>
              </a:rPr>
              <a:t>Ω</a:t>
            </a:r>
            <a:r>
              <a:rPr lang="en-US" dirty="0" smtClean="0">
                <a:solidFill>
                  <a:srgbClr val="FF0000"/>
                </a:solidFill>
              </a:rPr>
              <a:t>)</a:t>
            </a:r>
            <a:endParaRPr lang="en-US" dirty="0">
              <a:solidFill>
                <a:srgbClr val="FF0000"/>
              </a:solidFill>
            </a:endParaRPr>
          </a:p>
        </p:txBody>
      </p:sp>
      <p:sp>
        <p:nvSpPr>
          <p:cNvPr id="3" name="Content Placeholder 2"/>
          <p:cNvSpPr>
            <a:spLocks noGrp="1"/>
          </p:cNvSpPr>
          <p:nvPr>
            <p:ph sz="half" idx="1"/>
          </p:nvPr>
        </p:nvSpPr>
        <p:spPr/>
        <p:txBody>
          <a:bodyPr>
            <a:normAutofit fontScale="92500" lnSpcReduction="10000"/>
          </a:bodyPr>
          <a:lstStyle/>
          <a:p>
            <a:pPr algn="just"/>
            <a:r>
              <a:rPr lang="en-US" dirty="0" smtClean="0"/>
              <a:t>A function t(n) is said to be in </a:t>
            </a:r>
            <a:r>
              <a:rPr lang="en-US" i="1" dirty="0" smtClean="0"/>
              <a:t>Ω</a:t>
            </a:r>
            <a:r>
              <a:rPr lang="en-US" dirty="0" smtClean="0"/>
              <a:t>(g(n)), denoted t(n) </a:t>
            </a:r>
            <a:r>
              <a:rPr lang="el-GR" dirty="0" smtClean="0"/>
              <a:t>ϵ</a:t>
            </a:r>
            <a:r>
              <a:rPr lang="en-US" dirty="0" smtClean="0"/>
              <a:t> </a:t>
            </a:r>
            <a:r>
              <a:rPr lang="en-US" i="1" dirty="0" smtClean="0"/>
              <a:t>Ω</a:t>
            </a:r>
            <a:r>
              <a:rPr lang="en-US" dirty="0" smtClean="0"/>
              <a:t>(g(n)), if t(n) is bounded below by some positive constant multiple of g(n) for all large n, i.e., if there exist some positive constant c and some nonnegative integers n</a:t>
            </a:r>
            <a:r>
              <a:rPr lang="en-US" baseline="-25000" dirty="0" smtClean="0"/>
              <a:t>0</a:t>
            </a:r>
            <a:r>
              <a:rPr lang="en-US" dirty="0" smtClean="0"/>
              <a:t> such that</a:t>
            </a:r>
          </a:p>
          <a:p>
            <a:pPr algn="ctr">
              <a:buNone/>
            </a:pPr>
            <a:r>
              <a:rPr lang="en-US" dirty="0" smtClean="0"/>
              <a:t> t(n) ≥ cg(n) for all n ≥ n</a:t>
            </a:r>
            <a:r>
              <a:rPr lang="en-US" baseline="-25000" dirty="0" smtClean="0"/>
              <a:t>0 </a:t>
            </a:r>
            <a:endParaRPr lang="en-US" baseline="-25000" dirty="0"/>
          </a:p>
        </p:txBody>
      </p:sp>
      <p:sp>
        <p:nvSpPr>
          <p:cNvPr id="5" name="Date Placeholder 4"/>
          <p:cNvSpPr>
            <a:spLocks noGrp="1"/>
          </p:cNvSpPr>
          <p:nvPr>
            <p:ph type="dt" sz="half" idx="10"/>
          </p:nvPr>
        </p:nvSpPr>
        <p:spPr/>
        <p:txBody>
          <a:bodyPr/>
          <a:lstStyle/>
          <a:p>
            <a:fld id="{3E7AD0CD-8D96-4C23-A957-C869D8096BD2}" type="datetime1">
              <a:rPr lang="en-US" smtClean="0"/>
              <a:pPr/>
              <a:t>15/11/2020</a:t>
            </a:fld>
            <a:endParaRPr lang="en-US" dirty="0"/>
          </a:p>
        </p:txBody>
      </p:sp>
      <p:sp>
        <p:nvSpPr>
          <p:cNvPr id="6" name="Slide Number Placeholder 5"/>
          <p:cNvSpPr>
            <a:spLocks noGrp="1"/>
          </p:cNvSpPr>
          <p:nvPr>
            <p:ph type="sldNum" sz="quarter" idx="12"/>
          </p:nvPr>
        </p:nvSpPr>
        <p:spPr/>
        <p:txBody>
          <a:bodyPr/>
          <a:lstStyle/>
          <a:p>
            <a:fld id="{0FEBE8D0-4C74-471A-A870-F5EC6C73E3DB}" type="slidenum">
              <a:rPr lang="en-US" smtClean="0"/>
              <a:pPr/>
              <a:t>21</a:t>
            </a:fld>
            <a:endParaRPr lang="en-US" dirty="0"/>
          </a:p>
        </p:txBody>
      </p:sp>
      <p:pic>
        <p:nvPicPr>
          <p:cNvPr id="1026" name="Picture 2" descr="C:\Users\Sumedh\Downloads\WhatsApp Image 2020-06-13 at 1.11.42 PM.jpeg"/>
          <p:cNvPicPr>
            <a:picLocks noGrp="1" noChangeAspect="1" noChangeArrowheads="1"/>
          </p:cNvPicPr>
          <p:nvPr>
            <p:ph sz="half" idx="2"/>
          </p:nvPr>
        </p:nvPicPr>
        <p:blipFill>
          <a:blip r:embed="rId2"/>
          <a:srcRect/>
          <a:stretch>
            <a:fillRect/>
          </a:stretch>
        </p:blipFill>
        <p:spPr bwMode="auto">
          <a:xfrm>
            <a:off x="4648200" y="1752600"/>
            <a:ext cx="4038600" cy="3810000"/>
          </a:xfrm>
          <a:prstGeom prst="rect">
            <a:avLst/>
          </a:prstGeom>
          <a:noFill/>
        </p:spPr>
      </p:pic>
      <p:sp>
        <p:nvSpPr>
          <p:cNvPr id="7" name="Footer Placeholder 6"/>
          <p:cNvSpPr>
            <a:spLocks noGrp="1"/>
          </p:cNvSpPr>
          <p:nvPr>
            <p:ph type="ftr" sz="quarter" idx="11"/>
          </p:nvPr>
        </p:nvSpPr>
        <p:spPr/>
        <p:txBody>
          <a:bodyPr/>
          <a:lstStyle/>
          <a:p>
            <a:r>
              <a:rPr lang="en-US" smtClean="0"/>
              <a:t>Prof. C. R. Belavi, Department of CSE, HSIT, Nidaoshi</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solidFill>
                  <a:srgbClr val="FF0000"/>
                </a:solidFill>
              </a:rPr>
              <a:t>Big-Omega notation (</a:t>
            </a:r>
            <a:r>
              <a:rPr lang="en-US" i="1" dirty="0" smtClean="0">
                <a:solidFill>
                  <a:srgbClr val="FF0000"/>
                </a:solidFill>
              </a:rPr>
              <a:t>Ω</a:t>
            </a:r>
            <a:r>
              <a:rPr lang="en-US" dirty="0" smtClean="0">
                <a:solidFill>
                  <a:srgbClr val="FF0000"/>
                </a:solidFill>
              </a:rPr>
              <a:t>) - Example</a:t>
            </a:r>
            <a:endParaRPr lang="en-US" dirty="0">
              <a:solidFill>
                <a:srgbClr val="FF0000"/>
              </a:solidFill>
            </a:endParaRPr>
          </a:p>
        </p:txBody>
      </p:sp>
      <p:sp>
        <p:nvSpPr>
          <p:cNvPr id="3" name="Content Placeholder 2"/>
          <p:cNvSpPr>
            <a:spLocks noGrp="1"/>
          </p:cNvSpPr>
          <p:nvPr>
            <p:ph sz="half" idx="1"/>
          </p:nvPr>
        </p:nvSpPr>
        <p:spPr>
          <a:xfrm>
            <a:off x="457200" y="1066800"/>
            <a:ext cx="4038600" cy="5059363"/>
          </a:xfrm>
        </p:spPr>
        <p:txBody>
          <a:bodyPr>
            <a:normAutofit fontScale="92500"/>
          </a:bodyPr>
          <a:lstStyle/>
          <a:p>
            <a:r>
              <a:rPr lang="en-US" dirty="0" smtClean="0"/>
              <a:t>Prove the following examples-</a:t>
            </a:r>
          </a:p>
          <a:p>
            <a:pPr marL="914400" lvl="1" indent="-457200" algn="just">
              <a:buAutoNum type="arabicPeriod"/>
            </a:pPr>
            <a:r>
              <a:rPr lang="en-US" sz="2800" dirty="0" smtClean="0"/>
              <a:t>n</a:t>
            </a:r>
            <a:r>
              <a:rPr lang="en-US" sz="2800" baseline="30000" dirty="0" smtClean="0"/>
              <a:t>3</a:t>
            </a:r>
            <a:r>
              <a:rPr lang="en-US" sz="2800" dirty="0" smtClean="0"/>
              <a:t> </a:t>
            </a:r>
            <a:r>
              <a:rPr lang="el-GR" sz="2800" dirty="0" smtClean="0"/>
              <a:t>ϵ</a:t>
            </a:r>
            <a:r>
              <a:rPr lang="en-US" sz="2800" dirty="0" smtClean="0"/>
              <a:t> Ω (n</a:t>
            </a:r>
            <a:r>
              <a:rPr lang="en-US" sz="2800" baseline="30000" dirty="0" smtClean="0"/>
              <a:t>2</a:t>
            </a:r>
            <a:r>
              <a:rPr lang="en-US" sz="2800" dirty="0" smtClean="0"/>
              <a:t>) - where n</a:t>
            </a:r>
            <a:r>
              <a:rPr lang="en-US" sz="2800" baseline="30000" dirty="0" smtClean="0"/>
              <a:t>3</a:t>
            </a:r>
            <a:r>
              <a:rPr lang="en-US" sz="2800" dirty="0" smtClean="0"/>
              <a:t> becomes greater than  n</a:t>
            </a:r>
            <a:r>
              <a:rPr lang="en-US" sz="2800" baseline="30000" dirty="0" smtClean="0"/>
              <a:t>2 </a:t>
            </a:r>
            <a:r>
              <a:rPr lang="en-US" sz="2800" dirty="0" smtClean="0"/>
              <a:t>when we select constant, c=1 and n</a:t>
            </a:r>
            <a:r>
              <a:rPr lang="en-US" sz="2800" baseline="-25000" dirty="0" smtClean="0"/>
              <a:t>0</a:t>
            </a:r>
            <a:r>
              <a:rPr lang="en-US" sz="2800" dirty="0" smtClean="0"/>
              <a:t>=0</a:t>
            </a:r>
          </a:p>
          <a:p>
            <a:pPr marL="914400" lvl="1" indent="-457200" algn="just">
              <a:buAutoNum type="arabicPeriod"/>
            </a:pPr>
            <a:r>
              <a:rPr lang="en-US" sz="2800" dirty="0" smtClean="0"/>
              <a:t>3n + 2 </a:t>
            </a:r>
            <a:r>
              <a:rPr lang="el-GR" sz="2800" dirty="0" smtClean="0"/>
              <a:t>ϵ</a:t>
            </a:r>
            <a:r>
              <a:rPr lang="en-US" sz="2800" dirty="0" smtClean="0"/>
              <a:t> Ω (n) - where 3n + 2 becomes greater than  n</a:t>
            </a:r>
            <a:r>
              <a:rPr lang="en-US" sz="2800" baseline="30000" dirty="0" smtClean="0"/>
              <a:t> </a:t>
            </a:r>
            <a:r>
              <a:rPr lang="en-US" sz="2800" dirty="0" smtClean="0"/>
              <a:t>when we select constant, c=3 and n</a:t>
            </a:r>
            <a:r>
              <a:rPr lang="en-US" sz="2800" baseline="-25000" dirty="0" smtClean="0"/>
              <a:t>0</a:t>
            </a:r>
            <a:r>
              <a:rPr lang="en-US" sz="2800" dirty="0" smtClean="0"/>
              <a:t>=0 </a:t>
            </a:r>
            <a:endParaRPr lang="en-US" sz="2800" dirty="0"/>
          </a:p>
        </p:txBody>
      </p:sp>
      <p:sp>
        <p:nvSpPr>
          <p:cNvPr id="4" name="Content Placeholder 3"/>
          <p:cNvSpPr>
            <a:spLocks noGrp="1"/>
          </p:cNvSpPr>
          <p:nvPr>
            <p:ph sz="half" idx="2"/>
          </p:nvPr>
        </p:nvSpPr>
        <p:spPr>
          <a:xfrm>
            <a:off x="4648200" y="1066800"/>
            <a:ext cx="4038600" cy="5059363"/>
          </a:xfrm>
        </p:spPr>
        <p:txBody>
          <a:bodyPr>
            <a:normAutofit fontScale="92500"/>
          </a:bodyPr>
          <a:lstStyle/>
          <a:p>
            <a:r>
              <a:rPr lang="en-US" dirty="0" smtClean="0"/>
              <a:t>Prove the following examples-</a:t>
            </a:r>
          </a:p>
          <a:p>
            <a:pPr marL="971550" lvl="1" indent="-514350">
              <a:buAutoNum type="arabicPeriod" startAt="3"/>
            </a:pPr>
            <a:r>
              <a:rPr lang="en-US" sz="2600" dirty="0" smtClean="0"/>
              <a:t>3n + 3 </a:t>
            </a:r>
            <a:r>
              <a:rPr lang="el-GR" sz="2600" dirty="0" smtClean="0"/>
              <a:t>ϵ</a:t>
            </a:r>
            <a:r>
              <a:rPr lang="en-US" sz="2600" dirty="0" smtClean="0"/>
              <a:t> Ω (1) - where 3n + 3 becomes greater than 1 when we select constant, c=3 and n</a:t>
            </a:r>
            <a:r>
              <a:rPr lang="en-US" sz="2600" baseline="-25000" dirty="0" smtClean="0"/>
              <a:t>0</a:t>
            </a:r>
            <a:r>
              <a:rPr lang="en-US" sz="2600" dirty="0" smtClean="0"/>
              <a:t>=0 </a:t>
            </a:r>
          </a:p>
          <a:p>
            <a:pPr marL="971550" lvl="1" indent="-514350">
              <a:buFont typeface="Arial" pitchFamily="34" charset="0"/>
              <a:buAutoNum type="arabicPeriod" startAt="3"/>
            </a:pPr>
            <a:r>
              <a:rPr lang="en-US" sz="2600" dirty="0" smtClean="0"/>
              <a:t>6 * 2</a:t>
            </a:r>
            <a:r>
              <a:rPr lang="en-US" sz="2600" baseline="30000" dirty="0" smtClean="0"/>
              <a:t>n</a:t>
            </a:r>
            <a:r>
              <a:rPr lang="en-US" sz="2600" dirty="0" smtClean="0"/>
              <a:t> + n</a:t>
            </a:r>
            <a:r>
              <a:rPr lang="en-US" sz="2600" baseline="30000" dirty="0" smtClean="0"/>
              <a:t>2</a:t>
            </a:r>
            <a:r>
              <a:rPr lang="en-US" sz="2600" dirty="0" smtClean="0"/>
              <a:t> </a:t>
            </a:r>
            <a:r>
              <a:rPr lang="el-GR" sz="2600" dirty="0" smtClean="0"/>
              <a:t>ϵ</a:t>
            </a:r>
            <a:r>
              <a:rPr lang="en-US" sz="2600" dirty="0" smtClean="0"/>
              <a:t> Ω (2</a:t>
            </a:r>
            <a:r>
              <a:rPr lang="en-US" sz="2600" baseline="30000" dirty="0" smtClean="0"/>
              <a:t>n</a:t>
            </a:r>
            <a:r>
              <a:rPr lang="en-US" sz="2600" dirty="0" smtClean="0"/>
              <a:t>) - where 6 * 2</a:t>
            </a:r>
            <a:r>
              <a:rPr lang="en-US" sz="2600" baseline="30000" dirty="0" smtClean="0"/>
              <a:t>n</a:t>
            </a:r>
            <a:r>
              <a:rPr lang="en-US" sz="2600" dirty="0" smtClean="0"/>
              <a:t> + n</a:t>
            </a:r>
            <a:r>
              <a:rPr lang="en-US" sz="2600" baseline="30000" dirty="0" smtClean="0"/>
              <a:t>2</a:t>
            </a:r>
            <a:r>
              <a:rPr lang="en-US" sz="2600" dirty="0" smtClean="0"/>
              <a:t> becomes greater than 2</a:t>
            </a:r>
            <a:r>
              <a:rPr lang="en-US" sz="2600" baseline="30000" dirty="0" smtClean="0"/>
              <a:t>n</a:t>
            </a:r>
            <a:r>
              <a:rPr lang="en-US" sz="2600" dirty="0" smtClean="0"/>
              <a:t> when we select constant, c=6 and n</a:t>
            </a:r>
            <a:r>
              <a:rPr lang="en-US" sz="2600" baseline="-25000" dirty="0" smtClean="0"/>
              <a:t>0</a:t>
            </a:r>
            <a:r>
              <a:rPr lang="en-US" sz="2600" dirty="0" smtClean="0"/>
              <a:t>=0 </a:t>
            </a:r>
          </a:p>
          <a:p>
            <a:pPr marL="971550" lvl="1" indent="-514350">
              <a:buNone/>
            </a:pPr>
            <a:endParaRPr lang="en-US" sz="2600" dirty="0" smtClean="0"/>
          </a:p>
          <a:p>
            <a:pPr lvl="1">
              <a:buNone/>
            </a:pPr>
            <a:endParaRPr lang="en-US" dirty="0" smtClean="0"/>
          </a:p>
          <a:p>
            <a:endParaRPr lang="en-US" dirty="0"/>
          </a:p>
        </p:txBody>
      </p:sp>
      <p:sp>
        <p:nvSpPr>
          <p:cNvPr id="5" name="Date Placeholder 4"/>
          <p:cNvSpPr>
            <a:spLocks noGrp="1"/>
          </p:cNvSpPr>
          <p:nvPr>
            <p:ph type="dt" sz="half" idx="10"/>
          </p:nvPr>
        </p:nvSpPr>
        <p:spPr/>
        <p:txBody>
          <a:bodyPr/>
          <a:lstStyle/>
          <a:p>
            <a:fld id="{BA931C78-A513-4250-8B7D-63067C6E383F}" type="datetime1">
              <a:rPr lang="en-US" smtClean="0"/>
              <a:pPr/>
              <a:t>15/11/2020</a:t>
            </a:fld>
            <a:endParaRPr lang="en-US" dirty="0"/>
          </a:p>
        </p:txBody>
      </p:sp>
      <p:sp>
        <p:nvSpPr>
          <p:cNvPr id="6" name="Slide Number Placeholder 5"/>
          <p:cNvSpPr>
            <a:spLocks noGrp="1"/>
          </p:cNvSpPr>
          <p:nvPr>
            <p:ph type="sldNum" sz="quarter" idx="12"/>
          </p:nvPr>
        </p:nvSpPr>
        <p:spPr/>
        <p:txBody>
          <a:bodyPr/>
          <a:lstStyle/>
          <a:p>
            <a:fld id="{0FEBE8D0-4C74-471A-A870-F5EC6C73E3DB}" type="slidenum">
              <a:rPr lang="en-US" smtClean="0"/>
              <a:pPr/>
              <a:t>22</a:t>
            </a:fld>
            <a:endParaRPr lang="en-US" dirty="0"/>
          </a:p>
        </p:txBody>
      </p:sp>
      <p:sp>
        <p:nvSpPr>
          <p:cNvPr id="7" name="Footer Placeholder 6"/>
          <p:cNvSpPr>
            <a:spLocks noGrp="1"/>
          </p:cNvSpPr>
          <p:nvPr>
            <p:ph type="ftr" sz="quarter" idx="11"/>
          </p:nvPr>
        </p:nvSpPr>
        <p:spPr/>
        <p:txBody>
          <a:bodyPr/>
          <a:lstStyle/>
          <a:p>
            <a:r>
              <a:rPr lang="en-US" smtClean="0"/>
              <a:t>Prof. C. R. Belavi, Department of CSE, HSIT, Nidaoshi</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solidFill>
                  <a:srgbClr val="FF0000"/>
                </a:solidFill>
              </a:rPr>
              <a:t>Big-Theta notation (</a:t>
            </a:r>
            <a:r>
              <a:rPr lang="el-GR" dirty="0" smtClean="0">
                <a:solidFill>
                  <a:srgbClr val="FF0000"/>
                </a:solidFill>
              </a:rPr>
              <a:t>Θ</a:t>
            </a:r>
            <a:r>
              <a:rPr lang="en-US" dirty="0" smtClean="0">
                <a:solidFill>
                  <a:srgbClr val="FF0000"/>
                </a:solidFill>
              </a:rPr>
              <a:t>)</a:t>
            </a:r>
            <a:endParaRPr lang="en-US" dirty="0">
              <a:solidFill>
                <a:srgbClr val="FF0000"/>
              </a:solidFill>
            </a:endParaRPr>
          </a:p>
        </p:txBody>
      </p:sp>
      <p:sp>
        <p:nvSpPr>
          <p:cNvPr id="3" name="Content Placeholder 2"/>
          <p:cNvSpPr>
            <a:spLocks noGrp="1"/>
          </p:cNvSpPr>
          <p:nvPr>
            <p:ph sz="half" idx="1"/>
          </p:nvPr>
        </p:nvSpPr>
        <p:spPr>
          <a:xfrm>
            <a:off x="457200" y="1066800"/>
            <a:ext cx="4038600" cy="5059363"/>
          </a:xfrm>
        </p:spPr>
        <p:txBody>
          <a:bodyPr>
            <a:normAutofit fontScale="92500" lnSpcReduction="10000"/>
          </a:bodyPr>
          <a:lstStyle/>
          <a:p>
            <a:pPr algn="just"/>
            <a:r>
              <a:rPr lang="en-US" dirty="0" smtClean="0"/>
              <a:t>A function t(n) is said to be in </a:t>
            </a:r>
            <a:r>
              <a:rPr lang="el-GR" dirty="0" smtClean="0"/>
              <a:t>Θ</a:t>
            </a:r>
            <a:r>
              <a:rPr lang="en-US" dirty="0" smtClean="0"/>
              <a:t>(g(n)), denoted t(n) </a:t>
            </a:r>
            <a:r>
              <a:rPr lang="el-GR" dirty="0" smtClean="0"/>
              <a:t>ϵ</a:t>
            </a:r>
            <a:r>
              <a:rPr lang="en-US" dirty="0" smtClean="0"/>
              <a:t> </a:t>
            </a:r>
            <a:r>
              <a:rPr lang="el-GR" dirty="0" smtClean="0"/>
              <a:t>Θ</a:t>
            </a:r>
            <a:r>
              <a:rPr lang="en-US" dirty="0" smtClean="0"/>
              <a:t>(g(n)), if t(n) is bounded both above and below by some positive constant multiples of g(n) for all large n, i.e., if there exist some positive constant c1 and c2 and some nonnegative integers n</a:t>
            </a:r>
            <a:r>
              <a:rPr lang="en-US" baseline="-25000" dirty="0" smtClean="0"/>
              <a:t>0</a:t>
            </a:r>
            <a:r>
              <a:rPr lang="en-US" dirty="0" smtClean="0"/>
              <a:t> such that</a:t>
            </a:r>
          </a:p>
          <a:p>
            <a:pPr algn="ctr">
              <a:buNone/>
            </a:pPr>
            <a:r>
              <a:rPr lang="en-US" dirty="0" smtClean="0"/>
              <a:t>c</a:t>
            </a:r>
            <a:r>
              <a:rPr lang="en-US" baseline="-25000" dirty="0" smtClean="0"/>
              <a:t>2</a:t>
            </a:r>
            <a:r>
              <a:rPr lang="en-US" dirty="0" smtClean="0"/>
              <a:t>g(n) ≤ t(n) ≤ c</a:t>
            </a:r>
            <a:r>
              <a:rPr lang="en-US" baseline="-25000" dirty="0" smtClean="0"/>
              <a:t>1</a:t>
            </a:r>
            <a:r>
              <a:rPr lang="en-US" dirty="0" smtClean="0"/>
              <a:t>g(n) for all n ≥ n</a:t>
            </a:r>
            <a:r>
              <a:rPr lang="en-US" baseline="-25000" dirty="0" smtClean="0"/>
              <a:t>0 </a:t>
            </a:r>
          </a:p>
          <a:p>
            <a:endParaRPr lang="en-US" dirty="0"/>
          </a:p>
        </p:txBody>
      </p:sp>
      <p:sp>
        <p:nvSpPr>
          <p:cNvPr id="5" name="Date Placeholder 4"/>
          <p:cNvSpPr>
            <a:spLocks noGrp="1"/>
          </p:cNvSpPr>
          <p:nvPr>
            <p:ph type="dt" sz="half" idx="10"/>
          </p:nvPr>
        </p:nvSpPr>
        <p:spPr/>
        <p:txBody>
          <a:bodyPr/>
          <a:lstStyle/>
          <a:p>
            <a:fld id="{8605C8E3-87E0-44DB-A9F4-221475603CE2}" type="datetime1">
              <a:rPr lang="en-US" smtClean="0"/>
              <a:pPr/>
              <a:t>15/11/2020</a:t>
            </a:fld>
            <a:endParaRPr lang="en-US" dirty="0"/>
          </a:p>
        </p:txBody>
      </p:sp>
      <p:sp>
        <p:nvSpPr>
          <p:cNvPr id="6" name="Slide Number Placeholder 5"/>
          <p:cNvSpPr>
            <a:spLocks noGrp="1"/>
          </p:cNvSpPr>
          <p:nvPr>
            <p:ph type="sldNum" sz="quarter" idx="12"/>
          </p:nvPr>
        </p:nvSpPr>
        <p:spPr/>
        <p:txBody>
          <a:bodyPr/>
          <a:lstStyle/>
          <a:p>
            <a:fld id="{0FEBE8D0-4C74-471A-A870-F5EC6C73E3DB}" type="slidenum">
              <a:rPr lang="en-US" smtClean="0"/>
              <a:pPr/>
              <a:t>23</a:t>
            </a:fld>
            <a:endParaRPr lang="en-US" dirty="0"/>
          </a:p>
        </p:txBody>
      </p:sp>
      <p:pic>
        <p:nvPicPr>
          <p:cNvPr id="2050" name="Picture 2" descr="C:\Users\Sumedh\Downloads\WhatsApp Image 2020-06-13 at 1.15.03 PM.jpeg"/>
          <p:cNvPicPr>
            <a:picLocks noGrp="1" noChangeAspect="1" noChangeArrowheads="1"/>
          </p:cNvPicPr>
          <p:nvPr>
            <p:ph sz="half" idx="2"/>
          </p:nvPr>
        </p:nvPicPr>
        <p:blipFill>
          <a:blip r:embed="rId2"/>
          <a:srcRect/>
          <a:stretch>
            <a:fillRect/>
          </a:stretch>
        </p:blipFill>
        <p:spPr bwMode="auto">
          <a:xfrm>
            <a:off x="4648200" y="1143000"/>
            <a:ext cx="4038600" cy="4419600"/>
          </a:xfrm>
          <a:prstGeom prst="rect">
            <a:avLst/>
          </a:prstGeom>
          <a:noFill/>
        </p:spPr>
      </p:pic>
      <p:sp>
        <p:nvSpPr>
          <p:cNvPr id="7" name="Footer Placeholder 6"/>
          <p:cNvSpPr>
            <a:spLocks noGrp="1"/>
          </p:cNvSpPr>
          <p:nvPr>
            <p:ph type="ftr" sz="quarter" idx="11"/>
          </p:nvPr>
        </p:nvSpPr>
        <p:spPr/>
        <p:txBody>
          <a:bodyPr/>
          <a:lstStyle/>
          <a:p>
            <a:r>
              <a:rPr lang="en-US" smtClean="0"/>
              <a:t>Prof. C. R. Belavi, Department of CSE, HSIT, Nidaoshi</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solidFill>
                  <a:srgbClr val="FF0000"/>
                </a:solidFill>
              </a:rPr>
              <a:t>Big-Theta notation (</a:t>
            </a:r>
            <a:r>
              <a:rPr lang="el-GR" dirty="0" smtClean="0">
                <a:solidFill>
                  <a:srgbClr val="FF0000"/>
                </a:solidFill>
              </a:rPr>
              <a:t>Θ</a:t>
            </a:r>
            <a:r>
              <a:rPr lang="en-US" dirty="0" smtClean="0">
                <a:solidFill>
                  <a:srgbClr val="FF0000"/>
                </a:solidFill>
              </a:rPr>
              <a:t>) - Example</a:t>
            </a:r>
            <a:endParaRPr lang="en-US" dirty="0"/>
          </a:p>
        </p:txBody>
      </p:sp>
      <p:sp>
        <p:nvSpPr>
          <p:cNvPr id="3" name="Content Placeholder 2"/>
          <p:cNvSpPr>
            <a:spLocks noGrp="1"/>
          </p:cNvSpPr>
          <p:nvPr>
            <p:ph idx="1"/>
          </p:nvPr>
        </p:nvSpPr>
        <p:spPr>
          <a:xfrm>
            <a:off x="457200" y="1143000"/>
            <a:ext cx="8229600" cy="4983163"/>
          </a:xfrm>
        </p:spPr>
        <p:txBody>
          <a:bodyPr>
            <a:normAutofit/>
          </a:bodyPr>
          <a:lstStyle/>
          <a:p>
            <a:pPr>
              <a:spcBef>
                <a:spcPts val="0"/>
              </a:spcBef>
            </a:pPr>
            <a:r>
              <a:rPr lang="en-US" sz="2400" dirty="0" smtClean="0"/>
              <a:t>Prove the following example of Big-Theta</a:t>
            </a:r>
          </a:p>
          <a:p>
            <a:pPr algn="ctr">
              <a:spcBef>
                <a:spcPts val="0"/>
              </a:spcBef>
              <a:buNone/>
            </a:pPr>
            <a:r>
              <a:rPr lang="en-US" sz="2400" dirty="0" smtClean="0"/>
              <a:t>3n + 2 </a:t>
            </a:r>
            <a:r>
              <a:rPr lang="el-GR" sz="2400" dirty="0" smtClean="0"/>
              <a:t>ϵ</a:t>
            </a:r>
            <a:r>
              <a:rPr lang="en-US" sz="2400" dirty="0" smtClean="0"/>
              <a:t> </a:t>
            </a:r>
            <a:r>
              <a:rPr lang="el-GR" sz="2400" dirty="0" smtClean="0"/>
              <a:t>Θ</a:t>
            </a:r>
            <a:r>
              <a:rPr lang="en-US" sz="2400" dirty="0" smtClean="0"/>
              <a:t>(n)</a:t>
            </a:r>
          </a:p>
          <a:p>
            <a:pPr>
              <a:spcBef>
                <a:spcPts val="0"/>
              </a:spcBef>
              <a:buNone/>
            </a:pPr>
            <a:r>
              <a:rPr lang="en-US" sz="2400" dirty="0" smtClean="0"/>
              <a:t>Solution:-</a:t>
            </a:r>
          </a:p>
          <a:p>
            <a:pPr algn="just">
              <a:spcBef>
                <a:spcPts val="0"/>
              </a:spcBef>
              <a:buNone/>
            </a:pPr>
            <a:r>
              <a:rPr lang="en-US" sz="2400" dirty="0" smtClean="0"/>
              <a:t>For 3n + 2 ≥ n, constant c1 = 3</a:t>
            </a:r>
          </a:p>
          <a:p>
            <a:pPr algn="just">
              <a:spcBef>
                <a:spcPts val="0"/>
              </a:spcBef>
              <a:buNone/>
            </a:pPr>
            <a:r>
              <a:rPr lang="en-US" sz="2400" dirty="0" smtClean="0"/>
              <a:t>For 3n + 2 ≤ n, = 3n + n = n (3 + 1) = 4n, constant c2 = 4</a:t>
            </a:r>
          </a:p>
          <a:p>
            <a:pPr algn="just">
              <a:spcBef>
                <a:spcPts val="0"/>
              </a:spcBef>
              <a:buNone/>
            </a:pPr>
            <a:r>
              <a:rPr lang="en-US" sz="2400" dirty="0" smtClean="0"/>
              <a:t>Hence 3n+2 </a:t>
            </a:r>
            <a:r>
              <a:rPr lang="el-GR" sz="2400" dirty="0" smtClean="0"/>
              <a:t>ϵ</a:t>
            </a:r>
            <a:r>
              <a:rPr lang="en-US" sz="2400" dirty="0" smtClean="0"/>
              <a:t> </a:t>
            </a:r>
            <a:r>
              <a:rPr lang="el-GR" sz="2400" dirty="0" smtClean="0"/>
              <a:t>Θ</a:t>
            </a:r>
            <a:r>
              <a:rPr lang="en-US" sz="2400" dirty="0" smtClean="0"/>
              <a:t>(n) with constant c1=3, c2=4 and for all n </a:t>
            </a:r>
            <a:r>
              <a:rPr lang="en-US" sz="2400" smtClean="0"/>
              <a:t>≥ 2 </a:t>
            </a:r>
            <a:endParaRPr lang="en-US" sz="2400" dirty="0" smtClean="0"/>
          </a:p>
          <a:p>
            <a:pPr algn="just">
              <a:spcBef>
                <a:spcPts val="0"/>
              </a:spcBef>
              <a:buNone/>
            </a:pPr>
            <a:endParaRPr lang="en-US" sz="2400" dirty="0" smtClean="0"/>
          </a:p>
          <a:p>
            <a:pPr algn="just">
              <a:spcBef>
                <a:spcPts val="0"/>
              </a:spcBef>
              <a:buNone/>
            </a:pPr>
            <a:endParaRPr lang="en-US" sz="2400" dirty="0" smtClean="0"/>
          </a:p>
          <a:p>
            <a:pPr algn="just">
              <a:spcBef>
                <a:spcPts val="0"/>
              </a:spcBef>
              <a:buNone/>
            </a:pPr>
            <a:r>
              <a:rPr lang="en-US" sz="2400" dirty="0" smtClean="0"/>
              <a:t> </a:t>
            </a:r>
          </a:p>
        </p:txBody>
      </p:sp>
      <p:sp>
        <p:nvSpPr>
          <p:cNvPr id="4" name="Date Placeholder 3"/>
          <p:cNvSpPr>
            <a:spLocks noGrp="1"/>
          </p:cNvSpPr>
          <p:nvPr>
            <p:ph type="dt" sz="half" idx="10"/>
          </p:nvPr>
        </p:nvSpPr>
        <p:spPr/>
        <p:txBody>
          <a:bodyPr/>
          <a:lstStyle/>
          <a:p>
            <a:fld id="{FDDD6C0A-5C48-4052-85DF-C89558A8DE7D}" type="datetime1">
              <a:rPr lang="en-US" smtClean="0"/>
              <a:pPr/>
              <a:t>15/11/2020</a:t>
            </a:fld>
            <a:endParaRPr lang="en-US" dirty="0"/>
          </a:p>
        </p:txBody>
      </p:sp>
      <p:sp>
        <p:nvSpPr>
          <p:cNvPr id="5" name="Slide Number Placeholder 4"/>
          <p:cNvSpPr>
            <a:spLocks noGrp="1"/>
          </p:cNvSpPr>
          <p:nvPr>
            <p:ph type="sldNum" sz="quarter" idx="12"/>
          </p:nvPr>
        </p:nvSpPr>
        <p:spPr/>
        <p:txBody>
          <a:bodyPr/>
          <a:lstStyle/>
          <a:p>
            <a:fld id="{0FEBE8D0-4C74-471A-A870-F5EC6C73E3DB}" type="slidenum">
              <a:rPr lang="en-US" smtClean="0"/>
              <a:pPr/>
              <a:t>24</a:t>
            </a:fld>
            <a:endParaRPr lang="en-US" dirty="0"/>
          </a:p>
        </p:txBody>
      </p:sp>
      <p:pic>
        <p:nvPicPr>
          <p:cNvPr id="6" name="Picture 3" descr="C:\Users\Sumedh\Downloads\WhatsApp Image 2020-06-15 at 3.20.06 PM.jpeg"/>
          <p:cNvPicPr>
            <a:picLocks noChangeAspect="1" noChangeArrowheads="1"/>
          </p:cNvPicPr>
          <p:nvPr/>
        </p:nvPicPr>
        <p:blipFill>
          <a:blip r:embed="rId2"/>
          <a:srcRect/>
          <a:stretch>
            <a:fillRect/>
          </a:stretch>
        </p:blipFill>
        <p:spPr bwMode="auto">
          <a:xfrm>
            <a:off x="457200" y="3429000"/>
            <a:ext cx="7848600" cy="2819400"/>
          </a:xfrm>
          <a:prstGeom prst="rect">
            <a:avLst/>
          </a:prstGeom>
          <a:noFill/>
        </p:spPr>
      </p:pic>
      <p:sp>
        <p:nvSpPr>
          <p:cNvPr id="7" name="Footer Placeholder 6"/>
          <p:cNvSpPr>
            <a:spLocks noGrp="1"/>
          </p:cNvSpPr>
          <p:nvPr>
            <p:ph type="ftr" sz="quarter" idx="11"/>
          </p:nvPr>
        </p:nvSpPr>
        <p:spPr/>
        <p:txBody>
          <a:bodyPr/>
          <a:lstStyle/>
          <a:p>
            <a:r>
              <a:rPr lang="en-US" smtClean="0"/>
              <a:t>Prof. C. R. Belavi, Department of CSE, HSIT, Nidaoshi</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r>
              <a:rPr lang="en-US" dirty="0" smtClean="0">
                <a:solidFill>
                  <a:srgbClr val="FF0000"/>
                </a:solidFill>
              </a:rPr>
              <a:t>Basic Asymptotic Efficiency Classes</a:t>
            </a:r>
            <a:endParaRPr lang="en-US" dirty="0">
              <a:solidFill>
                <a:srgbClr val="FF0000"/>
              </a:solidFill>
            </a:endParaRPr>
          </a:p>
        </p:txBody>
      </p:sp>
      <p:sp>
        <p:nvSpPr>
          <p:cNvPr id="4" name="Date Placeholder 3"/>
          <p:cNvSpPr>
            <a:spLocks noGrp="1"/>
          </p:cNvSpPr>
          <p:nvPr>
            <p:ph type="dt" sz="half" idx="10"/>
          </p:nvPr>
        </p:nvSpPr>
        <p:spPr/>
        <p:txBody>
          <a:bodyPr/>
          <a:lstStyle/>
          <a:p>
            <a:fld id="{1CD1C704-4186-4398-9AEA-4A167C89985C}" type="datetime1">
              <a:rPr lang="en-US" smtClean="0"/>
              <a:pPr/>
              <a:t>15/11/2020</a:t>
            </a:fld>
            <a:endParaRPr lang="en-US" dirty="0"/>
          </a:p>
        </p:txBody>
      </p:sp>
      <p:sp>
        <p:nvSpPr>
          <p:cNvPr id="5" name="Slide Number Placeholder 4"/>
          <p:cNvSpPr>
            <a:spLocks noGrp="1"/>
          </p:cNvSpPr>
          <p:nvPr>
            <p:ph type="sldNum" sz="quarter" idx="12"/>
          </p:nvPr>
        </p:nvSpPr>
        <p:spPr/>
        <p:txBody>
          <a:bodyPr/>
          <a:lstStyle/>
          <a:p>
            <a:fld id="{0FEBE8D0-4C74-471A-A870-F5EC6C73E3DB}" type="slidenum">
              <a:rPr lang="en-US" smtClean="0"/>
              <a:pPr/>
              <a:t>25</a:t>
            </a:fld>
            <a:endParaRPr lang="en-US" dirty="0"/>
          </a:p>
        </p:txBody>
      </p:sp>
      <p:pic>
        <p:nvPicPr>
          <p:cNvPr id="1026" name="Picture 2" descr="C:\Users\Sumedh\Downloads\WhatsApp Image 2020-06-16 at 10.39.02 AM.jpeg"/>
          <p:cNvPicPr>
            <a:picLocks noGrp="1" noChangeAspect="1" noChangeArrowheads="1"/>
          </p:cNvPicPr>
          <p:nvPr>
            <p:ph idx="1"/>
          </p:nvPr>
        </p:nvPicPr>
        <p:blipFill>
          <a:blip r:embed="rId2"/>
          <a:srcRect/>
          <a:stretch>
            <a:fillRect/>
          </a:stretch>
        </p:blipFill>
        <p:spPr bwMode="auto">
          <a:xfrm>
            <a:off x="685800" y="685800"/>
            <a:ext cx="7924799" cy="5715000"/>
          </a:xfrm>
          <a:prstGeom prst="rect">
            <a:avLst/>
          </a:prstGeom>
          <a:noFill/>
        </p:spPr>
      </p:pic>
      <p:sp>
        <p:nvSpPr>
          <p:cNvPr id="6" name="Footer Placeholder 5"/>
          <p:cNvSpPr>
            <a:spLocks noGrp="1"/>
          </p:cNvSpPr>
          <p:nvPr>
            <p:ph type="ftr" sz="quarter" idx="11"/>
          </p:nvPr>
        </p:nvSpPr>
        <p:spPr/>
        <p:txBody>
          <a:bodyPr/>
          <a:lstStyle/>
          <a:p>
            <a:r>
              <a:rPr lang="en-US" smtClean="0"/>
              <a:t>Prof. C. R. Belavi, Department of CSE, HSIT, Nidaoshi</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Module - 1</a:t>
            </a:r>
            <a:endParaRPr lang="en-US" sz="7200" dirty="0"/>
          </a:p>
        </p:txBody>
      </p:sp>
      <p:sp>
        <p:nvSpPr>
          <p:cNvPr id="3" name="Content Placeholder 2"/>
          <p:cNvSpPr>
            <a:spLocks noGrp="1"/>
          </p:cNvSpPr>
          <p:nvPr>
            <p:ph idx="1"/>
          </p:nvPr>
        </p:nvSpPr>
        <p:spPr>
          <a:xfrm>
            <a:off x="457200" y="1600200"/>
            <a:ext cx="8229600" cy="4724400"/>
          </a:xfrm>
        </p:spPr>
        <p:txBody>
          <a:bodyPr>
            <a:noAutofit/>
          </a:bodyPr>
          <a:lstStyle/>
          <a:p>
            <a:pPr algn="just">
              <a:buFont typeface="Wingdings" pitchFamily="2" charset="2"/>
              <a:buChar char="q"/>
            </a:pPr>
            <a:r>
              <a:rPr lang="en-US" sz="3500" dirty="0" smtClean="0"/>
              <a:t>Mathematical analysis of Non-Recursive Algorithms with Examples</a:t>
            </a:r>
            <a:endParaRPr lang="en-US" sz="3500" b="1" dirty="0" smtClean="0"/>
          </a:p>
          <a:p>
            <a:pPr algn="just">
              <a:buFont typeface="Wingdings" pitchFamily="2" charset="2"/>
              <a:buChar char="q"/>
            </a:pPr>
            <a:r>
              <a:rPr lang="en-US" sz="3500" dirty="0" smtClean="0"/>
              <a:t>Mathematical analysis of Recursive Algorithms with Examples </a:t>
            </a:r>
            <a:r>
              <a:rPr lang="en-US" sz="3500" b="1" dirty="0" smtClean="0"/>
              <a:t>(T1:2.2, 2.3, 2.4).</a:t>
            </a:r>
            <a:endParaRPr lang="en-US" sz="3500" dirty="0" smtClean="0"/>
          </a:p>
          <a:p>
            <a:pPr algn="ctr">
              <a:buNone/>
            </a:pPr>
            <a:r>
              <a:rPr lang="en-US" sz="3500" dirty="0" smtClean="0"/>
              <a:t>Mr. C. R. BELAVI</a:t>
            </a:r>
          </a:p>
          <a:p>
            <a:pPr algn="ctr">
              <a:buNone/>
            </a:pPr>
            <a:r>
              <a:rPr lang="en-US" sz="3500" dirty="0" smtClean="0"/>
              <a:t>Dept. of CSE,</a:t>
            </a:r>
          </a:p>
          <a:p>
            <a:pPr algn="ctr">
              <a:buNone/>
            </a:pPr>
            <a:r>
              <a:rPr lang="en-US" sz="3500" dirty="0" smtClean="0"/>
              <a:t>HIT, Nidasoshi</a:t>
            </a:r>
            <a:endParaRPr lang="en-US" sz="3500" dirty="0"/>
          </a:p>
        </p:txBody>
      </p:sp>
      <p:sp>
        <p:nvSpPr>
          <p:cNvPr id="4" name="Date Placeholder 3"/>
          <p:cNvSpPr>
            <a:spLocks noGrp="1"/>
          </p:cNvSpPr>
          <p:nvPr>
            <p:ph type="dt" sz="half" idx="10"/>
          </p:nvPr>
        </p:nvSpPr>
        <p:spPr/>
        <p:txBody>
          <a:bodyPr/>
          <a:lstStyle/>
          <a:p>
            <a:fld id="{2FFE3DA7-ED93-4223-8F21-B512E355365A}" type="datetime1">
              <a:rPr lang="en-US" smtClean="0"/>
              <a:pPr/>
              <a:t>15/11/2020</a:t>
            </a:fld>
            <a:endParaRPr lang="en-US" dirty="0"/>
          </a:p>
        </p:txBody>
      </p:sp>
      <p:sp>
        <p:nvSpPr>
          <p:cNvPr id="5" name="Slide Number Placeholder 4"/>
          <p:cNvSpPr>
            <a:spLocks noGrp="1"/>
          </p:cNvSpPr>
          <p:nvPr>
            <p:ph type="sldNum" sz="quarter" idx="12"/>
          </p:nvPr>
        </p:nvSpPr>
        <p:spPr/>
        <p:txBody>
          <a:bodyPr/>
          <a:lstStyle/>
          <a:p>
            <a:fld id="{0FEBE8D0-4C74-471A-A870-F5EC6C73E3DB}" type="slidenum">
              <a:rPr lang="en-US" smtClean="0"/>
              <a:pPr/>
              <a:t>26</a:t>
            </a:fld>
            <a:endParaRPr lang="en-US" dirty="0"/>
          </a:p>
        </p:txBody>
      </p:sp>
      <p:sp>
        <p:nvSpPr>
          <p:cNvPr id="6" name="Footer Placeholder 5"/>
          <p:cNvSpPr>
            <a:spLocks noGrp="1"/>
          </p:cNvSpPr>
          <p:nvPr>
            <p:ph type="ftr" sz="quarter" idx="11"/>
          </p:nvPr>
        </p:nvSpPr>
        <p:spPr/>
        <p:txBody>
          <a:bodyPr/>
          <a:lstStyle/>
          <a:p>
            <a:r>
              <a:rPr lang="en-US" smtClean="0"/>
              <a:t>Prof. C. R. Belavi, Department of CSE, HSIT, Nidaoshi</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90600"/>
          </a:xfrm>
        </p:spPr>
        <p:txBody>
          <a:bodyPr>
            <a:normAutofit fontScale="90000"/>
          </a:bodyPr>
          <a:lstStyle/>
          <a:p>
            <a:r>
              <a:rPr lang="en-US" sz="4000" dirty="0" smtClean="0"/>
              <a:t/>
            </a:r>
            <a:br>
              <a:rPr lang="en-US" sz="4000" dirty="0" smtClean="0"/>
            </a:br>
            <a:r>
              <a:rPr lang="en-US" sz="4000" dirty="0" smtClean="0">
                <a:solidFill>
                  <a:srgbClr val="FF0000"/>
                </a:solidFill>
              </a:rPr>
              <a:t>Mathematical analysis of Non-Recursive Algorithms with Examples</a:t>
            </a:r>
            <a:r>
              <a:rPr lang="en-US" b="1" dirty="0" smtClean="0"/>
              <a:t/>
            </a:r>
            <a:br>
              <a:rPr lang="en-US" b="1" dirty="0" smtClean="0"/>
            </a:br>
            <a:endParaRPr lang="en-US" dirty="0"/>
          </a:p>
        </p:txBody>
      </p:sp>
      <p:sp>
        <p:nvSpPr>
          <p:cNvPr id="3" name="Content Placeholder 2"/>
          <p:cNvSpPr>
            <a:spLocks noGrp="1"/>
          </p:cNvSpPr>
          <p:nvPr>
            <p:ph idx="1"/>
          </p:nvPr>
        </p:nvSpPr>
        <p:spPr/>
        <p:txBody>
          <a:bodyPr/>
          <a:lstStyle/>
          <a:p>
            <a:pPr algn="just"/>
            <a:r>
              <a:rPr lang="en-US" sz="2400" dirty="0" smtClean="0"/>
              <a:t>General plan for Analyzing Time Efficiency of Non-Recursive algorithms-</a:t>
            </a:r>
          </a:p>
          <a:p>
            <a:pPr marL="914400" lvl="1" indent="-514350" algn="just">
              <a:buFont typeface="+mj-lt"/>
              <a:buAutoNum type="arabicPeriod"/>
            </a:pPr>
            <a:r>
              <a:rPr lang="en-US" sz="2000" dirty="0" smtClean="0"/>
              <a:t>Decide on a parameter/parameter’s indicating an input size</a:t>
            </a:r>
          </a:p>
          <a:p>
            <a:pPr marL="914400" lvl="1" indent="-514350" algn="just">
              <a:buFont typeface="+mj-lt"/>
              <a:buAutoNum type="arabicPeriod"/>
            </a:pPr>
            <a:r>
              <a:rPr lang="en-US" sz="2000" dirty="0" smtClean="0"/>
              <a:t>Identify the algorithm’s basic operation</a:t>
            </a:r>
          </a:p>
          <a:p>
            <a:pPr marL="914400" lvl="1" indent="-514350" algn="just">
              <a:buFont typeface="+mj-lt"/>
              <a:buAutoNum type="arabicPeriod"/>
            </a:pPr>
            <a:r>
              <a:rPr lang="en-US" sz="2000" dirty="0" smtClean="0"/>
              <a:t>Check whether the number of times the basic operation is executed depends only on the size of an input. If it also depends on some additional property, the worst-case, average-case and best-case efficiencies have to be investigated </a:t>
            </a:r>
            <a:r>
              <a:rPr lang="en-US" sz="2000" dirty="0" err="1" smtClean="0"/>
              <a:t>seperately</a:t>
            </a:r>
            <a:endParaRPr lang="en-US" sz="2000" dirty="0" smtClean="0"/>
          </a:p>
          <a:p>
            <a:pPr marL="914400" lvl="1" indent="-514350" algn="just">
              <a:buFont typeface="+mj-lt"/>
              <a:buAutoNum type="arabicPeriod"/>
            </a:pPr>
            <a:r>
              <a:rPr lang="en-US" sz="2000" dirty="0" smtClean="0"/>
              <a:t>Set up a sum expressing the number of times the algorithm’s basic operation is executed</a:t>
            </a:r>
          </a:p>
          <a:p>
            <a:pPr marL="914400" lvl="1" indent="-514350" algn="just">
              <a:buFont typeface="+mj-lt"/>
              <a:buAutoNum type="arabicPeriod"/>
            </a:pPr>
            <a:r>
              <a:rPr lang="en-US" sz="2000" dirty="0" smtClean="0"/>
              <a:t>Using standard formulas and rules of sum manipulation, either find a closed-form formula for the count or, at the very least, establish its order of growth </a:t>
            </a:r>
            <a:endParaRPr lang="en-US" dirty="0"/>
          </a:p>
        </p:txBody>
      </p:sp>
      <p:sp>
        <p:nvSpPr>
          <p:cNvPr id="4" name="Date Placeholder 3"/>
          <p:cNvSpPr>
            <a:spLocks noGrp="1"/>
          </p:cNvSpPr>
          <p:nvPr>
            <p:ph type="dt" sz="half" idx="10"/>
          </p:nvPr>
        </p:nvSpPr>
        <p:spPr/>
        <p:txBody>
          <a:bodyPr/>
          <a:lstStyle/>
          <a:p>
            <a:fld id="{C5464845-FC9B-431B-B1A5-20DDC4895406}" type="datetime1">
              <a:rPr lang="en-US" smtClean="0"/>
              <a:pPr/>
              <a:t>15/11/2020</a:t>
            </a:fld>
            <a:endParaRPr lang="en-US" dirty="0"/>
          </a:p>
        </p:txBody>
      </p:sp>
      <p:sp>
        <p:nvSpPr>
          <p:cNvPr id="5" name="Slide Number Placeholder 4"/>
          <p:cNvSpPr>
            <a:spLocks noGrp="1"/>
          </p:cNvSpPr>
          <p:nvPr>
            <p:ph type="sldNum" sz="quarter" idx="12"/>
          </p:nvPr>
        </p:nvSpPr>
        <p:spPr/>
        <p:txBody>
          <a:bodyPr/>
          <a:lstStyle/>
          <a:p>
            <a:fld id="{0FEBE8D0-4C74-471A-A870-F5EC6C73E3DB}" type="slidenum">
              <a:rPr lang="en-US" smtClean="0"/>
              <a:pPr/>
              <a:t>27</a:t>
            </a:fld>
            <a:endParaRPr lang="en-US" dirty="0"/>
          </a:p>
        </p:txBody>
      </p:sp>
      <p:sp>
        <p:nvSpPr>
          <p:cNvPr id="6" name="Footer Placeholder 5"/>
          <p:cNvSpPr>
            <a:spLocks noGrp="1"/>
          </p:cNvSpPr>
          <p:nvPr>
            <p:ph type="ftr" sz="quarter" idx="11"/>
          </p:nvPr>
        </p:nvSpPr>
        <p:spPr/>
        <p:txBody>
          <a:bodyPr/>
          <a:lstStyle/>
          <a:p>
            <a:r>
              <a:rPr lang="en-US" smtClean="0"/>
              <a:t>Prof. C. R. Belavi, Department of CSE, HSIT, Nidaoshi</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Summation Rules &amp; Formulas</a:t>
            </a:r>
            <a:endParaRPr lang="en-US" dirty="0">
              <a:solidFill>
                <a:srgbClr val="FF0000"/>
              </a:solidFill>
            </a:endParaRPr>
          </a:p>
        </p:txBody>
      </p:sp>
      <p:sp>
        <p:nvSpPr>
          <p:cNvPr id="4" name="Date Placeholder 3"/>
          <p:cNvSpPr>
            <a:spLocks noGrp="1"/>
          </p:cNvSpPr>
          <p:nvPr>
            <p:ph type="dt" sz="half" idx="10"/>
          </p:nvPr>
        </p:nvSpPr>
        <p:spPr/>
        <p:txBody>
          <a:bodyPr/>
          <a:lstStyle/>
          <a:p>
            <a:fld id="{EC0F349E-CD48-4EEE-A340-2A8D13C5A802}" type="datetime1">
              <a:rPr lang="en-US" smtClean="0"/>
              <a:pPr/>
              <a:t>15/11/2020</a:t>
            </a:fld>
            <a:endParaRPr lang="en-US" dirty="0"/>
          </a:p>
        </p:txBody>
      </p:sp>
      <p:sp>
        <p:nvSpPr>
          <p:cNvPr id="5" name="Slide Number Placeholder 4"/>
          <p:cNvSpPr>
            <a:spLocks noGrp="1"/>
          </p:cNvSpPr>
          <p:nvPr>
            <p:ph type="sldNum" sz="quarter" idx="12"/>
          </p:nvPr>
        </p:nvSpPr>
        <p:spPr/>
        <p:txBody>
          <a:bodyPr/>
          <a:lstStyle/>
          <a:p>
            <a:fld id="{0FEBE8D0-4C74-471A-A870-F5EC6C73E3DB}" type="slidenum">
              <a:rPr lang="en-US" smtClean="0"/>
              <a:pPr/>
              <a:t>28</a:t>
            </a:fld>
            <a:endParaRPr lang="en-US" dirty="0"/>
          </a:p>
        </p:txBody>
      </p:sp>
      <p:sp>
        <p:nvSpPr>
          <p:cNvPr id="10" name="Content Placeholder 9"/>
          <p:cNvSpPr>
            <a:spLocks noGrp="1"/>
          </p:cNvSpPr>
          <p:nvPr>
            <p:ph idx="1"/>
          </p:nvPr>
        </p:nvSpPr>
        <p:spPr/>
        <p:txBody>
          <a:bodyPr/>
          <a:lstStyle/>
          <a:p>
            <a:r>
              <a:rPr lang="en-US" dirty="0" smtClean="0"/>
              <a:t>Summation Rules</a:t>
            </a:r>
          </a:p>
          <a:p>
            <a:pPr>
              <a:buNone/>
            </a:pPr>
            <a:endParaRPr lang="en-US" dirty="0" smtClean="0"/>
          </a:p>
          <a:p>
            <a:endParaRPr lang="en-US" dirty="0" smtClean="0"/>
          </a:p>
          <a:p>
            <a:r>
              <a:rPr lang="en-US" dirty="0" smtClean="0"/>
              <a:t>Summation Formulae</a:t>
            </a:r>
          </a:p>
          <a:p>
            <a:pPr>
              <a:buNone/>
            </a:pPr>
            <a:endParaRPr lang="en-US" dirty="0" smtClean="0"/>
          </a:p>
          <a:p>
            <a:pPr>
              <a:buNone/>
            </a:pPr>
            <a:endParaRPr lang="en-US" dirty="0" smtClean="0"/>
          </a:p>
          <a:p>
            <a:pPr>
              <a:buNone/>
            </a:pPr>
            <a:endParaRPr lang="en-US" dirty="0" smtClean="0"/>
          </a:p>
          <a:p>
            <a:endParaRPr lang="en-US" dirty="0" smtClean="0"/>
          </a:p>
          <a:p>
            <a:endParaRPr lang="en-US" dirty="0" smtClean="0"/>
          </a:p>
          <a:p>
            <a:endParaRPr lang="en-US" dirty="0" smtClean="0"/>
          </a:p>
          <a:p>
            <a:endParaRPr lang="en-US" dirty="0" smtClean="0"/>
          </a:p>
          <a:p>
            <a:pPr>
              <a:buNone/>
            </a:pPr>
            <a:endParaRPr lang="en-US" dirty="0"/>
          </a:p>
        </p:txBody>
      </p:sp>
      <p:pic>
        <p:nvPicPr>
          <p:cNvPr id="11" name="Picture 2" descr="C:\Users\Sumedh\Downloads\WhatsApp Image 2020-06-13 at 1.19.01 PM.jpeg"/>
          <p:cNvPicPr>
            <a:picLocks noChangeAspect="1" noChangeArrowheads="1"/>
          </p:cNvPicPr>
          <p:nvPr/>
        </p:nvPicPr>
        <p:blipFill>
          <a:blip r:embed="rId2"/>
          <a:srcRect/>
          <a:stretch>
            <a:fillRect/>
          </a:stretch>
        </p:blipFill>
        <p:spPr bwMode="auto">
          <a:xfrm>
            <a:off x="838200" y="2057400"/>
            <a:ext cx="7620000" cy="1295400"/>
          </a:xfrm>
          <a:prstGeom prst="rect">
            <a:avLst/>
          </a:prstGeom>
          <a:noFill/>
        </p:spPr>
      </p:pic>
      <p:pic>
        <p:nvPicPr>
          <p:cNvPr id="8" name="Picture 2" descr="C:\Users\Sumedh\Downloads\WhatsApp Image 2020-06-13 at 1.22.15 PM.jpeg"/>
          <p:cNvPicPr>
            <a:picLocks noChangeAspect="1" noChangeArrowheads="1"/>
          </p:cNvPicPr>
          <p:nvPr/>
        </p:nvPicPr>
        <p:blipFill>
          <a:blip r:embed="rId3"/>
          <a:srcRect/>
          <a:stretch>
            <a:fillRect/>
          </a:stretch>
        </p:blipFill>
        <p:spPr bwMode="auto">
          <a:xfrm>
            <a:off x="762000" y="4038600"/>
            <a:ext cx="7467600" cy="1973818"/>
          </a:xfrm>
          <a:prstGeom prst="rect">
            <a:avLst/>
          </a:prstGeom>
          <a:noFill/>
        </p:spPr>
      </p:pic>
      <p:sp>
        <p:nvSpPr>
          <p:cNvPr id="9" name="Footer Placeholder 8"/>
          <p:cNvSpPr>
            <a:spLocks noGrp="1"/>
          </p:cNvSpPr>
          <p:nvPr>
            <p:ph type="ftr" sz="quarter" idx="11"/>
          </p:nvPr>
        </p:nvSpPr>
        <p:spPr/>
        <p:txBody>
          <a:bodyPr/>
          <a:lstStyle/>
          <a:p>
            <a:r>
              <a:rPr lang="en-US" smtClean="0"/>
              <a:t>Prof. C. R. Belavi, Department of CSE, HSIT, Nidaoshi</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Element Uniqueness Problem</a:t>
            </a:r>
            <a:endParaRPr lang="en-US" dirty="0">
              <a:solidFill>
                <a:srgbClr val="FF0000"/>
              </a:solidFill>
            </a:endParaRPr>
          </a:p>
        </p:txBody>
      </p:sp>
      <p:sp>
        <p:nvSpPr>
          <p:cNvPr id="5" name="Date Placeholder 4"/>
          <p:cNvSpPr>
            <a:spLocks noGrp="1"/>
          </p:cNvSpPr>
          <p:nvPr>
            <p:ph type="dt" sz="half" idx="10"/>
          </p:nvPr>
        </p:nvSpPr>
        <p:spPr/>
        <p:txBody>
          <a:bodyPr/>
          <a:lstStyle/>
          <a:p>
            <a:fld id="{287CA70B-0D4E-405D-ABBE-DDC8505F7E80}" type="datetime1">
              <a:rPr lang="en-US" smtClean="0"/>
              <a:pPr/>
              <a:t>15/11/2020</a:t>
            </a:fld>
            <a:endParaRPr lang="en-US" dirty="0"/>
          </a:p>
        </p:txBody>
      </p:sp>
      <p:sp>
        <p:nvSpPr>
          <p:cNvPr id="6" name="Slide Number Placeholder 5"/>
          <p:cNvSpPr>
            <a:spLocks noGrp="1"/>
          </p:cNvSpPr>
          <p:nvPr>
            <p:ph type="sldNum" sz="quarter" idx="12"/>
          </p:nvPr>
        </p:nvSpPr>
        <p:spPr/>
        <p:txBody>
          <a:bodyPr/>
          <a:lstStyle/>
          <a:p>
            <a:fld id="{0FEBE8D0-4C74-471A-A870-F5EC6C73E3DB}" type="slidenum">
              <a:rPr lang="en-US" smtClean="0"/>
              <a:pPr/>
              <a:t>29</a:t>
            </a:fld>
            <a:endParaRPr lang="en-US" dirty="0"/>
          </a:p>
        </p:txBody>
      </p:sp>
      <p:pic>
        <p:nvPicPr>
          <p:cNvPr id="4098" name="Picture 2" descr="C:\Users\Sumedh\Downloads\WhatsApp Image 2020-06-13 at 1.23.12 PM.jpeg"/>
          <p:cNvPicPr>
            <a:picLocks noGrp="1" noChangeAspect="1" noChangeArrowheads="1"/>
          </p:cNvPicPr>
          <p:nvPr>
            <p:ph sz="half" idx="1"/>
          </p:nvPr>
        </p:nvPicPr>
        <p:blipFill>
          <a:blip r:embed="rId2"/>
          <a:srcRect/>
          <a:stretch>
            <a:fillRect/>
          </a:stretch>
        </p:blipFill>
        <p:spPr bwMode="auto">
          <a:xfrm>
            <a:off x="457200" y="1600200"/>
            <a:ext cx="4038600" cy="4495800"/>
          </a:xfrm>
          <a:prstGeom prst="rect">
            <a:avLst/>
          </a:prstGeom>
          <a:noFill/>
        </p:spPr>
      </p:pic>
      <p:pic>
        <p:nvPicPr>
          <p:cNvPr id="4099" name="Picture 3" descr="C:\Users\Sumedh\Downloads\WhatsApp Image 2020-06-13 at 1.25.09 PM.jpeg"/>
          <p:cNvPicPr>
            <a:picLocks noGrp="1" noChangeAspect="1" noChangeArrowheads="1"/>
          </p:cNvPicPr>
          <p:nvPr>
            <p:ph sz="half" idx="2"/>
          </p:nvPr>
        </p:nvPicPr>
        <p:blipFill>
          <a:blip r:embed="rId3"/>
          <a:srcRect/>
          <a:stretch>
            <a:fillRect/>
          </a:stretch>
        </p:blipFill>
        <p:spPr bwMode="auto">
          <a:xfrm>
            <a:off x="4648200" y="1600200"/>
            <a:ext cx="4038600" cy="4495800"/>
          </a:xfrm>
          <a:prstGeom prst="rect">
            <a:avLst/>
          </a:prstGeom>
          <a:noFill/>
        </p:spPr>
      </p:pic>
      <p:sp>
        <p:nvSpPr>
          <p:cNvPr id="7" name="Footer Placeholder 6"/>
          <p:cNvSpPr>
            <a:spLocks noGrp="1"/>
          </p:cNvSpPr>
          <p:nvPr>
            <p:ph type="ftr" sz="quarter" idx="11"/>
          </p:nvPr>
        </p:nvSpPr>
        <p:spPr/>
        <p:txBody>
          <a:bodyPr/>
          <a:lstStyle/>
          <a:p>
            <a:r>
              <a:rPr lang="en-US" smtClean="0"/>
              <a:t>Prof. C. R. Belavi, Department of CSE, HSIT, Nidaoshi</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Autofit/>
          </a:bodyPr>
          <a:lstStyle/>
          <a:p>
            <a:r>
              <a:rPr lang="en-US" sz="7200" dirty="0" smtClean="0"/>
              <a:t>What is an Algorithm</a:t>
            </a:r>
            <a:endParaRPr lang="en-US" sz="7200" dirty="0"/>
          </a:p>
        </p:txBody>
      </p:sp>
      <p:sp>
        <p:nvSpPr>
          <p:cNvPr id="3" name="Content Placeholder 2"/>
          <p:cNvSpPr>
            <a:spLocks noGrp="1"/>
          </p:cNvSpPr>
          <p:nvPr>
            <p:ph idx="1"/>
          </p:nvPr>
        </p:nvSpPr>
        <p:spPr>
          <a:xfrm>
            <a:off x="457200" y="1143000"/>
            <a:ext cx="8229600" cy="5105400"/>
          </a:xfrm>
        </p:spPr>
        <p:txBody>
          <a:bodyPr>
            <a:normAutofit lnSpcReduction="10000"/>
          </a:bodyPr>
          <a:lstStyle/>
          <a:p>
            <a:pPr algn="just">
              <a:buFont typeface="Wingdings" pitchFamily="2" charset="2"/>
              <a:buChar char="q"/>
            </a:pPr>
            <a:r>
              <a:rPr lang="en-US" sz="2800" dirty="0" smtClean="0"/>
              <a:t>An “ALGORITHM” is a finite set of instructions that, if followed, accomplishes a particular task. </a:t>
            </a:r>
          </a:p>
          <a:p>
            <a:pPr algn="just">
              <a:buFont typeface="Wingdings" pitchFamily="2" charset="2"/>
              <a:buChar char="q"/>
            </a:pPr>
            <a:r>
              <a:rPr lang="en-US" sz="2800" dirty="0" smtClean="0"/>
              <a:t>In addition, all algorithm must satisfy the following criteria:</a:t>
            </a:r>
          </a:p>
          <a:p>
            <a:pPr marL="914400" lvl="1" indent="-514350" algn="just">
              <a:buFont typeface="+mj-lt"/>
              <a:buAutoNum type="arabicPeriod"/>
            </a:pPr>
            <a:r>
              <a:rPr lang="en-US" sz="2400" b="1" dirty="0" smtClean="0"/>
              <a:t>Input</a:t>
            </a:r>
            <a:r>
              <a:rPr lang="en-US" sz="2400" dirty="0" smtClean="0"/>
              <a:t> – Zero or more quantities are externally supplied</a:t>
            </a:r>
          </a:p>
          <a:p>
            <a:pPr marL="914400" lvl="1" indent="-514350" algn="just">
              <a:buFont typeface="+mj-lt"/>
              <a:buAutoNum type="arabicPeriod"/>
            </a:pPr>
            <a:r>
              <a:rPr lang="en-US" sz="2400" b="1" dirty="0" smtClean="0"/>
              <a:t>Output</a:t>
            </a:r>
            <a:r>
              <a:rPr lang="en-US" sz="2400" dirty="0" smtClean="0"/>
              <a:t> – At least one quantity is produced</a:t>
            </a:r>
          </a:p>
          <a:p>
            <a:pPr marL="914400" lvl="1" indent="-514350" algn="just">
              <a:buFont typeface="+mj-lt"/>
              <a:buAutoNum type="arabicPeriod"/>
            </a:pPr>
            <a:r>
              <a:rPr lang="en-US" sz="2400" b="1" dirty="0" smtClean="0"/>
              <a:t>Definiteness</a:t>
            </a:r>
            <a:r>
              <a:rPr lang="en-US" sz="2400" dirty="0" smtClean="0"/>
              <a:t> – Each instruction is clear and unambiguous</a:t>
            </a:r>
          </a:p>
          <a:p>
            <a:pPr marL="914400" lvl="1" indent="-514350" algn="just">
              <a:buFont typeface="+mj-lt"/>
              <a:buAutoNum type="arabicPeriod"/>
            </a:pPr>
            <a:r>
              <a:rPr lang="en-US" sz="2400" b="1" dirty="0" smtClean="0"/>
              <a:t>Finiteness </a:t>
            </a:r>
            <a:r>
              <a:rPr lang="en-US" sz="2400" dirty="0" smtClean="0"/>
              <a:t>– After tracing all instructions in ALG, the ALG terminates after a finite number of steps</a:t>
            </a:r>
          </a:p>
          <a:p>
            <a:pPr marL="914400" lvl="1" indent="-514350" algn="just">
              <a:buFont typeface="+mj-lt"/>
              <a:buAutoNum type="arabicPeriod"/>
            </a:pPr>
            <a:r>
              <a:rPr lang="en-US" sz="2400" b="1" dirty="0" smtClean="0"/>
              <a:t>Effectiveness</a:t>
            </a:r>
            <a:r>
              <a:rPr lang="en-US" sz="2400" dirty="0" smtClean="0"/>
              <a:t> -  Every instruction must be very basic so that it can be carried out, in principle, by a person using only pencil and paper. Also each operation must feasible</a:t>
            </a:r>
          </a:p>
          <a:p>
            <a:pPr marL="914400" lvl="1" indent="-514350" algn="just">
              <a:buFont typeface="+mj-lt"/>
              <a:buAutoNum type="arabicPeriod"/>
            </a:pPr>
            <a:endParaRPr lang="en-US" dirty="0" smtClean="0"/>
          </a:p>
          <a:p>
            <a:pPr marL="914400" lvl="1" indent="-514350" algn="just">
              <a:buFont typeface="+mj-lt"/>
              <a:buAutoNum type="arabicPeriod"/>
            </a:pPr>
            <a:endParaRPr lang="en-US" dirty="0" smtClean="0"/>
          </a:p>
          <a:p>
            <a:pPr marL="914400" lvl="1" indent="-514350" algn="just">
              <a:buFont typeface="+mj-lt"/>
              <a:buAutoNum type="arabicPeriod"/>
            </a:pPr>
            <a:endParaRPr lang="en-US" dirty="0"/>
          </a:p>
        </p:txBody>
      </p:sp>
      <p:sp>
        <p:nvSpPr>
          <p:cNvPr id="4" name="Date Placeholder 3"/>
          <p:cNvSpPr>
            <a:spLocks noGrp="1"/>
          </p:cNvSpPr>
          <p:nvPr>
            <p:ph type="dt" sz="half" idx="10"/>
          </p:nvPr>
        </p:nvSpPr>
        <p:spPr/>
        <p:txBody>
          <a:bodyPr/>
          <a:lstStyle/>
          <a:p>
            <a:fld id="{8B3902DE-B74F-4A3C-B3AE-EF341320D8A1}" type="datetime1">
              <a:rPr lang="en-US" smtClean="0"/>
              <a:pPr/>
              <a:t>15/11/2020</a:t>
            </a:fld>
            <a:endParaRPr lang="en-US" dirty="0"/>
          </a:p>
        </p:txBody>
      </p:sp>
      <p:sp>
        <p:nvSpPr>
          <p:cNvPr id="5" name="Slide Number Placeholder 4"/>
          <p:cNvSpPr>
            <a:spLocks noGrp="1"/>
          </p:cNvSpPr>
          <p:nvPr>
            <p:ph type="sldNum" sz="quarter" idx="12"/>
          </p:nvPr>
        </p:nvSpPr>
        <p:spPr/>
        <p:txBody>
          <a:bodyPr/>
          <a:lstStyle/>
          <a:p>
            <a:fld id="{0FEBE8D0-4C74-471A-A870-F5EC6C73E3DB}" type="slidenum">
              <a:rPr lang="en-US" smtClean="0"/>
              <a:pPr/>
              <a:t>3</a:t>
            </a:fld>
            <a:endParaRPr lang="en-US" dirty="0"/>
          </a:p>
        </p:txBody>
      </p:sp>
      <p:sp>
        <p:nvSpPr>
          <p:cNvPr id="6" name="Footer Placeholder 5"/>
          <p:cNvSpPr>
            <a:spLocks noGrp="1"/>
          </p:cNvSpPr>
          <p:nvPr>
            <p:ph type="ftr" sz="quarter" idx="11"/>
          </p:nvPr>
        </p:nvSpPr>
        <p:spPr/>
        <p:txBody>
          <a:bodyPr/>
          <a:lstStyle/>
          <a:p>
            <a:r>
              <a:rPr lang="en-US" smtClean="0"/>
              <a:t>Prof. C. R. Belavi, Department of CSE, HSIT, Nidaoshi</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solidFill>
                  <a:srgbClr val="FF0000"/>
                </a:solidFill>
              </a:rPr>
              <a:t>Matrix Multiplication Example</a:t>
            </a:r>
            <a:endParaRPr lang="en-US" dirty="0">
              <a:solidFill>
                <a:srgbClr val="FF0000"/>
              </a:solidFill>
            </a:endParaRPr>
          </a:p>
        </p:txBody>
      </p:sp>
      <p:sp>
        <p:nvSpPr>
          <p:cNvPr id="5" name="Date Placeholder 4"/>
          <p:cNvSpPr>
            <a:spLocks noGrp="1"/>
          </p:cNvSpPr>
          <p:nvPr>
            <p:ph type="dt" sz="half" idx="10"/>
          </p:nvPr>
        </p:nvSpPr>
        <p:spPr/>
        <p:txBody>
          <a:bodyPr/>
          <a:lstStyle/>
          <a:p>
            <a:fld id="{89A2F8FD-79C0-49E6-A0C5-C43D658B4390}" type="datetime1">
              <a:rPr lang="en-US" smtClean="0"/>
              <a:pPr/>
              <a:t>15/11/2020</a:t>
            </a:fld>
            <a:endParaRPr lang="en-US" dirty="0"/>
          </a:p>
        </p:txBody>
      </p:sp>
      <p:sp>
        <p:nvSpPr>
          <p:cNvPr id="6" name="Slide Number Placeholder 5"/>
          <p:cNvSpPr>
            <a:spLocks noGrp="1"/>
          </p:cNvSpPr>
          <p:nvPr>
            <p:ph type="sldNum" sz="quarter" idx="12"/>
          </p:nvPr>
        </p:nvSpPr>
        <p:spPr/>
        <p:txBody>
          <a:bodyPr/>
          <a:lstStyle/>
          <a:p>
            <a:fld id="{0FEBE8D0-4C74-471A-A870-F5EC6C73E3DB}" type="slidenum">
              <a:rPr lang="en-US" smtClean="0"/>
              <a:pPr/>
              <a:t>30</a:t>
            </a:fld>
            <a:endParaRPr lang="en-US" dirty="0"/>
          </a:p>
        </p:txBody>
      </p:sp>
      <p:pic>
        <p:nvPicPr>
          <p:cNvPr id="5122" name="Picture 2" descr="C:\Users\Sumedh\Downloads\WhatsApp Image 2020-06-13 at 1.26.46 PM.jpeg"/>
          <p:cNvPicPr>
            <a:picLocks noGrp="1" noChangeAspect="1" noChangeArrowheads="1"/>
          </p:cNvPicPr>
          <p:nvPr>
            <p:ph sz="half" idx="1"/>
          </p:nvPr>
        </p:nvPicPr>
        <p:blipFill>
          <a:blip r:embed="rId2"/>
          <a:srcRect/>
          <a:stretch>
            <a:fillRect/>
          </a:stretch>
        </p:blipFill>
        <p:spPr bwMode="auto">
          <a:xfrm>
            <a:off x="457200" y="1447800"/>
            <a:ext cx="4038600" cy="4648199"/>
          </a:xfrm>
          <a:prstGeom prst="rect">
            <a:avLst/>
          </a:prstGeom>
          <a:noFill/>
        </p:spPr>
      </p:pic>
      <p:pic>
        <p:nvPicPr>
          <p:cNvPr id="5123" name="Picture 3" descr="C:\Users\Sumedh\Downloads\WhatsApp Image 2020-06-13 at 1.29.48 PM.jpeg"/>
          <p:cNvPicPr>
            <a:picLocks noGrp="1" noChangeAspect="1" noChangeArrowheads="1"/>
          </p:cNvPicPr>
          <p:nvPr>
            <p:ph sz="half" idx="2"/>
          </p:nvPr>
        </p:nvPicPr>
        <p:blipFill>
          <a:blip r:embed="rId3"/>
          <a:srcRect/>
          <a:stretch>
            <a:fillRect/>
          </a:stretch>
        </p:blipFill>
        <p:spPr bwMode="auto">
          <a:xfrm>
            <a:off x="4648200" y="1447800"/>
            <a:ext cx="4038600" cy="4648200"/>
          </a:xfrm>
          <a:prstGeom prst="rect">
            <a:avLst/>
          </a:prstGeom>
          <a:noFill/>
        </p:spPr>
      </p:pic>
      <p:sp>
        <p:nvSpPr>
          <p:cNvPr id="7" name="Footer Placeholder 6"/>
          <p:cNvSpPr>
            <a:spLocks noGrp="1"/>
          </p:cNvSpPr>
          <p:nvPr>
            <p:ph type="ftr" sz="quarter" idx="11"/>
          </p:nvPr>
        </p:nvSpPr>
        <p:spPr/>
        <p:txBody>
          <a:bodyPr/>
          <a:lstStyle/>
          <a:p>
            <a:r>
              <a:rPr lang="en-US" smtClean="0"/>
              <a:t>Prof. C. R. Belavi, Department of CSE, HSIT, Nidaoshi</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90600"/>
          </a:xfrm>
        </p:spPr>
        <p:txBody>
          <a:bodyPr>
            <a:normAutofit fontScale="90000"/>
          </a:bodyPr>
          <a:lstStyle/>
          <a:p>
            <a:r>
              <a:rPr lang="en-US" sz="4000" dirty="0" smtClean="0"/>
              <a:t/>
            </a:r>
            <a:br>
              <a:rPr lang="en-US" sz="4000" dirty="0" smtClean="0"/>
            </a:br>
            <a:r>
              <a:rPr lang="en-US" sz="4000" dirty="0" smtClean="0">
                <a:solidFill>
                  <a:srgbClr val="FF0000"/>
                </a:solidFill>
              </a:rPr>
              <a:t>Mathematical analysis of Recursive Algorithms with Examples</a:t>
            </a:r>
            <a:r>
              <a:rPr lang="en-US" b="1" dirty="0" smtClean="0"/>
              <a:t/>
            </a:r>
            <a:br>
              <a:rPr lang="en-US" b="1" dirty="0" smtClean="0"/>
            </a:br>
            <a:endParaRPr lang="en-US" dirty="0"/>
          </a:p>
        </p:txBody>
      </p:sp>
      <p:sp>
        <p:nvSpPr>
          <p:cNvPr id="3" name="Content Placeholder 2"/>
          <p:cNvSpPr>
            <a:spLocks noGrp="1"/>
          </p:cNvSpPr>
          <p:nvPr>
            <p:ph idx="1"/>
          </p:nvPr>
        </p:nvSpPr>
        <p:spPr/>
        <p:txBody>
          <a:bodyPr>
            <a:normAutofit/>
          </a:bodyPr>
          <a:lstStyle/>
          <a:p>
            <a:pPr algn="just"/>
            <a:r>
              <a:rPr lang="en-US" sz="2400" dirty="0" smtClean="0"/>
              <a:t>General plan for Analyzing Time Efficiency of Non-Recursive algorithms-</a:t>
            </a:r>
          </a:p>
          <a:p>
            <a:pPr marL="914400" lvl="1" indent="-514350" algn="just">
              <a:buFont typeface="+mj-lt"/>
              <a:buAutoNum type="arabicPeriod"/>
            </a:pPr>
            <a:r>
              <a:rPr lang="en-US" sz="2000" dirty="0" smtClean="0"/>
              <a:t>Decide on a parameter/parameter’s indicating an input’s size</a:t>
            </a:r>
          </a:p>
          <a:p>
            <a:pPr marL="914400" lvl="1" indent="-514350" algn="just">
              <a:buFont typeface="+mj-lt"/>
              <a:buAutoNum type="arabicPeriod"/>
            </a:pPr>
            <a:r>
              <a:rPr lang="en-US" sz="2000" dirty="0" smtClean="0"/>
              <a:t>Identify the algorithm’s basic operation</a:t>
            </a:r>
          </a:p>
          <a:p>
            <a:pPr marL="914400" lvl="1" indent="-514350" algn="just">
              <a:buFont typeface="+mj-lt"/>
              <a:buAutoNum type="arabicPeriod"/>
            </a:pPr>
            <a:r>
              <a:rPr lang="en-US" sz="2000" dirty="0" smtClean="0"/>
              <a:t>Check whether the number of times the basic operation is executed can vary on different inputs of the same size; if it can, the worst-case, average-case and best-case efficiencies must be investigated separately</a:t>
            </a:r>
          </a:p>
          <a:p>
            <a:pPr marL="914400" lvl="1" indent="-514350" algn="just">
              <a:buFont typeface="+mj-lt"/>
              <a:buAutoNum type="arabicPeriod"/>
            </a:pPr>
            <a:r>
              <a:rPr lang="en-US" sz="2000" dirty="0" smtClean="0"/>
              <a:t>Set up a recurrence relation, with an appropriate initial condition for number of times the basic operation is executed. </a:t>
            </a:r>
          </a:p>
          <a:p>
            <a:pPr marL="914400" lvl="1" indent="-514350" algn="just">
              <a:buFont typeface="+mj-lt"/>
              <a:buAutoNum type="arabicPeriod"/>
            </a:pPr>
            <a:r>
              <a:rPr lang="en-US" sz="2000" dirty="0" smtClean="0"/>
              <a:t>Solve the recurrence or at least ascertain the order of growth of its solution</a:t>
            </a:r>
            <a:endParaRPr lang="en-US" dirty="0"/>
          </a:p>
        </p:txBody>
      </p:sp>
      <p:sp>
        <p:nvSpPr>
          <p:cNvPr id="4" name="Date Placeholder 3"/>
          <p:cNvSpPr>
            <a:spLocks noGrp="1"/>
          </p:cNvSpPr>
          <p:nvPr>
            <p:ph type="dt" sz="half" idx="10"/>
          </p:nvPr>
        </p:nvSpPr>
        <p:spPr/>
        <p:txBody>
          <a:bodyPr/>
          <a:lstStyle/>
          <a:p>
            <a:fld id="{5B1242B0-8854-442C-AAE3-30D13FE9A50F}" type="datetime1">
              <a:rPr lang="en-US" smtClean="0"/>
              <a:pPr/>
              <a:t>15/11/2020</a:t>
            </a:fld>
            <a:endParaRPr lang="en-US" dirty="0"/>
          </a:p>
        </p:txBody>
      </p:sp>
      <p:sp>
        <p:nvSpPr>
          <p:cNvPr id="5" name="Slide Number Placeholder 4"/>
          <p:cNvSpPr>
            <a:spLocks noGrp="1"/>
          </p:cNvSpPr>
          <p:nvPr>
            <p:ph type="sldNum" sz="quarter" idx="12"/>
          </p:nvPr>
        </p:nvSpPr>
        <p:spPr/>
        <p:txBody>
          <a:bodyPr/>
          <a:lstStyle/>
          <a:p>
            <a:fld id="{0FEBE8D0-4C74-471A-A870-F5EC6C73E3DB}" type="slidenum">
              <a:rPr lang="en-US" smtClean="0"/>
              <a:pPr/>
              <a:t>31</a:t>
            </a:fld>
            <a:endParaRPr lang="en-US" dirty="0"/>
          </a:p>
        </p:txBody>
      </p:sp>
      <p:sp>
        <p:nvSpPr>
          <p:cNvPr id="6" name="Footer Placeholder 5"/>
          <p:cNvSpPr>
            <a:spLocks noGrp="1"/>
          </p:cNvSpPr>
          <p:nvPr>
            <p:ph type="ftr" sz="quarter" idx="11"/>
          </p:nvPr>
        </p:nvSpPr>
        <p:spPr/>
        <p:txBody>
          <a:bodyPr/>
          <a:lstStyle/>
          <a:p>
            <a:r>
              <a:rPr lang="en-US" smtClean="0"/>
              <a:t>Prof. C. R. Belavi, Department of CSE, HSIT, Nidaoshi</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dirty="0" smtClean="0">
                <a:solidFill>
                  <a:srgbClr val="FF0000"/>
                </a:solidFill>
              </a:rPr>
              <a:t>Tower of Hanoi Example</a:t>
            </a:r>
            <a:endParaRPr lang="en-US" dirty="0">
              <a:solidFill>
                <a:srgbClr val="FF0000"/>
              </a:solidFill>
            </a:endParaRPr>
          </a:p>
        </p:txBody>
      </p:sp>
      <p:sp>
        <p:nvSpPr>
          <p:cNvPr id="4" name="Date Placeholder 3"/>
          <p:cNvSpPr>
            <a:spLocks noGrp="1"/>
          </p:cNvSpPr>
          <p:nvPr>
            <p:ph type="dt" sz="half" idx="10"/>
          </p:nvPr>
        </p:nvSpPr>
        <p:spPr/>
        <p:txBody>
          <a:bodyPr/>
          <a:lstStyle/>
          <a:p>
            <a:fld id="{B4F960E5-BCE5-4C0F-8086-9C55ABDA94A1}" type="datetime1">
              <a:rPr lang="en-US" smtClean="0"/>
              <a:pPr/>
              <a:t>15/11/2020</a:t>
            </a:fld>
            <a:endParaRPr lang="en-US" dirty="0"/>
          </a:p>
        </p:txBody>
      </p:sp>
      <p:sp>
        <p:nvSpPr>
          <p:cNvPr id="5" name="Slide Number Placeholder 4"/>
          <p:cNvSpPr>
            <a:spLocks noGrp="1"/>
          </p:cNvSpPr>
          <p:nvPr>
            <p:ph type="sldNum" sz="quarter" idx="12"/>
          </p:nvPr>
        </p:nvSpPr>
        <p:spPr/>
        <p:txBody>
          <a:bodyPr/>
          <a:lstStyle/>
          <a:p>
            <a:fld id="{0FEBE8D0-4C74-471A-A870-F5EC6C73E3DB}" type="slidenum">
              <a:rPr lang="en-US" smtClean="0"/>
              <a:pPr/>
              <a:t>32</a:t>
            </a:fld>
            <a:endParaRPr lang="en-US" dirty="0"/>
          </a:p>
        </p:txBody>
      </p:sp>
      <p:pic>
        <p:nvPicPr>
          <p:cNvPr id="6146" name="Picture 2" descr="C:\Users\Sumedh\Downloads\WhatsApp Image 2020-06-13 at 1.34.16 PM.jpeg"/>
          <p:cNvPicPr>
            <a:picLocks noGrp="1" noChangeAspect="1" noChangeArrowheads="1"/>
          </p:cNvPicPr>
          <p:nvPr>
            <p:ph idx="1"/>
          </p:nvPr>
        </p:nvPicPr>
        <p:blipFill>
          <a:blip r:embed="rId2"/>
          <a:srcRect/>
          <a:stretch>
            <a:fillRect/>
          </a:stretch>
        </p:blipFill>
        <p:spPr bwMode="auto">
          <a:xfrm>
            <a:off x="459854" y="1143001"/>
            <a:ext cx="7388746" cy="4419600"/>
          </a:xfrm>
          <a:prstGeom prst="rect">
            <a:avLst/>
          </a:prstGeom>
          <a:noFill/>
        </p:spPr>
      </p:pic>
      <p:sp>
        <p:nvSpPr>
          <p:cNvPr id="6" name="Footer Placeholder 5"/>
          <p:cNvSpPr>
            <a:spLocks noGrp="1"/>
          </p:cNvSpPr>
          <p:nvPr>
            <p:ph type="ftr" sz="quarter" idx="11"/>
          </p:nvPr>
        </p:nvSpPr>
        <p:spPr/>
        <p:txBody>
          <a:bodyPr/>
          <a:lstStyle/>
          <a:p>
            <a:r>
              <a:rPr lang="en-US" smtClean="0"/>
              <a:t>Prof. C. R. Belavi, Department of CSE, HSIT, Nidaoshi</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solidFill>
                  <a:srgbClr val="FF0000"/>
                </a:solidFill>
              </a:rPr>
              <a:t>Tower of Hanoi Example</a:t>
            </a:r>
            <a:endParaRPr lang="en-US" dirty="0"/>
          </a:p>
        </p:txBody>
      </p:sp>
      <p:sp>
        <p:nvSpPr>
          <p:cNvPr id="4" name="Date Placeholder 3"/>
          <p:cNvSpPr>
            <a:spLocks noGrp="1"/>
          </p:cNvSpPr>
          <p:nvPr>
            <p:ph type="dt" sz="half" idx="10"/>
          </p:nvPr>
        </p:nvSpPr>
        <p:spPr/>
        <p:txBody>
          <a:bodyPr/>
          <a:lstStyle/>
          <a:p>
            <a:fld id="{2E3AF81F-F255-49FE-8ECA-2D123D919AAE}" type="datetime1">
              <a:rPr lang="en-US" smtClean="0"/>
              <a:pPr/>
              <a:t>15/11/2020</a:t>
            </a:fld>
            <a:endParaRPr lang="en-US" dirty="0"/>
          </a:p>
        </p:txBody>
      </p:sp>
      <p:sp>
        <p:nvSpPr>
          <p:cNvPr id="5" name="Slide Number Placeholder 4"/>
          <p:cNvSpPr>
            <a:spLocks noGrp="1"/>
          </p:cNvSpPr>
          <p:nvPr>
            <p:ph type="sldNum" sz="quarter" idx="12"/>
          </p:nvPr>
        </p:nvSpPr>
        <p:spPr/>
        <p:txBody>
          <a:bodyPr/>
          <a:lstStyle/>
          <a:p>
            <a:fld id="{0FEBE8D0-4C74-471A-A870-F5EC6C73E3DB}" type="slidenum">
              <a:rPr lang="en-US" smtClean="0"/>
              <a:pPr/>
              <a:t>33</a:t>
            </a:fld>
            <a:endParaRPr lang="en-US" dirty="0"/>
          </a:p>
        </p:txBody>
      </p:sp>
      <p:pic>
        <p:nvPicPr>
          <p:cNvPr id="7170" name="Picture 2" descr="C:\Users\Sumedh\Downloads\WhatsApp Image 2020-06-13 at 1.36.18 PM.jpeg"/>
          <p:cNvPicPr>
            <a:picLocks noGrp="1" noChangeAspect="1" noChangeArrowheads="1"/>
          </p:cNvPicPr>
          <p:nvPr>
            <p:ph idx="1"/>
          </p:nvPr>
        </p:nvPicPr>
        <p:blipFill>
          <a:blip r:embed="rId2"/>
          <a:srcRect/>
          <a:stretch>
            <a:fillRect/>
          </a:stretch>
        </p:blipFill>
        <p:spPr bwMode="auto">
          <a:xfrm>
            <a:off x="304800" y="1066800"/>
            <a:ext cx="8610600" cy="5059363"/>
          </a:xfrm>
          <a:prstGeom prst="rect">
            <a:avLst/>
          </a:prstGeom>
          <a:noFill/>
        </p:spPr>
      </p:pic>
      <p:sp>
        <p:nvSpPr>
          <p:cNvPr id="6" name="Footer Placeholder 5"/>
          <p:cNvSpPr>
            <a:spLocks noGrp="1"/>
          </p:cNvSpPr>
          <p:nvPr>
            <p:ph type="ftr" sz="quarter" idx="11"/>
          </p:nvPr>
        </p:nvSpPr>
        <p:spPr/>
        <p:txBody>
          <a:bodyPr/>
          <a:lstStyle/>
          <a:p>
            <a:r>
              <a:rPr lang="en-US" smtClean="0"/>
              <a:t>Prof. C. R. Belavi, Department of CSE, HSIT, Nidaoshi</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Module - 1</a:t>
            </a:r>
            <a:endParaRPr lang="en-US" sz="7200" dirty="0"/>
          </a:p>
        </p:txBody>
      </p:sp>
      <p:sp>
        <p:nvSpPr>
          <p:cNvPr id="3" name="Content Placeholder 2"/>
          <p:cNvSpPr>
            <a:spLocks noGrp="1"/>
          </p:cNvSpPr>
          <p:nvPr>
            <p:ph idx="1"/>
          </p:nvPr>
        </p:nvSpPr>
        <p:spPr>
          <a:xfrm>
            <a:off x="457200" y="1600200"/>
            <a:ext cx="8229600" cy="4724400"/>
          </a:xfrm>
        </p:spPr>
        <p:txBody>
          <a:bodyPr>
            <a:noAutofit/>
          </a:bodyPr>
          <a:lstStyle/>
          <a:p>
            <a:pPr algn="ctr">
              <a:buNone/>
            </a:pPr>
            <a:r>
              <a:rPr lang="en-US" sz="2800" b="1" dirty="0" smtClean="0"/>
              <a:t>Important Problem Types</a:t>
            </a:r>
          </a:p>
          <a:p>
            <a:pPr marL="742950" indent="-742950">
              <a:buFont typeface="+mj-lt"/>
              <a:buAutoNum type="arabicPeriod"/>
            </a:pPr>
            <a:r>
              <a:rPr lang="en-US" sz="2800" dirty="0" smtClean="0"/>
              <a:t>Sorting</a:t>
            </a:r>
          </a:p>
          <a:p>
            <a:pPr marL="742950" indent="-742950">
              <a:buFont typeface="+mj-lt"/>
              <a:buAutoNum type="arabicPeriod"/>
            </a:pPr>
            <a:r>
              <a:rPr lang="en-US" sz="2800" dirty="0" smtClean="0"/>
              <a:t>Searching</a:t>
            </a:r>
          </a:p>
          <a:p>
            <a:pPr marL="742950" indent="-742950">
              <a:buFont typeface="+mj-lt"/>
              <a:buAutoNum type="arabicPeriod"/>
            </a:pPr>
            <a:r>
              <a:rPr lang="en-US" sz="2800" dirty="0" smtClean="0"/>
              <a:t>String processing</a:t>
            </a:r>
          </a:p>
          <a:p>
            <a:pPr marL="742950" indent="-742950">
              <a:buFont typeface="+mj-lt"/>
              <a:buAutoNum type="arabicPeriod"/>
            </a:pPr>
            <a:r>
              <a:rPr lang="en-US" sz="2800" dirty="0" smtClean="0"/>
              <a:t>Graph Problems</a:t>
            </a:r>
          </a:p>
          <a:p>
            <a:pPr marL="742950" indent="-742950">
              <a:buFont typeface="+mj-lt"/>
              <a:buAutoNum type="arabicPeriod"/>
            </a:pPr>
            <a:r>
              <a:rPr lang="en-US" sz="2800" dirty="0" smtClean="0"/>
              <a:t>Combinatorial Problems</a:t>
            </a:r>
          </a:p>
          <a:p>
            <a:pPr algn="ctr">
              <a:buNone/>
            </a:pPr>
            <a:r>
              <a:rPr lang="en-US" sz="2800" dirty="0" smtClean="0"/>
              <a:t>Mr. C. R. BELAVI</a:t>
            </a:r>
          </a:p>
          <a:p>
            <a:pPr algn="ctr">
              <a:buNone/>
            </a:pPr>
            <a:r>
              <a:rPr lang="en-US" sz="2800" dirty="0" smtClean="0"/>
              <a:t>Dept. of CSE,</a:t>
            </a:r>
          </a:p>
          <a:p>
            <a:pPr algn="ctr">
              <a:buNone/>
            </a:pPr>
            <a:r>
              <a:rPr lang="en-US" sz="2800" dirty="0" smtClean="0"/>
              <a:t>HIT, Nidasoshi</a:t>
            </a:r>
            <a:endParaRPr lang="en-US" sz="2800" dirty="0"/>
          </a:p>
        </p:txBody>
      </p:sp>
      <p:sp>
        <p:nvSpPr>
          <p:cNvPr id="4" name="Date Placeholder 3"/>
          <p:cNvSpPr>
            <a:spLocks noGrp="1"/>
          </p:cNvSpPr>
          <p:nvPr>
            <p:ph type="dt" sz="half" idx="10"/>
          </p:nvPr>
        </p:nvSpPr>
        <p:spPr/>
        <p:txBody>
          <a:bodyPr/>
          <a:lstStyle/>
          <a:p>
            <a:fld id="{EDF57917-EBA2-47BF-9E3A-6EA9D58A68A4}" type="datetime1">
              <a:rPr lang="en-US" smtClean="0"/>
              <a:pPr/>
              <a:t>15/11/2020</a:t>
            </a:fld>
            <a:endParaRPr lang="en-US" dirty="0"/>
          </a:p>
        </p:txBody>
      </p:sp>
      <p:sp>
        <p:nvSpPr>
          <p:cNvPr id="5" name="Slide Number Placeholder 4"/>
          <p:cNvSpPr>
            <a:spLocks noGrp="1"/>
          </p:cNvSpPr>
          <p:nvPr>
            <p:ph type="sldNum" sz="quarter" idx="12"/>
          </p:nvPr>
        </p:nvSpPr>
        <p:spPr/>
        <p:txBody>
          <a:bodyPr/>
          <a:lstStyle/>
          <a:p>
            <a:fld id="{0FEBE8D0-4C74-471A-A870-F5EC6C73E3DB}" type="slidenum">
              <a:rPr lang="en-US" smtClean="0"/>
              <a:pPr/>
              <a:t>34</a:t>
            </a:fld>
            <a:endParaRPr lang="en-US" dirty="0"/>
          </a:p>
        </p:txBody>
      </p:sp>
      <p:sp>
        <p:nvSpPr>
          <p:cNvPr id="6" name="Footer Placeholder 5"/>
          <p:cNvSpPr>
            <a:spLocks noGrp="1"/>
          </p:cNvSpPr>
          <p:nvPr>
            <p:ph type="ftr" sz="quarter" idx="11"/>
          </p:nvPr>
        </p:nvSpPr>
        <p:spPr/>
        <p:txBody>
          <a:bodyPr/>
          <a:lstStyle/>
          <a:p>
            <a:r>
              <a:rPr lang="en-US" smtClean="0"/>
              <a:t>Prof. C. R. Belavi, Department of CSE, HSIT, Nidaoshi</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b="1" dirty="0" smtClean="0">
                <a:solidFill>
                  <a:srgbClr val="FF0000"/>
                </a:solidFill>
              </a:rPr>
              <a:t>Important Problem Types</a:t>
            </a:r>
            <a:endParaRPr lang="en-US" dirty="0">
              <a:solidFill>
                <a:srgbClr val="FF0000"/>
              </a:solidFill>
            </a:endParaRPr>
          </a:p>
        </p:txBody>
      </p:sp>
      <p:sp>
        <p:nvSpPr>
          <p:cNvPr id="3" name="Content Placeholder 2"/>
          <p:cNvSpPr>
            <a:spLocks noGrp="1"/>
          </p:cNvSpPr>
          <p:nvPr>
            <p:ph idx="1"/>
          </p:nvPr>
        </p:nvSpPr>
        <p:spPr>
          <a:xfrm>
            <a:off x="457200" y="838200"/>
            <a:ext cx="8229600" cy="5287963"/>
          </a:xfrm>
        </p:spPr>
        <p:txBody>
          <a:bodyPr>
            <a:normAutofit/>
          </a:bodyPr>
          <a:lstStyle/>
          <a:p>
            <a:pPr algn="just">
              <a:buFont typeface="Wingdings" pitchFamily="2" charset="2"/>
              <a:buChar char="q"/>
            </a:pPr>
            <a:r>
              <a:rPr lang="en-US" sz="2400" dirty="0" smtClean="0">
                <a:solidFill>
                  <a:srgbClr val="FF0000"/>
                </a:solidFill>
              </a:rPr>
              <a:t>Sorting-</a:t>
            </a:r>
            <a:r>
              <a:rPr lang="en-US" sz="2400" dirty="0" smtClean="0"/>
              <a:t> The sorting problem asks us to rearrange the items of a given list in ascending or descending order. As a practical matter, we need to sort list of numbers, characters from alphabets, character string and most important records about students, employees, libraries about holding books etc.. The special piece of information called </a:t>
            </a:r>
            <a:r>
              <a:rPr lang="en-US" sz="2400" dirty="0" smtClean="0">
                <a:solidFill>
                  <a:srgbClr val="FF0000"/>
                </a:solidFill>
              </a:rPr>
              <a:t>“key” </a:t>
            </a:r>
            <a:r>
              <a:rPr lang="en-US" sz="2400" dirty="0" smtClean="0"/>
              <a:t>is used to sort list items. For example, student name, number or grade point in student records. Many types of sorting algorithms are – quick sort, merge sort, bubble sort, selection sort etc.</a:t>
            </a:r>
          </a:p>
          <a:p>
            <a:pPr algn="just">
              <a:buFont typeface="Wingdings" pitchFamily="2" charset="2"/>
              <a:buChar char="q"/>
            </a:pPr>
            <a:r>
              <a:rPr lang="en-US" sz="2400" dirty="0" smtClean="0">
                <a:solidFill>
                  <a:srgbClr val="FF0000"/>
                </a:solidFill>
              </a:rPr>
              <a:t>Searching- </a:t>
            </a:r>
            <a:r>
              <a:rPr lang="en-US" sz="2400" dirty="0" smtClean="0"/>
              <a:t> The searching problem deals with finding a given value, called a </a:t>
            </a:r>
            <a:r>
              <a:rPr lang="en-US" sz="2400" dirty="0" smtClean="0">
                <a:solidFill>
                  <a:srgbClr val="FF0000"/>
                </a:solidFill>
              </a:rPr>
              <a:t>search key</a:t>
            </a:r>
            <a:r>
              <a:rPr lang="en-US" sz="2400" dirty="0" smtClean="0"/>
              <a:t>, in a given set. There are two types of searching algorithms – sequential searching and binary searching</a:t>
            </a:r>
          </a:p>
          <a:p>
            <a:pPr algn="just">
              <a:buFont typeface="Wingdings" pitchFamily="2" charset="2"/>
              <a:buChar char="q"/>
            </a:pPr>
            <a:endParaRPr lang="en-US" sz="2400" dirty="0"/>
          </a:p>
        </p:txBody>
      </p:sp>
      <p:sp>
        <p:nvSpPr>
          <p:cNvPr id="4" name="Date Placeholder 3"/>
          <p:cNvSpPr>
            <a:spLocks noGrp="1"/>
          </p:cNvSpPr>
          <p:nvPr>
            <p:ph type="dt" sz="half" idx="10"/>
          </p:nvPr>
        </p:nvSpPr>
        <p:spPr/>
        <p:txBody>
          <a:bodyPr/>
          <a:lstStyle/>
          <a:p>
            <a:fld id="{A67AF369-7BE3-4FB8-B4C4-D8BEE1E1A2CC}" type="datetime1">
              <a:rPr lang="en-US" smtClean="0"/>
              <a:pPr/>
              <a:t>15/11/2020</a:t>
            </a:fld>
            <a:endParaRPr lang="en-US" dirty="0"/>
          </a:p>
        </p:txBody>
      </p:sp>
      <p:sp>
        <p:nvSpPr>
          <p:cNvPr id="5" name="Slide Number Placeholder 4"/>
          <p:cNvSpPr>
            <a:spLocks noGrp="1"/>
          </p:cNvSpPr>
          <p:nvPr>
            <p:ph type="sldNum" sz="quarter" idx="12"/>
          </p:nvPr>
        </p:nvSpPr>
        <p:spPr/>
        <p:txBody>
          <a:bodyPr/>
          <a:lstStyle/>
          <a:p>
            <a:fld id="{0FEBE8D0-4C74-471A-A870-F5EC6C73E3DB}" type="slidenum">
              <a:rPr lang="en-US" smtClean="0"/>
              <a:pPr/>
              <a:t>35</a:t>
            </a:fld>
            <a:endParaRPr lang="en-US" dirty="0"/>
          </a:p>
        </p:txBody>
      </p:sp>
      <p:sp>
        <p:nvSpPr>
          <p:cNvPr id="6" name="Footer Placeholder 5"/>
          <p:cNvSpPr>
            <a:spLocks noGrp="1"/>
          </p:cNvSpPr>
          <p:nvPr>
            <p:ph type="ftr" sz="quarter" idx="11"/>
          </p:nvPr>
        </p:nvSpPr>
        <p:spPr/>
        <p:txBody>
          <a:bodyPr/>
          <a:lstStyle/>
          <a:p>
            <a:r>
              <a:rPr lang="en-US" smtClean="0"/>
              <a:t>Prof. C. R. Belavi, Department of CSE, HSIT, Nidaoshi</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b="1" dirty="0" smtClean="0">
                <a:solidFill>
                  <a:srgbClr val="FF0000"/>
                </a:solidFill>
              </a:rPr>
              <a:t>Important Problem Types</a:t>
            </a:r>
            <a:endParaRPr lang="en-US" dirty="0">
              <a:solidFill>
                <a:srgbClr val="FF0000"/>
              </a:solidFill>
            </a:endParaRPr>
          </a:p>
        </p:txBody>
      </p:sp>
      <p:sp>
        <p:nvSpPr>
          <p:cNvPr id="3" name="Content Placeholder 2"/>
          <p:cNvSpPr>
            <a:spLocks noGrp="1"/>
          </p:cNvSpPr>
          <p:nvPr>
            <p:ph idx="1"/>
          </p:nvPr>
        </p:nvSpPr>
        <p:spPr>
          <a:xfrm>
            <a:off x="457200" y="838200"/>
            <a:ext cx="8229600" cy="5486400"/>
          </a:xfrm>
        </p:spPr>
        <p:txBody>
          <a:bodyPr>
            <a:noAutofit/>
          </a:bodyPr>
          <a:lstStyle/>
          <a:p>
            <a:pPr algn="just">
              <a:buFont typeface="Wingdings" pitchFamily="2" charset="2"/>
              <a:buChar char="q"/>
            </a:pPr>
            <a:r>
              <a:rPr lang="en-US" sz="2500" dirty="0" smtClean="0">
                <a:solidFill>
                  <a:srgbClr val="FF0000"/>
                </a:solidFill>
              </a:rPr>
              <a:t>String Processing-  </a:t>
            </a:r>
            <a:r>
              <a:rPr lang="en-US" sz="2500" dirty="0" smtClean="0"/>
              <a:t>a string is a sequence of characters from an alphabets. Text strings comprise letters, numbers and special characters. Bit strings comprise of zeros and once. String processing ALGs are important for computer languages and compiling issues. Several string processing algorithms are available like string matching, string comparison, string concatenation, finding string length etc.</a:t>
            </a:r>
          </a:p>
          <a:p>
            <a:pPr algn="just">
              <a:buFont typeface="Wingdings" pitchFamily="2" charset="2"/>
              <a:buChar char="q"/>
            </a:pPr>
            <a:r>
              <a:rPr lang="en-US" sz="2500" dirty="0" smtClean="0">
                <a:solidFill>
                  <a:srgbClr val="FF0000"/>
                </a:solidFill>
              </a:rPr>
              <a:t>Graph Problems- </a:t>
            </a:r>
            <a:r>
              <a:rPr lang="en-US" sz="2500" dirty="0" smtClean="0"/>
              <a:t> A graph can be thought of as a collection of points called vertices, some of which are connected by line segments called edges. Graphs can be used for modeling a wide variety of real-life applications, including transportation and communication network, project scheduling and games. Examples are Traveling Salesman Problem, Graph Coloring etc.</a:t>
            </a:r>
          </a:p>
        </p:txBody>
      </p:sp>
      <p:sp>
        <p:nvSpPr>
          <p:cNvPr id="4" name="Date Placeholder 3"/>
          <p:cNvSpPr>
            <a:spLocks noGrp="1"/>
          </p:cNvSpPr>
          <p:nvPr>
            <p:ph type="dt" sz="half" idx="10"/>
          </p:nvPr>
        </p:nvSpPr>
        <p:spPr/>
        <p:txBody>
          <a:bodyPr/>
          <a:lstStyle/>
          <a:p>
            <a:fld id="{0305249F-F4DC-4703-856F-1B508064D1BE}" type="datetime1">
              <a:rPr lang="en-US" smtClean="0"/>
              <a:pPr/>
              <a:t>15/11/2020</a:t>
            </a:fld>
            <a:endParaRPr lang="en-US" dirty="0"/>
          </a:p>
        </p:txBody>
      </p:sp>
      <p:sp>
        <p:nvSpPr>
          <p:cNvPr id="5" name="Slide Number Placeholder 4"/>
          <p:cNvSpPr>
            <a:spLocks noGrp="1"/>
          </p:cNvSpPr>
          <p:nvPr>
            <p:ph type="sldNum" sz="quarter" idx="12"/>
          </p:nvPr>
        </p:nvSpPr>
        <p:spPr/>
        <p:txBody>
          <a:bodyPr/>
          <a:lstStyle/>
          <a:p>
            <a:fld id="{0FEBE8D0-4C74-471A-A870-F5EC6C73E3DB}" type="slidenum">
              <a:rPr lang="en-US" smtClean="0"/>
              <a:pPr/>
              <a:t>36</a:t>
            </a:fld>
            <a:endParaRPr lang="en-US" dirty="0"/>
          </a:p>
        </p:txBody>
      </p:sp>
      <p:sp>
        <p:nvSpPr>
          <p:cNvPr id="6" name="Footer Placeholder 5"/>
          <p:cNvSpPr>
            <a:spLocks noGrp="1"/>
          </p:cNvSpPr>
          <p:nvPr>
            <p:ph type="ftr" sz="quarter" idx="11"/>
          </p:nvPr>
        </p:nvSpPr>
        <p:spPr/>
        <p:txBody>
          <a:bodyPr/>
          <a:lstStyle/>
          <a:p>
            <a:r>
              <a:rPr lang="en-US" smtClean="0"/>
              <a:t>Prof. C. R. Belavi, Department of CSE, HSIT, Nidaoshi</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b="1" dirty="0" smtClean="0">
                <a:solidFill>
                  <a:srgbClr val="FF0000"/>
                </a:solidFill>
              </a:rPr>
              <a:t>Important Problem Types</a:t>
            </a:r>
            <a:endParaRPr lang="en-US" dirty="0">
              <a:solidFill>
                <a:srgbClr val="FF0000"/>
              </a:solidFill>
            </a:endParaRPr>
          </a:p>
        </p:txBody>
      </p:sp>
      <p:sp>
        <p:nvSpPr>
          <p:cNvPr id="3" name="Content Placeholder 2"/>
          <p:cNvSpPr>
            <a:spLocks noGrp="1"/>
          </p:cNvSpPr>
          <p:nvPr>
            <p:ph idx="1"/>
          </p:nvPr>
        </p:nvSpPr>
        <p:spPr>
          <a:xfrm>
            <a:off x="457200" y="838200"/>
            <a:ext cx="8229600" cy="5287963"/>
          </a:xfrm>
        </p:spPr>
        <p:txBody>
          <a:bodyPr>
            <a:normAutofit fontScale="92500"/>
          </a:bodyPr>
          <a:lstStyle/>
          <a:p>
            <a:pPr algn="just">
              <a:buFont typeface="Wingdings" pitchFamily="2" charset="2"/>
              <a:buChar char="q"/>
            </a:pPr>
            <a:r>
              <a:rPr lang="en-US" sz="2400" dirty="0" smtClean="0">
                <a:solidFill>
                  <a:srgbClr val="FF0000"/>
                </a:solidFill>
              </a:rPr>
              <a:t>Combinatorial Problems-  </a:t>
            </a:r>
            <a:r>
              <a:rPr lang="en-US" sz="2400" dirty="0" smtClean="0"/>
              <a:t>The Travelling Salesman Problem and Graph Coloring Problem are examples of combinatorial problems. These are problems that ask (explicitly or implicitly) to find a combinatorial object – such as a permutation, a combination, or a subset – that satisfies certain constraints and has some desired property ( e.g., maximize a value or minimize a cost)</a:t>
            </a:r>
          </a:p>
          <a:p>
            <a:pPr algn="just">
              <a:buFont typeface="Wingdings" pitchFamily="2" charset="2"/>
              <a:buChar char="q"/>
            </a:pPr>
            <a:r>
              <a:rPr lang="en-US" sz="2400" dirty="0" smtClean="0">
                <a:solidFill>
                  <a:srgbClr val="FF0000"/>
                </a:solidFill>
              </a:rPr>
              <a:t>Geometric Problems- </a:t>
            </a:r>
            <a:r>
              <a:rPr lang="en-US" sz="2400" dirty="0" smtClean="0"/>
              <a:t> Geometric algorithms deals with geometric objects such as points, lines and polygons. Ancient Greeks developed solution for variety of geometric problems, including problems of constructing simple geometric shapes- triangles, circles and so on</a:t>
            </a:r>
            <a:endParaRPr lang="en-US" sz="2400" dirty="0"/>
          </a:p>
          <a:p>
            <a:pPr algn="just">
              <a:buFont typeface="Wingdings" pitchFamily="2" charset="2"/>
              <a:buChar char="q"/>
            </a:pPr>
            <a:r>
              <a:rPr lang="en-US" sz="2400" dirty="0" smtClean="0">
                <a:solidFill>
                  <a:srgbClr val="FF0000"/>
                </a:solidFill>
              </a:rPr>
              <a:t>Numerical Problems- </a:t>
            </a:r>
            <a:r>
              <a:rPr lang="en-US" sz="2400" dirty="0" smtClean="0"/>
              <a:t>Numerical problems, are problems that involve mathematical objects of continuous nature: solving equations and systems of equations, computing definite integrals, evaluating functions and so on  </a:t>
            </a:r>
          </a:p>
        </p:txBody>
      </p:sp>
      <p:sp>
        <p:nvSpPr>
          <p:cNvPr id="4" name="Date Placeholder 3"/>
          <p:cNvSpPr>
            <a:spLocks noGrp="1"/>
          </p:cNvSpPr>
          <p:nvPr>
            <p:ph type="dt" sz="half" idx="10"/>
          </p:nvPr>
        </p:nvSpPr>
        <p:spPr/>
        <p:txBody>
          <a:bodyPr/>
          <a:lstStyle/>
          <a:p>
            <a:fld id="{90521E47-BF57-4462-8EB9-DCDF4BE43BC7}" type="datetime1">
              <a:rPr lang="en-US" smtClean="0"/>
              <a:pPr/>
              <a:t>15/11/2020</a:t>
            </a:fld>
            <a:endParaRPr lang="en-US" dirty="0"/>
          </a:p>
        </p:txBody>
      </p:sp>
      <p:sp>
        <p:nvSpPr>
          <p:cNvPr id="5" name="Slide Number Placeholder 4"/>
          <p:cNvSpPr>
            <a:spLocks noGrp="1"/>
          </p:cNvSpPr>
          <p:nvPr>
            <p:ph type="sldNum" sz="quarter" idx="12"/>
          </p:nvPr>
        </p:nvSpPr>
        <p:spPr/>
        <p:txBody>
          <a:bodyPr/>
          <a:lstStyle/>
          <a:p>
            <a:fld id="{0FEBE8D0-4C74-471A-A870-F5EC6C73E3DB}" type="slidenum">
              <a:rPr lang="en-US" smtClean="0"/>
              <a:pPr/>
              <a:t>37</a:t>
            </a:fld>
            <a:endParaRPr lang="en-US" dirty="0"/>
          </a:p>
        </p:txBody>
      </p:sp>
      <p:sp>
        <p:nvSpPr>
          <p:cNvPr id="6" name="Footer Placeholder 5"/>
          <p:cNvSpPr>
            <a:spLocks noGrp="1"/>
          </p:cNvSpPr>
          <p:nvPr>
            <p:ph type="ftr" sz="quarter" idx="11"/>
          </p:nvPr>
        </p:nvSpPr>
        <p:spPr/>
        <p:txBody>
          <a:bodyPr/>
          <a:lstStyle/>
          <a:p>
            <a:r>
              <a:rPr lang="en-US" smtClean="0"/>
              <a:t>Prof. C. R. Belavi, Department of CSE, HSIT, Nidaoshi</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Module - 1</a:t>
            </a:r>
            <a:endParaRPr lang="en-US" sz="7200" dirty="0"/>
          </a:p>
        </p:txBody>
      </p:sp>
      <p:sp>
        <p:nvSpPr>
          <p:cNvPr id="3" name="Content Placeholder 2"/>
          <p:cNvSpPr>
            <a:spLocks noGrp="1"/>
          </p:cNvSpPr>
          <p:nvPr>
            <p:ph idx="1"/>
          </p:nvPr>
        </p:nvSpPr>
        <p:spPr>
          <a:xfrm>
            <a:off x="457200" y="1600200"/>
            <a:ext cx="8229600" cy="4724400"/>
          </a:xfrm>
        </p:spPr>
        <p:txBody>
          <a:bodyPr>
            <a:noAutofit/>
          </a:bodyPr>
          <a:lstStyle/>
          <a:p>
            <a:pPr algn="ctr">
              <a:buNone/>
            </a:pPr>
            <a:r>
              <a:rPr lang="en-US" sz="2800" b="1" dirty="0" smtClean="0"/>
              <a:t>Fundamental Data Structures</a:t>
            </a:r>
          </a:p>
          <a:p>
            <a:pPr marL="514350" indent="-514350">
              <a:buAutoNum type="arabicPeriod"/>
            </a:pPr>
            <a:r>
              <a:rPr lang="en-US" sz="2800" dirty="0" smtClean="0"/>
              <a:t>Stacks</a:t>
            </a:r>
          </a:p>
          <a:p>
            <a:pPr marL="514350" indent="-514350">
              <a:buAutoNum type="arabicPeriod"/>
            </a:pPr>
            <a:r>
              <a:rPr lang="en-US" sz="2800" dirty="0" smtClean="0"/>
              <a:t>Queues</a:t>
            </a:r>
          </a:p>
          <a:p>
            <a:pPr marL="514350" indent="-514350">
              <a:buAutoNum type="arabicPeriod"/>
            </a:pPr>
            <a:r>
              <a:rPr lang="en-US" sz="2800" dirty="0" smtClean="0"/>
              <a:t>Graphs</a:t>
            </a:r>
          </a:p>
          <a:p>
            <a:pPr marL="514350" indent="-514350">
              <a:buAutoNum type="arabicPeriod"/>
            </a:pPr>
            <a:r>
              <a:rPr lang="en-US" sz="2800" dirty="0" smtClean="0"/>
              <a:t>Trees</a:t>
            </a:r>
          </a:p>
          <a:p>
            <a:pPr marL="514350" indent="-514350">
              <a:buAutoNum type="arabicPeriod"/>
            </a:pPr>
            <a:r>
              <a:rPr lang="en-US" sz="2800" dirty="0" smtClean="0"/>
              <a:t>Sets and Dictionaries</a:t>
            </a:r>
          </a:p>
          <a:p>
            <a:pPr marL="514350" indent="-514350" algn="ctr">
              <a:buNone/>
            </a:pPr>
            <a:r>
              <a:rPr lang="en-US" sz="2800" dirty="0" smtClean="0"/>
              <a:t>Mr. C. R. BELAVI</a:t>
            </a:r>
          </a:p>
          <a:p>
            <a:pPr algn="ctr">
              <a:buNone/>
            </a:pPr>
            <a:r>
              <a:rPr lang="en-US" sz="2800" dirty="0" smtClean="0"/>
              <a:t>Dept. of CSE,</a:t>
            </a:r>
          </a:p>
          <a:p>
            <a:pPr algn="ctr">
              <a:buNone/>
            </a:pPr>
            <a:r>
              <a:rPr lang="en-US" sz="2800" dirty="0" smtClean="0"/>
              <a:t>HIT, Nidasoshi</a:t>
            </a:r>
            <a:endParaRPr lang="en-US" sz="2800" dirty="0"/>
          </a:p>
        </p:txBody>
      </p:sp>
      <p:sp>
        <p:nvSpPr>
          <p:cNvPr id="4" name="Date Placeholder 3"/>
          <p:cNvSpPr>
            <a:spLocks noGrp="1"/>
          </p:cNvSpPr>
          <p:nvPr>
            <p:ph type="dt" sz="half" idx="10"/>
          </p:nvPr>
        </p:nvSpPr>
        <p:spPr/>
        <p:txBody>
          <a:bodyPr/>
          <a:lstStyle/>
          <a:p>
            <a:fld id="{9D6AF1FF-F627-41E4-B3FA-3B2B18B06739}" type="datetime1">
              <a:rPr lang="en-US" smtClean="0"/>
              <a:pPr/>
              <a:t>15/11/2020</a:t>
            </a:fld>
            <a:endParaRPr lang="en-US" dirty="0"/>
          </a:p>
        </p:txBody>
      </p:sp>
      <p:sp>
        <p:nvSpPr>
          <p:cNvPr id="5" name="Slide Number Placeholder 4"/>
          <p:cNvSpPr>
            <a:spLocks noGrp="1"/>
          </p:cNvSpPr>
          <p:nvPr>
            <p:ph type="sldNum" sz="quarter" idx="12"/>
          </p:nvPr>
        </p:nvSpPr>
        <p:spPr/>
        <p:txBody>
          <a:bodyPr/>
          <a:lstStyle/>
          <a:p>
            <a:fld id="{0FEBE8D0-4C74-471A-A870-F5EC6C73E3DB}" type="slidenum">
              <a:rPr lang="en-US" smtClean="0"/>
              <a:pPr/>
              <a:t>38</a:t>
            </a:fld>
            <a:endParaRPr lang="en-US" dirty="0"/>
          </a:p>
        </p:txBody>
      </p:sp>
      <p:sp>
        <p:nvSpPr>
          <p:cNvPr id="6" name="Footer Placeholder 5"/>
          <p:cNvSpPr>
            <a:spLocks noGrp="1"/>
          </p:cNvSpPr>
          <p:nvPr>
            <p:ph type="ftr" sz="quarter" idx="11"/>
          </p:nvPr>
        </p:nvSpPr>
        <p:spPr/>
        <p:txBody>
          <a:bodyPr/>
          <a:lstStyle/>
          <a:p>
            <a:r>
              <a:rPr lang="en-US" smtClean="0"/>
              <a:t>Prof. C. R. Belavi, Department of CSE, HSIT, Nidaoshi</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smtClean="0"/>
              <a:t/>
            </a:r>
            <a:br>
              <a:rPr lang="en-US" b="1" dirty="0" smtClean="0"/>
            </a:br>
            <a:r>
              <a:rPr lang="en-US" b="1" dirty="0" smtClean="0">
                <a:solidFill>
                  <a:srgbClr val="FF0000"/>
                </a:solidFill>
              </a:rPr>
              <a:t>Fundamental Data Structures </a:t>
            </a:r>
            <a:r>
              <a:rPr lang="en-US" b="1" dirty="0" smtClean="0"/>
              <a:t/>
            </a:r>
            <a:br>
              <a:rPr lang="en-US" b="1" dirty="0" smtClean="0"/>
            </a:br>
            <a:endParaRPr lang="en-US" dirty="0"/>
          </a:p>
        </p:txBody>
      </p:sp>
      <p:sp>
        <p:nvSpPr>
          <p:cNvPr id="3" name="Content Placeholder 2"/>
          <p:cNvSpPr>
            <a:spLocks noGrp="1"/>
          </p:cNvSpPr>
          <p:nvPr>
            <p:ph idx="1"/>
          </p:nvPr>
        </p:nvSpPr>
        <p:spPr>
          <a:xfrm>
            <a:off x="457200" y="990600"/>
            <a:ext cx="8229600" cy="5334000"/>
          </a:xfrm>
        </p:spPr>
        <p:txBody>
          <a:bodyPr/>
          <a:lstStyle/>
          <a:p>
            <a:pPr algn="just"/>
            <a:r>
              <a:rPr lang="en-US" dirty="0" smtClean="0"/>
              <a:t>A </a:t>
            </a:r>
            <a:r>
              <a:rPr lang="en-US" dirty="0" smtClean="0">
                <a:solidFill>
                  <a:srgbClr val="FF0000"/>
                </a:solidFill>
              </a:rPr>
              <a:t>data structure </a:t>
            </a:r>
            <a:r>
              <a:rPr lang="en-US" dirty="0" smtClean="0"/>
              <a:t>can be defined as a particular scheme of organizing related data items</a:t>
            </a:r>
          </a:p>
          <a:p>
            <a:pPr algn="just"/>
            <a:r>
              <a:rPr lang="en-US" dirty="0" smtClean="0"/>
              <a:t>Linear data structures are array and linked lists</a:t>
            </a:r>
          </a:p>
          <a:p>
            <a:pPr algn="just"/>
            <a:r>
              <a:rPr lang="en-US" dirty="0" smtClean="0">
                <a:solidFill>
                  <a:srgbClr val="FF0000"/>
                </a:solidFill>
              </a:rPr>
              <a:t>Array</a:t>
            </a:r>
            <a:r>
              <a:rPr lang="en-US" dirty="0" smtClean="0"/>
              <a:t> - A (one dimensional) array is a sequence of n items of the same data type that are stored contiguously in computer memory </a:t>
            </a:r>
            <a:r>
              <a:rPr lang="en-US" smtClean="0"/>
              <a:t>and made </a:t>
            </a:r>
            <a:r>
              <a:rPr lang="en-US" dirty="0" smtClean="0"/>
              <a:t>accessible by specifying a value of the array’s index as shown in below figure-</a:t>
            </a:r>
          </a:p>
          <a:p>
            <a:pPr algn="just">
              <a:buNone/>
            </a:pPr>
            <a:endParaRPr lang="en-US" dirty="0"/>
          </a:p>
        </p:txBody>
      </p:sp>
      <p:sp>
        <p:nvSpPr>
          <p:cNvPr id="4" name="Date Placeholder 3"/>
          <p:cNvSpPr>
            <a:spLocks noGrp="1"/>
          </p:cNvSpPr>
          <p:nvPr>
            <p:ph type="dt" sz="half" idx="10"/>
          </p:nvPr>
        </p:nvSpPr>
        <p:spPr/>
        <p:txBody>
          <a:bodyPr/>
          <a:lstStyle/>
          <a:p>
            <a:fld id="{D4AA4F03-0662-47AC-8199-74F283CE98FB}" type="datetime1">
              <a:rPr lang="en-US" smtClean="0"/>
              <a:pPr/>
              <a:t>15/11/2020</a:t>
            </a:fld>
            <a:endParaRPr lang="en-US" dirty="0"/>
          </a:p>
        </p:txBody>
      </p:sp>
      <p:sp>
        <p:nvSpPr>
          <p:cNvPr id="5" name="Slide Number Placeholder 4"/>
          <p:cNvSpPr>
            <a:spLocks noGrp="1"/>
          </p:cNvSpPr>
          <p:nvPr>
            <p:ph type="sldNum" sz="quarter" idx="12"/>
          </p:nvPr>
        </p:nvSpPr>
        <p:spPr/>
        <p:txBody>
          <a:bodyPr/>
          <a:lstStyle/>
          <a:p>
            <a:fld id="{0FEBE8D0-4C74-471A-A870-F5EC6C73E3DB}" type="slidenum">
              <a:rPr lang="en-US" smtClean="0"/>
              <a:pPr/>
              <a:t>39</a:t>
            </a:fld>
            <a:endParaRPr lang="en-US" dirty="0"/>
          </a:p>
        </p:txBody>
      </p:sp>
      <p:graphicFrame>
        <p:nvGraphicFramePr>
          <p:cNvPr id="6" name="Table 5"/>
          <p:cNvGraphicFramePr>
            <a:graphicFrameLocks noGrp="1"/>
          </p:cNvGraphicFramePr>
          <p:nvPr/>
        </p:nvGraphicFramePr>
        <p:xfrm>
          <a:off x="1752600" y="5791200"/>
          <a:ext cx="6096000" cy="37084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pPr algn="ctr"/>
                      <a:r>
                        <a:rPr lang="en-US" dirty="0" smtClean="0"/>
                        <a:t>Item[0]</a:t>
                      </a:r>
                      <a:endParaRPr lang="en-US" dirty="0"/>
                    </a:p>
                  </a:txBody>
                  <a:tcPr/>
                </a:tc>
                <a:tc>
                  <a:txBody>
                    <a:bodyPr/>
                    <a:lstStyle/>
                    <a:p>
                      <a:pPr algn="ctr"/>
                      <a:r>
                        <a:rPr lang="en-US" dirty="0" smtClean="0"/>
                        <a:t>Item[1]</a:t>
                      </a:r>
                      <a:endParaRPr lang="en-US" dirty="0"/>
                    </a:p>
                  </a:txBody>
                  <a:tcPr/>
                </a:tc>
                <a:tc>
                  <a:txBody>
                    <a:bodyPr/>
                    <a:lstStyle/>
                    <a:p>
                      <a:pPr algn="ctr"/>
                      <a:r>
                        <a:rPr lang="en-US" dirty="0" smtClean="0"/>
                        <a:t>………………</a:t>
                      </a:r>
                      <a:endParaRPr lang="en-US" dirty="0"/>
                    </a:p>
                  </a:txBody>
                  <a:tcPr/>
                </a:tc>
                <a:tc>
                  <a:txBody>
                    <a:bodyPr/>
                    <a:lstStyle/>
                    <a:p>
                      <a:pPr algn="ctr"/>
                      <a:r>
                        <a:rPr lang="en-US" dirty="0" smtClean="0"/>
                        <a:t>Item[n-1]</a:t>
                      </a:r>
                      <a:endParaRPr lang="en-US" dirty="0"/>
                    </a:p>
                  </a:txBody>
                  <a:tcPr/>
                </a:tc>
              </a:tr>
            </a:tbl>
          </a:graphicData>
        </a:graphic>
      </p:graphicFrame>
      <p:sp>
        <p:nvSpPr>
          <p:cNvPr id="7" name="Footer Placeholder 6"/>
          <p:cNvSpPr>
            <a:spLocks noGrp="1"/>
          </p:cNvSpPr>
          <p:nvPr>
            <p:ph type="ftr" sz="quarter" idx="11"/>
          </p:nvPr>
        </p:nvSpPr>
        <p:spPr/>
        <p:txBody>
          <a:bodyPr/>
          <a:lstStyle/>
          <a:p>
            <a:r>
              <a:rPr lang="en-US" smtClean="0"/>
              <a:t>Prof. C. R. Belavi, Department of CSE, HSIT, Nidaoshi</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Autofit/>
          </a:bodyPr>
          <a:lstStyle/>
          <a:p>
            <a:r>
              <a:rPr lang="en-US" sz="5400" dirty="0" smtClean="0"/>
              <a:t/>
            </a:r>
            <a:br>
              <a:rPr lang="en-US" sz="5400" dirty="0" smtClean="0"/>
            </a:br>
            <a:r>
              <a:rPr lang="en-US" sz="4000" dirty="0" smtClean="0"/>
              <a:t>Algorithm Specification </a:t>
            </a:r>
            <a:br>
              <a:rPr lang="en-US" sz="4000" dirty="0" smtClean="0"/>
            </a:br>
            <a:r>
              <a:rPr lang="en-US" sz="4000" dirty="0" smtClean="0"/>
              <a:t>Pseudocode Conventions</a:t>
            </a:r>
            <a:r>
              <a:rPr lang="en-US" sz="5400" dirty="0" smtClean="0"/>
              <a:t/>
            </a:r>
            <a:br>
              <a:rPr lang="en-US" sz="5400" dirty="0" smtClean="0"/>
            </a:br>
            <a:endParaRPr lang="en-US" sz="5400" dirty="0"/>
          </a:p>
        </p:txBody>
      </p:sp>
      <p:sp>
        <p:nvSpPr>
          <p:cNvPr id="3" name="Content Placeholder 2"/>
          <p:cNvSpPr>
            <a:spLocks noGrp="1"/>
          </p:cNvSpPr>
          <p:nvPr>
            <p:ph idx="1"/>
          </p:nvPr>
        </p:nvSpPr>
        <p:spPr>
          <a:xfrm>
            <a:off x="457200" y="1524000"/>
            <a:ext cx="8229600" cy="4724400"/>
          </a:xfrm>
        </p:spPr>
        <p:txBody>
          <a:bodyPr>
            <a:normAutofit lnSpcReduction="10000"/>
          </a:bodyPr>
          <a:lstStyle/>
          <a:p>
            <a:pPr>
              <a:buFont typeface="Wingdings" pitchFamily="2" charset="2"/>
              <a:buChar char="Ø"/>
            </a:pPr>
            <a:r>
              <a:rPr lang="en-US" sz="2800" dirty="0" smtClean="0"/>
              <a:t>ALG can be described using many ways</a:t>
            </a:r>
          </a:p>
          <a:p>
            <a:pPr algn="just">
              <a:buFont typeface="Wingdings" pitchFamily="2" charset="2"/>
              <a:buChar char="Ø"/>
            </a:pPr>
            <a:r>
              <a:rPr lang="en-US" sz="2800" dirty="0" smtClean="0"/>
              <a:t>Graphic representation called flowcharts are another possibility, but they work well only if the algorithm is small and simple</a:t>
            </a:r>
          </a:p>
          <a:p>
            <a:pPr algn="just">
              <a:buFont typeface="Wingdings" pitchFamily="2" charset="2"/>
              <a:buChar char="Ø"/>
            </a:pPr>
            <a:r>
              <a:rPr lang="en-US" sz="2800" dirty="0" smtClean="0"/>
              <a:t>In this text we present most of our algorithm using a Pseudocode that resembles C program</a:t>
            </a:r>
          </a:p>
          <a:p>
            <a:pPr marL="914400" lvl="1" indent="-514350" algn="just">
              <a:buFont typeface="+mj-lt"/>
              <a:buAutoNum type="arabicPeriod"/>
            </a:pPr>
            <a:r>
              <a:rPr lang="en-US" sz="2400" dirty="0" smtClean="0"/>
              <a:t>Comments begins with // and continue until the end of line</a:t>
            </a:r>
          </a:p>
          <a:p>
            <a:pPr marL="914400" lvl="1" indent="-514350" algn="just">
              <a:buFont typeface="+mj-lt"/>
              <a:buAutoNum type="arabicPeriod"/>
            </a:pPr>
            <a:r>
              <a:rPr lang="en-US" sz="2400" dirty="0" smtClean="0"/>
              <a:t>Blocks are indicated with matching braces { and }</a:t>
            </a:r>
          </a:p>
          <a:p>
            <a:pPr marL="914400" lvl="1" indent="-514350" algn="just">
              <a:buFont typeface="+mj-lt"/>
              <a:buAutoNum type="arabicPeriod"/>
            </a:pPr>
            <a:r>
              <a:rPr lang="en-US" sz="2400" dirty="0" smtClean="0"/>
              <a:t>An identifier begins with a letter. The data types of variables are not explicitly declared</a:t>
            </a:r>
          </a:p>
          <a:p>
            <a:pPr marL="914400" lvl="1" indent="-514350" algn="just">
              <a:buFont typeface="+mj-lt"/>
              <a:buAutoNum type="arabicPeriod"/>
            </a:pPr>
            <a:endParaRPr lang="en-US" sz="2400" dirty="0" smtClean="0"/>
          </a:p>
          <a:p>
            <a:pPr>
              <a:buFont typeface="Wingdings" pitchFamily="2" charset="2"/>
              <a:buChar char="Ø"/>
            </a:pPr>
            <a:endParaRPr lang="en-US" sz="2800" dirty="0" smtClean="0"/>
          </a:p>
          <a:p>
            <a:pPr algn="just">
              <a:buNone/>
            </a:pPr>
            <a:endParaRPr lang="en-US" sz="2800" dirty="0" smtClean="0"/>
          </a:p>
        </p:txBody>
      </p:sp>
      <p:sp>
        <p:nvSpPr>
          <p:cNvPr id="4" name="Date Placeholder 3"/>
          <p:cNvSpPr>
            <a:spLocks noGrp="1"/>
          </p:cNvSpPr>
          <p:nvPr>
            <p:ph type="dt" sz="half" idx="10"/>
          </p:nvPr>
        </p:nvSpPr>
        <p:spPr/>
        <p:txBody>
          <a:bodyPr/>
          <a:lstStyle/>
          <a:p>
            <a:fld id="{F3E06970-0BEF-4970-A3D2-18984F0FBDD9}" type="datetime1">
              <a:rPr lang="en-US" smtClean="0"/>
              <a:pPr/>
              <a:t>15/11/2020</a:t>
            </a:fld>
            <a:endParaRPr lang="en-US" dirty="0"/>
          </a:p>
        </p:txBody>
      </p:sp>
      <p:sp>
        <p:nvSpPr>
          <p:cNvPr id="5" name="Slide Number Placeholder 4"/>
          <p:cNvSpPr>
            <a:spLocks noGrp="1"/>
          </p:cNvSpPr>
          <p:nvPr>
            <p:ph type="sldNum" sz="quarter" idx="12"/>
          </p:nvPr>
        </p:nvSpPr>
        <p:spPr/>
        <p:txBody>
          <a:bodyPr/>
          <a:lstStyle/>
          <a:p>
            <a:fld id="{0FEBE8D0-4C74-471A-A870-F5EC6C73E3DB}" type="slidenum">
              <a:rPr lang="en-US" smtClean="0"/>
              <a:pPr/>
              <a:t>4</a:t>
            </a:fld>
            <a:endParaRPr lang="en-US" dirty="0"/>
          </a:p>
        </p:txBody>
      </p:sp>
      <p:sp>
        <p:nvSpPr>
          <p:cNvPr id="6" name="Footer Placeholder 5"/>
          <p:cNvSpPr>
            <a:spLocks noGrp="1"/>
          </p:cNvSpPr>
          <p:nvPr>
            <p:ph type="ftr" sz="quarter" idx="11"/>
          </p:nvPr>
        </p:nvSpPr>
        <p:spPr/>
        <p:txBody>
          <a:bodyPr/>
          <a:lstStyle/>
          <a:p>
            <a:r>
              <a:rPr lang="en-US" smtClean="0"/>
              <a:t>Prof. C. R. Belavi, Department of CSE, HSIT, Nidaoshi</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smtClean="0"/>
              <a:t/>
            </a:r>
            <a:br>
              <a:rPr lang="en-US" b="1" dirty="0" smtClean="0"/>
            </a:br>
            <a:r>
              <a:rPr lang="en-US" b="1" dirty="0" smtClean="0">
                <a:solidFill>
                  <a:srgbClr val="FF0000"/>
                </a:solidFill>
              </a:rPr>
              <a:t>Fundamental Data Structures </a:t>
            </a:r>
            <a:r>
              <a:rPr lang="en-US" b="1" dirty="0" smtClean="0"/>
              <a:t/>
            </a:r>
            <a:br>
              <a:rPr lang="en-US" b="1" dirty="0" smtClean="0"/>
            </a:br>
            <a:endParaRPr lang="en-US" dirty="0"/>
          </a:p>
        </p:txBody>
      </p:sp>
      <p:sp>
        <p:nvSpPr>
          <p:cNvPr id="3" name="Content Placeholder 2"/>
          <p:cNvSpPr>
            <a:spLocks noGrp="1"/>
          </p:cNvSpPr>
          <p:nvPr>
            <p:ph idx="1"/>
          </p:nvPr>
        </p:nvSpPr>
        <p:spPr>
          <a:xfrm>
            <a:off x="457200" y="990600"/>
            <a:ext cx="8229600" cy="5715000"/>
          </a:xfrm>
        </p:spPr>
        <p:txBody>
          <a:bodyPr/>
          <a:lstStyle/>
          <a:p>
            <a:pPr algn="just"/>
            <a:r>
              <a:rPr lang="en-US" sz="3100" dirty="0" smtClean="0"/>
              <a:t>A </a:t>
            </a:r>
            <a:r>
              <a:rPr lang="en-US" sz="3100" dirty="0" smtClean="0">
                <a:solidFill>
                  <a:srgbClr val="FF0000"/>
                </a:solidFill>
              </a:rPr>
              <a:t>linked list </a:t>
            </a:r>
            <a:r>
              <a:rPr lang="en-US" sz="3100" dirty="0" smtClean="0"/>
              <a:t>is a</a:t>
            </a:r>
            <a:r>
              <a:rPr lang="en-US" sz="3100" dirty="0" smtClean="0">
                <a:solidFill>
                  <a:srgbClr val="FF0000"/>
                </a:solidFill>
              </a:rPr>
              <a:t> </a:t>
            </a:r>
            <a:r>
              <a:rPr lang="en-US" sz="3100" dirty="0" smtClean="0"/>
              <a:t>sequence of zero or more elements called nodes each containing two kinds of information: some data and one or more links called pointers to other nodes of the linked list. </a:t>
            </a:r>
          </a:p>
          <a:p>
            <a:pPr algn="just"/>
            <a:r>
              <a:rPr lang="en-US" sz="3100" dirty="0" smtClean="0"/>
              <a:t>Two types of linked lists are singly linked lists and doubly linked lists. There working principles are shown in below diagram-</a:t>
            </a:r>
          </a:p>
          <a:p>
            <a:pPr algn="just"/>
            <a:endParaRPr lang="en-US" dirty="0" smtClean="0"/>
          </a:p>
          <a:p>
            <a:pPr algn="just"/>
            <a:endParaRPr lang="en-US" dirty="0" smtClean="0"/>
          </a:p>
          <a:p>
            <a:pPr algn="just"/>
            <a:endParaRPr lang="en-US" dirty="0" smtClean="0"/>
          </a:p>
          <a:p>
            <a:pPr algn="just"/>
            <a:endParaRPr lang="en-US" dirty="0" smtClean="0"/>
          </a:p>
          <a:p>
            <a:pPr algn="just">
              <a:buNone/>
            </a:pPr>
            <a:endParaRPr lang="en-US" dirty="0"/>
          </a:p>
        </p:txBody>
      </p:sp>
      <p:sp>
        <p:nvSpPr>
          <p:cNvPr id="4" name="Date Placeholder 3"/>
          <p:cNvSpPr>
            <a:spLocks noGrp="1"/>
          </p:cNvSpPr>
          <p:nvPr>
            <p:ph type="dt" sz="half" idx="10"/>
          </p:nvPr>
        </p:nvSpPr>
        <p:spPr/>
        <p:txBody>
          <a:bodyPr/>
          <a:lstStyle/>
          <a:p>
            <a:fld id="{6F628AD0-8DB3-49CC-8E0D-1DD877DCBB90}" type="datetime1">
              <a:rPr lang="en-US" smtClean="0"/>
              <a:pPr/>
              <a:t>15/11/2020</a:t>
            </a:fld>
            <a:endParaRPr lang="en-US" dirty="0"/>
          </a:p>
        </p:txBody>
      </p:sp>
      <p:sp>
        <p:nvSpPr>
          <p:cNvPr id="5" name="Slide Number Placeholder 4"/>
          <p:cNvSpPr>
            <a:spLocks noGrp="1"/>
          </p:cNvSpPr>
          <p:nvPr>
            <p:ph type="sldNum" sz="quarter" idx="12"/>
          </p:nvPr>
        </p:nvSpPr>
        <p:spPr/>
        <p:txBody>
          <a:bodyPr/>
          <a:lstStyle/>
          <a:p>
            <a:fld id="{0FEBE8D0-4C74-471A-A870-F5EC6C73E3DB}" type="slidenum">
              <a:rPr lang="en-US" smtClean="0"/>
              <a:pPr/>
              <a:t>40</a:t>
            </a:fld>
            <a:endParaRPr lang="en-US" dirty="0"/>
          </a:p>
        </p:txBody>
      </p:sp>
      <p:pic>
        <p:nvPicPr>
          <p:cNvPr id="7" name="Picture 2" descr="C:\Users\Sumedh\Downloads\WhatsApp Image 2020-06-13 at 1.01.01 PM.jpeg"/>
          <p:cNvPicPr>
            <a:picLocks noChangeAspect="1" noChangeArrowheads="1"/>
          </p:cNvPicPr>
          <p:nvPr/>
        </p:nvPicPr>
        <p:blipFill>
          <a:blip r:embed="rId2"/>
          <a:srcRect/>
          <a:stretch>
            <a:fillRect/>
          </a:stretch>
        </p:blipFill>
        <p:spPr bwMode="auto">
          <a:xfrm>
            <a:off x="914400" y="4953000"/>
            <a:ext cx="7315200" cy="1600200"/>
          </a:xfrm>
          <a:prstGeom prst="rect">
            <a:avLst/>
          </a:prstGeom>
          <a:noFill/>
        </p:spPr>
      </p:pic>
      <p:sp>
        <p:nvSpPr>
          <p:cNvPr id="8" name="Footer Placeholder 7"/>
          <p:cNvSpPr>
            <a:spLocks noGrp="1"/>
          </p:cNvSpPr>
          <p:nvPr>
            <p:ph type="ftr" sz="quarter" idx="11"/>
          </p:nvPr>
        </p:nvSpPr>
        <p:spPr/>
        <p:txBody>
          <a:bodyPr/>
          <a:lstStyle/>
          <a:p>
            <a:r>
              <a:rPr lang="en-US" smtClean="0"/>
              <a:t>Prof. C. R. Belavi, Department of CSE, HSIT, Nidaoshi</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smtClean="0"/>
              <a:t/>
            </a:r>
            <a:br>
              <a:rPr lang="en-US" b="1" dirty="0" smtClean="0"/>
            </a:br>
            <a:r>
              <a:rPr lang="en-US" b="1" dirty="0" smtClean="0">
                <a:solidFill>
                  <a:srgbClr val="FF0000"/>
                </a:solidFill>
              </a:rPr>
              <a:t>Fundamental Data Structures </a:t>
            </a:r>
            <a:r>
              <a:rPr lang="en-US" b="1" dirty="0" smtClean="0"/>
              <a:t/>
            </a:r>
            <a:br>
              <a:rPr lang="en-US" b="1" dirty="0" smtClean="0"/>
            </a:br>
            <a:endParaRPr lang="en-US" dirty="0"/>
          </a:p>
        </p:txBody>
      </p:sp>
      <p:sp>
        <p:nvSpPr>
          <p:cNvPr id="3" name="Content Placeholder 2"/>
          <p:cNvSpPr>
            <a:spLocks noGrp="1"/>
          </p:cNvSpPr>
          <p:nvPr>
            <p:ph idx="1"/>
          </p:nvPr>
        </p:nvSpPr>
        <p:spPr>
          <a:xfrm>
            <a:off x="457200" y="990600"/>
            <a:ext cx="8229600" cy="5334000"/>
          </a:xfrm>
        </p:spPr>
        <p:txBody>
          <a:bodyPr>
            <a:normAutofit fontScale="92500"/>
          </a:bodyPr>
          <a:lstStyle/>
          <a:p>
            <a:pPr algn="just"/>
            <a:r>
              <a:rPr lang="en-US" dirty="0" smtClean="0">
                <a:solidFill>
                  <a:srgbClr val="FF0000"/>
                </a:solidFill>
              </a:rPr>
              <a:t>Stack- </a:t>
            </a:r>
            <a:r>
              <a:rPr lang="en-US" dirty="0" smtClean="0"/>
              <a:t>A Stack is a list in which insertions and deletions can be done only at the end. This end is called the top because a stack is usually visualized not horizontally but vertically. It operates in the “last-in-first-out” (LIFO) fashion.</a:t>
            </a:r>
          </a:p>
          <a:p>
            <a:pPr algn="just"/>
            <a:r>
              <a:rPr lang="en-US" dirty="0" smtClean="0">
                <a:solidFill>
                  <a:srgbClr val="FF0000"/>
                </a:solidFill>
              </a:rPr>
              <a:t>Queue- </a:t>
            </a:r>
            <a:r>
              <a:rPr lang="en-US" dirty="0" smtClean="0"/>
              <a:t>is a list from which elements are deleted from one end of the structure, called the front (</a:t>
            </a:r>
            <a:r>
              <a:rPr lang="en-US" dirty="0" err="1" smtClean="0"/>
              <a:t>dequeue</a:t>
            </a:r>
            <a:r>
              <a:rPr lang="en-US" dirty="0" smtClean="0"/>
              <a:t>), and new elements are added to the other end, called the rear (</a:t>
            </a:r>
            <a:r>
              <a:rPr lang="en-US" dirty="0" err="1" smtClean="0"/>
              <a:t>enqueue</a:t>
            </a:r>
            <a:r>
              <a:rPr lang="en-US" dirty="0" smtClean="0"/>
              <a:t>). It operates in the “</a:t>
            </a:r>
            <a:r>
              <a:rPr lang="en-US" dirty="0" err="1" smtClean="0"/>
              <a:t>firstt</a:t>
            </a:r>
            <a:r>
              <a:rPr lang="en-US" dirty="0" smtClean="0"/>
              <a:t>-in-first-out” (FIFO) fashion.</a:t>
            </a:r>
          </a:p>
          <a:p>
            <a:pPr algn="just">
              <a:buNone/>
            </a:pPr>
            <a:endParaRPr lang="en-US" dirty="0"/>
          </a:p>
        </p:txBody>
      </p:sp>
      <p:sp>
        <p:nvSpPr>
          <p:cNvPr id="4" name="Date Placeholder 3"/>
          <p:cNvSpPr>
            <a:spLocks noGrp="1"/>
          </p:cNvSpPr>
          <p:nvPr>
            <p:ph type="dt" sz="half" idx="10"/>
          </p:nvPr>
        </p:nvSpPr>
        <p:spPr/>
        <p:txBody>
          <a:bodyPr/>
          <a:lstStyle/>
          <a:p>
            <a:fld id="{ECD0F09F-D0A4-4B1C-AC57-B08CFE9BE2A4}" type="datetime1">
              <a:rPr lang="en-US" smtClean="0"/>
              <a:pPr/>
              <a:t>15/11/2020</a:t>
            </a:fld>
            <a:endParaRPr lang="en-US" dirty="0"/>
          </a:p>
        </p:txBody>
      </p:sp>
      <p:sp>
        <p:nvSpPr>
          <p:cNvPr id="5" name="Slide Number Placeholder 4"/>
          <p:cNvSpPr>
            <a:spLocks noGrp="1"/>
          </p:cNvSpPr>
          <p:nvPr>
            <p:ph type="sldNum" sz="quarter" idx="12"/>
          </p:nvPr>
        </p:nvSpPr>
        <p:spPr/>
        <p:txBody>
          <a:bodyPr/>
          <a:lstStyle/>
          <a:p>
            <a:fld id="{0FEBE8D0-4C74-471A-A870-F5EC6C73E3DB}" type="slidenum">
              <a:rPr lang="en-US" smtClean="0"/>
              <a:pPr/>
              <a:t>41</a:t>
            </a:fld>
            <a:endParaRPr lang="en-US" dirty="0"/>
          </a:p>
        </p:txBody>
      </p:sp>
      <p:sp>
        <p:nvSpPr>
          <p:cNvPr id="6" name="Footer Placeholder 5"/>
          <p:cNvSpPr>
            <a:spLocks noGrp="1"/>
          </p:cNvSpPr>
          <p:nvPr>
            <p:ph type="ftr" sz="quarter" idx="11"/>
          </p:nvPr>
        </p:nvSpPr>
        <p:spPr/>
        <p:txBody>
          <a:bodyPr/>
          <a:lstStyle/>
          <a:p>
            <a:r>
              <a:rPr lang="en-US" smtClean="0"/>
              <a:t>Prof. C. R. Belavi, Department of CSE, HSIT, Nidaoshi</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smtClean="0"/>
              <a:t/>
            </a:r>
            <a:br>
              <a:rPr lang="en-US" b="1" dirty="0" smtClean="0"/>
            </a:br>
            <a:r>
              <a:rPr lang="en-US" b="1" dirty="0" smtClean="0">
                <a:solidFill>
                  <a:srgbClr val="FF0000"/>
                </a:solidFill>
              </a:rPr>
              <a:t>Fundamental Data Structures </a:t>
            </a:r>
            <a:r>
              <a:rPr lang="en-US" b="1" dirty="0" smtClean="0"/>
              <a:t/>
            </a:r>
            <a:br>
              <a:rPr lang="en-US" b="1" dirty="0" smtClean="0"/>
            </a:br>
            <a:endParaRPr lang="en-US" dirty="0"/>
          </a:p>
        </p:txBody>
      </p:sp>
      <p:sp>
        <p:nvSpPr>
          <p:cNvPr id="3" name="Content Placeholder 2"/>
          <p:cNvSpPr>
            <a:spLocks noGrp="1"/>
          </p:cNvSpPr>
          <p:nvPr>
            <p:ph idx="1"/>
          </p:nvPr>
        </p:nvSpPr>
        <p:spPr>
          <a:xfrm>
            <a:off x="457200" y="990600"/>
            <a:ext cx="8229600" cy="5334000"/>
          </a:xfrm>
        </p:spPr>
        <p:txBody>
          <a:bodyPr>
            <a:normAutofit/>
          </a:bodyPr>
          <a:lstStyle/>
          <a:p>
            <a:pPr algn="just"/>
            <a:r>
              <a:rPr lang="en-US" dirty="0" smtClean="0">
                <a:solidFill>
                  <a:srgbClr val="FF0000"/>
                </a:solidFill>
              </a:rPr>
              <a:t>Graphs- </a:t>
            </a:r>
            <a:r>
              <a:rPr lang="en-US" dirty="0" smtClean="0"/>
              <a:t>A graph G=&lt;V,E&gt; is defined by a pair of two sets: a finite set V of items called vertices and a set E of pairs of these items called edges</a:t>
            </a:r>
          </a:p>
          <a:p>
            <a:pPr algn="just"/>
            <a:endParaRPr lang="en-US" dirty="0" smtClean="0"/>
          </a:p>
          <a:p>
            <a:pPr algn="just"/>
            <a:endParaRPr lang="en-US" dirty="0" smtClean="0"/>
          </a:p>
          <a:p>
            <a:pPr algn="just"/>
            <a:endParaRPr lang="en-US" dirty="0"/>
          </a:p>
        </p:txBody>
      </p:sp>
      <p:sp>
        <p:nvSpPr>
          <p:cNvPr id="4" name="Date Placeholder 3"/>
          <p:cNvSpPr>
            <a:spLocks noGrp="1"/>
          </p:cNvSpPr>
          <p:nvPr>
            <p:ph type="dt" sz="half" idx="10"/>
          </p:nvPr>
        </p:nvSpPr>
        <p:spPr/>
        <p:txBody>
          <a:bodyPr/>
          <a:lstStyle/>
          <a:p>
            <a:fld id="{D24CCEBE-942D-4850-A339-0CF3CB3BCE42}" type="datetime1">
              <a:rPr lang="en-US" smtClean="0"/>
              <a:pPr/>
              <a:t>15/11/2020</a:t>
            </a:fld>
            <a:endParaRPr lang="en-US" dirty="0"/>
          </a:p>
        </p:txBody>
      </p:sp>
      <p:sp>
        <p:nvSpPr>
          <p:cNvPr id="5" name="Slide Number Placeholder 4"/>
          <p:cNvSpPr>
            <a:spLocks noGrp="1"/>
          </p:cNvSpPr>
          <p:nvPr>
            <p:ph type="sldNum" sz="quarter" idx="12"/>
          </p:nvPr>
        </p:nvSpPr>
        <p:spPr/>
        <p:txBody>
          <a:bodyPr/>
          <a:lstStyle/>
          <a:p>
            <a:fld id="{0FEBE8D0-4C74-471A-A870-F5EC6C73E3DB}" type="slidenum">
              <a:rPr lang="en-US" smtClean="0"/>
              <a:pPr/>
              <a:t>42</a:t>
            </a:fld>
            <a:endParaRPr lang="en-US" dirty="0"/>
          </a:p>
        </p:txBody>
      </p:sp>
      <p:pic>
        <p:nvPicPr>
          <p:cNvPr id="6" name="Picture 3" descr="C:\Users\Sumedh\Downloads\WhatsApp Image 2020-06-13 at 1.02.05 PM.jpeg"/>
          <p:cNvPicPr>
            <a:picLocks noChangeAspect="1" noChangeArrowheads="1"/>
          </p:cNvPicPr>
          <p:nvPr/>
        </p:nvPicPr>
        <p:blipFill>
          <a:blip r:embed="rId2"/>
          <a:srcRect/>
          <a:stretch>
            <a:fillRect/>
          </a:stretch>
        </p:blipFill>
        <p:spPr bwMode="auto">
          <a:xfrm>
            <a:off x="1143000" y="3124200"/>
            <a:ext cx="7391400" cy="2971800"/>
          </a:xfrm>
          <a:prstGeom prst="rect">
            <a:avLst/>
          </a:prstGeom>
          <a:noFill/>
        </p:spPr>
      </p:pic>
      <p:sp>
        <p:nvSpPr>
          <p:cNvPr id="7" name="Footer Placeholder 6"/>
          <p:cNvSpPr>
            <a:spLocks noGrp="1"/>
          </p:cNvSpPr>
          <p:nvPr>
            <p:ph type="ftr" sz="quarter" idx="11"/>
          </p:nvPr>
        </p:nvSpPr>
        <p:spPr/>
        <p:txBody>
          <a:bodyPr/>
          <a:lstStyle/>
          <a:p>
            <a:r>
              <a:rPr lang="en-US" smtClean="0"/>
              <a:t>Prof. C. R. Belavi, Department of CSE, HSIT, Nidaoshi</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smtClean="0"/>
              <a:t/>
            </a:r>
            <a:br>
              <a:rPr lang="en-US" b="1" dirty="0" smtClean="0"/>
            </a:br>
            <a:r>
              <a:rPr lang="en-US" b="1" dirty="0" smtClean="0">
                <a:solidFill>
                  <a:srgbClr val="FF0000"/>
                </a:solidFill>
              </a:rPr>
              <a:t>Fundamental Data Structures </a:t>
            </a:r>
            <a:r>
              <a:rPr lang="en-US" b="1" dirty="0" smtClean="0"/>
              <a:t/>
            </a:r>
            <a:br>
              <a:rPr lang="en-US" b="1" dirty="0" smtClean="0"/>
            </a:br>
            <a:endParaRPr lang="en-US" dirty="0"/>
          </a:p>
        </p:txBody>
      </p:sp>
      <p:sp>
        <p:nvSpPr>
          <p:cNvPr id="3" name="Content Placeholder 2"/>
          <p:cNvSpPr>
            <a:spLocks noGrp="1"/>
          </p:cNvSpPr>
          <p:nvPr>
            <p:ph idx="1"/>
          </p:nvPr>
        </p:nvSpPr>
        <p:spPr>
          <a:xfrm>
            <a:off x="457200" y="990600"/>
            <a:ext cx="8229600" cy="5334000"/>
          </a:xfrm>
        </p:spPr>
        <p:txBody>
          <a:bodyPr>
            <a:normAutofit/>
          </a:bodyPr>
          <a:lstStyle/>
          <a:p>
            <a:pPr algn="just"/>
            <a:r>
              <a:rPr lang="en-US" dirty="0" smtClean="0">
                <a:solidFill>
                  <a:srgbClr val="FF0000"/>
                </a:solidFill>
              </a:rPr>
              <a:t>Graph Representation- </a:t>
            </a:r>
            <a:r>
              <a:rPr lang="en-US" dirty="0" smtClean="0"/>
              <a:t>A graphs for computer algorithms can be represented in two principal ways – the adjacency matrix and adjacency lists</a:t>
            </a:r>
          </a:p>
          <a:p>
            <a:pPr algn="just"/>
            <a:endParaRPr lang="en-US" dirty="0" smtClean="0"/>
          </a:p>
          <a:p>
            <a:pPr algn="just"/>
            <a:endParaRPr lang="en-US" dirty="0" smtClean="0"/>
          </a:p>
          <a:p>
            <a:pPr algn="just"/>
            <a:endParaRPr lang="en-US" dirty="0"/>
          </a:p>
        </p:txBody>
      </p:sp>
      <p:sp>
        <p:nvSpPr>
          <p:cNvPr id="4" name="Date Placeholder 3"/>
          <p:cNvSpPr>
            <a:spLocks noGrp="1"/>
          </p:cNvSpPr>
          <p:nvPr>
            <p:ph type="dt" sz="half" idx="10"/>
          </p:nvPr>
        </p:nvSpPr>
        <p:spPr/>
        <p:txBody>
          <a:bodyPr/>
          <a:lstStyle/>
          <a:p>
            <a:fld id="{7A1BC9D7-4D93-4CD6-B112-F585F59F93A2}" type="datetime1">
              <a:rPr lang="en-US" smtClean="0"/>
              <a:pPr/>
              <a:t>15/11/2020</a:t>
            </a:fld>
            <a:endParaRPr lang="en-US" dirty="0"/>
          </a:p>
        </p:txBody>
      </p:sp>
      <p:sp>
        <p:nvSpPr>
          <p:cNvPr id="5" name="Slide Number Placeholder 4"/>
          <p:cNvSpPr>
            <a:spLocks noGrp="1"/>
          </p:cNvSpPr>
          <p:nvPr>
            <p:ph type="sldNum" sz="quarter" idx="12"/>
          </p:nvPr>
        </p:nvSpPr>
        <p:spPr/>
        <p:txBody>
          <a:bodyPr/>
          <a:lstStyle/>
          <a:p>
            <a:fld id="{0FEBE8D0-4C74-471A-A870-F5EC6C73E3DB}" type="slidenum">
              <a:rPr lang="en-US" smtClean="0"/>
              <a:pPr/>
              <a:t>43</a:t>
            </a:fld>
            <a:endParaRPr lang="en-US" dirty="0"/>
          </a:p>
        </p:txBody>
      </p:sp>
      <p:pic>
        <p:nvPicPr>
          <p:cNvPr id="6" name="Picture 4" descr="C:\Users\Sumedh\Downloads\WhatsApp Image 2020-06-13 at 1.03.51 PM.jpeg"/>
          <p:cNvPicPr>
            <a:picLocks noChangeAspect="1" noChangeArrowheads="1"/>
          </p:cNvPicPr>
          <p:nvPr/>
        </p:nvPicPr>
        <p:blipFill>
          <a:blip r:embed="rId2"/>
          <a:srcRect/>
          <a:stretch>
            <a:fillRect/>
          </a:stretch>
        </p:blipFill>
        <p:spPr bwMode="auto">
          <a:xfrm>
            <a:off x="1143000" y="3048000"/>
            <a:ext cx="7086600" cy="3276600"/>
          </a:xfrm>
          <a:prstGeom prst="rect">
            <a:avLst/>
          </a:prstGeom>
          <a:noFill/>
        </p:spPr>
      </p:pic>
      <p:sp>
        <p:nvSpPr>
          <p:cNvPr id="7" name="Footer Placeholder 6"/>
          <p:cNvSpPr>
            <a:spLocks noGrp="1"/>
          </p:cNvSpPr>
          <p:nvPr>
            <p:ph type="ftr" sz="quarter" idx="11"/>
          </p:nvPr>
        </p:nvSpPr>
        <p:spPr/>
        <p:txBody>
          <a:bodyPr/>
          <a:lstStyle/>
          <a:p>
            <a:r>
              <a:rPr lang="en-US" smtClean="0"/>
              <a:t>Prof. C. R. Belavi, Department of CSE, HSIT, Nidaoshi</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smtClean="0"/>
              <a:t/>
            </a:r>
            <a:br>
              <a:rPr lang="en-US" b="1" dirty="0" smtClean="0"/>
            </a:br>
            <a:r>
              <a:rPr lang="en-US" b="1" dirty="0" smtClean="0">
                <a:solidFill>
                  <a:srgbClr val="FF0000"/>
                </a:solidFill>
              </a:rPr>
              <a:t>Fundamental Data Structures </a:t>
            </a:r>
            <a:r>
              <a:rPr lang="en-US" b="1" dirty="0" smtClean="0"/>
              <a:t/>
            </a:r>
            <a:br>
              <a:rPr lang="en-US" b="1" dirty="0" smtClean="0"/>
            </a:br>
            <a:endParaRPr lang="en-US" dirty="0"/>
          </a:p>
        </p:txBody>
      </p:sp>
      <p:sp>
        <p:nvSpPr>
          <p:cNvPr id="3" name="Content Placeholder 2"/>
          <p:cNvSpPr>
            <a:spLocks noGrp="1"/>
          </p:cNvSpPr>
          <p:nvPr>
            <p:ph idx="1"/>
          </p:nvPr>
        </p:nvSpPr>
        <p:spPr>
          <a:xfrm>
            <a:off x="457200" y="990600"/>
            <a:ext cx="8229600" cy="5334000"/>
          </a:xfrm>
        </p:spPr>
        <p:txBody>
          <a:bodyPr>
            <a:normAutofit/>
          </a:bodyPr>
          <a:lstStyle/>
          <a:p>
            <a:pPr algn="just"/>
            <a:r>
              <a:rPr lang="en-US" dirty="0" smtClean="0">
                <a:solidFill>
                  <a:srgbClr val="FF0000"/>
                </a:solidFill>
              </a:rPr>
              <a:t>Weighted Graph - </a:t>
            </a:r>
            <a:r>
              <a:rPr lang="en-US" dirty="0" smtClean="0"/>
              <a:t>A weighted graph is a graph with numbers assigned to its edges. These numbers are called weights or costs.</a:t>
            </a:r>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a:p>
        </p:txBody>
      </p:sp>
      <p:sp>
        <p:nvSpPr>
          <p:cNvPr id="4" name="Date Placeholder 3"/>
          <p:cNvSpPr>
            <a:spLocks noGrp="1"/>
          </p:cNvSpPr>
          <p:nvPr>
            <p:ph type="dt" sz="half" idx="10"/>
          </p:nvPr>
        </p:nvSpPr>
        <p:spPr/>
        <p:txBody>
          <a:bodyPr/>
          <a:lstStyle/>
          <a:p>
            <a:fld id="{DA236B1B-8057-4B9A-BDB9-0ADDE08F1C1F}" type="datetime1">
              <a:rPr lang="en-US" smtClean="0"/>
              <a:pPr/>
              <a:t>15/11/2020</a:t>
            </a:fld>
            <a:endParaRPr lang="en-US" dirty="0"/>
          </a:p>
        </p:txBody>
      </p:sp>
      <p:sp>
        <p:nvSpPr>
          <p:cNvPr id="5" name="Slide Number Placeholder 4"/>
          <p:cNvSpPr>
            <a:spLocks noGrp="1"/>
          </p:cNvSpPr>
          <p:nvPr>
            <p:ph type="sldNum" sz="quarter" idx="12"/>
          </p:nvPr>
        </p:nvSpPr>
        <p:spPr/>
        <p:txBody>
          <a:bodyPr/>
          <a:lstStyle/>
          <a:p>
            <a:fld id="{0FEBE8D0-4C74-471A-A870-F5EC6C73E3DB}" type="slidenum">
              <a:rPr lang="en-US" smtClean="0"/>
              <a:pPr/>
              <a:t>44</a:t>
            </a:fld>
            <a:endParaRPr lang="en-US" dirty="0"/>
          </a:p>
        </p:txBody>
      </p:sp>
      <p:pic>
        <p:nvPicPr>
          <p:cNvPr id="7" name="Picture 5" descr="C:\Users\Sumedh\Downloads\WhatsApp Image 2020-06-13 at 1.05.37 PM.jpeg"/>
          <p:cNvPicPr>
            <a:picLocks noChangeAspect="1" noChangeArrowheads="1"/>
          </p:cNvPicPr>
          <p:nvPr/>
        </p:nvPicPr>
        <p:blipFill>
          <a:blip r:embed="rId2"/>
          <a:srcRect/>
          <a:stretch>
            <a:fillRect/>
          </a:stretch>
        </p:blipFill>
        <p:spPr bwMode="auto">
          <a:xfrm>
            <a:off x="990600" y="2743200"/>
            <a:ext cx="6781800" cy="3276600"/>
          </a:xfrm>
          <a:prstGeom prst="rect">
            <a:avLst/>
          </a:prstGeom>
          <a:noFill/>
        </p:spPr>
      </p:pic>
      <p:sp>
        <p:nvSpPr>
          <p:cNvPr id="8" name="Footer Placeholder 7"/>
          <p:cNvSpPr>
            <a:spLocks noGrp="1"/>
          </p:cNvSpPr>
          <p:nvPr>
            <p:ph type="ftr" sz="quarter" idx="11"/>
          </p:nvPr>
        </p:nvSpPr>
        <p:spPr/>
        <p:txBody>
          <a:bodyPr/>
          <a:lstStyle/>
          <a:p>
            <a:r>
              <a:rPr lang="en-US" smtClean="0"/>
              <a:t>Prof. C. R. Belavi, Department of CSE, HSIT, Nidaoshi</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smtClean="0"/>
              <a:t/>
            </a:r>
            <a:br>
              <a:rPr lang="en-US" b="1" dirty="0" smtClean="0"/>
            </a:br>
            <a:r>
              <a:rPr lang="en-US" b="1" dirty="0" smtClean="0">
                <a:solidFill>
                  <a:srgbClr val="FF0000"/>
                </a:solidFill>
              </a:rPr>
              <a:t>Fundamental Data Structures </a:t>
            </a:r>
            <a:r>
              <a:rPr lang="en-US" b="1" dirty="0" smtClean="0"/>
              <a:t/>
            </a:r>
            <a:br>
              <a:rPr lang="en-US" b="1" dirty="0" smtClean="0"/>
            </a:br>
            <a:endParaRPr lang="en-US" dirty="0"/>
          </a:p>
        </p:txBody>
      </p:sp>
      <p:sp>
        <p:nvSpPr>
          <p:cNvPr id="3" name="Content Placeholder 2"/>
          <p:cNvSpPr>
            <a:spLocks noGrp="1"/>
          </p:cNvSpPr>
          <p:nvPr>
            <p:ph idx="1"/>
          </p:nvPr>
        </p:nvSpPr>
        <p:spPr>
          <a:xfrm>
            <a:off x="457200" y="990600"/>
            <a:ext cx="8229600" cy="5334000"/>
          </a:xfrm>
        </p:spPr>
        <p:txBody>
          <a:bodyPr>
            <a:normAutofit/>
          </a:bodyPr>
          <a:lstStyle/>
          <a:p>
            <a:pPr algn="just"/>
            <a:r>
              <a:rPr lang="en-US" dirty="0" smtClean="0">
                <a:solidFill>
                  <a:srgbClr val="FF0000"/>
                </a:solidFill>
              </a:rPr>
              <a:t>Trees – </a:t>
            </a:r>
            <a:r>
              <a:rPr lang="en-US" dirty="0" smtClean="0"/>
              <a:t>A tree is a connected acyclic graph. A graph that has no cycles but is not necessarily connected is called a </a:t>
            </a:r>
            <a:r>
              <a:rPr lang="en-US" dirty="0" smtClean="0">
                <a:solidFill>
                  <a:srgbClr val="FF0000"/>
                </a:solidFill>
              </a:rPr>
              <a:t>forest.</a:t>
            </a:r>
          </a:p>
          <a:p>
            <a:pPr algn="just"/>
            <a:endParaRPr lang="en-US" dirty="0" smtClean="0">
              <a:solidFill>
                <a:srgbClr val="FF0000"/>
              </a:solidFill>
            </a:endParaRPr>
          </a:p>
          <a:p>
            <a:pPr algn="just"/>
            <a:endParaRPr lang="en-US" dirty="0" smtClean="0">
              <a:solidFill>
                <a:srgbClr val="FF0000"/>
              </a:solidFill>
            </a:endParaRPr>
          </a:p>
          <a:p>
            <a:pPr algn="just"/>
            <a:endParaRPr lang="en-US" dirty="0">
              <a:solidFill>
                <a:srgbClr val="FF0000"/>
              </a:solidFill>
            </a:endParaRPr>
          </a:p>
        </p:txBody>
      </p:sp>
      <p:sp>
        <p:nvSpPr>
          <p:cNvPr id="4" name="Date Placeholder 3"/>
          <p:cNvSpPr>
            <a:spLocks noGrp="1"/>
          </p:cNvSpPr>
          <p:nvPr>
            <p:ph type="dt" sz="half" idx="10"/>
          </p:nvPr>
        </p:nvSpPr>
        <p:spPr/>
        <p:txBody>
          <a:bodyPr/>
          <a:lstStyle/>
          <a:p>
            <a:fld id="{91563C47-49C5-401E-96B9-6DA145E72310}" type="datetime1">
              <a:rPr lang="en-US" smtClean="0"/>
              <a:pPr/>
              <a:t>15/11/2020</a:t>
            </a:fld>
            <a:endParaRPr lang="en-US" dirty="0"/>
          </a:p>
        </p:txBody>
      </p:sp>
      <p:sp>
        <p:nvSpPr>
          <p:cNvPr id="5" name="Slide Number Placeholder 4"/>
          <p:cNvSpPr>
            <a:spLocks noGrp="1"/>
          </p:cNvSpPr>
          <p:nvPr>
            <p:ph type="sldNum" sz="quarter" idx="12"/>
          </p:nvPr>
        </p:nvSpPr>
        <p:spPr/>
        <p:txBody>
          <a:bodyPr/>
          <a:lstStyle/>
          <a:p>
            <a:fld id="{0FEBE8D0-4C74-471A-A870-F5EC6C73E3DB}" type="slidenum">
              <a:rPr lang="en-US" smtClean="0"/>
              <a:pPr/>
              <a:t>45</a:t>
            </a:fld>
            <a:endParaRPr lang="en-US" dirty="0"/>
          </a:p>
        </p:txBody>
      </p:sp>
      <p:pic>
        <p:nvPicPr>
          <p:cNvPr id="6" name="Picture 6" descr="C:\Users\Sumedh\Downloads\WhatsApp Image 2020-06-13 at 1.06.40 PM.jpeg"/>
          <p:cNvPicPr>
            <a:picLocks noChangeAspect="1" noChangeArrowheads="1"/>
          </p:cNvPicPr>
          <p:nvPr/>
        </p:nvPicPr>
        <p:blipFill>
          <a:blip r:embed="rId2"/>
          <a:srcRect/>
          <a:stretch>
            <a:fillRect/>
          </a:stretch>
        </p:blipFill>
        <p:spPr bwMode="auto">
          <a:xfrm>
            <a:off x="914400" y="2743200"/>
            <a:ext cx="7772400" cy="3505200"/>
          </a:xfrm>
          <a:prstGeom prst="rect">
            <a:avLst/>
          </a:prstGeom>
          <a:noFill/>
        </p:spPr>
      </p:pic>
      <p:sp>
        <p:nvSpPr>
          <p:cNvPr id="7" name="Footer Placeholder 6"/>
          <p:cNvSpPr>
            <a:spLocks noGrp="1"/>
          </p:cNvSpPr>
          <p:nvPr>
            <p:ph type="ftr" sz="quarter" idx="11"/>
          </p:nvPr>
        </p:nvSpPr>
        <p:spPr/>
        <p:txBody>
          <a:bodyPr/>
          <a:lstStyle/>
          <a:p>
            <a:r>
              <a:rPr lang="en-US" smtClean="0"/>
              <a:t>Prof. C. R. Belavi, Department of CSE, HSIT, Nidaoshi</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smtClean="0"/>
              <a:t/>
            </a:r>
            <a:br>
              <a:rPr lang="en-US" b="1" dirty="0" smtClean="0"/>
            </a:br>
            <a:r>
              <a:rPr lang="en-US" b="1" dirty="0" smtClean="0">
                <a:solidFill>
                  <a:srgbClr val="FF0000"/>
                </a:solidFill>
              </a:rPr>
              <a:t>Fundamental Data Structures </a:t>
            </a:r>
            <a:r>
              <a:rPr lang="en-US" b="1" dirty="0" smtClean="0"/>
              <a:t/>
            </a:r>
            <a:br>
              <a:rPr lang="en-US" b="1" dirty="0" smtClean="0"/>
            </a:br>
            <a:endParaRPr lang="en-US" dirty="0"/>
          </a:p>
        </p:txBody>
      </p:sp>
      <p:sp>
        <p:nvSpPr>
          <p:cNvPr id="3" name="Content Placeholder 2"/>
          <p:cNvSpPr>
            <a:spLocks noGrp="1"/>
          </p:cNvSpPr>
          <p:nvPr>
            <p:ph idx="1"/>
          </p:nvPr>
        </p:nvSpPr>
        <p:spPr>
          <a:xfrm>
            <a:off x="457200" y="990600"/>
            <a:ext cx="8229600" cy="5334000"/>
          </a:xfrm>
        </p:spPr>
        <p:txBody>
          <a:bodyPr>
            <a:normAutofit/>
          </a:bodyPr>
          <a:lstStyle/>
          <a:p>
            <a:pPr algn="just"/>
            <a:r>
              <a:rPr lang="en-US" dirty="0" smtClean="0">
                <a:solidFill>
                  <a:srgbClr val="FF0000"/>
                </a:solidFill>
              </a:rPr>
              <a:t>Free Tree &amp; Rooted Trees</a:t>
            </a:r>
          </a:p>
          <a:p>
            <a:pPr algn="just"/>
            <a:endParaRPr lang="en-US" dirty="0" smtClean="0">
              <a:solidFill>
                <a:srgbClr val="FF0000"/>
              </a:solidFill>
            </a:endParaRPr>
          </a:p>
          <a:p>
            <a:pPr algn="just"/>
            <a:endParaRPr lang="en-US" dirty="0" smtClean="0">
              <a:solidFill>
                <a:srgbClr val="FF0000"/>
              </a:solidFill>
            </a:endParaRPr>
          </a:p>
          <a:p>
            <a:pPr algn="just"/>
            <a:endParaRPr lang="en-US" dirty="0">
              <a:solidFill>
                <a:srgbClr val="FF0000"/>
              </a:solidFill>
            </a:endParaRPr>
          </a:p>
        </p:txBody>
      </p:sp>
      <p:sp>
        <p:nvSpPr>
          <p:cNvPr id="4" name="Date Placeholder 3"/>
          <p:cNvSpPr>
            <a:spLocks noGrp="1"/>
          </p:cNvSpPr>
          <p:nvPr>
            <p:ph type="dt" sz="half" idx="10"/>
          </p:nvPr>
        </p:nvSpPr>
        <p:spPr/>
        <p:txBody>
          <a:bodyPr/>
          <a:lstStyle/>
          <a:p>
            <a:fld id="{5565A7AF-9B1E-460A-AA61-12BAD4C70E15}" type="datetime1">
              <a:rPr lang="en-US" smtClean="0"/>
              <a:pPr/>
              <a:t>15/11/2020</a:t>
            </a:fld>
            <a:endParaRPr lang="en-US" dirty="0"/>
          </a:p>
        </p:txBody>
      </p:sp>
      <p:sp>
        <p:nvSpPr>
          <p:cNvPr id="5" name="Slide Number Placeholder 4"/>
          <p:cNvSpPr>
            <a:spLocks noGrp="1"/>
          </p:cNvSpPr>
          <p:nvPr>
            <p:ph type="sldNum" sz="quarter" idx="12"/>
          </p:nvPr>
        </p:nvSpPr>
        <p:spPr/>
        <p:txBody>
          <a:bodyPr/>
          <a:lstStyle/>
          <a:p>
            <a:fld id="{0FEBE8D0-4C74-471A-A870-F5EC6C73E3DB}" type="slidenum">
              <a:rPr lang="en-US" smtClean="0"/>
              <a:pPr/>
              <a:t>46</a:t>
            </a:fld>
            <a:endParaRPr lang="en-US" dirty="0"/>
          </a:p>
        </p:txBody>
      </p:sp>
      <p:pic>
        <p:nvPicPr>
          <p:cNvPr id="6" name="Picture 7" descr="C:\Users\Sumedh\Downloads\WhatsApp Image 2020-06-13 at 1.07.42 PM.jpeg"/>
          <p:cNvPicPr>
            <a:picLocks noChangeAspect="1" noChangeArrowheads="1"/>
          </p:cNvPicPr>
          <p:nvPr/>
        </p:nvPicPr>
        <p:blipFill>
          <a:blip r:embed="rId2"/>
          <a:srcRect/>
          <a:stretch>
            <a:fillRect/>
          </a:stretch>
        </p:blipFill>
        <p:spPr bwMode="auto">
          <a:xfrm>
            <a:off x="1219200" y="1752600"/>
            <a:ext cx="6705600" cy="4191000"/>
          </a:xfrm>
          <a:prstGeom prst="rect">
            <a:avLst/>
          </a:prstGeom>
          <a:noFill/>
        </p:spPr>
      </p:pic>
      <p:sp>
        <p:nvSpPr>
          <p:cNvPr id="7" name="Footer Placeholder 6"/>
          <p:cNvSpPr>
            <a:spLocks noGrp="1"/>
          </p:cNvSpPr>
          <p:nvPr>
            <p:ph type="ftr" sz="quarter" idx="11"/>
          </p:nvPr>
        </p:nvSpPr>
        <p:spPr/>
        <p:txBody>
          <a:bodyPr/>
          <a:lstStyle/>
          <a:p>
            <a:r>
              <a:rPr lang="en-US" smtClean="0"/>
              <a:t>Prof. C. R. Belavi, Department of CSE, HSIT, Nidaoshi</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smtClean="0"/>
              <a:t/>
            </a:r>
            <a:br>
              <a:rPr lang="en-US" b="1" dirty="0" smtClean="0"/>
            </a:br>
            <a:r>
              <a:rPr lang="en-US" b="1" dirty="0" smtClean="0">
                <a:solidFill>
                  <a:srgbClr val="FF0000"/>
                </a:solidFill>
              </a:rPr>
              <a:t>Fundamental Data Structures </a:t>
            </a:r>
            <a:r>
              <a:rPr lang="en-US" b="1" dirty="0" smtClean="0"/>
              <a:t/>
            </a:r>
            <a:br>
              <a:rPr lang="en-US" b="1" dirty="0" smtClean="0"/>
            </a:br>
            <a:endParaRPr lang="en-US" dirty="0"/>
          </a:p>
        </p:txBody>
      </p:sp>
      <p:sp>
        <p:nvSpPr>
          <p:cNvPr id="3" name="Content Placeholder 2"/>
          <p:cNvSpPr>
            <a:spLocks noGrp="1"/>
          </p:cNvSpPr>
          <p:nvPr>
            <p:ph idx="1"/>
          </p:nvPr>
        </p:nvSpPr>
        <p:spPr>
          <a:xfrm>
            <a:off x="457200" y="990600"/>
            <a:ext cx="8229600" cy="5334000"/>
          </a:xfrm>
        </p:spPr>
        <p:txBody>
          <a:bodyPr>
            <a:normAutofit/>
          </a:bodyPr>
          <a:lstStyle/>
          <a:p>
            <a:pPr algn="just"/>
            <a:r>
              <a:rPr lang="en-US" dirty="0" smtClean="0">
                <a:solidFill>
                  <a:srgbClr val="FF0000"/>
                </a:solidFill>
              </a:rPr>
              <a:t>Sets and Dictionaries- </a:t>
            </a:r>
            <a:r>
              <a:rPr lang="en-US" dirty="0" smtClean="0"/>
              <a:t>The notion of a set plays a central role in mathematics. </a:t>
            </a:r>
          </a:p>
          <a:p>
            <a:pPr algn="just"/>
            <a:r>
              <a:rPr lang="en-US" dirty="0" smtClean="0">
                <a:solidFill>
                  <a:srgbClr val="FF0000"/>
                </a:solidFill>
              </a:rPr>
              <a:t>A set - </a:t>
            </a:r>
            <a:r>
              <a:rPr lang="en-US" dirty="0" smtClean="0"/>
              <a:t>can be described as an unordered collection of distinct items called </a:t>
            </a:r>
            <a:r>
              <a:rPr lang="en-US" dirty="0" smtClean="0">
                <a:solidFill>
                  <a:srgbClr val="FF0000"/>
                </a:solidFill>
              </a:rPr>
              <a:t>elements</a:t>
            </a:r>
            <a:r>
              <a:rPr lang="en-US" dirty="0" smtClean="0"/>
              <a:t> of the set</a:t>
            </a:r>
          </a:p>
          <a:p>
            <a:pPr algn="just"/>
            <a:r>
              <a:rPr lang="en-US" dirty="0" smtClean="0">
                <a:solidFill>
                  <a:srgbClr val="FF0000"/>
                </a:solidFill>
              </a:rPr>
              <a:t>The dictionary </a:t>
            </a:r>
            <a:r>
              <a:rPr lang="en-US" dirty="0" smtClean="0"/>
              <a:t>-  a data structure that implements three operations that is searching for a given item, adding a new item and deleting an item on given set or multiset is called dictionary</a:t>
            </a:r>
            <a:endParaRPr lang="en-US" dirty="0"/>
          </a:p>
        </p:txBody>
      </p:sp>
      <p:sp>
        <p:nvSpPr>
          <p:cNvPr id="4" name="Date Placeholder 3"/>
          <p:cNvSpPr>
            <a:spLocks noGrp="1"/>
          </p:cNvSpPr>
          <p:nvPr>
            <p:ph type="dt" sz="half" idx="10"/>
          </p:nvPr>
        </p:nvSpPr>
        <p:spPr/>
        <p:txBody>
          <a:bodyPr/>
          <a:lstStyle/>
          <a:p>
            <a:fld id="{7850DA4E-3AB6-4D82-BCA9-CDCCF864E66F}" type="datetime1">
              <a:rPr lang="en-US" smtClean="0"/>
              <a:pPr/>
              <a:t>15/11/2020</a:t>
            </a:fld>
            <a:endParaRPr lang="en-US" dirty="0"/>
          </a:p>
        </p:txBody>
      </p:sp>
      <p:sp>
        <p:nvSpPr>
          <p:cNvPr id="5" name="Slide Number Placeholder 4"/>
          <p:cNvSpPr>
            <a:spLocks noGrp="1"/>
          </p:cNvSpPr>
          <p:nvPr>
            <p:ph type="sldNum" sz="quarter" idx="12"/>
          </p:nvPr>
        </p:nvSpPr>
        <p:spPr/>
        <p:txBody>
          <a:bodyPr/>
          <a:lstStyle/>
          <a:p>
            <a:fld id="{0FEBE8D0-4C74-471A-A870-F5EC6C73E3DB}" type="slidenum">
              <a:rPr lang="en-US" smtClean="0"/>
              <a:pPr/>
              <a:t>47</a:t>
            </a:fld>
            <a:endParaRPr lang="en-US" dirty="0"/>
          </a:p>
        </p:txBody>
      </p:sp>
      <p:sp>
        <p:nvSpPr>
          <p:cNvPr id="6" name="Footer Placeholder 5"/>
          <p:cNvSpPr>
            <a:spLocks noGrp="1"/>
          </p:cNvSpPr>
          <p:nvPr>
            <p:ph type="ftr" sz="quarter" idx="11"/>
          </p:nvPr>
        </p:nvSpPr>
        <p:spPr/>
        <p:txBody>
          <a:bodyPr/>
          <a:lstStyle/>
          <a:p>
            <a:r>
              <a:rPr lang="en-US" smtClean="0"/>
              <a:t>Prof. C. R. Belavi, Department of CSE, HSIT, Nidaoshi</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Autofit/>
          </a:bodyPr>
          <a:lstStyle/>
          <a:p>
            <a:r>
              <a:rPr lang="en-US" sz="5400" dirty="0" smtClean="0"/>
              <a:t/>
            </a:r>
            <a:br>
              <a:rPr lang="en-US" sz="5400" dirty="0" smtClean="0"/>
            </a:br>
            <a:r>
              <a:rPr lang="en-US" sz="4000" dirty="0" smtClean="0"/>
              <a:t>Algorithm Specification </a:t>
            </a:r>
            <a:br>
              <a:rPr lang="en-US" sz="4000" dirty="0" smtClean="0"/>
            </a:br>
            <a:r>
              <a:rPr lang="en-US" sz="4000" dirty="0" smtClean="0"/>
              <a:t>Pseudocode Conventions</a:t>
            </a:r>
            <a:r>
              <a:rPr lang="en-US" sz="5400" dirty="0" smtClean="0"/>
              <a:t/>
            </a:r>
            <a:br>
              <a:rPr lang="en-US" sz="5400" dirty="0" smtClean="0"/>
            </a:br>
            <a:endParaRPr lang="en-US" sz="5400" dirty="0"/>
          </a:p>
        </p:txBody>
      </p:sp>
      <p:sp>
        <p:nvSpPr>
          <p:cNvPr id="3" name="Content Placeholder 2"/>
          <p:cNvSpPr>
            <a:spLocks noGrp="1"/>
          </p:cNvSpPr>
          <p:nvPr>
            <p:ph idx="1"/>
          </p:nvPr>
        </p:nvSpPr>
        <p:spPr>
          <a:xfrm>
            <a:off x="457200" y="1524000"/>
            <a:ext cx="8229600" cy="4724400"/>
          </a:xfrm>
        </p:spPr>
        <p:txBody>
          <a:bodyPr>
            <a:normAutofit fontScale="92500" lnSpcReduction="10000"/>
          </a:bodyPr>
          <a:lstStyle/>
          <a:p>
            <a:pPr marL="914400" lvl="1" indent="-514350" algn="just">
              <a:buFont typeface="+mj-lt"/>
              <a:buAutoNum type="arabicPeriod" startAt="4"/>
            </a:pPr>
            <a:r>
              <a:rPr lang="en-US" sz="2400" dirty="0" smtClean="0"/>
              <a:t>Assignment of values to variables is done using the assignment statement - &lt;variable&gt; = &lt;expression&gt;;</a:t>
            </a:r>
          </a:p>
          <a:p>
            <a:pPr marL="914400" lvl="1" indent="-514350" algn="just">
              <a:buFont typeface="+mj-lt"/>
              <a:buAutoNum type="arabicPeriod" startAt="4"/>
            </a:pPr>
            <a:r>
              <a:rPr lang="en-US" sz="2400" dirty="0" smtClean="0"/>
              <a:t>Boolean values – true and false, logical operators – and, or and not, relational operators - &lt;, &gt;, == etc. are provided</a:t>
            </a:r>
          </a:p>
          <a:p>
            <a:pPr marL="914400" lvl="1" indent="-514350" algn="just">
              <a:buFont typeface="+mj-lt"/>
              <a:buAutoNum type="arabicPeriod" startAt="4"/>
            </a:pPr>
            <a:r>
              <a:rPr lang="en-US" sz="2400" dirty="0" smtClean="0"/>
              <a:t>Elements of multidimensional arrays are accessed using [ and ]. Array indices start at zero</a:t>
            </a:r>
          </a:p>
          <a:p>
            <a:pPr marL="914400" lvl="1" indent="-514350" algn="just">
              <a:buFont typeface="+mj-lt"/>
              <a:buAutoNum type="arabicPeriod" startAt="7"/>
            </a:pPr>
            <a:r>
              <a:rPr lang="en-US" sz="2400" dirty="0" smtClean="0"/>
              <a:t>for, while and repeat-until looping statements are provided-</a:t>
            </a:r>
          </a:p>
          <a:p>
            <a:pPr marL="914400" lvl="1" indent="-514350" algn="just">
              <a:buNone/>
            </a:pPr>
            <a:r>
              <a:rPr lang="en-US" sz="2400" dirty="0" smtClean="0"/>
              <a:t>While &lt; condition&gt; do    for variable:= value1 to value2 step </a:t>
            </a:r>
            <a:r>
              <a:rPr lang="en-US" sz="2400" dirty="0" err="1" smtClean="0"/>
              <a:t>step</a:t>
            </a:r>
            <a:r>
              <a:rPr lang="en-US" sz="2400" dirty="0" smtClean="0"/>
              <a:t> do</a:t>
            </a:r>
          </a:p>
          <a:p>
            <a:pPr marL="914400" lvl="1" indent="-514350" algn="just">
              <a:buNone/>
            </a:pPr>
            <a:r>
              <a:rPr lang="en-US" sz="2400" dirty="0" smtClean="0"/>
              <a:t>{                                           {</a:t>
            </a:r>
          </a:p>
          <a:p>
            <a:pPr marL="914400" lvl="1" indent="-514350" algn="just">
              <a:buNone/>
            </a:pPr>
            <a:r>
              <a:rPr lang="en-US" sz="2400" dirty="0" smtClean="0"/>
              <a:t>	statement1;                          statement1;</a:t>
            </a:r>
          </a:p>
          <a:p>
            <a:pPr marL="914400" lvl="1" indent="-514350" algn="just">
              <a:buNone/>
            </a:pPr>
            <a:r>
              <a:rPr lang="en-US" sz="2400" dirty="0" smtClean="0"/>
              <a:t>	       ….                                             …….</a:t>
            </a:r>
          </a:p>
          <a:p>
            <a:pPr marL="914400" lvl="1" indent="-514350" algn="just">
              <a:buNone/>
            </a:pPr>
            <a:r>
              <a:rPr lang="en-US" sz="2400" dirty="0" smtClean="0"/>
              <a:t>	</a:t>
            </a:r>
            <a:r>
              <a:rPr lang="en-US" sz="2400" dirty="0" err="1" smtClean="0"/>
              <a:t>statementn</a:t>
            </a:r>
            <a:r>
              <a:rPr lang="en-US" sz="2400" dirty="0" smtClean="0"/>
              <a:t>;                          </a:t>
            </a:r>
            <a:r>
              <a:rPr lang="en-US" sz="2400" dirty="0" err="1" smtClean="0"/>
              <a:t>statementn</a:t>
            </a:r>
            <a:r>
              <a:rPr lang="en-US" sz="2400" dirty="0" smtClean="0"/>
              <a:t>;</a:t>
            </a:r>
          </a:p>
          <a:p>
            <a:pPr marL="914400" lvl="1" indent="-514350" algn="just">
              <a:buNone/>
            </a:pPr>
            <a:r>
              <a:rPr lang="en-US" sz="2400" dirty="0" smtClean="0"/>
              <a:t>}                                            }</a:t>
            </a:r>
          </a:p>
          <a:p>
            <a:pPr marL="914400" lvl="1" indent="-514350" algn="just">
              <a:buNone/>
            </a:pPr>
            <a:endParaRPr lang="en-US" sz="2400" dirty="0" smtClean="0"/>
          </a:p>
          <a:p>
            <a:pPr marL="914400" lvl="1" indent="-514350" algn="just">
              <a:buNone/>
            </a:pPr>
            <a:endParaRPr lang="en-US" sz="2400" dirty="0" smtClean="0"/>
          </a:p>
          <a:p>
            <a:pPr marL="914400" lvl="1" indent="-514350" algn="just">
              <a:buNone/>
            </a:pPr>
            <a:endParaRPr lang="en-US" sz="2400" dirty="0" smtClean="0"/>
          </a:p>
          <a:p>
            <a:pPr marL="914400" lvl="1" indent="-514350" algn="just">
              <a:buNone/>
            </a:pPr>
            <a:endParaRPr lang="en-US" sz="2400" dirty="0" smtClean="0"/>
          </a:p>
          <a:p>
            <a:pPr marL="914400" lvl="1" indent="-514350" algn="just">
              <a:buNone/>
            </a:pPr>
            <a:endParaRPr lang="en-US" sz="2400" dirty="0" smtClean="0"/>
          </a:p>
          <a:p>
            <a:pPr marL="914400" lvl="1" indent="-514350" algn="just">
              <a:buNone/>
            </a:pPr>
            <a:endParaRPr lang="en-US" sz="2400" dirty="0" smtClean="0"/>
          </a:p>
          <a:p>
            <a:pPr>
              <a:buFont typeface="Wingdings" pitchFamily="2" charset="2"/>
              <a:buChar char="Ø"/>
            </a:pPr>
            <a:endParaRPr lang="en-US" sz="2800" dirty="0" smtClean="0"/>
          </a:p>
          <a:p>
            <a:pPr algn="just">
              <a:buNone/>
            </a:pPr>
            <a:endParaRPr lang="en-US" sz="2800" dirty="0" smtClean="0"/>
          </a:p>
        </p:txBody>
      </p:sp>
      <p:sp>
        <p:nvSpPr>
          <p:cNvPr id="4" name="Date Placeholder 3"/>
          <p:cNvSpPr>
            <a:spLocks noGrp="1"/>
          </p:cNvSpPr>
          <p:nvPr>
            <p:ph type="dt" sz="half" idx="10"/>
          </p:nvPr>
        </p:nvSpPr>
        <p:spPr/>
        <p:txBody>
          <a:bodyPr/>
          <a:lstStyle/>
          <a:p>
            <a:fld id="{B1E77548-ABEC-4012-892D-A3543591A87C}" type="datetime1">
              <a:rPr lang="en-US" smtClean="0"/>
              <a:pPr/>
              <a:t>15/11/2020</a:t>
            </a:fld>
            <a:endParaRPr lang="en-US" dirty="0"/>
          </a:p>
        </p:txBody>
      </p:sp>
      <p:sp>
        <p:nvSpPr>
          <p:cNvPr id="5" name="Slide Number Placeholder 4"/>
          <p:cNvSpPr>
            <a:spLocks noGrp="1"/>
          </p:cNvSpPr>
          <p:nvPr>
            <p:ph type="sldNum" sz="quarter" idx="12"/>
          </p:nvPr>
        </p:nvSpPr>
        <p:spPr/>
        <p:txBody>
          <a:bodyPr/>
          <a:lstStyle/>
          <a:p>
            <a:fld id="{0FEBE8D0-4C74-471A-A870-F5EC6C73E3DB}" type="slidenum">
              <a:rPr lang="en-US" smtClean="0"/>
              <a:pPr/>
              <a:t>5</a:t>
            </a:fld>
            <a:endParaRPr lang="en-US" dirty="0"/>
          </a:p>
        </p:txBody>
      </p:sp>
      <p:sp>
        <p:nvSpPr>
          <p:cNvPr id="6" name="Footer Placeholder 5"/>
          <p:cNvSpPr>
            <a:spLocks noGrp="1"/>
          </p:cNvSpPr>
          <p:nvPr>
            <p:ph type="ftr" sz="quarter" idx="11"/>
          </p:nvPr>
        </p:nvSpPr>
        <p:spPr>
          <a:xfrm>
            <a:off x="3124200" y="6356350"/>
            <a:ext cx="3657600" cy="365125"/>
          </a:xfrm>
        </p:spPr>
        <p:txBody>
          <a:bodyPr/>
          <a:lstStyle/>
          <a:p>
            <a:r>
              <a:rPr lang="en-US" dirty="0" smtClean="0"/>
              <a:t>Prof. C. R. Belavi, Department of CSE, HSIT, </a:t>
            </a:r>
            <a:r>
              <a:rPr lang="en-US" dirty="0" err="1" smtClean="0"/>
              <a:t>Nidaoshi</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Pseudocode Conventions</a:t>
            </a:r>
            <a:endParaRPr lang="en-US" dirty="0"/>
          </a:p>
        </p:txBody>
      </p:sp>
      <p:sp>
        <p:nvSpPr>
          <p:cNvPr id="3" name="Content Placeholder 2"/>
          <p:cNvSpPr>
            <a:spLocks noGrp="1"/>
          </p:cNvSpPr>
          <p:nvPr>
            <p:ph idx="1"/>
          </p:nvPr>
        </p:nvSpPr>
        <p:spPr>
          <a:xfrm>
            <a:off x="457200" y="914400"/>
            <a:ext cx="8229600" cy="5211763"/>
          </a:xfrm>
        </p:spPr>
        <p:txBody>
          <a:bodyPr>
            <a:normAutofit fontScale="85000" lnSpcReduction="20000"/>
          </a:bodyPr>
          <a:lstStyle/>
          <a:p>
            <a:pPr algn="just">
              <a:spcBef>
                <a:spcPts val="0"/>
              </a:spcBef>
              <a:buNone/>
            </a:pPr>
            <a:r>
              <a:rPr lang="en-US" dirty="0" smtClean="0"/>
              <a:t>	</a:t>
            </a:r>
            <a:r>
              <a:rPr lang="en-US" sz="2400" dirty="0" smtClean="0"/>
              <a:t>A </a:t>
            </a:r>
            <a:r>
              <a:rPr lang="en-US" sz="2400" b="1" dirty="0" smtClean="0"/>
              <a:t>repeat-until</a:t>
            </a:r>
            <a:r>
              <a:rPr lang="en-US" sz="2400" dirty="0" smtClean="0"/>
              <a:t> statement is constructed as follows-</a:t>
            </a:r>
          </a:p>
          <a:p>
            <a:pPr algn="just">
              <a:spcBef>
                <a:spcPts val="0"/>
              </a:spcBef>
              <a:buNone/>
            </a:pPr>
            <a:r>
              <a:rPr lang="en-US" sz="2400" dirty="0" smtClean="0"/>
              <a:t>	repeat</a:t>
            </a:r>
          </a:p>
          <a:p>
            <a:pPr algn="just">
              <a:spcBef>
                <a:spcPts val="0"/>
              </a:spcBef>
              <a:buNone/>
            </a:pPr>
            <a:r>
              <a:rPr lang="en-US" sz="2400" dirty="0" smtClean="0"/>
              <a:t>           &lt;statement1&gt;</a:t>
            </a:r>
          </a:p>
          <a:p>
            <a:pPr algn="just">
              <a:spcBef>
                <a:spcPts val="0"/>
              </a:spcBef>
              <a:buNone/>
            </a:pPr>
            <a:r>
              <a:rPr lang="en-US" sz="2400" dirty="0" smtClean="0"/>
              <a:t>			….</a:t>
            </a:r>
          </a:p>
          <a:p>
            <a:pPr algn="just">
              <a:spcBef>
                <a:spcPts val="0"/>
              </a:spcBef>
              <a:buNone/>
            </a:pPr>
            <a:r>
              <a:rPr lang="en-US" sz="2400" dirty="0" smtClean="0"/>
              <a:t>           &lt;</a:t>
            </a:r>
            <a:r>
              <a:rPr lang="en-US" sz="2400" dirty="0" err="1" smtClean="0"/>
              <a:t>statementn</a:t>
            </a:r>
            <a:r>
              <a:rPr lang="en-US" sz="2400" dirty="0" smtClean="0"/>
              <a:t>&gt;</a:t>
            </a:r>
          </a:p>
          <a:p>
            <a:pPr algn="just">
              <a:spcBef>
                <a:spcPts val="0"/>
              </a:spcBef>
              <a:buNone/>
            </a:pPr>
            <a:r>
              <a:rPr lang="en-US" sz="2400" dirty="0" smtClean="0"/>
              <a:t>	until&lt;condition&gt;</a:t>
            </a:r>
          </a:p>
          <a:p>
            <a:pPr algn="just">
              <a:spcBef>
                <a:spcPts val="0"/>
              </a:spcBef>
              <a:buNone/>
            </a:pPr>
            <a:endParaRPr lang="en-US" sz="2400" dirty="0" smtClean="0"/>
          </a:p>
          <a:p>
            <a:pPr marL="457200" indent="-457200" algn="just">
              <a:spcBef>
                <a:spcPts val="0"/>
              </a:spcBef>
              <a:buFont typeface="+mj-lt"/>
              <a:buAutoNum type="arabicPeriod" startAt="8"/>
            </a:pPr>
            <a:r>
              <a:rPr lang="en-US" sz="2400" dirty="0" smtClean="0"/>
              <a:t>A conditional statements has the following forms-</a:t>
            </a:r>
          </a:p>
          <a:p>
            <a:pPr marL="457200" indent="-457200" algn="just">
              <a:spcBef>
                <a:spcPts val="0"/>
              </a:spcBef>
              <a:buNone/>
            </a:pPr>
            <a:r>
              <a:rPr lang="en-US" sz="2400" dirty="0" smtClean="0"/>
              <a:t>	if &lt;condition&gt; then &lt;statement&gt;</a:t>
            </a:r>
          </a:p>
          <a:p>
            <a:pPr marL="457200" indent="-457200" algn="just">
              <a:spcBef>
                <a:spcPts val="0"/>
              </a:spcBef>
              <a:buNone/>
            </a:pPr>
            <a:r>
              <a:rPr lang="en-US" sz="2400" dirty="0" smtClean="0"/>
              <a:t>	if &lt;condition&gt; then &lt;statement1&gt; else &lt;statement2&gt;</a:t>
            </a:r>
          </a:p>
          <a:p>
            <a:pPr marL="457200" indent="-457200" algn="just">
              <a:spcBef>
                <a:spcPts val="0"/>
              </a:spcBef>
              <a:buNone/>
            </a:pPr>
            <a:r>
              <a:rPr lang="en-US" sz="2400" dirty="0" smtClean="0"/>
              <a:t>	case</a:t>
            </a:r>
          </a:p>
          <a:p>
            <a:pPr marL="457200" indent="-457200" algn="just">
              <a:spcBef>
                <a:spcPts val="0"/>
              </a:spcBef>
              <a:buNone/>
            </a:pPr>
            <a:r>
              <a:rPr lang="en-US" sz="2400" dirty="0" smtClean="0"/>
              <a:t>	{</a:t>
            </a:r>
          </a:p>
          <a:p>
            <a:pPr marL="457200" indent="-457200" algn="just">
              <a:spcBef>
                <a:spcPts val="0"/>
              </a:spcBef>
              <a:buNone/>
            </a:pPr>
            <a:r>
              <a:rPr lang="en-US" sz="2400" dirty="0" smtClean="0"/>
              <a:t>		:&lt;condition1&gt;:  &lt;statement1&gt;;</a:t>
            </a:r>
          </a:p>
          <a:p>
            <a:pPr marL="457200" indent="-457200" algn="just">
              <a:spcBef>
                <a:spcPts val="0"/>
              </a:spcBef>
              <a:buNone/>
            </a:pPr>
            <a:r>
              <a:rPr lang="en-US" sz="2400" dirty="0" smtClean="0"/>
              <a:t>			……</a:t>
            </a:r>
          </a:p>
          <a:p>
            <a:pPr marL="457200" indent="-457200" algn="just">
              <a:spcBef>
                <a:spcPts val="0"/>
              </a:spcBef>
              <a:buNone/>
            </a:pPr>
            <a:r>
              <a:rPr lang="en-US" sz="2400" dirty="0" smtClean="0"/>
              <a:t>			……</a:t>
            </a:r>
          </a:p>
          <a:p>
            <a:pPr marL="457200" indent="-457200" algn="just">
              <a:spcBef>
                <a:spcPts val="0"/>
              </a:spcBef>
              <a:buNone/>
            </a:pPr>
            <a:r>
              <a:rPr lang="en-US" sz="2400" dirty="0" smtClean="0"/>
              <a:t>		:&lt;condition1&gt;:  &lt;statement1&gt;;</a:t>
            </a:r>
          </a:p>
          <a:p>
            <a:pPr marL="457200" indent="-457200" algn="just">
              <a:spcBef>
                <a:spcPts val="0"/>
              </a:spcBef>
              <a:buNone/>
            </a:pPr>
            <a:r>
              <a:rPr lang="en-US" sz="2400" dirty="0" smtClean="0"/>
              <a:t>		:else: &lt;statement n + 1&gt;</a:t>
            </a:r>
          </a:p>
          <a:p>
            <a:pPr marL="457200" indent="-457200" algn="just">
              <a:spcBef>
                <a:spcPts val="0"/>
              </a:spcBef>
              <a:buNone/>
            </a:pPr>
            <a:endParaRPr lang="en-US" sz="2400" dirty="0" smtClean="0"/>
          </a:p>
          <a:p>
            <a:pPr marL="457200" indent="-457200" algn="just">
              <a:spcBef>
                <a:spcPts val="0"/>
              </a:spcBef>
              <a:buNone/>
            </a:pPr>
            <a:r>
              <a:rPr lang="en-US" sz="2400" dirty="0" smtClean="0"/>
              <a:t>	}</a:t>
            </a:r>
          </a:p>
          <a:p>
            <a:pPr marL="457200" indent="-457200" algn="just">
              <a:spcBef>
                <a:spcPts val="0"/>
              </a:spcBef>
              <a:buFont typeface="+mj-lt"/>
              <a:buAutoNum type="arabicPeriod" startAt="9"/>
            </a:pPr>
            <a:endParaRPr lang="en-US" sz="2400" dirty="0" smtClean="0"/>
          </a:p>
          <a:p>
            <a:pPr marL="457200" indent="-457200" algn="just">
              <a:spcBef>
                <a:spcPts val="0"/>
              </a:spcBef>
              <a:buNone/>
            </a:pPr>
            <a:endParaRPr lang="en-US" sz="2400" dirty="0" smtClean="0"/>
          </a:p>
          <a:p>
            <a:pPr marL="457200" indent="-457200" algn="just">
              <a:spcBef>
                <a:spcPts val="0"/>
              </a:spcBef>
              <a:buFont typeface="+mj-lt"/>
              <a:buAutoNum type="arabicPeriod" startAt="8"/>
            </a:pPr>
            <a:endParaRPr lang="en-US" sz="2400" dirty="0" smtClean="0"/>
          </a:p>
          <a:p>
            <a:pPr marL="457200" indent="-457200" algn="just">
              <a:spcBef>
                <a:spcPts val="0"/>
              </a:spcBef>
              <a:buFont typeface="+mj-lt"/>
              <a:buAutoNum type="arabicPeriod" startAt="8"/>
            </a:pPr>
            <a:endParaRPr lang="en-US" sz="2400" dirty="0"/>
          </a:p>
        </p:txBody>
      </p:sp>
      <p:sp>
        <p:nvSpPr>
          <p:cNvPr id="4" name="Date Placeholder 3"/>
          <p:cNvSpPr>
            <a:spLocks noGrp="1"/>
          </p:cNvSpPr>
          <p:nvPr>
            <p:ph type="dt" sz="half" idx="10"/>
          </p:nvPr>
        </p:nvSpPr>
        <p:spPr/>
        <p:txBody>
          <a:bodyPr/>
          <a:lstStyle/>
          <a:p>
            <a:fld id="{4A16626B-3626-4A8F-8B97-65AD0CF3286B}" type="datetime1">
              <a:rPr lang="en-US" smtClean="0"/>
              <a:pPr/>
              <a:t>15/11/2020</a:t>
            </a:fld>
            <a:endParaRPr lang="en-US" dirty="0"/>
          </a:p>
        </p:txBody>
      </p:sp>
      <p:sp>
        <p:nvSpPr>
          <p:cNvPr id="5" name="Slide Number Placeholder 4"/>
          <p:cNvSpPr>
            <a:spLocks noGrp="1"/>
          </p:cNvSpPr>
          <p:nvPr>
            <p:ph type="sldNum" sz="quarter" idx="12"/>
          </p:nvPr>
        </p:nvSpPr>
        <p:spPr/>
        <p:txBody>
          <a:bodyPr/>
          <a:lstStyle/>
          <a:p>
            <a:fld id="{0FEBE8D0-4C74-471A-A870-F5EC6C73E3DB}" type="slidenum">
              <a:rPr lang="en-US" smtClean="0"/>
              <a:pPr/>
              <a:t>6</a:t>
            </a:fld>
            <a:endParaRPr lang="en-US" dirty="0"/>
          </a:p>
        </p:txBody>
      </p:sp>
      <p:sp>
        <p:nvSpPr>
          <p:cNvPr id="6" name="Footer Placeholder 5"/>
          <p:cNvSpPr>
            <a:spLocks noGrp="1"/>
          </p:cNvSpPr>
          <p:nvPr>
            <p:ph type="ftr" sz="quarter" idx="11"/>
          </p:nvPr>
        </p:nvSpPr>
        <p:spPr/>
        <p:txBody>
          <a:bodyPr/>
          <a:lstStyle/>
          <a:p>
            <a:r>
              <a:rPr lang="en-US" smtClean="0"/>
              <a:t>Prof. C. R. Belavi, Department of CSE, HSIT, Nidaoshi</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Pseudocode Conventions</a:t>
            </a:r>
            <a:endParaRPr lang="en-US" dirty="0"/>
          </a:p>
        </p:txBody>
      </p:sp>
      <p:sp>
        <p:nvSpPr>
          <p:cNvPr id="3" name="Content Placeholder 2"/>
          <p:cNvSpPr>
            <a:spLocks noGrp="1"/>
          </p:cNvSpPr>
          <p:nvPr>
            <p:ph idx="1"/>
          </p:nvPr>
        </p:nvSpPr>
        <p:spPr>
          <a:xfrm>
            <a:off x="457200" y="1066800"/>
            <a:ext cx="8229600" cy="5410199"/>
          </a:xfrm>
        </p:spPr>
        <p:txBody>
          <a:bodyPr/>
          <a:lstStyle/>
          <a:p>
            <a:pPr marL="514350" indent="-514350">
              <a:buFont typeface="+mj-lt"/>
              <a:buAutoNum type="arabicPeriod" startAt="9"/>
            </a:pPr>
            <a:r>
              <a:rPr lang="en-US" dirty="0" smtClean="0"/>
              <a:t>Input and Output are done using the instruction read and write</a:t>
            </a:r>
          </a:p>
          <a:p>
            <a:pPr marL="514350" indent="-514350">
              <a:buFont typeface="+mj-lt"/>
              <a:buAutoNum type="arabicPeriod" startAt="9"/>
            </a:pPr>
            <a:r>
              <a:rPr lang="en-US" dirty="0" smtClean="0"/>
              <a:t> An algorithm consists of a heading and a body – Algorithm Name (&lt;parameter list&gt;)</a:t>
            </a:r>
          </a:p>
          <a:p>
            <a:pPr marL="514350" indent="-514350">
              <a:buNone/>
            </a:pPr>
            <a:r>
              <a:rPr lang="en-US" sz="2800" dirty="0" smtClean="0"/>
              <a:t>Example:- ALG to find maximum element in Array</a:t>
            </a:r>
          </a:p>
          <a:p>
            <a:pPr marL="514350" indent="-514350">
              <a:buNone/>
            </a:pPr>
            <a:endParaRPr lang="en-US" dirty="0" smtClean="0"/>
          </a:p>
          <a:p>
            <a:pPr marL="514350" indent="-514350">
              <a:buNone/>
            </a:pPr>
            <a:endParaRPr lang="en-US" dirty="0"/>
          </a:p>
        </p:txBody>
      </p:sp>
      <p:sp>
        <p:nvSpPr>
          <p:cNvPr id="4" name="Date Placeholder 3"/>
          <p:cNvSpPr>
            <a:spLocks noGrp="1"/>
          </p:cNvSpPr>
          <p:nvPr>
            <p:ph type="dt" sz="half" idx="10"/>
          </p:nvPr>
        </p:nvSpPr>
        <p:spPr/>
        <p:txBody>
          <a:bodyPr/>
          <a:lstStyle/>
          <a:p>
            <a:fld id="{8D010A43-E745-4792-8921-4971C10875FF}" type="datetime1">
              <a:rPr lang="en-US" smtClean="0"/>
              <a:pPr/>
              <a:t>15/11/2020</a:t>
            </a:fld>
            <a:endParaRPr lang="en-US" dirty="0"/>
          </a:p>
        </p:txBody>
      </p:sp>
      <p:sp>
        <p:nvSpPr>
          <p:cNvPr id="5" name="Slide Number Placeholder 4"/>
          <p:cNvSpPr>
            <a:spLocks noGrp="1"/>
          </p:cNvSpPr>
          <p:nvPr>
            <p:ph type="sldNum" sz="quarter" idx="12"/>
          </p:nvPr>
        </p:nvSpPr>
        <p:spPr/>
        <p:txBody>
          <a:bodyPr/>
          <a:lstStyle/>
          <a:p>
            <a:fld id="{0FEBE8D0-4C74-471A-A870-F5EC6C73E3DB}" type="slidenum">
              <a:rPr lang="en-US" smtClean="0"/>
              <a:pPr/>
              <a:t>7</a:t>
            </a:fld>
            <a:endParaRPr lang="en-US" dirty="0"/>
          </a:p>
        </p:txBody>
      </p:sp>
      <p:pic>
        <p:nvPicPr>
          <p:cNvPr id="6" name="Picture 2" descr="C:\Users\Sumedh\Downloads\WhatsApp Image 2020-06-09 at 12.47.05 PM.jpeg"/>
          <p:cNvPicPr>
            <a:picLocks noChangeAspect="1" noChangeArrowheads="1"/>
          </p:cNvPicPr>
          <p:nvPr/>
        </p:nvPicPr>
        <p:blipFill>
          <a:blip r:embed="rId2"/>
          <a:srcRect/>
          <a:stretch>
            <a:fillRect/>
          </a:stretch>
        </p:blipFill>
        <p:spPr bwMode="auto">
          <a:xfrm>
            <a:off x="2590800" y="3810000"/>
            <a:ext cx="4953000" cy="2600365"/>
          </a:xfrm>
          <a:prstGeom prst="rect">
            <a:avLst/>
          </a:prstGeom>
          <a:noFill/>
        </p:spPr>
      </p:pic>
      <p:sp>
        <p:nvSpPr>
          <p:cNvPr id="7" name="Footer Placeholder 6"/>
          <p:cNvSpPr>
            <a:spLocks noGrp="1"/>
          </p:cNvSpPr>
          <p:nvPr>
            <p:ph type="ftr" sz="quarter" idx="11"/>
          </p:nvPr>
        </p:nvSpPr>
        <p:spPr/>
        <p:txBody>
          <a:bodyPr/>
          <a:lstStyle/>
          <a:p>
            <a:r>
              <a:rPr lang="en-US" smtClean="0"/>
              <a:t>Prof. C. R. Belavi, Department of CSE, HSIT, Nidaoshi</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Recursive Algorithms</a:t>
            </a:r>
            <a:endParaRPr lang="en-US" dirty="0"/>
          </a:p>
        </p:txBody>
      </p:sp>
      <p:sp>
        <p:nvSpPr>
          <p:cNvPr id="3" name="Content Placeholder 2"/>
          <p:cNvSpPr>
            <a:spLocks noGrp="1"/>
          </p:cNvSpPr>
          <p:nvPr>
            <p:ph idx="1"/>
          </p:nvPr>
        </p:nvSpPr>
        <p:spPr>
          <a:xfrm>
            <a:off x="457200" y="990600"/>
            <a:ext cx="8229600" cy="5410200"/>
          </a:xfrm>
        </p:spPr>
        <p:txBody>
          <a:bodyPr/>
          <a:lstStyle/>
          <a:p>
            <a:pPr algn="just"/>
            <a:r>
              <a:rPr lang="en-US" dirty="0" smtClean="0"/>
              <a:t>A recursive function is a function that is defined in terms of itself</a:t>
            </a:r>
          </a:p>
          <a:p>
            <a:pPr algn="just"/>
            <a:r>
              <a:rPr lang="en-US" dirty="0" smtClean="0"/>
              <a:t>An ALG that calls itself is direct recursive</a:t>
            </a:r>
          </a:p>
          <a:p>
            <a:pPr algn="just"/>
            <a:r>
              <a:rPr lang="en-US" dirty="0" smtClean="0"/>
              <a:t>ALG A is said to be indirect recursive if it calls another algorithm which in turns calls A</a:t>
            </a:r>
          </a:p>
          <a:p>
            <a:pPr algn="just">
              <a:buNone/>
            </a:pPr>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fld id="{2DF780A9-854C-4844-93AB-CF292CC00F01}" type="datetime1">
              <a:rPr lang="en-US" smtClean="0"/>
              <a:pPr/>
              <a:t>15/11/2020</a:t>
            </a:fld>
            <a:endParaRPr lang="en-US" dirty="0"/>
          </a:p>
        </p:txBody>
      </p:sp>
      <p:sp>
        <p:nvSpPr>
          <p:cNvPr id="5" name="Slide Number Placeholder 4"/>
          <p:cNvSpPr>
            <a:spLocks noGrp="1"/>
          </p:cNvSpPr>
          <p:nvPr>
            <p:ph type="sldNum" sz="quarter" idx="12"/>
          </p:nvPr>
        </p:nvSpPr>
        <p:spPr/>
        <p:txBody>
          <a:bodyPr/>
          <a:lstStyle/>
          <a:p>
            <a:fld id="{0FEBE8D0-4C74-471A-A870-F5EC6C73E3DB}" type="slidenum">
              <a:rPr lang="en-US" smtClean="0"/>
              <a:pPr/>
              <a:t>8</a:t>
            </a:fld>
            <a:endParaRPr lang="en-US" dirty="0"/>
          </a:p>
        </p:txBody>
      </p:sp>
      <p:pic>
        <p:nvPicPr>
          <p:cNvPr id="6" name="Picture 3" descr="C:\Users\Sumedh\Downloads\WhatsApp Image 2020-06-09 at 12.46.31 PM.jpeg"/>
          <p:cNvPicPr>
            <a:picLocks noChangeAspect="1" noChangeArrowheads="1"/>
          </p:cNvPicPr>
          <p:nvPr/>
        </p:nvPicPr>
        <p:blipFill>
          <a:blip r:embed="rId2"/>
          <a:srcRect/>
          <a:stretch>
            <a:fillRect/>
          </a:stretch>
        </p:blipFill>
        <p:spPr bwMode="auto">
          <a:xfrm>
            <a:off x="762000" y="3810000"/>
            <a:ext cx="2819400" cy="2401649"/>
          </a:xfrm>
          <a:prstGeom prst="rect">
            <a:avLst/>
          </a:prstGeom>
          <a:noFill/>
        </p:spPr>
      </p:pic>
      <p:pic>
        <p:nvPicPr>
          <p:cNvPr id="7" name="Picture 4" descr="C:\Users\Sumedh\Downloads\WhatsApp Image 2020-06-09 at 12.48.48 PM.jpeg"/>
          <p:cNvPicPr>
            <a:picLocks noChangeAspect="1" noChangeArrowheads="1"/>
          </p:cNvPicPr>
          <p:nvPr/>
        </p:nvPicPr>
        <p:blipFill>
          <a:blip r:embed="rId3"/>
          <a:srcRect/>
          <a:stretch>
            <a:fillRect/>
          </a:stretch>
        </p:blipFill>
        <p:spPr bwMode="auto">
          <a:xfrm>
            <a:off x="3810000" y="3733800"/>
            <a:ext cx="4419601" cy="2514600"/>
          </a:xfrm>
          <a:prstGeom prst="rect">
            <a:avLst/>
          </a:prstGeom>
          <a:noFill/>
        </p:spPr>
      </p:pic>
      <p:sp>
        <p:nvSpPr>
          <p:cNvPr id="8" name="Footer Placeholder 7"/>
          <p:cNvSpPr>
            <a:spLocks noGrp="1"/>
          </p:cNvSpPr>
          <p:nvPr>
            <p:ph type="ftr" sz="quarter" idx="11"/>
          </p:nvPr>
        </p:nvSpPr>
        <p:spPr/>
        <p:txBody>
          <a:bodyPr/>
          <a:lstStyle/>
          <a:p>
            <a:r>
              <a:rPr lang="en-US" smtClean="0"/>
              <a:t>Prof. C. R. Belavi, Department of CSE, HSIT, Nidaoshi</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Analysis Framework </a:t>
            </a:r>
            <a:endParaRPr lang="en-US" dirty="0"/>
          </a:p>
        </p:txBody>
      </p:sp>
      <p:sp>
        <p:nvSpPr>
          <p:cNvPr id="4" name="Date Placeholder 3"/>
          <p:cNvSpPr>
            <a:spLocks noGrp="1"/>
          </p:cNvSpPr>
          <p:nvPr>
            <p:ph type="dt" sz="half" idx="10"/>
          </p:nvPr>
        </p:nvSpPr>
        <p:spPr/>
        <p:txBody>
          <a:bodyPr/>
          <a:lstStyle/>
          <a:p>
            <a:fld id="{A5E5C721-4A8C-44AB-B813-66CF6CEAB745}" type="datetime1">
              <a:rPr lang="en-US" smtClean="0"/>
              <a:pPr/>
              <a:t>15/11/2020</a:t>
            </a:fld>
            <a:endParaRPr lang="en-US" dirty="0"/>
          </a:p>
        </p:txBody>
      </p:sp>
      <p:sp>
        <p:nvSpPr>
          <p:cNvPr id="5" name="Slide Number Placeholder 4"/>
          <p:cNvSpPr>
            <a:spLocks noGrp="1"/>
          </p:cNvSpPr>
          <p:nvPr>
            <p:ph type="sldNum" sz="quarter" idx="12"/>
          </p:nvPr>
        </p:nvSpPr>
        <p:spPr/>
        <p:txBody>
          <a:bodyPr/>
          <a:lstStyle/>
          <a:p>
            <a:fld id="{0FEBE8D0-4C74-471A-A870-F5EC6C73E3DB}" type="slidenum">
              <a:rPr lang="en-US" smtClean="0"/>
              <a:pPr/>
              <a:t>9</a:t>
            </a:fld>
            <a:endParaRPr lang="en-US" dirty="0"/>
          </a:p>
        </p:txBody>
      </p:sp>
      <p:sp>
        <p:nvSpPr>
          <p:cNvPr id="11" name="Content Placeholder 10"/>
          <p:cNvSpPr>
            <a:spLocks noGrp="1"/>
          </p:cNvSpPr>
          <p:nvPr>
            <p:ph idx="1"/>
          </p:nvPr>
        </p:nvSpPr>
        <p:spPr>
          <a:xfrm>
            <a:off x="457200" y="914400"/>
            <a:ext cx="8229600" cy="5715000"/>
          </a:xfrm>
        </p:spPr>
        <p:txBody>
          <a:bodyPr>
            <a:noAutofit/>
          </a:bodyPr>
          <a:lstStyle/>
          <a:p>
            <a:pPr algn="just"/>
            <a:r>
              <a:rPr lang="en-US" sz="2200" dirty="0" smtClean="0"/>
              <a:t>There are two kinds of efficiency – </a:t>
            </a:r>
            <a:r>
              <a:rPr lang="en-US" sz="2200" dirty="0" smtClean="0">
                <a:solidFill>
                  <a:srgbClr val="FF0000"/>
                </a:solidFill>
              </a:rPr>
              <a:t>Time and Space</a:t>
            </a:r>
          </a:p>
          <a:p>
            <a:pPr algn="just"/>
            <a:r>
              <a:rPr lang="en-US" sz="2200" dirty="0" smtClean="0">
                <a:solidFill>
                  <a:srgbClr val="FF0000"/>
                </a:solidFill>
              </a:rPr>
              <a:t>Time efficiency </a:t>
            </a:r>
            <a:r>
              <a:rPr lang="en-US" sz="2200" dirty="0" smtClean="0"/>
              <a:t>indicates how fast an algorithm in question runs</a:t>
            </a:r>
          </a:p>
          <a:p>
            <a:pPr algn="just"/>
            <a:r>
              <a:rPr lang="en-US" sz="2200" dirty="0" smtClean="0">
                <a:solidFill>
                  <a:srgbClr val="FF0000"/>
                </a:solidFill>
              </a:rPr>
              <a:t>Space efficiency </a:t>
            </a:r>
            <a:r>
              <a:rPr lang="en-US" sz="2200" dirty="0" smtClean="0"/>
              <a:t>deals with the extra space the algorithm requires</a:t>
            </a:r>
          </a:p>
          <a:p>
            <a:pPr algn="just"/>
            <a:r>
              <a:rPr lang="en-US" sz="2200" dirty="0" smtClean="0">
                <a:solidFill>
                  <a:srgbClr val="FF0000"/>
                </a:solidFill>
              </a:rPr>
              <a:t>Measuring an Input’s size </a:t>
            </a:r>
            <a:r>
              <a:rPr lang="en-US" sz="2200" dirty="0" smtClean="0"/>
              <a:t>– almost all ALGs run longer on larger inputs. For example, it takes longer to sort larger arrays, multiply larger matrices, and so on</a:t>
            </a:r>
          </a:p>
          <a:p>
            <a:pPr algn="just"/>
            <a:r>
              <a:rPr lang="en-US" sz="2200" dirty="0" smtClean="0">
                <a:solidFill>
                  <a:srgbClr val="FF0000"/>
                </a:solidFill>
              </a:rPr>
              <a:t>Units for Measuring Running Time</a:t>
            </a:r>
            <a:r>
              <a:rPr lang="en-US" sz="2200" dirty="0" smtClean="0"/>
              <a:t> – measuring an ALGs running time, simply can use a standard unit as seconds, milliseconds and so on. But, practically to identify the most important operation of the algorithm, called the basic operation, the operation contributing the most to the total running time, and compute the number of times the basic operation is executed. Hence, we can estimate, </a:t>
            </a:r>
            <a:r>
              <a:rPr lang="en-US" sz="2200" dirty="0" smtClean="0">
                <a:solidFill>
                  <a:srgbClr val="FF0000"/>
                </a:solidFill>
              </a:rPr>
              <a:t>T(n) ≈ C</a:t>
            </a:r>
            <a:r>
              <a:rPr lang="en-US" sz="2200" baseline="-25000" dirty="0" smtClean="0">
                <a:solidFill>
                  <a:srgbClr val="FF0000"/>
                </a:solidFill>
              </a:rPr>
              <a:t>op</a:t>
            </a:r>
            <a:r>
              <a:rPr lang="en-US" sz="2200" dirty="0" smtClean="0">
                <a:solidFill>
                  <a:srgbClr val="FF0000"/>
                </a:solidFill>
              </a:rPr>
              <a:t>C(n)</a:t>
            </a:r>
            <a:r>
              <a:rPr lang="en-US" sz="2200" dirty="0" smtClean="0"/>
              <a:t>, where T(n) is running time of a program, C</a:t>
            </a:r>
            <a:r>
              <a:rPr lang="en-US" sz="2200" baseline="-25000" dirty="0" smtClean="0"/>
              <a:t>op </a:t>
            </a:r>
            <a:r>
              <a:rPr lang="en-US" sz="2200" dirty="0" smtClean="0"/>
              <a:t>be the execution time of an ALGs basic operation on a particular computer, and C(n) be the number of times this basic operation needs to be executed for this algorithm.</a:t>
            </a:r>
          </a:p>
          <a:p>
            <a:pPr algn="just"/>
            <a:endParaRPr lang="en-US" sz="2200" dirty="0" smtClean="0"/>
          </a:p>
          <a:p>
            <a:endParaRPr lang="en-US" sz="2200" dirty="0"/>
          </a:p>
        </p:txBody>
      </p:sp>
      <p:sp>
        <p:nvSpPr>
          <p:cNvPr id="6" name="Footer Placeholder 5"/>
          <p:cNvSpPr>
            <a:spLocks noGrp="1"/>
          </p:cNvSpPr>
          <p:nvPr>
            <p:ph type="ftr" sz="quarter" idx="11"/>
          </p:nvPr>
        </p:nvSpPr>
        <p:spPr>
          <a:xfrm>
            <a:off x="4038600" y="6324600"/>
            <a:ext cx="4267200" cy="365125"/>
          </a:xfrm>
        </p:spPr>
        <p:txBody>
          <a:bodyPr/>
          <a:lstStyle/>
          <a:p>
            <a:r>
              <a:rPr lang="en-US" dirty="0" smtClean="0"/>
              <a:t>Prof. C. R. Belavi, Department of CSE, HSIT, </a:t>
            </a:r>
            <a:r>
              <a:rPr lang="en-US" dirty="0" err="1" smtClean="0"/>
              <a:t>Nidaoshi</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3777</TotalTime>
  <Words>3606</Words>
  <Application>Microsoft Office PowerPoint</Application>
  <PresentationFormat>On-screen Show (4:3)</PresentationFormat>
  <Paragraphs>436</Paragraphs>
  <Slides>47</Slides>
  <Notes>0</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S. J. P. N. TRUST’S HIRASUGAR INSTITUTE OF TECHNOLOGY, NIDASOSHI Accredited at 'A' Grade by NAAC  Programmes Accredited by NBA: CSE, ECE, EEE &amp; ME.</vt:lpstr>
      <vt:lpstr>Introduction</vt:lpstr>
      <vt:lpstr>What is an Algorithm</vt:lpstr>
      <vt:lpstr> Algorithm Specification  Pseudocode Conventions </vt:lpstr>
      <vt:lpstr> Algorithm Specification  Pseudocode Conventions </vt:lpstr>
      <vt:lpstr>Pseudocode Conventions</vt:lpstr>
      <vt:lpstr>Pseudocode Conventions</vt:lpstr>
      <vt:lpstr>Recursive Algorithms</vt:lpstr>
      <vt:lpstr>Analysis Framework </vt:lpstr>
      <vt:lpstr>Analysis Framework </vt:lpstr>
      <vt:lpstr>Performance Analysis</vt:lpstr>
      <vt:lpstr>Space Complexity ( Storage Requirement )  </vt:lpstr>
      <vt:lpstr>Time Complexity ( Computing Time)</vt:lpstr>
      <vt:lpstr>Step Count for Array Element Addition</vt:lpstr>
      <vt:lpstr>Step Count for Two Matrix Addition</vt:lpstr>
      <vt:lpstr>Step Count for Rsum of Array Elements</vt:lpstr>
      <vt:lpstr> Module – 1  Asymptotic Notations  </vt:lpstr>
      <vt:lpstr>Asymptotic Notations</vt:lpstr>
      <vt:lpstr>Big-Oh notation (O)</vt:lpstr>
      <vt:lpstr>Big-Oh notation (O) - Example</vt:lpstr>
      <vt:lpstr>Big-Omega notation (Ω)</vt:lpstr>
      <vt:lpstr>Big-Omega notation (Ω) - Example</vt:lpstr>
      <vt:lpstr>Big-Theta notation (Θ)</vt:lpstr>
      <vt:lpstr>Big-Theta notation (Θ) - Example</vt:lpstr>
      <vt:lpstr>Basic Asymptotic Efficiency Classes</vt:lpstr>
      <vt:lpstr>Module - 1</vt:lpstr>
      <vt:lpstr> Mathematical analysis of Non-Recursive Algorithms with Examples </vt:lpstr>
      <vt:lpstr>Summation Rules &amp; Formulas</vt:lpstr>
      <vt:lpstr>Element Uniqueness Problem</vt:lpstr>
      <vt:lpstr>Matrix Multiplication Example</vt:lpstr>
      <vt:lpstr> Mathematical analysis of Recursive Algorithms with Examples </vt:lpstr>
      <vt:lpstr>Tower of Hanoi Example</vt:lpstr>
      <vt:lpstr>Tower of Hanoi Example</vt:lpstr>
      <vt:lpstr>Module - 1</vt:lpstr>
      <vt:lpstr>Important Problem Types</vt:lpstr>
      <vt:lpstr>Important Problem Types</vt:lpstr>
      <vt:lpstr>Important Problem Types</vt:lpstr>
      <vt:lpstr>Module - 1</vt:lpstr>
      <vt:lpstr> Fundamental Data Structures  </vt:lpstr>
      <vt:lpstr> Fundamental Data Structures  </vt:lpstr>
      <vt:lpstr> Fundamental Data Structures  </vt:lpstr>
      <vt:lpstr> Fundamental Data Structures  </vt:lpstr>
      <vt:lpstr> Fundamental Data Structures  </vt:lpstr>
      <vt:lpstr> Fundamental Data Structures  </vt:lpstr>
      <vt:lpstr> Fundamental Data Structures  </vt:lpstr>
      <vt:lpstr> Fundamental Data Structures  </vt:lpstr>
      <vt:lpstr> Fundamental Data Structures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 3 Greedy Method</dc:title>
  <dc:creator>Sumedh</dc:creator>
  <cp:lastModifiedBy>Sumedh</cp:lastModifiedBy>
  <cp:revision>533</cp:revision>
  <dcterms:created xsi:type="dcterms:W3CDTF">2020-04-14T07:17:47Z</dcterms:created>
  <dcterms:modified xsi:type="dcterms:W3CDTF">2020-11-15T12:45:05Z</dcterms:modified>
</cp:coreProperties>
</file>