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327" r:id="rId2"/>
    <p:sldId id="312" r:id="rId3"/>
    <p:sldId id="314" r:id="rId4"/>
    <p:sldId id="313" r:id="rId5"/>
    <p:sldId id="315" r:id="rId6"/>
    <p:sldId id="316" r:id="rId7"/>
    <p:sldId id="318" r:id="rId8"/>
    <p:sldId id="319" r:id="rId9"/>
    <p:sldId id="320" r:id="rId10"/>
    <p:sldId id="321" r:id="rId11"/>
    <p:sldId id="322" r:id="rId12"/>
    <p:sldId id="311" r:id="rId13"/>
    <p:sldId id="325" r:id="rId14"/>
    <p:sldId id="326" r:id="rId15"/>
    <p:sldId id="324" r:id="rId16"/>
    <p:sldId id="306" r:id="rId17"/>
    <p:sldId id="305" r:id="rId18"/>
    <p:sldId id="310" r:id="rId19"/>
    <p:sldId id="323" r:id="rId20"/>
    <p:sldId id="30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00" autoAdjust="0"/>
    <p:restoredTop sz="94660"/>
  </p:normalViewPr>
  <p:slideViewPr>
    <p:cSldViewPr>
      <p:cViewPr>
        <p:scale>
          <a:sx n="100" d="100"/>
          <a:sy n="100" d="100"/>
        </p:scale>
        <p:origin x="-64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C7D1B-4E17-4E93-AC90-377CF814C698}" type="datetimeFigureOut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4535F-481F-47CD-8B38-59C51254C4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936-C0AB-4B14-9198-65099E07CA35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10D6-C47B-4007-922F-290220B61631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D53-1997-4D84-8E3D-7C2049DD230D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3D7-43CD-473C-8B61-4BF88C4381B3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452F-6001-4A48-A78A-94DA10055D00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F50A-6C62-49E6-B359-4A528A1B53C7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6AC5-7EB9-4E7C-8C53-4A5C20BE8E5B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0010-8140-4AEC-BBA9-6E52C24B14F3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C6C-84D0-43DD-BB44-7A854B5BF44C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222B-C071-40F6-8BA3-B2C26403EBF0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51751-634A-48B5-AAAC-1427862019F0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BE8D0-4C74-471A-A870-F5EC6C73E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9067800" cy="1143000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2200" b="1" dirty="0" smtClean="0">
                <a:solidFill>
                  <a:srgbClr val="0070C0"/>
                </a:solidFill>
              </a:rPr>
              <a:t>S. J. P. N. TRUST’S</a:t>
            </a:r>
            <a:br>
              <a:rPr lang="en-US" sz="2200" b="1" dirty="0" smtClean="0">
                <a:solidFill>
                  <a:srgbClr val="0070C0"/>
                </a:solidFill>
              </a:rPr>
            </a:br>
            <a:r>
              <a:rPr lang="en-US" sz="2200" b="1" dirty="0" smtClean="0">
                <a:solidFill>
                  <a:srgbClr val="0070C0"/>
                </a:solidFill>
              </a:rPr>
              <a:t>HIRASUGAR INSTITUTE OF TECHNOLOGY, NIDASOSHI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IN" sz="1800" b="1" dirty="0" smtClean="0">
                <a:solidFill>
                  <a:srgbClr val="FF0000"/>
                </a:solidFill>
              </a:rPr>
              <a:t>Accredited at 'A' Grade by NAAC </a:t>
            </a:r>
            <a:r>
              <a:rPr lang="en-US" sz="1800" dirty="0" smtClean="0">
                <a:solidFill>
                  <a:srgbClr val="FF0000"/>
                </a:solidFill>
              </a:rPr>
              <a:t/>
            </a:r>
            <a:br>
              <a:rPr lang="en-US" sz="1800" dirty="0" smtClean="0">
                <a:solidFill>
                  <a:srgbClr val="FF0000"/>
                </a:solidFill>
              </a:rPr>
            </a:br>
            <a:r>
              <a:rPr lang="en-IN" sz="1800" b="1" dirty="0" smtClean="0">
                <a:solidFill>
                  <a:srgbClr val="FF0000"/>
                </a:solidFill>
              </a:rPr>
              <a:t>Programmes Accredited by NBA: CSE, ECE, EEE &amp; ME.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04800" y="1295400"/>
            <a:ext cx="8453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Calibri" pitchFamily="34" charset="0"/>
              </a:rPr>
              <a:t>Department of Computer Science &amp; Engineering</a:t>
            </a:r>
          </a:p>
        </p:txBody>
      </p:sp>
      <p:pic>
        <p:nvPicPr>
          <p:cNvPr id="2053" name="Picture 2" descr="Description: hit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9493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8600" y="2362200"/>
            <a:ext cx="86868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ctr">
              <a:spcBef>
                <a:spcPct val="0"/>
              </a:spcBef>
              <a:defRPr/>
            </a:pPr>
            <a:endParaRPr kumimoji="0" lang="en-U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Course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n-US" sz="7200" dirty="0" smtClean="0">
                <a:latin typeface="+mj-lt"/>
                <a:ea typeface="+mj-ea"/>
                <a:cs typeface="+mj-cs"/>
              </a:rPr>
              <a:t>Design And Analysis of Algorithms </a:t>
            </a: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(18CS42)</a:t>
            </a:r>
            <a:r>
              <a:rPr kumimoji="0" lang="en-US" sz="6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6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Module </a:t>
            </a:r>
            <a:r>
              <a:rPr lang="en-US" sz="11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Divide</a:t>
            </a:r>
            <a:r>
              <a:rPr kumimoji="0" lang="en-US" sz="11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Conquer, </a:t>
            </a:r>
          </a:p>
          <a:p>
            <a:pPr algn="ctr">
              <a:buNone/>
            </a:pPr>
            <a:r>
              <a:rPr lang="en-US" sz="11200" dirty="0" smtClean="0"/>
              <a:t>General method, </a:t>
            </a:r>
            <a:endParaRPr lang="en-US" sz="11200" dirty="0" smtClean="0"/>
          </a:p>
          <a:p>
            <a:pPr algn="ctr">
              <a:buNone/>
            </a:pPr>
            <a:r>
              <a:rPr lang="en-US" sz="11200" dirty="0" smtClean="0"/>
              <a:t>Binary </a:t>
            </a:r>
            <a:r>
              <a:rPr lang="en-US" sz="11200" dirty="0" smtClean="0"/>
              <a:t>search, </a:t>
            </a:r>
          </a:p>
          <a:p>
            <a:pPr algn="ctr">
              <a:buNone/>
            </a:pPr>
            <a:r>
              <a:rPr lang="en-US" sz="11200" dirty="0" smtClean="0"/>
              <a:t>Finding </a:t>
            </a:r>
            <a:r>
              <a:rPr lang="en-US" sz="11200" dirty="0" smtClean="0"/>
              <a:t>the </a:t>
            </a:r>
            <a:r>
              <a:rPr lang="en-US" sz="11200" dirty="0" smtClean="0"/>
              <a:t>Maximum </a:t>
            </a:r>
            <a:r>
              <a:rPr lang="en-US" sz="11200" dirty="0" smtClean="0"/>
              <a:t>And </a:t>
            </a:r>
            <a:r>
              <a:rPr lang="en-US" sz="11200" dirty="0" smtClean="0"/>
              <a:t>Minimum, </a:t>
            </a:r>
          </a:p>
          <a:p>
            <a:pPr algn="ctr"/>
            <a:r>
              <a:rPr lang="en-US" sz="11200" dirty="0" smtClean="0"/>
              <a:t>Strassen’s </a:t>
            </a:r>
            <a:r>
              <a:rPr lang="en-US" sz="11200" dirty="0" smtClean="0"/>
              <a:t>matrix </a:t>
            </a:r>
            <a:r>
              <a:rPr lang="en-US" sz="11200" dirty="0" smtClean="0"/>
              <a:t>multiplication, </a:t>
            </a:r>
          </a:p>
          <a:p>
            <a:pPr algn="ctr"/>
            <a:r>
              <a:rPr lang="en-US" sz="11200" dirty="0" smtClean="0"/>
              <a:t>Merge Sort, Quick Sort, </a:t>
            </a:r>
          </a:p>
          <a:p>
            <a:pPr algn="ctr"/>
            <a:r>
              <a:rPr lang="en-US" sz="11200" dirty="0" smtClean="0"/>
              <a:t>Decrease &amp; Conquer Approach  </a:t>
            </a:r>
            <a:endParaRPr lang="en-US" sz="11200" dirty="0" smtClean="0"/>
          </a:p>
          <a:p>
            <a:pPr algn="ctr">
              <a:buNone/>
            </a:pPr>
            <a:endParaRPr lang="en-US" sz="6600" dirty="0" smtClean="0"/>
          </a:p>
          <a:p>
            <a:pPr algn="ctr">
              <a:buNone/>
            </a:pPr>
            <a:endParaRPr lang="en-US" sz="6600" dirty="0" smtClean="0"/>
          </a:p>
          <a:p>
            <a:pPr algn="ctr">
              <a:spcBef>
                <a:spcPct val="0"/>
              </a:spcBef>
              <a:defRPr/>
            </a:pPr>
            <a:endParaRPr lang="en-US" sz="6100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8006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Prof. C. R. Belavi</a:t>
            </a:r>
          </a:p>
          <a:p>
            <a:pPr algn="ctr"/>
            <a:r>
              <a:rPr lang="en-US" sz="3200" dirty="0" smtClean="0"/>
              <a:t>Asst. Prof. , Dept. of Computer Science &amp; </a:t>
            </a:r>
            <a:r>
              <a:rPr lang="en-US" sz="3200" dirty="0" err="1" smtClean="0"/>
              <a:t>Engg</a:t>
            </a:r>
            <a:r>
              <a:rPr lang="en-US" sz="3200" dirty="0" smtClean="0"/>
              <a:t>.,</a:t>
            </a:r>
          </a:p>
          <a:p>
            <a:pPr algn="ctr"/>
            <a:r>
              <a:rPr lang="en-US" sz="3200" dirty="0" err="1" smtClean="0"/>
              <a:t>Hirasugar</a:t>
            </a:r>
            <a:r>
              <a:rPr lang="en-US" sz="3200" dirty="0" smtClean="0"/>
              <a:t> Institute of Technology, </a:t>
            </a:r>
            <a:r>
              <a:rPr lang="en-US" sz="3200" dirty="0" err="1" smtClean="0"/>
              <a:t>Nidasoshi</a:t>
            </a:r>
            <a:endParaRPr lang="en-US" sz="32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5821-A3C5-4C66-934F-E96646BC5BFF}" type="datetime1">
              <a:rPr lang="en-US" smtClean="0"/>
              <a:t>15/11/2020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3962400" cy="365125"/>
          </a:xfrm>
        </p:spPr>
        <p:txBody>
          <a:bodyPr/>
          <a:lstStyle/>
          <a:p>
            <a:r>
              <a:rPr lang="en-US" dirty="0" smtClean="0"/>
              <a:t>Prof. C. R. Belavi, Department of CSE, HSIT, </a:t>
            </a:r>
            <a:r>
              <a:rPr lang="en-US" dirty="0" err="1" smtClean="0"/>
              <a:t>Nidaoshi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Module - 2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7800" dirty="0" smtClean="0"/>
              <a:t>Divide and Conquer</a:t>
            </a:r>
          </a:p>
          <a:p>
            <a:pPr algn="ctr">
              <a:buNone/>
            </a:pPr>
            <a:r>
              <a:rPr lang="en-US" sz="7700" dirty="0" smtClean="0"/>
              <a:t>Finding the </a:t>
            </a:r>
          </a:p>
          <a:p>
            <a:pPr algn="ctr">
              <a:buNone/>
            </a:pPr>
            <a:r>
              <a:rPr lang="en-US" sz="7700" dirty="0" smtClean="0"/>
              <a:t>Maximum And Minimum</a:t>
            </a:r>
          </a:p>
          <a:p>
            <a:pPr algn="ctr">
              <a:buNone/>
            </a:pPr>
            <a:r>
              <a:rPr lang="en-US" sz="6300" dirty="0" smtClean="0"/>
              <a:t>Mr. C. R. BELAVI</a:t>
            </a:r>
          </a:p>
          <a:p>
            <a:pPr algn="ctr">
              <a:buNone/>
            </a:pPr>
            <a:r>
              <a:rPr lang="en-US" sz="5700" dirty="0" smtClean="0"/>
              <a:t>Dept. of CSE,</a:t>
            </a:r>
          </a:p>
          <a:p>
            <a:pPr algn="ctr">
              <a:buNone/>
            </a:pPr>
            <a:r>
              <a:rPr lang="en-US" sz="5700" dirty="0" smtClean="0"/>
              <a:t>HIT, Nidasoshi</a:t>
            </a:r>
            <a:endParaRPr lang="en-US" sz="4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Maximum And Minimum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dirty="0" smtClean="0"/>
              <a:t>Let us consider another simple problem that can be solved by the divide-and-conquer technique</a:t>
            </a:r>
          </a:p>
          <a:p>
            <a:pPr algn="just"/>
            <a:r>
              <a:rPr lang="en-US" dirty="0" smtClean="0"/>
              <a:t>The problem is to find the maximum and minimum items in a set of </a:t>
            </a:r>
            <a:r>
              <a:rPr lang="en-US" smtClean="0"/>
              <a:t>n elements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Module - 2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7800" dirty="0" smtClean="0"/>
              <a:t>Divide and Conquer</a:t>
            </a:r>
          </a:p>
          <a:p>
            <a:pPr algn="ctr">
              <a:buNone/>
            </a:pPr>
            <a:r>
              <a:rPr lang="en-US" sz="8000" dirty="0" smtClean="0"/>
              <a:t>Strassen’s matrix multiplication </a:t>
            </a:r>
          </a:p>
          <a:p>
            <a:pPr algn="ctr">
              <a:buNone/>
            </a:pPr>
            <a:r>
              <a:rPr lang="en-US" sz="5400" dirty="0" smtClean="0"/>
              <a:t>Mr. C. R. BELAVI</a:t>
            </a:r>
          </a:p>
          <a:p>
            <a:pPr algn="ctr">
              <a:buNone/>
            </a:pPr>
            <a:r>
              <a:rPr lang="en-US" sz="4400" dirty="0" smtClean="0"/>
              <a:t>Dept. of CSE,</a:t>
            </a:r>
          </a:p>
          <a:p>
            <a:pPr algn="ctr">
              <a:buNone/>
            </a:pPr>
            <a:r>
              <a:rPr lang="en-US" sz="4400" dirty="0" smtClean="0"/>
              <a:t>HIT, Nidasoshi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Strassen’s matrix multiplication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dirty="0" smtClean="0"/>
              <a:t>Let A and B be two n-by-n matrices. The product matrix C=AB is also an n-by-n matrix whose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jth</a:t>
            </a:r>
            <a:r>
              <a:rPr lang="en-US" dirty="0" smtClean="0"/>
              <a:t> element is formed by taking the elements in the </a:t>
            </a:r>
            <a:r>
              <a:rPr lang="en-US" dirty="0" err="1" smtClean="0"/>
              <a:t>ith</a:t>
            </a:r>
            <a:r>
              <a:rPr lang="en-US" dirty="0" smtClean="0"/>
              <a:t> row of A and </a:t>
            </a:r>
            <a:r>
              <a:rPr lang="en-US" dirty="0" err="1" smtClean="0"/>
              <a:t>jth</a:t>
            </a:r>
            <a:r>
              <a:rPr lang="en-US" dirty="0" smtClean="0"/>
              <a:t> column of B and multiplying them to get 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For all </a:t>
            </a:r>
            <a:r>
              <a:rPr lang="en-US" dirty="0" err="1" smtClean="0"/>
              <a:t>i</a:t>
            </a:r>
            <a:r>
              <a:rPr lang="en-US" dirty="0" smtClean="0"/>
              <a:t> and j between 1 and n. </a:t>
            </a:r>
          </a:p>
          <a:p>
            <a:pPr algn="just"/>
            <a:r>
              <a:rPr lang="en-US" dirty="0" smtClean="0"/>
              <a:t>The time using conventional method is Ɵ(n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Strassen’s matrix multiplication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dirty="0" smtClean="0"/>
              <a:t>The divide-and-conquer strategy suggest another way to compute the product of two n-by-n matrices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Module - 2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7800" dirty="0" smtClean="0"/>
              <a:t>Divide and Conquer</a:t>
            </a:r>
          </a:p>
          <a:p>
            <a:pPr algn="ctr">
              <a:buNone/>
            </a:pPr>
            <a:r>
              <a:rPr lang="en-US" sz="7800" dirty="0" smtClean="0"/>
              <a:t>Merge Sort</a:t>
            </a:r>
          </a:p>
          <a:p>
            <a:pPr algn="ctr">
              <a:buNone/>
            </a:pPr>
            <a:r>
              <a:rPr lang="en-US" sz="5400" dirty="0" smtClean="0"/>
              <a:t>Mr. C. R. BELAVI</a:t>
            </a:r>
          </a:p>
          <a:p>
            <a:pPr algn="ctr">
              <a:buNone/>
            </a:pPr>
            <a:r>
              <a:rPr lang="en-US" sz="4400" dirty="0" smtClean="0"/>
              <a:t>Dept. of CSE,</a:t>
            </a:r>
          </a:p>
          <a:p>
            <a:pPr algn="ctr">
              <a:buNone/>
            </a:pPr>
            <a:r>
              <a:rPr lang="en-US" sz="4400" dirty="0" smtClean="0"/>
              <a:t>HIT, Nidasoshi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Merge Sort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050" name="Picture 2" descr="C:\Users\Sumedh\Downloads\WhatsApp Image 2020-05-20 at 4.14.50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19200"/>
            <a:ext cx="74676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Merge </a:t>
            </a:r>
            <a:r>
              <a:rPr lang="en-US" smtClean="0"/>
              <a:t>Sort Algorithm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452F-6001-4A48-A78A-94DA10055D00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 descr="C:\Users\Sumedh\Downloads\WhatsApp Image 2020-05-20 at 4.18.06 PM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4038600" cy="3962400"/>
          </a:xfrm>
          <a:prstGeom prst="rect">
            <a:avLst/>
          </a:prstGeom>
          <a:noFill/>
        </p:spPr>
      </p:pic>
      <p:pic>
        <p:nvPicPr>
          <p:cNvPr id="1027" name="Picture 3" descr="C:\Users\Sumedh\Downloads\WhatsApp Image 2020-05-20 at 4.16.18 PM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295400"/>
            <a:ext cx="40386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4040188" cy="381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4754563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Solving difficult problems – D&amp;C is a powerful method for solving difficult problems by breaking a problem into sub problems, solving sub problems and combining results of sub problem to get solution of original problem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Parallelism – D&amp;C allows us to solve the sub problem independently, they allow execution in multi-processor machines, different sub problems can be executed on different processors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Memory Access – D&amp;C algorithm makes efficient use of memory caches. Sub problems are small so all sub problems can be solved within cache, without accessing much slower main memory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475456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Recursion is slow – because of overhead of the repeated sub problem call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For some problem, D&amp;C technique  become more complicated than an iterative technique – For Example, to add n numbers in Array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F50A-6C62-49E6-B359-4A528A1B53C7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Module - 2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600" dirty="0" smtClean="0"/>
              <a:t>Decrease and Conquer</a:t>
            </a:r>
          </a:p>
          <a:p>
            <a:pPr algn="ctr">
              <a:buNone/>
            </a:pPr>
            <a:r>
              <a:rPr lang="en-US" sz="6600" dirty="0" smtClean="0"/>
              <a:t>Topological Sorting</a:t>
            </a:r>
          </a:p>
          <a:p>
            <a:pPr algn="ctr">
              <a:buNone/>
            </a:pPr>
            <a:r>
              <a:rPr lang="en-US" sz="5400" dirty="0" smtClean="0"/>
              <a:t>Mr. C. R. BELAVI</a:t>
            </a:r>
          </a:p>
          <a:p>
            <a:pPr algn="ctr">
              <a:buNone/>
            </a:pPr>
            <a:r>
              <a:rPr lang="en-US" sz="4400" dirty="0" smtClean="0"/>
              <a:t>Dept. of CSE,</a:t>
            </a:r>
          </a:p>
          <a:p>
            <a:pPr algn="ctr">
              <a:buNone/>
            </a:pPr>
            <a:r>
              <a:rPr lang="en-US" sz="4400" dirty="0" smtClean="0"/>
              <a:t>HIT, Nidasoshi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method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Given a function to compute on n inputs the divide-and-conquer strategy suggests splitting the inputs into k distinct subsets, 1 &lt; k ≤ n, yielding k sub-problems</a:t>
            </a:r>
          </a:p>
          <a:p>
            <a:pPr algn="just"/>
            <a:r>
              <a:rPr lang="en-US" sz="2800" dirty="0" smtClean="0"/>
              <a:t>These sub-problems must be solved, and then a method must be found to combine sub-solutions into a solution of the whole</a:t>
            </a:r>
          </a:p>
          <a:p>
            <a:pPr algn="just"/>
            <a:r>
              <a:rPr lang="en-US" sz="2800" dirty="0" smtClean="0"/>
              <a:t>If the sub-problems are still relatively large, then the divide-and-conquer strategy can possibly be reapplied</a:t>
            </a:r>
          </a:p>
          <a:p>
            <a:pPr algn="just"/>
            <a:r>
              <a:rPr lang="en-US" sz="2800" dirty="0" smtClean="0"/>
              <a:t>Often the sub-problems resulting from a divide-and-conquer design are of the same type as the original problem</a:t>
            </a:r>
          </a:p>
          <a:p>
            <a:pPr algn="just"/>
            <a:r>
              <a:rPr lang="en-US" sz="2800" dirty="0" smtClean="0"/>
              <a:t>Similarly, smaller and smaller sub-problems of the same kind are generated until no more splitting </a:t>
            </a:r>
            <a:r>
              <a:rPr lang="en-US" sz="2800" smtClean="0"/>
              <a:t>of sub-problem </a:t>
            </a:r>
            <a:r>
              <a:rPr lang="en-US" sz="2800" dirty="0" smtClean="0"/>
              <a:t>is possible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Topological Sorting</a:t>
            </a:r>
            <a:br>
              <a:rPr lang="en-US" dirty="0" smtClean="0"/>
            </a:br>
            <a:r>
              <a:rPr lang="en-US" dirty="0" smtClean="0"/>
              <a:t>An ordering of digraphs vertices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452F-6001-4A48-A78A-94DA10055D00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074" name="Picture 2" descr="C:\Users\Sumedh\Downloads\WhatsApp Image 2020-05-20 at 4.20.14 PM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4038600" cy="4495800"/>
          </a:xfrm>
          <a:prstGeom prst="rect">
            <a:avLst/>
          </a:prstGeom>
          <a:noFill/>
        </p:spPr>
      </p:pic>
      <p:pic>
        <p:nvPicPr>
          <p:cNvPr id="3075" name="Picture 3" descr="C:\Users\Sumedh\Downloads\WhatsApp Image 2020-05-20 at 4.21.18 PM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00201"/>
            <a:ext cx="40386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method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Binary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Let a</a:t>
            </a:r>
            <a:r>
              <a:rPr lang="en-US" baseline="-25000" dirty="0" smtClean="0"/>
              <a:t>i</a:t>
            </a:r>
            <a:r>
              <a:rPr lang="en-US" dirty="0" smtClean="0"/>
              <a:t>, 1 ≤ </a:t>
            </a:r>
            <a:r>
              <a:rPr lang="en-US" dirty="0" err="1" smtClean="0"/>
              <a:t>i</a:t>
            </a:r>
            <a:r>
              <a:rPr lang="en-US" dirty="0" smtClean="0"/>
              <a:t> ≤ n, be a list of elements that are sorted in non-decreasing order</a:t>
            </a:r>
          </a:p>
          <a:p>
            <a:pPr algn="just"/>
            <a:r>
              <a:rPr lang="en-US" dirty="0" smtClean="0"/>
              <a:t>Consider the problem of determining whether a given element x is present in the list</a:t>
            </a:r>
          </a:p>
          <a:p>
            <a:pPr algn="just"/>
            <a:r>
              <a:rPr lang="en-US" dirty="0" smtClean="0"/>
              <a:t>If x is present, we are to determine a value j such that a</a:t>
            </a:r>
            <a:r>
              <a:rPr lang="en-US" baseline="-25000" dirty="0" smtClean="0"/>
              <a:t>j</a:t>
            </a:r>
            <a:r>
              <a:rPr lang="en-US" dirty="0" smtClean="0"/>
              <a:t> = x</a:t>
            </a:r>
          </a:p>
          <a:p>
            <a:pPr algn="just"/>
            <a:r>
              <a:rPr lang="en-US" dirty="0" smtClean="0"/>
              <a:t>If x is not present in the list, then j is to be set to zero</a:t>
            </a:r>
          </a:p>
          <a:p>
            <a:pPr algn="just"/>
            <a:r>
              <a:rPr lang="en-US" dirty="0" smtClean="0"/>
              <a:t>Let P = (n, a</a:t>
            </a:r>
            <a:r>
              <a:rPr lang="en-US" baseline="-25000" dirty="0" smtClean="0"/>
              <a:t>i </a:t>
            </a:r>
            <a:r>
              <a:rPr lang="en-US" dirty="0" smtClean="0"/>
              <a:t>,....,</a:t>
            </a:r>
            <a:r>
              <a:rPr lang="en-US" baseline="-25000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l </a:t>
            </a:r>
            <a:r>
              <a:rPr lang="en-US" dirty="0" smtClean="0"/>
              <a:t>,x) denote an arbitrary instance of this search problem where n is the number of elements in the list, a</a:t>
            </a:r>
            <a:r>
              <a:rPr lang="en-US" baseline="-25000" dirty="0" smtClean="0"/>
              <a:t>i </a:t>
            </a:r>
            <a:r>
              <a:rPr lang="en-US" dirty="0" smtClean="0"/>
              <a:t>,....,</a:t>
            </a:r>
            <a:r>
              <a:rPr lang="en-US" baseline="-25000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l </a:t>
            </a:r>
            <a:r>
              <a:rPr lang="en-US" dirty="0" smtClean="0"/>
              <a:t>is the of elements, and x is the element searched for</a:t>
            </a:r>
          </a:p>
          <a:p>
            <a:pPr algn="just"/>
            <a:r>
              <a:rPr lang="en-US" dirty="0" smtClean="0"/>
              <a:t>Two ways are use to perform binary searching are-</a:t>
            </a:r>
          </a:p>
          <a:p>
            <a:pPr marL="1314450" lvl="2" indent="-514350" algn="just">
              <a:buFont typeface="+mj-lt"/>
              <a:buAutoNum type="arabicPeriod"/>
            </a:pPr>
            <a:r>
              <a:rPr lang="en-US" dirty="0" smtClean="0"/>
              <a:t>Recursive Binary Search</a:t>
            </a:r>
          </a:p>
          <a:p>
            <a:pPr marL="1314450" lvl="2" indent="-514350" algn="just">
              <a:buFont typeface="+mj-lt"/>
              <a:buAutoNum type="arabicPeriod"/>
            </a:pPr>
            <a:r>
              <a:rPr lang="en-US" dirty="0" smtClean="0"/>
              <a:t>Iterative Binary Search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Recursive Binary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Iterative Binary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Binary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Let us select the 14 entries as shown below-</a:t>
            </a:r>
          </a:p>
          <a:p>
            <a:pPr algn="ctr">
              <a:buNone/>
            </a:pPr>
            <a:r>
              <a:rPr lang="en-US" sz="2800" dirty="0" smtClean="0"/>
              <a:t>(-15, -6, 0, 7, 9, 23, 54, 82, 101, 112, 125, 131, 142, 151)</a:t>
            </a:r>
          </a:p>
          <a:p>
            <a:pPr algn="just"/>
            <a:r>
              <a:rPr lang="en-US" sz="2800" dirty="0" smtClean="0"/>
              <a:t>Place them in a[1 : 14]; and simulate the steps that </a:t>
            </a:r>
            <a:r>
              <a:rPr lang="en-US" sz="2800" dirty="0" smtClean="0">
                <a:solidFill>
                  <a:srgbClr val="FF0000"/>
                </a:solidFill>
              </a:rPr>
              <a:t>BinSearch</a:t>
            </a:r>
            <a:r>
              <a:rPr lang="en-US" sz="2800" dirty="0" smtClean="0"/>
              <a:t> goes through as it searches for different values of x</a:t>
            </a:r>
          </a:p>
          <a:p>
            <a:pPr algn="just"/>
            <a:r>
              <a:rPr lang="en-US" sz="2800" dirty="0" smtClean="0"/>
              <a:t>Only the variables low, high and mid need to be traced as we simulate the algorithm</a:t>
            </a:r>
          </a:p>
          <a:p>
            <a:pPr algn="just"/>
            <a:r>
              <a:rPr lang="en-US" sz="2800" dirty="0" smtClean="0"/>
              <a:t>We try the following values for x: 151, -14 and 9 for two successful searches and one unsuccessful search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Tracing of Binary Search</a:t>
            </a:r>
            <a:br>
              <a:rPr lang="en-US" sz="2700" dirty="0" smtClean="0"/>
            </a:br>
            <a:r>
              <a:rPr lang="en-US" sz="2700" dirty="0" smtClean="0"/>
              <a:t>(-15, -6, 0, 7, 9, 23, 54, 82, 101, 112, 125, 131, 142, 151)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values for x: 151, -14 and 9 </a:t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382000" cy="3306763"/>
          </a:xfrm>
        </p:spPr>
        <p:txBody>
          <a:bodyPr>
            <a:normAutofit/>
          </a:bodyPr>
          <a:lstStyle/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Computing Time of Binary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09E-D641-45D0-BA9A-5B61618742C2}" type="datetime1">
              <a:rPr lang="en-US" smtClean="0"/>
              <a:pPr/>
              <a:t>15/11/2020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E8D0-4C74-471A-A870-F5EC6C73E3D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</TotalTime>
  <Words>795</Words>
  <Application>Microsoft Office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S. J. P. N. TRUST’S HIRASUGAR INSTITUTE OF TECHNOLOGY, NIDASOSHI Accredited at 'A' Grade by NAAC  Programmes Accredited by NBA: CSE, ECE, EEE &amp; ME.</vt:lpstr>
      <vt:lpstr> General method  </vt:lpstr>
      <vt:lpstr> General method  </vt:lpstr>
      <vt:lpstr> Binary search </vt:lpstr>
      <vt:lpstr> Recursive Binary Search </vt:lpstr>
      <vt:lpstr> Iterative Binary Search </vt:lpstr>
      <vt:lpstr> Example of Binary Search </vt:lpstr>
      <vt:lpstr>   Tracing of Binary Search (-15, -6, 0, 7, 9, 23, 54, 82, 101, 112, 125, 131, 142, 151)  values for x: 151, -14 and 9    </vt:lpstr>
      <vt:lpstr> Computing Time of Binary Search </vt:lpstr>
      <vt:lpstr>Module - 2</vt:lpstr>
      <vt:lpstr> Maximum And Minimum </vt:lpstr>
      <vt:lpstr>Module - 2</vt:lpstr>
      <vt:lpstr>Strassen’s matrix multiplication </vt:lpstr>
      <vt:lpstr>Strassen’s matrix multiplication </vt:lpstr>
      <vt:lpstr>Module - 2</vt:lpstr>
      <vt:lpstr>Merge Sort Example</vt:lpstr>
      <vt:lpstr>Merge Sort Algorithm</vt:lpstr>
      <vt:lpstr>Divide and Conquer</vt:lpstr>
      <vt:lpstr>Module - 2</vt:lpstr>
      <vt:lpstr>Topological Sorting An ordering of digraphs vertices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– 3 Greedy Method</dc:title>
  <dc:creator>Sumedh</dc:creator>
  <cp:lastModifiedBy>Sumedh</cp:lastModifiedBy>
  <cp:revision>393</cp:revision>
  <dcterms:created xsi:type="dcterms:W3CDTF">2020-04-14T07:17:47Z</dcterms:created>
  <dcterms:modified xsi:type="dcterms:W3CDTF">2020-11-15T12:07:59Z</dcterms:modified>
</cp:coreProperties>
</file>