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3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78" r:id="rId10"/>
    <p:sldId id="264" r:id="rId11"/>
    <p:sldId id="279" r:id="rId12"/>
    <p:sldId id="280" r:id="rId13"/>
    <p:sldId id="265" r:id="rId14"/>
    <p:sldId id="281" r:id="rId15"/>
    <p:sldId id="266" r:id="rId16"/>
    <p:sldId id="285" r:id="rId17"/>
    <p:sldId id="282" r:id="rId18"/>
    <p:sldId id="268" r:id="rId19"/>
    <p:sldId id="267" r:id="rId20"/>
    <p:sldId id="283" r:id="rId21"/>
    <p:sldId id="269" r:id="rId22"/>
    <p:sldId id="270" r:id="rId23"/>
    <p:sldId id="271" r:id="rId24"/>
    <p:sldId id="272" r:id="rId25"/>
    <p:sldId id="284" r:id="rId26"/>
    <p:sldId id="273" r:id="rId27"/>
    <p:sldId id="274" r:id="rId28"/>
    <p:sldId id="275" r:id="rId29"/>
    <p:sldId id="286" r:id="rId30"/>
    <p:sldId id="276" r:id="rId31"/>
    <p:sldId id="287" r:id="rId32"/>
    <p:sldId id="289" r:id="rId33"/>
    <p:sldId id="288" r:id="rId34"/>
    <p:sldId id="290" r:id="rId35"/>
    <p:sldId id="292" r:id="rId36"/>
    <p:sldId id="293" r:id="rId37"/>
    <p:sldId id="294" r:id="rId38"/>
    <p:sldId id="291" r:id="rId39"/>
    <p:sldId id="295" r:id="rId40"/>
    <p:sldId id="296" r:id="rId41"/>
    <p:sldId id="297" r:id="rId42"/>
    <p:sldId id="300" r:id="rId43"/>
    <p:sldId id="298" r:id="rId44"/>
    <p:sldId id="302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91" autoAdjust="0"/>
    <p:restoredTop sz="94660"/>
  </p:normalViewPr>
  <p:slideViewPr>
    <p:cSldViewPr>
      <p:cViewPr>
        <p:scale>
          <a:sx n="100" d="100"/>
          <a:sy n="100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7D1B-4E17-4E93-AC90-377CF814C698}" type="datetimeFigureOut">
              <a:rPr lang="en-US" smtClean="0"/>
              <a:pPr/>
              <a:t>15/11/2020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4535F-481F-47CD-8B38-59C51254C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535F-481F-47CD-8B38-59C51254C4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716C-7167-4608-A8A8-31D654EE5BB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9FFA-2D0B-4AF8-8BC1-07E13EC64E34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E51F-5107-4C79-AAD7-3228780B6CC4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E57A-F16D-4ED2-A670-C91F64C0D7BC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7F68-457C-4360-B824-4ED0272C327E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E296-1077-4A16-865B-9BE9CC82D93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491-7A50-4899-9FBC-34C8734CA335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DF12-999F-4D4B-93CB-2CF68C99EEEC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C44-E860-476E-A080-DA3DFD94A711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A48E-C22A-4631-9C36-CA0FD0AE1849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32BC-4B47-4E3F-AC8A-DC8352E7429F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7075-4B63-4643-BD1D-6C2F2F1A3E37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E8D0-4C74-471A-A870-F5EC6C73E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pPr fontAlgn="t"/>
            <a:r>
              <a:rPr lang="en-US" sz="2200" b="1" dirty="0" smtClean="0">
                <a:solidFill>
                  <a:srgbClr val="0070C0"/>
                </a:solidFill>
              </a:rPr>
              <a:t>S. J. P. N. TRUST’S</a:t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HIRASUGAR INSTITUTE OF TECHNOLOGY, NIDASOSHI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IN" sz="1800" b="1" dirty="0" smtClean="0">
                <a:solidFill>
                  <a:srgbClr val="FF0000"/>
                </a:solidFill>
              </a:rPr>
              <a:t>Accredited at 'A' Grade by NAAC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IN" sz="1800" b="1" dirty="0" smtClean="0">
                <a:solidFill>
                  <a:srgbClr val="FF0000"/>
                </a:solidFill>
              </a:rPr>
              <a:t>Programmes Accredited by NBA: CSE, ECE, EEE &amp; ME.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4800" y="1295400"/>
            <a:ext cx="845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Department of Computer Science &amp; Engineering</a:t>
            </a:r>
          </a:p>
        </p:txBody>
      </p:sp>
      <p:pic>
        <p:nvPicPr>
          <p:cNvPr id="2053" name="Picture 2" descr="Description: hit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9493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2057400"/>
            <a:ext cx="8686800" cy="177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Course: </a:t>
            </a:r>
            <a:r>
              <a:rPr lang="en-US" sz="4900" dirty="0" smtClean="0">
                <a:latin typeface="+mj-lt"/>
                <a:ea typeface="+mj-ea"/>
                <a:cs typeface="+mj-cs"/>
              </a:rPr>
              <a:t>Design And Analysis of Algorithms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(18CS42)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Greedy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Method, Minimum Cost Spanning Tree, Single Source Shortest Path, Optimal Tree Problem, Transform And Conquer Approach</a:t>
            </a:r>
            <a:endParaRPr lang="en-US" sz="6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Prof. C. R. Belavi</a:t>
            </a:r>
          </a:p>
          <a:p>
            <a:pPr algn="ctr"/>
            <a:r>
              <a:rPr lang="en-US" sz="3200" dirty="0" smtClean="0"/>
              <a:t>Asst. Prof. , Dept. of Computer Science &amp; </a:t>
            </a:r>
            <a:r>
              <a:rPr lang="en-US" sz="3200" dirty="0" err="1" smtClean="0"/>
              <a:t>Engg</a:t>
            </a:r>
            <a:r>
              <a:rPr lang="en-US" sz="3200" dirty="0" smtClean="0"/>
              <a:t>.,</a:t>
            </a:r>
          </a:p>
          <a:p>
            <a:pPr algn="ctr"/>
            <a:r>
              <a:rPr lang="en-US" sz="3200" dirty="0" err="1" smtClean="0"/>
              <a:t>Hirasugar</a:t>
            </a:r>
            <a:r>
              <a:rPr lang="en-US" sz="3200" dirty="0" smtClean="0"/>
              <a:t> Institute of Technology, </a:t>
            </a:r>
            <a:r>
              <a:rPr lang="en-US" sz="3200" dirty="0" err="1" smtClean="0"/>
              <a:t>Nidasoshi</a:t>
            </a:r>
            <a:endParaRPr lang="en-US" sz="3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EC59-1024-4413-866D-BE5DCB29B8E4}" type="datetime1">
              <a:rPr lang="en-US" smtClean="0"/>
              <a:pPr/>
              <a:t>15/11/2020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39624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KNAPSACK PROBLEM STATEMENT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FCDA-412E-45EF-AA71-E5BF1464F242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C:\Users\Sumedh\Downloads\CamScanner 04-15-2020 08.09.15\CamScanner 04-15-2020 08.09.15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991600" cy="5638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Knapsack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3600" b="1" dirty="0" smtClean="0"/>
              <a:t>Objective:-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4300" dirty="0" smtClean="0"/>
              <a:t>filling of knapsack(bag) that maximizes the total profit earned</a:t>
            </a:r>
            <a:endParaRPr lang="en-US" dirty="0" smtClean="0"/>
          </a:p>
          <a:p>
            <a:pPr algn="just">
              <a:buNone/>
            </a:pPr>
            <a:r>
              <a:rPr lang="en-US" sz="3600" b="1" dirty="0" smtClean="0"/>
              <a:t>Constraint:-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900" dirty="0" smtClean="0"/>
              <a:t>Total weight of all chosen object must be less than or equal to knapsack capacity m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3900" dirty="0" smtClean="0"/>
              <a:t>Profits(Pi) and Weights(</a:t>
            </a:r>
            <a:r>
              <a:rPr lang="en-US" sz="3900" dirty="0" err="1" smtClean="0"/>
              <a:t>Wi</a:t>
            </a:r>
            <a:r>
              <a:rPr lang="en-US" sz="3900" dirty="0" smtClean="0"/>
              <a:t>) are positive integers</a:t>
            </a:r>
          </a:p>
          <a:p>
            <a:pPr algn="just">
              <a:buNone/>
            </a:pPr>
            <a:endParaRPr lang="en-US" sz="5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7879-3FBA-4AAD-9398-230A6C272BA0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Knapsack Problem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smtClean="0"/>
              <a:t>	Consider the following instance of the knapsack problem: </a:t>
            </a:r>
          </a:p>
          <a:p>
            <a:pPr algn="just">
              <a:buNone/>
            </a:pPr>
            <a:r>
              <a:rPr lang="en-US" dirty="0" smtClean="0"/>
              <a:t>	Number of Objects(n) = 7 </a:t>
            </a:r>
          </a:p>
          <a:p>
            <a:pPr algn="just">
              <a:buNone/>
            </a:pPr>
            <a:r>
              <a:rPr lang="en-US" dirty="0" smtClean="0"/>
              <a:t> 	Knapsack Capacity(m) = 15 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2800" dirty="0" smtClean="0"/>
              <a:t>Profits(p1,p2,p3,p4,p5,p6,p7) = (10,5,15,7,6,18,3)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2800" dirty="0" smtClean="0"/>
              <a:t>Weights(w1,w2,w3,w4,w5,w6,w7) = (2,3,5,7,1,4,1)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Find the optimal solution. i.e. maximum profit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275-7711-4323-ACD6-1A6A9F90F6D5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KNAPSACK PROBLEM EXAMPLE SOLUTION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188-6C28-490C-8D27-F9499CFBC83B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C:\Users\Sumedh\Downloads\CamScanner 04-15-2020 08.14.52\CamScanner 04-15-2020 08.14.5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528796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9600" dirty="0" smtClean="0"/>
              <a:t>Greedy Method</a:t>
            </a:r>
          </a:p>
          <a:p>
            <a:pPr algn="ctr">
              <a:buNone/>
            </a:pPr>
            <a:r>
              <a:rPr lang="en-US" sz="9600" dirty="0" smtClean="0"/>
              <a:t>JOB SEQUENCING WITH DEADLINES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223-2735-43BE-9000-2FD6072F620D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JOB SEQUENCING WITH DEADLINES STATEMENT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5B97-5444-4217-8F8D-2C81550E33CE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Sumedh\Downloads\CamScanner 04-15-2020 08.09.15\CamScanner 04-15-2020 08.09.15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486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</a:t>
            </a:r>
            <a:r>
              <a:rPr lang="en-US" sz="3600" smtClean="0"/>
              <a:t>is the deadline </a:t>
            </a:r>
            <a:r>
              <a:rPr lang="en-US" sz="3600" dirty="0" smtClean="0"/>
              <a:t>of a Job?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8BE1-76F1-4DB3-9036-D2F5DDA617DB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Assume all jobs takes 1 hour to complete its processing</a:t>
            </a:r>
          </a:p>
          <a:p>
            <a:pPr algn="just"/>
            <a:r>
              <a:rPr lang="en-US" sz="2800" dirty="0" smtClean="0"/>
              <a:t>Suppose machine starts processing a jobs at 8am then job(J1) needs to complete its processing within 10am because job(J1) has a deadline of 2 hour</a:t>
            </a:r>
          </a:p>
          <a:p>
            <a:pPr algn="just"/>
            <a:r>
              <a:rPr lang="en-US" sz="2800" dirty="0" smtClean="0"/>
              <a:t>job(J2) needs to complete its processing within 9am because job(J2) has a deadline of 1 hour</a:t>
            </a:r>
            <a:endParaRPr lang="en-US" sz="2800" dirty="0"/>
          </a:p>
        </p:txBody>
      </p:sp>
      <p:pic>
        <p:nvPicPr>
          <p:cNvPr id="8" name="Picture 2" descr="C:\Users\Sumedh\Desktop\deadli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4800600" cy="9906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SEQUENCING WITH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OBJECTIVES: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3900" dirty="0" smtClean="0"/>
              <a:t>To obtain feasible solution with maximum profit value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CONSTRAINTS: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900" dirty="0" smtClean="0"/>
              <a:t>Only one machine is available for processing all jobs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900" dirty="0" smtClean="0"/>
              <a:t>Only one unit of time is assigned to complete a job on a machine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96EB-7D2F-4C28-A59D-6F1BEE55B908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JOB SEQUENCING WITH DEADLINES EXAMPLE-1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C3D7-FD5E-4A8E-A0F2-5CB3CF63192B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7" name="Picture 3" descr="C:\Users\Sumedh\Downloads\CamScanner 04-15-2020 08.17.30\CamScanner 04-15-2020 08.17.30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458200" cy="5257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JOB SEQUENCING WITH DEADLINES EXAMPLE-2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E44E-4013-4A42-A0EB-8F16DCB2CECF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 descr="C:\Users\Sumedh\Downloads\CamScanner 04-15-2020 08.16.25\CamScanner 04-15-2020 08.16.25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458200" cy="5638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– 3</a:t>
            </a:r>
            <a:br>
              <a:rPr lang="en-US" dirty="0" smtClean="0"/>
            </a:br>
            <a:r>
              <a:rPr lang="en-US" dirty="0" smtClean="0"/>
              <a:t>Greedy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b="1" dirty="0" smtClean="0"/>
              <a:t>Introduction</a:t>
            </a:r>
          </a:p>
          <a:p>
            <a:pPr marL="514350" indent="-514350" algn="l">
              <a:buAutoNum type="arabicPeriod"/>
            </a:pPr>
            <a:r>
              <a:rPr lang="en-US" b="1" dirty="0" smtClean="0"/>
              <a:t>Coin Change Problem</a:t>
            </a:r>
          </a:p>
          <a:p>
            <a:pPr marL="514350" indent="-514350" algn="l">
              <a:buAutoNum type="arabicPeriod"/>
            </a:pPr>
            <a:r>
              <a:rPr lang="en-US" b="1" dirty="0" smtClean="0"/>
              <a:t>Knapsack problem</a:t>
            </a:r>
          </a:p>
          <a:p>
            <a:pPr marL="514350" indent="-514350" algn="l">
              <a:buAutoNum type="arabicPeriod"/>
            </a:pPr>
            <a:r>
              <a:rPr lang="en-US" b="1" dirty="0" smtClean="0"/>
              <a:t>Job Sequencing with deadlines</a:t>
            </a:r>
          </a:p>
          <a:p>
            <a:pPr marL="514350" indent="-514350" algn="l">
              <a:buAutoNum type="arabicPeriod"/>
            </a:pPr>
            <a:r>
              <a:rPr lang="en-US" b="1" dirty="0" smtClean="0"/>
              <a:t>Spanning Tree</a:t>
            </a:r>
          </a:p>
          <a:p>
            <a:pPr marL="514350" indent="-514350" algn="l">
              <a:buAutoNum type="arabicPeriod"/>
            </a:pPr>
            <a:r>
              <a:rPr lang="en-US" b="1" dirty="0" smtClean="0"/>
              <a:t>Minimum Cost Spanning Tree</a:t>
            </a:r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4A0-714F-4D66-A546-B69CCD131659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7338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9600" dirty="0" smtClean="0"/>
              <a:t>Greedy Method</a:t>
            </a:r>
          </a:p>
          <a:p>
            <a:pPr algn="ctr">
              <a:buNone/>
            </a:pPr>
            <a:r>
              <a:rPr lang="en-US" sz="9600" dirty="0" smtClean="0"/>
              <a:t>Spanning Tree</a:t>
            </a:r>
          </a:p>
          <a:p>
            <a:pPr algn="ctr">
              <a:buNone/>
            </a:pPr>
            <a:r>
              <a:rPr lang="en-US" sz="9600" dirty="0" smtClean="0"/>
              <a:t>Minimum Cost Spanning Tree</a:t>
            </a:r>
          </a:p>
          <a:p>
            <a:pPr algn="ctr">
              <a:buNone/>
            </a:pPr>
            <a:r>
              <a:rPr lang="en-US" sz="9600" dirty="0" smtClean="0"/>
              <a:t>Prim’s Algorithm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B6EF-3B71-461A-A838-A1667EB83F07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SPANNING TREE &amp; MINIMUM COST SPANNING TREE EXAMPLES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7FD3-DFEC-4E47-B26E-4C187B6F6C7A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 descr="C:\Users\Sumedh\Downloads\CamScanner 04-15-2020 08.19.12\CamScanner 04-15-2020 08.19.1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610600" cy="544036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PRIM’S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10BA-D745-4971-B9A2-434AB69DFE57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 descr="C:\Users\Sumedh\Downloads\CamScanner 04-15-2020 08.20.29\CamScanner 04-15-2020 08.20.2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153399" cy="5638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PRIM’S ALGORITHM EXAMPLE-1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06D-C721-469B-9D7F-D8A8B4A2B19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 descr="C:\Users\Sumedh\Downloads\CamScanner 04-15-2020 08.21.31\CamScanner 04-15-2020 08.21.3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924800" cy="54102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PRIM’S ALGORITHM EXAMPLE-2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D114-66AE-4E4B-AB38-A6D30E2AED85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2" name="Picture 2" descr="C:\Users\Sumedh\Downloads\CamScanner 04-15-2020 08.22.17\CamScanner 04-15-2020 08.22.17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77199" cy="521176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9600" dirty="0" smtClean="0"/>
              <a:t>Greedy Method</a:t>
            </a:r>
          </a:p>
          <a:p>
            <a:pPr algn="ctr">
              <a:buNone/>
            </a:pPr>
            <a:r>
              <a:rPr lang="en-US" sz="9600" dirty="0" smtClean="0"/>
              <a:t>Kruskal’s Algorithm</a:t>
            </a:r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1850-1C2A-456C-9C1C-B273B13C10C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KRUSKAL’S ALGORITHM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B5A-4ABA-400E-A2B4-C4E94B8085B5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6" name="Picture 2" descr="C:\Users\Sumedh\Downloads\WhatsApp Image 2020-04-15 at 9.11.04 A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77200" cy="55626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KRUSKAL’S ALGORITHM EXAMPLE-1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55-A6D4-4400-8C02-C6F2FDEAE77B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0" name="Picture 2" descr="C:\Users\Sumedh\Downloads\WhatsApp Image 2020-04-15 at 9.11.04 AM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229600" cy="5638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KRUSKAL’S ALGORITHM EXAMPLE-2</a:t>
            </a:r>
            <a:endParaRPr lang="en-US" sz="2400" dirty="0"/>
          </a:p>
        </p:txBody>
      </p:sp>
      <p:pic>
        <p:nvPicPr>
          <p:cNvPr id="6" name="Content Placeholder 5" descr="WhatsApp Image 2020-04-15 at 9.11.04 AM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077200" cy="5287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BC99-6142-448E-BCD0-BFAE3FEC846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9600" dirty="0" smtClean="0"/>
              <a:t>Greedy Method</a:t>
            </a:r>
          </a:p>
          <a:p>
            <a:pPr algn="ctr">
              <a:buNone/>
            </a:pPr>
            <a:r>
              <a:rPr lang="en-US" sz="9600" dirty="0" smtClean="0"/>
              <a:t>Single Source Shortest Path</a:t>
            </a:r>
          </a:p>
          <a:p>
            <a:pPr algn="ctr">
              <a:buNone/>
            </a:pPr>
            <a:r>
              <a:rPr lang="en-US" sz="9600" dirty="0" smtClean="0"/>
              <a:t>Dijkstra’s Algorithm</a:t>
            </a:r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0AA-070C-4A71-A95B-55706B4C8E3A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– 3</a:t>
            </a:r>
            <a:br>
              <a:rPr lang="en-US" dirty="0" smtClean="0"/>
            </a:br>
            <a:r>
              <a:rPr lang="en-US" dirty="0" smtClean="0"/>
              <a:t>Greedy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419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7"/>
            </a:pPr>
            <a:r>
              <a:rPr lang="en-US" b="1" dirty="0" smtClean="0"/>
              <a:t>Prim’s </a:t>
            </a:r>
            <a:r>
              <a:rPr lang="en-US" b="1" dirty="0" err="1" smtClean="0"/>
              <a:t>Agorithm</a:t>
            </a:r>
            <a:r>
              <a:rPr lang="en-US" b="1" dirty="0" smtClean="0"/>
              <a:t> 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b="1" dirty="0" smtClean="0"/>
              <a:t>Kruskal’s Algorithm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b="1" dirty="0" smtClean="0"/>
              <a:t>Single Source Shortest Path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b="1" dirty="0" smtClean="0"/>
              <a:t> Dijkstra’s Algorithm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b="1" dirty="0"/>
              <a:t> </a:t>
            </a:r>
            <a:r>
              <a:rPr lang="en-US" b="1" dirty="0" smtClean="0"/>
              <a:t>Huffman Trees &amp; Codes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b="1" dirty="0" smtClean="0"/>
              <a:t> Heaps and Heap </a:t>
            </a:r>
            <a:r>
              <a:rPr lang="en-US" b="1" dirty="0"/>
              <a:t>S</a:t>
            </a:r>
            <a:r>
              <a:rPr lang="en-US" b="1" dirty="0" smtClean="0"/>
              <a:t>ort</a:t>
            </a:r>
          </a:p>
          <a:p>
            <a:pPr marL="514350" indent="-514350" algn="l">
              <a:buFont typeface="+mj-lt"/>
              <a:buAutoNum type="arabicPeriod" startAt="7"/>
            </a:pPr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>
              <a:buAutoNum type="arabicPeriod" startAt="7"/>
            </a:pPr>
            <a:endParaRPr lang="en-US" dirty="0" smtClean="0"/>
          </a:p>
          <a:p>
            <a:pPr marL="514350" indent="-514350">
              <a:buAutoNum type="arabicPeriod" startAt="7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3316-69B1-4E13-BD9E-4E0948395162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39624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SINGLE SOURCE SHORTEST PATH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Is a problem in which consider one source vertex in a given weighted connected graph and find shortest paths to all its other vertices from source vertex</a:t>
            </a:r>
          </a:p>
          <a:p>
            <a:pPr algn="just"/>
            <a:r>
              <a:rPr lang="en-US" dirty="0" smtClean="0"/>
              <a:t>That is to generate separate paths from source vertex to remaining </a:t>
            </a:r>
            <a:r>
              <a:rPr lang="en-US" smtClean="0"/>
              <a:t>vertex of </a:t>
            </a:r>
            <a:r>
              <a:rPr lang="en-US" dirty="0" smtClean="0"/>
              <a:t>shortest distance</a:t>
            </a:r>
          </a:p>
          <a:p>
            <a:pPr algn="just"/>
            <a:r>
              <a:rPr lang="en-US" dirty="0" smtClean="0"/>
              <a:t>Dijkstra’s algorithm is the best-known algorithm used to solve single source shortest-paths problem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DFE3-A19E-40F4-8BC7-6E5E16B42FF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Dijkstra’s Algorithm</a:t>
            </a:r>
            <a:endParaRPr lang="en-US" sz="3600" dirty="0"/>
          </a:p>
        </p:txBody>
      </p:sp>
      <p:pic>
        <p:nvPicPr>
          <p:cNvPr id="6" name="Content Placeholder 5" descr="WhatsApp Image 2020-04-18 at 9.10.56 A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458199" cy="5287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FFA6-A265-4035-B223-E2923811DAF3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Dijkstra’s Algorithm – Example1</a:t>
            </a:r>
            <a:endParaRPr lang="en-US" sz="3600" dirty="0"/>
          </a:p>
        </p:txBody>
      </p:sp>
      <p:pic>
        <p:nvPicPr>
          <p:cNvPr id="6" name="Content Placeholder 5" descr="WhatsApp Image 2020-04-18 at 9.10.56 AM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14400"/>
            <a:ext cx="7467600" cy="5410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ADD8-2B8E-4F11-9F74-AA3A8A085FA2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Dijkstra’s Algorithm – Example2</a:t>
            </a:r>
            <a:endParaRPr lang="en-US" sz="3600" dirty="0"/>
          </a:p>
        </p:txBody>
      </p:sp>
      <p:pic>
        <p:nvPicPr>
          <p:cNvPr id="6" name="Content Placeholder 5" descr="WhatsApp Image 2020-04-18 at 9.10.56 AM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8153399" cy="5181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83C1-C050-4F7F-84EF-0F9BAD1A46BD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9600" dirty="0" smtClean="0"/>
              <a:t>Greedy Method</a:t>
            </a:r>
          </a:p>
          <a:p>
            <a:pPr algn="ctr">
              <a:buNone/>
            </a:pPr>
            <a:r>
              <a:rPr lang="en-US" sz="5400" dirty="0" smtClean="0"/>
              <a:t>Huffman Trees &amp; Codes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36A9-BF4A-424F-BC9B-31D55DFD063D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Huffman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 smtClean="0"/>
              <a:t>Huffman coding is lossless data compression technique widely used while transmitting data over network or storing data on the disk</a:t>
            </a:r>
          </a:p>
          <a:p>
            <a:pPr algn="just"/>
            <a:r>
              <a:rPr lang="en-US" sz="3600" dirty="0" smtClean="0"/>
              <a:t>Huffman coding assigns codeword's of different lengths to different characters. Hence, it is a variable-length encoding technique</a:t>
            </a:r>
          </a:p>
          <a:p>
            <a:pPr algn="just"/>
            <a:r>
              <a:rPr lang="en-US" sz="3600" dirty="0" smtClean="0"/>
              <a:t>Fixed-length encoding assigns codeword’s of same length to different characters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D0ED-BF1E-4553-92A1-A90141B63CE2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Fixed Length Vs. Variable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000" dirty="0" smtClean="0"/>
              <a:t>Fixed Length Encoding Example:</a:t>
            </a:r>
          </a:p>
          <a:p>
            <a:pPr algn="just"/>
            <a:r>
              <a:rPr lang="en-US" sz="2000" dirty="0" smtClean="0"/>
              <a:t>Assume 4 characters A, B, C, D are given</a:t>
            </a:r>
          </a:p>
          <a:p>
            <a:pPr algn="just"/>
            <a:r>
              <a:rPr lang="en-US" sz="2000" dirty="0" smtClean="0"/>
              <a:t>Then minimum 3-bits are required to encode all 4-characters </a:t>
            </a:r>
          </a:p>
          <a:p>
            <a:pPr algn="just"/>
            <a:r>
              <a:rPr lang="en-US" sz="2000" dirty="0" smtClean="0"/>
              <a:t>Each character are represented by using 3-bits as shown below-A=000, B=001, C=010, D=011</a:t>
            </a:r>
          </a:p>
          <a:p>
            <a:pPr algn="just"/>
            <a:r>
              <a:rPr lang="en-US" sz="2000" dirty="0" smtClean="0"/>
              <a:t>Hence final codeword results as- 000 001 010 011 </a:t>
            </a:r>
          </a:p>
          <a:p>
            <a:pPr algn="just"/>
            <a:r>
              <a:rPr lang="en-US" sz="2000" dirty="0" smtClean="0"/>
              <a:t>Total 12 bits are used to encode 4-characters A, B, C, D</a:t>
            </a:r>
          </a:p>
          <a:p>
            <a:pPr algn="just"/>
            <a:r>
              <a:rPr lang="en-US" sz="2000" dirty="0" smtClean="0"/>
              <a:t>It takes more time to transfer data over network</a:t>
            </a:r>
          </a:p>
          <a:p>
            <a:pPr algn="just"/>
            <a:r>
              <a:rPr lang="en-US" sz="2000" dirty="0" smtClean="0"/>
              <a:t>Also takes more storage space to save data on disk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900" dirty="0" smtClean="0"/>
              <a:t>Variable Length Encoding Example:</a:t>
            </a:r>
          </a:p>
          <a:p>
            <a:pPr algn="just"/>
            <a:r>
              <a:rPr lang="en-US" sz="1900" dirty="0" smtClean="0"/>
              <a:t>Assume 4 characters A, B, C, D are given</a:t>
            </a:r>
          </a:p>
          <a:p>
            <a:pPr algn="just"/>
            <a:r>
              <a:rPr lang="en-US" sz="1900" dirty="0" smtClean="0"/>
              <a:t>Then different length bits are used to encode all 4-characters </a:t>
            </a:r>
          </a:p>
          <a:p>
            <a:pPr algn="just"/>
            <a:r>
              <a:rPr lang="en-US" sz="1900" dirty="0" smtClean="0"/>
              <a:t>Each character are represented by using variable length bits as shown below- A=00, B=001, C=10, D=111</a:t>
            </a:r>
          </a:p>
          <a:p>
            <a:pPr algn="just"/>
            <a:r>
              <a:rPr lang="en-US" sz="1900" dirty="0" smtClean="0"/>
              <a:t>Hence final codeword results as- </a:t>
            </a:r>
          </a:p>
          <a:p>
            <a:pPr algn="just">
              <a:buNone/>
            </a:pPr>
            <a:r>
              <a:rPr lang="en-US" sz="1900" dirty="0" smtClean="0"/>
              <a:t>	00 001 10 111</a:t>
            </a:r>
          </a:p>
          <a:p>
            <a:pPr algn="just"/>
            <a:r>
              <a:rPr lang="en-US" sz="1900" smtClean="0"/>
              <a:t>Only 10 </a:t>
            </a:r>
            <a:r>
              <a:rPr lang="en-US" sz="1900" dirty="0" smtClean="0"/>
              <a:t>bits are used to encode 4-charactes A, B, C, D</a:t>
            </a:r>
          </a:p>
          <a:p>
            <a:pPr algn="just"/>
            <a:r>
              <a:rPr lang="en-US" sz="1900" dirty="0" smtClean="0"/>
              <a:t>It takes less time to transfer data over network</a:t>
            </a:r>
          </a:p>
          <a:p>
            <a:pPr algn="just"/>
            <a:r>
              <a:rPr lang="en-US" sz="1900" dirty="0" smtClean="0"/>
              <a:t>Also takes less storage space to save data on disk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C17-7405-4EBE-B78F-01482964A394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Huffman algorithm to Construct Huffman Tree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Step 1:-</a:t>
            </a:r>
            <a:r>
              <a:rPr lang="en-US" dirty="0" smtClean="0"/>
              <a:t> Initialize n one-node trees and label them with the characters of the alphabet. Record the frequency of each character in its tree’s root to indicate the tree’s weight</a:t>
            </a:r>
          </a:p>
          <a:p>
            <a:pPr algn="just"/>
            <a:r>
              <a:rPr lang="en-US" b="1" dirty="0" smtClean="0"/>
              <a:t>Step 2:-</a:t>
            </a:r>
            <a:r>
              <a:rPr lang="en-US" dirty="0" smtClean="0"/>
              <a:t> Repeat the following operation until a single tree is obtained. Find two trees with the smallest weight and make them the left and right </a:t>
            </a:r>
            <a:r>
              <a:rPr lang="en-US" dirty="0" err="1" smtClean="0"/>
              <a:t>subtree</a:t>
            </a:r>
            <a:r>
              <a:rPr lang="en-US" dirty="0" smtClean="0"/>
              <a:t> of new tree and record the sum of their weights in the root of new tree as its weight</a:t>
            </a:r>
          </a:p>
          <a:p>
            <a:pPr algn="just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ACAB-C5E2-45C3-A782-9E6A4D54B281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0F01-A28F-40E1-B873-616A3F52E756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 descr="C:\Users\Sumedh\Downloads\WhatsApp Image 2020-04-18 at 3.54.50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162800" cy="4053644"/>
          </a:xfrm>
          <a:prstGeom prst="rect">
            <a:avLst/>
          </a:prstGeom>
          <a:noFill/>
        </p:spPr>
      </p:pic>
      <p:pic>
        <p:nvPicPr>
          <p:cNvPr id="1028" name="Picture 4" descr="C:\Users\Sumedh\Downloads\WhatsApp Image 2020-04-18 at 4.37.54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1"/>
            <a:ext cx="7086600" cy="1142999"/>
          </a:xfrm>
          <a:prstGeom prst="rect">
            <a:avLst/>
          </a:prstGeom>
          <a:noFill/>
        </p:spPr>
      </p:pic>
      <p:pic>
        <p:nvPicPr>
          <p:cNvPr id="1029" name="Picture 5" descr="C:\Users\Sumedh\Downloads\WhatsApp Image 2020-04-18 at 4.37.37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638800"/>
            <a:ext cx="7162800" cy="76199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Encoding &amp; Decoding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6BDE-10E7-4310-9F11-F8D733BC1E73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sz="4400" dirty="0" smtClean="0"/>
              <a:t>From above table, now characters DAD is encoded as 01 11 01</a:t>
            </a:r>
          </a:p>
          <a:p>
            <a:pPr algn="just"/>
            <a:r>
              <a:rPr lang="en-US" sz="4400" dirty="0" smtClean="0"/>
              <a:t>BAD is encoded as 100 11 01</a:t>
            </a:r>
          </a:p>
          <a:p>
            <a:pPr algn="just"/>
            <a:r>
              <a:rPr lang="en-US" sz="4400" dirty="0" smtClean="0"/>
              <a:t>Similarly codeword 100 11 01 101 11 01 is decoded as BAD_AD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Content Placeholder 5" descr="C:\Users\Sumedh\Downloads\WhatsApp Image 2020-04-18 at 4.37.3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010400" cy="12192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Greedy method is an optimization technique used to solve many real time examples</a:t>
            </a:r>
          </a:p>
          <a:p>
            <a:pPr algn="just"/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Greedy method has a constraint that must be followed</a:t>
            </a:r>
          </a:p>
          <a:p>
            <a:pPr algn="just"/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Greedy method has a objective to achieve</a:t>
            </a:r>
          </a:p>
          <a:p>
            <a:pPr algn="just"/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Objective of greedy method is to find either minimum or maximum value by choosing feasible solution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6911-AAE2-419E-948C-BBE70E3E82EB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9600" dirty="0" smtClean="0"/>
              <a:t>Greedy Method</a:t>
            </a:r>
          </a:p>
          <a:p>
            <a:pPr algn="ctr">
              <a:buNone/>
            </a:pPr>
            <a:r>
              <a:rPr lang="en-US" sz="7100" dirty="0" smtClean="0"/>
              <a:t>Heaps &amp; </a:t>
            </a:r>
            <a:r>
              <a:rPr lang="en-US" sz="7100" dirty="0" err="1" smtClean="0"/>
              <a:t>Heapsort</a:t>
            </a:r>
            <a:endParaRPr lang="en-US" sz="7100" dirty="0" smtClean="0"/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8D1-9D3F-402A-A5D9-6CDFC09CFB2E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Heap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A heap can be defined as </a:t>
            </a:r>
            <a:r>
              <a:rPr lang="en-US" sz="2000" smtClean="0"/>
              <a:t>a BINARY </a:t>
            </a:r>
            <a:r>
              <a:rPr lang="en-US" sz="2000" dirty="0" smtClean="0"/>
              <a:t>TREE with keys assigned to its each nodes that satisfies following two conditions-</a:t>
            </a:r>
          </a:p>
          <a:p>
            <a:pPr algn="just"/>
            <a:r>
              <a:rPr lang="en-US" sz="2000" b="1" dirty="0" smtClean="0"/>
              <a:t>Condition 1:</a:t>
            </a:r>
            <a:r>
              <a:rPr lang="en-US" sz="2000" dirty="0" smtClean="0"/>
              <a:t> </a:t>
            </a:r>
            <a:r>
              <a:rPr lang="en-US" sz="2000" b="1" dirty="0" smtClean="0"/>
              <a:t>The Binary Tree shape Requirement</a:t>
            </a:r>
          </a:p>
          <a:p>
            <a:pPr algn="just">
              <a:buNone/>
            </a:pPr>
            <a:r>
              <a:rPr lang="en-US" sz="2000" dirty="0" smtClean="0"/>
              <a:t>	BT is complete BT, that is, all its levels are full expect last level , where only some rightmost leaves may be missing</a:t>
            </a:r>
          </a:p>
          <a:p>
            <a:pPr algn="just"/>
            <a:r>
              <a:rPr lang="en-US" sz="2000" b="1" dirty="0" smtClean="0"/>
              <a:t>Condition 2:</a:t>
            </a:r>
            <a:r>
              <a:rPr lang="en-US" sz="2000" dirty="0" smtClean="0"/>
              <a:t> </a:t>
            </a:r>
            <a:r>
              <a:rPr lang="en-US" sz="2000" b="1" dirty="0" smtClean="0"/>
              <a:t>The Parental dominance Requirement</a:t>
            </a:r>
          </a:p>
          <a:p>
            <a:pPr algn="just">
              <a:buNone/>
            </a:pPr>
            <a:r>
              <a:rPr lang="en-US" sz="2000" dirty="0" smtClean="0"/>
              <a:t>	the key at each parent node is greater than or equal to the keys at its children </a:t>
            </a:r>
            <a:endParaRPr lang="en-US" sz="16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B1DF-60E2-497C-9B16-383618A00DA5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2" descr="C:\Users\Sumedh\Downloads\WhatsApp Image 2020-04-19 at 6.38.1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33800"/>
            <a:ext cx="7315199" cy="27432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Heapsort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 smtClean="0"/>
              <a:t>Heapsort</a:t>
            </a:r>
            <a:r>
              <a:rPr lang="en-US" dirty="0" smtClean="0"/>
              <a:t> algorithm has two stages as shown below-</a:t>
            </a:r>
          </a:p>
          <a:p>
            <a:pPr algn="just">
              <a:buNone/>
            </a:pPr>
            <a:r>
              <a:rPr lang="en-US" dirty="0" smtClean="0"/>
              <a:t>stage 1: Heap Construction</a:t>
            </a:r>
          </a:p>
          <a:p>
            <a:pPr algn="just">
              <a:buNone/>
            </a:pPr>
            <a:r>
              <a:rPr lang="en-US" dirty="0" smtClean="0"/>
              <a:t>		    Construct a heap for a given array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stage 2: Maximum Deletion</a:t>
            </a:r>
          </a:p>
          <a:p>
            <a:pPr algn="just">
              <a:buNone/>
            </a:pPr>
            <a:r>
              <a:rPr lang="en-US" dirty="0" smtClean="0"/>
              <a:t>	  	    Apply the root deletion operation n-1   	    times for remaining heap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0D7B-D285-4402-8510-190C76DB7AB3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Heap 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3DF-EC6F-4209-BBF7-BEB9AB8C5C30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 descr="C:\Users\Sumedh\Downloads\WhatsApp Image 2020-04-19 at 6.39.59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1"/>
            <a:ext cx="8229600" cy="4953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Maximum Key Deletion from a Heap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30763"/>
          </a:xfrm>
        </p:spPr>
        <p:txBody>
          <a:bodyPr/>
          <a:lstStyle/>
          <a:p>
            <a:pPr algn="just"/>
            <a:r>
              <a:rPr lang="en-US" sz="2400" dirty="0" smtClean="0"/>
              <a:t>Step 1:- Exchange the Root’s key with last key K of the heap</a:t>
            </a:r>
          </a:p>
          <a:p>
            <a:pPr algn="just"/>
            <a:r>
              <a:rPr lang="en-US" sz="2400" dirty="0" smtClean="0"/>
              <a:t>Step 2:- Decrease the Heap’s size by 1</a:t>
            </a:r>
          </a:p>
          <a:p>
            <a:pPr algn="just"/>
            <a:r>
              <a:rPr lang="en-US" sz="2400" dirty="0" smtClean="0"/>
              <a:t>Step 3:- “</a:t>
            </a:r>
            <a:r>
              <a:rPr lang="en-US" sz="2400" dirty="0" err="1" smtClean="0"/>
              <a:t>Heapify</a:t>
            </a:r>
            <a:r>
              <a:rPr lang="en-US" sz="2400" dirty="0" smtClean="0"/>
              <a:t>” means construct new heap by using bottom-up heap construction algorithm  </a:t>
            </a:r>
          </a:p>
          <a:p>
            <a:pPr algn="just"/>
            <a:endParaRPr lang="en-US" sz="2400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0F5A-F04B-4F73-A99B-F742C863D068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2" descr="C:\Users\Sumedh\Downloads\WhatsApp Image 2020-04-19 at 6.41.2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077199" cy="373379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HeapSort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AF44-6A0A-4330-B8E2-41BEF2FDB507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8" name="Picture 2" descr="C:\Users\Sumedh\Downloads\WhatsApp Image 2020-04-19 at 6.43.28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58199" cy="54102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Method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ECF5-F96B-4CF6-A109-7A80DAB466C8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Sumedh\Downloads\WhatsApp Image 2020-04-14 at 7.50.03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2035"/>
            <a:ext cx="8305800" cy="440636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change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customer buys items valued less than 50 rupees and gives a 50 rupees note to the cashier (shopkeeper)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Now, cashier wish to return remaining change to the customer with minimum number of coins available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cashier constructs the change in stages using greedy method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each stage increase the total amount of change constructed by as much as possible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248A-F9A2-419F-947F-FA6C68520239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Coin Change Problem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Suppose customer buys items valued 39 rupees and gives 50 rupees note to cashier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 cashier needs to return 11 rupees change back to customer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assume unlimited denominations of 1, 2, 5 and 10 rupees are available with cashier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 possible solutions to return remaining change i.e. 11 rupees back to customer will be-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Solution1 - 10 + 1 = 11 and it takes 2 coins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Solution2 - 5 + 5 + 1 = 11 and it takes 3 coins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Solution3 - 5 + 2 + 2 + 1 + 1 = 11 and it takes 5 coins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2379-880A-438A-986D-284153EBB97C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Change Problem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4300" dirty="0" smtClean="0"/>
              <a:t>Similarly N solutions are possible to solve above example</a:t>
            </a:r>
          </a:p>
          <a:p>
            <a:pPr algn="just"/>
            <a:r>
              <a:rPr lang="en-US" sz="4300" dirty="0" smtClean="0"/>
              <a:t>Among N solutions, Solution1 will be optimal solution because it takes only 2 coins</a:t>
            </a:r>
          </a:p>
          <a:p>
            <a:pPr algn="just"/>
            <a:r>
              <a:rPr lang="en-US" sz="4300" dirty="0" smtClean="0"/>
              <a:t>Also Solution1 achieved the objective of coin change problem </a:t>
            </a:r>
            <a:r>
              <a:rPr lang="en-US" sz="4300" dirty="0" err="1" smtClean="0"/>
              <a:t>i</a:t>
            </a:r>
            <a:r>
              <a:rPr lang="en-US" sz="4300" dirty="0" smtClean="0"/>
              <a:t>. e. to return 11 rupees change back to customer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744A-CAC7-45CA-B415-ABEEB0A48E48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9600" dirty="0" smtClean="0"/>
              <a:t>Greedy Method</a:t>
            </a:r>
          </a:p>
          <a:p>
            <a:pPr algn="ctr">
              <a:buNone/>
            </a:pPr>
            <a:r>
              <a:rPr lang="en-US" sz="9600" dirty="0" smtClean="0"/>
              <a:t>Knapsack Problem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D1D2-5863-42CD-BA99-8B9F3024F5BA}" type="datetime1">
              <a:rPr lang="en-US" smtClean="0"/>
              <a:pPr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1902</Words>
  <Application>Microsoft Office PowerPoint</Application>
  <PresentationFormat>On-screen Show (4:3)</PresentationFormat>
  <Paragraphs>329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S. J. P. N. TRUST’S HIRASUGAR INSTITUTE OF TECHNOLOGY, NIDASOSHI Accredited at 'A' Grade by NAAC  Programmes Accredited by NBA: CSE, ECE, EEE &amp; ME.</vt:lpstr>
      <vt:lpstr>Module – 3 Greedy Method</vt:lpstr>
      <vt:lpstr>Module – 3 Greedy Method</vt:lpstr>
      <vt:lpstr>Introduction</vt:lpstr>
      <vt:lpstr>Greedy Method Algorithm</vt:lpstr>
      <vt:lpstr>Coin change problem Statement</vt:lpstr>
      <vt:lpstr>Coin Change Problem Example</vt:lpstr>
      <vt:lpstr>Coin Change Problem Example</vt:lpstr>
      <vt:lpstr>Module - 3</vt:lpstr>
      <vt:lpstr>KNAPSACK PROBLEM STATEMENT</vt:lpstr>
      <vt:lpstr>Knapsack Problem</vt:lpstr>
      <vt:lpstr>Knapsack Problem Example</vt:lpstr>
      <vt:lpstr>KNAPSACK PROBLEM EXAMPLE SOLUTION</vt:lpstr>
      <vt:lpstr>Module - 3</vt:lpstr>
      <vt:lpstr>JOB SEQUENCING WITH DEADLINES STATEMENT</vt:lpstr>
      <vt:lpstr>What is the deadline of a Job? </vt:lpstr>
      <vt:lpstr>JOB SEQUENCING WITH DEADLINES</vt:lpstr>
      <vt:lpstr>JOB SEQUENCING WITH DEADLINES EXAMPLE-1</vt:lpstr>
      <vt:lpstr>JOB SEQUENCING WITH DEADLINES EXAMPLE-2</vt:lpstr>
      <vt:lpstr>Module - 3</vt:lpstr>
      <vt:lpstr>SPANNING TREE &amp; MINIMUM COST SPANNING TREE EXAMPLES</vt:lpstr>
      <vt:lpstr>PRIM’S ALGORITHM</vt:lpstr>
      <vt:lpstr>PRIM’S ALGORITHM EXAMPLE-1</vt:lpstr>
      <vt:lpstr>PRIM’S ALGORITHM EXAMPLE-2</vt:lpstr>
      <vt:lpstr>Module - 3</vt:lpstr>
      <vt:lpstr>KRUSKAL’S ALGORITHM</vt:lpstr>
      <vt:lpstr>KRUSKAL’S ALGORITHM EXAMPLE-1</vt:lpstr>
      <vt:lpstr>KRUSKAL’S ALGORITHM EXAMPLE-2</vt:lpstr>
      <vt:lpstr>Module - 3</vt:lpstr>
      <vt:lpstr>SINGLE SOURCE SHORTEST PATH PROBLEM</vt:lpstr>
      <vt:lpstr>Dijkstra’s Algorithm</vt:lpstr>
      <vt:lpstr>Dijkstra’s Algorithm – Example1</vt:lpstr>
      <vt:lpstr>Dijkstra’s Algorithm – Example2</vt:lpstr>
      <vt:lpstr>Module - 3</vt:lpstr>
      <vt:lpstr>Huffman Coding</vt:lpstr>
      <vt:lpstr>Fixed Length Vs. Variable Length</vt:lpstr>
      <vt:lpstr>Huffman algorithm to Construct Huffman Tree</vt:lpstr>
      <vt:lpstr>Slide 38</vt:lpstr>
      <vt:lpstr>Encoding &amp; Decoding</vt:lpstr>
      <vt:lpstr>Module - 3</vt:lpstr>
      <vt:lpstr>Heap Definition</vt:lpstr>
      <vt:lpstr>Heapsort Algorithm</vt:lpstr>
      <vt:lpstr>Bottom-Up Heap Construction</vt:lpstr>
      <vt:lpstr>Maximum Key Deletion from a Heap</vt:lpstr>
      <vt:lpstr>HeapSort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– 3 Greedy Method</dc:title>
  <dc:creator>Sumedh</dc:creator>
  <cp:lastModifiedBy>Sumedh</cp:lastModifiedBy>
  <cp:revision>123</cp:revision>
  <dcterms:created xsi:type="dcterms:W3CDTF">2020-04-14T07:17:47Z</dcterms:created>
  <dcterms:modified xsi:type="dcterms:W3CDTF">2020-11-15T11:59:53Z</dcterms:modified>
</cp:coreProperties>
</file>