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AB96E-DE25-4FE8-839B-B1D01E4DD491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7F870-5B6E-4582-AF87-A2D3D1120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Applets are event-driven programs that use a graphical user interface to interact with the user.</a:t>
            </a:r>
          </a:p>
          <a:p>
            <a:pPr algn="just"/>
            <a:r>
              <a:rPr lang="en-US" dirty="0" smtClean="0"/>
              <a:t>Events are supported by a number of packages, including </a:t>
            </a:r>
            <a:r>
              <a:rPr lang="en-US" b="1" dirty="0" err="1" smtClean="0"/>
              <a:t>java.util</a:t>
            </a:r>
            <a:r>
              <a:rPr lang="en-US" b="1" dirty="0" smtClean="0"/>
              <a:t>, java.awt, and </a:t>
            </a:r>
            <a:r>
              <a:rPr lang="en-US" b="1" dirty="0" err="1" smtClean="0"/>
              <a:t>java.awt.event</a:t>
            </a:r>
            <a:endParaRPr lang="en-US" b="1" dirty="0" smtClean="0"/>
          </a:p>
          <a:p>
            <a:pPr algn="just"/>
            <a:r>
              <a:rPr lang="en-US" dirty="0" smtClean="0"/>
              <a:t>There are several types of events, including those generated by the mouse, the keyboard, and various GUI controls, such as a push button, scroll bar, or check box,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ComponentEvent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A </a:t>
            </a:r>
            <a:r>
              <a:rPr lang="en-US" sz="2800" b="1" dirty="0" err="1" smtClean="0"/>
              <a:t>ComponentEvent</a:t>
            </a:r>
            <a:r>
              <a:rPr lang="en-US" sz="2800" b="1" dirty="0" smtClean="0"/>
              <a:t> is generated when the size, position, or visibility of a component is </a:t>
            </a:r>
            <a:r>
              <a:rPr lang="en-US" sz="2800" dirty="0" smtClean="0"/>
              <a:t>changed.</a:t>
            </a:r>
          </a:p>
          <a:p>
            <a:pPr algn="just"/>
            <a:r>
              <a:rPr lang="en-US" sz="2800" dirty="0" err="1" smtClean="0"/>
              <a:t>ComponentEvent</a:t>
            </a:r>
            <a:r>
              <a:rPr lang="en-US" sz="2800" dirty="0" smtClean="0"/>
              <a:t> is the </a:t>
            </a:r>
            <a:r>
              <a:rPr lang="en-US" sz="2800" dirty="0" err="1" smtClean="0"/>
              <a:t>superclass</a:t>
            </a:r>
            <a:r>
              <a:rPr lang="en-US" sz="2800" dirty="0" smtClean="0"/>
              <a:t> either directly or indirectly of </a:t>
            </a:r>
            <a:r>
              <a:rPr lang="en-US" sz="2800" dirty="0" err="1" smtClean="0"/>
              <a:t>ContainerEvent</a:t>
            </a:r>
            <a:r>
              <a:rPr lang="en-US" sz="2800" dirty="0" smtClean="0"/>
              <a:t>, </a:t>
            </a:r>
            <a:r>
              <a:rPr lang="en-US" sz="2800" dirty="0" err="1" smtClean="0"/>
              <a:t>FocusEvent</a:t>
            </a:r>
            <a:r>
              <a:rPr lang="en-US" sz="2800" dirty="0" smtClean="0"/>
              <a:t>, </a:t>
            </a:r>
            <a:r>
              <a:rPr lang="en-US" sz="2800" dirty="0" err="1" smtClean="0"/>
              <a:t>KeyEvent</a:t>
            </a:r>
            <a:r>
              <a:rPr lang="en-US" sz="2800" dirty="0" smtClean="0"/>
              <a:t>, </a:t>
            </a:r>
            <a:r>
              <a:rPr lang="en-US" sz="2800" dirty="0" err="1" smtClean="0"/>
              <a:t>MouseEvent</a:t>
            </a:r>
            <a:r>
              <a:rPr lang="en-US" sz="2800" dirty="0" smtClean="0"/>
              <a:t>, and </a:t>
            </a:r>
            <a:r>
              <a:rPr lang="en-US" sz="2800" dirty="0" err="1" smtClean="0"/>
              <a:t>WindowEvent</a:t>
            </a:r>
            <a:r>
              <a:rPr lang="en-US" sz="2800" b="1" dirty="0" smtClean="0"/>
              <a:t>.</a:t>
            </a:r>
            <a:endParaRPr lang="en-US" sz="2800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b="1" dirty="0" err="1" smtClean="0"/>
              <a:t>ComponentEvent</a:t>
            </a:r>
            <a:r>
              <a:rPr lang="en-US" b="1" dirty="0" smtClean="0"/>
              <a:t>(Component </a:t>
            </a:r>
            <a:r>
              <a:rPr lang="en-US" b="1" i="1" dirty="0" err="1" smtClean="0"/>
              <a:t>src</a:t>
            </a:r>
            <a:r>
              <a:rPr lang="en-US" b="1" i="1" dirty="0" smtClean="0"/>
              <a:t>, </a:t>
            </a:r>
            <a:r>
              <a:rPr lang="en-US" b="1" i="1" dirty="0" err="1" smtClean="0"/>
              <a:t>int</a:t>
            </a:r>
            <a:r>
              <a:rPr lang="en-US" b="1" i="1" dirty="0" smtClean="0"/>
              <a:t> type)</a:t>
            </a:r>
          </a:p>
          <a:p>
            <a:pPr algn="just"/>
            <a:r>
              <a:rPr lang="en-US" b="1" dirty="0" smtClean="0"/>
              <a:t>Component </a:t>
            </a:r>
            <a:r>
              <a:rPr lang="en-US" b="1" dirty="0" err="1" smtClean="0"/>
              <a:t>getComponent</a:t>
            </a:r>
            <a:r>
              <a:rPr lang="en-US" b="1" dirty="0" smtClean="0"/>
              <a:t>( )</a:t>
            </a:r>
            <a:endParaRPr lang="en-US" b="1" i="1" dirty="0" smtClean="0"/>
          </a:p>
          <a:p>
            <a:pPr algn="just"/>
            <a:endParaRPr lang="en-US" b="1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276600"/>
            <a:ext cx="80772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ContainerEvent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 err="1" smtClean="0"/>
              <a:t>ContainerEvent</a:t>
            </a:r>
            <a:r>
              <a:rPr lang="en-US" dirty="0" smtClean="0"/>
              <a:t> is generated when a component is added to or removed from a container.</a:t>
            </a:r>
          </a:p>
          <a:p>
            <a:r>
              <a:rPr lang="en-US" dirty="0" smtClean="0"/>
              <a:t>There are two types of container events: </a:t>
            </a:r>
            <a:r>
              <a:rPr lang="en-US" b="1" dirty="0" smtClean="0"/>
              <a:t>COMPONENT_ADDED and COMPONENT_REMOVED</a:t>
            </a:r>
          </a:p>
          <a:p>
            <a:r>
              <a:rPr lang="fr-FR" sz="2400" b="1" dirty="0" err="1" smtClean="0"/>
              <a:t>ContainerEvent</a:t>
            </a:r>
            <a:r>
              <a:rPr lang="fr-FR" sz="2400" b="1" dirty="0" smtClean="0"/>
              <a:t>(Component </a:t>
            </a:r>
            <a:r>
              <a:rPr lang="fr-FR" sz="2400" b="1" i="1" dirty="0" err="1" smtClean="0"/>
              <a:t>src</a:t>
            </a:r>
            <a:r>
              <a:rPr lang="fr-FR" sz="2400" b="1" i="1" dirty="0" smtClean="0"/>
              <a:t>, </a:t>
            </a:r>
            <a:r>
              <a:rPr lang="fr-FR" sz="2400" b="1" i="1" dirty="0" err="1" smtClean="0"/>
              <a:t>int</a:t>
            </a:r>
            <a:r>
              <a:rPr lang="fr-FR" sz="2400" b="1" i="1" dirty="0" smtClean="0"/>
              <a:t> type, Component </a:t>
            </a:r>
            <a:r>
              <a:rPr lang="fr-FR" sz="2400" b="1" i="1" dirty="0" err="1" smtClean="0"/>
              <a:t>comp</a:t>
            </a:r>
            <a:r>
              <a:rPr lang="fr-FR" sz="2400" b="1" i="1" dirty="0" smtClean="0"/>
              <a:t>)</a:t>
            </a:r>
          </a:p>
          <a:p>
            <a:r>
              <a:rPr lang="en-US" sz="2800" dirty="0" smtClean="0"/>
              <a:t>Container </a:t>
            </a:r>
            <a:r>
              <a:rPr lang="en-US" sz="2800" dirty="0" err="1" smtClean="0"/>
              <a:t>getContainer</a:t>
            </a:r>
            <a:r>
              <a:rPr lang="en-US" sz="2800" dirty="0" smtClean="0"/>
              <a:t>( )</a:t>
            </a:r>
          </a:p>
          <a:p>
            <a:r>
              <a:rPr lang="en-US" sz="2800" dirty="0" smtClean="0"/>
              <a:t>Component </a:t>
            </a:r>
            <a:r>
              <a:rPr lang="en-US" sz="2800" dirty="0" err="1" smtClean="0"/>
              <a:t>getChild</a:t>
            </a:r>
            <a:r>
              <a:rPr lang="en-US" sz="2800" dirty="0" smtClean="0"/>
              <a:t>( )</a:t>
            </a:r>
            <a:endParaRPr lang="en-US" sz="2800" b="1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FocusEvent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 err="1" smtClean="0"/>
              <a:t>FocusEvent</a:t>
            </a:r>
            <a:r>
              <a:rPr lang="en-US" dirty="0" smtClean="0"/>
              <a:t> is generated when a component gains or loses input focus.</a:t>
            </a:r>
          </a:p>
          <a:p>
            <a:pPr algn="just"/>
            <a:r>
              <a:rPr lang="en-US" b="1" dirty="0" smtClean="0"/>
              <a:t>FOCUS_GAINED and FOCUS_LOST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43200"/>
            <a:ext cx="8077199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InputEvent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 smtClean="0"/>
              <a:t>InputEvent</a:t>
            </a:r>
            <a:r>
              <a:rPr lang="en-US" b="1" dirty="0" smtClean="0"/>
              <a:t> is a subclass of </a:t>
            </a:r>
            <a:r>
              <a:rPr lang="en-US" b="1" dirty="0" err="1" smtClean="0"/>
              <a:t>ComponentEvent</a:t>
            </a:r>
            <a:r>
              <a:rPr lang="en-US" b="1" dirty="0" smtClean="0"/>
              <a:t> and is the </a:t>
            </a:r>
            <a:r>
              <a:rPr lang="en-US" b="1" dirty="0" err="1" smtClean="0"/>
              <a:t>superclass</a:t>
            </a:r>
            <a:r>
              <a:rPr lang="en-US" b="1" dirty="0" smtClean="0"/>
              <a:t> for </a:t>
            </a:r>
            <a:r>
              <a:rPr lang="en-US" dirty="0" smtClean="0"/>
              <a:t>component input events. Its subclasses are </a:t>
            </a:r>
            <a:r>
              <a:rPr lang="en-US" b="1" dirty="0" err="1" smtClean="0"/>
              <a:t>KeyEvent</a:t>
            </a:r>
            <a:r>
              <a:rPr lang="en-US" b="1" dirty="0" smtClean="0"/>
              <a:t> and </a:t>
            </a:r>
            <a:r>
              <a:rPr lang="en-US" b="1" dirty="0" err="1" smtClean="0"/>
              <a:t>MouseEvent</a:t>
            </a:r>
            <a:r>
              <a:rPr lang="en-US" b="1" dirty="0" smtClean="0"/>
              <a:t>.</a:t>
            </a:r>
          </a:p>
          <a:p>
            <a:pPr algn="just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352799"/>
            <a:ext cx="4267200" cy="2144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ItemEvent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ItemEvent</a:t>
            </a:r>
            <a:r>
              <a:rPr lang="en-US" dirty="0" smtClean="0"/>
              <a:t> is generated when a check box or a list item is clicked or when a checkable menu item is selected or deselected.</a:t>
            </a:r>
          </a:p>
          <a:p>
            <a:endParaRPr lang="en-US" dirty="0" smtClean="0"/>
          </a:p>
          <a:p>
            <a:r>
              <a:rPr lang="en-US" dirty="0" err="1" smtClean="0"/>
              <a:t>ItemEvent</a:t>
            </a:r>
            <a:r>
              <a:rPr lang="en-US" dirty="0" smtClean="0"/>
              <a:t>(</a:t>
            </a:r>
            <a:r>
              <a:rPr lang="en-US" dirty="0" err="1" smtClean="0"/>
              <a:t>ItemSelectable</a:t>
            </a:r>
            <a:r>
              <a:rPr lang="en-US" dirty="0" smtClean="0"/>
              <a:t> </a:t>
            </a:r>
            <a:r>
              <a:rPr lang="en-US" i="1" dirty="0" err="1" smtClean="0"/>
              <a:t>src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type, Object entry, </a:t>
            </a:r>
            <a:r>
              <a:rPr lang="en-US" i="1" dirty="0" err="1" smtClean="0"/>
              <a:t>int</a:t>
            </a:r>
            <a:r>
              <a:rPr lang="en-US" i="1" dirty="0" smtClean="0"/>
              <a:t> state)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90800"/>
            <a:ext cx="8542134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KeyEvent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err="1" smtClean="0"/>
              <a:t>KeyEvent</a:t>
            </a:r>
            <a:r>
              <a:rPr lang="en-US" b="1" dirty="0" smtClean="0"/>
              <a:t> is generated when keyboard input occurs. There are three types of key events, </a:t>
            </a:r>
            <a:r>
              <a:rPr lang="en-US" dirty="0" smtClean="0"/>
              <a:t>which are identified by these integer constants: </a:t>
            </a:r>
            <a:r>
              <a:rPr lang="en-US" b="1" dirty="0" smtClean="0"/>
              <a:t>KEY_PRESSED, KEY_RELEASED, and KEY_TYPED.</a:t>
            </a:r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err="1" smtClean="0"/>
              <a:t>KeyEvent</a:t>
            </a:r>
            <a:r>
              <a:rPr lang="en-US" b="1" dirty="0" smtClean="0"/>
              <a:t> is a subclass of </a:t>
            </a:r>
            <a:r>
              <a:rPr lang="en-US" b="1" dirty="0" err="1" smtClean="0"/>
              <a:t>InputEvent</a:t>
            </a:r>
            <a:r>
              <a:rPr lang="en-US" b="1" dirty="0" smtClean="0"/>
              <a:t>.</a:t>
            </a:r>
          </a:p>
          <a:p>
            <a:pPr algn="just"/>
            <a:r>
              <a:rPr lang="en-US" dirty="0" err="1" smtClean="0"/>
              <a:t>KeyEvent</a:t>
            </a:r>
            <a:r>
              <a:rPr lang="en-US" dirty="0" smtClean="0"/>
              <a:t>(Component </a:t>
            </a:r>
            <a:r>
              <a:rPr lang="en-US" i="1" dirty="0" err="1" smtClean="0"/>
              <a:t>src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type, long when, </a:t>
            </a:r>
            <a:r>
              <a:rPr lang="en-US" i="1" dirty="0" err="1" smtClean="0"/>
              <a:t>int</a:t>
            </a:r>
            <a:r>
              <a:rPr lang="en-US" i="1" dirty="0" smtClean="0"/>
              <a:t> modifiers, </a:t>
            </a:r>
            <a:r>
              <a:rPr lang="en-US" i="1" dirty="0" err="1" smtClean="0"/>
              <a:t>int</a:t>
            </a:r>
            <a:r>
              <a:rPr lang="en-US" i="1" dirty="0" smtClean="0"/>
              <a:t> code, char </a:t>
            </a:r>
            <a:r>
              <a:rPr lang="en-US" i="1" dirty="0" err="1" smtClean="0"/>
              <a:t>ch</a:t>
            </a:r>
            <a:r>
              <a:rPr lang="en-US" i="1" dirty="0" smtClean="0"/>
              <a:t>)</a:t>
            </a:r>
          </a:p>
          <a:p>
            <a:pPr algn="just"/>
            <a:r>
              <a:rPr lang="en-US" dirty="0" smtClean="0"/>
              <a:t>char </a:t>
            </a:r>
            <a:r>
              <a:rPr lang="en-US" dirty="0" err="1" smtClean="0"/>
              <a:t>getKeyChar</a:t>
            </a:r>
            <a:r>
              <a:rPr lang="en-US" dirty="0" smtClean="0"/>
              <a:t>( )</a:t>
            </a:r>
          </a:p>
          <a:p>
            <a:pPr algn="just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getKeyCode</a:t>
            </a:r>
            <a:r>
              <a:rPr lang="en-US" dirty="0" smtClean="0"/>
              <a:t>( )</a:t>
            </a:r>
          </a:p>
          <a:p>
            <a:pPr algn="just"/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743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MouseEvent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algn="just"/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845215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5052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33400" y="4495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getX</a:t>
            </a:r>
            <a:r>
              <a:rPr lang="en-US" sz="2400" dirty="0" smtClean="0"/>
              <a:t>( ),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getY</a:t>
            </a:r>
            <a:r>
              <a:rPr lang="en-US" sz="2400" dirty="0" smtClean="0"/>
              <a:t>( ), Point </a:t>
            </a:r>
            <a:r>
              <a:rPr lang="en-US" sz="2400" dirty="0" err="1" smtClean="0"/>
              <a:t>getPoint</a:t>
            </a:r>
            <a:r>
              <a:rPr lang="en-US" sz="2400" dirty="0" smtClean="0"/>
              <a:t>( ), </a:t>
            </a:r>
          </a:p>
          <a:p>
            <a:r>
              <a:rPr lang="en-US" sz="2400" dirty="0" smtClean="0"/>
              <a:t>void </a:t>
            </a:r>
            <a:r>
              <a:rPr lang="en-US" sz="2400" dirty="0" err="1" smtClean="0"/>
              <a:t>translatePoint</a:t>
            </a:r>
            <a:r>
              <a:rPr lang="en-US" sz="2400" dirty="0" smtClean="0"/>
              <a:t>(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i="1" dirty="0" smtClean="0"/>
              <a:t>x, </a:t>
            </a:r>
            <a:r>
              <a:rPr lang="en-US" sz="2400" i="1" dirty="0" err="1" smtClean="0"/>
              <a:t>int</a:t>
            </a:r>
            <a:r>
              <a:rPr lang="en-US" sz="2400" i="1" dirty="0" smtClean="0"/>
              <a:t> y),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getClickCount</a:t>
            </a:r>
            <a:r>
              <a:rPr lang="en-US" sz="2400" dirty="0" smtClean="0"/>
              <a:t>( )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getButton</a:t>
            </a:r>
            <a:r>
              <a:rPr lang="en-US" sz="2400" dirty="0" smtClean="0"/>
              <a:t>( )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MouseWheelEvent</a:t>
            </a:r>
            <a:r>
              <a:rPr lang="en-US" b="1" dirty="0" smtClean="0"/>
              <a:t> Class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" y="2133600"/>
            <a:ext cx="7467600" cy="139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TextEvent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b="1" dirty="0" smtClean="0"/>
              <a:t>TEXT_VALUE_CHANGED</a:t>
            </a:r>
          </a:p>
          <a:p>
            <a:r>
              <a:rPr lang="en-US" dirty="0" err="1" smtClean="0"/>
              <a:t>TextEvent</a:t>
            </a:r>
            <a:r>
              <a:rPr lang="en-US" dirty="0" smtClean="0"/>
              <a:t>(Object </a:t>
            </a:r>
            <a:r>
              <a:rPr lang="en-US" i="1" dirty="0" err="1" smtClean="0"/>
              <a:t>src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type)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WindowEvent</a:t>
            </a:r>
            <a:r>
              <a:rPr lang="en-US" b="1" dirty="0" smtClean="0"/>
              <a:t> Class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1"/>
            <a:ext cx="8534400" cy="365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85800" y="4572000"/>
            <a:ext cx="678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WindowEvent</a:t>
            </a:r>
            <a:r>
              <a:rPr lang="en-US" sz="2400" dirty="0" smtClean="0"/>
              <a:t>(Window </a:t>
            </a:r>
            <a:r>
              <a:rPr lang="en-US" sz="2400" i="1" dirty="0" err="1" smtClean="0"/>
              <a:t>src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int</a:t>
            </a:r>
            <a:r>
              <a:rPr lang="en-US" sz="2400" i="1" dirty="0" smtClean="0"/>
              <a:t> type)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Delegation Event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Defines standard and consistent mechanisms to generate and process events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source generates an event and sends it to one or more listeners.</a:t>
            </a:r>
          </a:p>
          <a:p>
            <a:r>
              <a:rPr lang="en-US" dirty="0" smtClean="0"/>
              <a:t>the listener simply waits until it receives an event.</a:t>
            </a:r>
          </a:p>
          <a:p>
            <a:r>
              <a:rPr lang="en-US" dirty="0" smtClean="0"/>
              <a:t>Once an event is received, the listener processes the event and then returns.</a:t>
            </a:r>
          </a:p>
          <a:p>
            <a:r>
              <a:rPr lang="en-US" dirty="0" smtClean="0"/>
              <a:t>In the delegation event model, listeners must register with a source in order to receive an event notification.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Event Listener Interfaces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838200"/>
            <a:ext cx="8001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ActionListener</a:t>
            </a:r>
            <a:r>
              <a:rPr lang="en-US" b="1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0"/>
            <a:ext cx="8610600" cy="914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adjustmentValueChanged</a:t>
            </a:r>
            <a:r>
              <a:rPr lang="en-US" dirty="0" smtClean="0"/>
              <a:t>(</a:t>
            </a:r>
            <a:r>
              <a:rPr lang="en-US" dirty="0" err="1" smtClean="0"/>
              <a:t>AdjustmentEvent</a:t>
            </a:r>
            <a:r>
              <a:rPr lang="en-US" dirty="0" smtClean="0"/>
              <a:t> </a:t>
            </a:r>
            <a:r>
              <a:rPr lang="en-US" i="1" dirty="0" err="1" smtClean="0"/>
              <a:t>ae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590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/>
              <a:t>The </a:t>
            </a:r>
            <a:r>
              <a:rPr lang="en-US" sz="4400" b="1" dirty="0" err="1" smtClean="0"/>
              <a:t>AdjustmentListener</a:t>
            </a:r>
            <a:r>
              <a:rPr lang="en-US" sz="4400" b="1" dirty="0" smtClean="0"/>
              <a:t> Interface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5240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void actionPerformed(ActionEvent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ae)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ComponentListener</a:t>
            </a:r>
            <a:r>
              <a:rPr lang="en-US" b="1" dirty="0" smtClean="0"/>
              <a:t> Interface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448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b="1" dirty="0" smtClean="0"/>
              <a:t>The </a:t>
            </a:r>
            <a:r>
              <a:rPr lang="en-US" b="1" dirty="0" err="1" smtClean="0"/>
              <a:t>ContainerListener</a:t>
            </a:r>
            <a:r>
              <a:rPr lang="en-US" b="1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106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componentAdded</a:t>
            </a:r>
            <a:r>
              <a:rPr lang="en-US" dirty="0" smtClean="0"/>
              <a:t>(</a:t>
            </a:r>
            <a:r>
              <a:rPr lang="en-US" dirty="0" err="1" smtClean="0"/>
              <a:t>ContainerEvent</a:t>
            </a:r>
            <a:r>
              <a:rPr lang="en-US" dirty="0" smtClean="0"/>
              <a:t> </a:t>
            </a:r>
            <a:r>
              <a:rPr lang="en-US" i="1" dirty="0" err="1" smtClean="0"/>
              <a:t>ce</a:t>
            </a:r>
            <a:r>
              <a:rPr lang="en-US" i="1" dirty="0" smtClean="0"/>
              <a:t>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componentRemoved</a:t>
            </a:r>
            <a:r>
              <a:rPr lang="en-US" dirty="0" smtClean="0"/>
              <a:t>(</a:t>
            </a:r>
            <a:r>
              <a:rPr lang="en-US" dirty="0" err="1" smtClean="0"/>
              <a:t>ContainerEvent</a:t>
            </a:r>
            <a:r>
              <a:rPr lang="en-US" dirty="0" smtClean="0"/>
              <a:t> </a:t>
            </a:r>
            <a:r>
              <a:rPr lang="en-US" i="1" dirty="0" err="1" smtClean="0"/>
              <a:t>ce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4384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4400" b="1" dirty="0" smtClean="0"/>
              <a:t>The </a:t>
            </a:r>
            <a:r>
              <a:rPr lang="en-US" sz="4400" b="1" dirty="0" err="1" smtClean="0"/>
              <a:t>FocusListener</a:t>
            </a:r>
            <a:r>
              <a:rPr lang="en-US" sz="4400" b="1" dirty="0" smtClean="0"/>
              <a:t> Interface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3306762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 smtClean="0"/>
              <a:t>void </a:t>
            </a:r>
            <a:r>
              <a:rPr lang="en-US" sz="3200" dirty="0" err="1" smtClean="0"/>
              <a:t>focusGained</a:t>
            </a:r>
            <a:r>
              <a:rPr lang="en-US" sz="3200" dirty="0" smtClean="0"/>
              <a:t>(</a:t>
            </a:r>
            <a:r>
              <a:rPr lang="en-US" sz="3200" dirty="0" err="1" smtClean="0"/>
              <a:t>FocusEvent</a:t>
            </a:r>
            <a:r>
              <a:rPr lang="en-US" sz="3200" dirty="0" smtClean="0"/>
              <a:t> </a:t>
            </a:r>
            <a:r>
              <a:rPr lang="en-US" sz="3200" i="1" dirty="0" err="1" smtClean="0"/>
              <a:t>fe</a:t>
            </a:r>
            <a:r>
              <a:rPr lang="en-US" sz="3200" i="1" dirty="0" smtClean="0"/>
              <a:t>)</a:t>
            </a:r>
          </a:p>
          <a:p>
            <a:r>
              <a:rPr lang="en-US" sz="3200" dirty="0" smtClean="0"/>
              <a:t>void </a:t>
            </a:r>
            <a:r>
              <a:rPr lang="en-US" sz="3200" dirty="0" err="1" smtClean="0"/>
              <a:t>focusLost</a:t>
            </a:r>
            <a:r>
              <a:rPr lang="en-US" sz="3200" dirty="0" smtClean="0"/>
              <a:t>(</a:t>
            </a:r>
            <a:r>
              <a:rPr lang="en-US" sz="3200" dirty="0" err="1" smtClean="0"/>
              <a:t>FocusEvent</a:t>
            </a:r>
            <a:r>
              <a:rPr lang="en-US" sz="3200" dirty="0" smtClean="0"/>
              <a:t> </a:t>
            </a:r>
            <a:r>
              <a:rPr lang="en-US" sz="3200" i="1" dirty="0" err="1" smtClean="0"/>
              <a:t>fe</a:t>
            </a:r>
            <a:r>
              <a:rPr lang="en-US" sz="3200" i="1" dirty="0" smtClean="0"/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465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4400" b="1" dirty="0" smtClean="0"/>
              <a:t>The </a:t>
            </a:r>
            <a:r>
              <a:rPr lang="en-US" sz="4400" b="1" dirty="0" err="1" smtClean="0"/>
              <a:t>ItemListener</a:t>
            </a:r>
            <a:r>
              <a:rPr lang="en-US" sz="4400" b="1" dirty="0" smtClean="0"/>
              <a:t> Interface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53340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 smtClean="0"/>
              <a:t>void </a:t>
            </a:r>
            <a:r>
              <a:rPr lang="en-US" sz="3200" dirty="0" err="1" smtClean="0"/>
              <a:t>itemStateChanged</a:t>
            </a:r>
            <a:r>
              <a:rPr lang="en-US" sz="3200" dirty="0" smtClean="0"/>
              <a:t>(</a:t>
            </a:r>
            <a:r>
              <a:rPr lang="en-US" sz="3200" dirty="0" err="1" smtClean="0"/>
              <a:t>ItemEvent</a:t>
            </a:r>
            <a:r>
              <a:rPr lang="en-US" sz="3200" dirty="0" smtClean="0"/>
              <a:t> </a:t>
            </a:r>
            <a:r>
              <a:rPr lang="en-US" sz="3200" i="1" dirty="0" err="1" smtClean="0"/>
              <a:t>ie</a:t>
            </a:r>
            <a:r>
              <a:rPr lang="en-US" sz="3200" i="1" dirty="0" smtClean="0"/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pPr algn="l"/>
            <a:r>
              <a:rPr lang="en-US" b="1" dirty="0" smtClean="0"/>
              <a:t>The </a:t>
            </a:r>
            <a:r>
              <a:rPr lang="en-US" b="1" dirty="0" err="1" smtClean="0"/>
              <a:t>KeyListener</a:t>
            </a:r>
            <a:r>
              <a:rPr lang="en-US" b="1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keyPressed</a:t>
            </a:r>
            <a:r>
              <a:rPr lang="en-US" dirty="0" smtClean="0"/>
              <a:t>(</a:t>
            </a:r>
            <a:r>
              <a:rPr lang="en-US" dirty="0" err="1" smtClean="0"/>
              <a:t>KeyEvent</a:t>
            </a:r>
            <a:r>
              <a:rPr lang="en-US" dirty="0" smtClean="0"/>
              <a:t> </a:t>
            </a:r>
            <a:r>
              <a:rPr lang="en-US" i="1" dirty="0" err="1" smtClean="0"/>
              <a:t>ke</a:t>
            </a:r>
            <a:r>
              <a:rPr lang="en-US" i="1" dirty="0" smtClean="0"/>
              <a:t>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keyReleased</a:t>
            </a:r>
            <a:r>
              <a:rPr lang="en-US" dirty="0" smtClean="0"/>
              <a:t>(</a:t>
            </a:r>
            <a:r>
              <a:rPr lang="en-US" dirty="0" err="1" smtClean="0"/>
              <a:t>KeyEvent</a:t>
            </a:r>
            <a:r>
              <a:rPr lang="en-US" dirty="0" smtClean="0"/>
              <a:t> </a:t>
            </a:r>
            <a:r>
              <a:rPr lang="en-US" i="1" dirty="0" err="1" smtClean="0"/>
              <a:t>ke</a:t>
            </a:r>
            <a:r>
              <a:rPr lang="en-US" i="1" dirty="0" smtClean="0"/>
              <a:t>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keyTyped</a:t>
            </a:r>
            <a:r>
              <a:rPr lang="en-US" dirty="0" smtClean="0"/>
              <a:t>(</a:t>
            </a:r>
            <a:r>
              <a:rPr lang="en-US" dirty="0" err="1" smtClean="0"/>
              <a:t>KeyEvent</a:t>
            </a:r>
            <a:r>
              <a:rPr lang="en-US" dirty="0" smtClean="0"/>
              <a:t> </a:t>
            </a:r>
            <a:r>
              <a:rPr lang="en-US" i="1" dirty="0" err="1" smtClean="0"/>
              <a:t>ke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9812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4400" b="1" dirty="0" smtClean="0"/>
              <a:t>The </a:t>
            </a:r>
            <a:r>
              <a:rPr lang="en-US" sz="4400" b="1" dirty="0" err="1" smtClean="0"/>
              <a:t>MouseListener</a:t>
            </a:r>
            <a:r>
              <a:rPr lang="en-US" sz="4400" b="1" dirty="0" smtClean="0"/>
              <a:t> Interface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2743200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3200" dirty="0" smtClean="0"/>
              <a:t>void </a:t>
            </a:r>
            <a:r>
              <a:rPr lang="en-US" sz="3200" dirty="0" err="1" smtClean="0"/>
              <a:t>mouseClicked</a:t>
            </a:r>
            <a:r>
              <a:rPr lang="en-US" sz="3200" dirty="0" smtClean="0"/>
              <a:t>(</a:t>
            </a:r>
            <a:r>
              <a:rPr lang="en-US" sz="3200" dirty="0" err="1" smtClean="0"/>
              <a:t>MouseEvent</a:t>
            </a:r>
            <a:r>
              <a:rPr lang="en-US" sz="3200" dirty="0" smtClean="0"/>
              <a:t> </a:t>
            </a:r>
            <a:r>
              <a:rPr lang="en-US" sz="3200" i="1" dirty="0" smtClean="0"/>
              <a:t>me)</a:t>
            </a:r>
          </a:p>
          <a:p>
            <a:r>
              <a:rPr lang="en-US" sz="3200" dirty="0" smtClean="0"/>
              <a:t>void </a:t>
            </a:r>
            <a:r>
              <a:rPr lang="en-US" sz="3200" dirty="0" err="1" smtClean="0"/>
              <a:t>mouseEntered</a:t>
            </a:r>
            <a:r>
              <a:rPr lang="en-US" sz="3200" dirty="0" smtClean="0"/>
              <a:t>(</a:t>
            </a:r>
            <a:r>
              <a:rPr lang="en-US" sz="3200" dirty="0" err="1" smtClean="0"/>
              <a:t>MouseEvent</a:t>
            </a:r>
            <a:r>
              <a:rPr lang="en-US" sz="3200" dirty="0" smtClean="0"/>
              <a:t> </a:t>
            </a:r>
            <a:r>
              <a:rPr lang="en-US" sz="3200" i="1" dirty="0" smtClean="0"/>
              <a:t>me)</a:t>
            </a:r>
          </a:p>
          <a:p>
            <a:r>
              <a:rPr lang="en-US" sz="3200" dirty="0" smtClean="0"/>
              <a:t>void </a:t>
            </a:r>
            <a:r>
              <a:rPr lang="en-US" sz="3200" dirty="0" err="1" smtClean="0"/>
              <a:t>mouseExited</a:t>
            </a:r>
            <a:r>
              <a:rPr lang="en-US" sz="3200" dirty="0" smtClean="0"/>
              <a:t>(</a:t>
            </a:r>
            <a:r>
              <a:rPr lang="en-US" sz="3200" dirty="0" err="1" smtClean="0"/>
              <a:t>MouseEvent</a:t>
            </a:r>
            <a:r>
              <a:rPr lang="en-US" sz="3200" dirty="0" smtClean="0"/>
              <a:t> </a:t>
            </a:r>
            <a:r>
              <a:rPr lang="en-US" sz="3200" i="1" dirty="0" smtClean="0"/>
              <a:t>me)</a:t>
            </a:r>
          </a:p>
          <a:p>
            <a:r>
              <a:rPr lang="en-US" sz="3200" dirty="0" smtClean="0"/>
              <a:t>void </a:t>
            </a:r>
            <a:r>
              <a:rPr lang="en-US" sz="3200" dirty="0" err="1" smtClean="0"/>
              <a:t>mousePressed</a:t>
            </a:r>
            <a:r>
              <a:rPr lang="en-US" sz="3200" dirty="0" smtClean="0"/>
              <a:t>(</a:t>
            </a:r>
            <a:r>
              <a:rPr lang="en-US" sz="3200" dirty="0" err="1" smtClean="0"/>
              <a:t>MouseEvent</a:t>
            </a:r>
            <a:r>
              <a:rPr lang="en-US" sz="3200" dirty="0" smtClean="0"/>
              <a:t> </a:t>
            </a:r>
            <a:r>
              <a:rPr lang="en-US" sz="3200" i="1" dirty="0" smtClean="0"/>
              <a:t>me)</a:t>
            </a:r>
          </a:p>
          <a:p>
            <a:r>
              <a:rPr lang="en-US" sz="3200" dirty="0" smtClean="0"/>
              <a:t>void </a:t>
            </a:r>
            <a:r>
              <a:rPr lang="en-US" sz="3200" dirty="0" err="1" smtClean="0"/>
              <a:t>mouseReleased</a:t>
            </a:r>
            <a:r>
              <a:rPr lang="en-US" sz="3200" dirty="0" smtClean="0"/>
              <a:t>(</a:t>
            </a:r>
            <a:r>
              <a:rPr lang="en-US" sz="3200" dirty="0" err="1" smtClean="0"/>
              <a:t>MouseEvent</a:t>
            </a:r>
            <a:r>
              <a:rPr lang="en-US" sz="3200" dirty="0" smtClean="0"/>
              <a:t> </a:t>
            </a:r>
            <a:r>
              <a:rPr lang="en-US" sz="3200" i="1" dirty="0" smtClean="0"/>
              <a:t>me)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8006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>
              <a:spcBef>
                <a:spcPct val="0"/>
              </a:spcBef>
            </a:pPr>
            <a:r>
              <a:rPr lang="en-US" sz="4400" b="1" dirty="0" smtClean="0"/>
              <a:t>The </a:t>
            </a:r>
            <a:r>
              <a:rPr lang="en-US" sz="4400" b="1" dirty="0" err="1" smtClean="0"/>
              <a:t>MouseMotionListener</a:t>
            </a:r>
            <a:r>
              <a:rPr lang="en-US" sz="4400" b="1" dirty="0" smtClean="0"/>
              <a:t> Interface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5562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 smtClean="0"/>
              <a:t>void </a:t>
            </a:r>
            <a:r>
              <a:rPr lang="en-US" sz="3200" dirty="0" err="1" smtClean="0"/>
              <a:t>mouseDragged</a:t>
            </a:r>
            <a:r>
              <a:rPr lang="en-US" sz="3200" dirty="0" smtClean="0"/>
              <a:t>(</a:t>
            </a:r>
            <a:r>
              <a:rPr lang="en-US" sz="3200" dirty="0" err="1" smtClean="0"/>
              <a:t>MouseEvent</a:t>
            </a:r>
            <a:r>
              <a:rPr lang="en-US" sz="3200" dirty="0" smtClean="0"/>
              <a:t> </a:t>
            </a:r>
            <a:r>
              <a:rPr lang="en-US" sz="3200" i="1" dirty="0" smtClean="0"/>
              <a:t>me)</a:t>
            </a:r>
          </a:p>
          <a:p>
            <a:r>
              <a:rPr lang="en-US" sz="3200" dirty="0" smtClean="0"/>
              <a:t>void </a:t>
            </a:r>
            <a:r>
              <a:rPr lang="en-US" sz="3200" dirty="0" err="1" smtClean="0"/>
              <a:t>mouseMoved</a:t>
            </a:r>
            <a:r>
              <a:rPr lang="en-US" sz="3200" dirty="0" smtClean="0"/>
              <a:t>(</a:t>
            </a:r>
            <a:r>
              <a:rPr lang="en-US" sz="3200" dirty="0" err="1" smtClean="0"/>
              <a:t>MouseEvent</a:t>
            </a:r>
            <a:r>
              <a:rPr lang="en-US" sz="3200" dirty="0" smtClean="0"/>
              <a:t> </a:t>
            </a:r>
            <a:r>
              <a:rPr lang="en-US" sz="3200" i="1" dirty="0" smtClean="0"/>
              <a:t>me)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pPr algn="l"/>
            <a:r>
              <a:rPr lang="en-US" b="1" dirty="0" err="1" smtClean="0"/>
              <a:t>MouseWheelListener</a:t>
            </a:r>
            <a:r>
              <a:rPr lang="en-US" b="1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21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void </a:t>
            </a:r>
            <a:r>
              <a:rPr lang="en-US" sz="2800" dirty="0" err="1" smtClean="0"/>
              <a:t>mouseWheelMoved</a:t>
            </a:r>
            <a:r>
              <a:rPr lang="en-US" sz="2800" dirty="0" smtClean="0"/>
              <a:t>(</a:t>
            </a:r>
            <a:r>
              <a:rPr lang="en-US" sz="2800" dirty="0" err="1" smtClean="0"/>
              <a:t>MouseWheelEvent</a:t>
            </a:r>
            <a:r>
              <a:rPr lang="en-US" sz="2800" dirty="0" smtClean="0"/>
              <a:t> </a:t>
            </a:r>
            <a:r>
              <a:rPr lang="en-US" sz="2800" i="1" dirty="0" err="1" smtClean="0"/>
              <a:t>mwe</a:t>
            </a:r>
            <a:r>
              <a:rPr lang="en-US" sz="2800" i="1" dirty="0" smtClean="0"/>
              <a:t>)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3716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4400" b="1" dirty="0" err="1" smtClean="0"/>
              <a:t>TextListener</a:t>
            </a:r>
            <a:r>
              <a:rPr lang="en-US" sz="4400" b="1" dirty="0" smtClean="0"/>
              <a:t> Interface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2133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 smtClean="0"/>
              <a:t>void </a:t>
            </a:r>
            <a:r>
              <a:rPr lang="en-US" sz="3200" dirty="0" err="1" smtClean="0"/>
              <a:t>textChanged</a:t>
            </a:r>
            <a:r>
              <a:rPr lang="en-US" sz="3200" dirty="0" smtClean="0"/>
              <a:t>(</a:t>
            </a:r>
            <a:r>
              <a:rPr lang="en-US" sz="3200" dirty="0" err="1" smtClean="0"/>
              <a:t>TextEvent</a:t>
            </a:r>
            <a:r>
              <a:rPr lang="en-US" sz="3200" dirty="0" smtClean="0"/>
              <a:t> </a:t>
            </a:r>
            <a:r>
              <a:rPr lang="en-US" sz="3200" i="1" dirty="0" err="1" smtClean="0"/>
              <a:t>te</a:t>
            </a:r>
            <a:r>
              <a:rPr lang="en-US" sz="3200" i="1" dirty="0" smtClean="0"/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6670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4400" b="1" dirty="0" err="1" smtClean="0"/>
              <a:t>WindowFocusListener</a:t>
            </a:r>
            <a:r>
              <a:rPr lang="en-US" sz="4400" b="1" dirty="0" smtClean="0"/>
              <a:t> Interface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4290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 smtClean="0"/>
              <a:t>void </a:t>
            </a:r>
            <a:r>
              <a:rPr lang="en-US" sz="3200" dirty="0" err="1" smtClean="0"/>
              <a:t>windowGainedFocus</a:t>
            </a:r>
            <a:r>
              <a:rPr lang="en-US" sz="3200" dirty="0" smtClean="0"/>
              <a:t>(</a:t>
            </a:r>
            <a:r>
              <a:rPr lang="en-US" sz="3200" dirty="0" err="1" smtClean="0"/>
              <a:t>WindowEvent</a:t>
            </a:r>
            <a:r>
              <a:rPr lang="en-US" sz="3200" dirty="0" smtClean="0"/>
              <a:t> </a:t>
            </a:r>
            <a:r>
              <a:rPr lang="en-US" sz="3200" i="1" dirty="0" smtClean="0"/>
              <a:t>we)</a:t>
            </a:r>
          </a:p>
          <a:p>
            <a:r>
              <a:rPr lang="en-US" sz="3200" dirty="0" smtClean="0"/>
              <a:t>void </a:t>
            </a:r>
            <a:r>
              <a:rPr lang="en-US" sz="3200" dirty="0" err="1" smtClean="0"/>
              <a:t>windowLostFocus</a:t>
            </a:r>
            <a:r>
              <a:rPr lang="en-US" sz="3200" dirty="0" smtClean="0"/>
              <a:t>(</a:t>
            </a:r>
            <a:r>
              <a:rPr lang="en-US" sz="3200" dirty="0" err="1" smtClean="0"/>
              <a:t>WindowEvent</a:t>
            </a:r>
            <a:r>
              <a:rPr lang="en-US" sz="3200" dirty="0" smtClean="0"/>
              <a:t> </a:t>
            </a:r>
            <a:r>
              <a:rPr lang="en-US" sz="3200" i="1" dirty="0" smtClean="0"/>
              <a:t>we)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WindowListener</a:t>
            </a:r>
            <a:r>
              <a:rPr lang="en-US" b="1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void </a:t>
            </a:r>
            <a:r>
              <a:rPr lang="en-US" b="1" dirty="0" err="1" smtClean="0"/>
              <a:t>windowActivated</a:t>
            </a:r>
            <a:r>
              <a:rPr lang="en-US" dirty="0" smtClean="0"/>
              <a:t>(</a:t>
            </a:r>
            <a:r>
              <a:rPr lang="en-US" dirty="0" err="1" smtClean="0"/>
              <a:t>WindowEvent</a:t>
            </a:r>
            <a:r>
              <a:rPr lang="en-US" dirty="0" smtClean="0"/>
              <a:t> </a:t>
            </a:r>
            <a:r>
              <a:rPr lang="en-US" i="1" dirty="0" smtClean="0"/>
              <a:t>we)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b="1" dirty="0" err="1" smtClean="0"/>
              <a:t>windowClosed</a:t>
            </a:r>
            <a:r>
              <a:rPr lang="en-US" dirty="0" smtClean="0"/>
              <a:t>(</a:t>
            </a:r>
            <a:r>
              <a:rPr lang="en-US" dirty="0" err="1" smtClean="0"/>
              <a:t>WindowEvent</a:t>
            </a:r>
            <a:r>
              <a:rPr lang="en-US" dirty="0" smtClean="0"/>
              <a:t> </a:t>
            </a:r>
            <a:r>
              <a:rPr lang="en-US" i="1" dirty="0" smtClean="0"/>
              <a:t>we)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b="1" dirty="0" err="1" smtClean="0"/>
              <a:t>windowClosing</a:t>
            </a:r>
            <a:r>
              <a:rPr lang="en-US" dirty="0" smtClean="0"/>
              <a:t>(</a:t>
            </a:r>
            <a:r>
              <a:rPr lang="en-US" dirty="0" err="1" smtClean="0"/>
              <a:t>WindowEvent</a:t>
            </a:r>
            <a:r>
              <a:rPr lang="en-US" dirty="0" smtClean="0"/>
              <a:t> </a:t>
            </a:r>
            <a:r>
              <a:rPr lang="en-US" i="1" dirty="0" smtClean="0"/>
              <a:t>we)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b="1" dirty="0" err="1" smtClean="0"/>
              <a:t>windowDeactivated</a:t>
            </a:r>
            <a:r>
              <a:rPr lang="en-US" dirty="0" smtClean="0"/>
              <a:t>(</a:t>
            </a:r>
            <a:r>
              <a:rPr lang="en-US" dirty="0" err="1" smtClean="0"/>
              <a:t>WindowEvent</a:t>
            </a:r>
            <a:r>
              <a:rPr lang="en-US" dirty="0" smtClean="0"/>
              <a:t> </a:t>
            </a:r>
            <a:r>
              <a:rPr lang="en-US" i="1" dirty="0" smtClean="0"/>
              <a:t>we)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b="1" dirty="0" err="1" smtClean="0"/>
              <a:t>windowDeiconified</a:t>
            </a:r>
            <a:r>
              <a:rPr lang="en-US" dirty="0" smtClean="0"/>
              <a:t>(</a:t>
            </a:r>
            <a:r>
              <a:rPr lang="en-US" dirty="0" err="1" smtClean="0"/>
              <a:t>WindowEvent</a:t>
            </a:r>
            <a:r>
              <a:rPr lang="en-US" dirty="0" smtClean="0"/>
              <a:t> </a:t>
            </a:r>
            <a:r>
              <a:rPr lang="en-US" i="1" dirty="0" smtClean="0"/>
              <a:t>we)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b="1" dirty="0" err="1" smtClean="0"/>
              <a:t>windowIconified</a:t>
            </a:r>
            <a:r>
              <a:rPr lang="en-US" dirty="0" smtClean="0"/>
              <a:t>(</a:t>
            </a:r>
            <a:r>
              <a:rPr lang="en-US" dirty="0" err="1" smtClean="0"/>
              <a:t>WindowEvent</a:t>
            </a:r>
            <a:r>
              <a:rPr lang="en-US" dirty="0" smtClean="0"/>
              <a:t> </a:t>
            </a:r>
            <a:r>
              <a:rPr lang="en-US" i="1" dirty="0" smtClean="0"/>
              <a:t>we)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b="1" dirty="0" err="1" smtClean="0"/>
              <a:t>windowOpened</a:t>
            </a:r>
            <a:r>
              <a:rPr lang="en-US" dirty="0" smtClean="0"/>
              <a:t>(</a:t>
            </a:r>
            <a:r>
              <a:rPr lang="en-US" dirty="0" err="1" smtClean="0"/>
              <a:t>WindowEvent</a:t>
            </a:r>
            <a:r>
              <a:rPr lang="en-US" dirty="0" smtClean="0"/>
              <a:t> </a:t>
            </a:r>
            <a:r>
              <a:rPr lang="en-US" i="1" dirty="0" smtClean="0"/>
              <a:t>we)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Handling Mouse Events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617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143000"/>
            <a:ext cx="7010400" cy="560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6781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915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delegation model, an </a:t>
            </a:r>
            <a:r>
              <a:rPr lang="en-US" i="1" dirty="0" smtClean="0"/>
              <a:t>event is an object that describes a state change in a source.</a:t>
            </a:r>
          </a:p>
          <a:p>
            <a:r>
              <a:rPr lang="en-US" dirty="0" smtClean="0"/>
              <a:t>pressing a button, entering a character via the keyboard, selecting an item in a list, and clicking the mouse.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Handling Keyboard Events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7620000" cy="623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57200"/>
            <a:ext cx="6180909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Adapter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An adapter class provides an empty implementation of </a:t>
            </a:r>
            <a:r>
              <a:rPr lang="en-US" dirty="0" smtClean="0"/>
              <a:t>all methods </a:t>
            </a:r>
            <a:r>
              <a:rPr lang="en-US" dirty="0" smtClean="0"/>
              <a:t>in an event listener interface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Adapter classes are useful when you want to </a:t>
            </a:r>
            <a:r>
              <a:rPr lang="en-US" dirty="0" smtClean="0"/>
              <a:t>receive and </a:t>
            </a:r>
            <a:r>
              <a:rPr lang="en-US" dirty="0" smtClean="0"/>
              <a:t>process only some of the events that are handled by a particular event listener interface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For example, the </a:t>
            </a:r>
            <a:r>
              <a:rPr lang="en-US" b="1" dirty="0" err="1" smtClean="0"/>
              <a:t>MouseMotionAdapter</a:t>
            </a:r>
            <a:r>
              <a:rPr lang="en-US" b="1" dirty="0" smtClean="0"/>
              <a:t> class has two methods, </a:t>
            </a:r>
            <a:r>
              <a:rPr lang="en-US" b="1" dirty="0" err="1" smtClean="0"/>
              <a:t>mouseDragged</a:t>
            </a:r>
            <a:r>
              <a:rPr lang="en-US" b="1" dirty="0" smtClean="0"/>
              <a:t>( </a:t>
            </a:r>
            <a:r>
              <a:rPr lang="en-US" b="1" dirty="0" smtClean="0"/>
              <a:t>) </a:t>
            </a:r>
            <a:r>
              <a:rPr lang="en-US" dirty="0" smtClean="0"/>
              <a:t>and </a:t>
            </a:r>
            <a:r>
              <a:rPr lang="en-US" b="1" dirty="0" err="1" smtClean="0"/>
              <a:t>mouseMoved</a:t>
            </a:r>
            <a:r>
              <a:rPr lang="en-US" b="1" dirty="0" smtClean="0"/>
              <a:t>( ), which are the methods defined by the </a:t>
            </a:r>
            <a:r>
              <a:rPr lang="en-US" b="1" dirty="0" err="1" smtClean="0"/>
              <a:t>MouseMotionListener</a:t>
            </a:r>
            <a:r>
              <a:rPr lang="en-US" b="1" dirty="0" smtClean="0"/>
              <a:t> </a:t>
            </a:r>
            <a:r>
              <a:rPr lang="en-US" dirty="0" smtClean="0"/>
              <a:t>interface.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3657600" cy="133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371600"/>
            <a:ext cx="7086600" cy="511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895328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Inner Classes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9" y="762000"/>
            <a:ext cx="8480517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85283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14600"/>
            <a:ext cx="6629400" cy="2611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Anonymous Inner Classes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915400" cy="4728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Event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i="1" dirty="0" smtClean="0"/>
              <a:t>source is an object that generates an event. This occurs when the internal state of that object </a:t>
            </a:r>
            <a:r>
              <a:rPr lang="en-US" dirty="0" smtClean="0"/>
              <a:t>changes in some way.</a:t>
            </a:r>
          </a:p>
          <a:p>
            <a:pPr algn="just"/>
            <a:r>
              <a:rPr lang="en-US" dirty="0" smtClean="0"/>
              <a:t>A source must register listeners in order for the listeners to receive notifications about a specific type of event.</a:t>
            </a:r>
          </a:p>
          <a:p>
            <a:pPr algn="just"/>
            <a:r>
              <a:rPr lang="en-US" dirty="0" smtClean="0"/>
              <a:t>public void </a:t>
            </a:r>
            <a:r>
              <a:rPr lang="en-US" dirty="0" err="1" smtClean="0"/>
              <a:t>add</a:t>
            </a:r>
            <a:r>
              <a:rPr lang="en-US" i="1" dirty="0" err="1" smtClean="0"/>
              <a:t>TypeListener</a:t>
            </a:r>
            <a:r>
              <a:rPr lang="en-US" i="1" dirty="0" smtClean="0"/>
              <a:t>(</a:t>
            </a:r>
            <a:r>
              <a:rPr lang="en-US" i="1" dirty="0" err="1" smtClean="0"/>
              <a:t>TypeListener</a:t>
            </a:r>
            <a:r>
              <a:rPr lang="en-US" i="1" dirty="0" smtClean="0"/>
              <a:t> el)</a:t>
            </a:r>
          </a:p>
          <a:p>
            <a:pPr algn="just"/>
            <a:r>
              <a:rPr lang="en-US" b="1" dirty="0" err="1" smtClean="0"/>
              <a:t>addKeyListener</a:t>
            </a:r>
            <a:r>
              <a:rPr lang="en-US" b="1" dirty="0" smtClean="0"/>
              <a:t>( ), </a:t>
            </a:r>
            <a:r>
              <a:rPr lang="en-US" b="1" dirty="0" err="1" smtClean="0"/>
              <a:t>addMouseMotionListener</a:t>
            </a:r>
            <a:r>
              <a:rPr lang="en-US" b="1" dirty="0" smtClean="0"/>
              <a:t>( )</a:t>
            </a:r>
          </a:p>
          <a:p>
            <a:pPr algn="just"/>
            <a:r>
              <a:rPr lang="en-US" dirty="0" smtClean="0"/>
              <a:t>public void </a:t>
            </a:r>
            <a:r>
              <a:rPr lang="en-US" dirty="0" err="1" smtClean="0"/>
              <a:t>remove</a:t>
            </a:r>
            <a:r>
              <a:rPr lang="en-US" i="1" dirty="0" err="1" smtClean="0"/>
              <a:t>TypeListener</a:t>
            </a:r>
            <a:r>
              <a:rPr lang="en-US" i="1" dirty="0" smtClean="0"/>
              <a:t>(</a:t>
            </a:r>
            <a:r>
              <a:rPr lang="en-US" i="1" dirty="0" err="1" smtClean="0"/>
              <a:t>TypeListener</a:t>
            </a:r>
            <a:r>
              <a:rPr lang="en-US" i="1" dirty="0" smtClean="0"/>
              <a:t> 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Event Listeners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listener is an object that is notified when an event occurs. It has two major requirements. </a:t>
            </a:r>
            <a:r>
              <a:rPr lang="en-US" dirty="0" smtClean="0"/>
              <a:t>First, it must have been registered with one or more sources to receive notifications about specific types of events. Second, it must implement methods to receive and process these notifications.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Sources of Events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21172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Event Classes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745" y="838200"/>
            <a:ext cx="883825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ActionEvent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An </a:t>
            </a:r>
            <a:r>
              <a:rPr lang="en-US" b="1" dirty="0" err="1" smtClean="0"/>
              <a:t>ActionEvent</a:t>
            </a:r>
            <a:r>
              <a:rPr lang="en-US" b="1" dirty="0" smtClean="0"/>
              <a:t> is generated when a button is pressed, a list item is double-clicked, or a </a:t>
            </a:r>
            <a:r>
              <a:rPr lang="en-US" dirty="0" smtClean="0"/>
              <a:t>menu item is selected.</a:t>
            </a:r>
          </a:p>
          <a:p>
            <a:r>
              <a:rPr lang="en-US" dirty="0" err="1" smtClean="0"/>
              <a:t>ActionEvent</a:t>
            </a:r>
            <a:r>
              <a:rPr lang="en-US" dirty="0" smtClean="0"/>
              <a:t>(Object </a:t>
            </a:r>
            <a:r>
              <a:rPr lang="en-US" i="1" dirty="0" err="1" smtClean="0"/>
              <a:t>src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type, String </a:t>
            </a:r>
            <a:r>
              <a:rPr lang="en-US" i="1" dirty="0" err="1" smtClean="0"/>
              <a:t>cmd</a:t>
            </a:r>
            <a:r>
              <a:rPr lang="en-US" i="1" dirty="0" smtClean="0"/>
              <a:t>)</a:t>
            </a:r>
          </a:p>
          <a:p>
            <a:r>
              <a:rPr lang="en-US" dirty="0" err="1" smtClean="0"/>
              <a:t>ActionEvent</a:t>
            </a:r>
            <a:r>
              <a:rPr lang="en-US" dirty="0" smtClean="0"/>
              <a:t>(Object </a:t>
            </a:r>
            <a:r>
              <a:rPr lang="en-US" i="1" dirty="0" err="1" smtClean="0"/>
              <a:t>src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type, String </a:t>
            </a:r>
            <a:r>
              <a:rPr lang="en-US" i="1" dirty="0" err="1" smtClean="0"/>
              <a:t>cmd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modifiers)</a:t>
            </a:r>
          </a:p>
          <a:p>
            <a:r>
              <a:rPr lang="en-US" dirty="0" err="1" smtClean="0"/>
              <a:t>ActionEvent</a:t>
            </a:r>
            <a:r>
              <a:rPr lang="en-US" dirty="0" smtClean="0"/>
              <a:t>(Object </a:t>
            </a:r>
            <a:r>
              <a:rPr lang="en-US" i="1" dirty="0" err="1" smtClean="0"/>
              <a:t>src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type, String </a:t>
            </a:r>
            <a:r>
              <a:rPr lang="en-US" i="1" dirty="0" err="1" smtClean="0"/>
              <a:t>cmd</a:t>
            </a:r>
            <a:r>
              <a:rPr lang="en-US" i="1" dirty="0" smtClean="0"/>
              <a:t>, long when, </a:t>
            </a:r>
            <a:r>
              <a:rPr lang="en-US" i="1" dirty="0" err="1" smtClean="0"/>
              <a:t>int</a:t>
            </a:r>
            <a:r>
              <a:rPr lang="en-US" i="1" dirty="0" smtClean="0"/>
              <a:t> modifiers)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getActionCommand</a:t>
            </a:r>
            <a:r>
              <a:rPr lang="en-US" dirty="0" smtClean="0"/>
              <a:t>( 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getModifiers</a:t>
            </a:r>
            <a:r>
              <a:rPr lang="en-US" dirty="0" smtClean="0"/>
              <a:t>( )</a:t>
            </a:r>
          </a:p>
          <a:p>
            <a:r>
              <a:rPr lang="en-US" dirty="0" smtClean="0"/>
              <a:t>long </a:t>
            </a:r>
            <a:r>
              <a:rPr lang="en-US" dirty="0" err="1" smtClean="0"/>
              <a:t>getWhen</a:t>
            </a:r>
            <a:r>
              <a:rPr lang="en-US" dirty="0" smtClean="0"/>
              <a:t>( 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AdjustmentEvent</a:t>
            </a:r>
            <a:r>
              <a:rPr lang="en-US" b="1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An </a:t>
            </a:r>
            <a:r>
              <a:rPr lang="en-US" b="1" dirty="0" err="1" smtClean="0"/>
              <a:t>AdjustmentEvent</a:t>
            </a:r>
            <a:r>
              <a:rPr lang="en-US" b="1" dirty="0" smtClean="0"/>
              <a:t> is generated by a scroll bar.</a:t>
            </a:r>
          </a:p>
          <a:p>
            <a:pPr algn="just"/>
            <a:r>
              <a:rPr lang="en-US" dirty="0" smtClean="0"/>
              <a:t>There are five types of adjustment events.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sz="2400" b="1" dirty="0" err="1" smtClean="0"/>
              <a:t>AdjustmentEvent</a:t>
            </a:r>
            <a:r>
              <a:rPr lang="en-US" sz="2400" b="1" dirty="0" smtClean="0"/>
              <a:t>(Adjustable </a:t>
            </a:r>
            <a:r>
              <a:rPr lang="en-US" sz="2400" b="1" i="1" dirty="0" err="1" smtClean="0"/>
              <a:t>src</a:t>
            </a:r>
            <a:r>
              <a:rPr lang="en-US" sz="2400" b="1" i="1" dirty="0" smtClean="0"/>
              <a:t>, </a:t>
            </a:r>
            <a:r>
              <a:rPr lang="en-US" sz="2400" b="1" i="1" dirty="0" err="1" smtClean="0"/>
              <a:t>int</a:t>
            </a:r>
            <a:r>
              <a:rPr lang="en-US" sz="2400" b="1" i="1" dirty="0" smtClean="0"/>
              <a:t> id, </a:t>
            </a:r>
            <a:r>
              <a:rPr lang="en-US" sz="2400" b="1" i="1" dirty="0" err="1" smtClean="0"/>
              <a:t>int</a:t>
            </a:r>
            <a:r>
              <a:rPr lang="en-US" sz="2400" b="1" i="1" dirty="0" smtClean="0"/>
              <a:t> type, </a:t>
            </a:r>
            <a:r>
              <a:rPr lang="en-US" sz="2400" b="1" i="1" dirty="0" err="1" smtClean="0"/>
              <a:t>int</a:t>
            </a:r>
            <a:r>
              <a:rPr lang="en-US" sz="2400" b="1" i="1" dirty="0" smtClean="0"/>
              <a:t> data)</a:t>
            </a:r>
            <a:endParaRPr lang="en-US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62201"/>
            <a:ext cx="792480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946</Words>
  <Application>Microsoft Office PowerPoint</Application>
  <PresentationFormat>On-screen Show (4:3)</PresentationFormat>
  <Paragraphs>140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Event Handling</vt:lpstr>
      <vt:lpstr>The Delegation Event Model</vt:lpstr>
      <vt:lpstr>Events</vt:lpstr>
      <vt:lpstr>Event Sources</vt:lpstr>
      <vt:lpstr>Event Listeners</vt:lpstr>
      <vt:lpstr>Sources of Events</vt:lpstr>
      <vt:lpstr>Event Classes</vt:lpstr>
      <vt:lpstr>The ActionEvent Class</vt:lpstr>
      <vt:lpstr>The AdjustmentEvent Class</vt:lpstr>
      <vt:lpstr>The ComponentEvent Class</vt:lpstr>
      <vt:lpstr>The ContainerEvent Class</vt:lpstr>
      <vt:lpstr>FocusEvent Class</vt:lpstr>
      <vt:lpstr>InputEvent Class</vt:lpstr>
      <vt:lpstr>The ItemEvent Class</vt:lpstr>
      <vt:lpstr>The KeyEvent Class</vt:lpstr>
      <vt:lpstr>MouseEvent Class</vt:lpstr>
      <vt:lpstr>The MouseWheelEvent Class</vt:lpstr>
      <vt:lpstr>The TextEvent Class</vt:lpstr>
      <vt:lpstr>The WindowEvent Class</vt:lpstr>
      <vt:lpstr>Event Listener Interfaces</vt:lpstr>
      <vt:lpstr>The ActionListener Interface</vt:lpstr>
      <vt:lpstr>The ComponentListener Interface</vt:lpstr>
      <vt:lpstr>The ContainerListener Interface</vt:lpstr>
      <vt:lpstr>The KeyListener Interface</vt:lpstr>
      <vt:lpstr>MouseWheelListener Interface</vt:lpstr>
      <vt:lpstr>WindowListener Interface</vt:lpstr>
      <vt:lpstr>Handling Mouse Events</vt:lpstr>
      <vt:lpstr>Slide 28</vt:lpstr>
      <vt:lpstr>Slide 29</vt:lpstr>
      <vt:lpstr>Handling Keyboard Events</vt:lpstr>
      <vt:lpstr>Slide 31</vt:lpstr>
      <vt:lpstr>Adapter Classes</vt:lpstr>
      <vt:lpstr>Slide 33</vt:lpstr>
      <vt:lpstr>Slide 34</vt:lpstr>
      <vt:lpstr>Inner Classes</vt:lpstr>
      <vt:lpstr>Slide 36</vt:lpstr>
      <vt:lpstr>Anonymous Inner Classes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50</cp:revision>
  <dcterms:created xsi:type="dcterms:W3CDTF">2018-05-02T04:42:27Z</dcterms:created>
  <dcterms:modified xsi:type="dcterms:W3CDTF">2018-05-09T05:23:45Z</dcterms:modified>
</cp:coreProperties>
</file>