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4" r:id="rId16"/>
    <p:sldId id="275" r:id="rId17"/>
    <p:sldId id="276" r:id="rId18"/>
    <p:sldId id="277" r:id="rId19"/>
    <p:sldId id="271" r:id="rId20"/>
    <p:sldId id="272" r:id="rId21"/>
    <p:sldId id="273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F4917-EA21-437B-9ACE-6FBE7731E666}" type="datetimeFigureOut">
              <a:rPr lang="en-US" smtClean="0"/>
              <a:pPr/>
              <a:t>14/5/2018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271D-B4DF-4F07-A6BC-A2448FE9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F4917-EA21-437B-9ACE-6FBE7731E666}" type="datetimeFigureOut">
              <a:rPr lang="en-US" smtClean="0"/>
              <a:pPr/>
              <a:t>14/5/2018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271D-B4DF-4F07-A6BC-A2448FE9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F4917-EA21-437B-9ACE-6FBE7731E666}" type="datetimeFigureOut">
              <a:rPr lang="en-US" smtClean="0"/>
              <a:pPr/>
              <a:t>14/5/2018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271D-B4DF-4F07-A6BC-A2448FE9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F4917-EA21-437B-9ACE-6FBE7731E666}" type="datetimeFigureOut">
              <a:rPr lang="en-US" smtClean="0"/>
              <a:pPr/>
              <a:t>14/5/2018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271D-B4DF-4F07-A6BC-A2448FE9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F4917-EA21-437B-9ACE-6FBE7731E666}" type="datetimeFigureOut">
              <a:rPr lang="en-US" smtClean="0"/>
              <a:pPr/>
              <a:t>14/5/2018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271D-B4DF-4F07-A6BC-A2448FE9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F4917-EA21-437B-9ACE-6FBE7731E666}" type="datetimeFigureOut">
              <a:rPr lang="en-US" smtClean="0"/>
              <a:pPr/>
              <a:t>14/5/2018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271D-B4DF-4F07-A6BC-A2448FE9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F4917-EA21-437B-9ACE-6FBE7731E666}" type="datetimeFigureOut">
              <a:rPr lang="en-US" smtClean="0"/>
              <a:pPr/>
              <a:t>14/5/2018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271D-B4DF-4F07-A6BC-A2448FE9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F4917-EA21-437B-9ACE-6FBE7731E666}" type="datetimeFigureOut">
              <a:rPr lang="en-US" smtClean="0"/>
              <a:pPr/>
              <a:t>14/5/2018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271D-B4DF-4F07-A6BC-A2448FE9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F4917-EA21-437B-9ACE-6FBE7731E666}" type="datetimeFigureOut">
              <a:rPr lang="en-US" smtClean="0"/>
              <a:pPr/>
              <a:t>14/5/2018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271D-B4DF-4F07-A6BC-A2448FE9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F4917-EA21-437B-9ACE-6FBE7731E666}" type="datetimeFigureOut">
              <a:rPr lang="en-US" smtClean="0"/>
              <a:pPr/>
              <a:t>14/5/2018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271D-B4DF-4F07-A6BC-A2448FE9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F4917-EA21-437B-9ACE-6FBE7731E666}" type="datetimeFigureOut">
              <a:rPr lang="en-US" smtClean="0"/>
              <a:pPr/>
              <a:t>14/5/2018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2271D-B4DF-4F07-A6BC-A2448FE9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F4917-EA21-437B-9ACE-6FBE7731E666}" type="datetimeFigureOut">
              <a:rPr lang="en-US" smtClean="0"/>
              <a:pPr/>
              <a:t>14/5/2018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2271D-B4DF-4F07-A6BC-A2448FE9E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A multithreaded program contains two or more parts that can </a:t>
            </a:r>
            <a:r>
              <a:rPr lang="en-US" dirty="0" smtClean="0"/>
              <a:t>run concurrently.</a:t>
            </a:r>
          </a:p>
          <a:p>
            <a:pPr algn="just"/>
            <a:r>
              <a:rPr lang="en-US" dirty="0"/>
              <a:t>Each part of such a program is called a </a:t>
            </a:r>
            <a:r>
              <a:rPr lang="en-US" i="1" dirty="0"/>
              <a:t>thread, and each thread </a:t>
            </a:r>
            <a:r>
              <a:rPr lang="en-US" i="1" dirty="0" smtClean="0"/>
              <a:t>defines </a:t>
            </a:r>
            <a:r>
              <a:rPr lang="en-US" dirty="0" smtClean="0"/>
              <a:t>a </a:t>
            </a:r>
            <a:r>
              <a:rPr lang="en-US" dirty="0"/>
              <a:t>separate path of execution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This means that a single program can perform two or more tasks simultaneously. </a:t>
            </a:r>
          </a:p>
          <a:p>
            <a:r>
              <a:rPr lang="en-US" dirty="0"/>
              <a:t>Multithreading enables you to write very efficient programs that make maximum use </a:t>
            </a:r>
            <a:r>
              <a:rPr lang="en-US" dirty="0" smtClean="0"/>
              <a:t>of the CPU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-160997"/>
            <a:ext cx="8000999" cy="685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7543800" cy="406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Creating Multiple Threads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 l="7895"/>
          <a:stretch>
            <a:fillRect/>
          </a:stretch>
        </p:blipFill>
        <p:spPr bwMode="auto">
          <a:xfrm>
            <a:off x="304800" y="533400"/>
            <a:ext cx="7620000" cy="608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6248400" cy="1521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00200"/>
            <a:ext cx="7848600" cy="3021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609600"/>
            <a:ext cx="5176838" cy="5969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Using </a:t>
            </a:r>
            <a:r>
              <a:rPr lang="en-US" b="1" dirty="0" err="1" smtClean="0"/>
              <a:t>isAlive</a:t>
            </a:r>
            <a:r>
              <a:rPr lang="en-US" b="1" dirty="0" smtClean="0"/>
              <a:t>( ) and join(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algn="just"/>
            <a:r>
              <a:rPr lang="en-US" b="1" dirty="0" smtClean="0"/>
              <a:t>final </a:t>
            </a:r>
            <a:r>
              <a:rPr lang="en-US" b="1" dirty="0" err="1" smtClean="0"/>
              <a:t>boolean</a:t>
            </a:r>
            <a:r>
              <a:rPr lang="en-US" b="1" dirty="0" smtClean="0"/>
              <a:t> </a:t>
            </a:r>
            <a:r>
              <a:rPr lang="en-US" b="1" dirty="0" err="1" smtClean="0"/>
              <a:t>isAlive</a:t>
            </a:r>
            <a:r>
              <a:rPr lang="en-US" b="1" dirty="0" smtClean="0"/>
              <a:t>( </a:t>
            </a:r>
            <a:r>
              <a:rPr lang="en-US" b="1" dirty="0" smtClean="0"/>
              <a:t>)-</a:t>
            </a:r>
            <a:r>
              <a:rPr lang="en-US" dirty="0" smtClean="0"/>
              <a:t>returns </a:t>
            </a:r>
            <a:r>
              <a:rPr lang="en-US" dirty="0" smtClean="0"/>
              <a:t>true if the thread upon which it is called is still running. It </a:t>
            </a:r>
            <a:r>
              <a:rPr lang="en-US" dirty="0" smtClean="0"/>
              <a:t>returns false </a:t>
            </a:r>
            <a:r>
              <a:rPr lang="en-US" dirty="0" smtClean="0"/>
              <a:t>otherwise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final void join( ) throws </a:t>
            </a:r>
            <a:r>
              <a:rPr lang="en-US" b="1" dirty="0" err="1" smtClean="0"/>
              <a:t>InterruptedException</a:t>
            </a:r>
            <a:endParaRPr lang="en-US" b="1" dirty="0" smtClean="0"/>
          </a:p>
          <a:p>
            <a:pPr lvl="1"/>
            <a:r>
              <a:rPr lang="en-US" b="1" dirty="0" smtClean="0"/>
              <a:t> </a:t>
            </a:r>
            <a:r>
              <a:rPr lang="en-US" dirty="0" smtClean="0"/>
              <a:t>waits until the thread on which it is called terminates. </a:t>
            </a:r>
            <a:endParaRPr lang="en-US" dirty="0" smtClean="0"/>
          </a:p>
          <a:p>
            <a:pPr lvl="1"/>
            <a:r>
              <a:rPr lang="en-US" dirty="0" smtClean="0"/>
              <a:t>Its </a:t>
            </a:r>
            <a:r>
              <a:rPr lang="en-US" dirty="0" smtClean="0"/>
              <a:t>name comes from </a:t>
            </a:r>
            <a:r>
              <a:rPr lang="en-US" dirty="0" smtClean="0"/>
              <a:t>the concept </a:t>
            </a:r>
            <a:r>
              <a:rPr lang="en-US" dirty="0" smtClean="0"/>
              <a:t>of the calling thread waiting until the specified thread </a:t>
            </a:r>
            <a:r>
              <a:rPr lang="en-US" i="1" dirty="0" smtClean="0"/>
              <a:t>joins it.</a:t>
            </a:r>
            <a:endParaRPr lang="en-US" b="1" dirty="0" smtClean="0"/>
          </a:p>
          <a:p>
            <a:pPr algn="just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7162800" cy="6677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"/>
            <a:ext cx="5105400" cy="1166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 t="2778"/>
          <a:stretch>
            <a:fillRect/>
          </a:stretch>
        </p:blipFill>
        <p:spPr bwMode="auto">
          <a:xfrm>
            <a:off x="0" y="1066800"/>
            <a:ext cx="6618514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5005989" cy="5410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2819400"/>
            <a:ext cx="4572000" cy="4038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Thread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To set a thread’s priority, use the </a:t>
            </a:r>
            <a:r>
              <a:rPr lang="en-US" b="1" dirty="0" err="1"/>
              <a:t>setPriority</a:t>
            </a:r>
            <a:r>
              <a:rPr lang="en-US" b="1" dirty="0"/>
              <a:t>( ) method, which is a member of Thread.</a:t>
            </a:r>
          </a:p>
          <a:p>
            <a:pPr algn="just"/>
            <a:r>
              <a:rPr lang="en-US" dirty="0"/>
              <a:t>This is its general form</a:t>
            </a:r>
            <a:r>
              <a:rPr lang="en-US" dirty="0" smtClean="0"/>
              <a:t>:</a:t>
            </a:r>
          </a:p>
          <a:p>
            <a:pPr algn="just">
              <a:buNone/>
            </a:pPr>
            <a:r>
              <a:rPr lang="en-US" dirty="0"/>
              <a:t>final void </a:t>
            </a:r>
            <a:r>
              <a:rPr lang="en-US" dirty="0" err="1"/>
              <a:t>setPriority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i="1" dirty="0"/>
              <a:t>level</a:t>
            </a:r>
            <a:r>
              <a:rPr lang="en-US" i="1" dirty="0" smtClean="0"/>
              <a:t>)</a:t>
            </a:r>
          </a:p>
          <a:p>
            <a:pPr algn="just"/>
            <a:r>
              <a:rPr lang="en-US" dirty="0"/>
              <a:t>The value of </a:t>
            </a:r>
            <a:r>
              <a:rPr lang="en-US" i="1" dirty="0"/>
              <a:t>level must </a:t>
            </a:r>
            <a:r>
              <a:rPr lang="en-US" i="1" dirty="0" smtClean="0"/>
              <a:t>be </a:t>
            </a:r>
            <a:r>
              <a:rPr lang="en-US" dirty="0" smtClean="0"/>
              <a:t>within </a:t>
            </a:r>
            <a:r>
              <a:rPr lang="en-US" dirty="0"/>
              <a:t>the range </a:t>
            </a:r>
            <a:r>
              <a:rPr lang="en-US" b="1" dirty="0"/>
              <a:t>MIN_PRIORITY and MAX_PRIORITY</a:t>
            </a:r>
            <a:r>
              <a:rPr lang="en-US" b="1" dirty="0" smtClean="0"/>
              <a:t>.</a:t>
            </a:r>
          </a:p>
          <a:p>
            <a:pPr algn="just"/>
            <a:r>
              <a:rPr lang="en-US" dirty="0"/>
              <a:t>Currently, these values are 1 </a:t>
            </a:r>
            <a:r>
              <a:rPr lang="en-US" dirty="0" smtClean="0"/>
              <a:t>and 10</a:t>
            </a:r>
            <a:r>
              <a:rPr lang="en-US" dirty="0"/>
              <a:t>, respectively. </a:t>
            </a:r>
            <a:endParaRPr lang="en-US" dirty="0" smtClean="0"/>
          </a:p>
          <a:p>
            <a:r>
              <a:rPr lang="en-US" dirty="0"/>
              <a:t>To return a thread to default priority, specify </a:t>
            </a:r>
            <a:r>
              <a:rPr lang="en-US" b="1" dirty="0"/>
              <a:t>NORM_PRIORITY, which </a:t>
            </a:r>
            <a:r>
              <a:rPr lang="en-US" b="1" dirty="0" smtClean="0"/>
              <a:t>is </a:t>
            </a:r>
            <a:r>
              <a:rPr lang="en-US" dirty="0" smtClean="0"/>
              <a:t>currently </a:t>
            </a:r>
            <a:r>
              <a:rPr lang="en-US" dirty="0"/>
              <a:t>5</a:t>
            </a:r>
            <a:r>
              <a:rPr lang="en-US" dirty="0" smtClean="0"/>
              <a:t>.</a:t>
            </a:r>
          </a:p>
          <a:p>
            <a:r>
              <a:rPr lang="en-US" dirty="0"/>
              <a:t>You can obtain the current priority </a:t>
            </a:r>
            <a:r>
              <a:rPr lang="en-US" dirty="0" smtClean="0"/>
              <a:t>by </a:t>
            </a:r>
            <a:r>
              <a:rPr lang="en-US" dirty="0"/>
              <a:t>calling the </a:t>
            </a:r>
            <a:r>
              <a:rPr lang="en-US" b="1" dirty="0" err="1"/>
              <a:t>getPriority</a:t>
            </a:r>
            <a:r>
              <a:rPr lang="en-US" b="1" dirty="0"/>
              <a:t>( </a:t>
            </a:r>
            <a:r>
              <a:rPr lang="en-US" b="1" dirty="0" smtClean="0"/>
              <a:t>)</a:t>
            </a:r>
          </a:p>
          <a:p>
            <a:r>
              <a:rPr lang="en-US" dirty="0"/>
              <a:t>final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getPriority</a:t>
            </a:r>
            <a:r>
              <a:rPr lang="en-US" dirty="0"/>
              <a:t>( 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Thread </a:t>
            </a:r>
            <a:r>
              <a:rPr lang="en-US" b="1" dirty="0"/>
              <a:t>Class and </a:t>
            </a:r>
            <a:r>
              <a:rPr lang="en-US" b="1" dirty="0" err="1" smtClean="0"/>
              <a:t>Runnable</a:t>
            </a:r>
            <a:r>
              <a:rPr lang="en-US" b="1" dirty="0" smtClean="0"/>
              <a:t> </a:t>
            </a:r>
            <a:r>
              <a:rPr lang="en-US" b="1" dirty="0"/>
              <a:t>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229600" cy="4525963"/>
          </a:xfrm>
        </p:spPr>
        <p:txBody>
          <a:bodyPr/>
          <a:lstStyle/>
          <a:p>
            <a:pPr algn="just"/>
            <a:r>
              <a:rPr lang="en-US" dirty="0"/>
              <a:t>Java’s multithreading system is built upon the </a:t>
            </a:r>
            <a:r>
              <a:rPr lang="en-US" b="1" dirty="0"/>
              <a:t>Thread class, its methods, and its </a:t>
            </a:r>
            <a:r>
              <a:rPr lang="en-US" b="1" dirty="0" smtClean="0"/>
              <a:t>companion </a:t>
            </a:r>
            <a:r>
              <a:rPr lang="en-US" dirty="0" smtClean="0"/>
              <a:t>interface</a:t>
            </a:r>
            <a:r>
              <a:rPr lang="en-US" dirty="0"/>
              <a:t>, </a:t>
            </a:r>
            <a:r>
              <a:rPr lang="en-US" b="1" dirty="0" err="1" smtClean="0"/>
              <a:t>Runnable</a:t>
            </a:r>
            <a:endParaRPr lang="en-US" b="1" dirty="0" smtClean="0"/>
          </a:p>
          <a:p>
            <a:pPr algn="just"/>
            <a:r>
              <a:rPr lang="en-US" dirty="0"/>
              <a:t>To create a new thread, your program will either extend </a:t>
            </a:r>
            <a:r>
              <a:rPr lang="en-US" b="1" dirty="0"/>
              <a:t>Thread </a:t>
            </a:r>
            <a:r>
              <a:rPr lang="en-US" b="1" dirty="0" smtClean="0"/>
              <a:t>or </a:t>
            </a:r>
            <a:r>
              <a:rPr lang="en-US" dirty="0" smtClean="0"/>
              <a:t>implement </a:t>
            </a:r>
            <a:r>
              <a:rPr lang="en-US" dirty="0"/>
              <a:t>the </a:t>
            </a:r>
            <a:r>
              <a:rPr lang="en-US" b="1" dirty="0" err="1"/>
              <a:t>Runnable</a:t>
            </a:r>
            <a:r>
              <a:rPr lang="en-US" b="1" dirty="0"/>
              <a:t> interface.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3657600"/>
            <a:ext cx="5720078" cy="2993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-1"/>
            <a:ext cx="6248400" cy="6928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7772400" cy="331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76599"/>
            <a:ext cx="7543800" cy="3576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24525" y="3657600"/>
            <a:ext cx="3419475" cy="409575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Synchronization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Autofit/>
          </a:bodyPr>
          <a:lstStyle/>
          <a:p>
            <a:pPr algn="just"/>
            <a:r>
              <a:rPr lang="en-US" sz="2600" dirty="0" smtClean="0"/>
              <a:t>When two or more threads need access to a shared resource, they need some way to </a:t>
            </a:r>
            <a:r>
              <a:rPr lang="en-US" sz="2600" dirty="0" smtClean="0"/>
              <a:t>ensure that </a:t>
            </a:r>
            <a:r>
              <a:rPr lang="en-US" sz="2600" dirty="0" smtClean="0"/>
              <a:t>the resource will be used by only one thread at a time. The process by which this </a:t>
            </a:r>
            <a:r>
              <a:rPr lang="en-US" sz="2600" dirty="0" smtClean="0"/>
              <a:t>is achieved </a:t>
            </a:r>
            <a:r>
              <a:rPr lang="en-US" sz="2600" dirty="0" smtClean="0"/>
              <a:t>is called </a:t>
            </a:r>
            <a:r>
              <a:rPr lang="en-US" sz="2600" i="1" dirty="0" smtClean="0"/>
              <a:t>synchronization</a:t>
            </a:r>
            <a:r>
              <a:rPr lang="en-US" sz="2600" i="1" dirty="0" smtClean="0"/>
              <a:t>.</a:t>
            </a:r>
          </a:p>
          <a:p>
            <a:pPr algn="just"/>
            <a:r>
              <a:rPr lang="en-US" sz="2600" dirty="0" smtClean="0"/>
              <a:t>Key to synchronization is the concept of the monitor (also called a </a:t>
            </a:r>
            <a:r>
              <a:rPr lang="en-US" sz="2600" i="1" dirty="0" smtClean="0"/>
              <a:t>semaphore</a:t>
            </a:r>
            <a:r>
              <a:rPr lang="en-US" sz="2600" i="1" dirty="0" smtClean="0"/>
              <a:t>).</a:t>
            </a:r>
          </a:p>
          <a:p>
            <a:pPr algn="just"/>
            <a:r>
              <a:rPr lang="en-US" sz="2600" dirty="0" smtClean="0"/>
              <a:t>A </a:t>
            </a:r>
            <a:r>
              <a:rPr lang="en-US" sz="2600" i="1" dirty="0" smtClean="0"/>
              <a:t>monitor </a:t>
            </a:r>
            <a:r>
              <a:rPr lang="en-US" sz="2600" dirty="0" smtClean="0"/>
              <a:t>is </a:t>
            </a:r>
            <a:r>
              <a:rPr lang="en-US" sz="2600" dirty="0" smtClean="0"/>
              <a:t>an object that is used as a mutually exclusive lock, or </a:t>
            </a:r>
            <a:r>
              <a:rPr lang="en-US" sz="2600" i="1" dirty="0" err="1" smtClean="0"/>
              <a:t>mutex</a:t>
            </a:r>
            <a:r>
              <a:rPr lang="en-US" sz="2600" i="1" dirty="0" smtClean="0"/>
              <a:t>.</a:t>
            </a:r>
          </a:p>
          <a:p>
            <a:r>
              <a:rPr lang="en-US" sz="2600" dirty="0" smtClean="0"/>
              <a:t>Only one thread can </a:t>
            </a:r>
            <a:r>
              <a:rPr lang="en-US" sz="2600" i="1" dirty="0" smtClean="0"/>
              <a:t>own </a:t>
            </a:r>
            <a:r>
              <a:rPr lang="en-US" sz="2600" i="1" dirty="0" smtClean="0"/>
              <a:t>a </a:t>
            </a:r>
            <a:r>
              <a:rPr lang="en-US" sz="2600" dirty="0" smtClean="0"/>
              <a:t>monitor </a:t>
            </a:r>
            <a:r>
              <a:rPr lang="en-US" sz="2600" dirty="0" smtClean="0"/>
              <a:t>at a given time</a:t>
            </a:r>
            <a:r>
              <a:rPr lang="en-US" sz="2600" dirty="0" smtClean="0"/>
              <a:t>.</a:t>
            </a:r>
          </a:p>
          <a:p>
            <a:r>
              <a:rPr lang="en-US" sz="2600" dirty="0" smtClean="0"/>
              <a:t>When a thread acquires a lock, it is said to have </a:t>
            </a:r>
            <a:r>
              <a:rPr lang="en-US" sz="2600" i="1" dirty="0" smtClean="0"/>
              <a:t>entered the monitor.</a:t>
            </a:r>
          </a:p>
          <a:p>
            <a:r>
              <a:rPr lang="en-US" sz="2600" dirty="0" smtClean="0"/>
              <a:t>All other threads attempting to enter the locked monitor will be suspended until the </a:t>
            </a:r>
            <a:r>
              <a:rPr lang="en-US" sz="2600" dirty="0" smtClean="0"/>
              <a:t>first thread </a:t>
            </a:r>
            <a:r>
              <a:rPr lang="en-US" sz="2600" i="1" dirty="0" smtClean="0"/>
              <a:t>exits </a:t>
            </a:r>
            <a:r>
              <a:rPr lang="en-US" sz="2600" i="1" dirty="0" smtClean="0"/>
              <a:t>the monitor</a:t>
            </a:r>
            <a:r>
              <a:rPr lang="en-US" sz="2600" i="1" dirty="0" smtClean="0"/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1" y="0"/>
            <a:ext cx="5219700" cy="4015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4191000"/>
            <a:ext cx="5029200" cy="259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799" y="304800"/>
            <a:ext cx="715107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4953000"/>
            <a:ext cx="4876800" cy="124551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Using Synchronized Methods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71600"/>
            <a:ext cx="8584066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3962400"/>
            <a:ext cx="2647950" cy="117479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synchronized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This is the general form of the </a:t>
            </a:r>
            <a:r>
              <a:rPr lang="en-US" b="1" dirty="0" smtClean="0"/>
              <a:t>synchronized statement:</a:t>
            </a:r>
          </a:p>
          <a:p>
            <a:pPr>
              <a:buNone/>
            </a:pPr>
            <a:r>
              <a:rPr lang="en-US" dirty="0" smtClean="0"/>
              <a:t>synchronized(</a:t>
            </a:r>
            <a:r>
              <a:rPr lang="en-US" i="1" dirty="0" smtClean="0"/>
              <a:t>object) {</a:t>
            </a:r>
          </a:p>
          <a:p>
            <a:pPr>
              <a:buNone/>
            </a:pPr>
            <a:r>
              <a:rPr lang="en-US" dirty="0" smtClean="0"/>
              <a:t>// statements to be synchronized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43400"/>
            <a:ext cx="9034236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/>
          <a:lstStyle/>
          <a:p>
            <a:r>
              <a:rPr lang="en-US" b="1" dirty="0" err="1" smtClean="0"/>
              <a:t>Interthread</a:t>
            </a:r>
            <a:r>
              <a:rPr lang="en-US" b="1" dirty="0" smtClean="0"/>
              <a:t>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wait( ) </a:t>
            </a:r>
            <a:r>
              <a:rPr lang="en-US" dirty="0" smtClean="0"/>
              <a:t>tells the calling thread to give up the monitor and go to sleep until </a:t>
            </a:r>
            <a:r>
              <a:rPr lang="en-US" dirty="0" smtClean="0"/>
              <a:t>some other </a:t>
            </a:r>
            <a:r>
              <a:rPr lang="en-US" dirty="0" smtClean="0"/>
              <a:t>thread enters the same monitor and calls </a:t>
            </a:r>
            <a:r>
              <a:rPr lang="en-US" b="1" dirty="0" smtClean="0"/>
              <a:t>notify( ).</a:t>
            </a:r>
          </a:p>
          <a:p>
            <a:r>
              <a:rPr lang="en-US" b="1" dirty="0" smtClean="0"/>
              <a:t>notify</a:t>
            </a:r>
            <a:r>
              <a:rPr lang="en-US" b="1" dirty="0" smtClean="0"/>
              <a:t>( ) </a:t>
            </a:r>
            <a:r>
              <a:rPr lang="en-US" dirty="0" smtClean="0"/>
              <a:t>wakes up a thread that called wait( ) on the same object.</a:t>
            </a:r>
          </a:p>
          <a:p>
            <a:pPr algn="just"/>
            <a:r>
              <a:rPr lang="en-US" b="1" dirty="0" err="1" smtClean="0"/>
              <a:t>notifyAll</a:t>
            </a:r>
            <a:r>
              <a:rPr lang="en-US" b="1" dirty="0" smtClean="0"/>
              <a:t>( ) </a:t>
            </a:r>
            <a:r>
              <a:rPr lang="en-US" dirty="0" smtClean="0"/>
              <a:t>wakes up all the threads that called wait( ) on the same object. One </a:t>
            </a:r>
            <a:r>
              <a:rPr lang="en-US" dirty="0" smtClean="0"/>
              <a:t>of the </a:t>
            </a:r>
            <a:r>
              <a:rPr lang="en-US" dirty="0" smtClean="0"/>
              <a:t>threads will be granted access.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5791200"/>
            <a:ext cx="4800600" cy="930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046" y="457200"/>
            <a:ext cx="8946662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" y="457199"/>
            <a:ext cx="7559040" cy="5647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Main Thread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19800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/>
              <a:t>When a Java program starts up, one thread begins running immediately. This is </a:t>
            </a:r>
            <a:r>
              <a:rPr lang="en-US" dirty="0" smtClean="0"/>
              <a:t>usually called </a:t>
            </a:r>
            <a:r>
              <a:rPr lang="en-US" dirty="0"/>
              <a:t>the </a:t>
            </a:r>
            <a:r>
              <a:rPr lang="en-US" i="1" dirty="0"/>
              <a:t>main thread of your </a:t>
            </a:r>
            <a:r>
              <a:rPr lang="en-US" i="1" dirty="0" smtClean="0"/>
              <a:t>program.</a:t>
            </a:r>
          </a:p>
          <a:p>
            <a:pPr algn="just"/>
            <a:r>
              <a:rPr lang="en-US" dirty="0"/>
              <a:t>The main thread is important for two reasons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/>
              <a:t>It is the thread from which other “child” threads will be spawned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/>
              <a:t>it must be the last thread to finish execution because it performs </a:t>
            </a:r>
            <a:r>
              <a:rPr lang="en-US" dirty="0" smtClean="0"/>
              <a:t>various shutdown </a:t>
            </a:r>
            <a:r>
              <a:rPr lang="en-US" dirty="0"/>
              <a:t>actions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Main thread can be </a:t>
            </a:r>
            <a:r>
              <a:rPr lang="en-US" dirty="0"/>
              <a:t>controlled through a Thread object. To do so, you must obtain a reference to it by </a:t>
            </a:r>
            <a:r>
              <a:rPr lang="en-US" dirty="0" smtClean="0"/>
              <a:t>calling the </a:t>
            </a:r>
            <a:r>
              <a:rPr lang="en-US" dirty="0"/>
              <a:t>method </a:t>
            </a:r>
            <a:r>
              <a:rPr lang="en-US" b="1" dirty="0" err="1"/>
              <a:t>currentThread</a:t>
            </a:r>
            <a:r>
              <a:rPr lang="en-US" b="1" dirty="0"/>
              <a:t>( </a:t>
            </a:r>
            <a:r>
              <a:rPr lang="en-US" b="1" dirty="0" smtClean="0"/>
              <a:t>).</a:t>
            </a:r>
          </a:p>
          <a:p>
            <a:pPr algn="just"/>
            <a:r>
              <a:rPr lang="en-US" dirty="0"/>
              <a:t>static Thread </a:t>
            </a:r>
            <a:r>
              <a:rPr lang="en-US" dirty="0" err="1"/>
              <a:t>currentThread</a:t>
            </a:r>
            <a:r>
              <a:rPr lang="en-US" dirty="0"/>
              <a:t>(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0999"/>
            <a:ext cx="7391400" cy="656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380999"/>
            <a:ext cx="1447800" cy="13273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95310" y="1752600"/>
            <a:ext cx="1447800" cy="2438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903" y="685800"/>
            <a:ext cx="9218951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8709" y="609600"/>
            <a:ext cx="8735291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8600"/>
            <a:ext cx="6858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04800"/>
            <a:ext cx="756374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2895600"/>
            <a:ext cx="1524000" cy="155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4345" y="4232565"/>
            <a:ext cx="1524000" cy="1639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0"/>
            <a:ext cx="774041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24251" y="5181601"/>
            <a:ext cx="5448299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en-US" dirty="0"/>
              <a:t>static void sleep(long </a:t>
            </a:r>
            <a:r>
              <a:rPr lang="en-US" i="1" dirty="0"/>
              <a:t>milliseconds) throws </a:t>
            </a:r>
            <a:r>
              <a:rPr lang="en-US" i="1" dirty="0" err="1" smtClean="0"/>
              <a:t>InterruptedException</a:t>
            </a:r>
            <a:endParaRPr lang="en-US" i="1" dirty="0" smtClean="0"/>
          </a:p>
          <a:p>
            <a:r>
              <a:rPr lang="en-US" dirty="0"/>
              <a:t>final void </a:t>
            </a:r>
            <a:r>
              <a:rPr lang="en-US" dirty="0" err="1"/>
              <a:t>setName</a:t>
            </a:r>
            <a:r>
              <a:rPr lang="en-US" dirty="0"/>
              <a:t>(String </a:t>
            </a:r>
            <a:r>
              <a:rPr lang="en-US" i="1" dirty="0" err="1"/>
              <a:t>threadName</a:t>
            </a:r>
            <a:r>
              <a:rPr lang="en-US" i="1" dirty="0" smtClean="0"/>
              <a:t>)</a:t>
            </a:r>
          </a:p>
          <a:p>
            <a:r>
              <a:rPr lang="en-US" dirty="0"/>
              <a:t>final String </a:t>
            </a:r>
            <a:r>
              <a:rPr lang="en-US" dirty="0" err="1"/>
              <a:t>getName</a:t>
            </a:r>
            <a:r>
              <a:rPr lang="en-US" dirty="0"/>
              <a:t>( </a:t>
            </a:r>
            <a:r>
              <a:rPr lang="en-US" dirty="0" smtClean="0"/>
              <a:t>)</a:t>
            </a:r>
          </a:p>
          <a:p>
            <a:pPr algn="ctr">
              <a:buNone/>
            </a:pPr>
            <a:r>
              <a:rPr lang="en-US" b="1" dirty="0"/>
              <a:t>Creating a </a:t>
            </a:r>
            <a:r>
              <a:rPr lang="en-US" b="1" dirty="0" smtClean="0"/>
              <a:t>Thread</a:t>
            </a:r>
          </a:p>
          <a:p>
            <a:r>
              <a:rPr lang="en-US" dirty="0"/>
              <a:t>You can implement the </a:t>
            </a:r>
            <a:r>
              <a:rPr lang="en-US" b="1" dirty="0" err="1"/>
              <a:t>Runnable</a:t>
            </a:r>
            <a:r>
              <a:rPr lang="en-US" b="1" dirty="0"/>
              <a:t> interface.</a:t>
            </a:r>
          </a:p>
          <a:p>
            <a:r>
              <a:rPr lang="en-US" dirty="0" smtClean="0"/>
              <a:t>You </a:t>
            </a:r>
            <a:r>
              <a:rPr lang="en-US" dirty="0"/>
              <a:t>can extend the </a:t>
            </a:r>
            <a:r>
              <a:rPr lang="en-US" b="1" dirty="0"/>
              <a:t>Thread class, itself.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b="1" dirty="0"/>
              <a:t>Implementing </a:t>
            </a:r>
            <a:r>
              <a:rPr lang="en-US" b="1" dirty="0" err="1"/>
              <a:t>Runnable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The easiest way to create a thread is to create a class that implements the </a:t>
            </a:r>
            <a:r>
              <a:rPr lang="en-US" b="1" dirty="0" err="1"/>
              <a:t>Runnable</a:t>
            </a:r>
            <a:r>
              <a:rPr lang="en-US" b="1" dirty="0"/>
              <a:t> interface</a:t>
            </a:r>
            <a:r>
              <a:rPr lang="en-US" b="1" dirty="0" smtClean="0"/>
              <a:t>.</a:t>
            </a:r>
          </a:p>
          <a:p>
            <a:r>
              <a:rPr lang="en-US" dirty="0"/>
              <a:t>To implement </a:t>
            </a:r>
            <a:r>
              <a:rPr lang="en-US" b="1" dirty="0" err="1"/>
              <a:t>Runnable</a:t>
            </a:r>
            <a:r>
              <a:rPr lang="en-US" b="1" dirty="0"/>
              <a:t>, a class need only implement a single </a:t>
            </a:r>
            <a:r>
              <a:rPr lang="en-US" b="1" dirty="0" smtClean="0"/>
              <a:t>method </a:t>
            </a:r>
            <a:r>
              <a:rPr lang="en-US" dirty="0" smtClean="0"/>
              <a:t>called </a:t>
            </a:r>
            <a:r>
              <a:rPr lang="en-US" b="1" dirty="0"/>
              <a:t>run( ), which is declared like </a:t>
            </a:r>
            <a:r>
              <a:rPr lang="en-US" b="1" dirty="0" smtClean="0"/>
              <a:t>this: </a:t>
            </a:r>
            <a:r>
              <a:rPr lang="en-US" dirty="0" smtClean="0"/>
              <a:t>public </a:t>
            </a:r>
            <a:r>
              <a:rPr lang="en-US" dirty="0"/>
              <a:t>void run( </a:t>
            </a:r>
            <a:r>
              <a:rPr lang="en-US" dirty="0" smtClean="0"/>
              <a:t>)</a:t>
            </a:r>
          </a:p>
          <a:p>
            <a:r>
              <a:rPr lang="en-US" dirty="0" smtClean="0"/>
              <a:t>Run() is the entry point for new thread.</a:t>
            </a:r>
          </a:p>
          <a:p>
            <a:r>
              <a:rPr lang="en-US" dirty="0" smtClean="0"/>
              <a:t>The thread </a:t>
            </a:r>
            <a:r>
              <a:rPr lang="en-US" dirty="0"/>
              <a:t>will end </a:t>
            </a:r>
            <a:r>
              <a:rPr lang="en-US" dirty="0" smtClean="0"/>
              <a:t>when </a:t>
            </a:r>
            <a:r>
              <a:rPr lang="en-US" b="1" dirty="0" smtClean="0"/>
              <a:t>run</a:t>
            </a:r>
            <a:r>
              <a:rPr lang="en-US" b="1" dirty="0"/>
              <a:t>( ) returns.</a:t>
            </a:r>
            <a:endParaRPr lang="en-US" dirty="0" smtClean="0"/>
          </a:p>
          <a:p>
            <a:r>
              <a:rPr lang="en-US" b="1" dirty="0"/>
              <a:t>Thread defines several </a:t>
            </a:r>
            <a:r>
              <a:rPr lang="en-US" b="1" dirty="0" smtClean="0"/>
              <a:t>constructors.</a:t>
            </a:r>
          </a:p>
          <a:p>
            <a:r>
              <a:rPr lang="en-US" dirty="0"/>
              <a:t>Thread(</a:t>
            </a:r>
            <a:r>
              <a:rPr lang="en-US" dirty="0" err="1"/>
              <a:t>Runnable</a:t>
            </a:r>
            <a:r>
              <a:rPr lang="en-US" dirty="0"/>
              <a:t> </a:t>
            </a:r>
            <a:r>
              <a:rPr lang="en-US" i="1" dirty="0" err="1"/>
              <a:t>threadOb</a:t>
            </a:r>
            <a:r>
              <a:rPr lang="en-US" i="1" dirty="0"/>
              <a:t>, String </a:t>
            </a:r>
            <a:r>
              <a:rPr lang="en-US" i="1" dirty="0" err="1"/>
              <a:t>threadName</a:t>
            </a:r>
            <a:r>
              <a:rPr lang="en-US" i="1" dirty="0" smtClean="0"/>
              <a:t>)</a:t>
            </a:r>
          </a:p>
          <a:p>
            <a:r>
              <a:rPr lang="en-US" dirty="0"/>
              <a:t>After the new thread is created, it will not start running until you call its </a:t>
            </a:r>
            <a:r>
              <a:rPr lang="en-US" b="1" dirty="0"/>
              <a:t>start( ) </a:t>
            </a:r>
            <a:r>
              <a:rPr lang="en-US" b="1" dirty="0" smtClean="0"/>
              <a:t>method</a:t>
            </a:r>
          </a:p>
          <a:p>
            <a:r>
              <a:rPr lang="en-US" b="1" dirty="0"/>
              <a:t>start( ) executes a call to run( 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6957" t="3917"/>
          <a:stretch>
            <a:fillRect/>
          </a:stretch>
        </p:blipFill>
        <p:spPr bwMode="auto">
          <a:xfrm>
            <a:off x="0" y="-1"/>
            <a:ext cx="8686800" cy="6900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7315200" cy="3071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3200400"/>
            <a:ext cx="78873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7400" y="4495800"/>
            <a:ext cx="62103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Extending Thread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/>
              <a:t>The second way to create a thread is to create a new class that extends </a:t>
            </a:r>
            <a:r>
              <a:rPr lang="en-US" b="1" dirty="0" smtClean="0"/>
              <a:t>Thread</a:t>
            </a:r>
          </a:p>
          <a:p>
            <a:r>
              <a:rPr lang="en-US" dirty="0"/>
              <a:t>The extending class must override the </a:t>
            </a:r>
            <a:r>
              <a:rPr lang="en-US" b="1" dirty="0"/>
              <a:t>run( ) method, </a:t>
            </a:r>
            <a:r>
              <a:rPr lang="en-US" b="1" dirty="0" smtClean="0"/>
              <a:t>which </a:t>
            </a:r>
            <a:r>
              <a:rPr lang="en-US" dirty="0" smtClean="0"/>
              <a:t>is </a:t>
            </a:r>
            <a:r>
              <a:rPr lang="en-US" dirty="0"/>
              <a:t>the entry point for the new thread</a:t>
            </a:r>
            <a:r>
              <a:rPr lang="en-US" dirty="0" smtClean="0"/>
              <a:t>.</a:t>
            </a:r>
          </a:p>
          <a:p>
            <a:r>
              <a:rPr lang="en-US" dirty="0"/>
              <a:t>It must also call </a:t>
            </a:r>
            <a:r>
              <a:rPr lang="en-US" b="1" dirty="0"/>
              <a:t>start( ) to begin execution of the </a:t>
            </a:r>
            <a:r>
              <a:rPr lang="en-US" b="1" dirty="0" smtClean="0"/>
              <a:t>new </a:t>
            </a:r>
            <a:r>
              <a:rPr lang="en-US" dirty="0" smtClean="0"/>
              <a:t>thread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791</Words>
  <Application>Microsoft Office PowerPoint</Application>
  <PresentationFormat>On-screen Show (4:3)</PresentationFormat>
  <Paragraphs>66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Multithreaded Programming</vt:lpstr>
      <vt:lpstr>Thread Class and Runnable Interface</vt:lpstr>
      <vt:lpstr>The Main Thread</vt:lpstr>
      <vt:lpstr>Slide 4</vt:lpstr>
      <vt:lpstr>Slide 5</vt:lpstr>
      <vt:lpstr>Implementing Runnable</vt:lpstr>
      <vt:lpstr>Slide 7</vt:lpstr>
      <vt:lpstr>Slide 8</vt:lpstr>
      <vt:lpstr>Extending Thread</vt:lpstr>
      <vt:lpstr>Slide 10</vt:lpstr>
      <vt:lpstr>Slide 11</vt:lpstr>
      <vt:lpstr>Creating Multiple Threads</vt:lpstr>
      <vt:lpstr>Slide 13</vt:lpstr>
      <vt:lpstr>Slide 14</vt:lpstr>
      <vt:lpstr>Using isAlive( ) and join( )</vt:lpstr>
      <vt:lpstr>Slide 16</vt:lpstr>
      <vt:lpstr>Slide 17</vt:lpstr>
      <vt:lpstr>Slide 18</vt:lpstr>
      <vt:lpstr>Thread Priorities</vt:lpstr>
      <vt:lpstr>Slide 20</vt:lpstr>
      <vt:lpstr>Slide 21</vt:lpstr>
      <vt:lpstr>Synchronization</vt:lpstr>
      <vt:lpstr>Slide 23</vt:lpstr>
      <vt:lpstr>Slide 24</vt:lpstr>
      <vt:lpstr>Using Synchronized Methods</vt:lpstr>
      <vt:lpstr>The synchronized Statement</vt:lpstr>
      <vt:lpstr>Interthread Communication</vt:lpstr>
      <vt:lpstr>Slide 28</vt:lpstr>
      <vt:lpstr>Slide 29</vt:lpstr>
      <vt:lpstr>Slide 30</vt:lpstr>
      <vt:lpstr>Slide 31</vt:lpstr>
      <vt:lpstr>Slide 32</vt:lpstr>
      <vt:lpstr>Slide 33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Multithreaded Programming</dc:title>
  <dc:creator>lenovo</dc:creator>
  <cp:lastModifiedBy>lenovo</cp:lastModifiedBy>
  <cp:revision>11</cp:revision>
  <dcterms:created xsi:type="dcterms:W3CDTF">2018-05-14T00:52:50Z</dcterms:created>
  <dcterms:modified xsi:type="dcterms:W3CDTF">2018-05-14T06:22:53Z</dcterms:modified>
</cp:coreProperties>
</file>