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5670-3F47-401F-948D-AFA20593A4FA}" type="datetimeFigureOut">
              <a:rPr lang="en-US" smtClean="0"/>
              <a:pPr/>
              <a:t>25/4/2018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0ACD-DD11-442D-B79A-2D9D507E3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5670-3F47-401F-948D-AFA20593A4FA}" type="datetimeFigureOut">
              <a:rPr lang="en-US" smtClean="0"/>
              <a:pPr/>
              <a:t>25/4/2018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0ACD-DD11-442D-B79A-2D9D507E3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5670-3F47-401F-948D-AFA20593A4FA}" type="datetimeFigureOut">
              <a:rPr lang="en-US" smtClean="0"/>
              <a:pPr/>
              <a:t>25/4/2018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0ACD-DD11-442D-B79A-2D9D507E3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5670-3F47-401F-948D-AFA20593A4FA}" type="datetimeFigureOut">
              <a:rPr lang="en-US" smtClean="0"/>
              <a:pPr/>
              <a:t>25/4/2018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0ACD-DD11-442D-B79A-2D9D507E3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5670-3F47-401F-948D-AFA20593A4FA}" type="datetimeFigureOut">
              <a:rPr lang="en-US" smtClean="0"/>
              <a:pPr/>
              <a:t>25/4/2018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0ACD-DD11-442D-B79A-2D9D507E3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5670-3F47-401F-948D-AFA20593A4FA}" type="datetimeFigureOut">
              <a:rPr lang="en-US" smtClean="0"/>
              <a:pPr/>
              <a:t>25/4/2018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0ACD-DD11-442D-B79A-2D9D507E3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5670-3F47-401F-948D-AFA20593A4FA}" type="datetimeFigureOut">
              <a:rPr lang="en-US" smtClean="0"/>
              <a:pPr/>
              <a:t>25/4/2018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0ACD-DD11-442D-B79A-2D9D507E3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5670-3F47-401F-948D-AFA20593A4FA}" type="datetimeFigureOut">
              <a:rPr lang="en-US" smtClean="0"/>
              <a:pPr/>
              <a:t>25/4/2018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0ACD-DD11-442D-B79A-2D9D507E3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5670-3F47-401F-948D-AFA20593A4FA}" type="datetimeFigureOut">
              <a:rPr lang="en-US" smtClean="0"/>
              <a:pPr/>
              <a:t>25/4/2018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0ACD-DD11-442D-B79A-2D9D507E3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5670-3F47-401F-948D-AFA20593A4FA}" type="datetimeFigureOut">
              <a:rPr lang="en-US" smtClean="0"/>
              <a:pPr/>
              <a:t>25/4/2018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0ACD-DD11-442D-B79A-2D9D507E3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5670-3F47-401F-948D-AFA20593A4FA}" type="datetimeFigureOut">
              <a:rPr lang="en-US" smtClean="0"/>
              <a:pPr/>
              <a:t>25/4/2018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0ACD-DD11-442D-B79A-2D9D507E3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15670-3F47-401F-948D-AFA20593A4FA}" type="datetimeFigureOut">
              <a:rPr lang="en-US" smtClean="0"/>
              <a:pPr/>
              <a:t>25/4/2018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40ACD-DD11-442D-B79A-2D9D507E3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50650"/>
            <a:ext cx="8153400" cy="654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Packages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6172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514600"/>
            <a:ext cx="46482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3352800"/>
            <a:ext cx="598989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4648200"/>
            <a:ext cx="6934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09600" y="2133600"/>
            <a:ext cx="9448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1" y="457200"/>
            <a:ext cx="8991600" cy="374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en-US" sz="2400" dirty="0"/>
              <a:t>An </a:t>
            </a:r>
            <a:r>
              <a:rPr lang="en-US" sz="2400" i="1" dirty="0"/>
              <a:t>exception is an </a:t>
            </a:r>
            <a:r>
              <a:rPr lang="en-US" sz="2400" i="1" dirty="0" smtClean="0"/>
              <a:t>abnormal </a:t>
            </a:r>
            <a:r>
              <a:rPr lang="en-US" sz="2400" dirty="0" smtClean="0"/>
              <a:t>condition </a:t>
            </a:r>
            <a:r>
              <a:rPr lang="en-US" sz="2400" dirty="0"/>
              <a:t>that arises in a code sequence at run time. In other words, an exception is </a:t>
            </a:r>
            <a:r>
              <a:rPr lang="en-US" sz="2400" dirty="0" smtClean="0"/>
              <a:t>a run-time </a:t>
            </a:r>
            <a:r>
              <a:rPr lang="en-US" sz="2400" dirty="0"/>
              <a:t>error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A Java </a:t>
            </a:r>
            <a:r>
              <a:rPr lang="en-US" sz="2400" dirty="0"/>
              <a:t>exception is an object that describes an exceptional (that is, error) condition that </a:t>
            </a:r>
            <a:r>
              <a:rPr lang="en-US" sz="2400" dirty="0" smtClean="0"/>
              <a:t>has occurred </a:t>
            </a:r>
            <a:r>
              <a:rPr lang="en-US" sz="2400" dirty="0"/>
              <a:t>in a piece of code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When an exceptional condition arises, an object </a:t>
            </a:r>
            <a:r>
              <a:rPr lang="en-US" sz="2400" dirty="0" smtClean="0"/>
              <a:t>representing that </a:t>
            </a:r>
            <a:r>
              <a:rPr lang="en-US" sz="2400" dirty="0"/>
              <a:t>exception is created and </a:t>
            </a:r>
            <a:r>
              <a:rPr lang="en-US" sz="2400" i="1" dirty="0"/>
              <a:t>thrown in the method that caused the error</a:t>
            </a:r>
            <a:r>
              <a:rPr lang="en-US" sz="2400" i="1" dirty="0" smtClean="0"/>
              <a:t>.</a:t>
            </a:r>
          </a:p>
          <a:p>
            <a:r>
              <a:rPr lang="en-US" sz="2400" dirty="0"/>
              <a:t>That method </a:t>
            </a:r>
            <a:r>
              <a:rPr lang="en-US" sz="2400" dirty="0" smtClean="0"/>
              <a:t>may choose </a:t>
            </a:r>
            <a:r>
              <a:rPr lang="en-US" sz="2400" dirty="0"/>
              <a:t>to handle the </a:t>
            </a:r>
            <a:r>
              <a:rPr lang="en-US" sz="2400" dirty="0" smtClean="0"/>
              <a:t>exception (</a:t>
            </a:r>
            <a:r>
              <a:rPr lang="en-US" sz="2400" i="1" dirty="0"/>
              <a:t>caught and processed</a:t>
            </a:r>
            <a:r>
              <a:rPr lang="en-US" sz="2400" i="1" dirty="0" smtClean="0"/>
              <a:t>.)</a:t>
            </a:r>
          </a:p>
          <a:p>
            <a:r>
              <a:rPr lang="en-US" sz="2400" dirty="0"/>
              <a:t>Java exception handling is managed via five keywords: </a:t>
            </a:r>
            <a:r>
              <a:rPr lang="en-US" sz="2400" b="1" dirty="0"/>
              <a:t>try, catch, throw, throws, </a:t>
            </a:r>
            <a:r>
              <a:rPr lang="en-US" sz="2400" b="1" dirty="0" smtClean="0"/>
              <a:t>and finally.</a:t>
            </a:r>
          </a:p>
          <a:p>
            <a:r>
              <a:rPr lang="en-US" sz="2400" dirty="0"/>
              <a:t>System-generated exceptions are automatically thrown by the Java run-time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/>
              <a:t>general form of an exception-handling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try {</a:t>
            </a:r>
          </a:p>
          <a:p>
            <a:pPr>
              <a:buNone/>
            </a:pPr>
            <a:r>
              <a:rPr lang="en-US" dirty="0"/>
              <a:t>// block of code to monitor for errors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/>
              <a:t>catch (</a:t>
            </a:r>
            <a:r>
              <a:rPr lang="en-US" i="1" dirty="0"/>
              <a:t>ExceptionType1 </a:t>
            </a:r>
            <a:r>
              <a:rPr lang="en-US" i="1" dirty="0" err="1"/>
              <a:t>exOb</a:t>
            </a:r>
            <a:r>
              <a:rPr lang="en-US" i="1" dirty="0"/>
              <a:t>) {</a:t>
            </a:r>
          </a:p>
          <a:p>
            <a:pPr>
              <a:buNone/>
            </a:pPr>
            <a:r>
              <a:rPr lang="en-US" dirty="0"/>
              <a:t>// exception handler for </a:t>
            </a:r>
            <a:r>
              <a:rPr lang="en-US" i="1" dirty="0"/>
              <a:t>ExceptionType1</a:t>
            </a:r>
          </a:p>
          <a:p>
            <a:pPr>
              <a:buNone/>
            </a:pPr>
            <a:r>
              <a:rPr lang="en-US" dirty="0"/>
              <a:t>}</a:t>
            </a:r>
          </a:p>
          <a:p>
            <a:pPr>
              <a:buNone/>
            </a:pPr>
            <a:r>
              <a:rPr lang="en-US" dirty="0"/>
              <a:t>catch (</a:t>
            </a:r>
            <a:r>
              <a:rPr lang="en-US" i="1" dirty="0"/>
              <a:t>ExceptionType2 </a:t>
            </a:r>
            <a:r>
              <a:rPr lang="en-US" i="1" dirty="0" err="1"/>
              <a:t>exOb</a:t>
            </a:r>
            <a:r>
              <a:rPr lang="en-US" i="1" dirty="0"/>
              <a:t>) {</a:t>
            </a:r>
          </a:p>
          <a:p>
            <a:pPr>
              <a:buNone/>
            </a:pPr>
            <a:r>
              <a:rPr lang="en-US" dirty="0"/>
              <a:t>// exception handler for </a:t>
            </a:r>
            <a:r>
              <a:rPr lang="en-US" i="1" dirty="0"/>
              <a:t>ExceptionType2</a:t>
            </a:r>
          </a:p>
          <a:p>
            <a:pPr>
              <a:buNone/>
            </a:pPr>
            <a:r>
              <a:rPr lang="en-US" dirty="0"/>
              <a:t>}</a:t>
            </a:r>
          </a:p>
          <a:p>
            <a:pPr>
              <a:buNone/>
            </a:pPr>
            <a:r>
              <a:rPr lang="en-US" dirty="0"/>
              <a:t>// ...</a:t>
            </a:r>
          </a:p>
          <a:p>
            <a:pPr>
              <a:buNone/>
            </a:pPr>
            <a:r>
              <a:rPr lang="en-US" dirty="0"/>
              <a:t>finally {</a:t>
            </a:r>
          </a:p>
          <a:p>
            <a:pPr>
              <a:buNone/>
            </a:pPr>
            <a:r>
              <a:rPr lang="en-US" dirty="0"/>
              <a:t>// block of code to be executed after try block ends</a:t>
            </a:r>
          </a:p>
          <a:p>
            <a:pPr>
              <a:buNone/>
            </a:pPr>
            <a:r>
              <a:rPr lang="en-US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b="1" dirty="0"/>
              <a:t>Uncaught Exceptions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990600"/>
            <a:ext cx="6705600" cy="207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895600"/>
            <a:ext cx="70104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683388"/>
            <a:ext cx="8763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Connector 7"/>
          <p:cNvCxnSpPr/>
          <p:nvPr/>
        </p:nvCxnSpPr>
        <p:spPr>
          <a:xfrm>
            <a:off x="0" y="37338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5943600"/>
            <a:ext cx="84582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Using try and catch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399"/>
            <a:ext cx="8610600" cy="541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Multiple catch Clauses</a:t>
            </a:r>
            <a:endParaRPr lang="en-US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914400"/>
            <a:ext cx="7848600" cy="1572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438400"/>
            <a:ext cx="8534400" cy="4236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914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4230"/>
            <a:ext cx="8077200" cy="6467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8763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3962400"/>
            <a:ext cx="5572491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886062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733800"/>
            <a:ext cx="81534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</a:t>
            </a:r>
            <a:r>
              <a:rPr lang="en-US" dirty="0" smtClean="0"/>
              <a:t>is possible for your program to throw an exception explicitly, using the </a:t>
            </a:r>
            <a:r>
              <a:rPr lang="en-US" b="1" dirty="0" smtClean="0"/>
              <a:t>throw </a:t>
            </a:r>
            <a:r>
              <a:rPr lang="en-US" dirty="0" smtClean="0"/>
              <a:t>statement.</a:t>
            </a:r>
          </a:p>
          <a:p>
            <a:r>
              <a:rPr lang="en-US" dirty="0" smtClean="0"/>
              <a:t>The general form of </a:t>
            </a:r>
            <a:r>
              <a:rPr lang="en-US" b="1" dirty="0" smtClean="0"/>
              <a:t>throw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throw </a:t>
            </a:r>
            <a:r>
              <a:rPr lang="en-US" b="1" i="1" dirty="0" err="1" smtClean="0"/>
              <a:t>ThrowableInstance</a:t>
            </a:r>
            <a:r>
              <a:rPr lang="en-US" b="1" i="1" dirty="0" smtClean="0"/>
              <a:t>;</a:t>
            </a:r>
          </a:p>
          <a:p>
            <a:pPr>
              <a:buNone/>
            </a:pPr>
            <a:r>
              <a:rPr lang="en-US" i="1" dirty="0" err="1" smtClean="0"/>
              <a:t>ThrowableInstance</a:t>
            </a:r>
            <a:r>
              <a:rPr lang="en-US" i="1" dirty="0" smtClean="0"/>
              <a:t> must be an object of type </a:t>
            </a:r>
            <a:r>
              <a:rPr lang="en-US" b="1" i="1" dirty="0" err="1" smtClean="0"/>
              <a:t>Throwable</a:t>
            </a:r>
            <a:r>
              <a:rPr lang="en-US" b="1" i="1" dirty="0" smtClean="0"/>
              <a:t> or a subclass of </a:t>
            </a:r>
            <a:r>
              <a:rPr lang="en-US" b="1" i="1" dirty="0" err="1" smtClean="0"/>
              <a:t>Throwable</a:t>
            </a:r>
            <a:endParaRPr lang="en-US" b="1" i="1" dirty="0" smtClean="0"/>
          </a:p>
          <a:p>
            <a:r>
              <a:rPr lang="en-US" dirty="0" smtClean="0"/>
              <a:t>The flow of execution stops immediately after the </a:t>
            </a:r>
            <a:r>
              <a:rPr lang="en-US" b="1" dirty="0" smtClean="0"/>
              <a:t>throw statement; any </a:t>
            </a:r>
            <a:r>
              <a:rPr lang="en-US" b="1" dirty="0" smtClean="0"/>
              <a:t>subsequent </a:t>
            </a:r>
            <a:r>
              <a:rPr lang="en-US" dirty="0" smtClean="0"/>
              <a:t>statements </a:t>
            </a:r>
            <a:r>
              <a:rPr lang="en-US" dirty="0" smtClean="0"/>
              <a:t>are not executed.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861060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876800"/>
            <a:ext cx="85344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throws </a:t>
            </a:r>
            <a:r>
              <a:rPr lang="en-US" b="1" dirty="0" smtClean="0"/>
              <a:t>clause lists the </a:t>
            </a:r>
            <a:r>
              <a:rPr lang="en-US" b="1" dirty="0" smtClean="0"/>
              <a:t>types </a:t>
            </a:r>
            <a:r>
              <a:rPr lang="en-US" dirty="0" smtClean="0"/>
              <a:t>of </a:t>
            </a:r>
            <a:r>
              <a:rPr lang="en-US" dirty="0" smtClean="0"/>
              <a:t>exceptions that a method might throw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828800"/>
            <a:ext cx="6553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164355"/>
            <a:ext cx="7543800" cy="369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6286500"/>
            <a:ext cx="6477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finally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14400"/>
            <a:ext cx="8001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"/>
            <a:ext cx="73914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114800"/>
            <a:ext cx="3581400" cy="2657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7665" y="457200"/>
            <a:ext cx="8056735" cy="5847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8566353" cy="291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19200"/>
            <a:ext cx="8763000" cy="5227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 Access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372797"/>
            <a:ext cx="6858000" cy="514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609600"/>
            <a:ext cx="7768167" cy="50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762000"/>
            <a:ext cx="8517516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382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720" y="457200"/>
            <a:ext cx="7929680" cy="5939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610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235</Words>
  <Application>Microsoft Office PowerPoint</Application>
  <PresentationFormat>On-screen Show (4:3)</PresentationFormat>
  <Paragraphs>37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Access Protection</vt:lpstr>
      <vt:lpstr>An Access Example</vt:lpstr>
      <vt:lpstr>Slide 5</vt:lpstr>
      <vt:lpstr>Slide 6</vt:lpstr>
      <vt:lpstr>Slide 7</vt:lpstr>
      <vt:lpstr>Slide 8</vt:lpstr>
      <vt:lpstr>Slide 9</vt:lpstr>
      <vt:lpstr>Importing Packages</vt:lpstr>
      <vt:lpstr>Slide 11</vt:lpstr>
      <vt:lpstr>Slide 12</vt:lpstr>
      <vt:lpstr>Exception Handling</vt:lpstr>
      <vt:lpstr>The general form of an exception-handling block</vt:lpstr>
      <vt:lpstr>Uncaught Exceptions</vt:lpstr>
      <vt:lpstr>Using try and catch</vt:lpstr>
      <vt:lpstr>Multiple catch Clauses</vt:lpstr>
      <vt:lpstr>Slide 18</vt:lpstr>
      <vt:lpstr>Slide 19</vt:lpstr>
      <vt:lpstr>Slide 20</vt:lpstr>
      <vt:lpstr>throw</vt:lpstr>
      <vt:lpstr>Slide 22</vt:lpstr>
      <vt:lpstr>throws</vt:lpstr>
      <vt:lpstr>finally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18</cp:revision>
  <dcterms:created xsi:type="dcterms:W3CDTF">2018-04-24T05:01:10Z</dcterms:created>
  <dcterms:modified xsi:type="dcterms:W3CDTF">2018-04-25T08:22:44Z</dcterms:modified>
</cp:coreProperties>
</file>