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8"/>
  </p:notesMasterIdLst>
  <p:sldIdLst>
    <p:sldId id="343" r:id="rId2"/>
    <p:sldId id="345" r:id="rId3"/>
    <p:sldId id="347" r:id="rId4"/>
    <p:sldId id="395" r:id="rId5"/>
    <p:sldId id="396" r:id="rId6"/>
    <p:sldId id="350" r:id="rId7"/>
    <p:sldId id="351" r:id="rId8"/>
    <p:sldId id="352" r:id="rId9"/>
    <p:sldId id="397" r:id="rId10"/>
    <p:sldId id="398" r:id="rId11"/>
    <p:sldId id="399" r:id="rId12"/>
    <p:sldId id="400" r:id="rId13"/>
    <p:sldId id="401" r:id="rId14"/>
    <p:sldId id="402" r:id="rId15"/>
    <p:sldId id="353" r:id="rId16"/>
    <p:sldId id="354" r:id="rId17"/>
    <p:sldId id="355" r:id="rId18"/>
    <p:sldId id="356" r:id="rId19"/>
    <p:sldId id="357" r:id="rId20"/>
    <p:sldId id="358" r:id="rId21"/>
    <p:sldId id="359" r:id="rId22"/>
    <p:sldId id="394" r:id="rId23"/>
    <p:sldId id="360" r:id="rId24"/>
    <p:sldId id="403" r:id="rId25"/>
    <p:sldId id="361" r:id="rId26"/>
    <p:sldId id="404" r:id="rId27"/>
    <p:sldId id="362" r:id="rId28"/>
    <p:sldId id="405" r:id="rId29"/>
    <p:sldId id="363" r:id="rId30"/>
    <p:sldId id="406" r:id="rId31"/>
    <p:sldId id="364" r:id="rId32"/>
    <p:sldId id="407" r:id="rId33"/>
    <p:sldId id="365" r:id="rId34"/>
    <p:sldId id="408" r:id="rId35"/>
    <p:sldId id="366" r:id="rId36"/>
    <p:sldId id="409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D7A71E-8F59-4B60-BD04-414E24DD74C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B5D5E1-86D6-47C6-8051-94465114E3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53DD38-3E83-45E5-AEA6-BAC1ECF7FA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F0FE3-8FAA-4A0D-A2AA-F850292FF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015371-F8E2-4442-96BB-F35BA722BB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50166-E64D-43E7-9F5E-9B2AB26760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1F7B3-3A53-4F48-976F-F29A5E0B6F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60A0A-E031-4564-93AB-757B2B3521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31A81-A4BE-479C-999A-9883EAB064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014A1E-923E-4FBD-B691-660DEB1E1D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A6904-E5F8-438B-8098-6426997CA1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9807FF-60EC-43E8-BC0F-90B296087A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46A7227-3534-40EA-B1B1-AA0404FF28C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 4.1</a:t>
            </a:r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Introduction to swings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Swing is a set of classes that provides more powerful and flexible components than are possible with the AWT.</a:t>
            </a:r>
          </a:p>
          <a:p>
            <a:pPr>
              <a:lnSpc>
                <a:spcPct val="80000"/>
              </a:lnSpc>
            </a:pPr>
            <a:r>
              <a:rPr lang="en-US" sz="2000"/>
              <a:t>In addition to the familiar components, such as buttons, check boxes, and labels, Swing supplies several exciting additions, including tabbed panes, scroll panes, trees, and tables. </a:t>
            </a:r>
          </a:p>
          <a:p>
            <a:pPr>
              <a:lnSpc>
                <a:spcPct val="80000"/>
              </a:lnSpc>
            </a:pPr>
            <a:r>
              <a:rPr lang="en-US" sz="2000"/>
              <a:t>Even familiar components such as buttons have more capabilities in Swing.</a:t>
            </a:r>
          </a:p>
          <a:p>
            <a:pPr>
              <a:lnSpc>
                <a:spcPct val="80000"/>
              </a:lnSpc>
            </a:pPr>
            <a:r>
              <a:rPr lang="en-US" sz="2000"/>
              <a:t>For example, a button may have both an image and a text string associated with it. Also, the image can be changed as the state of the button changes.</a:t>
            </a:r>
          </a:p>
          <a:p>
            <a:pPr>
              <a:lnSpc>
                <a:spcPct val="80000"/>
              </a:lnSpc>
            </a:pPr>
            <a:r>
              <a:rPr lang="en-US" sz="2000"/>
              <a:t>Unlike AWT components, Swing components are not implemented by platform-specific code. </a:t>
            </a:r>
          </a:p>
          <a:p>
            <a:pPr>
              <a:lnSpc>
                <a:spcPct val="80000"/>
              </a:lnSpc>
            </a:pPr>
            <a:r>
              <a:rPr lang="en-US" sz="2000"/>
              <a:t>Instead, they are written entirely in Java and, therefore, are platform-independent.</a:t>
            </a:r>
          </a:p>
          <a:p>
            <a:pPr>
              <a:lnSpc>
                <a:spcPct val="80000"/>
              </a:lnSpc>
            </a:pPr>
            <a:r>
              <a:rPr lang="en-US" sz="2000"/>
              <a:t>The term </a:t>
            </a:r>
            <a:r>
              <a:rPr lang="en-US" sz="2000" i="1"/>
              <a:t>lightweight </a:t>
            </a:r>
            <a:r>
              <a:rPr lang="en-US" sz="2000"/>
              <a:t>is used to describe such elements.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970" y="838200"/>
            <a:ext cx="893103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09600"/>
            <a:ext cx="8601808" cy="5658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/>
          <a:lstStyle/>
          <a:p>
            <a:r>
              <a:rPr lang="en-US" b="1" dirty="0" smtClean="0"/>
              <a:t>Event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85800"/>
            <a:ext cx="8839200" cy="605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6592"/>
            <a:ext cx="8915400" cy="6498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99" y="228600"/>
            <a:ext cx="6096001" cy="2064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0"/>
            <a:ext cx="7848600" cy="3558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 6.1</a:t>
            </a: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Exploring swing- JApplet, 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using Swing components in an applet, subclass </a:t>
            </a:r>
            <a:r>
              <a:rPr lang="en-US" i="1"/>
              <a:t>JApplet</a:t>
            </a:r>
            <a:r>
              <a:rPr lang="en-US"/>
              <a:t>, not </a:t>
            </a:r>
            <a:r>
              <a:rPr lang="en-US" i="1"/>
              <a:t>Applet</a:t>
            </a:r>
            <a:endParaRPr lang="en-US"/>
          </a:p>
          <a:p>
            <a:pPr lvl="1"/>
            <a:r>
              <a:rPr lang="en-US" i="1"/>
              <a:t>JApplet</a:t>
            </a:r>
            <a:r>
              <a:rPr lang="en-US"/>
              <a:t> is a subclass of </a:t>
            </a:r>
            <a:r>
              <a:rPr lang="en-US" i="1"/>
              <a:t>Applet</a:t>
            </a:r>
            <a:endParaRPr lang="en-US"/>
          </a:p>
          <a:p>
            <a:pPr lvl="1"/>
            <a:r>
              <a:rPr lang="en-US"/>
              <a:t>Sets up special internal component event handling, among other things</a:t>
            </a:r>
          </a:p>
          <a:p>
            <a:pPr lvl="1"/>
            <a:r>
              <a:rPr lang="en-US"/>
              <a:t>Can have a </a:t>
            </a:r>
            <a:r>
              <a:rPr lang="en-US" i="1"/>
              <a:t>JMenuBar</a:t>
            </a:r>
            <a:endParaRPr lang="en-US"/>
          </a:p>
          <a:p>
            <a:pPr lvl="1"/>
            <a:r>
              <a:rPr lang="en-US"/>
              <a:t>Default </a:t>
            </a:r>
            <a:r>
              <a:rPr lang="en-US" i="1"/>
              <a:t>LayoutManager</a:t>
            </a:r>
            <a:r>
              <a:rPr lang="en-US"/>
              <a:t> is </a:t>
            </a:r>
            <a:r>
              <a:rPr lang="en-US" i="1"/>
              <a:t>BorderLayout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 6.2</a:t>
            </a:r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JFrame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</a:pPr>
            <a:r>
              <a:rPr lang="en-US" sz="2100"/>
              <a:t>public class FrameTest {</a:t>
            </a: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</a:pPr>
            <a:r>
              <a:rPr lang="en-US" sz="2100"/>
              <a:t>  public static void main (String args[]) {</a:t>
            </a: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</a:pPr>
            <a:r>
              <a:rPr lang="en-US" sz="2100"/>
              <a:t>    JFrame f = new JFrame ("JFrame Example");</a:t>
            </a: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</a:pPr>
            <a:r>
              <a:rPr lang="en-US" sz="2100"/>
              <a:t>    Container c = f.getContentPane();</a:t>
            </a: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</a:pPr>
            <a:r>
              <a:rPr lang="en-US" sz="2100"/>
              <a:t>    c.setLayout (new FlowLayout());</a:t>
            </a: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</a:pPr>
            <a:r>
              <a:rPr lang="en-US" sz="2100"/>
              <a:t>    for (int i = 0; i &lt; 5; i++) {</a:t>
            </a: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</a:pPr>
            <a:r>
              <a:rPr lang="en-US" sz="2100"/>
              <a:t>      c.add (new JButton ("No"));</a:t>
            </a: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</a:pPr>
            <a:r>
              <a:rPr lang="en-US" sz="2100"/>
              <a:t>      c.add (new Button ("Batter"));</a:t>
            </a: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</a:pPr>
            <a:r>
              <a:rPr lang="en-US" sz="2100"/>
              <a:t>    }</a:t>
            </a: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</a:pPr>
            <a:r>
              <a:rPr lang="en-US" sz="2100"/>
              <a:t>    c.add (new JLabel ("Swing"));</a:t>
            </a: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</a:pPr>
            <a:r>
              <a:rPr lang="en-US" sz="2100"/>
              <a:t>    f.setSize (300, 200);</a:t>
            </a: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</a:pPr>
            <a:r>
              <a:rPr lang="en-US" sz="2100"/>
              <a:t>    f.show();</a:t>
            </a: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</a:pPr>
            <a:r>
              <a:rPr lang="en-US" sz="2100"/>
              <a:t>  }</a:t>
            </a: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</a:pPr>
            <a:r>
              <a:rPr lang="en-US" sz="2100"/>
              <a:t>}</a:t>
            </a:r>
            <a:endParaRPr lang="en-US" sz="3600"/>
          </a:p>
          <a:p>
            <a:pPr>
              <a:lnSpc>
                <a:spcPct val="80000"/>
              </a:lnSpc>
            </a:pPr>
            <a:endParaRPr lang="en-US" sz="2000"/>
          </a:p>
        </p:txBody>
      </p:sp>
      <p:pic>
        <p:nvPicPr>
          <p:cNvPr id="227333" name="Picture 5" descr="Fr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276600"/>
            <a:ext cx="4267200" cy="284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 6.3</a:t>
            </a:r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JComponent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JComponent supports the following components.</a:t>
            </a:r>
          </a:p>
          <a:p>
            <a:pPr>
              <a:lnSpc>
                <a:spcPct val="80000"/>
              </a:lnSpc>
            </a:pPr>
            <a:r>
              <a:rPr lang="en-US" sz="1800"/>
              <a:t>JComponent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JComboBox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JLabel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JList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JMenuBar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JPanel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JPopupMenu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JScrollBar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JScrollPane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JTextComponent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JTextArea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JTextField</a:t>
            </a:r>
          </a:p>
          <a:p>
            <a:pPr lvl="3">
              <a:lnSpc>
                <a:spcPct val="80000"/>
              </a:lnSpc>
            </a:pPr>
            <a:r>
              <a:rPr lang="en-US" sz="1800"/>
              <a:t>JPasswordField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JTextPane</a:t>
            </a:r>
          </a:p>
          <a:p>
            <a:pPr lvl="3">
              <a:lnSpc>
                <a:spcPct val="80000"/>
              </a:lnSpc>
            </a:pPr>
            <a:r>
              <a:rPr lang="en-US" sz="1800"/>
              <a:t>JHTMLPane</a:t>
            </a:r>
          </a:p>
          <a:p>
            <a:pPr>
              <a:lnSpc>
                <a:spcPct val="80000"/>
              </a:lnSpc>
            </a:pPr>
            <a:endParaRPr lang="en-US"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 7.1</a:t>
            </a:r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Icons and Labels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n-US" sz="2400"/>
              <a:t>In Swing, icons are encapsulated by the </a:t>
            </a:r>
            <a:r>
              <a:rPr lang="en-US" sz="2400" b="1"/>
              <a:t>ImageIcon </a:t>
            </a:r>
            <a:r>
              <a:rPr lang="en-US" sz="2400"/>
              <a:t>class, which paints an icon from an image.</a:t>
            </a:r>
          </a:p>
          <a:p>
            <a:pPr marL="457200" indent="-457200">
              <a:lnSpc>
                <a:spcPct val="90000"/>
              </a:lnSpc>
            </a:pPr>
            <a:r>
              <a:rPr lang="en-US" sz="2400"/>
              <a:t>constructors are: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en-US" sz="2400"/>
              <a:t>		ImageIcon(String filename)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en-US" sz="2400"/>
              <a:t>		ImageIcon(URL url)</a:t>
            </a:r>
          </a:p>
          <a:p>
            <a:pPr marL="457200" indent="-457200">
              <a:lnSpc>
                <a:spcPct val="90000"/>
              </a:lnSpc>
            </a:pPr>
            <a:r>
              <a:rPr lang="en-US" sz="2400"/>
              <a:t>The </a:t>
            </a:r>
            <a:r>
              <a:rPr lang="en-US" sz="2400" b="1"/>
              <a:t>ImageIcon </a:t>
            </a:r>
            <a:r>
              <a:rPr lang="en-US" sz="2400"/>
              <a:t>class implements the </a:t>
            </a:r>
            <a:r>
              <a:rPr lang="en-US" sz="2400" b="1"/>
              <a:t>Icon </a:t>
            </a:r>
            <a:r>
              <a:rPr lang="en-US" sz="2400"/>
              <a:t>interface that declares the methods </a:t>
            </a:r>
          </a:p>
          <a:p>
            <a:pPr marL="1257300" lvl="2" indent="-342900">
              <a:lnSpc>
                <a:spcPct val="90000"/>
              </a:lnSpc>
              <a:buFontTx/>
              <a:buAutoNum type="arabicPeriod"/>
            </a:pPr>
            <a:r>
              <a:rPr lang="en-US"/>
              <a:t>int getIconHeight( )</a:t>
            </a:r>
          </a:p>
          <a:p>
            <a:pPr marL="1257300" lvl="2" indent="-342900">
              <a:lnSpc>
                <a:spcPct val="90000"/>
              </a:lnSpc>
              <a:buFontTx/>
              <a:buAutoNum type="arabicPeriod"/>
            </a:pPr>
            <a:r>
              <a:rPr lang="en-US"/>
              <a:t>int getIconWidth( )</a:t>
            </a:r>
          </a:p>
          <a:p>
            <a:pPr marL="1257300" lvl="2" indent="-342900">
              <a:lnSpc>
                <a:spcPct val="90000"/>
              </a:lnSpc>
              <a:buFontTx/>
              <a:buAutoNum type="arabicPeriod"/>
            </a:pPr>
            <a:r>
              <a:rPr lang="en-US"/>
              <a:t>void paintIcon(Component </a:t>
            </a:r>
            <a:r>
              <a:rPr lang="en-US" i="1"/>
              <a:t>comp</a:t>
            </a:r>
            <a:r>
              <a:rPr lang="en-US"/>
              <a:t>,Graphics </a:t>
            </a:r>
            <a:r>
              <a:rPr lang="en-US" i="1"/>
              <a:t>g</a:t>
            </a:r>
            <a:r>
              <a:rPr lang="en-US"/>
              <a:t>,int </a:t>
            </a:r>
            <a:r>
              <a:rPr lang="en-US" i="1"/>
              <a:t>x</a:t>
            </a:r>
            <a:r>
              <a:rPr lang="en-US"/>
              <a:t>, int </a:t>
            </a:r>
            <a:r>
              <a:rPr lang="en-US" i="1"/>
              <a:t>y</a:t>
            </a:r>
            <a:r>
              <a:rPr lang="en-US"/>
              <a:t>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 7.2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381000" indent="-381000">
              <a:lnSpc>
                <a:spcPct val="90000"/>
              </a:lnSpc>
            </a:pPr>
            <a:r>
              <a:rPr lang="en-US" sz="2000"/>
              <a:t>Swing labels are instances of the </a:t>
            </a:r>
            <a:r>
              <a:rPr lang="en-US" sz="2000" b="1"/>
              <a:t>JLabel </a:t>
            </a:r>
            <a:r>
              <a:rPr lang="en-US" sz="2000"/>
              <a:t>class, which extends </a:t>
            </a:r>
            <a:r>
              <a:rPr lang="en-US" sz="2000" b="1"/>
              <a:t>JComponent</a:t>
            </a:r>
            <a:r>
              <a:rPr lang="en-US" sz="2000"/>
              <a:t>.</a:t>
            </a:r>
          </a:p>
          <a:p>
            <a:pPr marL="381000" indent="-381000">
              <a:lnSpc>
                <a:spcPct val="90000"/>
              </a:lnSpc>
            </a:pPr>
            <a:r>
              <a:rPr lang="en-US" sz="2000"/>
              <a:t>It can display text and/or an icon. </a:t>
            </a:r>
          </a:p>
          <a:p>
            <a:pPr marL="381000" indent="-381000">
              <a:lnSpc>
                <a:spcPct val="90000"/>
              </a:lnSpc>
            </a:pPr>
            <a:r>
              <a:rPr lang="en-US" sz="2000"/>
              <a:t>Constructors are:</a:t>
            </a:r>
          </a:p>
          <a:p>
            <a:pPr marL="1219200" lvl="2" indent="-304800">
              <a:lnSpc>
                <a:spcPct val="90000"/>
              </a:lnSpc>
              <a:buFontTx/>
              <a:buNone/>
            </a:pPr>
            <a:r>
              <a:rPr lang="en-US" sz="2000"/>
              <a:t>JLabel(Icon i)</a:t>
            </a:r>
          </a:p>
          <a:p>
            <a:pPr marL="1219200" lvl="2" indent="-304800">
              <a:lnSpc>
                <a:spcPct val="90000"/>
              </a:lnSpc>
              <a:buFontTx/>
              <a:buNone/>
            </a:pPr>
            <a:r>
              <a:rPr lang="en-US" sz="2000"/>
              <a:t>Label(String s)</a:t>
            </a:r>
          </a:p>
          <a:p>
            <a:pPr marL="1219200" lvl="2" indent="-304800">
              <a:lnSpc>
                <a:spcPct val="90000"/>
              </a:lnSpc>
              <a:buFontTx/>
              <a:buNone/>
            </a:pPr>
            <a:r>
              <a:rPr lang="en-US" sz="2000"/>
              <a:t>JLabel(String s, Icon i, int align)</a:t>
            </a:r>
          </a:p>
          <a:p>
            <a:pPr marL="381000" indent="-381000">
              <a:lnSpc>
                <a:spcPct val="90000"/>
              </a:lnSpc>
            </a:pPr>
            <a:r>
              <a:rPr lang="en-US" sz="2000"/>
              <a:t>Here, </a:t>
            </a:r>
            <a:r>
              <a:rPr lang="en-US" sz="2000" i="1"/>
              <a:t>s </a:t>
            </a:r>
            <a:r>
              <a:rPr lang="en-US" sz="2000"/>
              <a:t>and </a:t>
            </a:r>
            <a:r>
              <a:rPr lang="en-US" sz="2000" i="1"/>
              <a:t>i </a:t>
            </a:r>
            <a:r>
              <a:rPr lang="en-US" sz="2000"/>
              <a:t>are the text and icon used for the label. The </a:t>
            </a:r>
            <a:r>
              <a:rPr lang="en-US" sz="2000" i="1"/>
              <a:t>align </a:t>
            </a:r>
            <a:r>
              <a:rPr lang="en-US" sz="2000"/>
              <a:t>argument is either </a:t>
            </a:r>
            <a:r>
              <a:rPr lang="en-US" sz="2000" b="1"/>
              <a:t>LEFT</a:t>
            </a:r>
            <a:r>
              <a:rPr lang="en-US" sz="2000"/>
              <a:t>, </a:t>
            </a:r>
            <a:r>
              <a:rPr lang="en-US" sz="2000" b="1"/>
              <a:t>RIGHT</a:t>
            </a:r>
            <a:r>
              <a:rPr lang="en-US" sz="2000"/>
              <a:t>, or </a:t>
            </a:r>
            <a:r>
              <a:rPr lang="en-US" sz="2000" b="1"/>
              <a:t>CENTER</a:t>
            </a:r>
            <a:r>
              <a:rPr lang="en-US" sz="2000"/>
              <a:t>. These constants are defined in the </a:t>
            </a:r>
            <a:r>
              <a:rPr lang="en-US" sz="2000" b="1"/>
              <a:t>SwingConstants </a:t>
            </a:r>
            <a:r>
              <a:rPr lang="en-US" sz="2000"/>
              <a:t>interface,</a:t>
            </a:r>
          </a:p>
          <a:p>
            <a:pPr marL="381000" indent="-381000">
              <a:lnSpc>
                <a:spcPct val="90000"/>
              </a:lnSpc>
            </a:pPr>
            <a:r>
              <a:rPr lang="en-US" sz="2000"/>
              <a:t>Methods are:</a:t>
            </a:r>
          </a:p>
          <a:p>
            <a:pPr marL="1219200" lvl="2" indent="-304800">
              <a:lnSpc>
                <a:spcPct val="90000"/>
              </a:lnSpc>
              <a:buFontTx/>
              <a:buAutoNum type="arabicPeriod"/>
            </a:pPr>
            <a:r>
              <a:rPr lang="en-US" sz="2000"/>
              <a:t>Icon getIcon( )</a:t>
            </a:r>
          </a:p>
          <a:p>
            <a:pPr marL="1219200" lvl="2" indent="-304800">
              <a:lnSpc>
                <a:spcPct val="90000"/>
              </a:lnSpc>
              <a:buFontTx/>
              <a:buAutoNum type="arabicPeriod"/>
            </a:pPr>
            <a:r>
              <a:rPr lang="en-US" sz="2000"/>
              <a:t>String getText( )</a:t>
            </a:r>
          </a:p>
          <a:p>
            <a:pPr marL="1219200" lvl="2" indent="-304800">
              <a:lnSpc>
                <a:spcPct val="90000"/>
              </a:lnSpc>
              <a:buFontTx/>
              <a:buAutoNum type="arabicPeriod"/>
            </a:pPr>
            <a:r>
              <a:rPr lang="en-US" sz="2000"/>
              <a:t>void setIcon(Icon i)</a:t>
            </a:r>
          </a:p>
          <a:p>
            <a:pPr marL="1219200" lvl="2" indent="-304800">
              <a:lnSpc>
                <a:spcPct val="90000"/>
              </a:lnSpc>
              <a:buFontTx/>
              <a:buAutoNum type="arabicPeriod"/>
            </a:pPr>
            <a:r>
              <a:rPr lang="en-US" sz="2000"/>
              <a:t>void setText(String s)</a:t>
            </a:r>
          </a:p>
          <a:p>
            <a:pPr marL="381000" indent="-381000">
              <a:lnSpc>
                <a:spcPct val="90000"/>
              </a:lnSpc>
            </a:pPr>
            <a:r>
              <a:rPr lang="en-US" sz="2000"/>
              <a:t>Here, </a:t>
            </a:r>
            <a:r>
              <a:rPr lang="en-US" sz="2000" i="1"/>
              <a:t>i </a:t>
            </a:r>
            <a:r>
              <a:rPr lang="en-US" sz="2000"/>
              <a:t>and </a:t>
            </a:r>
            <a:r>
              <a:rPr lang="en-US" sz="2000" i="1"/>
              <a:t>s </a:t>
            </a:r>
            <a:r>
              <a:rPr lang="en-US" sz="2000"/>
              <a:t>are the icon and text, respectively.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 4.3</a:t>
            </a:r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Limitations of AWT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AWT supports limited number of GUI components.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AWT components are heavy weight components.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AWT components are developed by using platform specific code.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AWT components behaves differently in different operating systems.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AWT component is converted by the native  code of the operating system.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 7.3</a:t>
            </a: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Text fields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The Swing text field is encapsulated by the </a:t>
            </a:r>
            <a:r>
              <a:rPr lang="en-US" sz="2400" b="1"/>
              <a:t>JTextComponent </a:t>
            </a:r>
            <a:r>
              <a:rPr lang="en-US" sz="2400"/>
              <a:t>class, which extends</a:t>
            </a:r>
            <a:r>
              <a:rPr lang="en-US" sz="2400" b="1"/>
              <a:t>JComponent</a:t>
            </a:r>
            <a:r>
              <a:rPr lang="en-US" sz="2400"/>
              <a:t>. </a:t>
            </a:r>
          </a:p>
          <a:p>
            <a:pPr>
              <a:lnSpc>
                <a:spcPct val="80000"/>
              </a:lnSpc>
            </a:pPr>
            <a:r>
              <a:rPr lang="en-US" sz="2400"/>
              <a:t>It provides functionality that is common to Swing text components. </a:t>
            </a:r>
          </a:p>
          <a:p>
            <a:pPr>
              <a:lnSpc>
                <a:spcPct val="80000"/>
              </a:lnSpc>
            </a:pPr>
            <a:r>
              <a:rPr lang="en-US" sz="2400"/>
              <a:t>One of its subclasses is </a:t>
            </a:r>
            <a:r>
              <a:rPr lang="en-US" sz="2400" b="1"/>
              <a:t>JTextField</a:t>
            </a:r>
            <a:r>
              <a:rPr lang="en-US" sz="2400"/>
              <a:t>, which allows you to edit one line of text. </a:t>
            </a:r>
          </a:p>
          <a:p>
            <a:pPr>
              <a:lnSpc>
                <a:spcPct val="80000"/>
              </a:lnSpc>
            </a:pPr>
            <a:r>
              <a:rPr lang="en-US" sz="2400"/>
              <a:t>Constructors are: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/>
              <a:t>JTextField( 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/>
              <a:t>JTextField(int cols)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/>
              <a:t>JTextField(String s, int cols)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/>
              <a:t>JTextField(String s)</a:t>
            </a:r>
          </a:p>
          <a:p>
            <a:pPr>
              <a:lnSpc>
                <a:spcPct val="80000"/>
              </a:lnSpc>
            </a:pPr>
            <a:r>
              <a:rPr lang="en-US" sz="2400"/>
              <a:t>Here, </a:t>
            </a:r>
            <a:r>
              <a:rPr lang="en-US" sz="2400" i="1"/>
              <a:t>s </a:t>
            </a:r>
            <a:r>
              <a:rPr lang="en-US" sz="2400"/>
              <a:t>is the string to be presented, and </a:t>
            </a:r>
            <a:r>
              <a:rPr lang="en-US" sz="2400" i="1"/>
              <a:t>cols </a:t>
            </a:r>
            <a:r>
              <a:rPr lang="en-US" sz="2400"/>
              <a:t>is the number of columns in the text field.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 7.4</a:t>
            </a:r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Buttons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Swing buttons provide features that are not found in the </a:t>
            </a:r>
            <a:r>
              <a:rPr lang="en-US" sz="1800" b="1"/>
              <a:t>Button </a:t>
            </a:r>
            <a:r>
              <a:rPr lang="en-US" sz="1800"/>
              <a:t>class defined by the AWT. </a:t>
            </a:r>
          </a:p>
          <a:p>
            <a:pPr>
              <a:lnSpc>
                <a:spcPct val="80000"/>
              </a:lnSpc>
            </a:pPr>
            <a:r>
              <a:rPr lang="en-US" sz="1800"/>
              <a:t>Swing buttons are subclasses of the </a:t>
            </a:r>
            <a:r>
              <a:rPr lang="en-US" sz="1800" b="1"/>
              <a:t>AbstractButton </a:t>
            </a:r>
            <a:r>
              <a:rPr lang="en-US" sz="1800"/>
              <a:t>class, which extends </a:t>
            </a:r>
            <a:r>
              <a:rPr lang="en-US" sz="1800" b="1"/>
              <a:t>JComponent</a:t>
            </a:r>
            <a:r>
              <a:rPr lang="en-US" sz="1800"/>
              <a:t>. </a:t>
            </a:r>
          </a:p>
          <a:p>
            <a:pPr>
              <a:lnSpc>
                <a:spcPct val="80000"/>
              </a:lnSpc>
            </a:pPr>
            <a:r>
              <a:rPr lang="en-US" sz="1800" b="1"/>
              <a:t>AbstractButton </a:t>
            </a:r>
            <a:r>
              <a:rPr lang="en-US" sz="1800"/>
              <a:t>contains many methods that allow you to control the behavior of buttons, check boxes, and radio buttons. </a:t>
            </a:r>
          </a:p>
          <a:p>
            <a:pPr>
              <a:lnSpc>
                <a:spcPct val="80000"/>
              </a:lnSpc>
            </a:pPr>
            <a:r>
              <a:rPr lang="en-US" sz="1800"/>
              <a:t>Methods are:</a:t>
            </a:r>
          </a:p>
          <a:p>
            <a:pPr marL="1181100" lvl="2" indent="-266700">
              <a:lnSpc>
                <a:spcPct val="80000"/>
              </a:lnSpc>
              <a:buFontTx/>
              <a:buAutoNum type="arabicPeriod"/>
            </a:pPr>
            <a:r>
              <a:rPr lang="en-US" sz="1800"/>
              <a:t>void setDisabledIcon(Icon di)</a:t>
            </a:r>
          </a:p>
          <a:p>
            <a:pPr marL="1181100" lvl="2" indent="-266700">
              <a:lnSpc>
                <a:spcPct val="80000"/>
              </a:lnSpc>
              <a:buFontTx/>
              <a:buAutoNum type="arabicPeriod"/>
            </a:pPr>
            <a:r>
              <a:rPr lang="en-US" sz="1800"/>
              <a:t>void setPressedIcon(Icon pi)</a:t>
            </a:r>
          </a:p>
          <a:p>
            <a:pPr marL="1181100" lvl="2" indent="-266700">
              <a:lnSpc>
                <a:spcPct val="80000"/>
              </a:lnSpc>
              <a:buFontTx/>
              <a:buAutoNum type="arabicPeriod"/>
            </a:pPr>
            <a:r>
              <a:rPr lang="en-US" sz="1800"/>
              <a:t>void setSelectedIcon(Icon si)</a:t>
            </a:r>
          </a:p>
          <a:p>
            <a:pPr marL="1181100" lvl="2" indent="-266700">
              <a:lnSpc>
                <a:spcPct val="80000"/>
              </a:lnSpc>
              <a:buFontTx/>
              <a:buAutoNum type="arabicPeriod"/>
            </a:pPr>
            <a:r>
              <a:rPr lang="en-US" sz="1800"/>
              <a:t>void setRolloverIcon(Icon ri)</a:t>
            </a:r>
          </a:p>
          <a:p>
            <a:pPr>
              <a:lnSpc>
                <a:spcPct val="80000"/>
              </a:lnSpc>
            </a:pPr>
            <a:r>
              <a:rPr lang="en-US" sz="1800"/>
              <a:t>Here, </a:t>
            </a:r>
            <a:r>
              <a:rPr lang="en-US" sz="1800" i="1"/>
              <a:t>di</a:t>
            </a:r>
            <a:r>
              <a:rPr lang="en-US" sz="1800"/>
              <a:t>, </a:t>
            </a:r>
            <a:r>
              <a:rPr lang="en-US" sz="1800" i="1"/>
              <a:t>pi</a:t>
            </a:r>
            <a:r>
              <a:rPr lang="en-US" sz="1800"/>
              <a:t>, </a:t>
            </a:r>
            <a:r>
              <a:rPr lang="en-US" sz="1800" i="1"/>
              <a:t>si</a:t>
            </a:r>
            <a:r>
              <a:rPr lang="en-US" sz="1800"/>
              <a:t>, and </a:t>
            </a:r>
            <a:r>
              <a:rPr lang="en-US" sz="1800" i="1"/>
              <a:t>ri </a:t>
            </a:r>
            <a:r>
              <a:rPr lang="en-US" sz="1800"/>
              <a:t>are the icons to be used for these different conditions.</a:t>
            </a:r>
          </a:p>
          <a:p>
            <a:pPr>
              <a:lnSpc>
                <a:spcPct val="80000"/>
              </a:lnSpc>
            </a:pPr>
            <a:r>
              <a:rPr lang="en-US" sz="1800"/>
              <a:t>The text associated with a button can be read and written via the following methods:</a:t>
            </a:r>
          </a:p>
          <a:p>
            <a:pPr marL="1181100" lvl="2" indent="-266700">
              <a:lnSpc>
                <a:spcPct val="80000"/>
              </a:lnSpc>
              <a:buFontTx/>
              <a:buAutoNum type="arabicPeriod"/>
            </a:pPr>
            <a:r>
              <a:rPr lang="en-US" sz="1800"/>
              <a:t>String getText( )</a:t>
            </a:r>
          </a:p>
          <a:p>
            <a:pPr marL="1181100" lvl="2" indent="-266700">
              <a:lnSpc>
                <a:spcPct val="80000"/>
              </a:lnSpc>
              <a:buFontTx/>
              <a:buAutoNum type="arabicPeriod"/>
            </a:pPr>
            <a:r>
              <a:rPr lang="en-US" sz="1800"/>
              <a:t>void setText(String s)</a:t>
            </a:r>
          </a:p>
          <a:p>
            <a:pPr>
              <a:lnSpc>
                <a:spcPct val="80000"/>
              </a:lnSpc>
            </a:pPr>
            <a:r>
              <a:rPr lang="en-US" sz="1800"/>
              <a:t>Here, </a:t>
            </a:r>
            <a:r>
              <a:rPr lang="en-US" sz="1800" i="1"/>
              <a:t>s </a:t>
            </a:r>
            <a:r>
              <a:rPr lang="en-US" sz="1800"/>
              <a:t>is the text to be associated with the button</a:t>
            </a:r>
            <a:r>
              <a:rPr lang="en-US" sz="1600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 8.1</a:t>
            </a:r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JButton </a:t>
            </a:r>
            <a:br>
              <a:rPr lang="en-US" sz="4000" b="1"/>
            </a:br>
            <a:endParaRPr lang="en-US" sz="4000" b="1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The </a:t>
            </a:r>
            <a:r>
              <a:rPr lang="en-US" sz="2400" b="1"/>
              <a:t>JButton </a:t>
            </a:r>
            <a:r>
              <a:rPr lang="en-US" sz="2400"/>
              <a:t>class provides the functionality of a push button. </a:t>
            </a:r>
          </a:p>
          <a:p>
            <a:r>
              <a:rPr lang="en-US" sz="2400" b="1"/>
              <a:t>JButton </a:t>
            </a:r>
            <a:r>
              <a:rPr lang="en-US" sz="2400"/>
              <a:t>allows an icon, a string, or both to be associated with the push button. </a:t>
            </a:r>
          </a:p>
          <a:p>
            <a:r>
              <a:rPr lang="en-US" sz="2400"/>
              <a:t>Some of its constructors are :</a:t>
            </a:r>
          </a:p>
          <a:p>
            <a:pPr lvl="2">
              <a:buFontTx/>
              <a:buNone/>
            </a:pPr>
            <a:r>
              <a:rPr lang="en-US"/>
              <a:t>JButton(Icon i)</a:t>
            </a:r>
          </a:p>
          <a:p>
            <a:pPr lvl="2">
              <a:buFontTx/>
              <a:buNone/>
            </a:pPr>
            <a:r>
              <a:rPr lang="en-US"/>
              <a:t>JButton(String s)</a:t>
            </a:r>
          </a:p>
          <a:p>
            <a:pPr lvl="2">
              <a:buFontTx/>
              <a:buNone/>
            </a:pPr>
            <a:r>
              <a:rPr lang="en-US"/>
              <a:t>JButton(String s, Icon i)</a:t>
            </a:r>
          </a:p>
          <a:p>
            <a:r>
              <a:rPr lang="en-US" sz="2400"/>
              <a:t>Here, </a:t>
            </a:r>
            <a:r>
              <a:rPr lang="en-US" sz="2400" i="1"/>
              <a:t>s </a:t>
            </a:r>
            <a:r>
              <a:rPr lang="en-US" sz="2400"/>
              <a:t>and </a:t>
            </a:r>
            <a:r>
              <a:rPr lang="en-US" sz="2400" i="1"/>
              <a:t>i </a:t>
            </a:r>
            <a:r>
              <a:rPr lang="en-US" sz="2400"/>
              <a:t>are the string and icon used for the button.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 8.2</a:t>
            </a:r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Check boxes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The </a:t>
            </a:r>
            <a:r>
              <a:rPr lang="en-US" sz="2000" b="1"/>
              <a:t>JCheckBox </a:t>
            </a:r>
            <a:r>
              <a:rPr lang="en-US" sz="2000"/>
              <a:t>class, which provides the functionality of a check box, is a concrete implementation of </a:t>
            </a:r>
            <a:r>
              <a:rPr lang="en-US" sz="2000" b="1"/>
              <a:t>AbstractButton</a:t>
            </a:r>
            <a:r>
              <a:rPr lang="en-US" sz="2000"/>
              <a:t>. </a:t>
            </a:r>
          </a:p>
          <a:p>
            <a:pPr>
              <a:lnSpc>
                <a:spcPct val="80000"/>
              </a:lnSpc>
            </a:pPr>
            <a:r>
              <a:rPr lang="en-US" sz="2000"/>
              <a:t>Some of its constructors are shown here: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2000"/>
              <a:t>JCheckBox(Icon i)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2000"/>
              <a:t>JCheckBox(Icon i, boolean state)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2000"/>
              <a:t>JCheckBox(String s)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2000"/>
              <a:t>JCheckBox(String s, boolean state)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2000"/>
              <a:t>JCheckBox(String s, Icon i)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2000"/>
              <a:t>JCheckBox(String s, Icon i, boolean state)</a:t>
            </a:r>
          </a:p>
          <a:p>
            <a:pPr>
              <a:lnSpc>
                <a:spcPct val="80000"/>
              </a:lnSpc>
            </a:pPr>
            <a:r>
              <a:rPr lang="en-US" sz="2000"/>
              <a:t>Here, </a:t>
            </a:r>
            <a:r>
              <a:rPr lang="en-US" sz="2000" i="1"/>
              <a:t>i </a:t>
            </a:r>
            <a:r>
              <a:rPr lang="en-US" sz="2000"/>
              <a:t>is the icon for the button. The text is specified by </a:t>
            </a:r>
            <a:r>
              <a:rPr lang="en-US" sz="2000" i="1"/>
              <a:t>s</a:t>
            </a:r>
            <a:r>
              <a:rPr lang="en-US" sz="2000"/>
              <a:t>. If </a:t>
            </a:r>
            <a:r>
              <a:rPr lang="en-US" sz="2000" i="1"/>
              <a:t>state </a:t>
            </a:r>
            <a:r>
              <a:rPr lang="en-US" sz="2000"/>
              <a:t>is </a:t>
            </a:r>
            <a:r>
              <a:rPr lang="en-US" sz="2000" b="1"/>
              <a:t>true</a:t>
            </a:r>
            <a:r>
              <a:rPr lang="en-US" sz="2000"/>
              <a:t>, the check box is initially selected. Otherwise, it is not.</a:t>
            </a:r>
          </a:p>
          <a:p>
            <a:pPr>
              <a:lnSpc>
                <a:spcPct val="80000"/>
              </a:lnSpc>
            </a:pPr>
            <a:r>
              <a:rPr lang="en-US" sz="2000"/>
              <a:t>The state of the check box can be changed via the following method: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		void setSelected(boolean state)</a:t>
            </a:r>
          </a:p>
          <a:p>
            <a:pPr>
              <a:lnSpc>
                <a:spcPct val="80000"/>
              </a:lnSpc>
            </a:pPr>
            <a:r>
              <a:rPr lang="en-US" sz="2000"/>
              <a:t>Here, </a:t>
            </a:r>
            <a:r>
              <a:rPr lang="en-US" sz="2000" i="1"/>
              <a:t>state </a:t>
            </a:r>
            <a:r>
              <a:rPr lang="en-US" sz="2000"/>
              <a:t>is </a:t>
            </a:r>
            <a:r>
              <a:rPr lang="en-US" sz="2000" b="1"/>
              <a:t>true </a:t>
            </a:r>
            <a:r>
              <a:rPr lang="en-US" sz="2000"/>
              <a:t>if the check box should be checked.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752600"/>
            <a:ext cx="526998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 8.3</a:t>
            </a:r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Combo boxes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Swing provides a </a:t>
            </a:r>
            <a:r>
              <a:rPr lang="en-US" sz="2000" i="1"/>
              <a:t>combo box </a:t>
            </a:r>
            <a:r>
              <a:rPr lang="en-US" sz="2000"/>
              <a:t>(a combination of a text field and a drop-down list) through the </a:t>
            </a:r>
            <a:r>
              <a:rPr lang="en-US" sz="2000" b="1"/>
              <a:t>JComboBox </a:t>
            </a:r>
            <a:r>
              <a:rPr lang="en-US" sz="2000"/>
              <a:t>class, which extends </a:t>
            </a:r>
            <a:r>
              <a:rPr lang="en-US" sz="2000" b="1"/>
              <a:t>JComponent</a:t>
            </a:r>
            <a:r>
              <a:rPr lang="en-US" sz="2000"/>
              <a:t>.</a:t>
            </a:r>
          </a:p>
          <a:p>
            <a:pPr>
              <a:lnSpc>
                <a:spcPct val="80000"/>
              </a:lnSpc>
            </a:pPr>
            <a:r>
              <a:rPr lang="en-US" sz="2000"/>
              <a:t>A combo box normally displays one entry. However, it can also display a drop-down list that allows a user to select a different entry. You can also type your selection into the text field. </a:t>
            </a:r>
          </a:p>
          <a:p>
            <a:pPr>
              <a:lnSpc>
                <a:spcPct val="80000"/>
              </a:lnSpc>
            </a:pPr>
            <a:r>
              <a:rPr lang="en-US" sz="2000"/>
              <a:t>Two of </a:t>
            </a:r>
            <a:r>
              <a:rPr lang="en-US" sz="2000" b="1"/>
              <a:t>JComboBox</a:t>
            </a:r>
            <a:r>
              <a:rPr lang="en-US" sz="2000"/>
              <a:t>'s constructors are 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2000"/>
              <a:t>JComboBox( 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2000"/>
              <a:t>JComboBox(Vector v)</a:t>
            </a:r>
          </a:p>
          <a:p>
            <a:pPr>
              <a:lnSpc>
                <a:spcPct val="80000"/>
              </a:lnSpc>
            </a:pPr>
            <a:r>
              <a:rPr lang="en-US" sz="2000"/>
              <a:t>Here, </a:t>
            </a:r>
            <a:r>
              <a:rPr lang="en-US" sz="2000" i="1"/>
              <a:t>v </a:t>
            </a:r>
            <a:r>
              <a:rPr lang="en-US" sz="2000"/>
              <a:t>is a vector that initializes the combo box.</a:t>
            </a:r>
          </a:p>
          <a:p>
            <a:pPr>
              <a:lnSpc>
                <a:spcPct val="80000"/>
              </a:lnSpc>
            </a:pPr>
            <a:r>
              <a:rPr lang="en-US" sz="2000"/>
              <a:t>Items are added to the list of choices via the </a:t>
            </a:r>
            <a:r>
              <a:rPr lang="en-US" sz="2000" b="1"/>
              <a:t>addItem( ) </a:t>
            </a:r>
            <a:r>
              <a:rPr lang="en-US" sz="2000"/>
              <a:t>method, whose signature is: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		void addItem(Object obj)</a:t>
            </a:r>
          </a:p>
          <a:p>
            <a:pPr>
              <a:lnSpc>
                <a:spcPct val="80000"/>
              </a:lnSpc>
            </a:pPr>
            <a:r>
              <a:rPr lang="en-US" sz="2000"/>
              <a:t>Here, </a:t>
            </a:r>
            <a:r>
              <a:rPr lang="en-US" sz="2000" i="1"/>
              <a:t>obj </a:t>
            </a:r>
            <a:r>
              <a:rPr lang="en-US" sz="2000"/>
              <a:t>is the object to be added to the combo box.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1056" y="1371600"/>
            <a:ext cx="5969343" cy="34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 8.4</a:t>
            </a:r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Radio Buttons</a:t>
            </a:r>
            <a:br>
              <a:rPr lang="en-US" sz="4000" b="1"/>
            </a:br>
            <a:endParaRPr lang="en-US" sz="4000" b="1"/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Radio buttons are supported by the </a:t>
            </a:r>
            <a:r>
              <a:rPr lang="en-US" sz="2000" b="1"/>
              <a:t>JRadioButton </a:t>
            </a:r>
            <a:r>
              <a:rPr lang="en-US" sz="2000"/>
              <a:t>class, which is a concrete implementation of </a:t>
            </a:r>
            <a:r>
              <a:rPr lang="en-US" sz="2000" b="1"/>
              <a:t>AbstractButton</a:t>
            </a:r>
            <a:r>
              <a:rPr lang="en-US" sz="2000"/>
              <a:t>. </a:t>
            </a:r>
          </a:p>
          <a:p>
            <a:pPr>
              <a:lnSpc>
                <a:spcPct val="80000"/>
              </a:lnSpc>
            </a:pPr>
            <a:r>
              <a:rPr lang="en-US" sz="2000"/>
              <a:t>Some of its constructors are 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		JRadioButton(Icon i)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		JRadioButton(Icon i, boolean state)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		JRadioButton(String s)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		JRadioButton(String s, boolean state)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		JRadioButton(String s, Icon i)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		JRadioButton(String s, Icon i, boolean state)</a:t>
            </a:r>
          </a:p>
          <a:p>
            <a:pPr>
              <a:lnSpc>
                <a:spcPct val="80000"/>
              </a:lnSpc>
            </a:pPr>
            <a:r>
              <a:rPr lang="en-US" sz="2000"/>
              <a:t>Here, </a:t>
            </a:r>
            <a:r>
              <a:rPr lang="en-US" sz="2000" i="1"/>
              <a:t>i </a:t>
            </a:r>
            <a:r>
              <a:rPr lang="en-US" sz="2000"/>
              <a:t>is the icon for the button. The text is specified by </a:t>
            </a:r>
            <a:r>
              <a:rPr lang="en-US" sz="2000" i="1"/>
              <a:t>s</a:t>
            </a:r>
            <a:r>
              <a:rPr lang="en-US" sz="2000"/>
              <a:t>. If </a:t>
            </a:r>
            <a:r>
              <a:rPr lang="en-US" sz="2000" i="1"/>
              <a:t>state </a:t>
            </a:r>
            <a:r>
              <a:rPr lang="en-US" sz="2000"/>
              <a:t>is </a:t>
            </a:r>
            <a:r>
              <a:rPr lang="en-US" sz="2000" b="1"/>
              <a:t>true</a:t>
            </a:r>
            <a:r>
              <a:rPr lang="en-US" sz="2000"/>
              <a:t>, the button is initially selected. Otherwise, it is not.</a:t>
            </a:r>
          </a:p>
          <a:p>
            <a:pPr>
              <a:lnSpc>
                <a:spcPct val="80000"/>
              </a:lnSpc>
            </a:pPr>
            <a:r>
              <a:rPr lang="en-US" sz="2000"/>
              <a:t>Elements are then added to the button group via the following method: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		void add(AbstractButton ab)</a:t>
            </a:r>
          </a:p>
          <a:p>
            <a:pPr>
              <a:lnSpc>
                <a:spcPct val="80000"/>
              </a:lnSpc>
            </a:pPr>
            <a:r>
              <a:rPr lang="en-US" sz="2000"/>
              <a:t>Here, </a:t>
            </a:r>
            <a:r>
              <a:rPr lang="en-US" sz="2000" i="1"/>
              <a:t>ab </a:t>
            </a:r>
            <a:r>
              <a:rPr lang="en-US" sz="2000"/>
              <a:t>is a reference to the button to be added to the group.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8600" y="2057400"/>
            <a:ext cx="5637518" cy="236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 9.1</a:t>
            </a:r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Tabbed Panes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A </a:t>
            </a:r>
            <a:r>
              <a:rPr lang="en-US" sz="1800" i="1"/>
              <a:t>tabbed pane </a:t>
            </a:r>
            <a:r>
              <a:rPr lang="en-US" sz="1800"/>
              <a:t>is a component that appears as a group of folders in a file cabinet. </a:t>
            </a:r>
          </a:p>
          <a:p>
            <a:pPr>
              <a:lnSpc>
                <a:spcPct val="80000"/>
              </a:lnSpc>
            </a:pPr>
            <a:r>
              <a:rPr lang="en-US" sz="1800"/>
              <a:t>Each folder has a title. When a user selects a folder, its contents become visible. Only one of the folders may be selected at a time. </a:t>
            </a:r>
          </a:p>
          <a:p>
            <a:pPr>
              <a:lnSpc>
                <a:spcPct val="80000"/>
              </a:lnSpc>
            </a:pPr>
            <a:r>
              <a:rPr lang="en-US" sz="1800"/>
              <a:t>Tabbed panes are commonly used for setting configuration options.</a:t>
            </a:r>
          </a:p>
          <a:p>
            <a:pPr>
              <a:lnSpc>
                <a:spcPct val="80000"/>
              </a:lnSpc>
            </a:pPr>
            <a:r>
              <a:rPr lang="en-US" sz="1800"/>
              <a:t>Tabbed panes are encapsulated by the </a:t>
            </a:r>
            <a:r>
              <a:rPr lang="en-US" sz="1800" b="1"/>
              <a:t>JTabbedPane </a:t>
            </a:r>
            <a:r>
              <a:rPr lang="en-US" sz="1800"/>
              <a:t>class, which extends </a:t>
            </a:r>
            <a:r>
              <a:rPr lang="en-US" sz="1800" b="1"/>
              <a:t>JComponent</a:t>
            </a:r>
            <a:r>
              <a:rPr lang="en-US" sz="1800"/>
              <a:t>. We will use its default constructor. Tabs are defined via the following method: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		void addTab(String str, Component comp)</a:t>
            </a:r>
          </a:p>
          <a:p>
            <a:pPr>
              <a:lnSpc>
                <a:spcPct val="80000"/>
              </a:lnSpc>
            </a:pPr>
            <a:r>
              <a:rPr lang="en-US" sz="1800"/>
              <a:t>Here, </a:t>
            </a:r>
            <a:r>
              <a:rPr lang="en-US" sz="1800" i="1"/>
              <a:t>str </a:t>
            </a:r>
            <a:r>
              <a:rPr lang="en-US" sz="1800"/>
              <a:t>is the title for the tab, and </a:t>
            </a:r>
            <a:r>
              <a:rPr lang="en-US" sz="1800" i="1"/>
              <a:t>comp </a:t>
            </a:r>
            <a:r>
              <a:rPr lang="en-US" sz="1800"/>
              <a:t>is the component that should be added to the tab. Typically, a </a:t>
            </a:r>
            <a:r>
              <a:rPr lang="en-US" sz="1800" b="1"/>
              <a:t>JPanel </a:t>
            </a:r>
            <a:r>
              <a:rPr lang="en-US" sz="1800"/>
              <a:t>or a subclass of it is added.</a:t>
            </a:r>
          </a:p>
          <a:p>
            <a:pPr>
              <a:lnSpc>
                <a:spcPct val="80000"/>
              </a:lnSpc>
            </a:pPr>
            <a:r>
              <a:rPr lang="en-US" sz="1800"/>
              <a:t>The general procedure to use a tabbed pane in an applet is outlined here: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	1. Create a </a:t>
            </a:r>
            <a:r>
              <a:rPr lang="en-US" sz="1800" b="1"/>
              <a:t>JTabbedPane </a:t>
            </a:r>
            <a:r>
              <a:rPr lang="en-US" sz="1800"/>
              <a:t>object.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	2. Call </a:t>
            </a:r>
            <a:r>
              <a:rPr lang="en-US" sz="1800" b="1"/>
              <a:t>addTab( ) </a:t>
            </a:r>
            <a:r>
              <a:rPr lang="en-US" sz="1800"/>
              <a:t>to add a tab to the pane. (The arguments to this method define the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	    title of the tab and the component it contains.)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	3. Repeat step 2 for each tab.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	4. Add the tabbed pane to the content pane of the applet.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 4.5</a:t>
            </a:r>
          </a:p>
        </p:txBody>
      </p:sp>
      <p:pic>
        <p:nvPicPr>
          <p:cNvPr id="220164" name="Picture 4"/>
          <p:cNvPicPr>
            <a:picLocks noGrp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24000" y="1752600"/>
            <a:ext cx="6354763" cy="4525963"/>
          </a:xfrm>
          <a:noFill/>
          <a:ln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295400"/>
            <a:ext cx="7949143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 9.2</a:t>
            </a:r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63563"/>
          </a:xfrm>
        </p:spPr>
        <p:txBody>
          <a:bodyPr/>
          <a:lstStyle/>
          <a:p>
            <a:r>
              <a:rPr lang="en-US" sz="3200"/>
              <a:t>Scroll Panes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09600"/>
            <a:ext cx="8229600" cy="50593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A </a:t>
            </a:r>
            <a:r>
              <a:rPr lang="en-US" sz="1800" i="1"/>
              <a:t>scroll pane </a:t>
            </a:r>
            <a:r>
              <a:rPr lang="en-US" sz="1800"/>
              <a:t>is a component that presents a rectangular area in which a component may be viewed. Horizontal and/or vertical scroll bars may be provided if necessary.</a:t>
            </a:r>
          </a:p>
          <a:p>
            <a:pPr>
              <a:lnSpc>
                <a:spcPct val="80000"/>
              </a:lnSpc>
            </a:pPr>
            <a:r>
              <a:rPr lang="en-US" sz="1800"/>
              <a:t>Scroll panes are implemented in Swing by the </a:t>
            </a:r>
            <a:r>
              <a:rPr lang="en-US" sz="1800" b="1"/>
              <a:t>JScrollPane </a:t>
            </a:r>
            <a:r>
              <a:rPr lang="en-US" sz="1800"/>
              <a:t>class, which extends </a:t>
            </a:r>
            <a:r>
              <a:rPr lang="en-US" sz="1800" b="1"/>
              <a:t>JComponent</a:t>
            </a:r>
            <a:r>
              <a:rPr lang="en-US" sz="1800"/>
              <a:t>. Some of its constructors are 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		JScrollPane(Component comp)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		JScrollPane(int vsb, int hsb)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		JScrollPane(Component comp, int vsb, int hsb)</a:t>
            </a:r>
          </a:p>
          <a:p>
            <a:pPr>
              <a:lnSpc>
                <a:spcPct val="80000"/>
              </a:lnSpc>
            </a:pPr>
            <a:r>
              <a:rPr lang="en-US" sz="1800"/>
              <a:t>Here, </a:t>
            </a:r>
            <a:r>
              <a:rPr lang="en-US" sz="1800" i="1"/>
              <a:t>comp </a:t>
            </a:r>
            <a:r>
              <a:rPr lang="en-US" sz="1800"/>
              <a:t>is the component to be added to the scroll pane. </a:t>
            </a:r>
            <a:r>
              <a:rPr lang="en-US" sz="1800" i="1"/>
              <a:t>vsb </a:t>
            </a:r>
            <a:r>
              <a:rPr lang="en-US" sz="1800"/>
              <a:t>and </a:t>
            </a:r>
            <a:r>
              <a:rPr lang="en-US" sz="1800" i="1"/>
              <a:t>hsb </a:t>
            </a:r>
            <a:r>
              <a:rPr lang="en-US" sz="1800"/>
              <a:t>are </a:t>
            </a:r>
            <a:r>
              <a:rPr lang="en-US" sz="1800" b="1"/>
              <a:t>int </a:t>
            </a:r>
            <a:r>
              <a:rPr lang="en-US" sz="1800"/>
              <a:t>constants that define when vertical and horizontal scroll bars for this scroll pane areshown. </a:t>
            </a:r>
          </a:p>
          <a:p>
            <a:pPr>
              <a:lnSpc>
                <a:spcPct val="80000"/>
              </a:lnSpc>
            </a:pPr>
            <a:r>
              <a:rPr lang="en-US" sz="1800"/>
              <a:t>These constants are defined by the </a:t>
            </a:r>
            <a:r>
              <a:rPr lang="en-US" sz="1800" b="1"/>
              <a:t>ScrollPaneConstants </a:t>
            </a:r>
            <a:r>
              <a:rPr lang="en-US" sz="1800"/>
              <a:t>interface.</a:t>
            </a:r>
          </a:p>
          <a:p>
            <a:pPr lvl="2">
              <a:lnSpc>
                <a:spcPct val="80000"/>
              </a:lnSpc>
              <a:buFontTx/>
              <a:buAutoNum type="arabicPeriod"/>
            </a:pPr>
            <a:r>
              <a:rPr lang="en-US" sz="1800"/>
              <a:t> HORIZONTAL_SCROLLBAR_ALWAYS</a:t>
            </a:r>
          </a:p>
          <a:p>
            <a:pPr lvl="2">
              <a:lnSpc>
                <a:spcPct val="80000"/>
              </a:lnSpc>
              <a:buFontTx/>
              <a:buAutoNum type="arabicPeriod"/>
            </a:pPr>
            <a:r>
              <a:rPr lang="en-US" sz="1800"/>
              <a:t>HORIZONTAL_SCROLLBAR_AS_NEEDED</a:t>
            </a:r>
          </a:p>
          <a:p>
            <a:pPr lvl="2">
              <a:lnSpc>
                <a:spcPct val="80000"/>
              </a:lnSpc>
              <a:buFontTx/>
              <a:buAutoNum type="arabicPeriod"/>
            </a:pPr>
            <a:r>
              <a:rPr lang="en-US" sz="1800"/>
              <a:t>VERTICAL_SCROLLBAR_ALWAYS</a:t>
            </a:r>
          </a:p>
          <a:p>
            <a:pPr lvl="2">
              <a:lnSpc>
                <a:spcPct val="80000"/>
              </a:lnSpc>
              <a:buFontTx/>
              <a:buAutoNum type="arabicPeriod"/>
            </a:pPr>
            <a:r>
              <a:rPr lang="en-US" sz="1800"/>
              <a:t>VERTICAL_SCROLLBAR_AS_NEEDED</a:t>
            </a:r>
          </a:p>
          <a:p>
            <a:pPr>
              <a:lnSpc>
                <a:spcPct val="80000"/>
              </a:lnSpc>
            </a:pPr>
            <a:r>
              <a:rPr lang="en-US" sz="1800"/>
              <a:t>Here are the steps to follow to use a scroll pane in an applet: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/>
              <a:t>1. Create a </a:t>
            </a:r>
            <a:r>
              <a:rPr lang="en-US" sz="1800" b="1"/>
              <a:t>JComponent </a:t>
            </a:r>
            <a:r>
              <a:rPr lang="en-US" sz="1800"/>
              <a:t>object.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/>
              <a:t>2. Create a </a:t>
            </a:r>
            <a:r>
              <a:rPr lang="en-US" sz="1800" b="1"/>
              <a:t>JScrollPane </a:t>
            </a:r>
            <a:r>
              <a:rPr lang="en-US" sz="1800"/>
              <a:t>object. (The arguments to the constructor specify thecomponent and the policies for vertical and horizontal scroll bars.)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/>
              <a:t>3. Add the scroll pane to the content pane of the applet.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304800"/>
            <a:ext cx="5791200" cy="5660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 9.3</a:t>
            </a:r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 Trees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Data Model - TreeModel</a:t>
            </a:r>
          </a:p>
          <a:p>
            <a:pPr lvl="1"/>
            <a:r>
              <a:rPr lang="en-US"/>
              <a:t>default: DefaultTreeModel</a:t>
            </a:r>
          </a:p>
          <a:p>
            <a:pPr lvl="1"/>
            <a:r>
              <a:rPr lang="en-US"/>
              <a:t>getChild, getChildCount, getIndexOfChild, getRoot, isLeaf</a:t>
            </a:r>
          </a:p>
          <a:p>
            <a:r>
              <a:rPr lang="en-US"/>
              <a:t>Selection Model - TreeSelectionModel</a:t>
            </a:r>
          </a:p>
          <a:p>
            <a:r>
              <a:rPr lang="en-US"/>
              <a:t>View - TreeCellRenderer</a:t>
            </a:r>
          </a:p>
          <a:p>
            <a:pPr lvl="1"/>
            <a:r>
              <a:rPr lang="en-US"/>
              <a:t>getTreeCellRendererComponent</a:t>
            </a:r>
            <a:endParaRPr lang="en-US" sz="2400"/>
          </a:p>
          <a:p>
            <a:r>
              <a:rPr lang="en-US"/>
              <a:t>Node - DefaultMutableTreeNode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2343" y="990600"/>
            <a:ext cx="5214257" cy="4709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 9.4</a:t>
            </a:r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Tables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A </a:t>
            </a:r>
            <a:r>
              <a:rPr lang="en-US" sz="1800" i="1"/>
              <a:t>table </a:t>
            </a:r>
            <a:r>
              <a:rPr lang="en-US" sz="1800"/>
              <a:t>is a component that displays rows and columns of data. You can drag the cursor on column boundaries to resize columns. You can also drag a column to a new position.</a:t>
            </a:r>
          </a:p>
          <a:p>
            <a:pPr>
              <a:lnSpc>
                <a:spcPct val="80000"/>
              </a:lnSpc>
            </a:pPr>
            <a:r>
              <a:rPr lang="en-US" sz="1800"/>
              <a:t>Tables are implemented by the </a:t>
            </a:r>
            <a:r>
              <a:rPr lang="en-US" sz="1800" b="1"/>
              <a:t>JTable </a:t>
            </a:r>
            <a:r>
              <a:rPr lang="en-US" sz="1800"/>
              <a:t>class, which extends </a:t>
            </a:r>
            <a:r>
              <a:rPr lang="en-US" sz="1800" b="1"/>
              <a:t>JComponent</a:t>
            </a:r>
            <a:r>
              <a:rPr lang="en-US" sz="1800"/>
              <a:t>.</a:t>
            </a:r>
          </a:p>
          <a:p>
            <a:pPr>
              <a:lnSpc>
                <a:spcPct val="80000"/>
              </a:lnSpc>
            </a:pPr>
            <a:r>
              <a:rPr lang="en-US" sz="1800"/>
              <a:t>One of its constructors is 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		JTable(Object data[ ][ ], Object colHeads[ ])</a:t>
            </a:r>
          </a:p>
          <a:p>
            <a:pPr>
              <a:lnSpc>
                <a:spcPct val="80000"/>
              </a:lnSpc>
            </a:pPr>
            <a:r>
              <a:rPr lang="en-US" sz="1800"/>
              <a:t>Here, </a:t>
            </a:r>
            <a:r>
              <a:rPr lang="en-US" sz="1800" i="1"/>
              <a:t>data </a:t>
            </a:r>
            <a:r>
              <a:rPr lang="en-US" sz="1800"/>
              <a:t>is a two-dimensional array of the information to be presented, and </a:t>
            </a:r>
            <a:r>
              <a:rPr lang="en-US" sz="1800" i="1"/>
              <a:t>colHeads </a:t>
            </a:r>
            <a:r>
              <a:rPr lang="en-US" sz="1800"/>
              <a:t>is a one-dimensional array with the column headings.</a:t>
            </a:r>
          </a:p>
          <a:p>
            <a:pPr>
              <a:lnSpc>
                <a:spcPct val="80000"/>
              </a:lnSpc>
            </a:pPr>
            <a:r>
              <a:rPr lang="en-US" sz="1800"/>
              <a:t>Here are the steps for using a table in an applet: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/>
              <a:t>1. Create a </a:t>
            </a:r>
            <a:r>
              <a:rPr lang="en-US" sz="1800" b="1"/>
              <a:t>JTable </a:t>
            </a:r>
            <a:r>
              <a:rPr lang="en-US" sz="1800"/>
              <a:t>object.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/>
              <a:t>2. Create a </a:t>
            </a:r>
            <a:r>
              <a:rPr lang="en-US" sz="1800" b="1"/>
              <a:t>JScrollPane </a:t>
            </a:r>
            <a:r>
              <a:rPr lang="en-US" sz="1800"/>
              <a:t>object. (The arguments to the constructor specify the table and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/>
              <a:t>the policies for vertical and horizontal scroll bars.)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/>
              <a:t>3. Add the table to the scroll pane.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/>
              <a:t>4. Add the scroll pane to the content pane of the applet.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19200"/>
            <a:ext cx="7786949" cy="472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Swing components are derived from the </a:t>
            </a:r>
            <a:r>
              <a:rPr lang="en-US" b="1" dirty="0" err="1" smtClean="0"/>
              <a:t>JComponent</a:t>
            </a:r>
            <a:r>
              <a:rPr lang="en-US" b="1" dirty="0" smtClean="0"/>
              <a:t> class.</a:t>
            </a:r>
          </a:p>
          <a:p>
            <a:r>
              <a:rPr lang="en-US" b="1" dirty="0" err="1" smtClean="0"/>
              <a:t>JComponent</a:t>
            </a:r>
            <a:r>
              <a:rPr lang="en-US" b="1" dirty="0" smtClean="0"/>
              <a:t> </a:t>
            </a:r>
            <a:r>
              <a:rPr lang="en-US" dirty="0" smtClean="0"/>
              <a:t>inherits the AWT classes Container and Component.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Swing’s components are represented by classes defined within the package</a:t>
            </a:r>
            <a:br>
              <a:rPr lang="en-US" sz="2800" dirty="0" smtClean="0"/>
            </a:br>
            <a:r>
              <a:rPr lang="en-US" sz="2800" b="1" dirty="0" err="1" smtClean="0"/>
              <a:t>javax.swing</a:t>
            </a:r>
            <a:r>
              <a:rPr lang="en-US" sz="2800" b="1" dirty="0" smtClean="0"/>
              <a:t>.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76399"/>
            <a:ext cx="8724295" cy="4420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 5.8</a:t>
            </a:r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Containers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Top-Level Containers</a:t>
            </a:r>
          </a:p>
          <a:p>
            <a:r>
              <a:rPr lang="en-US"/>
              <a:t>The components at the top of any Swing containment hierarchy</a:t>
            </a:r>
          </a:p>
        </p:txBody>
      </p:sp>
      <p:grpSp>
        <p:nvGrpSpPr>
          <p:cNvPr id="223239" name="Group 7"/>
          <p:cNvGrpSpPr>
            <a:grpSpLocks noChangeAspect="1"/>
          </p:cNvGrpSpPr>
          <p:nvPr/>
        </p:nvGrpSpPr>
        <p:grpSpPr bwMode="auto">
          <a:xfrm>
            <a:off x="609600" y="3276600"/>
            <a:ext cx="8077200" cy="2514600"/>
            <a:chOff x="384" y="2064"/>
            <a:chExt cx="5088" cy="1584"/>
          </a:xfrm>
        </p:grpSpPr>
        <p:sp>
          <p:nvSpPr>
            <p:cNvPr id="223238" name="AutoShape 6"/>
            <p:cNvSpPr>
              <a:spLocks noChangeAspect="1" noChangeArrowheads="1" noTextEdit="1"/>
            </p:cNvSpPr>
            <p:nvPr/>
          </p:nvSpPr>
          <p:spPr bwMode="auto">
            <a:xfrm>
              <a:off x="384" y="2064"/>
              <a:ext cx="5088" cy="1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23240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4" y="2064"/>
              <a:ext cx="5097" cy="1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 5.9</a:t>
            </a:r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General Purpose Containers</a:t>
            </a:r>
            <a:br>
              <a:rPr lang="en-US" sz="4000"/>
            </a:br>
            <a:endParaRPr lang="en-US" sz="4000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US"/>
              <a:t>Intermediate containers that can be used under many different circumstances.</a:t>
            </a:r>
          </a:p>
        </p:txBody>
      </p:sp>
      <p:pic>
        <p:nvPicPr>
          <p:cNvPr id="2242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133600"/>
            <a:ext cx="8534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 5.10</a:t>
            </a:r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Special Purpose Container</a:t>
            </a:r>
            <a:br>
              <a:rPr lang="en-US" sz="4000"/>
            </a:br>
            <a:endParaRPr lang="en-US" sz="4000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/>
              <a:t>Intermediate containers that play specific roles in the UI.</a:t>
            </a:r>
          </a:p>
        </p:txBody>
      </p:sp>
      <p:pic>
        <p:nvPicPr>
          <p:cNvPr id="22528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133600"/>
            <a:ext cx="7162800" cy="387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Swing Packages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09800"/>
            <a:ext cx="8483599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1262</TotalTime>
  <Words>1341</Words>
  <Application>Microsoft PowerPoint</Application>
  <PresentationFormat>On-screen Show (4:3)</PresentationFormat>
  <Paragraphs>226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Default Design</vt:lpstr>
      <vt:lpstr>Introduction to swings</vt:lpstr>
      <vt:lpstr>Limitations of AWT</vt:lpstr>
      <vt:lpstr>Slide 3</vt:lpstr>
      <vt:lpstr>Components</vt:lpstr>
      <vt:lpstr>Swing’s components are represented by classes defined within the package javax.swing.</vt:lpstr>
      <vt:lpstr>Containers</vt:lpstr>
      <vt:lpstr>General Purpose Containers </vt:lpstr>
      <vt:lpstr>Special Purpose Container </vt:lpstr>
      <vt:lpstr>The Swing Packages</vt:lpstr>
      <vt:lpstr>Slide 10</vt:lpstr>
      <vt:lpstr>Slide 11</vt:lpstr>
      <vt:lpstr>Event Handling</vt:lpstr>
      <vt:lpstr>Slide 13</vt:lpstr>
      <vt:lpstr>Slide 14</vt:lpstr>
      <vt:lpstr>Exploring swing- JApplet, </vt:lpstr>
      <vt:lpstr>JFrame</vt:lpstr>
      <vt:lpstr>JComponent</vt:lpstr>
      <vt:lpstr>Icons and Labels</vt:lpstr>
      <vt:lpstr>Slide 19</vt:lpstr>
      <vt:lpstr>Text fields</vt:lpstr>
      <vt:lpstr>Buttons</vt:lpstr>
      <vt:lpstr>JButton  </vt:lpstr>
      <vt:lpstr>Check boxes</vt:lpstr>
      <vt:lpstr>Slide 24</vt:lpstr>
      <vt:lpstr>Combo boxes</vt:lpstr>
      <vt:lpstr>Slide 26</vt:lpstr>
      <vt:lpstr>Radio Buttons </vt:lpstr>
      <vt:lpstr>Slide 28</vt:lpstr>
      <vt:lpstr>Tabbed Panes</vt:lpstr>
      <vt:lpstr>Slide 30</vt:lpstr>
      <vt:lpstr>Scroll Panes</vt:lpstr>
      <vt:lpstr>Slide 32</vt:lpstr>
      <vt:lpstr> Trees</vt:lpstr>
      <vt:lpstr>Slide 34</vt:lpstr>
      <vt:lpstr>Tables</vt:lpstr>
      <vt:lpstr>Slide 36</vt:lpstr>
    </vt:vector>
  </TitlesOfParts>
  <Company>GNEC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Swings</dc:title>
  <dc:subject>Java</dc:subject>
  <dc:creator>G Prabhakar raju</dc:creator>
  <cp:lastModifiedBy>lenovo</cp:lastModifiedBy>
  <cp:revision>252</cp:revision>
  <cp:lastPrinted>1601-01-01T00:00:00Z</cp:lastPrinted>
  <dcterms:created xsi:type="dcterms:W3CDTF">1601-01-01T00:00:00Z</dcterms:created>
  <dcterms:modified xsi:type="dcterms:W3CDTF">2018-05-16T06:25:32Z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