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71"/>
  </p:notesMasterIdLst>
  <p:handoutMasterIdLst>
    <p:handoutMasterId r:id="rId72"/>
  </p:handoutMasterIdLst>
  <p:sldIdLst>
    <p:sldId id="256" r:id="rId2"/>
    <p:sldId id="276" r:id="rId3"/>
    <p:sldId id="277" r:id="rId4"/>
    <p:sldId id="280" r:id="rId5"/>
    <p:sldId id="257" r:id="rId6"/>
    <p:sldId id="258" r:id="rId7"/>
    <p:sldId id="281" r:id="rId8"/>
    <p:sldId id="282" r:id="rId9"/>
    <p:sldId id="283" r:id="rId10"/>
    <p:sldId id="285" r:id="rId11"/>
    <p:sldId id="286" r:id="rId12"/>
    <p:sldId id="287" r:id="rId13"/>
    <p:sldId id="259" r:id="rId14"/>
    <p:sldId id="288" r:id="rId15"/>
    <p:sldId id="260" r:id="rId16"/>
    <p:sldId id="261" r:id="rId17"/>
    <p:sldId id="291" r:id="rId18"/>
    <p:sldId id="314" r:id="rId19"/>
    <p:sldId id="262" r:id="rId20"/>
    <p:sldId id="264" r:id="rId21"/>
    <p:sldId id="315" r:id="rId22"/>
    <p:sldId id="320" r:id="rId23"/>
    <p:sldId id="265" r:id="rId24"/>
    <p:sldId id="338" r:id="rId25"/>
    <p:sldId id="321" r:id="rId26"/>
    <p:sldId id="324" r:id="rId27"/>
    <p:sldId id="323" r:id="rId28"/>
    <p:sldId id="266" r:id="rId29"/>
    <p:sldId id="322" r:id="rId30"/>
    <p:sldId id="332" r:id="rId31"/>
    <p:sldId id="326" r:id="rId32"/>
    <p:sldId id="268" r:id="rId33"/>
    <p:sldId id="302" r:id="rId34"/>
    <p:sldId id="269" r:id="rId35"/>
    <p:sldId id="303" r:id="rId36"/>
    <p:sldId id="304" r:id="rId37"/>
    <p:sldId id="333" r:id="rId38"/>
    <p:sldId id="270" r:id="rId39"/>
    <p:sldId id="340" r:id="rId40"/>
    <p:sldId id="339" r:id="rId41"/>
    <p:sldId id="341" r:id="rId42"/>
    <p:sldId id="342" r:id="rId43"/>
    <p:sldId id="335" r:id="rId44"/>
    <p:sldId id="343" r:id="rId45"/>
    <p:sldId id="344" r:id="rId46"/>
    <p:sldId id="336" r:id="rId47"/>
    <p:sldId id="345" r:id="rId48"/>
    <p:sldId id="346" r:id="rId49"/>
    <p:sldId id="305" r:id="rId50"/>
    <p:sldId id="271" r:id="rId51"/>
    <p:sldId id="306" r:id="rId52"/>
    <p:sldId id="272" r:id="rId53"/>
    <p:sldId id="292" r:id="rId54"/>
    <p:sldId id="294" r:id="rId55"/>
    <p:sldId id="293" r:id="rId56"/>
    <p:sldId id="273" r:id="rId57"/>
    <p:sldId id="295" r:id="rId58"/>
    <p:sldId id="296" r:id="rId59"/>
    <p:sldId id="297" r:id="rId60"/>
    <p:sldId id="298" r:id="rId61"/>
    <p:sldId id="299" r:id="rId62"/>
    <p:sldId id="301" r:id="rId63"/>
    <p:sldId id="347" r:id="rId64"/>
    <p:sldId id="348" r:id="rId65"/>
    <p:sldId id="274" r:id="rId66"/>
    <p:sldId id="349" r:id="rId67"/>
    <p:sldId id="350" r:id="rId68"/>
    <p:sldId id="275" r:id="rId69"/>
    <p:sldId id="309" r:id="rId70"/>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scaleToFitPaper="1" frameSlides="1"/>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Objects="1">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13E72A6-F1CE-9A44-92E1-BCD7317752E8}" type="datetime1">
              <a:rPr lang="en-US"/>
              <a:pPr>
                <a:defRPr/>
              </a:pPr>
              <a:t>3/13/2018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03440264-03AB-7A44-911E-26A2AEFC15F4}"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EB352ED9-E653-9A47-B7A3-C5AB53D5C0B6}" type="datetime1">
              <a:rPr lang="en-US"/>
              <a:pPr>
                <a:defRPr/>
              </a:pPr>
              <a:t>3/13/2018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endParaRPr 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460DBBD1-181E-744E-89E7-45F0EE4D9123}" type="slidenum">
              <a:rPr lang="en-US"/>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460DBBD1-181E-744E-89E7-45F0EE4D9123}" type="slidenum">
              <a:rPr lang="en-US" smtClean="0"/>
              <a:pPr>
                <a:defRPr/>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0B7B8CCC-C6F6-C744-8767-7124C04F432F}" type="datetime1">
              <a:rPr lang="en-US" smtClean="0"/>
              <a:pPr>
                <a:defRPr/>
              </a:pPr>
              <a:t>3/13/2018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B0C4763A-EFD4-7742-8F31-9C2F9300C28A}"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B6CDEEB-0315-E64A-962D-B94AA3A20008}" type="datetime1">
              <a:rPr lang="en-US" smtClean="0"/>
              <a:pPr>
                <a:defRPr/>
              </a:pPr>
              <a:t>3/13/2018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44887004-E5E5-6642-9C91-F2E102A03E8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9260568-3727-E744-9DC3-F092D60BBC91}" type="datetime1">
              <a:rPr lang="en-US" smtClean="0"/>
              <a:pPr>
                <a:defRPr/>
              </a:pPr>
              <a:t>3/13/2018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76C17DF0-9E2E-E045-840A-782E3E137E64}"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D904E52A-2476-1340-A5C3-5A2D80BAD226}" type="datetime1">
              <a:rPr lang="en-US" smtClean="0"/>
              <a:pPr>
                <a:defRPr/>
              </a:pPr>
              <a:t>3/13/2018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825F70CE-84E9-D04C-9B15-10C693AA0F2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C7F83E1-178D-8C43-BF4A-AE3EB8F3FFD3}" type="datetime1">
              <a:rPr lang="en-US" smtClean="0"/>
              <a:pPr>
                <a:defRPr/>
              </a:pPr>
              <a:t>3/13/2018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6" name="Slide Number Placeholder 5"/>
          <p:cNvSpPr>
            <a:spLocks noGrp="1"/>
          </p:cNvSpPr>
          <p:nvPr>
            <p:ph type="sldNum" sz="quarter" idx="12"/>
          </p:nvPr>
        </p:nvSpPr>
        <p:spPr/>
        <p:txBody>
          <a:bodyPr/>
          <a:lstStyle>
            <a:lvl1pPr>
              <a:defRPr/>
            </a:lvl1pPr>
          </a:lstStyle>
          <a:p>
            <a:pPr>
              <a:defRPr/>
            </a:pPr>
            <a:fld id="{87BA459C-C1F9-AB4D-8E61-68C53B56A064}"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33490DA-C9DF-CB45-8664-ABF7A824EA6C}" type="datetime1">
              <a:rPr lang="en-US" smtClean="0"/>
              <a:pPr>
                <a:defRPr/>
              </a:pPr>
              <a:t>3/13/2018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9AFB4A4D-A64F-7740-9E0E-188E9BA474F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DDC695B-01A5-4C45-BEA1-8984F49CB2EF}" type="datetime1">
              <a:rPr lang="en-US" smtClean="0"/>
              <a:pPr>
                <a:defRPr/>
              </a:pPr>
              <a:t>3/13/2018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9" name="Slide Number Placeholder 5"/>
          <p:cNvSpPr>
            <a:spLocks noGrp="1"/>
          </p:cNvSpPr>
          <p:nvPr>
            <p:ph type="sldNum" sz="quarter" idx="12"/>
          </p:nvPr>
        </p:nvSpPr>
        <p:spPr/>
        <p:txBody>
          <a:bodyPr/>
          <a:lstStyle>
            <a:lvl1pPr>
              <a:defRPr/>
            </a:lvl1pPr>
          </a:lstStyle>
          <a:p>
            <a:pPr>
              <a:defRPr/>
            </a:pPr>
            <a:fld id="{8DAA6009-9928-FF4C-9FC0-9A5BA7AB80B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A413090-8E42-D147-A70A-C9AE1F079D69}" type="datetime1">
              <a:rPr lang="en-US" smtClean="0"/>
              <a:pPr>
                <a:defRPr/>
              </a:pPr>
              <a:t>3/13/2018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5" name="Slide Number Placeholder 5"/>
          <p:cNvSpPr>
            <a:spLocks noGrp="1"/>
          </p:cNvSpPr>
          <p:nvPr>
            <p:ph type="sldNum" sz="quarter" idx="12"/>
          </p:nvPr>
        </p:nvSpPr>
        <p:spPr/>
        <p:txBody>
          <a:bodyPr/>
          <a:lstStyle>
            <a:lvl1pPr>
              <a:defRPr/>
            </a:lvl1pPr>
          </a:lstStyle>
          <a:p>
            <a:pPr>
              <a:defRPr/>
            </a:pPr>
            <a:fld id="{7DCDB1BE-A08E-2A4A-80F9-ED5208CC274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5D02FA-23E5-9145-8D5A-9638243413AD}" type="datetime1">
              <a:rPr lang="en-US" smtClean="0"/>
              <a:pPr>
                <a:defRPr/>
              </a:pPr>
              <a:t>3/13/2018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4" name="Slide Number Placeholder 5"/>
          <p:cNvSpPr>
            <a:spLocks noGrp="1"/>
          </p:cNvSpPr>
          <p:nvPr>
            <p:ph type="sldNum" sz="quarter" idx="12"/>
          </p:nvPr>
        </p:nvSpPr>
        <p:spPr/>
        <p:txBody>
          <a:bodyPr/>
          <a:lstStyle>
            <a:lvl1pPr>
              <a:defRPr/>
            </a:lvl1pPr>
          </a:lstStyle>
          <a:p>
            <a:pPr>
              <a:defRPr/>
            </a:pPr>
            <a:fld id="{2CA09BA1-70B4-4A48-A4C4-6DB291E465CB}"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2FC95B-596E-0D40-A740-F50075B914A9}" type="datetime1">
              <a:rPr lang="en-US" smtClean="0"/>
              <a:pPr>
                <a:defRPr/>
              </a:pPr>
              <a:t>3/13/2018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AC48FB37-48D1-0F43-9835-C4ADFC9E29C1}"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500769-F39E-4A4D-A4CE-92D09FFFECC9}" type="datetime1">
              <a:rPr lang="en-US" smtClean="0"/>
              <a:pPr>
                <a:defRPr/>
              </a:pPr>
              <a:t>3/13/2018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4 Requirements engineering</a:t>
            </a:r>
            <a:endParaRPr lang="en-US"/>
          </a:p>
        </p:txBody>
      </p:sp>
      <p:sp>
        <p:nvSpPr>
          <p:cNvPr id="7" name="Slide Number Placeholder 5"/>
          <p:cNvSpPr>
            <a:spLocks noGrp="1"/>
          </p:cNvSpPr>
          <p:nvPr>
            <p:ph type="sldNum" sz="quarter" idx="12"/>
          </p:nvPr>
        </p:nvSpPr>
        <p:spPr/>
        <p:txBody>
          <a:bodyPr/>
          <a:lstStyle>
            <a:lvl1pPr>
              <a:defRPr/>
            </a:lvl1pPr>
          </a:lstStyle>
          <a:p>
            <a:pPr>
              <a:defRPr/>
            </a:pPr>
            <a:fld id="{32B5C7A3-6224-2444-BEEE-16F152F7EB8A}"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0C440C91-0FBE-0F48-8DA2-B770B0FEE374}" type="datetime1">
              <a:rPr lang="en-US" smtClean="0"/>
              <a:pPr>
                <a:defRPr/>
              </a:pPr>
              <a:t>3/13/2018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4 Requirements engineering</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4606AE16-8D53-A649-9482-7C8DBD7175B3}" type="slidenum">
              <a:rPr lang="en-US" smtClean="0"/>
              <a:pPr>
                <a:defRPr/>
              </a:pPr>
              <a:t>‹#›</a:t>
            </a:fld>
            <a:endParaRPr lang="en-US"/>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pd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pd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4.pd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pd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7.pdf"/><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8.pd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d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9.pdf"/><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0.pd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dirty="0" smtClean="0"/>
              <a:t>Chapter 4 – Requirements Engineering</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smtClean="0">
                <a:ea typeface="+mn-ea"/>
                <a:cs typeface="+mn-cs"/>
              </a:rPr>
              <a:t>Lecture 1</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B0C4763A-EFD4-7742-8F31-9C2F9300C28A}"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GB" dirty="0"/>
              <a:t>Requirements </a:t>
            </a:r>
            <a:r>
              <a:rPr lang="en-GB" dirty="0" smtClean="0"/>
              <a:t>imprecision</a:t>
            </a:r>
            <a:endParaRPr lang="en-GB" dirty="0"/>
          </a:p>
        </p:txBody>
      </p:sp>
      <p:sp>
        <p:nvSpPr>
          <p:cNvPr id="41987" name="Rectangle 3"/>
          <p:cNvSpPr>
            <a:spLocks noGrp="1" noChangeArrowheads="1"/>
          </p:cNvSpPr>
          <p:nvPr>
            <p:ph idx="1"/>
          </p:nvPr>
        </p:nvSpPr>
        <p:spPr/>
        <p:txBody>
          <a:bodyPr/>
          <a:lstStyle/>
          <a:p>
            <a:r>
              <a:rPr lang="en-GB" dirty="0">
                <a:solidFill>
                  <a:schemeClr val="tx1"/>
                </a:solidFill>
              </a:rPr>
              <a:t>Problems arise when requirements are not precisely stated.</a:t>
            </a:r>
          </a:p>
          <a:p>
            <a:r>
              <a:rPr lang="en-GB" dirty="0">
                <a:solidFill>
                  <a:schemeClr val="tx1"/>
                </a:solidFill>
              </a:rPr>
              <a:t>Ambiguous requirements may be interpreted in different ways by developers and users.</a:t>
            </a:r>
          </a:p>
          <a:p>
            <a:r>
              <a:rPr lang="en-GB" dirty="0">
                <a:solidFill>
                  <a:schemeClr val="tx1"/>
                </a:solidFill>
              </a:rPr>
              <a:t>Consider the term </a:t>
            </a:r>
            <a:r>
              <a:rPr lang="en-GB" dirty="0" smtClean="0">
                <a:solidFill>
                  <a:schemeClr val="tx1"/>
                </a:solidFill>
              </a:rPr>
              <a:t>‘search’ in requirement 1</a:t>
            </a:r>
          </a:p>
          <a:p>
            <a:pPr lvl="1"/>
            <a:r>
              <a:rPr lang="en-GB" dirty="0">
                <a:solidFill>
                  <a:schemeClr val="tx1"/>
                </a:solidFill>
              </a:rPr>
              <a:t>User intention</a:t>
            </a:r>
            <a:r>
              <a:rPr lang="en-GB" dirty="0" smtClean="0">
                <a:solidFill>
                  <a:schemeClr val="tx1"/>
                </a:solidFill>
              </a:rPr>
              <a:t> – search for a patient name across all appointments in all clinics;</a:t>
            </a:r>
            <a:endParaRPr lang="en-GB" dirty="0">
              <a:solidFill>
                <a:schemeClr val="tx1"/>
              </a:solidFill>
            </a:endParaRPr>
          </a:p>
          <a:p>
            <a:pPr lvl="1"/>
            <a:r>
              <a:rPr lang="en-GB" dirty="0">
                <a:solidFill>
                  <a:schemeClr val="tx1"/>
                </a:solidFill>
              </a:rPr>
              <a:t>Developer interpretation</a:t>
            </a:r>
            <a:r>
              <a:rPr lang="en-GB" dirty="0" smtClean="0">
                <a:solidFill>
                  <a:schemeClr val="tx1"/>
                </a:solidFill>
              </a:rPr>
              <a:t> – search for a patient name in an individual clinic. User chooses clinic then search.</a:t>
            </a:r>
            <a:endParaRPr lang="en-GB" dirty="0">
              <a:solidFill>
                <a:schemeClr val="tx1"/>
              </a:solidFill>
            </a:endParaRP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GB" dirty="0"/>
              <a:t>Requirements completeness and consistency</a:t>
            </a:r>
          </a:p>
        </p:txBody>
      </p:sp>
      <p:sp>
        <p:nvSpPr>
          <p:cNvPr id="43011" name="Rectangle 3"/>
          <p:cNvSpPr>
            <a:spLocks noGrp="1" noChangeArrowheads="1"/>
          </p:cNvSpPr>
          <p:nvPr>
            <p:ph idx="1"/>
          </p:nvPr>
        </p:nvSpPr>
        <p:spPr/>
        <p:txBody>
          <a:bodyPr/>
          <a:lstStyle/>
          <a:p>
            <a:r>
              <a:rPr lang="en-GB" sz="2400" dirty="0">
                <a:solidFill>
                  <a:schemeClr val="tx1"/>
                </a:solidFill>
              </a:rPr>
              <a:t>In principle, requirements should be both </a:t>
            </a:r>
            <a:r>
              <a:rPr lang="en-GB" sz="2400" i="1" dirty="0">
                <a:solidFill>
                  <a:srgbClr val="C00000"/>
                </a:solidFill>
              </a:rPr>
              <a:t>complete and consistent.</a:t>
            </a:r>
          </a:p>
          <a:p>
            <a:r>
              <a:rPr lang="en-GB" sz="2400" dirty="0">
                <a:solidFill>
                  <a:schemeClr val="tx1"/>
                </a:solidFill>
              </a:rPr>
              <a:t>Complete</a:t>
            </a:r>
          </a:p>
          <a:p>
            <a:pPr lvl="1"/>
            <a:r>
              <a:rPr lang="en-GB" dirty="0">
                <a:solidFill>
                  <a:schemeClr val="tx1"/>
                </a:solidFill>
              </a:rPr>
              <a:t>They should include descriptions of all facilities required.</a:t>
            </a:r>
          </a:p>
          <a:p>
            <a:r>
              <a:rPr lang="en-GB" sz="2400" dirty="0">
                <a:solidFill>
                  <a:schemeClr val="tx1"/>
                </a:solidFill>
              </a:rPr>
              <a:t>Consistent</a:t>
            </a:r>
          </a:p>
          <a:p>
            <a:pPr lvl="1"/>
            <a:r>
              <a:rPr lang="en-GB" dirty="0">
                <a:solidFill>
                  <a:schemeClr val="tx1"/>
                </a:solidFill>
              </a:rPr>
              <a:t>There should be no conflicts or contradictions in the descriptions of the system facilities.</a:t>
            </a:r>
          </a:p>
          <a:p>
            <a:r>
              <a:rPr lang="en-GB" sz="2400" dirty="0">
                <a:solidFill>
                  <a:schemeClr val="tx1"/>
                </a:solidFill>
              </a:rPr>
              <a:t>In practice, it is impossible to produce a complete and consistent requirements document.</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11</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lIns="90487" tIns="44450" rIns="90487" bIns="44450"/>
          <a:lstStyle/>
          <a:p>
            <a:r>
              <a:rPr lang="en-GB"/>
              <a:t>Non-functional requirements</a:t>
            </a:r>
          </a:p>
        </p:txBody>
      </p:sp>
      <p:sp>
        <p:nvSpPr>
          <p:cNvPr id="35843" name="Rectangle 3"/>
          <p:cNvSpPr>
            <a:spLocks noGrp="1" noChangeArrowheads="1"/>
          </p:cNvSpPr>
          <p:nvPr>
            <p:ph idx="1"/>
          </p:nvPr>
        </p:nvSpPr>
        <p:spPr>
          <a:noFill/>
          <a:ln/>
        </p:spPr>
        <p:txBody>
          <a:bodyPr lIns="90487" tIns="44450" rIns="90487" bIns="44450"/>
          <a:lstStyle/>
          <a:p>
            <a:pPr algn="just">
              <a:lnSpc>
                <a:spcPct val="90000"/>
              </a:lnSpc>
            </a:pPr>
            <a:r>
              <a:rPr lang="en-GB" dirty="0">
                <a:solidFill>
                  <a:schemeClr val="tx1"/>
                </a:solidFill>
              </a:rPr>
              <a:t>These define system properties and </a:t>
            </a:r>
            <a:r>
              <a:rPr lang="en-GB" dirty="0" smtClean="0">
                <a:solidFill>
                  <a:schemeClr val="tx1"/>
                </a:solidFill>
              </a:rPr>
              <a:t>constraints.</a:t>
            </a:r>
          </a:p>
          <a:p>
            <a:pPr algn="just">
              <a:lnSpc>
                <a:spcPct val="90000"/>
              </a:lnSpc>
            </a:pPr>
            <a:endParaRPr lang="en-GB" dirty="0" smtClean="0">
              <a:solidFill>
                <a:schemeClr val="tx1"/>
              </a:solidFill>
            </a:endParaRPr>
          </a:p>
          <a:p>
            <a:pPr algn="just">
              <a:lnSpc>
                <a:spcPct val="90000"/>
              </a:lnSpc>
            </a:pPr>
            <a:r>
              <a:rPr lang="en-GB" dirty="0" smtClean="0">
                <a:solidFill>
                  <a:schemeClr val="tx1"/>
                </a:solidFill>
              </a:rPr>
              <a:t>e.g</a:t>
            </a:r>
            <a:r>
              <a:rPr lang="en-GB" dirty="0">
                <a:solidFill>
                  <a:schemeClr val="tx1"/>
                </a:solidFill>
              </a:rPr>
              <a:t>. reliability, response time and storage requirements. Constraints </a:t>
            </a:r>
            <a:r>
              <a:rPr lang="en-GB" dirty="0" smtClean="0">
                <a:solidFill>
                  <a:schemeClr val="tx1"/>
                </a:solidFill>
              </a:rPr>
              <a:t>on </a:t>
            </a:r>
            <a:r>
              <a:rPr lang="en-GB" dirty="0">
                <a:solidFill>
                  <a:schemeClr val="tx1"/>
                </a:solidFill>
              </a:rPr>
              <a:t>I/O device capability, system representations, etc.</a:t>
            </a:r>
          </a:p>
          <a:p>
            <a:pPr algn="just">
              <a:lnSpc>
                <a:spcPct val="90000"/>
              </a:lnSpc>
            </a:pPr>
            <a:endParaRPr lang="en-GB" dirty="0" smtClean="0">
              <a:solidFill>
                <a:schemeClr val="tx1"/>
              </a:solidFill>
            </a:endParaRPr>
          </a:p>
          <a:p>
            <a:pPr algn="just">
              <a:lnSpc>
                <a:spcPct val="90000"/>
              </a:lnSpc>
            </a:pPr>
            <a:r>
              <a:rPr lang="en-GB" dirty="0" smtClean="0">
                <a:solidFill>
                  <a:schemeClr val="tx1"/>
                </a:solidFill>
              </a:rPr>
              <a:t>Non-functional </a:t>
            </a:r>
            <a:r>
              <a:rPr lang="en-GB" dirty="0">
                <a:solidFill>
                  <a:schemeClr val="tx1"/>
                </a:solidFill>
              </a:rPr>
              <a:t>requirements may be </a:t>
            </a:r>
            <a:r>
              <a:rPr lang="en-GB" i="1" dirty="0">
                <a:solidFill>
                  <a:srgbClr val="C00000"/>
                </a:solidFill>
              </a:rPr>
              <a:t>more critical </a:t>
            </a:r>
            <a:r>
              <a:rPr lang="en-GB" dirty="0">
                <a:solidFill>
                  <a:schemeClr val="tx1"/>
                </a:solidFill>
              </a:rPr>
              <a:t>than functional requirements. If these are not met, the system</a:t>
            </a:r>
            <a:r>
              <a:rPr lang="en-GB" dirty="0" smtClean="0">
                <a:solidFill>
                  <a:schemeClr val="tx1"/>
                </a:solidFill>
              </a:rPr>
              <a:t> may be useless</a:t>
            </a:r>
            <a:r>
              <a:rPr lang="en-GB" dirty="0">
                <a:solidFill>
                  <a:schemeClr val="tx1"/>
                </a:solidFill>
              </a:rPr>
              <a:t>.</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12</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7293232" cy="796908"/>
          </a:xfrm>
        </p:spPr>
        <p:txBody>
          <a:bodyPr/>
          <a:lstStyle/>
          <a:p>
            <a:pPr eaLnBrk="1" hangingPunct="1"/>
            <a:r>
              <a:rPr lang="en-US" sz="2800" dirty="0" smtClean="0"/>
              <a:t>Types of non-functional requirement</a:t>
            </a:r>
          </a:p>
        </p:txBody>
      </p:sp>
      <p:pic>
        <p:nvPicPr>
          <p:cNvPr id="4" name="Picture 3" descr="4.3 Non-functionalReq.eps"/>
          <p:cNvPicPr>
            <a:picLocks noChangeAspect="1"/>
          </p:cNvPicPr>
          <p:nvPr/>
        </p:nvPicPr>
        <p:blipFill>
          <a:blip r:embed="rId3">
            <a:lum bright="-10000" contrast="14000"/>
          </a:blip>
          <a:stretch>
            <a:fillRect/>
          </a:stretch>
        </p:blipFill>
        <p:spPr>
          <a:xfrm>
            <a:off x="763912" y="1571612"/>
            <a:ext cx="7922888" cy="4784738"/>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13</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0487" tIns="44450" rIns="90487" bIns="44450"/>
          <a:lstStyle/>
          <a:p>
            <a:r>
              <a:rPr lang="en-GB" dirty="0"/>
              <a:t>Non-functional </a:t>
            </a:r>
            <a:r>
              <a:rPr lang="en-GB" dirty="0" smtClean="0">
                <a:solidFill>
                  <a:schemeClr val="tx1"/>
                </a:solidFill>
              </a:rPr>
              <a:t>requirements </a:t>
            </a:r>
            <a:r>
              <a:rPr lang="en-GB" dirty="0" smtClean="0"/>
              <a:t>classification</a:t>
            </a:r>
            <a:endParaRPr lang="en-GB" dirty="0"/>
          </a:p>
        </p:txBody>
      </p:sp>
      <p:sp>
        <p:nvSpPr>
          <p:cNvPr id="36867" name="Rectangle 3"/>
          <p:cNvSpPr>
            <a:spLocks noGrp="1" noChangeArrowheads="1"/>
          </p:cNvSpPr>
          <p:nvPr>
            <p:ph idx="1"/>
          </p:nvPr>
        </p:nvSpPr>
        <p:spPr>
          <a:noFill/>
          <a:ln/>
        </p:spPr>
        <p:txBody>
          <a:bodyPr lIns="90487" tIns="44450" rIns="90487" bIns="44450"/>
          <a:lstStyle/>
          <a:p>
            <a:pPr algn="just"/>
            <a:r>
              <a:rPr lang="en-GB" sz="2400" dirty="0">
                <a:solidFill>
                  <a:schemeClr val="tx1"/>
                </a:solidFill>
              </a:rPr>
              <a:t>Product requirements</a:t>
            </a:r>
          </a:p>
          <a:p>
            <a:pPr lvl="1" algn="just"/>
            <a:r>
              <a:rPr lang="en-GB" sz="2000" dirty="0">
                <a:solidFill>
                  <a:schemeClr val="tx1"/>
                </a:solidFill>
              </a:rPr>
              <a:t>Requirements which </a:t>
            </a:r>
            <a:r>
              <a:rPr lang="en-GB" sz="2000" dirty="0" smtClean="0">
                <a:solidFill>
                  <a:schemeClr val="tx1"/>
                </a:solidFill>
              </a:rPr>
              <a:t>specify how the </a:t>
            </a:r>
            <a:r>
              <a:rPr lang="en-GB" sz="2000" dirty="0">
                <a:solidFill>
                  <a:schemeClr val="tx1"/>
                </a:solidFill>
              </a:rPr>
              <a:t>delivered product must behave in a particular way e.g. execution speed, reliability, etc.</a:t>
            </a:r>
          </a:p>
          <a:p>
            <a:pPr algn="just"/>
            <a:r>
              <a:rPr lang="en-GB" sz="2400" dirty="0">
                <a:solidFill>
                  <a:schemeClr val="tx1"/>
                </a:solidFill>
              </a:rPr>
              <a:t>Organisational requirements</a:t>
            </a:r>
          </a:p>
          <a:p>
            <a:pPr lvl="1" algn="just"/>
            <a:r>
              <a:rPr lang="en-GB" sz="2000" dirty="0">
                <a:solidFill>
                  <a:schemeClr val="tx1"/>
                </a:solidFill>
              </a:rPr>
              <a:t>Requirements which are a consequence of organisational policies and procedures e.g. process standards used, implementation requirements, etc.</a:t>
            </a:r>
          </a:p>
          <a:p>
            <a:pPr algn="just"/>
            <a:r>
              <a:rPr lang="en-GB" sz="2400" dirty="0">
                <a:solidFill>
                  <a:schemeClr val="tx1"/>
                </a:solidFill>
              </a:rPr>
              <a:t>External requirements</a:t>
            </a:r>
          </a:p>
          <a:p>
            <a:pPr lvl="1" algn="just"/>
            <a:r>
              <a:rPr lang="en-GB" sz="2000" dirty="0">
                <a:solidFill>
                  <a:schemeClr val="tx1"/>
                </a:solidFill>
              </a:rPr>
              <a:t>Requirements which arise from factors which are external to the system and its development process e.g. interoperability requirements, legislative requirements, etc.</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14</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itle 1"/>
          <p:cNvSpPr>
            <a:spLocks noGrp="1"/>
          </p:cNvSpPr>
          <p:nvPr>
            <p:ph type="title"/>
          </p:nvPr>
        </p:nvSpPr>
        <p:spPr/>
        <p:txBody>
          <a:bodyPr/>
          <a:lstStyle/>
          <a:p>
            <a:pPr eaLnBrk="1" hangingPunct="1"/>
            <a:r>
              <a:rPr lang="en-US" dirty="0" smtClean="0"/>
              <a:t>Examples of </a:t>
            </a:r>
            <a:r>
              <a:rPr lang="en-US" dirty="0" smtClean="0"/>
              <a:t>non-functional </a:t>
            </a:r>
            <a:r>
              <a:rPr lang="en-US" dirty="0" smtClean="0"/>
              <a:t>requirements in the MHC-PMS</a:t>
            </a:r>
          </a:p>
        </p:txBody>
      </p:sp>
      <p:graphicFrame>
        <p:nvGraphicFramePr>
          <p:cNvPr id="4" name="Table 3"/>
          <p:cNvGraphicFramePr>
            <a:graphicFrameLocks noGrp="1"/>
          </p:cNvGraphicFramePr>
          <p:nvPr/>
        </p:nvGraphicFramePr>
        <p:xfrm>
          <a:off x="457200" y="1417638"/>
          <a:ext cx="7293232" cy="4983162"/>
        </p:xfrm>
        <a:graphic>
          <a:graphicData uri="http://schemas.openxmlformats.org/drawingml/2006/table">
            <a:tbl>
              <a:tblPr firstRow="1" bandRow="1">
                <a:tableStyleId>{69CF1AB2-1976-4502-BF36-3FF5EA218861}</a:tableStyleId>
              </a:tblPr>
              <a:tblGrid>
                <a:gridCol w="7293232"/>
              </a:tblGrid>
              <a:tr h="4983162">
                <a:tc>
                  <a:txBody>
                    <a:bodyPr/>
                    <a:lstStyle/>
                    <a:p>
                      <a:pPr algn="just"/>
                      <a:r>
                        <a:rPr lang="en-GB" sz="2000" b="1" kern="1200" dirty="0" smtClean="0"/>
                        <a:t>Product requirement</a:t>
                      </a:r>
                    </a:p>
                    <a:p>
                      <a:pPr algn="just"/>
                      <a:r>
                        <a:rPr lang="en-GB" sz="2000" b="0" kern="1200" dirty="0" smtClean="0"/>
                        <a:t>The MHC-PMS shall be available to all clinics during normal working hours (Mon–Fri, 08.30–17.30). Downtime within normal working hours shall not exceed five seconds in any one day.</a:t>
                      </a:r>
                    </a:p>
                    <a:p>
                      <a:pPr algn="just"/>
                      <a:endParaRPr lang="en-GB" sz="2000" b="0" kern="1200" dirty="0" smtClean="0"/>
                    </a:p>
                    <a:p>
                      <a:pPr algn="l"/>
                      <a:r>
                        <a:rPr lang="en-GB" sz="2000" b="1" kern="1200" dirty="0" smtClean="0"/>
                        <a:t>Organizational requirement</a:t>
                      </a:r>
                      <a:r>
                        <a:rPr lang="en-GB" sz="2000" b="0" kern="1200" dirty="0" smtClean="0"/>
                        <a:t/>
                      </a:r>
                      <a:br>
                        <a:rPr lang="en-GB" sz="2000" b="0" kern="1200" dirty="0" smtClean="0"/>
                      </a:br>
                      <a:r>
                        <a:rPr lang="en-GB" sz="2000" b="0" kern="1200" dirty="0" smtClean="0"/>
                        <a:t>Users of the MHC-PMS system shall authenticate themselves using their health authority identity card.</a:t>
                      </a:r>
                    </a:p>
                    <a:p>
                      <a:pPr algn="just"/>
                      <a:endParaRPr lang="en-GB" sz="2000" b="0" kern="1200" dirty="0" smtClean="0"/>
                    </a:p>
                    <a:p>
                      <a:pPr algn="l"/>
                      <a:r>
                        <a:rPr lang="en-GB" sz="2000" b="1" kern="1200" dirty="0" smtClean="0"/>
                        <a:t>External requirement</a:t>
                      </a:r>
                      <a:r>
                        <a:rPr lang="en-GB" sz="2000" b="0" kern="1200" dirty="0" smtClean="0"/>
                        <a:t/>
                      </a:r>
                      <a:br>
                        <a:rPr lang="en-GB" sz="2000" b="0" kern="1200" dirty="0" smtClean="0"/>
                      </a:br>
                      <a:r>
                        <a:rPr lang="en-GB" sz="2000" b="0" kern="1200" dirty="0" smtClean="0"/>
                        <a:t>The system shall implement patient privacy provisions as set out in HStan-03-2006-priv. </a:t>
                      </a:r>
                    </a:p>
                    <a:p>
                      <a:pPr algn="just"/>
                      <a:endParaRPr lang="en-US" sz="2000" b="0" dirty="0"/>
                    </a:p>
                  </a:txBody>
                  <a:tcPr/>
                </a:tc>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15</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dirty="0" smtClean="0"/>
              <a:t>Metrics for specifying nonfunctional requirements</a:t>
            </a:r>
          </a:p>
        </p:txBody>
      </p:sp>
      <p:graphicFrame>
        <p:nvGraphicFramePr>
          <p:cNvPr id="4" name="Table 3"/>
          <p:cNvGraphicFramePr>
            <a:graphicFrameLocks noGrp="1"/>
          </p:cNvGraphicFramePr>
          <p:nvPr/>
        </p:nvGraphicFramePr>
        <p:xfrm>
          <a:off x="990600" y="1600200"/>
          <a:ext cx="7620000" cy="4876800"/>
        </p:xfrm>
        <a:graphic>
          <a:graphicData uri="http://schemas.openxmlformats.org/drawingml/2006/table">
            <a:tbl>
              <a:tblPr/>
              <a:tblGrid>
                <a:gridCol w="2952750"/>
                <a:gridCol w="4667250"/>
              </a:tblGrid>
              <a:tr h="397418">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a:ea typeface="Times New Roman" charset="0"/>
                          <a:cs typeface="Arial"/>
                        </a:rPr>
                        <a:t>Property</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chemeClr val="tx1"/>
                          </a:solidFill>
                          <a:effectLst/>
                          <a:latin typeface="Arial"/>
                          <a:ea typeface="Times New Roman" charset="0"/>
                          <a:cs typeface="Arial"/>
                        </a:rPr>
                        <a:t>Measure</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8478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a:ea typeface="Times New Roman" charset="0"/>
                          <a:cs typeface="Arial"/>
                        </a:rPr>
                        <a:t>Speed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Processed transactions/second</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User/event response time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Screen refresh time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Size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Mbytes</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Number of ROM chips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Ease of use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Training time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Number of help frames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88043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Reliability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Mean time to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Probability of unavailability</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Rate of failure occurrence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Availability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8478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chemeClr val="tx1"/>
                          </a:solidFill>
                          <a:effectLst/>
                          <a:latin typeface="Arial"/>
                          <a:ea typeface="Times New Roman" charset="0"/>
                          <a:cs typeface="Arial"/>
                        </a:rPr>
                        <a:t>Robustness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Time to restart after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Percentage of events causing failure</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Probability of data corruption on failure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89129">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chemeClr val="tx1"/>
                          </a:solidFill>
                          <a:effectLst/>
                          <a:latin typeface="Arial"/>
                          <a:ea typeface="Times New Roman" charset="0"/>
                          <a:cs typeface="Arial"/>
                        </a:rPr>
                        <a:t>Portability</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Percentage of target dependent statements</a:t>
                      </a:r>
                    </a:p>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chemeClr val="tx1"/>
                          </a:solidFill>
                          <a:effectLst/>
                          <a:latin typeface="Arial"/>
                          <a:ea typeface="Times New Roman" charset="0"/>
                          <a:cs typeface="Arial"/>
                        </a:rPr>
                        <a:t>Number of target systems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16</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487" tIns="44450" rIns="90487" bIns="44450"/>
          <a:lstStyle/>
          <a:p>
            <a:r>
              <a:rPr lang="en-GB" sz="2800" dirty="0" smtClean="0"/>
              <a:t>2. The </a:t>
            </a:r>
            <a:r>
              <a:rPr lang="en-GB" sz="2800" dirty="0" smtClean="0"/>
              <a:t>software requirements </a:t>
            </a:r>
            <a:r>
              <a:rPr lang="en-GB" sz="2800" dirty="0"/>
              <a:t>document</a:t>
            </a:r>
          </a:p>
        </p:txBody>
      </p:sp>
      <p:sp>
        <p:nvSpPr>
          <p:cNvPr id="16387" name="Rectangle 3"/>
          <p:cNvSpPr>
            <a:spLocks noGrp="1" noChangeArrowheads="1"/>
          </p:cNvSpPr>
          <p:nvPr>
            <p:ph type="body" idx="1"/>
          </p:nvPr>
        </p:nvSpPr>
        <p:spPr>
          <a:noFill/>
          <a:ln/>
        </p:spPr>
        <p:txBody>
          <a:bodyPr lIns="90487" tIns="44450" rIns="90487" bIns="44450"/>
          <a:lstStyle/>
          <a:p>
            <a:pPr algn="just"/>
            <a:r>
              <a:rPr lang="en-GB" dirty="0" smtClean="0">
                <a:solidFill>
                  <a:schemeClr val="tx1"/>
                </a:solidFill>
              </a:rPr>
              <a:t>Also called as “Software Requirement Specification” (SRS).</a:t>
            </a:r>
          </a:p>
          <a:p>
            <a:pPr algn="just"/>
            <a:r>
              <a:rPr lang="en-GB" dirty="0" smtClean="0">
                <a:solidFill>
                  <a:schemeClr val="tx1"/>
                </a:solidFill>
              </a:rPr>
              <a:t>The software requirements </a:t>
            </a:r>
            <a:r>
              <a:rPr lang="en-GB" dirty="0">
                <a:solidFill>
                  <a:schemeClr val="tx1"/>
                </a:solidFill>
              </a:rPr>
              <a:t>document is the </a:t>
            </a:r>
            <a:r>
              <a:rPr lang="en-GB" dirty="0">
                <a:solidFill>
                  <a:srgbClr val="0070C0"/>
                </a:solidFill>
              </a:rPr>
              <a:t>official statement of what is required of the system developers</a:t>
            </a:r>
            <a:r>
              <a:rPr lang="en-GB" dirty="0">
                <a:solidFill>
                  <a:schemeClr val="tx1"/>
                </a:solidFill>
              </a:rPr>
              <a:t>.</a:t>
            </a:r>
          </a:p>
          <a:p>
            <a:pPr algn="just"/>
            <a:r>
              <a:rPr lang="en-GB" dirty="0">
                <a:solidFill>
                  <a:schemeClr val="tx1"/>
                </a:solidFill>
              </a:rPr>
              <a:t>Should include both a definition of user requirements and a specification of the system requirements.</a:t>
            </a:r>
          </a:p>
          <a:p>
            <a:pPr algn="just"/>
            <a:r>
              <a:rPr lang="en-GB" dirty="0">
                <a:solidFill>
                  <a:schemeClr val="tx1"/>
                </a:solidFill>
              </a:rPr>
              <a:t>It is NOT a design document. As far as possible, it should </a:t>
            </a:r>
            <a:r>
              <a:rPr lang="en-GB" dirty="0" smtClean="0">
                <a:solidFill>
                  <a:schemeClr val="tx1"/>
                </a:solidFill>
              </a:rPr>
              <a:t>be a set </a:t>
            </a:r>
            <a:r>
              <a:rPr lang="en-GB" dirty="0">
                <a:solidFill>
                  <a:schemeClr val="tx1"/>
                </a:solidFill>
              </a:rPr>
              <a:t>of WHAT the system should do rather than HOW it should do </a:t>
            </a:r>
            <a:r>
              <a:rPr lang="en-GB" dirty="0" smtClean="0">
                <a:solidFill>
                  <a:schemeClr val="tx1"/>
                </a:solidFill>
              </a:rPr>
              <a:t>it.</a:t>
            </a:r>
            <a:endParaRPr lang="en-GB" dirty="0">
              <a:solidFill>
                <a:schemeClr val="tx1"/>
              </a:solidFill>
            </a:endParaRP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17</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Agile methods and requirements</a:t>
            </a:r>
            <a:endParaRPr lang="en-US" dirty="0"/>
          </a:p>
        </p:txBody>
      </p:sp>
      <p:sp>
        <p:nvSpPr>
          <p:cNvPr id="3" name="Content Placeholder 2"/>
          <p:cNvSpPr>
            <a:spLocks noGrp="1"/>
          </p:cNvSpPr>
          <p:nvPr>
            <p:ph idx="1"/>
          </p:nvPr>
        </p:nvSpPr>
        <p:spPr/>
        <p:txBody>
          <a:bodyPr/>
          <a:lstStyle/>
          <a:p>
            <a:pPr algn="just"/>
            <a:r>
              <a:rPr lang="en-US" dirty="0" smtClean="0"/>
              <a:t>Many agile methods argue that producing a requirements document is a waste of time as requirements change so quickly.</a:t>
            </a:r>
          </a:p>
          <a:p>
            <a:pPr algn="just"/>
            <a:r>
              <a:rPr lang="en-US" dirty="0" smtClean="0">
                <a:solidFill>
                  <a:srgbClr val="7030A0"/>
                </a:solidFill>
              </a:rPr>
              <a:t>The document is therefore always out of date.</a:t>
            </a:r>
          </a:p>
          <a:p>
            <a:pPr algn="just"/>
            <a:r>
              <a:rPr lang="en-US" dirty="0" smtClean="0"/>
              <a:t>Methods such as Extreme Programming (XP), use incremental requirements engineering and express requirements as ‘user stories’.</a:t>
            </a:r>
          </a:p>
          <a:p>
            <a:pPr algn="just"/>
            <a:r>
              <a:rPr lang="en-US" dirty="0" smtClean="0"/>
              <a:t>This is practical for business systems but problematic for systems that require a lot of pre-delivery analysis (e.g. critical systems) or systems developed by several teams.</a:t>
            </a:r>
            <a:endParaRPr lang="en-US"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18</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9060"/>
            <a:ext cx="7293232" cy="511156"/>
          </a:xfrm>
        </p:spPr>
        <p:txBody>
          <a:bodyPr/>
          <a:lstStyle/>
          <a:p>
            <a:pPr eaLnBrk="1" hangingPunct="1"/>
            <a:r>
              <a:rPr lang="en-US" dirty="0" smtClean="0"/>
              <a:t>Users of a requirements document</a:t>
            </a:r>
          </a:p>
        </p:txBody>
      </p:sp>
      <p:pic>
        <p:nvPicPr>
          <p:cNvPr id="4" name="Picture 3" descr="4.6 ReqDocUser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143108" y="530216"/>
            <a:ext cx="4681558" cy="5984253"/>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19</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Functional and non-functional requirements</a:t>
            </a:r>
            <a:endParaRPr lang="en-GB" dirty="0" smtClean="0"/>
          </a:p>
          <a:p>
            <a:r>
              <a:rPr lang="en-US" dirty="0" smtClean="0"/>
              <a:t>The software requirements document </a:t>
            </a:r>
            <a:endParaRPr lang="en-GB" dirty="0" smtClean="0"/>
          </a:p>
          <a:p>
            <a:r>
              <a:rPr lang="en-US" dirty="0" smtClean="0"/>
              <a:t>Requirements specification</a:t>
            </a:r>
            <a:endParaRPr lang="en-GB" dirty="0" smtClean="0"/>
          </a:p>
          <a:p>
            <a:r>
              <a:rPr lang="en-US" dirty="0" smtClean="0"/>
              <a:t>Requirements engineering processes</a:t>
            </a:r>
            <a:endParaRPr lang="en-GB" dirty="0" smtClean="0"/>
          </a:p>
          <a:p>
            <a:r>
              <a:rPr lang="en-US" dirty="0" smtClean="0"/>
              <a:t>Requirements elicitation and analysis</a:t>
            </a:r>
            <a:endParaRPr lang="en-GB" dirty="0" smtClean="0"/>
          </a:p>
          <a:p>
            <a:r>
              <a:rPr lang="en-US" dirty="0" smtClean="0"/>
              <a:t>Requirements validation</a:t>
            </a:r>
            <a:endParaRPr lang="en-GB" dirty="0" smtClean="0"/>
          </a:p>
          <a:p>
            <a:r>
              <a:rPr lang="en-US" dirty="0" smtClean="0"/>
              <a:t>Requirements management</a:t>
            </a:r>
            <a:endParaRPr lang="en-GB" dirty="0" smtClean="0"/>
          </a:p>
          <a:p>
            <a:endParaRPr lang="en-US"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76213" y="206375"/>
            <a:ext cx="7367587" cy="1089025"/>
          </a:xfrm>
        </p:spPr>
        <p:txBody>
          <a:bodyPr/>
          <a:lstStyle/>
          <a:p>
            <a:pPr eaLnBrk="1" hangingPunct="1"/>
            <a:r>
              <a:rPr lang="en-US" dirty="0" smtClean="0"/>
              <a:t>The structure of a requirements document</a:t>
            </a:r>
          </a:p>
        </p:txBody>
      </p:sp>
      <p:graphicFrame>
        <p:nvGraphicFramePr>
          <p:cNvPr id="4" name="Table 3"/>
          <p:cNvGraphicFramePr>
            <a:graphicFrameLocks noGrp="1"/>
          </p:cNvGraphicFramePr>
          <p:nvPr/>
        </p:nvGraphicFramePr>
        <p:xfrm>
          <a:off x="176213" y="1047098"/>
          <a:ext cx="8510587" cy="5309252"/>
        </p:xfrm>
        <a:graphic>
          <a:graphicData uri="http://schemas.openxmlformats.org/drawingml/2006/table">
            <a:tbl>
              <a:tblPr/>
              <a:tblGrid>
                <a:gridCol w="2045814"/>
                <a:gridCol w="6464773"/>
              </a:tblGrid>
              <a:tr h="46952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Times New Roman" charset="0"/>
                          <a:cs typeface="Times New Roman" charset="0"/>
                        </a:rPr>
                        <a:t>Chapter</a:t>
                      </a:r>
                      <a:endParaRPr kumimoji="0" lang="en-GB" sz="1400" b="1" i="0" u="none" strike="noStrike" cap="none" normalizeH="0" baseline="0" dirty="0" smtClean="0">
                        <a:ln>
                          <a:noFill/>
                        </a:ln>
                        <a:solidFill>
                          <a:srgbClr val="000000"/>
                        </a:solidFill>
                        <a:effectLst/>
                        <a:latin typeface="Arial" charset="0"/>
                        <a:ea typeface="Times New Roman" charset="0"/>
                        <a:cs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00"/>
                          </a:solidFill>
                          <a:effectLst/>
                          <a:latin typeface="Arial" charset="0"/>
                          <a:ea typeface="Times New Roman" charset="0"/>
                          <a:cs typeface="Times New Roman" charset="0"/>
                        </a:rPr>
                        <a:t>Description</a:t>
                      </a:r>
                      <a:endParaRPr kumimoji="0" lang="en-GB" sz="1400" b="1" i="0" u="none" strike="noStrike" cap="none" normalizeH="0" baseline="0" dirty="0" smtClean="0">
                        <a:ln>
                          <a:noFill/>
                        </a:ln>
                        <a:solidFill>
                          <a:srgbClr val="000000"/>
                        </a:solidFill>
                        <a:effectLst/>
                        <a:latin typeface="Arial" charset="0"/>
                        <a:ea typeface="Times New Roman" charset="0"/>
                        <a:cs typeface="Times New Roman" charset="0"/>
                      </a:endParaRPr>
                    </a:p>
                  </a:txBody>
                  <a:tcPr marL="54610" marR="54610"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86681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charset="0"/>
                          <a:ea typeface="Times New Roman" charset="0"/>
                          <a:cs typeface="Times New Roman" charset="0"/>
                        </a:rPr>
                        <a:t>Preface</a:t>
                      </a:r>
                      <a:endParaRPr kumimoji="0" lang="en-GB" sz="1400" b="0" i="0" u="none" strike="noStrike" cap="none" normalizeH="0" baseline="0" dirty="0" smtClean="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This should define the expected readership of the document and describe its version history, including a rationale for the creation of a new version and a summary of the changes made in each version. </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119638">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Introduction</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This should describe the need for the system. It should briefly describe the system’s functions and explain how it will work with other systems. It should also describe how the system fits into the overall business or strategic objectives of the organization commissioning the software.</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1399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Glossary</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This should define the technical terms used in the document. You should not make assumptions about the experience or expertise of the reader.</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137246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User requirements definition</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Here, you describe the services provided for the user. The nonfunctional system requirements should also be described in this section. This description may use natural language, diagrams, or other notations that are understandable to customers. Product and process standards that must be followed should be specified.</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86681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charset="0"/>
                          <a:ea typeface="Times New Roman" charset="0"/>
                          <a:cs typeface="Times New Roman" charset="0"/>
                        </a:rPr>
                        <a:t>System architecture</a:t>
                      </a:r>
                      <a:endParaRPr kumimoji="0" lang="en-GB" sz="1400" b="0" i="0" u="none" strike="noStrike" cap="none" normalizeH="0" baseline="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charset="0"/>
                          <a:ea typeface="Times New Roman" charset="0"/>
                          <a:cs typeface="Times New Roman" charset="0"/>
                        </a:rPr>
                        <a:t>This chapter should present a high-level overview of the anticipated system architecture, showing the distribution of functions across system modules. Architectural components that are reused should be highlighted.</a:t>
                      </a:r>
                      <a:endParaRPr kumimoji="0" lang="en-GB" sz="1400" b="0" i="0" u="none" strike="noStrike" cap="none" normalizeH="0" baseline="0" dirty="0">
                        <a:ln>
                          <a:noFill/>
                        </a:ln>
                        <a:solidFill>
                          <a:srgbClr val="000000"/>
                        </a:solidFill>
                        <a:effectLst/>
                        <a:latin typeface="Arial" charset="0"/>
                        <a:ea typeface="Times New Roman" charset="0"/>
                        <a:cs typeface="Times New Roman" charset="0"/>
                      </a:endParaRPr>
                    </a:p>
                  </a:txBody>
                  <a:tcPr marL="54610" marR="54610"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20</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93232" cy="582594"/>
          </a:xfrm>
        </p:spPr>
        <p:txBody>
          <a:bodyPr/>
          <a:lstStyle/>
          <a:p>
            <a:r>
              <a:rPr lang="en-US" dirty="0" smtClean="0"/>
              <a:t>The structure of a requirements document</a:t>
            </a:r>
            <a:endParaRPr lang="en-US" dirty="0"/>
          </a:p>
        </p:txBody>
      </p:sp>
      <p:graphicFrame>
        <p:nvGraphicFramePr>
          <p:cNvPr id="4" name="Content Placeholder 3"/>
          <p:cNvGraphicFramePr>
            <a:graphicFrameLocks noGrp="1"/>
          </p:cNvGraphicFramePr>
          <p:nvPr>
            <p:ph idx="1"/>
          </p:nvPr>
        </p:nvGraphicFramePr>
        <p:xfrm>
          <a:off x="214282" y="1071547"/>
          <a:ext cx="8686800" cy="5285666"/>
        </p:xfrm>
        <a:graphic>
          <a:graphicData uri="http://schemas.openxmlformats.org/drawingml/2006/table">
            <a:tbl>
              <a:tblPr firstRow="1" bandRow="1">
                <a:tableStyleId>{5C22544A-7EE6-4342-B048-85BDC9FD1C3A}</a:tableStyleId>
              </a:tblPr>
              <a:tblGrid>
                <a:gridCol w="1769533"/>
                <a:gridCol w="6917267"/>
              </a:tblGrid>
              <a:tr h="361323">
                <a:tc>
                  <a:txBody>
                    <a:bodyPr/>
                    <a:lstStyle/>
                    <a:p>
                      <a:r>
                        <a:rPr lang="en-US" sz="1400" dirty="0" smtClean="0">
                          <a:solidFill>
                            <a:schemeClr val="tx1"/>
                          </a:solidFill>
                          <a:latin typeface="Arial"/>
                          <a:cs typeface="Arial"/>
                        </a:rPr>
                        <a:t>Chapter</a:t>
                      </a:r>
                      <a:endParaRPr lang="en-US" sz="1400" dirty="0">
                        <a:solidFill>
                          <a:schemeClr val="tx1"/>
                        </a:solidFill>
                        <a:latin typeface="Arial"/>
                        <a:cs typeface="Arial"/>
                      </a:endParaRPr>
                    </a:p>
                  </a:txBody>
                  <a:tcPr/>
                </a:tc>
                <a:tc>
                  <a:txBody>
                    <a:bodyPr/>
                    <a:lstStyle/>
                    <a:p>
                      <a:r>
                        <a:rPr lang="en-US" sz="1400" dirty="0" smtClean="0">
                          <a:solidFill>
                            <a:schemeClr val="tx1"/>
                          </a:solidFill>
                          <a:latin typeface="Arial"/>
                          <a:cs typeface="Arial"/>
                        </a:rPr>
                        <a:t>Description</a:t>
                      </a:r>
                      <a:endParaRPr lang="en-US" sz="1400" dirty="0">
                        <a:solidFill>
                          <a:schemeClr val="tx1"/>
                        </a:solidFill>
                        <a:latin typeface="Arial"/>
                        <a:cs typeface="Arial"/>
                      </a:endParaRPr>
                    </a:p>
                  </a:txBody>
                  <a:tcPr/>
                </a:tc>
              </a:tr>
              <a:tr h="826047">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System requirements specification</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This </a:t>
                      </a:r>
                      <a:r>
                        <a:rPr kumimoji="0" lang="en-US" sz="1400" b="0" i="0" u="none" strike="noStrike" cap="none" normalizeH="0" baseline="0" dirty="0">
                          <a:ln>
                            <a:noFill/>
                          </a:ln>
                          <a:solidFill>
                            <a:srgbClr val="C00000"/>
                          </a:solidFill>
                          <a:effectLst/>
                          <a:latin typeface="Arial"/>
                          <a:ea typeface="Times New Roman" charset="0"/>
                          <a:cs typeface="Arial"/>
                        </a:rPr>
                        <a:t>should describe the functional and nonfunctional requirements in more detail</a:t>
                      </a:r>
                      <a:r>
                        <a:rPr kumimoji="0" lang="en-US" sz="1400" b="0" i="0" u="none" strike="noStrike" cap="none" normalizeH="0" baseline="0" dirty="0">
                          <a:ln>
                            <a:noFill/>
                          </a:ln>
                          <a:solidFill>
                            <a:srgbClr val="000000"/>
                          </a:solidFill>
                          <a:effectLst/>
                          <a:latin typeface="Arial"/>
                          <a:ea typeface="Times New Roman" charset="0"/>
                          <a:cs typeface="Arial"/>
                        </a:rPr>
                        <a:t>. If necessary, further detail may also be added to the nonfunctional requirements. Interfaces to other systems may be defined.</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tr>
              <a:tr h="92063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System models</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This might include </a:t>
                      </a:r>
                      <a:r>
                        <a:rPr kumimoji="0" lang="en-US" sz="1400" b="0" i="0" u="none" strike="noStrike" cap="none" normalizeH="0" baseline="0" dirty="0">
                          <a:ln>
                            <a:noFill/>
                          </a:ln>
                          <a:solidFill>
                            <a:srgbClr val="C00000"/>
                          </a:solidFill>
                          <a:effectLst/>
                          <a:latin typeface="Arial"/>
                          <a:ea typeface="Times New Roman" charset="0"/>
                          <a:cs typeface="Arial"/>
                        </a:rPr>
                        <a:t>graphical system models</a:t>
                      </a:r>
                      <a:r>
                        <a:rPr kumimoji="0" lang="en-US" sz="1400" b="0" i="0" u="none" strike="noStrike" cap="none" normalizeH="0" baseline="0" dirty="0">
                          <a:ln>
                            <a:noFill/>
                          </a:ln>
                          <a:solidFill>
                            <a:srgbClr val="000000"/>
                          </a:solidFill>
                          <a:effectLst/>
                          <a:latin typeface="Arial"/>
                          <a:ea typeface="Times New Roman" charset="0"/>
                          <a:cs typeface="Arial"/>
                        </a:rPr>
                        <a:t> showing the relationships between the system components and the system and its environment. Examples of possible models are object models, data-flow models, or semantic data models. </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tr>
              <a:tr h="1128516">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System evolution</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This should </a:t>
                      </a:r>
                      <a:r>
                        <a:rPr kumimoji="0" lang="en-US" sz="1400" b="0" i="0" u="none" strike="noStrike" cap="none" normalizeH="0" baseline="0" dirty="0">
                          <a:ln>
                            <a:noFill/>
                          </a:ln>
                          <a:solidFill>
                            <a:srgbClr val="C00000"/>
                          </a:solidFill>
                          <a:effectLst/>
                          <a:latin typeface="Arial"/>
                          <a:ea typeface="Times New Roman" charset="0"/>
                          <a:cs typeface="Arial"/>
                        </a:rPr>
                        <a:t>describe the fundamental assumptions on which the system is based, and any anticipated changes due to hardware evolution, changing user needs, and so on</a:t>
                      </a:r>
                      <a:r>
                        <a:rPr kumimoji="0" lang="en-US" sz="1400" b="0" i="0" u="none" strike="noStrike" cap="none" normalizeH="0" baseline="0" dirty="0">
                          <a:ln>
                            <a:noFill/>
                          </a:ln>
                          <a:solidFill>
                            <a:srgbClr val="000000"/>
                          </a:solidFill>
                          <a:effectLst/>
                          <a:latin typeface="Arial"/>
                          <a:ea typeface="Times New Roman" charset="0"/>
                          <a:cs typeface="Arial"/>
                        </a:rPr>
                        <a:t>. This section is useful for system designers as it may help them avoid design decisions that would constrain likely future changes to the system.</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tr>
              <a:tr h="1336401">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Appendices</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These should provide detailed, specific information that is related to the application being developed; for example, hardware and database descriptions. Hardware requirements define the minimal and optimal configurations for the system. Database requirements define the logical organization of the data used by the system and the relationships between data. </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tr>
              <a:tr h="712748">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Arial"/>
                          <a:ea typeface="Times New Roman" charset="0"/>
                          <a:cs typeface="Arial"/>
                        </a:rPr>
                        <a:t>Index</a:t>
                      </a:r>
                      <a:endParaRPr kumimoji="0" lang="en-GB" sz="1400" b="0" i="0" u="none" strike="noStrike" cap="none" normalizeH="0" baseline="0">
                        <a:ln>
                          <a:noFill/>
                        </a:ln>
                        <a:solidFill>
                          <a:srgbClr val="000000"/>
                        </a:solidFill>
                        <a:effectLst/>
                        <a:latin typeface="Arial"/>
                        <a:ea typeface="Times New Roman" charset="0"/>
                        <a:cs typeface="Arial"/>
                      </a:endParaRPr>
                    </a:p>
                  </a:txBody>
                  <a:tcPr marL="54610" marR="54610" marT="0" marB="91440" horzOverflow="overflow"/>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Arial"/>
                          <a:ea typeface="Times New Roman" charset="0"/>
                          <a:cs typeface="Arial"/>
                        </a:rPr>
                        <a:t>Several indexes to the document may be included. As well as a normal alphabetic index, there may be an index of diagrams, an index of functions, and so on.</a:t>
                      </a:r>
                      <a:endParaRPr kumimoji="0" lang="en-GB" sz="1400" b="0" i="0" u="none" strike="noStrike" cap="none" normalizeH="0" baseline="0" dirty="0">
                        <a:ln>
                          <a:noFill/>
                        </a:ln>
                        <a:solidFill>
                          <a:srgbClr val="000000"/>
                        </a:solidFill>
                        <a:effectLst/>
                        <a:latin typeface="Arial"/>
                        <a:ea typeface="Times New Roman" charset="0"/>
                        <a:cs typeface="Arial"/>
                      </a:endParaRPr>
                    </a:p>
                  </a:txBody>
                  <a:tcPr marL="54610" marR="54610" marT="0" marB="91440" horzOverflow="overflow"/>
                </a:tc>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4.3 Requirements specification</a:t>
            </a:r>
            <a:endParaRPr lang="en-US" dirty="0"/>
          </a:p>
        </p:txBody>
      </p:sp>
      <p:sp>
        <p:nvSpPr>
          <p:cNvPr id="3" name="Content Placeholder 2"/>
          <p:cNvSpPr>
            <a:spLocks noGrp="1"/>
          </p:cNvSpPr>
          <p:nvPr>
            <p:ph idx="1"/>
          </p:nvPr>
        </p:nvSpPr>
        <p:spPr/>
        <p:txBody>
          <a:bodyPr/>
          <a:lstStyle/>
          <a:p>
            <a:pPr algn="just"/>
            <a:r>
              <a:rPr lang="en-US" dirty="0" smtClean="0">
                <a:solidFill>
                  <a:schemeClr val="tx1"/>
                </a:solidFill>
              </a:rPr>
              <a:t>The process of writing down the </a:t>
            </a:r>
            <a:r>
              <a:rPr lang="en-US" dirty="0" smtClean="0">
                <a:solidFill>
                  <a:srgbClr val="C00000"/>
                </a:solidFill>
              </a:rPr>
              <a:t>user and system requirements</a:t>
            </a:r>
            <a:r>
              <a:rPr lang="en-US" dirty="0" smtClean="0">
                <a:solidFill>
                  <a:schemeClr val="tx1"/>
                </a:solidFill>
              </a:rPr>
              <a:t> in a requirements document.</a:t>
            </a:r>
          </a:p>
          <a:p>
            <a:pPr algn="just"/>
            <a:r>
              <a:rPr lang="en-US" dirty="0" smtClean="0">
                <a:solidFill>
                  <a:schemeClr val="tx1"/>
                </a:solidFill>
              </a:rPr>
              <a:t>User requirements have to be understandable by end-users and customers who do not have a technical background.</a:t>
            </a:r>
          </a:p>
          <a:p>
            <a:pPr algn="just"/>
            <a:r>
              <a:rPr lang="en-US" dirty="0" smtClean="0">
                <a:solidFill>
                  <a:schemeClr val="tx1"/>
                </a:solidFill>
              </a:rPr>
              <a:t>System requirements are more detailed requirements and may include more technical information.</a:t>
            </a:r>
          </a:p>
          <a:p>
            <a:pPr algn="just"/>
            <a:r>
              <a:rPr lang="en-US" dirty="0" smtClean="0">
                <a:solidFill>
                  <a:schemeClr val="tx1"/>
                </a:solidFill>
              </a:rPr>
              <a:t>The requirements may be part of a contract for the system development</a:t>
            </a:r>
          </a:p>
          <a:p>
            <a:pPr lvl="1" algn="just"/>
            <a:r>
              <a:rPr lang="en-US" dirty="0" smtClean="0">
                <a:solidFill>
                  <a:schemeClr val="tx1"/>
                </a:solidFill>
              </a:rPr>
              <a:t>It is therefore important that these are as complete as possible.</a:t>
            </a:r>
            <a:endParaRPr lang="en-US" dirty="0">
              <a:solidFill>
                <a:schemeClr val="tx1"/>
              </a:solidFill>
            </a:endParaRPr>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dirty="0" smtClean="0"/>
              <a:t>Ways of writing a system requirements specification </a:t>
            </a:r>
          </a:p>
        </p:txBody>
      </p:sp>
      <p:graphicFrame>
        <p:nvGraphicFramePr>
          <p:cNvPr id="5" name="Table 4"/>
          <p:cNvGraphicFramePr>
            <a:graphicFrameLocks noGrp="1"/>
          </p:cNvGraphicFramePr>
          <p:nvPr/>
        </p:nvGraphicFramePr>
        <p:xfrm>
          <a:off x="285720" y="1417638"/>
          <a:ext cx="8686801" cy="5072988"/>
        </p:xfrm>
        <a:graphic>
          <a:graphicData uri="http://schemas.openxmlformats.org/drawingml/2006/table">
            <a:tbl>
              <a:tblPr/>
              <a:tblGrid>
                <a:gridCol w="1900238"/>
                <a:gridCol w="6786563"/>
              </a:tblGrid>
              <a:tr h="37026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dirty="0" smtClean="0">
                          <a:ln>
                            <a:noFill/>
                          </a:ln>
                          <a:solidFill>
                            <a:srgbClr val="000000"/>
                          </a:solidFill>
                          <a:effectLst/>
                          <a:latin typeface="Arial"/>
                          <a:ea typeface="Times New Roman" charset="0"/>
                          <a:cs typeface="Arial"/>
                        </a:rPr>
                        <a:t>Notation</a:t>
                      </a:r>
                      <a:endParaRPr kumimoji="0" lang="en-US" sz="1400" b="1" i="0" u="none" strike="noStrike" cap="none" normalizeH="0" baseline="0" dirty="0" smtClean="0">
                        <a:ln>
                          <a:noFill/>
                        </a:ln>
                        <a:solidFill>
                          <a:srgbClr val="FFFFFF"/>
                        </a:solidFill>
                        <a:effectLst/>
                        <a:latin typeface="Arial"/>
                        <a:ea typeface="Arial" charset="0"/>
                        <a:cs typeface="Arial"/>
                      </a:endParaRP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rgbClr val="000000"/>
                          </a:solidFill>
                          <a:effectLst/>
                          <a:latin typeface="Arial"/>
                          <a:ea typeface="Times New Roman" charset="0"/>
                          <a:cs typeface="Arial"/>
                        </a:rPr>
                        <a:t>Description</a:t>
                      </a:r>
                    </a:p>
                  </a:txBody>
                  <a:tcPr marL="73025" marR="73025" marT="9144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784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Natural language</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The requirements are written using </a:t>
                      </a:r>
                      <a:r>
                        <a:rPr kumimoji="0" lang="en-GB" sz="1600" b="0" i="0" u="none" strike="noStrike" cap="none" normalizeH="0" baseline="0" dirty="0">
                          <a:ln>
                            <a:noFill/>
                          </a:ln>
                          <a:solidFill>
                            <a:srgbClr val="C00000"/>
                          </a:solidFill>
                          <a:effectLst/>
                          <a:latin typeface="Arial"/>
                          <a:ea typeface="Times New Roman" charset="0"/>
                          <a:cs typeface="Arial"/>
                        </a:rPr>
                        <a:t>numbered sentences </a:t>
                      </a:r>
                      <a:r>
                        <a:rPr kumimoji="0" lang="en-GB" sz="1600" b="0" i="0" u="none" strike="noStrike" cap="none" normalizeH="0" baseline="0" dirty="0">
                          <a:ln>
                            <a:noFill/>
                          </a:ln>
                          <a:solidFill>
                            <a:srgbClr val="000000"/>
                          </a:solidFill>
                          <a:effectLst/>
                          <a:latin typeface="Arial"/>
                          <a:ea typeface="Times New Roman" charset="0"/>
                          <a:cs typeface="Arial"/>
                        </a:rPr>
                        <a:t>in natural language. Each sentence should express one requirement.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2784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a:ea typeface="Times New Roman" charset="0"/>
                          <a:cs typeface="Arial"/>
                        </a:rPr>
                        <a:t>Structured natural language </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The requirements are written in natural language on a </a:t>
                      </a:r>
                      <a:r>
                        <a:rPr kumimoji="0" lang="en-GB" sz="1600" b="0" i="0" u="none" strike="noStrike" cap="none" normalizeH="0" baseline="0" dirty="0">
                          <a:ln>
                            <a:noFill/>
                          </a:ln>
                          <a:solidFill>
                            <a:srgbClr val="C00000"/>
                          </a:solidFill>
                          <a:effectLst/>
                          <a:latin typeface="Arial"/>
                          <a:ea typeface="Times New Roman" charset="0"/>
                          <a:cs typeface="Arial"/>
                        </a:rPr>
                        <a:t>standard form or template</a:t>
                      </a:r>
                      <a:r>
                        <a:rPr kumimoji="0" lang="en-GB" sz="1600" b="0" i="0" u="none" strike="noStrike" cap="none" normalizeH="0" baseline="0" dirty="0">
                          <a:ln>
                            <a:noFill/>
                          </a:ln>
                          <a:solidFill>
                            <a:srgbClr val="000000"/>
                          </a:solidFill>
                          <a:effectLst/>
                          <a:latin typeface="Arial"/>
                          <a:ea typeface="Times New Roman" charset="0"/>
                          <a:cs typeface="Arial"/>
                        </a:rPr>
                        <a:t>. Each field provides information about an aspect of the requirement.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982014">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Design description languages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This approach uses a </a:t>
                      </a:r>
                      <a:r>
                        <a:rPr kumimoji="0" lang="en-GB" sz="1600" b="0" i="0" u="none" strike="noStrike" cap="none" normalizeH="0" baseline="0" dirty="0">
                          <a:ln>
                            <a:noFill/>
                          </a:ln>
                          <a:solidFill>
                            <a:srgbClr val="C00000"/>
                          </a:solidFill>
                          <a:effectLst/>
                          <a:latin typeface="Arial"/>
                          <a:ea typeface="Times New Roman" charset="0"/>
                          <a:cs typeface="Arial"/>
                        </a:rPr>
                        <a:t>language like a programming language</a:t>
                      </a:r>
                      <a:r>
                        <a:rPr kumimoji="0" lang="en-GB" sz="1600" b="0" i="0" u="none" strike="noStrike" cap="none" normalizeH="0" baseline="0" dirty="0">
                          <a:ln>
                            <a:noFill/>
                          </a:ln>
                          <a:solidFill>
                            <a:srgbClr val="000000"/>
                          </a:solidFill>
                          <a:effectLst/>
                          <a:latin typeface="Arial"/>
                          <a:ea typeface="Times New Roman" charset="0"/>
                          <a:cs typeface="Arial"/>
                        </a:rPr>
                        <a:t>, but with more abstract features to specify the requirements by defining an operational model of the system. This approach is now rarely used although it can be useful for interface specifications.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27845">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Graphical notations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Graphical models, supplemented by text annotations, are used to define the functional requirements for the system; </a:t>
                      </a:r>
                      <a:r>
                        <a:rPr kumimoji="0" lang="en-GB" sz="1600" b="0" i="0" u="none" strike="noStrike" cap="none" normalizeH="0" baseline="0" dirty="0">
                          <a:ln>
                            <a:noFill/>
                          </a:ln>
                          <a:solidFill>
                            <a:srgbClr val="C00000"/>
                          </a:solidFill>
                          <a:effectLst/>
                          <a:latin typeface="Arial"/>
                          <a:ea typeface="Times New Roman" charset="0"/>
                          <a:cs typeface="Arial"/>
                        </a:rPr>
                        <a:t>UML use case and sequence diagrams </a:t>
                      </a:r>
                      <a:r>
                        <a:rPr kumimoji="0" lang="en-GB" sz="1600" b="0" i="0" u="none" strike="noStrike" cap="none" normalizeH="0" baseline="0" dirty="0">
                          <a:ln>
                            <a:noFill/>
                          </a:ln>
                          <a:solidFill>
                            <a:srgbClr val="000000"/>
                          </a:solidFill>
                          <a:effectLst/>
                          <a:latin typeface="Arial"/>
                          <a:ea typeface="Times New Roman" charset="0"/>
                          <a:cs typeface="Arial"/>
                        </a:rPr>
                        <a:t>are commonly used.</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133618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a:ln>
                            <a:noFill/>
                          </a:ln>
                          <a:solidFill>
                            <a:srgbClr val="000000"/>
                          </a:solidFill>
                          <a:effectLst/>
                          <a:latin typeface="Arial"/>
                          <a:ea typeface="Times New Roman" charset="0"/>
                          <a:cs typeface="Arial"/>
                        </a:rPr>
                        <a:t>Mathematical specifications</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These notations are based on mathematical concepts such as </a:t>
                      </a:r>
                      <a:r>
                        <a:rPr kumimoji="0" lang="en-GB" sz="1600" b="0" i="0" u="none" strike="noStrike" cap="none" normalizeH="0" baseline="0" dirty="0">
                          <a:ln>
                            <a:noFill/>
                          </a:ln>
                          <a:solidFill>
                            <a:srgbClr val="C00000"/>
                          </a:solidFill>
                          <a:effectLst/>
                          <a:latin typeface="Arial"/>
                          <a:ea typeface="Times New Roman" charset="0"/>
                          <a:cs typeface="Arial"/>
                        </a:rPr>
                        <a:t>finite-state machines or sets.</a:t>
                      </a:r>
                      <a:r>
                        <a:rPr kumimoji="0" lang="en-GB" sz="1600" b="0" i="0" u="none" strike="noStrike" cap="none" normalizeH="0" baseline="0" dirty="0">
                          <a:ln>
                            <a:noFill/>
                          </a:ln>
                          <a:solidFill>
                            <a:srgbClr val="000000"/>
                          </a:solidFill>
                          <a:effectLst/>
                          <a:latin typeface="Arial"/>
                          <a:ea typeface="Times New Roman" charset="0"/>
                          <a:cs typeface="Arial"/>
                        </a:rPr>
                        <a:t> Although these unambiguous specifications can reduce the ambiguity in a requirements document, most customers don’t understand a formal specification. They cannot check that it represents what they want and are reluctant to accept it as a system contract</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a:t>Requirements and design</a:t>
            </a:r>
          </a:p>
        </p:txBody>
      </p:sp>
      <p:sp>
        <p:nvSpPr>
          <p:cNvPr id="63491" name="Rectangle 3"/>
          <p:cNvSpPr>
            <a:spLocks noGrp="1" noChangeArrowheads="1"/>
          </p:cNvSpPr>
          <p:nvPr>
            <p:ph type="body" idx="1"/>
          </p:nvPr>
        </p:nvSpPr>
        <p:spPr/>
        <p:txBody>
          <a:bodyPr/>
          <a:lstStyle/>
          <a:p>
            <a:pPr algn="just">
              <a:lnSpc>
                <a:spcPct val="90000"/>
              </a:lnSpc>
            </a:pPr>
            <a:r>
              <a:rPr lang="en-GB" dirty="0"/>
              <a:t>In principle, requirements should state what the system should do and the design should describe how it does this.</a:t>
            </a:r>
          </a:p>
          <a:p>
            <a:pPr algn="just">
              <a:lnSpc>
                <a:spcPct val="90000"/>
              </a:lnSpc>
            </a:pPr>
            <a:r>
              <a:rPr lang="en-GB" dirty="0">
                <a:solidFill>
                  <a:srgbClr val="7030A0"/>
                </a:solidFill>
              </a:rPr>
              <a:t>In practice, requirements and design are </a:t>
            </a:r>
            <a:r>
              <a:rPr lang="en-GB" dirty="0" smtClean="0">
                <a:solidFill>
                  <a:srgbClr val="7030A0"/>
                </a:solidFill>
              </a:rPr>
              <a:t>inseparable. Some of the reasons:</a:t>
            </a:r>
            <a:endParaRPr lang="en-GB" dirty="0">
              <a:solidFill>
                <a:srgbClr val="7030A0"/>
              </a:solidFill>
            </a:endParaRPr>
          </a:p>
          <a:p>
            <a:pPr lvl="1" algn="just">
              <a:lnSpc>
                <a:spcPct val="90000"/>
              </a:lnSpc>
            </a:pPr>
            <a:r>
              <a:rPr lang="en-GB" dirty="0" smtClean="0"/>
              <a:t>Initial system </a:t>
            </a:r>
            <a:r>
              <a:rPr lang="en-GB" dirty="0"/>
              <a:t>architecture may be </a:t>
            </a:r>
            <a:r>
              <a:rPr lang="en-GB" dirty="0" smtClean="0"/>
              <a:t>required to frame </a:t>
            </a:r>
            <a:r>
              <a:rPr lang="en-GB" dirty="0"/>
              <a:t>the </a:t>
            </a:r>
            <a:r>
              <a:rPr lang="en-GB" dirty="0" smtClean="0"/>
              <a:t>requirements.</a:t>
            </a:r>
            <a:endParaRPr lang="en-GB" dirty="0"/>
          </a:p>
          <a:p>
            <a:pPr lvl="1" algn="just">
              <a:lnSpc>
                <a:spcPct val="90000"/>
              </a:lnSpc>
            </a:pPr>
            <a:r>
              <a:rPr lang="en-GB" dirty="0"/>
              <a:t>The system may inter-operate with other systems that generate design requirements;</a:t>
            </a:r>
          </a:p>
          <a:p>
            <a:pPr lvl="1" algn="just">
              <a:lnSpc>
                <a:spcPct val="90000"/>
              </a:lnSpc>
            </a:pPr>
            <a:r>
              <a:rPr lang="en-GB" dirty="0"/>
              <a:t>The use of a specific</a:t>
            </a:r>
            <a:r>
              <a:rPr lang="en-GB" dirty="0" smtClean="0"/>
              <a:t> architecture to satisfy non-functional requirements may </a:t>
            </a:r>
            <a:r>
              <a:rPr lang="en-GB" dirty="0"/>
              <a:t>be a domain requirement</a:t>
            </a:r>
            <a:r>
              <a:rPr lang="en-GB" dirty="0" smtClean="0"/>
              <a:t>.</a:t>
            </a:r>
            <a:endParaRPr lang="en-GB" sz="1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language specification</a:t>
            </a:r>
            <a:endParaRPr lang="en-US" dirty="0"/>
          </a:p>
        </p:txBody>
      </p:sp>
      <p:sp>
        <p:nvSpPr>
          <p:cNvPr id="3" name="Content Placeholder 2"/>
          <p:cNvSpPr>
            <a:spLocks noGrp="1"/>
          </p:cNvSpPr>
          <p:nvPr>
            <p:ph idx="1"/>
          </p:nvPr>
        </p:nvSpPr>
        <p:spPr/>
        <p:txBody>
          <a:bodyPr/>
          <a:lstStyle/>
          <a:p>
            <a:pPr algn="just"/>
            <a:r>
              <a:rPr lang="en-US" dirty="0" smtClean="0"/>
              <a:t>Requirements are written as natural language sentences supplemented by diagrams and tables.</a:t>
            </a:r>
          </a:p>
          <a:p>
            <a:pPr algn="just"/>
            <a:r>
              <a:rPr lang="en-US" dirty="0" smtClean="0"/>
              <a:t>Used for writing requirements because it is expressive, intuitive and universal. This means that the requirements  can be understood by users and customers.</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81000" y="266700"/>
            <a:ext cx="8229600" cy="1104900"/>
          </a:xfrm>
        </p:spPr>
        <p:txBody>
          <a:bodyPr/>
          <a:lstStyle/>
          <a:p>
            <a:r>
              <a:rPr lang="en-GB"/>
              <a:t>Guidelines for writing requirements</a:t>
            </a:r>
          </a:p>
        </p:txBody>
      </p:sp>
      <p:sp>
        <p:nvSpPr>
          <p:cNvPr id="61443" name="Rectangle 3"/>
          <p:cNvSpPr>
            <a:spLocks noGrp="1" noChangeArrowheads="1"/>
          </p:cNvSpPr>
          <p:nvPr>
            <p:ph type="body" idx="1"/>
          </p:nvPr>
        </p:nvSpPr>
        <p:spPr/>
        <p:txBody>
          <a:bodyPr/>
          <a:lstStyle/>
          <a:p>
            <a:pPr algn="just"/>
            <a:r>
              <a:rPr lang="en-GB" dirty="0"/>
              <a:t>Invent a standard format and use it for all requirements.</a:t>
            </a:r>
          </a:p>
          <a:p>
            <a:pPr algn="just"/>
            <a:r>
              <a:rPr lang="en-GB" dirty="0"/>
              <a:t>Use language in a consistent way. Use shall for mandatory requirements, should for desirable requirements.</a:t>
            </a:r>
          </a:p>
          <a:p>
            <a:pPr algn="just"/>
            <a:r>
              <a:rPr lang="en-GB" dirty="0"/>
              <a:t>Use text highlighting to identify key parts of the requirement.</a:t>
            </a:r>
          </a:p>
          <a:p>
            <a:pPr algn="just"/>
            <a:r>
              <a:rPr lang="en-GB" dirty="0"/>
              <a:t>Avoid the use of computer jargon</a:t>
            </a:r>
            <a:r>
              <a:rPr lang="en-GB" dirty="0" smtClean="0"/>
              <a:t>.</a:t>
            </a:r>
          </a:p>
          <a:p>
            <a:pPr algn="just"/>
            <a:r>
              <a:rPr lang="en-GB" dirty="0" smtClean="0"/>
              <a:t>Include an explanation (rationale) of why a requirement is necessary.</a:t>
            </a: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Problems with natural language</a:t>
            </a:r>
          </a:p>
        </p:txBody>
      </p:sp>
      <p:sp>
        <p:nvSpPr>
          <p:cNvPr id="55299" name="Rectangle 3"/>
          <p:cNvSpPr>
            <a:spLocks noGrp="1" noChangeArrowheads="1"/>
          </p:cNvSpPr>
          <p:nvPr>
            <p:ph type="body" idx="1"/>
          </p:nvPr>
        </p:nvSpPr>
        <p:spPr/>
        <p:txBody>
          <a:bodyPr/>
          <a:lstStyle/>
          <a:p>
            <a:r>
              <a:rPr lang="en-GB"/>
              <a:t>Lack of clarity </a:t>
            </a:r>
          </a:p>
          <a:p>
            <a:pPr lvl="1"/>
            <a:r>
              <a:rPr lang="en-GB"/>
              <a:t>Precision is difficult without making the document difficult to read.</a:t>
            </a:r>
          </a:p>
          <a:p>
            <a:r>
              <a:rPr lang="en-GB"/>
              <a:t>Requirements confusion</a:t>
            </a:r>
          </a:p>
          <a:p>
            <a:pPr lvl="1"/>
            <a:r>
              <a:rPr lang="en-GB"/>
              <a:t>Functional and non-functional requirements tend to be mixed-up.</a:t>
            </a:r>
          </a:p>
          <a:p>
            <a:r>
              <a:rPr lang="en-GB"/>
              <a:t>Requirements amalgamation</a:t>
            </a:r>
          </a:p>
          <a:p>
            <a:pPr lvl="1"/>
            <a:r>
              <a:rPr lang="en-GB"/>
              <a:t>Several different requirements may be expressed together.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Title 1"/>
          <p:cNvSpPr>
            <a:spLocks noGrp="1"/>
          </p:cNvSpPr>
          <p:nvPr>
            <p:ph type="title"/>
          </p:nvPr>
        </p:nvSpPr>
        <p:spPr/>
        <p:txBody>
          <a:bodyPr/>
          <a:lstStyle/>
          <a:p>
            <a:pPr eaLnBrk="1" hangingPunct="1"/>
            <a:r>
              <a:rPr lang="en-US" dirty="0" smtClean="0"/>
              <a:t>Example requirements for the insulin pump software system</a:t>
            </a:r>
          </a:p>
        </p:txBody>
      </p:sp>
      <p:graphicFrame>
        <p:nvGraphicFramePr>
          <p:cNvPr id="4" name="Table 3"/>
          <p:cNvGraphicFramePr>
            <a:graphicFrameLocks noGrp="1"/>
          </p:cNvGraphicFramePr>
          <p:nvPr/>
        </p:nvGraphicFramePr>
        <p:xfrm>
          <a:off x="1524000" y="2209800"/>
          <a:ext cx="6096000" cy="3383280"/>
        </p:xfrm>
        <a:graphic>
          <a:graphicData uri="http://schemas.openxmlformats.org/drawingml/2006/table">
            <a:tbl>
              <a:tblPr firstRow="1" bandRow="1">
                <a:tableStyleId>{69CF1AB2-1976-4502-BF36-3FF5EA218861}</a:tableStyleId>
              </a:tblPr>
              <a:tblGrid>
                <a:gridCol w="6096000"/>
              </a:tblGrid>
              <a:tr h="370840">
                <a:tc>
                  <a:txBody>
                    <a:bodyPr/>
                    <a:lstStyle/>
                    <a:p>
                      <a:r>
                        <a:rPr lang="en-GB" sz="1800" b="0" kern="1200" dirty="0" smtClean="0"/>
                        <a:t>3.2 The system shall measure the blood sugar and deliver insulin, if required, every 10 minutes.</a:t>
                      </a:r>
                      <a:r>
                        <a:rPr lang="en-GB" sz="1800" b="0" i="1" kern="1200" dirty="0" smtClean="0"/>
                        <a:t> (Changes in blood sugar are relatively slow so more frequent measurement is unnecessary; less frequent measurement could lead to unnecessarily high sugar levels.)</a:t>
                      </a:r>
                    </a:p>
                    <a:p>
                      <a:endParaRPr lang="en-GB" sz="1800" b="0" kern="1200" dirty="0" smtClean="0"/>
                    </a:p>
                    <a:p>
                      <a:r>
                        <a:rPr lang="en-GB" sz="1800" b="0" kern="1200" dirty="0" smtClean="0"/>
                        <a:t>3.6 The system shall run a self-test routine every minute with the conditions to be tested and the associated actions defined in Table 1.</a:t>
                      </a:r>
                      <a:r>
                        <a:rPr lang="en-GB" sz="1800" b="0" i="1" kern="1200" dirty="0" smtClean="0"/>
                        <a:t> (A self-test routine can discover hardware and software problems and alert the user to the fact the normal operation may be impossible.)</a:t>
                      </a:r>
                    </a:p>
                    <a:p>
                      <a:endParaRPr lang="en-US" dirty="0"/>
                    </a:p>
                  </a:txBody>
                  <a:tcPr/>
                </a:tc>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28</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Structured specifications</a:t>
            </a:r>
            <a:endParaRPr lang="en-US" dirty="0"/>
          </a:p>
        </p:txBody>
      </p:sp>
      <p:sp>
        <p:nvSpPr>
          <p:cNvPr id="3" name="Content Placeholder 2"/>
          <p:cNvSpPr>
            <a:spLocks noGrp="1"/>
          </p:cNvSpPr>
          <p:nvPr>
            <p:ph idx="1"/>
          </p:nvPr>
        </p:nvSpPr>
        <p:spPr/>
        <p:txBody>
          <a:bodyPr/>
          <a:lstStyle/>
          <a:p>
            <a:pPr algn="just"/>
            <a:r>
              <a:rPr lang="en-US" dirty="0" smtClean="0"/>
              <a:t>An approach to writing requirements where the freedom of the requirements writer is limited and requirements are written in a standard way</a:t>
            </a:r>
            <a:r>
              <a:rPr lang="en-US" dirty="0" smtClean="0"/>
              <a:t>.</a:t>
            </a:r>
          </a:p>
          <a:p>
            <a:pPr algn="just">
              <a:buNone/>
            </a:pPr>
            <a:endParaRPr lang="en-US" dirty="0" smtClean="0"/>
          </a:p>
          <a:p>
            <a:pPr algn="just"/>
            <a:r>
              <a:rPr lang="en-US" dirty="0" smtClean="0"/>
              <a:t>This works well for some types of </a:t>
            </a:r>
            <a:r>
              <a:rPr lang="en-US" dirty="0" smtClean="0"/>
              <a:t>requirements.</a:t>
            </a:r>
          </a:p>
          <a:p>
            <a:pPr algn="just">
              <a:buNone/>
            </a:pPr>
            <a:r>
              <a:rPr lang="en-US" dirty="0" smtClean="0"/>
              <a:t> </a:t>
            </a:r>
            <a:r>
              <a:rPr lang="en-US" dirty="0" smtClean="0"/>
              <a:t>  </a:t>
            </a:r>
            <a:r>
              <a:rPr lang="en-US" dirty="0" smtClean="0"/>
              <a:t> </a:t>
            </a:r>
            <a:r>
              <a:rPr lang="en-US" dirty="0" smtClean="0">
                <a:solidFill>
                  <a:srgbClr val="7030A0"/>
                </a:solidFill>
              </a:rPr>
              <a:t>e.g. requirements for embedded control system </a:t>
            </a:r>
            <a:r>
              <a:rPr lang="en-US" dirty="0" smtClean="0"/>
              <a:t>but is sometimes too rigid for writing business system requirements.</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82594"/>
            <a:ext cx="7293232" cy="582594"/>
          </a:xfrm>
          <a:noFill/>
          <a:ln/>
        </p:spPr>
        <p:txBody>
          <a:bodyPr lIns="90487" tIns="44450" rIns="90487" bIns="44450"/>
          <a:lstStyle/>
          <a:p>
            <a:r>
              <a:rPr lang="en-GB" dirty="0"/>
              <a:t>Requirements engineering</a:t>
            </a:r>
          </a:p>
        </p:txBody>
      </p:sp>
      <p:sp>
        <p:nvSpPr>
          <p:cNvPr id="7171" name="Rectangle 3"/>
          <p:cNvSpPr>
            <a:spLocks noGrp="1" noChangeArrowheads="1"/>
          </p:cNvSpPr>
          <p:nvPr>
            <p:ph idx="1"/>
          </p:nvPr>
        </p:nvSpPr>
        <p:spPr>
          <a:xfrm>
            <a:off x="457200" y="582594"/>
            <a:ext cx="8229600" cy="5773756"/>
          </a:xfrm>
          <a:noFill/>
          <a:ln/>
        </p:spPr>
        <p:txBody>
          <a:bodyPr lIns="90487" tIns="44450" rIns="90487" bIns="44450"/>
          <a:lstStyle/>
          <a:p>
            <a:pPr algn="just"/>
            <a:endParaRPr lang="en-GB" dirty="0" smtClean="0">
              <a:solidFill>
                <a:schemeClr val="tx1"/>
              </a:solidFill>
            </a:endParaRPr>
          </a:p>
          <a:p>
            <a:pPr algn="just"/>
            <a:endParaRPr lang="en-GB" dirty="0" smtClean="0">
              <a:solidFill>
                <a:schemeClr val="tx1"/>
              </a:solidFill>
            </a:endParaRPr>
          </a:p>
          <a:p>
            <a:pPr algn="just"/>
            <a:r>
              <a:rPr lang="en-GB" dirty="0" smtClean="0">
                <a:solidFill>
                  <a:srgbClr val="0070C0"/>
                </a:solidFill>
              </a:rPr>
              <a:t>The process of finding out, analysing, documenting and checking the services and constraints is called “Requirements engineering”.</a:t>
            </a:r>
          </a:p>
          <a:p>
            <a:pPr algn="just"/>
            <a:endParaRPr lang="en-GB" dirty="0" smtClean="0">
              <a:solidFill>
                <a:schemeClr val="tx1"/>
              </a:solidFill>
            </a:endParaRPr>
          </a:p>
          <a:p>
            <a:pPr algn="just"/>
            <a:r>
              <a:rPr lang="en-GB" dirty="0" smtClean="0">
                <a:solidFill>
                  <a:schemeClr val="tx1"/>
                </a:solidFill>
              </a:rPr>
              <a:t>The </a:t>
            </a:r>
            <a:r>
              <a:rPr lang="en-GB" dirty="0">
                <a:solidFill>
                  <a:schemeClr val="tx1"/>
                </a:solidFill>
              </a:rPr>
              <a:t>process of establishing the services that the customer requires from a system and the constraints under which it operates and is developed</a:t>
            </a:r>
            <a:r>
              <a:rPr lang="en-GB" dirty="0" smtClean="0">
                <a:solidFill>
                  <a:schemeClr val="tx1"/>
                </a:solidFill>
              </a:rPr>
              <a:t>.</a:t>
            </a:r>
          </a:p>
          <a:p>
            <a:pPr algn="just">
              <a:buNone/>
            </a:pPr>
            <a:endParaRPr lang="en-GB" dirty="0">
              <a:solidFill>
                <a:schemeClr val="tx1"/>
              </a:solidFill>
            </a:endParaRPr>
          </a:p>
          <a:p>
            <a:pPr algn="just"/>
            <a:r>
              <a:rPr lang="en-GB" dirty="0">
                <a:solidFill>
                  <a:schemeClr val="tx1"/>
                </a:solidFill>
              </a:rPr>
              <a:t>The requirements themselves are the descriptions of the system services and constraints that are generated during the requirements engineering process.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itle 1"/>
          <p:cNvSpPr>
            <a:spLocks noGrp="1"/>
          </p:cNvSpPr>
          <p:nvPr>
            <p:ph type="title"/>
          </p:nvPr>
        </p:nvSpPr>
        <p:spPr/>
        <p:txBody>
          <a:bodyPr/>
          <a:lstStyle/>
          <a:p>
            <a:pPr eaLnBrk="1" hangingPunct="1"/>
            <a:r>
              <a:rPr lang="en-US" dirty="0" smtClean="0"/>
              <a:t>A structured specification of a requirement for an insulin pump</a:t>
            </a:r>
          </a:p>
        </p:txBody>
      </p:sp>
      <p:graphicFrame>
        <p:nvGraphicFramePr>
          <p:cNvPr id="27650" name="Object 2"/>
          <p:cNvGraphicFramePr>
            <a:graphicFrameLocks noChangeAspect="1"/>
          </p:cNvGraphicFramePr>
          <p:nvPr/>
        </p:nvGraphicFramePr>
        <p:xfrm>
          <a:off x="1143000" y="2057400"/>
          <a:ext cx="5943600" cy="3314700"/>
        </p:xfrm>
        <a:graphic>
          <a:graphicData uri="http://schemas.openxmlformats.org/presentationml/2006/ole">
            <p:oleObj spid="_x0000_s131074" name="Document" r:id="rId3" imgW="0" imgH="0" progId="Word.Document.12">
              <p:embed/>
            </p:oleObj>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30</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Tabular specification</a:t>
            </a:r>
          </a:p>
        </p:txBody>
      </p:sp>
      <p:sp>
        <p:nvSpPr>
          <p:cNvPr id="82947" name="Rectangle 3"/>
          <p:cNvSpPr>
            <a:spLocks noGrp="1" noChangeArrowheads="1"/>
          </p:cNvSpPr>
          <p:nvPr>
            <p:ph type="body" idx="1"/>
          </p:nvPr>
        </p:nvSpPr>
        <p:spPr/>
        <p:txBody>
          <a:bodyPr/>
          <a:lstStyle/>
          <a:p>
            <a:r>
              <a:rPr lang="en-US" dirty="0"/>
              <a:t>Used to supplement natural language.</a:t>
            </a:r>
          </a:p>
          <a:p>
            <a:r>
              <a:rPr lang="en-US" dirty="0"/>
              <a:t>Particularly useful when you have to define a number of possible alternative courses of action</a:t>
            </a:r>
            <a:r>
              <a:rPr lang="en-US" dirty="0" smtClean="0"/>
              <a:t>.</a:t>
            </a:r>
          </a:p>
          <a:p>
            <a:r>
              <a:rPr lang="en-US" dirty="0" smtClean="0"/>
              <a:t>For example, the insulin pump systems bases its computations on the rate of change of blood sugar level and the tabular specification explains how to calculate the insulin requirement for different scenarios.</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dirty="0" smtClean="0"/>
              <a:t>Tabular specification of computation for an insulin pump</a:t>
            </a:r>
          </a:p>
        </p:txBody>
      </p:sp>
      <p:graphicFrame>
        <p:nvGraphicFramePr>
          <p:cNvPr id="4" name="Table 3"/>
          <p:cNvGraphicFramePr>
            <a:graphicFrameLocks noGrp="1"/>
          </p:cNvGraphicFramePr>
          <p:nvPr/>
        </p:nvGraphicFramePr>
        <p:xfrm>
          <a:off x="685800" y="1981200"/>
          <a:ext cx="7743852" cy="3680017"/>
        </p:xfrm>
        <a:graphic>
          <a:graphicData uri="http://schemas.openxmlformats.org/drawingml/2006/table">
            <a:tbl>
              <a:tblPr/>
              <a:tblGrid>
                <a:gridCol w="4566399"/>
                <a:gridCol w="3177453"/>
              </a:tblGrid>
              <a:tr h="44926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Condition</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000000"/>
                          </a:solidFill>
                          <a:effectLst/>
                          <a:latin typeface="Arial"/>
                          <a:ea typeface="Times New Roman" charset="0"/>
                          <a:cs typeface="Arial"/>
                        </a:rPr>
                        <a:t>Action</a:t>
                      </a:r>
                      <a:endParaRPr kumimoji="0" lang="en-GB" sz="1600" b="1" i="0" u="none" strike="noStrike" cap="none" normalizeH="0" baseline="0" dirty="0">
                        <a:ln>
                          <a:noFill/>
                        </a:ln>
                        <a:solidFill>
                          <a:srgbClr val="000000"/>
                        </a:solidFill>
                        <a:effectLst/>
                        <a:latin typeface="Arial"/>
                        <a:ea typeface="Times New Roman" charset="0"/>
                        <a:cs typeface="Arial"/>
                      </a:endParaRP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4926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a:ea typeface="Times New Roman" charset="0"/>
                          <a:cs typeface="Arial"/>
                        </a:rPr>
                        <a:t>Sugar level falling (r2 &lt; r1)</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 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44926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Sugar level stable (r2 = r1)</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 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449263">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Sugar level increasing and rate of increase decreasing</a:t>
                      </a:r>
                      <a:r>
                        <a:rPr kumimoji="0" lang="en-GB" sz="1600" b="0" i="0" u="none" strike="noStrike" cap="none" normalizeH="0" baseline="0" dirty="0" smtClean="0">
                          <a:ln>
                            <a:noFill/>
                          </a:ln>
                          <a:solidFill>
                            <a:srgbClr val="000000"/>
                          </a:solidFill>
                          <a:effectLst/>
                          <a:latin typeface="Arial"/>
                          <a:ea typeface="Times New Roman" charset="0"/>
                          <a:cs typeface="Arial"/>
                        </a:rPr>
                        <a:t/>
                      </a:r>
                      <a:br>
                        <a:rPr kumimoji="0" lang="en-GB" sz="1600" b="0" i="0" u="none" strike="noStrike" cap="none" normalizeH="0" baseline="0" dirty="0" smtClean="0">
                          <a:ln>
                            <a:noFill/>
                          </a:ln>
                          <a:solidFill>
                            <a:srgbClr val="000000"/>
                          </a:solidFill>
                          <a:effectLst/>
                          <a:latin typeface="Arial"/>
                          <a:ea typeface="Times New Roman" charset="0"/>
                          <a:cs typeface="Arial"/>
                        </a:rPr>
                      </a:br>
                      <a:r>
                        <a:rPr kumimoji="0" lang="en-GB" sz="1600" b="0" i="0" u="none" strike="noStrike" cap="none" normalizeH="0" baseline="0" dirty="0" smtClean="0">
                          <a:ln>
                            <a:noFill/>
                          </a:ln>
                          <a:solidFill>
                            <a:srgbClr val="000000"/>
                          </a:solidFill>
                          <a:effectLst/>
                          <a:latin typeface="Arial"/>
                          <a:ea typeface="Times New Roman" charset="0"/>
                          <a:cs typeface="Arial"/>
                        </a:rPr>
                        <a:t>(</a:t>
                      </a:r>
                      <a:r>
                        <a:rPr kumimoji="0" lang="en-GB" sz="1600" b="0" i="0" u="none" strike="noStrike" cap="none" normalizeH="0" baseline="0" dirty="0">
                          <a:ln>
                            <a:noFill/>
                          </a:ln>
                          <a:solidFill>
                            <a:srgbClr val="000000"/>
                          </a:solidFill>
                          <a:effectLst/>
                          <a:latin typeface="Arial"/>
                          <a:ea typeface="Times New Roman" charset="0"/>
                          <a:cs typeface="Arial"/>
                        </a:rPr>
                        <a:t>(r2 – r1) &lt; (r1 – r0))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 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609600">
                <a:tc>
                  <a:txBody>
                    <a:bodyPr/>
                    <a:lstStyle/>
                    <a:p>
                      <a:pPr marL="0" marR="0" lvl="0" indent="0" algn="just" defTabSz="4572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Sugar level increasing and rate of increase stable or increasing</a:t>
                      </a:r>
                      <a:r>
                        <a:rPr kumimoji="0" lang="en-GB" sz="1600" b="0" i="0" u="none" strike="noStrike" cap="none" normalizeH="0" baseline="0" dirty="0" smtClean="0">
                          <a:ln>
                            <a:noFill/>
                          </a:ln>
                          <a:solidFill>
                            <a:srgbClr val="000000"/>
                          </a:solidFill>
                          <a:effectLst/>
                          <a:latin typeface="Arial"/>
                          <a:ea typeface="Times New Roman" charset="0"/>
                          <a:cs typeface="Arial"/>
                        </a:rPr>
                        <a:t/>
                      </a:r>
                      <a:br>
                        <a:rPr kumimoji="0" lang="en-GB" sz="1600" b="0" i="0" u="none" strike="noStrike" cap="none" normalizeH="0" baseline="0" dirty="0" smtClean="0">
                          <a:ln>
                            <a:noFill/>
                          </a:ln>
                          <a:solidFill>
                            <a:srgbClr val="000000"/>
                          </a:solidFill>
                          <a:effectLst/>
                          <a:latin typeface="Arial"/>
                          <a:ea typeface="Times New Roman" charset="0"/>
                          <a:cs typeface="Arial"/>
                        </a:rPr>
                      </a:br>
                      <a:r>
                        <a:rPr kumimoji="0" lang="en-GB" sz="1600" b="0" i="0" u="none" strike="noStrike" cap="none" normalizeH="0" baseline="0" dirty="0" smtClean="0">
                          <a:ln>
                            <a:noFill/>
                          </a:ln>
                          <a:solidFill>
                            <a:srgbClr val="000000"/>
                          </a:solidFill>
                          <a:effectLst/>
                          <a:latin typeface="Arial"/>
                          <a:ea typeface="Times New Roman" charset="0"/>
                          <a:cs typeface="Arial"/>
                        </a:rPr>
                        <a:t>(</a:t>
                      </a:r>
                      <a:r>
                        <a:rPr kumimoji="0" lang="en-GB" sz="1600" b="0" i="0" u="none" strike="noStrike" cap="none" normalizeH="0" baseline="0" dirty="0">
                          <a:ln>
                            <a:noFill/>
                          </a:ln>
                          <a:solidFill>
                            <a:srgbClr val="000000"/>
                          </a:solidFill>
                          <a:effectLst/>
                          <a:latin typeface="Arial"/>
                          <a:ea typeface="Times New Roman" charset="0"/>
                          <a:cs typeface="Arial"/>
                        </a:rPr>
                        <a:t>(r2 – r1) ≥ (r1 – r0))</a:t>
                      </a: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50000"/>
                        </a:lnSpc>
                        <a:spcBef>
                          <a:spcPct val="0"/>
                        </a:spcBef>
                        <a:spcAft>
                          <a:spcPct val="0"/>
                        </a:spcAft>
                        <a:buClrTx/>
                        <a:buSzTx/>
                        <a:buFontTx/>
                        <a:buNone/>
                        <a:tabLst/>
                      </a:pPr>
                      <a:r>
                        <a:rPr kumimoji="0" lang="en-GB" sz="1600" b="0" i="0" u="none" strike="noStrike" cap="none" normalizeH="0" baseline="0" dirty="0" err="1">
                          <a:ln>
                            <a:noFill/>
                          </a:ln>
                          <a:solidFill>
                            <a:srgbClr val="000000"/>
                          </a:solidFill>
                          <a:effectLst/>
                          <a:latin typeface="Arial"/>
                          <a:ea typeface="Times New Roman" charset="0"/>
                          <a:cs typeface="Arial"/>
                        </a:rPr>
                        <a:t>CompDose</a:t>
                      </a:r>
                      <a:r>
                        <a:rPr kumimoji="0" lang="en-GB" sz="1600" b="0" i="0" u="none" strike="noStrike" cap="none" normalizeH="0" baseline="0" dirty="0">
                          <a:ln>
                            <a:noFill/>
                          </a:ln>
                          <a:solidFill>
                            <a:srgbClr val="000000"/>
                          </a:solidFill>
                          <a:effectLst/>
                          <a:latin typeface="Arial"/>
                          <a:ea typeface="Times New Roman" charset="0"/>
                          <a:cs typeface="Arial"/>
                        </a:rPr>
                        <a:t> </a:t>
                      </a:r>
                      <a:r>
                        <a:rPr kumimoji="0" lang="en-GB" sz="1600" b="0" i="0" u="none" strike="noStrike" cap="none" normalizeH="0" baseline="0" dirty="0" smtClean="0">
                          <a:ln>
                            <a:noFill/>
                          </a:ln>
                          <a:solidFill>
                            <a:srgbClr val="000000"/>
                          </a:solidFill>
                          <a:effectLst/>
                          <a:latin typeface="Arial"/>
                          <a:ea typeface="Times New Roman" charset="0"/>
                          <a:cs typeface="Arial"/>
                        </a:rPr>
                        <a:t>= round </a:t>
                      </a:r>
                      <a:r>
                        <a:rPr kumimoji="0" lang="en-GB" sz="1600" b="0" i="0" u="none" strike="noStrike" cap="none" normalizeH="0" baseline="0" dirty="0">
                          <a:ln>
                            <a:noFill/>
                          </a:ln>
                          <a:solidFill>
                            <a:srgbClr val="000000"/>
                          </a:solidFill>
                          <a:effectLst/>
                          <a:latin typeface="Arial"/>
                          <a:ea typeface="Times New Roman" charset="0"/>
                          <a:cs typeface="Arial"/>
                        </a:rPr>
                        <a:t>((r2 – r1)/4)</a:t>
                      </a:r>
                    </a:p>
                    <a:p>
                      <a:pPr marL="0" marR="0" lvl="0" indent="0" algn="l" defTabSz="457200" rtl="0" eaLnBrk="1" fontAlgn="base" latinLnBrk="0" hangingPunct="1">
                        <a:lnSpc>
                          <a:spcPct val="150000"/>
                        </a:lnSpc>
                        <a:spcBef>
                          <a:spcPct val="0"/>
                        </a:spcBef>
                        <a:spcAft>
                          <a:spcPct val="0"/>
                        </a:spcAft>
                        <a:buClrTx/>
                        <a:buSzTx/>
                        <a:buFontTx/>
                        <a:buNone/>
                        <a:tabLst/>
                      </a:pPr>
                      <a:r>
                        <a:rPr kumimoji="0" lang="en-GB" sz="1600" b="0" i="0" u="none" strike="noStrike" cap="none" normalizeH="0" baseline="0" dirty="0">
                          <a:ln>
                            <a:noFill/>
                          </a:ln>
                          <a:solidFill>
                            <a:srgbClr val="000000"/>
                          </a:solidFill>
                          <a:effectLst/>
                          <a:latin typeface="Arial"/>
                          <a:ea typeface="Times New Roman" charset="0"/>
                          <a:cs typeface="Arial"/>
                        </a:rPr>
                        <a:t>If rounded result = 0 </a:t>
                      </a:r>
                      <a:endParaRPr kumimoji="0" lang="en-GB" sz="1600" b="0" i="0" u="none" strike="noStrike" cap="none" normalizeH="0" baseline="0" dirty="0" smtClean="0">
                        <a:ln>
                          <a:noFill/>
                        </a:ln>
                        <a:solidFill>
                          <a:srgbClr val="000000"/>
                        </a:solidFill>
                        <a:effectLst/>
                        <a:latin typeface="Arial"/>
                        <a:ea typeface="Times New Roman" charset="0"/>
                        <a:cs typeface="Arial"/>
                      </a:endParaRPr>
                    </a:p>
                    <a:p>
                      <a:pPr marL="0" marR="0" lvl="0" indent="0" algn="l" defTabSz="457200" rtl="0" eaLnBrk="1" fontAlgn="base" latinLnBrk="0" hangingPunct="1">
                        <a:lnSpc>
                          <a:spcPct val="15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a:ea typeface="Times New Roman" charset="0"/>
                          <a:cs typeface="Arial"/>
                        </a:rPr>
                        <a:t>then </a:t>
                      </a:r>
                      <a:endParaRPr kumimoji="0" lang="en-GB" sz="1600" b="0" i="0" u="none" strike="noStrike" cap="none" normalizeH="0" baseline="0" dirty="0">
                        <a:ln>
                          <a:noFill/>
                        </a:ln>
                        <a:solidFill>
                          <a:srgbClr val="000000"/>
                        </a:solidFill>
                        <a:effectLst/>
                        <a:latin typeface="Arial"/>
                        <a:ea typeface="Times New Roman" charset="0"/>
                        <a:cs typeface="Arial"/>
                      </a:endParaRPr>
                    </a:p>
                    <a:p>
                      <a:pPr marL="0" marR="0" lvl="0" indent="0" algn="l" defTabSz="457200" rtl="0" eaLnBrk="1" fontAlgn="base" latinLnBrk="0" hangingPunct="1">
                        <a:lnSpc>
                          <a:spcPct val="150000"/>
                        </a:lnSpc>
                        <a:spcBef>
                          <a:spcPct val="0"/>
                        </a:spcBef>
                        <a:spcAft>
                          <a:spcPct val="0"/>
                        </a:spcAft>
                        <a:buClrTx/>
                        <a:buSzTx/>
                        <a:buFontTx/>
                        <a:buNone/>
                        <a:tabLst/>
                      </a:pPr>
                      <a:r>
                        <a:rPr kumimoji="0" lang="en-GB" sz="1600" b="0" i="0" u="none" strike="noStrike" cap="none" normalizeH="0" baseline="0" dirty="0" smtClean="0">
                          <a:ln>
                            <a:noFill/>
                          </a:ln>
                          <a:solidFill>
                            <a:srgbClr val="000000"/>
                          </a:solidFill>
                          <a:effectLst/>
                          <a:latin typeface="Arial"/>
                          <a:ea typeface="Times New Roman" charset="0"/>
                          <a:cs typeface="Arial"/>
                        </a:rPr>
                        <a:t>   </a:t>
                      </a:r>
                      <a:r>
                        <a:rPr kumimoji="0" lang="en-GB" sz="1600" b="0" i="0" u="none" strike="noStrike" cap="none" normalizeH="0" baseline="0" dirty="0" err="1" smtClean="0">
                          <a:ln>
                            <a:noFill/>
                          </a:ln>
                          <a:solidFill>
                            <a:srgbClr val="000000"/>
                          </a:solidFill>
                          <a:effectLst/>
                          <a:latin typeface="Arial"/>
                          <a:ea typeface="Times New Roman" charset="0"/>
                          <a:cs typeface="Arial"/>
                        </a:rPr>
                        <a:t>CompDose</a:t>
                      </a:r>
                      <a:r>
                        <a:rPr kumimoji="0" lang="en-GB" sz="1600" b="0" i="0" u="none" strike="noStrike" cap="none" normalizeH="0" baseline="0" dirty="0" smtClean="0">
                          <a:ln>
                            <a:noFill/>
                          </a:ln>
                          <a:solidFill>
                            <a:srgbClr val="000000"/>
                          </a:solidFill>
                          <a:effectLst/>
                          <a:latin typeface="Arial"/>
                          <a:ea typeface="Times New Roman" charset="0"/>
                          <a:cs typeface="Arial"/>
                        </a:rPr>
                        <a:t> </a:t>
                      </a:r>
                      <a:r>
                        <a:rPr kumimoji="0" lang="en-GB" sz="1600" b="0" i="0" u="none" strike="noStrike" cap="none" normalizeH="0" baseline="0" dirty="0">
                          <a:ln>
                            <a:noFill/>
                          </a:ln>
                          <a:solidFill>
                            <a:srgbClr val="000000"/>
                          </a:solidFill>
                          <a:effectLst/>
                          <a:latin typeface="Arial"/>
                          <a:ea typeface="Times New Roman" charset="0"/>
                          <a:cs typeface="Arial"/>
                        </a:rPr>
                        <a:t>= </a:t>
                      </a:r>
                      <a:r>
                        <a:rPr kumimoji="0" lang="en-GB" sz="1600" b="0" i="0" u="none" strike="noStrike" cap="none" normalizeH="0" baseline="0" dirty="0" err="1">
                          <a:ln>
                            <a:noFill/>
                          </a:ln>
                          <a:solidFill>
                            <a:srgbClr val="000000"/>
                          </a:solidFill>
                          <a:effectLst/>
                          <a:latin typeface="Arial"/>
                          <a:ea typeface="Times New Roman" charset="0"/>
                          <a:cs typeface="Arial"/>
                        </a:rPr>
                        <a:t>MinimumDose</a:t>
                      </a:r>
                      <a:endParaRPr kumimoji="0" lang="en-GB" sz="1600" b="0" i="0" u="none" strike="noStrike" cap="none" normalizeH="0" baseline="0" dirty="0">
                        <a:ln>
                          <a:noFill/>
                        </a:ln>
                        <a:solidFill>
                          <a:srgbClr val="000000"/>
                        </a:solidFill>
                        <a:effectLst/>
                        <a:latin typeface="Arial"/>
                        <a:ea typeface="Times New Roman" charset="0"/>
                        <a:cs typeface="Arial"/>
                      </a:endParaRPr>
                    </a:p>
                  </a:txBody>
                  <a:tcPr marL="73025" marR="73025" marT="0" marB="9144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32</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dirty="0" smtClean="0"/>
              <a:t>4. Requirements </a:t>
            </a:r>
            <a:r>
              <a:rPr lang="en-GB" dirty="0"/>
              <a:t>engineering processes</a:t>
            </a:r>
          </a:p>
        </p:txBody>
      </p:sp>
      <p:sp>
        <p:nvSpPr>
          <p:cNvPr id="44035" name="Rectangle 3"/>
          <p:cNvSpPr>
            <a:spLocks noGrp="1" noChangeArrowheads="1"/>
          </p:cNvSpPr>
          <p:nvPr>
            <p:ph type="body" idx="1"/>
          </p:nvPr>
        </p:nvSpPr>
        <p:spPr/>
        <p:txBody>
          <a:bodyPr/>
          <a:lstStyle/>
          <a:p>
            <a:pPr>
              <a:lnSpc>
                <a:spcPct val="90000"/>
              </a:lnSpc>
            </a:pPr>
            <a:r>
              <a:rPr lang="en-GB" dirty="0"/>
              <a:t>The processes used for RE vary widely depending on the application domain, the people involved and the organisation developing the requirements.</a:t>
            </a:r>
          </a:p>
          <a:p>
            <a:pPr>
              <a:lnSpc>
                <a:spcPct val="90000"/>
              </a:lnSpc>
            </a:pPr>
            <a:r>
              <a:rPr lang="en-GB" dirty="0"/>
              <a:t>However, there are a number of generic activities common to all processes</a:t>
            </a:r>
          </a:p>
          <a:p>
            <a:pPr lvl="1">
              <a:lnSpc>
                <a:spcPct val="90000"/>
              </a:lnSpc>
            </a:pPr>
            <a:r>
              <a:rPr lang="en-GB" dirty="0"/>
              <a:t>Requirements elicitation;</a:t>
            </a:r>
          </a:p>
          <a:p>
            <a:pPr lvl="1">
              <a:lnSpc>
                <a:spcPct val="90000"/>
              </a:lnSpc>
            </a:pPr>
            <a:r>
              <a:rPr lang="en-GB" dirty="0"/>
              <a:t>Requirements analysis;</a:t>
            </a:r>
          </a:p>
          <a:p>
            <a:pPr lvl="1">
              <a:lnSpc>
                <a:spcPct val="90000"/>
              </a:lnSpc>
            </a:pPr>
            <a:r>
              <a:rPr lang="en-GB" dirty="0"/>
              <a:t>Requirements validation;</a:t>
            </a:r>
          </a:p>
          <a:p>
            <a:pPr lvl="1">
              <a:lnSpc>
                <a:spcPct val="90000"/>
              </a:lnSpc>
            </a:pPr>
            <a:r>
              <a:rPr lang="en-GB" dirty="0"/>
              <a:t>Requirements management</a:t>
            </a:r>
            <a:r>
              <a:rPr lang="en-GB" dirty="0" smtClean="0"/>
              <a:t>.</a:t>
            </a:r>
          </a:p>
          <a:p>
            <a:pPr>
              <a:lnSpc>
                <a:spcPct val="90000"/>
              </a:lnSpc>
            </a:pPr>
            <a:r>
              <a:rPr lang="en-GB" dirty="0" smtClean="0"/>
              <a:t>In practice, RE is an iterative activity in which these processes are interleaved.</a:t>
            </a:r>
            <a:endParaRPr lang="en-GB"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33</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dirty="0" smtClean="0"/>
              <a:t>A spiral view of the requirements engineering process</a:t>
            </a:r>
          </a:p>
        </p:txBody>
      </p:sp>
      <p:pic>
        <p:nvPicPr>
          <p:cNvPr id="4" name="Picture 3" descr="4.12 ReqEngSpiral.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974849" y="1417638"/>
            <a:ext cx="5510667" cy="475615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34</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dirty="0" smtClean="0"/>
              <a:t>Requirements elicitation </a:t>
            </a:r>
            <a:r>
              <a:rPr lang="en-GB" dirty="0"/>
              <a:t>and analysis</a:t>
            </a:r>
          </a:p>
        </p:txBody>
      </p:sp>
      <p:sp>
        <p:nvSpPr>
          <p:cNvPr id="7171" name="Rectangle 3"/>
          <p:cNvSpPr>
            <a:spLocks noGrp="1" noChangeArrowheads="1"/>
          </p:cNvSpPr>
          <p:nvPr>
            <p:ph type="body" idx="1"/>
          </p:nvPr>
        </p:nvSpPr>
        <p:spPr>
          <a:noFill/>
          <a:ln/>
        </p:spPr>
        <p:txBody>
          <a:bodyPr lIns="90487" tIns="44450" rIns="90487" bIns="44450"/>
          <a:lstStyle/>
          <a:p>
            <a:r>
              <a:rPr lang="en-GB" sz="2400"/>
              <a:t>Sometimes called requirements elicitation or requirements discovery.</a:t>
            </a:r>
          </a:p>
          <a:p>
            <a:r>
              <a:rPr lang="en-GB" sz="2400"/>
              <a:t>Involves technical staff working with customers to find out about the application domain, the services that the system should provide and the system’s operational constraints.</a:t>
            </a:r>
          </a:p>
          <a:p>
            <a:r>
              <a:rPr lang="en-GB" sz="2400"/>
              <a:t>May involve end-users, managers, engineers involved in maintenance, domain experts, trade unions, etc. These are called </a:t>
            </a:r>
            <a:r>
              <a:rPr lang="en-GB" sz="2400" i="1"/>
              <a:t>stakeholders.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35</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66700"/>
            <a:ext cx="8458200" cy="1104900"/>
          </a:xfrm>
          <a:noFill/>
          <a:ln/>
        </p:spPr>
        <p:txBody>
          <a:bodyPr lIns="90487" tIns="44450" rIns="90487" bIns="44450"/>
          <a:lstStyle/>
          <a:p>
            <a:r>
              <a:rPr lang="en-GB"/>
              <a:t>Problems of requirements analysis</a:t>
            </a:r>
          </a:p>
        </p:txBody>
      </p:sp>
      <p:sp>
        <p:nvSpPr>
          <p:cNvPr id="8195" name="Rectangle 3"/>
          <p:cNvSpPr>
            <a:spLocks noGrp="1" noChangeArrowheads="1"/>
          </p:cNvSpPr>
          <p:nvPr>
            <p:ph type="body" idx="1"/>
          </p:nvPr>
        </p:nvSpPr>
        <p:spPr>
          <a:noFill/>
          <a:ln/>
        </p:spPr>
        <p:txBody>
          <a:bodyPr lIns="90487" tIns="44450" rIns="90487" bIns="44450"/>
          <a:lstStyle/>
          <a:p>
            <a:r>
              <a:rPr lang="en-GB" sz="2400" dirty="0"/>
              <a:t>Stakeholders don’t know what they really want.</a:t>
            </a:r>
          </a:p>
          <a:p>
            <a:r>
              <a:rPr lang="en-GB" sz="2400" dirty="0"/>
              <a:t>Stakeholders express requirements in their own terms.</a:t>
            </a:r>
          </a:p>
          <a:p>
            <a:r>
              <a:rPr lang="en-GB" sz="2400" dirty="0"/>
              <a:t>Different stakeholders may have conflicting requirements.</a:t>
            </a:r>
          </a:p>
          <a:p>
            <a:r>
              <a:rPr lang="en-GB" sz="2400" dirty="0"/>
              <a:t>Organisational and political factors may influence the system requirements.</a:t>
            </a:r>
          </a:p>
          <a:p>
            <a:r>
              <a:rPr lang="en-GB" sz="2400" dirty="0"/>
              <a:t>The requirements change during the analysis process. New stakeholders may emerge and the business environment</a:t>
            </a:r>
            <a:r>
              <a:rPr lang="en-GB" sz="2400" dirty="0" smtClean="0"/>
              <a:t> may change</a:t>
            </a:r>
            <a:r>
              <a:rPr lang="en-GB" sz="2400" dirty="0"/>
              <a:t>.</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36</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elicitation and analysis</a:t>
            </a:r>
            <a:endParaRPr lang="en-US" dirty="0"/>
          </a:p>
        </p:txBody>
      </p:sp>
      <p:sp>
        <p:nvSpPr>
          <p:cNvPr id="3" name="Content Placeholder 2"/>
          <p:cNvSpPr>
            <a:spLocks noGrp="1"/>
          </p:cNvSpPr>
          <p:nvPr>
            <p:ph idx="1"/>
          </p:nvPr>
        </p:nvSpPr>
        <p:spPr/>
        <p:txBody>
          <a:bodyPr/>
          <a:lstStyle/>
          <a:p>
            <a:r>
              <a:rPr lang="en-US" dirty="0" smtClean="0"/>
              <a:t>Software engineers work with a range of system stakeholders to find out about the application domain, the services that the system should provide, the required system performance, hardware constraints, other systems, etc.</a:t>
            </a:r>
          </a:p>
          <a:p>
            <a:r>
              <a:rPr lang="en-US" dirty="0" smtClean="0"/>
              <a:t>Stages include:</a:t>
            </a:r>
          </a:p>
          <a:p>
            <a:pPr lvl="1"/>
            <a:r>
              <a:rPr lang="en-US" dirty="0" smtClean="0"/>
              <a:t>Requirements discovery,</a:t>
            </a:r>
          </a:p>
          <a:p>
            <a:pPr lvl="1"/>
            <a:r>
              <a:rPr lang="en-US" dirty="0" smtClean="0"/>
              <a:t>Requirements classification and organization,</a:t>
            </a:r>
          </a:p>
          <a:p>
            <a:pPr lvl="1"/>
            <a:r>
              <a:rPr lang="en-US" dirty="0" smtClean="0"/>
              <a:t>Requirements prioritization and negotiation,</a:t>
            </a:r>
          </a:p>
          <a:p>
            <a:pPr lvl="1"/>
            <a:r>
              <a:rPr lang="en-US" dirty="0" smtClean="0"/>
              <a:t>Requirements specification.</a:t>
            </a:r>
          </a:p>
          <a:p>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dirty="0" smtClean="0"/>
              <a:t>Therequirements elicitation and analysis process</a:t>
            </a:r>
          </a:p>
        </p:txBody>
      </p:sp>
      <p:pic>
        <p:nvPicPr>
          <p:cNvPr id="4" name="Picture 3" descr="4.13 RequirementsElicitation.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752600" y="1752600"/>
            <a:ext cx="4881613" cy="320675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38</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487" tIns="44450" rIns="90487" bIns="44450"/>
          <a:lstStyle/>
          <a:p>
            <a:r>
              <a:rPr lang="en-GB"/>
              <a:t>Process activities</a:t>
            </a:r>
          </a:p>
        </p:txBody>
      </p:sp>
      <p:sp>
        <p:nvSpPr>
          <p:cNvPr id="10243" name="Rectangle 3"/>
          <p:cNvSpPr>
            <a:spLocks noGrp="1" noChangeArrowheads="1"/>
          </p:cNvSpPr>
          <p:nvPr>
            <p:ph type="body" idx="1"/>
          </p:nvPr>
        </p:nvSpPr>
        <p:spPr>
          <a:noFill/>
          <a:ln/>
        </p:spPr>
        <p:txBody>
          <a:bodyPr lIns="90487" tIns="44450" rIns="90487" bIns="44450"/>
          <a:lstStyle/>
          <a:p>
            <a:pPr>
              <a:lnSpc>
                <a:spcPct val="90000"/>
              </a:lnSpc>
            </a:pPr>
            <a:r>
              <a:rPr lang="en-GB" sz="2400" dirty="0"/>
              <a:t>Requirements discovery</a:t>
            </a:r>
          </a:p>
          <a:p>
            <a:pPr lvl="1">
              <a:lnSpc>
                <a:spcPct val="90000"/>
              </a:lnSpc>
            </a:pPr>
            <a:r>
              <a:rPr lang="en-GB" sz="2000" dirty="0"/>
              <a:t>Interacting with stakeholders to discover their requirements. Domain requirements are also discovered at this stage.</a:t>
            </a:r>
          </a:p>
          <a:p>
            <a:pPr>
              <a:lnSpc>
                <a:spcPct val="90000"/>
              </a:lnSpc>
            </a:pPr>
            <a:r>
              <a:rPr lang="en-GB" sz="2400" dirty="0"/>
              <a:t>Requirements classification and organisation</a:t>
            </a:r>
          </a:p>
          <a:p>
            <a:pPr lvl="1">
              <a:lnSpc>
                <a:spcPct val="90000"/>
              </a:lnSpc>
            </a:pPr>
            <a:r>
              <a:rPr lang="en-GB" sz="2000" dirty="0"/>
              <a:t>Groups related requirements and organises them into coherent clusters.</a:t>
            </a:r>
          </a:p>
          <a:p>
            <a:pPr>
              <a:lnSpc>
                <a:spcPct val="90000"/>
              </a:lnSpc>
            </a:pPr>
            <a:r>
              <a:rPr lang="en-GB" sz="2400" dirty="0"/>
              <a:t>Prioritisation and negotiation</a:t>
            </a:r>
          </a:p>
          <a:p>
            <a:pPr lvl="1">
              <a:lnSpc>
                <a:spcPct val="90000"/>
              </a:lnSpc>
            </a:pPr>
            <a:r>
              <a:rPr lang="en-GB" sz="2000" dirty="0"/>
              <a:t>Prioritising requirements and resolving requirements conflicts.</a:t>
            </a:r>
          </a:p>
          <a:p>
            <a:pPr>
              <a:lnSpc>
                <a:spcPct val="90000"/>
              </a:lnSpc>
            </a:pPr>
            <a:r>
              <a:rPr lang="en-GB" sz="2400" dirty="0"/>
              <a:t>Requirements</a:t>
            </a:r>
            <a:r>
              <a:rPr lang="en-GB" sz="2400" dirty="0" smtClean="0"/>
              <a:t> specification</a:t>
            </a:r>
          </a:p>
          <a:p>
            <a:pPr lvl="1">
              <a:lnSpc>
                <a:spcPct val="90000"/>
              </a:lnSpc>
            </a:pPr>
            <a:r>
              <a:rPr lang="en-GB" sz="2000" dirty="0"/>
              <a:t>Requirements are documented and input into the next round of the spiral.</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33400" y="304800"/>
            <a:ext cx="8915400" cy="1104900"/>
          </a:xfrm>
          <a:noFill/>
          <a:ln/>
        </p:spPr>
        <p:txBody>
          <a:bodyPr lIns="90487" tIns="44450" rIns="90487" bIns="44450"/>
          <a:lstStyle/>
          <a:p>
            <a:r>
              <a:rPr lang="en-GB" sz="3600" dirty="0"/>
              <a:t>Types of requirement</a:t>
            </a:r>
          </a:p>
        </p:txBody>
      </p:sp>
      <p:sp>
        <p:nvSpPr>
          <p:cNvPr id="9219" name="Rectangle 3"/>
          <p:cNvSpPr>
            <a:spLocks noGrp="1" noChangeArrowheads="1"/>
          </p:cNvSpPr>
          <p:nvPr>
            <p:ph idx="1"/>
          </p:nvPr>
        </p:nvSpPr>
        <p:spPr>
          <a:noFill/>
          <a:ln/>
        </p:spPr>
        <p:txBody>
          <a:bodyPr lIns="90487" tIns="44450" rIns="90487" bIns="44450"/>
          <a:lstStyle/>
          <a:p>
            <a:pPr algn="just"/>
            <a:r>
              <a:rPr lang="en-GB" sz="2800" dirty="0">
                <a:solidFill>
                  <a:schemeClr val="tx1"/>
                </a:solidFill>
              </a:rPr>
              <a:t>User requirements</a:t>
            </a:r>
          </a:p>
          <a:p>
            <a:pPr lvl="1" algn="just"/>
            <a:r>
              <a:rPr lang="en-GB" sz="2400" dirty="0">
                <a:solidFill>
                  <a:schemeClr val="tx1"/>
                </a:solidFill>
              </a:rPr>
              <a:t>Statements in natural language plus diagrams of the services the system provides and its operational constraints. Written for customers</a:t>
            </a:r>
            <a:r>
              <a:rPr lang="en-GB" sz="2400" dirty="0" smtClean="0">
                <a:solidFill>
                  <a:schemeClr val="tx1"/>
                </a:solidFill>
              </a:rPr>
              <a:t>.</a:t>
            </a:r>
          </a:p>
          <a:p>
            <a:pPr lvl="1" algn="just">
              <a:buNone/>
            </a:pPr>
            <a:endParaRPr lang="en-GB" sz="2400" dirty="0">
              <a:solidFill>
                <a:schemeClr val="tx1"/>
              </a:solidFill>
            </a:endParaRPr>
          </a:p>
          <a:p>
            <a:pPr algn="just"/>
            <a:r>
              <a:rPr lang="en-GB" sz="2800" dirty="0">
                <a:solidFill>
                  <a:schemeClr val="tx1"/>
                </a:solidFill>
              </a:rPr>
              <a:t>System requirements</a:t>
            </a:r>
          </a:p>
          <a:p>
            <a:pPr lvl="1" algn="just"/>
            <a:r>
              <a:rPr lang="en-GB" sz="2400" dirty="0">
                <a:solidFill>
                  <a:schemeClr val="tx1"/>
                </a:solidFill>
              </a:rPr>
              <a:t>A structured document setting out detailed descriptions of the system’s functions, services and operational constraints. Defines what should be implemented so may be part of a contract between client and contractor.</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66700"/>
            <a:ext cx="8458200" cy="1104900"/>
          </a:xfrm>
          <a:noFill/>
          <a:ln/>
        </p:spPr>
        <p:txBody>
          <a:bodyPr lIns="90487" tIns="44450" rIns="90487" bIns="44450"/>
          <a:lstStyle/>
          <a:p>
            <a:r>
              <a:rPr lang="en-GB" dirty="0"/>
              <a:t>Problems of requirements</a:t>
            </a:r>
            <a:r>
              <a:rPr lang="en-GB" dirty="0" smtClean="0"/>
              <a:t> elicitation</a:t>
            </a:r>
            <a:endParaRPr lang="en-GB" dirty="0"/>
          </a:p>
        </p:txBody>
      </p:sp>
      <p:sp>
        <p:nvSpPr>
          <p:cNvPr id="8195" name="Rectangle 3"/>
          <p:cNvSpPr>
            <a:spLocks noGrp="1" noChangeArrowheads="1"/>
          </p:cNvSpPr>
          <p:nvPr>
            <p:ph type="body" idx="1"/>
          </p:nvPr>
        </p:nvSpPr>
        <p:spPr>
          <a:noFill/>
          <a:ln/>
        </p:spPr>
        <p:txBody>
          <a:bodyPr lIns="90487" tIns="44450" rIns="90487" bIns="44450"/>
          <a:lstStyle/>
          <a:p>
            <a:r>
              <a:rPr lang="en-GB" sz="2400"/>
              <a:t>Stakeholders don’t know what they really want.</a:t>
            </a:r>
          </a:p>
          <a:p>
            <a:r>
              <a:rPr lang="en-GB" sz="2400"/>
              <a:t>Stakeholders express requirements in their own terms.</a:t>
            </a:r>
          </a:p>
          <a:p>
            <a:r>
              <a:rPr lang="en-GB" sz="2400"/>
              <a:t>Different stakeholders may have conflicting requirements.</a:t>
            </a:r>
          </a:p>
          <a:p>
            <a:r>
              <a:rPr lang="en-GB" sz="2400"/>
              <a:t>Organisational and political factors may influence the system requirements.</a:t>
            </a:r>
          </a:p>
          <a:p>
            <a:r>
              <a:rPr lang="en-GB" sz="2400"/>
              <a:t>The requirements change during the analysis process. New stakeholders may emerge and the business environment change.</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a:xfrm>
            <a:off x="457200" y="1600200"/>
            <a:ext cx="8382000" cy="4525963"/>
          </a:xfrm>
        </p:spPr>
        <p:txBody>
          <a:bodyPr/>
          <a:lstStyle/>
          <a:p>
            <a:r>
              <a:rPr lang="en-US" dirty="0" smtClean="0"/>
              <a:t>The software requirements document is an agreed statement of the system requirements. It should be organized so that both system customers and software developers can use it.</a:t>
            </a:r>
            <a:endParaRPr lang="en-GB" dirty="0" smtClean="0"/>
          </a:p>
          <a:p>
            <a:r>
              <a:rPr lang="en-US" dirty="0" smtClean="0"/>
              <a:t>The requirements engineering process is an iterative process including requirements elicitation, specification and validation.</a:t>
            </a:r>
            <a:endParaRPr lang="en-GB" dirty="0" smtClean="0"/>
          </a:p>
          <a:p>
            <a:r>
              <a:rPr lang="en-US" dirty="0" smtClean="0"/>
              <a:t>Requirements elicitation and analysis is an iterative process that can be represented as a spiral of activities – requirements discovery, requirements classification and organization, requirements negotiation and requirements documentation.</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pPr eaLnBrk="1" hangingPunct="1"/>
            <a:r>
              <a:rPr lang="en-US" dirty="0" smtClean="0"/>
              <a:t>Chapter 4 – Requirements Engineering</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smtClean="0">
                <a:ea typeface="+mn-ea"/>
                <a:cs typeface="+mn-cs"/>
              </a:rPr>
              <a:t>Lecture 3</a:t>
            </a: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B0C4763A-EFD4-7742-8F31-9C2F9300C28A}" type="slidenum">
              <a:rPr lang="en-US" smtClean="0"/>
              <a:pPr>
                <a:defRPr/>
              </a:pPr>
              <a:t>42</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discovery</a:t>
            </a:r>
            <a:endParaRPr lang="en-US" dirty="0"/>
          </a:p>
        </p:txBody>
      </p:sp>
      <p:sp>
        <p:nvSpPr>
          <p:cNvPr id="3" name="Content Placeholder 2"/>
          <p:cNvSpPr>
            <a:spLocks noGrp="1"/>
          </p:cNvSpPr>
          <p:nvPr>
            <p:ph idx="1"/>
          </p:nvPr>
        </p:nvSpPr>
        <p:spPr/>
        <p:txBody>
          <a:bodyPr/>
          <a:lstStyle/>
          <a:p>
            <a:r>
              <a:rPr lang="en-US" dirty="0" smtClean="0"/>
              <a:t>The process of gathering information about the required and existing systems and distilling the user and system requirements from this information.</a:t>
            </a:r>
          </a:p>
          <a:p>
            <a:r>
              <a:rPr lang="en-US" dirty="0" smtClean="0"/>
              <a:t>Interaction is with system stakeholders from managers to external regulators.</a:t>
            </a:r>
          </a:p>
          <a:p>
            <a:r>
              <a:rPr lang="en-US" dirty="0" smtClean="0"/>
              <a:t>Systems normally have a range of stakeholders.</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 in the MHC-PMS</a:t>
            </a:r>
            <a:endParaRPr lang="en-US" dirty="0"/>
          </a:p>
        </p:txBody>
      </p:sp>
      <p:sp>
        <p:nvSpPr>
          <p:cNvPr id="3" name="Content Placeholder 2"/>
          <p:cNvSpPr>
            <a:spLocks noGrp="1"/>
          </p:cNvSpPr>
          <p:nvPr>
            <p:ph idx="1"/>
          </p:nvPr>
        </p:nvSpPr>
        <p:spPr/>
        <p:txBody>
          <a:bodyPr/>
          <a:lstStyle/>
          <a:p>
            <a:r>
              <a:rPr lang="en-US" dirty="0" smtClean="0"/>
              <a:t>Patientswhose information is recorded in the system.</a:t>
            </a:r>
            <a:endParaRPr lang="en-GB" dirty="0" smtClean="0"/>
          </a:p>
          <a:p>
            <a:r>
              <a:rPr lang="en-US" dirty="0" smtClean="0"/>
              <a:t>Doctorswho are responsible for assessing and treating patients.</a:t>
            </a:r>
            <a:endParaRPr lang="en-GB" dirty="0" smtClean="0"/>
          </a:p>
          <a:p>
            <a:r>
              <a:rPr lang="en-US" dirty="0" smtClean="0"/>
              <a:t>Nurses who coordinate the consultations with doctors and administer some treatments.</a:t>
            </a:r>
            <a:endParaRPr lang="en-GB" dirty="0" smtClean="0"/>
          </a:p>
          <a:p>
            <a:r>
              <a:rPr lang="en-US" dirty="0" smtClean="0"/>
              <a:t>Medical receptionistswho manage patients’ appointments.</a:t>
            </a:r>
            <a:endParaRPr lang="en-GB" dirty="0" smtClean="0"/>
          </a:p>
          <a:p>
            <a:r>
              <a:rPr lang="en-US" dirty="0" smtClean="0"/>
              <a:t>IT staff who are responsible for installing and maintaining the system.</a:t>
            </a:r>
            <a:endParaRPr lang="en-GB" dirty="0" smtClean="0"/>
          </a:p>
          <a:p>
            <a:pPr>
              <a:buNone/>
            </a:pP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Stakeholders in the MHC-PMS</a:t>
            </a:r>
            <a:endParaRPr lang="en-US" dirty="0"/>
          </a:p>
        </p:txBody>
      </p:sp>
      <p:sp>
        <p:nvSpPr>
          <p:cNvPr id="3" name="Content Placeholder 2"/>
          <p:cNvSpPr>
            <a:spLocks noGrp="1"/>
          </p:cNvSpPr>
          <p:nvPr>
            <p:ph idx="1"/>
          </p:nvPr>
        </p:nvSpPr>
        <p:spPr/>
        <p:txBody>
          <a:bodyPr/>
          <a:lstStyle/>
          <a:p>
            <a:r>
              <a:rPr lang="en-US" dirty="0" smtClean="0"/>
              <a:t>A medical ethics manager who must ensure that the system meets current ethical guidelines for patient care.</a:t>
            </a:r>
            <a:endParaRPr lang="en-GB" dirty="0" smtClean="0"/>
          </a:p>
          <a:p>
            <a:r>
              <a:rPr lang="en-US" dirty="0" smtClean="0"/>
              <a:t>Health care managerswho obtain management information from the system.</a:t>
            </a:r>
            <a:endParaRPr lang="en-GB" dirty="0" smtClean="0"/>
          </a:p>
          <a:p>
            <a:r>
              <a:rPr lang="en-US" dirty="0" smtClean="0"/>
              <a:t>Medical records staffwho are responsible for ensuring that system information can be maintained and preserved, and that record keeping procedures have been properly implemented.</a:t>
            </a:r>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Interviewing</a:t>
            </a:r>
            <a:endParaRPr lang="en-US" dirty="0"/>
          </a:p>
        </p:txBody>
      </p:sp>
      <p:sp>
        <p:nvSpPr>
          <p:cNvPr id="3" name="Content Placeholder 2"/>
          <p:cNvSpPr>
            <a:spLocks noGrp="1"/>
          </p:cNvSpPr>
          <p:nvPr>
            <p:ph idx="1"/>
          </p:nvPr>
        </p:nvSpPr>
        <p:spPr/>
        <p:txBody>
          <a:bodyPr/>
          <a:lstStyle/>
          <a:p>
            <a:r>
              <a:rPr lang="en-US" dirty="0" smtClean="0"/>
              <a:t>Formal or informal interviews with stakeholders are part of most RE processes.</a:t>
            </a:r>
          </a:p>
          <a:p>
            <a:r>
              <a:rPr lang="en-US" dirty="0" smtClean="0"/>
              <a:t>Types of interview</a:t>
            </a:r>
          </a:p>
          <a:p>
            <a:pPr lvl="1"/>
            <a:r>
              <a:rPr lang="en-US" dirty="0" smtClean="0"/>
              <a:t>Closed interviews based on pre-determined list of questions</a:t>
            </a:r>
          </a:p>
          <a:p>
            <a:pPr lvl="1"/>
            <a:r>
              <a:rPr lang="en-US" dirty="0" smtClean="0"/>
              <a:t>Open interviews where various issues are explored with stakeholders.</a:t>
            </a:r>
          </a:p>
          <a:p>
            <a:r>
              <a:rPr lang="en-US" dirty="0" smtClean="0"/>
              <a:t>Effective interviewing</a:t>
            </a:r>
          </a:p>
          <a:p>
            <a:pPr lvl="1"/>
            <a:r>
              <a:rPr lang="en-US" dirty="0" smtClean="0"/>
              <a:t>Be open-minded, avoid pre-conceived ideas about the requirements and are willing to listen to stakeholders.</a:t>
            </a:r>
            <a:endParaRPr lang="en-GB" dirty="0" smtClean="0"/>
          </a:p>
          <a:p>
            <a:pPr lvl="1"/>
            <a:r>
              <a:rPr lang="en-US" dirty="0" smtClean="0"/>
              <a:t>Prompt the interviewee to get discussions going using a springboard question, a requirements proposal, or by working together on a prototype system.</a:t>
            </a:r>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46</a:t>
            </a:fld>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t>Interviews in practice</a:t>
            </a:r>
          </a:p>
        </p:txBody>
      </p:sp>
      <p:sp>
        <p:nvSpPr>
          <p:cNvPr id="94211" name="Rectangle 3"/>
          <p:cNvSpPr>
            <a:spLocks noGrp="1" noChangeArrowheads="1"/>
          </p:cNvSpPr>
          <p:nvPr>
            <p:ph type="body" idx="1"/>
          </p:nvPr>
        </p:nvSpPr>
        <p:spPr/>
        <p:txBody>
          <a:bodyPr/>
          <a:lstStyle/>
          <a:p>
            <a:pPr>
              <a:lnSpc>
                <a:spcPct val="90000"/>
              </a:lnSpc>
            </a:pPr>
            <a:r>
              <a:rPr lang="en-US" sz="2400"/>
              <a:t>Normally a mix of closed and open-ended interviewing.</a:t>
            </a:r>
          </a:p>
          <a:p>
            <a:pPr>
              <a:lnSpc>
                <a:spcPct val="90000"/>
              </a:lnSpc>
            </a:pPr>
            <a:r>
              <a:rPr lang="en-US" sz="2400"/>
              <a:t>Interviews are good for getting an overall understanding of what stakeholders do and how they might interact with the system.</a:t>
            </a:r>
          </a:p>
          <a:p>
            <a:pPr>
              <a:lnSpc>
                <a:spcPct val="90000"/>
              </a:lnSpc>
            </a:pPr>
            <a:r>
              <a:rPr lang="en-US" sz="2400"/>
              <a:t>Interviews are not good for understanding domain requirements</a:t>
            </a:r>
          </a:p>
          <a:p>
            <a:pPr lvl="1">
              <a:lnSpc>
                <a:spcPct val="90000"/>
              </a:lnSpc>
            </a:pPr>
            <a:r>
              <a:rPr lang="en-US" sz="2000"/>
              <a:t>Requirements engineers cannot understand specific domain terminology;</a:t>
            </a:r>
          </a:p>
          <a:p>
            <a:pPr lvl="1">
              <a:lnSpc>
                <a:spcPct val="90000"/>
              </a:lnSpc>
            </a:pPr>
            <a:r>
              <a:rPr lang="en-US" sz="2000"/>
              <a:t>Some domain knowledge is so familiar that people find it hard to articulate or think that it isn’t worth articulating.</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Scenarios</a:t>
            </a:r>
          </a:p>
        </p:txBody>
      </p:sp>
      <p:sp>
        <p:nvSpPr>
          <p:cNvPr id="90115" name="Rectangle 3"/>
          <p:cNvSpPr>
            <a:spLocks noGrp="1" noChangeArrowheads="1"/>
          </p:cNvSpPr>
          <p:nvPr>
            <p:ph type="body" idx="1"/>
          </p:nvPr>
        </p:nvSpPr>
        <p:spPr/>
        <p:txBody>
          <a:bodyPr/>
          <a:lstStyle/>
          <a:p>
            <a:r>
              <a:rPr lang="en-US"/>
              <a:t>Scenarios are real-life examples of how a system can be used.</a:t>
            </a:r>
          </a:p>
          <a:p>
            <a:r>
              <a:rPr lang="en-US"/>
              <a:t>They should include</a:t>
            </a:r>
          </a:p>
          <a:p>
            <a:pPr lvl="1"/>
            <a:r>
              <a:rPr lang="en-US"/>
              <a:t>A description of the starting situation;</a:t>
            </a:r>
          </a:p>
          <a:p>
            <a:pPr lvl="1"/>
            <a:r>
              <a:rPr lang="en-US"/>
              <a:t>A description of the normal flow of events;</a:t>
            </a:r>
          </a:p>
          <a:p>
            <a:pPr lvl="1"/>
            <a:r>
              <a:rPr lang="en-US"/>
              <a:t>A description of what can go wrong;</a:t>
            </a:r>
          </a:p>
          <a:p>
            <a:pPr lvl="1"/>
            <a:r>
              <a:rPr lang="en-US"/>
              <a:t>Information about other concurrent activities;</a:t>
            </a:r>
          </a:p>
          <a:p>
            <a:pPr lvl="1"/>
            <a:r>
              <a:rPr lang="en-US"/>
              <a:t>A description of the state when the scenario finishes.</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1"/>
          <p:cNvSpPr>
            <a:spLocks noGrp="1"/>
          </p:cNvSpPr>
          <p:nvPr>
            <p:ph type="title"/>
          </p:nvPr>
        </p:nvSpPr>
        <p:spPr/>
        <p:txBody>
          <a:bodyPr/>
          <a:lstStyle/>
          <a:p>
            <a:pPr eaLnBrk="1" hangingPunct="1"/>
            <a:r>
              <a:rPr lang="en-US" dirty="0" smtClean="0"/>
              <a:t>Scenario for collecting medical history in MHC-PMS</a:t>
            </a:r>
          </a:p>
        </p:txBody>
      </p:sp>
      <p:graphicFrame>
        <p:nvGraphicFramePr>
          <p:cNvPr id="31746" name="Object 2"/>
          <p:cNvGraphicFramePr>
            <a:graphicFrameLocks noChangeAspect="1"/>
          </p:cNvGraphicFramePr>
          <p:nvPr/>
        </p:nvGraphicFramePr>
        <p:xfrm>
          <a:off x="457200" y="1905000"/>
          <a:ext cx="8229600" cy="4394200"/>
        </p:xfrm>
        <a:graphic>
          <a:graphicData uri="http://schemas.openxmlformats.org/presentationml/2006/ole">
            <p:oleObj spid="_x0000_s97282" name="Document" r:id="rId3" imgW="0" imgH="0" progId="Word.Document.12">
              <p:embed/>
            </p:oleObj>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49</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dirty="0" smtClean="0"/>
              <a:t>User and system requirements</a:t>
            </a:r>
          </a:p>
        </p:txBody>
      </p:sp>
      <p:pic>
        <p:nvPicPr>
          <p:cNvPr id="4" name="Picture 3" descr="4.1 UserSysReq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143000" y="1626233"/>
            <a:ext cx="6553200" cy="4850767"/>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Title 1"/>
          <p:cNvSpPr>
            <a:spLocks noGrp="1"/>
          </p:cNvSpPr>
          <p:nvPr>
            <p:ph type="title"/>
          </p:nvPr>
        </p:nvSpPr>
        <p:spPr/>
        <p:txBody>
          <a:bodyPr/>
          <a:lstStyle/>
          <a:p>
            <a:pPr eaLnBrk="1" hangingPunct="1"/>
            <a:r>
              <a:rPr lang="en-US" dirty="0" smtClean="0"/>
              <a:t>Scenario for collecting medical history in MHC-PMS</a:t>
            </a:r>
          </a:p>
        </p:txBody>
      </p:sp>
      <p:graphicFrame>
        <p:nvGraphicFramePr>
          <p:cNvPr id="31746" name="Object 2"/>
          <p:cNvGraphicFramePr>
            <a:graphicFrameLocks noChangeAspect="1"/>
          </p:cNvGraphicFramePr>
          <p:nvPr/>
        </p:nvGraphicFramePr>
        <p:xfrm>
          <a:off x="304800" y="1776412"/>
          <a:ext cx="8534400" cy="4319588"/>
        </p:xfrm>
        <a:graphic>
          <a:graphicData uri="http://schemas.openxmlformats.org/presentationml/2006/ole">
            <p:oleObj spid="_x0000_s31746" name="Document" r:id="rId3" imgW="0" imgH="0" progId="Word.Document.12">
              <p:embed/>
            </p:oleObj>
          </a:graphicData>
        </a:graphic>
      </p:graphicFrame>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50</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GB"/>
              <a:t>Use cases</a:t>
            </a:r>
          </a:p>
        </p:txBody>
      </p:sp>
      <p:sp>
        <p:nvSpPr>
          <p:cNvPr id="48131" name="Rectangle 3"/>
          <p:cNvSpPr>
            <a:spLocks noGrp="1" noChangeArrowheads="1"/>
          </p:cNvSpPr>
          <p:nvPr>
            <p:ph type="body" idx="1"/>
          </p:nvPr>
        </p:nvSpPr>
        <p:spPr/>
        <p:txBody>
          <a:bodyPr/>
          <a:lstStyle/>
          <a:p>
            <a:r>
              <a:rPr lang="en-GB" dirty="0"/>
              <a:t>Use-cases are a scenario based technique in the UML which identify the actors in an interaction and which describe the interaction itself.</a:t>
            </a:r>
          </a:p>
          <a:p>
            <a:r>
              <a:rPr lang="en-GB" dirty="0"/>
              <a:t>A set of use cases should describe all possible interactions with the system</a:t>
            </a:r>
            <a:r>
              <a:rPr lang="en-GB" dirty="0" smtClean="0"/>
              <a:t>.</a:t>
            </a:r>
          </a:p>
          <a:p>
            <a:r>
              <a:rPr lang="en-GB" dirty="0" smtClean="0"/>
              <a:t>High-level graphical model supplemented by more detailed tabular description (see Chapter 5).</a:t>
            </a:r>
          </a:p>
          <a:p>
            <a:r>
              <a:rPr lang="en-GB" dirty="0"/>
              <a:t>Sequence diagrams may be used to add detail to use-cases by showing the sequence of event processing in the system.</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51</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dirty="0" smtClean="0"/>
              <a:t>Use cases for the MHC-PMS</a:t>
            </a:r>
          </a:p>
        </p:txBody>
      </p:sp>
      <p:pic>
        <p:nvPicPr>
          <p:cNvPr id="4" name="Picture 3" descr="4.15 UseCase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447799" y="1828800"/>
            <a:ext cx="6555509" cy="388620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52</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lIns="90487" tIns="44450" rIns="90487" bIns="44450"/>
          <a:lstStyle/>
          <a:p>
            <a:r>
              <a:rPr lang="en-GB"/>
              <a:t>Ethnography</a:t>
            </a:r>
          </a:p>
        </p:txBody>
      </p:sp>
      <p:sp>
        <p:nvSpPr>
          <p:cNvPr id="36867" name="Rectangle 3"/>
          <p:cNvSpPr>
            <a:spLocks noGrp="1" noChangeArrowheads="1"/>
          </p:cNvSpPr>
          <p:nvPr>
            <p:ph type="body" idx="1"/>
          </p:nvPr>
        </p:nvSpPr>
        <p:spPr>
          <a:noFill/>
          <a:ln/>
        </p:spPr>
        <p:txBody>
          <a:bodyPr lIns="90487" tIns="44450" rIns="90487" bIns="44450"/>
          <a:lstStyle/>
          <a:p>
            <a:r>
              <a:rPr lang="en-GB" sz="2400" dirty="0"/>
              <a:t>A social </a:t>
            </a:r>
            <a:r>
              <a:rPr lang="en-GB" sz="2400" dirty="0" smtClean="0"/>
              <a:t>scientist </a:t>
            </a:r>
            <a:r>
              <a:rPr lang="en-GB" sz="2400" dirty="0"/>
              <a:t>spends a considerable time observing and analysing how people actually work.</a:t>
            </a:r>
          </a:p>
          <a:p>
            <a:r>
              <a:rPr lang="en-GB" sz="2400" dirty="0"/>
              <a:t>People do not have to explain or articulate their work.</a:t>
            </a:r>
          </a:p>
          <a:p>
            <a:r>
              <a:rPr lang="en-GB" sz="2400" dirty="0"/>
              <a:t>Social and organisational factors of importance may be observed.</a:t>
            </a:r>
          </a:p>
          <a:p>
            <a:r>
              <a:rPr lang="en-GB" sz="2400" dirty="0"/>
              <a:t>Ethnographic studies have shown that work is usually richer and more complex than suggested by simple system models.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53</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GB"/>
              <a:t>Scope of ethnography</a:t>
            </a:r>
          </a:p>
        </p:txBody>
      </p:sp>
      <p:sp>
        <p:nvSpPr>
          <p:cNvPr id="76803" name="Rectangle 3"/>
          <p:cNvSpPr>
            <a:spLocks noGrp="1" noChangeArrowheads="1"/>
          </p:cNvSpPr>
          <p:nvPr>
            <p:ph type="body" idx="1"/>
          </p:nvPr>
        </p:nvSpPr>
        <p:spPr/>
        <p:txBody>
          <a:bodyPr/>
          <a:lstStyle/>
          <a:p>
            <a:r>
              <a:rPr lang="en-GB" dirty="0"/>
              <a:t>Requirements that are derived from the way that people actually work rather than the way I which process definitions suggest that they ought to work.</a:t>
            </a:r>
          </a:p>
          <a:p>
            <a:r>
              <a:rPr lang="en-GB" dirty="0"/>
              <a:t>Requirements that are derived from cooperation and awareness of other people’s activities</a:t>
            </a:r>
            <a:r>
              <a:rPr lang="en-GB" dirty="0" smtClean="0"/>
              <a:t>.</a:t>
            </a:r>
          </a:p>
          <a:p>
            <a:pPr lvl="1"/>
            <a:r>
              <a:rPr lang="en-GB" dirty="0" smtClean="0"/>
              <a:t>Awareness of what other people are doing leads to changes in the ways in which we do things.</a:t>
            </a:r>
          </a:p>
          <a:p>
            <a:r>
              <a:rPr lang="en-GB" dirty="0" smtClean="0"/>
              <a:t>Ethnography is effective for understanding existing processes but cannot identify new features that should be added to a system.</a:t>
            </a:r>
            <a:endParaRPr lang="en-GB"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54</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noFill/>
          <a:ln/>
        </p:spPr>
        <p:txBody>
          <a:bodyPr lIns="90487" tIns="44450" rIns="90487" bIns="44450"/>
          <a:lstStyle/>
          <a:p>
            <a:r>
              <a:rPr lang="en-GB"/>
              <a:t>Focused ethnography</a:t>
            </a:r>
          </a:p>
        </p:txBody>
      </p:sp>
      <p:sp>
        <p:nvSpPr>
          <p:cNvPr id="37891" name="Rectangle 3"/>
          <p:cNvSpPr>
            <a:spLocks noGrp="1" noChangeArrowheads="1"/>
          </p:cNvSpPr>
          <p:nvPr>
            <p:ph type="body" idx="1"/>
          </p:nvPr>
        </p:nvSpPr>
        <p:spPr>
          <a:noFill/>
          <a:ln/>
        </p:spPr>
        <p:txBody>
          <a:bodyPr lIns="90487" tIns="44450" rIns="90487" bIns="44450"/>
          <a:lstStyle/>
          <a:p>
            <a:pPr>
              <a:lnSpc>
                <a:spcPct val="90000"/>
              </a:lnSpc>
            </a:pPr>
            <a:r>
              <a:rPr lang="en-GB"/>
              <a:t>Developed in a project studying the air traffic control process</a:t>
            </a:r>
          </a:p>
          <a:p>
            <a:pPr>
              <a:lnSpc>
                <a:spcPct val="90000"/>
              </a:lnSpc>
            </a:pPr>
            <a:r>
              <a:rPr lang="en-GB"/>
              <a:t>Combines ethnography with prototyping</a:t>
            </a:r>
          </a:p>
          <a:p>
            <a:pPr>
              <a:lnSpc>
                <a:spcPct val="90000"/>
              </a:lnSpc>
            </a:pPr>
            <a:r>
              <a:rPr lang="en-GB"/>
              <a:t>Prototype development results in unanswered questions which focus the ethnographic analysis.</a:t>
            </a:r>
          </a:p>
          <a:p>
            <a:pPr>
              <a:lnSpc>
                <a:spcPct val="90000"/>
              </a:lnSpc>
            </a:pPr>
            <a:r>
              <a:rPr lang="en-GB"/>
              <a:t>The problem with ethnography is that it studies existing practices which may have some historical basis which is no longer relevant.</a:t>
            </a:r>
            <a:endParaRPr lang="en-GB" sz="240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55</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dirty="0" smtClean="0"/>
              <a:t>Ethnography and prototyping for requirements analysis</a:t>
            </a:r>
          </a:p>
        </p:txBody>
      </p:sp>
      <p:pic>
        <p:nvPicPr>
          <p:cNvPr id="4" name="Picture 3" descr="4.16 Ethno-prototyping.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143000" y="2819400"/>
            <a:ext cx="7394864" cy="193675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56</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noFill/>
          <a:ln/>
        </p:spPr>
        <p:txBody>
          <a:bodyPr lIns="90487" tIns="44450" rIns="90487" bIns="44450"/>
          <a:lstStyle/>
          <a:p>
            <a:r>
              <a:rPr lang="en-GB"/>
              <a:t>Requirements validation</a:t>
            </a:r>
          </a:p>
        </p:txBody>
      </p:sp>
      <p:sp>
        <p:nvSpPr>
          <p:cNvPr id="57347" name="Rectangle 3"/>
          <p:cNvSpPr>
            <a:spLocks noGrp="1" noChangeArrowheads="1"/>
          </p:cNvSpPr>
          <p:nvPr>
            <p:ph type="body" idx="1"/>
          </p:nvPr>
        </p:nvSpPr>
        <p:spPr>
          <a:noFill/>
          <a:ln/>
        </p:spPr>
        <p:txBody>
          <a:bodyPr lIns="90487" tIns="44450" rIns="90487" bIns="44450"/>
          <a:lstStyle/>
          <a:p>
            <a:r>
              <a:rPr lang="en-GB"/>
              <a:t>Concerned with demonstrating that the requirements define the system that the customer really wants.</a:t>
            </a:r>
          </a:p>
          <a:p>
            <a:r>
              <a:rPr lang="en-GB"/>
              <a:t>Requirements error costs are high so validation is very important</a:t>
            </a:r>
          </a:p>
          <a:p>
            <a:pPr lvl="1"/>
            <a:r>
              <a:rPr lang="en-GB"/>
              <a:t>Fixing a requirements error after delivery may cost up to 100 times the cost of fixing an implementation error.</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57</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noFill/>
          <a:ln/>
        </p:spPr>
        <p:txBody>
          <a:bodyPr lIns="90487" tIns="44450" rIns="90487" bIns="44450"/>
          <a:lstStyle/>
          <a:p>
            <a:r>
              <a:rPr lang="en-GB"/>
              <a:t>Requirements checking</a:t>
            </a:r>
          </a:p>
        </p:txBody>
      </p:sp>
      <p:sp>
        <p:nvSpPr>
          <p:cNvPr id="58371" name="Rectangle 3"/>
          <p:cNvSpPr>
            <a:spLocks noGrp="1" noChangeArrowheads="1"/>
          </p:cNvSpPr>
          <p:nvPr>
            <p:ph type="body" idx="1"/>
          </p:nvPr>
        </p:nvSpPr>
        <p:spPr>
          <a:noFill/>
          <a:ln/>
        </p:spPr>
        <p:txBody>
          <a:bodyPr lIns="90487" tIns="44450" rIns="90487" bIns="44450"/>
          <a:lstStyle/>
          <a:p>
            <a:r>
              <a:rPr lang="en-GB" sz="2400" dirty="0">
                <a:solidFill>
                  <a:srgbClr val="FF0000"/>
                </a:solidFill>
              </a:rPr>
              <a:t>Validity</a:t>
            </a:r>
            <a:r>
              <a:rPr lang="en-GB" sz="2400" dirty="0"/>
              <a:t>.</a:t>
            </a:r>
            <a:r>
              <a:rPr lang="en-GB" sz="2400" dirty="0" smtClean="0"/>
              <a:t> Does </a:t>
            </a:r>
            <a:r>
              <a:rPr lang="en-GB" sz="2400" dirty="0"/>
              <a:t>the system provide the functions which best support the customer’s needs?</a:t>
            </a:r>
          </a:p>
          <a:p>
            <a:r>
              <a:rPr lang="en-GB" sz="2400" dirty="0">
                <a:solidFill>
                  <a:srgbClr val="FF0000"/>
                </a:solidFill>
              </a:rPr>
              <a:t>Consistency</a:t>
            </a:r>
            <a:r>
              <a:rPr lang="en-GB" sz="2400" dirty="0" smtClean="0"/>
              <a:t>. </a:t>
            </a:r>
            <a:r>
              <a:rPr lang="en-GB" sz="2400" dirty="0"/>
              <a:t>Are there any requirements conflicts?</a:t>
            </a:r>
          </a:p>
          <a:p>
            <a:r>
              <a:rPr lang="en-GB" sz="2400" dirty="0" smtClean="0">
                <a:solidFill>
                  <a:srgbClr val="FF0000"/>
                </a:solidFill>
              </a:rPr>
              <a:t>Completeness</a:t>
            </a:r>
            <a:r>
              <a:rPr lang="en-GB" sz="2400" dirty="0" smtClean="0"/>
              <a:t>. Are </a:t>
            </a:r>
            <a:r>
              <a:rPr lang="en-GB" sz="2400" dirty="0"/>
              <a:t>all functions required by the customer included?</a:t>
            </a:r>
          </a:p>
          <a:p>
            <a:r>
              <a:rPr lang="en-GB" sz="2400" dirty="0" smtClean="0">
                <a:solidFill>
                  <a:srgbClr val="FF0000"/>
                </a:solidFill>
              </a:rPr>
              <a:t>Realism</a:t>
            </a:r>
            <a:r>
              <a:rPr lang="en-GB" sz="2400" dirty="0" smtClean="0"/>
              <a:t>. Can </a:t>
            </a:r>
            <a:r>
              <a:rPr lang="en-GB" sz="2400" dirty="0"/>
              <a:t>the requirements be implemented given available budget and technology</a:t>
            </a:r>
          </a:p>
          <a:p>
            <a:r>
              <a:rPr lang="en-GB" sz="2400" dirty="0">
                <a:solidFill>
                  <a:srgbClr val="FF0000"/>
                </a:solidFill>
              </a:rPr>
              <a:t>Verifiability</a:t>
            </a:r>
            <a:r>
              <a:rPr lang="en-GB" sz="2400" dirty="0"/>
              <a:t>. Can the requirements be checked?</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58</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381000" y="266700"/>
            <a:ext cx="8305800" cy="1104900"/>
          </a:xfrm>
        </p:spPr>
        <p:txBody>
          <a:bodyPr/>
          <a:lstStyle/>
          <a:p>
            <a:r>
              <a:rPr lang="en-GB"/>
              <a:t>Requirements validation techniques</a:t>
            </a:r>
          </a:p>
        </p:txBody>
      </p:sp>
      <p:sp>
        <p:nvSpPr>
          <p:cNvPr id="77827" name="Rectangle 3"/>
          <p:cNvSpPr>
            <a:spLocks noGrp="1" noChangeArrowheads="1"/>
          </p:cNvSpPr>
          <p:nvPr>
            <p:ph type="body" idx="1"/>
          </p:nvPr>
        </p:nvSpPr>
        <p:spPr/>
        <p:txBody>
          <a:bodyPr/>
          <a:lstStyle/>
          <a:p>
            <a:pPr>
              <a:lnSpc>
                <a:spcPct val="90000"/>
              </a:lnSpc>
            </a:pPr>
            <a:r>
              <a:rPr lang="en-GB" dirty="0"/>
              <a:t>Requirements reviews</a:t>
            </a:r>
          </a:p>
          <a:p>
            <a:pPr lvl="1">
              <a:lnSpc>
                <a:spcPct val="90000"/>
              </a:lnSpc>
            </a:pPr>
            <a:r>
              <a:rPr lang="en-GB" dirty="0"/>
              <a:t>Systematic manual analysis of the requirements.</a:t>
            </a:r>
          </a:p>
          <a:p>
            <a:pPr>
              <a:lnSpc>
                <a:spcPct val="90000"/>
              </a:lnSpc>
            </a:pPr>
            <a:r>
              <a:rPr lang="en-GB" dirty="0"/>
              <a:t>Prototyping</a:t>
            </a:r>
          </a:p>
          <a:p>
            <a:pPr lvl="1">
              <a:lnSpc>
                <a:spcPct val="90000"/>
              </a:lnSpc>
            </a:pPr>
            <a:r>
              <a:rPr lang="en-GB" dirty="0"/>
              <a:t>Using an executable model of the system to check requirements. Covered in Chapter</a:t>
            </a:r>
            <a:r>
              <a:rPr lang="en-GB" dirty="0" smtClean="0"/>
              <a:t> 2.</a:t>
            </a:r>
            <a:endParaRPr lang="en-GB" dirty="0"/>
          </a:p>
          <a:p>
            <a:pPr>
              <a:lnSpc>
                <a:spcPct val="90000"/>
              </a:lnSpc>
            </a:pPr>
            <a:r>
              <a:rPr lang="en-GB" dirty="0"/>
              <a:t>Test-case generation</a:t>
            </a:r>
          </a:p>
          <a:p>
            <a:pPr lvl="1">
              <a:lnSpc>
                <a:spcPct val="90000"/>
              </a:lnSpc>
            </a:pPr>
            <a:r>
              <a:rPr lang="en-GB" dirty="0"/>
              <a:t>Developing tests for requirements to check testability.</a:t>
            </a:r>
          </a:p>
          <a:p>
            <a:pPr>
              <a:lnSpc>
                <a:spcPct val="90000"/>
              </a:lnSpc>
              <a:buFont typeface="Zapf Dingbats" charset="2"/>
              <a:buNone/>
            </a:pPr>
            <a:endParaRPr lang="en-GB"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59</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dirty="0" smtClean="0"/>
              <a:t>Readers of different types of requirements specification</a:t>
            </a:r>
          </a:p>
        </p:txBody>
      </p:sp>
      <p:pic>
        <p:nvPicPr>
          <p:cNvPr id="4" name="Picture 3" descr="4.2 ReqReaders.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1219200" y="2057400"/>
            <a:ext cx="6531232" cy="3651553"/>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noFill/>
          <a:ln/>
        </p:spPr>
        <p:txBody>
          <a:bodyPr lIns="90487" tIns="44450" rIns="90487" bIns="44450"/>
          <a:lstStyle/>
          <a:p>
            <a:r>
              <a:rPr lang="en-GB"/>
              <a:t>Requirements reviews</a:t>
            </a:r>
          </a:p>
        </p:txBody>
      </p:sp>
      <p:sp>
        <p:nvSpPr>
          <p:cNvPr id="59395" name="Rectangle 3"/>
          <p:cNvSpPr>
            <a:spLocks noGrp="1" noChangeArrowheads="1"/>
          </p:cNvSpPr>
          <p:nvPr>
            <p:ph type="body" idx="1"/>
          </p:nvPr>
        </p:nvSpPr>
        <p:spPr>
          <a:noFill/>
          <a:ln/>
        </p:spPr>
        <p:txBody>
          <a:bodyPr lIns="90487" tIns="44450" rIns="90487" bIns="44450"/>
          <a:lstStyle/>
          <a:p>
            <a:r>
              <a:rPr lang="en-GB"/>
              <a:t>Regular reviews should be held while the requirements definition is being formulated.</a:t>
            </a:r>
          </a:p>
          <a:p>
            <a:r>
              <a:rPr lang="en-GB"/>
              <a:t>Both client and contractor staff should be involved in reviews.</a:t>
            </a:r>
          </a:p>
          <a:p>
            <a:r>
              <a:rPr lang="en-GB"/>
              <a:t>Reviews may be formal (with completed documents) or informal. Good communications between developers, customers and users can resolve problems at an early stage.</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60</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a:ln/>
        </p:spPr>
        <p:txBody>
          <a:bodyPr lIns="90487" tIns="44450" rIns="90487" bIns="44450"/>
          <a:lstStyle/>
          <a:p>
            <a:r>
              <a:rPr lang="en-GB"/>
              <a:t>Review checks</a:t>
            </a:r>
          </a:p>
        </p:txBody>
      </p:sp>
      <p:sp>
        <p:nvSpPr>
          <p:cNvPr id="60419" name="Rectangle 3"/>
          <p:cNvSpPr>
            <a:spLocks noGrp="1" noChangeArrowheads="1"/>
          </p:cNvSpPr>
          <p:nvPr>
            <p:ph type="body" idx="1"/>
          </p:nvPr>
        </p:nvSpPr>
        <p:spPr>
          <a:noFill/>
          <a:ln/>
        </p:spPr>
        <p:txBody>
          <a:bodyPr lIns="90487" tIns="44450" rIns="90487" bIns="44450"/>
          <a:lstStyle/>
          <a:p>
            <a:pPr>
              <a:lnSpc>
                <a:spcPct val="90000"/>
              </a:lnSpc>
            </a:pPr>
            <a:r>
              <a:rPr lang="en-GB" dirty="0" smtClean="0">
                <a:solidFill>
                  <a:srgbClr val="FF0000"/>
                </a:solidFill>
              </a:rPr>
              <a:t>Verifiability</a:t>
            </a:r>
            <a:endParaRPr lang="en-GB" dirty="0" smtClean="0"/>
          </a:p>
          <a:p>
            <a:pPr lvl="1">
              <a:lnSpc>
                <a:spcPct val="90000"/>
              </a:lnSpc>
            </a:pPr>
            <a:r>
              <a:rPr lang="en-GB" dirty="0" smtClean="0"/>
              <a:t>Is </a:t>
            </a:r>
            <a:r>
              <a:rPr lang="en-GB" dirty="0"/>
              <a:t>the requirement realistically testable?</a:t>
            </a:r>
          </a:p>
          <a:p>
            <a:pPr>
              <a:lnSpc>
                <a:spcPct val="90000"/>
              </a:lnSpc>
            </a:pPr>
            <a:r>
              <a:rPr lang="en-GB" dirty="0" smtClean="0">
                <a:solidFill>
                  <a:srgbClr val="FF0000"/>
                </a:solidFill>
              </a:rPr>
              <a:t>Comprehensibility</a:t>
            </a:r>
            <a:endParaRPr lang="en-GB" dirty="0" smtClean="0"/>
          </a:p>
          <a:p>
            <a:pPr lvl="1">
              <a:lnSpc>
                <a:spcPct val="90000"/>
              </a:lnSpc>
            </a:pPr>
            <a:r>
              <a:rPr lang="en-GB" dirty="0" smtClean="0"/>
              <a:t>Is </a:t>
            </a:r>
            <a:r>
              <a:rPr lang="en-GB" dirty="0"/>
              <a:t>the requirement properly understood?</a:t>
            </a:r>
          </a:p>
          <a:p>
            <a:pPr>
              <a:lnSpc>
                <a:spcPct val="90000"/>
              </a:lnSpc>
            </a:pPr>
            <a:r>
              <a:rPr lang="en-GB" dirty="0" smtClean="0">
                <a:solidFill>
                  <a:srgbClr val="FF0000"/>
                </a:solidFill>
              </a:rPr>
              <a:t>Traceability</a:t>
            </a:r>
            <a:endParaRPr lang="en-GB" dirty="0" smtClean="0"/>
          </a:p>
          <a:p>
            <a:pPr lvl="1">
              <a:lnSpc>
                <a:spcPct val="90000"/>
              </a:lnSpc>
            </a:pPr>
            <a:r>
              <a:rPr lang="en-GB" dirty="0" smtClean="0"/>
              <a:t>Is </a:t>
            </a:r>
            <a:r>
              <a:rPr lang="en-GB" dirty="0"/>
              <a:t>the origin of the requirement clearly stated?</a:t>
            </a:r>
          </a:p>
          <a:p>
            <a:pPr>
              <a:lnSpc>
                <a:spcPct val="90000"/>
              </a:lnSpc>
            </a:pPr>
            <a:r>
              <a:rPr lang="en-GB" dirty="0" smtClean="0">
                <a:solidFill>
                  <a:srgbClr val="FF0000"/>
                </a:solidFill>
              </a:rPr>
              <a:t>Adaptability</a:t>
            </a:r>
            <a:endParaRPr lang="en-GB" dirty="0" smtClean="0"/>
          </a:p>
          <a:p>
            <a:pPr lvl="1">
              <a:lnSpc>
                <a:spcPct val="90000"/>
              </a:lnSpc>
            </a:pPr>
            <a:r>
              <a:rPr lang="en-GB" dirty="0" smtClean="0"/>
              <a:t>Can </a:t>
            </a:r>
            <a:r>
              <a:rPr lang="en-GB" dirty="0"/>
              <a:t>the requirement be changed without a large impact on other requirements?</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61</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GB"/>
              <a:t>Requirements management</a:t>
            </a:r>
          </a:p>
        </p:txBody>
      </p:sp>
      <p:sp>
        <p:nvSpPr>
          <p:cNvPr id="55299" name="Rectangle 3"/>
          <p:cNvSpPr>
            <a:spLocks noGrp="1" noChangeArrowheads="1"/>
          </p:cNvSpPr>
          <p:nvPr>
            <p:ph type="body" idx="1"/>
          </p:nvPr>
        </p:nvSpPr>
        <p:spPr/>
        <p:txBody>
          <a:bodyPr/>
          <a:lstStyle/>
          <a:p>
            <a:r>
              <a:rPr lang="en-GB" sz="2400" dirty="0"/>
              <a:t>Requirements management is the process of managing changing requirements during the requirements engineering process and system development</a:t>
            </a:r>
            <a:r>
              <a:rPr lang="en-GB" sz="2400" dirty="0" smtClean="0"/>
              <a:t>.</a:t>
            </a:r>
          </a:p>
          <a:p>
            <a:r>
              <a:rPr lang="en-GB" dirty="0" smtClean="0"/>
              <a:t>New requirements emerge as a system is being developed and after it has gone into use.</a:t>
            </a:r>
          </a:p>
          <a:p>
            <a:r>
              <a:rPr lang="en-US" dirty="0" smtClean="0"/>
              <a:t>You need to keep track of individual requirements and maintain links between dependent requirements so that you can assess the impact of requirements changes. You need to establish a formal process for making change proposals and linking these to system requirements.</a:t>
            </a:r>
            <a:endParaRPr lang="en-GB" sz="2400" dirty="0"/>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62</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requirements</a:t>
            </a:r>
            <a:endParaRPr lang="en-US" dirty="0"/>
          </a:p>
        </p:txBody>
      </p:sp>
      <p:sp>
        <p:nvSpPr>
          <p:cNvPr id="3" name="Content Placeholder 2"/>
          <p:cNvSpPr>
            <a:spLocks noGrp="1"/>
          </p:cNvSpPr>
          <p:nvPr>
            <p:ph idx="1"/>
          </p:nvPr>
        </p:nvSpPr>
        <p:spPr/>
        <p:txBody>
          <a:bodyPr/>
          <a:lstStyle/>
          <a:p>
            <a:r>
              <a:rPr lang="en-US" dirty="0" smtClean="0"/>
              <a:t>The business and technical environment of the system always changes after installation.</a:t>
            </a:r>
          </a:p>
          <a:p>
            <a:pPr lvl="1"/>
            <a:r>
              <a:rPr lang="en-US" dirty="0" smtClean="0"/>
              <a:t>New hardware may be introduced, it may be necessary to interface the system with other systems, business priorities may change (with consequent changes in the system support required), and new legislation and regulations may be introduced that the system must necessarily abide by. </a:t>
            </a:r>
            <a:endParaRPr lang="en-GB" dirty="0" smtClean="0"/>
          </a:p>
          <a:p>
            <a:r>
              <a:rPr lang="en-US" dirty="0" smtClean="0"/>
              <a:t>The people who pay for a system and the users of that system are rarely the same people.</a:t>
            </a:r>
          </a:p>
          <a:p>
            <a:pPr lvl="1"/>
            <a:r>
              <a:rPr lang="en-US" dirty="0" smtClean="0"/>
              <a:t>System customers impose requirements because of organizational and budgetary constraints. These may conflict with end-user requirements and, after delivery, new features may have to be added for user support if the system is to meet its goals.</a:t>
            </a:r>
            <a:endParaRPr lang="en-GB" dirty="0" smtClean="0"/>
          </a:p>
          <a:p>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requirements</a:t>
            </a:r>
            <a:endParaRPr lang="en-US" dirty="0"/>
          </a:p>
        </p:txBody>
      </p:sp>
      <p:sp>
        <p:nvSpPr>
          <p:cNvPr id="3" name="Content Placeholder 2"/>
          <p:cNvSpPr>
            <a:spLocks noGrp="1"/>
          </p:cNvSpPr>
          <p:nvPr>
            <p:ph idx="1"/>
          </p:nvPr>
        </p:nvSpPr>
        <p:spPr/>
        <p:txBody>
          <a:bodyPr/>
          <a:lstStyle/>
          <a:p>
            <a:r>
              <a:rPr lang="en-US" dirty="0" smtClean="0"/>
              <a:t>Large systems usually have a diverse user community, with many users having different requirements and priorities that may be conflicting or contradictory.</a:t>
            </a:r>
          </a:p>
          <a:p>
            <a:pPr lvl="1"/>
            <a:r>
              <a:rPr lang="en-US" dirty="0" smtClean="0"/>
              <a:t>The final system requirements are inevitably a compromise between them and, with experience, it is often discovered that the balance of support given to different users has to be changed.</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dirty="0" smtClean="0"/>
              <a:t>Requirements evolution</a:t>
            </a:r>
          </a:p>
        </p:txBody>
      </p:sp>
      <p:pic>
        <p:nvPicPr>
          <p:cNvPr id="4" name="Picture 3" descr="4.17 ReqEvolution.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133600" y="2514600"/>
            <a:ext cx="5005917" cy="251460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65</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management planning</a:t>
            </a:r>
            <a:endParaRPr lang="en-US" dirty="0"/>
          </a:p>
        </p:txBody>
      </p:sp>
      <p:sp>
        <p:nvSpPr>
          <p:cNvPr id="3" name="Content Placeholder 2"/>
          <p:cNvSpPr>
            <a:spLocks noGrp="1"/>
          </p:cNvSpPr>
          <p:nvPr>
            <p:ph idx="1"/>
          </p:nvPr>
        </p:nvSpPr>
        <p:spPr>
          <a:xfrm>
            <a:off x="304800" y="1524000"/>
            <a:ext cx="8686800" cy="4525963"/>
          </a:xfrm>
        </p:spPr>
        <p:txBody>
          <a:bodyPr/>
          <a:lstStyle/>
          <a:p>
            <a:r>
              <a:rPr lang="en-US" dirty="0" smtClean="0"/>
              <a:t>Establishes the level of requirements management detail that is required.</a:t>
            </a:r>
          </a:p>
          <a:p>
            <a:r>
              <a:rPr lang="en-US" dirty="0" smtClean="0"/>
              <a:t>Requirements management decisions:</a:t>
            </a:r>
          </a:p>
          <a:p>
            <a:pPr lvl="1"/>
            <a:r>
              <a:rPr lang="en-US" i="1" dirty="0" smtClean="0">
                <a:solidFill>
                  <a:srgbClr val="FF0000"/>
                </a:solidFill>
              </a:rPr>
              <a:t>Requirements identification</a:t>
            </a:r>
            <a:r>
              <a:rPr lang="en-US" dirty="0" smtClean="0"/>
              <a:t>Each requirement must be uniquely identified so that it can be cross-referenced with other requirements. </a:t>
            </a:r>
            <a:endParaRPr lang="en-GB" dirty="0" smtClean="0"/>
          </a:p>
          <a:p>
            <a:pPr lvl="1"/>
            <a:r>
              <a:rPr lang="en-US" i="1" dirty="0" smtClean="0">
                <a:solidFill>
                  <a:srgbClr val="FF0000"/>
                </a:solidFill>
              </a:rPr>
              <a:t>A change management process</a:t>
            </a:r>
            <a:r>
              <a:rPr lang="en-US" dirty="0" smtClean="0"/>
              <a:t>This is the set of activities that assess the impact and cost of changes. I discuss this process in more detail in the following section.</a:t>
            </a:r>
            <a:endParaRPr lang="en-GB" dirty="0" smtClean="0"/>
          </a:p>
          <a:p>
            <a:pPr lvl="1"/>
            <a:r>
              <a:rPr lang="en-US" i="1" dirty="0" smtClean="0">
                <a:solidFill>
                  <a:srgbClr val="FF0000"/>
                </a:solidFill>
              </a:rPr>
              <a:t>Traceability policies</a:t>
            </a:r>
            <a:r>
              <a:rPr lang="en-US" dirty="0" smtClean="0"/>
              <a:t>These policies define the relationships between each requirement and between the requirements and the system design that should be recorded.</a:t>
            </a:r>
            <a:endParaRPr lang="en-GB" dirty="0" smtClean="0"/>
          </a:p>
          <a:p>
            <a:pPr lvl="1"/>
            <a:r>
              <a:rPr lang="en-US" i="1" dirty="0" smtClean="0">
                <a:solidFill>
                  <a:srgbClr val="FF0000"/>
                </a:solidFill>
              </a:rPr>
              <a:t>Tool support</a:t>
            </a:r>
            <a:r>
              <a:rPr lang="en-US" dirty="0" smtClean="0"/>
              <a:t>Tools that may be used range from specialist requirements management systems to spreadsheets and simple database systems.</a:t>
            </a:r>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66</a:t>
            </a:fld>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change management</a:t>
            </a:r>
            <a:endParaRPr lang="en-US" dirty="0"/>
          </a:p>
        </p:txBody>
      </p:sp>
      <p:sp>
        <p:nvSpPr>
          <p:cNvPr id="3" name="Content Placeholder 2"/>
          <p:cNvSpPr>
            <a:spLocks noGrp="1"/>
          </p:cNvSpPr>
          <p:nvPr>
            <p:ph idx="1"/>
          </p:nvPr>
        </p:nvSpPr>
        <p:spPr/>
        <p:txBody>
          <a:bodyPr/>
          <a:lstStyle/>
          <a:p>
            <a:r>
              <a:rPr lang="en-US" dirty="0" smtClean="0"/>
              <a:t>Deciding if a requirements change should be accepted</a:t>
            </a:r>
          </a:p>
          <a:p>
            <a:pPr lvl="1"/>
            <a:r>
              <a:rPr lang="en-US" i="1" dirty="0" smtClean="0">
                <a:solidFill>
                  <a:srgbClr val="FF0000"/>
                </a:solidFill>
              </a:rPr>
              <a:t>Problem analysis and change specification</a:t>
            </a:r>
          </a:p>
          <a:p>
            <a:pPr lvl="2"/>
            <a:r>
              <a:rPr lang="en-US" dirty="0" smtClean="0"/>
              <a:t>During this stage, the problem or the change proposal is analyzed to check that it is valid. This analysis is fed back to the change requestor who may respond with a more specific requirements change proposal, or decide to withdraw the request.</a:t>
            </a:r>
            <a:endParaRPr lang="en-GB" dirty="0" smtClean="0"/>
          </a:p>
          <a:p>
            <a:pPr lvl="1"/>
            <a:r>
              <a:rPr lang="en-US" i="1" dirty="0" smtClean="0">
                <a:solidFill>
                  <a:srgbClr val="FF0000"/>
                </a:solidFill>
              </a:rPr>
              <a:t>Change analysis and costing</a:t>
            </a:r>
          </a:p>
          <a:p>
            <a:pPr lvl="2"/>
            <a:r>
              <a:rPr lang="en-US" dirty="0" smtClean="0"/>
              <a:t>The effect of the proposed change is assessed using traceability information and general knowledge of the system requirements. Once this analysis is completed, a decision is made whether or not to proceed with the requirements change.</a:t>
            </a:r>
            <a:endParaRPr lang="en-GB" dirty="0" smtClean="0"/>
          </a:p>
          <a:p>
            <a:pPr lvl="1"/>
            <a:r>
              <a:rPr lang="en-US" dirty="0" smtClean="0">
                <a:solidFill>
                  <a:srgbClr val="FF0000"/>
                </a:solidFill>
              </a:rPr>
              <a:t>Change implementation</a:t>
            </a:r>
          </a:p>
          <a:p>
            <a:pPr lvl="2"/>
            <a:r>
              <a:rPr lang="en-US" dirty="0" smtClean="0"/>
              <a:t>The requirements document and, where necessary, the system design and implementation, are modified. Ideally, the document should be organized so that changes can be easily implemented.</a:t>
            </a:r>
            <a:endParaRPr lang="en-US" dirty="0"/>
          </a:p>
        </p:txBody>
      </p:sp>
      <p:sp>
        <p:nvSpPr>
          <p:cNvPr id="4" name="Footer Placeholder 3"/>
          <p:cNvSpPr>
            <a:spLocks noGrp="1"/>
          </p:cNvSpPr>
          <p:nvPr>
            <p:ph type="ftr" sz="quarter" idx="11"/>
          </p:nvPr>
        </p:nvSpPr>
        <p:spPr/>
        <p:txBody>
          <a:bodyPr/>
          <a:lstStyle/>
          <a:p>
            <a:pPr>
              <a:defRPr/>
            </a:pPr>
            <a:r>
              <a:rPr lang="en-US" smtClean="0"/>
              <a:t>Chapter 4 Requirements engineering</a:t>
            </a:r>
            <a:endParaRPr lang="en-US"/>
          </a:p>
        </p:txBody>
      </p:sp>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dirty="0" smtClean="0"/>
              <a:t>Requirements change management</a:t>
            </a:r>
          </a:p>
        </p:txBody>
      </p:sp>
      <p:pic>
        <p:nvPicPr>
          <p:cNvPr id="4" name="Picture 3" descr="4.18 ReqChangeMan.eps"/>
          <p:cNvPicPr>
            <a:picLocks noChangeAspect="1"/>
          </p:cNvPicPr>
          <p:nvPr/>
        </p:nvPicPr>
        <mc:AlternateContent xmlns:mc="http://schemas.openxmlformats.org/markup-compatibility/2006">
          <mc:Choice xmlns:ma="http://schemas.microsoft.com/office/mac/drawingml/2008/main" xmlns:mv="urn:schemas-microsoft-com:mac:vml" xmlns="" Requires="ma">
            <p:blipFill>
              <a:blip r:embed="rId2"/>
              <a:stretch>
                <a:fillRect/>
              </a:stretch>
            </p:blipFill>
          </mc:Choice>
          <mc:Fallback>
            <p:blipFill>
              <a:blip r:embed="rId3"/>
              <a:stretch>
                <a:fillRect/>
              </a:stretch>
            </p:blipFill>
          </mc:Fallback>
        </mc:AlternateContent>
        <p:spPr>
          <a:xfrm>
            <a:off x="228600" y="3136900"/>
            <a:ext cx="8661952" cy="1054100"/>
          </a:xfrm>
          <a:prstGeom prst="rect">
            <a:avLst/>
          </a:prstGeom>
        </p:spPr>
      </p:pic>
      <p:sp>
        <p:nvSpPr>
          <p:cNvPr id="5" name="Slide Number Placeholder 4"/>
          <p:cNvSpPr>
            <a:spLocks noGrp="1"/>
          </p:cNvSpPr>
          <p:nvPr>
            <p:ph type="sldNum" sz="quarter" idx="12"/>
          </p:nvPr>
        </p:nvSpPr>
        <p:spPr/>
        <p:txBody>
          <a:bodyPr/>
          <a:lstStyle/>
          <a:p>
            <a:pPr>
              <a:defRPr/>
            </a:pPr>
            <a:fld id="{825F70CE-84E9-D04C-9B15-10C693AA0F2A}" type="slidenum">
              <a:rPr lang="en-US" smtClean="0"/>
              <a:pPr>
                <a:defRPr/>
              </a:pPr>
              <a:t>68</a:t>
            </a:fld>
            <a:endParaRPr lang="en-US"/>
          </a:p>
        </p:txBody>
      </p:sp>
      <p:sp>
        <p:nvSpPr>
          <p:cNvPr id="6" name="Footer Placeholder 5"/>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Key points</a:t>
            </a:r>
            <a:endParaRPr lang="en-US" dirty="0"/>
          </a:p>
        </p:txBody>
      </p:sp>
      <p:sp>
        <p:nvSpPr>
          <p:cNvPr id="3" name="Content Placeholder 2"/>
          <p:cNvSpPr>
            <a:spLocks noGrp="1"/>
          </p:cNvSpPr>
          <p:nvPr>
            <p:ph idx="1"/>
          </p:nvPr>
        </p:nvSpPr>
        <p:spPr/>
        <p:txBody>
          <a:bodyPr/>
          <a:lstStyle/>
          <a:p>
            <a:r>
              <a:rPr lang="en-US" dirty="0" smtClean="0"/>
              <a:t>You can use a range of techniques for requirements elicitation including interviews, scenarios, use-cases and ethnography.</a:t>
            </a:r>
          </a:p>
          <a:p>
            <a:r>
              <a:rPr lang="en-US" dirty="0" smtClean="0"/>
              <a:t>Requirements validation is the process of checking the requirements for validity, consistency, completeness, realism and verifiability. </a:t>
            </a:r>
            <a:endParaRPr lang="en-GB" dirty="0" smtClean="0"/>
          </a:p>
          <a:p>
            <a:r>
              <a:rPr lang="en-US" dirty="0" smtClean="0"/>
              <a:t>Business, organizational and technical changes inevitably lead to changes to the requirements for a software system. Requirements management is the process of managing and controlling these changes.</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4 Requirements engineering</a:t>
            </a:r>
            <a:endParaRPr lang="en-US"/>
          </a:p>
        </p:txBody>
      </p:sp>
      <p:sp>
        <p:nvSpPr>
          <p:cNvPr id="4" name="Slide Number Placeholder 3"/>
          <p:cNvSpPr>
            <a:spLocks noGrp="1"/>
          </p:cNvSpPr>
          <p:nvPr>
            <p:ph type="sldNum" sz="quarter" idx="12"/>
          </p:nvPr>
        </p:nvSpPr>
        <p:spPr/>
        <p:txBody>
          <a:bodyPr/>
          <a:lstStyle/>
          <a:p>
            <a:fld id="{825F70CE-84E9-D04C-9B15-10C693AA0F2A}" type="slidenum">
              <a:rPr lang="en-US" smtClean="0"/>
              <a:pPr/>
              <a:t>69</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81000" y="266700"/>
            <a:ext cx="8382000" cy="1104900"/>
          </a:xfrm>
        </p:spPr>
        <p:txBody>
          <a:bodyPr/>
          <a:lstStyle/>
          <a:p>
            <a:r>
              <a:rPr lang="en-GB" dirty="0"/>
              <a:t>Functional and non-functional requirements</a:t>
            </a:r>
          </a:p>
        </p:txBody>
      </p:sp>
      <p:sp>
        <p:nvSpPr>
          <p:cNvPr id="34819" name="Rectangle 3"/>
          <p:cNvSpPr>
            <a:spLocks noGrp="1" noChangeArrowheads="1"/>
          </p:cNvSpPr>
          <p:nvPr>
            <p:ph idx="1"/>
          </p:nvPr>
        </p:nvSpPr>
        <p:spPr>
          <a:xfrm>
            <a:off x="457200" y="1798637"/>
            <a:ext cx="8229600" cy="4525963"/>
          </a:xfrm>
        </p:spPr>
        <p:txBody>
          <a:bodyPr/>
          <a:lstStyle/>
          <a:p>
            <a:pPr algn="just">
              <a:lnSpc>
                <a:spcPct val="90000"/>
              </a:lnSpc>
            </a:pPr>
            <a:r>
              <a:rPr lang="en-GB" sz="2400" dirty="0">
                <a:solidFill>
                  <a:schemeClr val="tx1"/>
                </a:solidFill>
              </a:rPr>
              <a:t>Functional requirements</a:t>
            </a:r>
          </a:p>
          <a:p>
            <a:pPr lvl="1" algn="just">
              <a:lnSpc>
                <a:spcPct val="90000"/>
              </a:lnSpc>
            </a:pPr>
            <a:r>
              <a:rPr lang="en-GB" sz="2000" dirty="0">
                <a:solidFill>
                  <a:schemeClr val="tx1"/>
                </a:solidFill>
              </a:rPr>
              <a:t>Statements of services the system should provide, how the system should react to particular inputs and how the system should behave in particular situations</a:t>
            </a:r>
            <a:r>
              <a:rPr lang="en-GB" sz="2000" dirty="0" smtClean="0">
                <a:solidFill>
                  <a:schemeClr val="tx1"/>
                </a:solidFill>
              </a:rPr>
              <a:t>.</a:t>
            </a:r>
          </a:p>
          <a:p>
            <a:pPr lvl="1" algn="just">
              <a:lnSpc>
                <a:spcPct val="90000"/>
              </a:lnSpc>
            </a:pPr>
            <a:r>
              <a:rPr lang="en-GB" dirty="0" smtClean="0">
                <a:solidFill>
                  <a:schemeClr val="tx1"/>
                </a:solidFill>
              </a:rPr>
              <a:t>May state what the system should not do.</a:t>
            </a:r>
            <a:endParaRPr lang="en-GB" sz="2000" dirty="0" smtClean="0">
              <a:solidFill>
                <a:schemeClr val="tx1"/>
              </a:solidFill>
            </a:endParaRPr>
          </a:p>
          <a:p>
            <a:pPr algn="just">
              <a:lnSpc>
                <a:spcPct val="90000"/>
              </a:lnSpc>
            </a:pPr>
            <a:r>
              <a:rPr lang="en-GB" sz="2400" dirty="0">
                <a:solidFill>
                  <a:schemeClr val="tx1"/>
                </a:solidFill>
              </a:rPr>
              <a:t>Non-functional requirements</a:t>
            </a:r>
            <a:endParaRPr lang="en-GB" sz="2400" dirty="0" smtClean="0">
              <a:solidFill>
                <a:schemeClr val="tx1"/>
              </a:solidFill>
            </a:endParaRPr>
          </a:p>
          <a:p>
            <a:pPr lvl="1" algn="just">
              <a:lnSpc>
                <a:spcPct val="90000"/>
              </a:lnSpc>
            </a:pPr>
            <a:r>
              <a:rPr lang="en-GB" dirty="0">
                <a:solidFill>
                  <a:schemeClr val="tx1"/>
                </a:solidFill>
              </a:rPr>
              <a:t>C</a:t>
            </a:r>
            <a:r>
              <a:rPr lang="en-GB" sz="2000" dirty="0" smtClean="0">
                <a:solidFill>
                  <a:schemeClr val="tx1"/>
                </a:solidFill>
              </a:rPr>
              <a:t>onstraints </a:t>
            </a:r>
            <a:r>
              <a:rPr lang="en-GB" sz="2000" dirty="0">
                <a:solidFill>
                  <a:schemeClr val="tx1"/>
                </a:solidFill>
              </a:rPr>
              <a:t>on the services or functions offered by the system such as timing constraints, constraints on the development process, standards, etc</a:t>
            </a:r>
            <a:r>
              <a:rPr lang="en-GB" sz="2000" dirty="0" smtClean="0">
                <a:solidFill>
                  <a:schemeClr val="tx1"/>
                </a:solidFill>
              </a:rPr>
              <a:t>.</a:t>
            </a:r>
          </a:p>
          <a:p>
            <a:pPr lvl="1" algn="just">
              <a:lnSpc>
                <a:spcPct val="90000"/>
              </a:lnSpc>
            </a:pPr>
            <a:r>
              <a:rPr lang="en-GB" dirty="0" smtClean="0">
                <a:solidFill>
                  <a:schemeClr val="tx1"/>
                </a:solidFill>
              </a:rPr>
              <a:t>Often apply to the system as a whole rather than individual features or services.</a:t>
            </a:r>
          </a:p>
          <a:p>
            <a:pPr algn="just">
              <a:lnSpc>
                <a:spcPct val="90000"/>
              </a:lnSpc>
            </a:pPr>
            <a:r>
              <a:rPr lang="en-GB" sz="2400" dirty="0" smtClean="0">
                <a:solidFill>
                  <a:schemeClr val="tx1"/>
                </a:solidFill>
              </a:rPr>
              <a:t>Domain requirements</a:t>
            </a:r>
          </a:p>
          <a:p>
            <a:pPr lvl="1" algn="just">
              <a:lnSpc>
                <a:spcPct val="90000"/>
              </a:lnSpc>
            </a:pPr>
            <a:r>
              <a:rPr lang="en-GB" sz="2000" dirty="0" smtClean="0">
                <a:solidFill>
                  <a:schemeClr val="tx1"/>
                </a:solidFill>
              </a:rPr>
              <a:t>Constraints on the system from the domain </a:t>
            </a:r>
            <a:r>
              <a:rPr lang="en-GB" dirty="0" smtClean="0">
                <a:solidFill>
                  <a:schemeClr val="tx1"/>
                </a:solidFill>
              </a:rPr>
              <a:t>of operation</a:t>
            </a:r>
            <a:endParaRPr lang="en-GB" sz="2000" dirty="0" smtClean="0">
              <a:solidFill>
                <a:schemeClr val="tx1"/>
              </a:solidFill>
            </a:endParaRP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GB"/>
              <a:t>Functional requirements</a:t>
            </a:r>
          </a:p>
        </p:txBody>
      </p:sp>
      <p:sp>
        <p:nvSpPr>
          <p:cNvPr id="39939" name="Rectangle 3"/>
          <p:cNvSpPr>
            <a:spLocks noGrp="1" noChangeArrowheads="1"/>
          </p:cNvSpPr>
          <p:nvPr>
            <p:ph idx="1"/>
          </p:nvPr>
        </p:nvSpPr>
        <p:spPr/>
        <p:txBody>
          <a:bodyPr/>
          <a:lstStyle/>
          <a:p>
            <a:pPr algn="just"/>
            <a:r>
              <a:rPr lang="en-GB" dirty="0">
                <a:solidFill>
                  <a:schemeClr val="tx1"/>
                </a:solidFill>
              </a:rPr>
              <a:t>Describe functionality or system services.</a:t>
            </a:r>
          </a:p>
          <a:p>
            <a:pPr algn="just"/>
            <a:r>
              <a:rPr lang="en-GB" dirty="0">
                <a:solidFill>
                  <a:schemeClr val="tx1"/>
                </a:solidFill>
              </a:rPr>
              <a:t>Depend on the type of software, expected users and the type of system where the software is used.</a:t>
            </a:r>
          </a:p>
          <a:p>
            <a:pPr algn="just"/>
            <a:r>
              <a:rPr lang="en-GB" dirty="0">
                <a:solidFill>
                  <a:schemeClr val="tx1"/>
                </a:solidFill>
              </a:rPr>
              <a:t>Functional user requirements may be high-level statements of what the system should </a:t>
            </a:r>
            <a:r>
              <a:rPr lang="en-GB" dirty="0" smtClean="0">
                <a:solidFill>
                  <a:schemeClr val="tx1"/>
                </a:solidFill>
              </a:rPr>
              <a:t>do.</a:t>
            </a:r>
          </a:p>
          <a:p>
            <a:pPr algn="just"/>
            <a:r>
              <a:rPr lang="en-GB" dirty="0" smtClean="0">
                <a:solidFill>
                  <a:schemeClr val="tx1"/>
                </a:solidFill>
              </a:rPr>
              <a:t>Functional </a:t>
            </a:r>
            <a:r>
              <a:rPr lang="en-GB" dirty="0">
                <a:solidFill>
                  <a:schemeClr val="tx1"/>
                </a:solidFill>
              </a:rPr>
              <a:t>system requirements should describe the system services in detail.</a:t>
            </a: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b="0" i="1" dirty="0" smtClean="0">
                <a:solidFill>
                  <a:schemeClr val="tx1"/>
                </a:solidFill>
              </a:rPr>
              <a:t>Example</a:t>
            </a:r>
            <a:r>
              <a:rPr lang="en-US" i="1" dirty="0" smtClean="0">
                <a:solidFill>
                  <a:schemeClr val="tx1"/>
                </a:solidFill>
              </a:rPr>
              <a:t>:</a:t>
            </a:r>
            <a:r>
              <a:rPr lang="en-US" dirty="0" smtClean="0">
                <a:solidFill>
                  <a:schemeClr val="tx1"/>
                </a:solidFill>
              </a:rPr>
              <a:t/>
            </a:r>
            <a:br>
              <a:rPr lang="en-US" dirty="0" smtClean="0">
                <a:solidFill>
                  <a:schemeClr val="tx1"/>
                </a:solidFill>
              </a:rPr>
            </a:br>
            <a:r>
              <a:rPr lang="en-US" dirty="0" smtClean="0">
                <a:solidFill>
                  <a:schemeClr val="tx1"/>
                </a:solidFill>
              </a:rPr>
              <a:t>           Functional requirements for the MHC-PMS</a:t>
            </a:r>
            <a:endParaRPr lang="en-US" dirty="0">
              <a:solidFill>
                <a:schemeClr val="tx1"/>
              </a:solidFill>
            </a:endParaRPr>
          </a:p>
        </p:txBody>
      </p:sp>
      <p:sp>
        <p:nvSpPr>
          <p:cNvPr id="77827" name="Rectangle 3"/>
          <p:cNvSpPr>
            <a:spLocks noGrp="1" noChangeArrowheads="1"/>
          </p:cNvSpPr>
          <p:nvPr>
            <p:ph idx="1"/>
          </p:nvPr>
        </p:nvSpPr>
        <p:spPr/>
        <p:txBody>
          <a:bodyPr/>
          <a:lstStyle/>
          <a:p>
            <a:r>
              <a:rPr lang="en-US" dirty="0" smtClean="0">
                <a:solidFill>
                  <a:schemeClr val="tx1"/>
                </a:solidFill>
              </a:rPr>
              <a:t>A user shall be able to search the appointments lists for all clinics.</a:t>
            </a:r>
          </a:p>
          <a:p>
            <a:pPr>
              <a:buNone/>
            </a:pPr>
            <a:endParaRPr lang="en-GB" dirty="0" smtClean="0">
              <a:solidFill>
                <a:schemeClr val="tx1"/>
              </a:solidFill>
            </a:endParaRPr>
          </a:p>
          <a:p>
            <a:r>
              <a:rPr lang="en-US" dirty="0" smtClean="0">
                <a:solidFill>
                  <a:schemeClr val="tx1"/>
                </a:solidFill>
              </a:rPr>
              <a:t>The system shall generate each day, for each clinic, a list of patients who are expected to attend appointments that day.</a:t>
            </a:r>
          </a:p>
          <a:p>
            <a:pPr>
              <a:buNone/>
            </a:pPr>
            <a:r>
              <a:rPr lang="en-US" dirty="0" smtClean="0">
                <a:solidFill>
                  <a:schemeClr val="tx1"/>
                </a:solidFill>
              </a:rPr>
              <a:t> </a:t>
            </a:r>
            <a:endParaRPr lang="en-GB" dirty="0" smtClean="0">
              <a:solidFill>
                <a:schemeClr val="tx1"/>
              </a:solidFill>
            </a:endParaRPr>
          </a:p>
          <a:p>
            <a:r>
              <a:rPr lang="en-US" dirty="0" smtClean="0">
                <a:solidFill>
                  <a:schemeClr val="tx1"/>
                </a:solidFill>
              </a:rPr>
              <a:t>Each staff member using the system shall be uniquely identified by his or her 8-digit employee number.</a:t>
            </a:r>
            <a:endParaRPr lang="en-US" dirty="0">
              <a:solidFill>
                <a:schemeClr val="tx1"/>
              </a:solidFill>
            </a:endParaRPr>
          </a:p>
        </p:txBody>
      </p:sp>
      <p:sp>
        <p:nvSpPr>
          <p:cNvPr id="4" name="Slide Number Placeholder 3"/>
          <p:cNvSpPr>
            <a:spLocks noGrp="1"/>
          </p:cNvSpPr>
          <p:nvPr>
            <p:ph type="sldNum" sz="quarter" idx="12"/>
          </p:nvPr>
        </p:nvSpPr>
        <p:spPr/>
        <p:txBody>
          <a:bodyPr/>
          <a:lstStyle/>
          <a:p>
            <a:pPr>
              <a:defRPr/>
            </a:pPr>
            <a:fld id="{825F70CE-84E9-D04C-9B15-10C693AA0F2A}" type="slidenum">
              <a:rPr lang="en-US" smtClean="0"/>
              <a:pPr>
                <a:defRPr/>
              </a:pPr>
              <a:t>9</a:t>
            </a:fld>
            <a:endParaRPr lang="en-US"/>
          </a:p>
        </p:txBody>
      </p:sp>
      <p:sp>
        <p:nvSpPr>
          <p:cNvPr id="5" name="Footer Placeholder 4"/>
          <p:cNvSpPr>
            <a:spLocks noGrp="1"/>
          </p:cNvSpPr>
          <p:nvPr>
            <p:ph type="ftr" sz="quarter" idx="11"/>
          </p:nvPr>
        </p:nvSpPr>
        <p:spPr/>
        <p:txBody>
          <a:bodyPr/>
          <a:lstStyle/>
          <a:p>
            <a:pPr>
              <a:defRPr/>
            </a:pPr>
            <a:r>
              <a:rPr lang="en-US" smtClean="0"/>
              <a:t>Chapter 4 Requirements engineering</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4242</TotalTime>
  <Words>4368</Words>
  <Application>Microsoft Macintosh PowerPoint</Application>
  <PresentationFormat>On-screen Show (4:3)</PresentationFormat>
  <Paragraphs>505</Paragraphs>
  <Slides>69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69</vt:i4>
      </vt:variant>
    </vt:vector>
  </HeadingPairs>
  <TitlesOfParts>
    <vt:vector size="71" baseType="lpstr">
      <vt:lpstr>SE9</vt:lpstr>
      <vt:lpstr>Document</vt:lpstr>
      <vt:lpstr>Chapter 4 – Requirements Engineering</vt:lpstr>
      <vt:lpstr>Topics covered</vt:lpstr>
      <vt:lpstr>Requirements engineering</vt:lpstr>
      <vt:lpstr>Types of requirement</vt:lpstr>
      <vt:lpstr>User and system requirements</vt:lpstr>
      <vt:lpstr>Readers of different types of requirements specification</vt:lpstr>
      <vt:lpstr>Functional and non-functional requirements</vt:lpstr>
      <vt:lpstr>Functional requirements</vt:lpstr>
      <vt:lpstr>Example:            Functional requirements for the MHC-PMS</vt:lpstr>
      <vt:lpstr>Requirements imprecision</vt:lpstr>
      <vt:lpstr>Requirements completeness and consistency</vt:lpstr>
      <vt:lpstr>Non-functional requirements</vt:lpstr>
      <vt:lpstr>Types of non-functional requirement</vt:lpstr>
      <vt:lpstr>Non-functional requirements classification</vt:lpstr>
      <vt:lpstr>Examples of non-functional requirements in the MHC-PMS</vt:lpstr>
      <vt:lpstr>Metrics for specifying nonfunctional requirements</vt:lpstr>
      <vt:lpstr>2. The software requirements document</vt:lpstr>
      <vt:lpstr>Agile methods and requirements</vt:lpstr>
      <vt:lpstr>Users of a requirements document</vt:lpstr>
      <vt:lpstr>The structure of a requirements document</vt:lpstr>
      <vt:lpstr>The structure of a requirements document</vt:lpstr>
      <vt:lpstr>4.3 Requirements specification</vt:lpstr>
      <vt:lpstr>Ways of writing a system requirements specification </vt:lpstr>
      <vt:lpstr>Requirements and design</vt:lpstr>
      <vt:lpstr>Natural language specification</vt:lpstr>
      <vt:lpstr>Guidelines for writing requirements</vt:lpstr>
      <vt:lpstr>Problems with natural language</vt:lpstr>
      <vt:lpstr>Example requirements for the insulin pump software system</vt:lpstr>
      <vt:lpstr>Structured specifications</vt:lpstr>
      <vt:lpstr>A structured specification of a requirement for an insulin pump</vt:lpstr>
      <vt:lpstr>Tabular specification</vt:lpstr>
      <vt:lpstr>Tabular specification of computation for an insulin pump</vt:lpstr>
      <vt:lpstr>4. Requirements engineering processes</vt:lpstr>
      <vt:lpstr>A spiral view of the requirements engineering process</vt:lpstr>
      <vt:lpstr>Requirements elicitation and analysis</vt:lpstr>
      <vt:lpstr>Problems of requirements analysis</vt:lpstr>
      <vt:lpstr>Requirements elicitation and analysis</vt:lpstr>
      <vt:lpstr>Therequirements elicitation and analysis process</vt:lpstr>
      <vt:lpstr>Process activities</vt:lpstr>
      <vt:lpstr>Problems of requirements elicitation</vt:lpstr>
      <vt:lpstr>Key points</vt:lpstr>
      <vt:lpstr>Chapter 4 – Requirements Engineering</vt:lpstr>
      <vt:lpstr>Requirements discovery</vt:lpstr>
      <vt:lpstr>Stakeholders in the MHC-PMS</vt:lpstr>
      <vt:lpstr>Stakeholders in the MHC-PMS</vt:lpstr>
      <vt:lpstr>Interviewing</vt:lpstr>
      <vt:lpstr>Interviews in practice</vt:lpstr>
      <vt:lpstr>Scenarios</vt:lpstr>
      <vt:lpstr>Scenario for collecting medical history in MHC-PMS</vt:lpstr>
      <vt:lpstr>Scenario for collecting medical history in MHC-PMS</vt:lpstr>
      <vt:lpstr>Use cases</vt:lpstr>
      <vt:lpstr>Use cases for the MHC-PMS</vt:lpstr>
      <vt:lpstr>Ethnography</vt:lpstr>
      <vt:lpstr>Scope of ethnography</vt:lpstr>
      <vt:lpstr>Focused ethnography</vt:lpstr>
      <vt:lpstr>Ethnography and prototyping for requirements analysis</vt:lpstr>
      <vt:lpstr>Requirements validation</vt:lpstr>
      <vt:lpstr>Requirements checking</vt:lpstr>
      <vt:lpstr>Requirements validation techniques</vt:lpstr>
      <vt:lpstr>Requirements reviews</vt:lpstr>
      <vt:lpstr>Review checks</vt:lpstr>
      <vt:lpstr>Requirements management</vt:lpstr>
      <vt:lpstr>Changing requirements</vt:lpstr>
      <vt:lpstr>Changing requirements</vt:lpstr>
      <vt:lpstr>Requirements evolution</vt:lpstr>
      <vt:lpstr>Requirements management planning</vt:lpstr>
      <vt:lpstr>Requirements change management</vt:lpstr>
      <vt:lpstr>Requirements change management</vt:lpstr>
      <vt:lpstr>Key points</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4</dc:title>
  <dc:creator>Ian Sommerville</dc:creator>
  <cp:lastModifiedBy>PC</cp:lastModifiedBy>
  <cp:revision>61</cp:revision>
  <cp:lastPrinted>2010-01-11T10:54:43Z</cp:lastPrinted>
  <dcterms:created xsi:type="dcterms:W3CDTF">2010-01-08T19:43:52Z</dcterms:created>
  <dcterms:modified xsi:type="dcterms:W3CDTF">2018-03-13T06:39:57Z</dcterms:modified>
</cp:coreProperties>
</file>