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45"/>
  </p:notesMasterIdLst>
  <p:handoutMasterIdLst>
    <p:handoutMasterId r:id="rId46"/>
  </p:handoutMasterIdLst>
  <p:sldIdLst>
    <p:sldId id="256" r:id="rId2"/>
    <p:sldId id="258" r:id="rId3"/>
    <p:sldId id="259" r:id="rId4"/>
    <p:sldId id="263" r:id="rId5"/>
    <p:sldId id="322" r:id="rId6"/>
    <p:sldId id="268" r:id="rId7"/>
    <p:sldId id="314" r:id="rId8"/>
    <p:sldId id="350" r:id="rId9"/>
    <p:sldId id="352" r:id="rId10"/>
    <p:sldId id="323" r:id="rId11"/>
    <p:sldId id="269" r:id="rId12"/>
    <p:sldId id="324" r:id="rId13"/>
    <p:sldId id="280" r:id="rId14"/>
    <p:sldId id="281" r:id="rId15"/>
    <p:sldId id="325" r:id="rId16"/>
    <p:sldId id="283" r:id="rId17"/>
    <p:sldId id="284" r:id="rId18"/>
    <p:sldId id="264" r:id="rId19"/>
    <p:sldId id="326" r:id="rId20"/>
    <p:sldId id="327" r:id="rId21"/>
    <p:sldId id="266" r:id="rId22"/>
    <p:sldId id="273" r:id="rId23"/>
    <p:sldId id="328" r:id="rId24"/>
    <p:sldId id="335" r:id="rId25"/>
    <p:sldId id="343" r:id="rId26"/>
    <p:sldId id="329" r:id="rId27"/>
    <p:sldId id="347" r:id="rId28"/>
    <p:sldId id="315" r:id="rId29"/>
    <p:sldId id="289" r:id="rId30"/>
    <p:sldId id="330" r:id="rId31"/>
    <p:sldId id="356" r:id="rId32"/>
    <p:sldId id="291" r:id="rId33"/>
    <p:sldId id="331" r:id="rId34"/>
    <p:sldId id="357" r:id="rId35"/>
    <p:sldId id="297" r:id="rId36"/>
    <p:sldId id="319" r:id="rId37"/>
    <p:sldId id="332" r:id="rId38"/>
    <p:sldId id="358" r:id="rId39"/>
    <p:sldId id="333" r:id="rId40"/>
    <p:sldId id="359" r:id="rId41"/>
    <p:sldId id="334" r:id="rId42"/>
    <p:sldId id="320" r:id="rId43"/>
    <p:sldId id="310" r:id="rId44"/>
  </p:sldIdLst>
  <p:sldSz cx="9144000" cy="6858000" type="screen4x3"/>
  <p:notesSz cx="6858000" cy="9766300"/>
  <p:kinsoku lang="ja-JP" invalStChars="、。，．・：；？！゛゜ヽヾゝゞ々ー’”）〕］｝〉》」』】°‰′″℃￠％ぁぃぅぇぉっゃゅょゎァィゥェォッャュョヮヵヶ!%),.:;?]}｡｣､･ｧｨｩｪｫｬｭｮｯｰﾞﾟ" invalEndChars="‘“（〔［｛〈《「『【￥＄$([\{｢￡"/>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useTimings="0">
    <p:present/>
    <p:sldAll/>
    <p:penClr>
      <a:schemeClr val="tx1"/>
    </p:penClr>
  </p:showPr>
  <p:clrMru>
    <a:srgbClr val="FFFF00"/>
    <a:srgbClr val="FF00FF"/>
    <a:srgbClr val="00FFFF"/>
    <a:srgbClr val="0000FF"/>
    <a:srgbClr val="00FF00"/>
    <a:srgbClr val="FF0000"/>
    <a:srgbClr val="FFFFFF"/>
    <a:srgbClr val="6C7373"/>
  </p:clrMru>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2787"/>
    <p:restoredTop sz="90929"/>
  </p:normalViewPr>
  <p:slideViewPr>
    <p:cSldViewPr>
      <p:cViewPr varScale="1">
        <p:scale>
          <a:sx n="69" d="100"/>
          <a:sy n="69" d="100"/>
        </p:scale>
        <p:origin x="-10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GB"/>
              <a:t>Click to edit Master notes styles</a:t>
            </a:r>
          </a:p>
          <a:p>
            <a:pPr lvl="1"/>
            <a:r>
              <a:rPr lang="en-GB"/>
              <a:t>Second Level</a:t>
            </a:r>
          </a:p>
          <a:p>
            <a:pPr lvl="2"/>
            <a:r>
              <a:rPr lang="en-GB"/>
              <a:t>Third Level</a:t>
            </a:r>
          </a:p>
          <a:p>
            <a:pPr lvl="3"/>
            <a:r>
              <a:rPr lang="en-GB"/>
              <a:t>Fourth Level</a:t>
            </a:r>
          </a:p>
          <a:p>
            <a:pPr lvl="4"/>
            <a:r>
              <a:rPr lang="en-GB"/>
              <a:t>Fifth Level</a:t>
            </a:r>
          </a:p>
        </p:txBody>
      </p:sp>
      <p:sp>
        <p:nvSpPr>
          <p:cNvPr id="2051" name="Rectangle 3"/>
          <p:cNvSpPr>
            <a:spLocks noGrp="1" noRot="1" noChangeAspect="1" noChangeArrowheads="1" noTextEdit="1"/>
          </p:cNvSpPr>
          <p:nvPr>
            <p:ph type="sldImg" idx="2"/>
          </p:nvPr>
        </p:nvSpPr>
        <p:spPr bwMode="auto">
          <a:xfrm>
            <a:off x="1152525" y="854075"/>
            <a:ext cx="455295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ln/>
        </p:spPr>
        <p:txBody>
          <a:bodyPr/>
          <a:lstStyle/>
          <a:p>
            <a:endParaRPr lang="en-US"/>
          </a:p>
        </p:txBody>
      </p:sp>
      <p:sp>
        <p:nvSpPr>
          <p:cNvPr id="5734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ln/>
        </p:spPr>
        <p:txBody>
          <a:bodyPr/>
          <a:lstStyle/>
          <a:p>
            <a:endParaRPr lang="en-US"/>
          </a:p>
        </p:txBody>
      </p:sp>
      <p:sp>
        <p:nvSpPr>
          <p:cNvPr id="6553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xfrm>
            <a:off x="1571625" y="833438"/>
            <a:ext cx="3689350" cy="27686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ln/>
        </p:spPr>
        <p:txBody>
          <a:bodyPr/>
          <a:lstStyle/>
          <a:p>
            <a:endParaRPr lang="en-US"/>
          </a:p>
        </p:txBody>
      </p:sp>
      <p:sp>
        <p:nvSpPr>
          <p:cNvPr id="23555"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ln/>
        </p:spPr>
        <p:txBody>
          <a:bodyPr/>
          <a:lstStyle/>
          <a:p>
            <a:endParaRPr lang="en-US"/>
          </a:p>
        </p:txBody>
      </p:sp>
      <p:sp>
        <p:nvSpPr>
          <p:cNvPr id="39939"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ln/>
        </p:spPr>
        <p:txBody>
          <a:bodyPr/>
          <a:lstStyle/>
          <a:p>
            <a:endParaRPr lang="en-US"/>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ln/>
        </p:spPr>
        <p:txBody>
          <a:bodyPr/>
          <a:lstStyle/>
          <a:p>
            <a:endParaRPr lang="en-US"/>
          </a:p>
        </p:txBody>
      </p:sp>
      <p:sp>
        <p:nvSpPr>
          <p:cNvPr id="4710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ln/>
        </p:spPr>
        <p:txBody>
          <a:bodyPr/>
          <a:lstStyle/>
          <a:p>
            <a:endParaRPr lang="en-US"/>
          </a:p>
        </p:txBody>
      </p:sp>
      <p:sp>
        <p:nvSpPr>
          <p:cNvPr id="69635"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ln/>
        </p:spPr>
        <p:txBody>
          <a:bodyPr/>
          <a:lstStyle/>
          <a:p>
            <a:endParaRPr lang="en-US"/>
          </a:p>
        </p:txBody>
      </p:sp>
      <p:sp>
        <p:nvSpPr>
          <p:cNvPr id="53251"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2/15/10</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2/15/10</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2/15/10</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2/15/10</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2/15/10</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2/15/10</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2/15/10</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9"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2/15/10</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5"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2/15/10</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4"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2/15/10</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2/15/10</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24 Quality management</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2/15/10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24 Quality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745CE82A-87C3-2841-AAF3-37DF1E34DC62}"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GB" dirty="0" smtClean="0"/>
              <a:t>Chapter 24 - Quality Management</a:t>
            </a:r>
            <a:endParaRPr lang="en-GB" dirty="0"/>
          </a:p>
        </p:txBody>
      </p:sp>
      <p:sp>
        <p:nvSpPr>
          <p:cNvPr id="6" name="Subtitle 5"/>
          <p:cNvSpPr>
            <a:spLocks noGrp="1"/>
          </p:cNvSpPr>
          <p:nvPr>
            <p:ph type="subTitle" idx="1"/>
          </p:nvPr>
        </p:nvSpPr>
        <p:spPr/>
        <p:txBody>
          <a:bodyPr/>
          <a:lstStyle/>
          <a:p>
            <a:r>
              <a:rPr lang="en-US" dirty="0" smtClean="0"/>
              <a:t>Lecture 1</a:t>
            </a:r>
            <a:endParaRPr lang="en-US" dirty="0"/>
          </a:p>
        </p:txBody>
      </p:sp>
      <p:sp>
        <p:nvSpPr>
          <p:cNvPr id="7" name="Slide Number Placeholder 6"/>
          <p:cNvSpPr>
            <a:spLocks noGrp="1"/>
          </p:cNvSpPr>
          <p:nvPr>
            <p:ph type="sldNum" sz="quarter" idx="12"/>
          </p:nvPr>
        </p:nvSpPr>
        <p:spPr/>
        <p:txBody>
          <a:bodyPr/>
          <a:lstStyle/>
          <a:p>
            <a:fld id="{745CE82A-87C3-2841-AAF3-37DF1E34DC62}" type="slidenum">
              <a:rPr lang="en-US" smtClean="0"/>
              <a:pPr/>
              <a:t>1</a:t>
            </a:fld>
            <a:endParaRPr lang="en-US"/>
          </a:p>
        </p:txBody>
      </p:sp>
      <p:sp>
        <p:nvSpPr>
          <p:cNvPr id="8" name="Footer Placeholder 7"/>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Software quality attributes</a:t>
            </a:r>
            <a:endParaRPr lang="en-US" dirty="0"/>
          </a:p>
        </p:txBody>
      </p:sp>
      <p:graphicFrame>
        <p:nvGraphicFramePr>
          <p:cNvPr id="4" name="Content Placeholder 3"/>
          <p:cNvGraphicFramePr>
            <a:graphicFrameLocks noGrp="1"/>
          </p:cNvGraphicFramePr>
          <p:nvPr>
            <p:ph idx="1"/>
          </p:nvPr>
        </p:nvGraphicFramePr>
        <p:xfrm>
          <a:off x="457200" y="2283185"/>
          <a:ext cx="8229600" cy="1854200"/>
        </p:xfrm>
        <a:graphic>
          <a:graphicData uri="http://schemas.openxmlformats.org/drawingml/2006/table">
            <a:tbl>
              <a:tblPr firstRow="1" bandRow="1">
                <a:tableStyleId>{BC89EF96-8CEA-46FF-86C4-4CE0E7609802}</a:tableStyleId>
              </a:tblPr>
              <a:tblGrid>
                <a:gridCol w="2743200"/>
                <a:gridCol w="2743200"/>
                <a:gridCol w="2743200"/>
              </a:tblGrid>
              <a:tr h="370840">
                <a:tc>
                  <a:txBody>
                    <a:bodyPr/>
                    <a:lstStyle/>
                    <a:p>
                      <a:pPr indent="347345" algn="just">
                        <a:spcBef>
                          <a:spcPts val="300"/>
                        </a:spcBef>
                        <a:spcAft>
                          <a:spcPts val="0"/>
                        </a:spcAft>
                        <a:tabLst>
                          <a:tab pos="342900" algn="l"/>
                          <a:tab pos="685800" algn="l"/>
                          <a:tab pos="1028700" algn="l"/>
                        </a:tabLst>
                      </a:pPr>
                      <a:r>
                        <a:rPr lang="en-GB" sz="1600" b="0" dirty="0" smtClean="0">
                          <a:latin typeface="Arial"/>
                          <a:cs typeface="Arial"/>
                        </a:rPr>
                        <a:t>Safety</a:t>
                      </a:r>
                      <a:endParaRPr lang="en-GB" sz="1600" b="0" dirty="0">
                        <a:solidFill>
                          <a:srgbClr val="000000"/>
                        </a:solidFill>
                        <a:latin typeface="Arial"/>
                        <a:ea typeface="Times New Roman"/>
                        <a:cs typeface="Arial"/>
                      </a:endParaRPr>
                    </a:p>
                  </a:txBody>
                  <a:tcPr marL="68580" marR="68580" marT="0" marB="0"/>
                </a:tc>
                <a:tc>
                  <a:txBody>
                    <a:bodyPr/>
                    <a:lstStyle/>
                    <a:p>
                      <a:pPr algn="just">
                        <a:spcBef>
                          <a:spcPts val="300"/>
                        </a:spcBef>
                        <a:spcAft>
                          <a:spcPts val="0"/>
                        </a:spcAft>
                        <a:tabLst>
                          <a:tab pos="342900" algn="l"/>
                          <a:tab pos="685800" algn="l"/>
                          <a:tab pos="1028700" algn="l"/>
                        </a:tabLst>
                      </a:pPr>
                      <a:r>
                        <a:rPr lang="en-GB" sz="1600" b="0" dirty="0">
                          <a:latin typeface="Arial"/>
                          <a:cs typeface="Arial"/>
                        </a:rPr>
                        <a:t>Understandability</a:t>
                      </a:r>
                      <a:endParaRPr lang="en-GB" sz="1600" b="0" dirty="0">
                        <a:solidFill>
                          <a:srgbClr val="000000"/>
                        </a:solidFill>
                        <a:latin typeface="Arial"/>
                        <a:ea typeface="Times New Roman"/>
                        <a:cs typeface="Arial"/>
                      </a:endParaRPr>
                    </a:p>
                  </a:txBody>
                  <a:tcPr marL="68580" marR="68580" marT="0" marB="0"/>
                </a:tc>
                <a:tc>
                  <a:txBody>
                    <a:bodyPr/>
                    <a:lstStyle/>
                    <a:p>
                      <a:pPr indent="347345" algn="just">
                        <a:spcBef>
                          <a:spcPts val="300"/>
                        </a:spcBef>
                        <a:spcAft>
                          <a:spcPts val="0"/>
                        </a:spcAft>
                        <a:tabLst>
                          <a:tab pos="342900" algn="l"/>
                          <a:tab pos="685800" algn="l"/>
                          <a:tab pos="1028700" algn="l"/>
                        </a:tabLst>
                      </a:pPr>
                      <a:r>
                        <a:rPr lang="en-GB" sz="1600" b="0" dirty="0">
                          <a:latin typeface="Arial"/>
                          <a:cs typeface="Arial"/>
                        </a:rPr>
                        <a:t>Portability</a:t>
                      </a:r>
                      <a:endParaRPr lang="en-GB" sz="1600" b="0" dirty="0">
                        <a:solidFill>
                          <a:srgbClr val="000000"/>
                        </a:solidFill>
                        <a:latin typeface="Arial"/>
                        <a:ea typeface="Times New Roman"/>
                        <a:cs typeface="Arial"/>
                      </a:endParaRPr>
                    </a:p>
                  </a:txBody>
                  <a:tcPr marL="68580" marR="68580" marT="0" marB="0"/>
                </a:tc>
              </a:tr>
              <a:tr h="370840">
                <a:tc>
                  <a:txBody>
                    <a:bodyPr/>
                    <a:lstStyle/>
                    <a:p>
                      <a:pPr indent="347345" algn="just">
                        <a:spcBef>
                          <a:spcPts val="300"/>
                        </a:spcBef>
                        <a:spcAft>
                          <a:spcPts val="0"/>
                        </a:spcAft>
                        <a:tabLst>
                          <a:tab pos="342900" algn="l"/>
                          <a:tab pos="685800" algn="l"/>
                          <a:tab pos="1028700" algn="l"/>
                        </a:tabLst>
                      </a:pPr>
                      <a:r>
                        <a:rPr lang="en-GB" sz="1600" dirty="0">
                          <a:latin typeface="Arial"/>
                          <a:cs typeface="Arial"/>
                        </a:rPr>
                        <a:t>Security</a:t>
                      </a:r>
                      <a:endParaRPr lang="en-GB" sz="1600" dirty="0">
                        <a:solidFill>
                          <a:srgbClr val="000000"/>
                        </a:solidFill>
                        <a:latin typeface="Arial"/>
                        <a:ea typeface="Times New Roman"/>
                        <a:cs typeface="Arial"/>
                      </a:endParaRPr>
                    </a:p>
                  </a:txBody>
                  <a:tcPr marL="68580" marR="68580" marT="0" marB="0"/>
                </a:tc>
                <a:tc>
                  <a:txBody>
                    <a:bodyPr/>
                    <a:lstStyle/>
                    <a:p>
                      <a:pPr algn="just">
                        <a:spcBef>
                          <a:spcPts val="300"/>
                        </a:spcBef>
                        <a:spcAft>
                          <a:spcPts val="0"/>
                        </a:spcAft>
                        <a:tabLst>
                          <a:tab pos="342900" algn="l"/>
                          <a:tab pos="685800" algn="l"/>
                          <a:tab pos="1028700" algn="l"/>
                        </a:tabLst>
                      </a:pPr>
                      <a:r>
                        <a:rPr lang="en-GB" sz="1600" dirty="0">
                          <a:latin typeface="Arial"/>
                          <a:cs typeface="Arial"/>
                        </a:rPr>
                        <a:t>Testability</a:t>
                      </a:r>
                      <a:endParaRPr lang="en-GB" sz="1600" dirty="0">
                        <a:solidFill>
                          <a:srgbClr val="000000"/>
                        </a:solidFill>
                        <a:latin typeface="Arial"/>
                        <a:ea typeface="Times New Roman"/>
                        <a:cs typeface="Arial"/>
                      </a:endParaRPr>
                    </a:p>
                  </a:txBody>
                  <a:tcPr marL="68580" marR="68580" marT="0" marB="0"/>
                </a:tc>
                <a:tc>
                  <a:txBody>
                    <a:bodyPr/>
                    <a:lstStyle/>
                    <a:p>
                      <a:pPr indent="347345" algn="just">
                        <a:spcBef>
                          <a:spcPts val="300"/>
                        </a:spcBef>
                        <a:spcAft>
                          <a:spcPts val="0"/>
                        </a:spcAft>
                        <a:tabLst>
                          <a:tab pos="342900" algn="l"/>
                          <a:tab pos="685800" algn="l"/>
                          <a:tab pos="1028700" algn="l"/>
                        </a:tabLst>
                      </a:pPr>
                      <a:r>
                        <a:rPr lang="en-GB" sz="1600" dirty="0">
                          <a:latin typeface="Arial"/>
                          <a:cs typeface="Arial"/>
                        </a:rPr>
                        <a:t>Usability</a:t>
                      </a:r>
                      <a:endParaRPr lang="en-GB" sz="1600" dirty="0">
                        <a:solidFill>
                          <a:srgbClr val="000000"/>
                        </a:solidFill>
                        <a:latin typeface="Arial"/>
                        <a:ea typeface="Times New Roman"/>
                        <a:cs typeface="Arial"/>
                      </a:endParaRPr>
                    </a:p>
                  </a:txBody>
                  <a:tcPr marL="68580" marR="68580" marT="0" marB="0"/>
                </a:tc>
              </a:tr>
              <a:tr h="370840">
                <a:tc>
                  <a:txBody>
                    <a:bodyPr/>
                    <a:lstStyle/>
                    <a:p>
                      <a:pPr indent="347345" algn="just">
                        <a:spcBef>
                          <a:spcPts val="300"/>
                        </a:spcBef>
                        <a:spcAft>
                          <a:spcPts val="0"/>
                        </a:spcAft>
                        <a:tabLst>
                          <a:tab pos="342900" algn="l"/>
                          <a:tab pos="685800" algn="l"/>
                          <a:tab pos="1028700" algn="l"/>
                        </a:tabLst>
                      </a:pPr>
                      <a:r>
                        <a:rPr lang="en-GB" sz="1600">
                          <a:latin typeface="Arial"/>
                          <a:cs typeface="Arial"/>
                        </a:rPr>
                        <a:t>Reliability</a:t>
                      </a:r>
                      <a:endParaRPr lang="en-GB" sz="1600">
                        <a:solidFill>
                          <a:srgbClr val="000000"/>
                        </a:solidFill>
                        <a:latin typeface="Arial"/>
                        <a:ea typeface="Times New Roman"/>
                        <a:cs typeface="Arial"/>
                      </a:endParaRPr>
                    </a:p>
                  </a:txBody>
                  <a:tcPr marL="68580" marR="68580" marT="0" marB="0"/>
                </a:tc>
                <a:tc>
                  <a:txBody>
                    <a:bodyPr/>
                    <a:lstStyle/>
                    <a:p>
                      <a:pPr algn="just">
                        <a:spcBef>
                          <a:spcPts val="300"/>
                        </a:spcBef>
                        <a:spcAft>
                          <a:spcPts val="0"/>
                        </a:spcAft>
                        <a:tabLst>
                          <a:tab pos="342900" algn="l"/>
                          <a:tab pos="685800" algn="l"/>
                          <a:tab pos="1028700" algn="l"/>
                        </a:tabLst>
                      </a:pPr>
                      <a:r>
                        <a:rPr lang="en-GB" sz="1600">
                          <a:latin typeface="Arial"/>
                          <a:cs typeface="Arial"/>
                        </a:rPr>
                        <a:t>Adaptability</a:t>
                      </a:r>
                      <a:endParaRPr lang="en-GB" sz="1600">
                        <a:solidFill>
                          <a:srgbClr val="000000"/>
                        </a:solidFill>
                        <a:latin typeface="Arial"/>
                        <a:ea typeface="Times New Roman"/>
                        <a:cs typeface="Arial"/>
                      </a:endParaRPr>
                    </a:p>
                  </a:txBody>
                  <a:tcPr marL="68580" marR="68580" marT="0" marB="0"/>
                </a:tc>
                <a:tc>
                  <a:txBody>
                    <a:bodyPr/>
                    <a:lstStyle/>
                    <a:p>
                      <a:pPr indent="347345" algn="just">
                        <a:spcBef>
                          <a:spcPts val="300"/>
                        </a:spcBef>
                        <a:spcAft>
                          <a:spcPts val="0"/>
                        </a:spcAft>
                        <a:tabLst>
                          <a:tab pos="342900" algn="l"/>
                          <a:tab pos="685800" algn="l"/>
                          <a:tab pos="1028700" algn="l"/>
                        </a:tabLst>
                      </a:pPr>
                      <a:r>
                        <a:rPr lang="en-GB" sz="1600">
                          <a:latin typeface="Arial"/>
                          <a:cs typeface="Arial"/>
                        </a:rPr>
                        <a:t>Reusability</a:t>
                      </a:r>
                      <a:endParaRPr lang="en-GB" sz="1600">
                        <a:solidFill>
                          <a:srgbClr val="000000"/>
                        </a:solidFill>
                        <a:latin typeface="Arial"/>
                        <a:ea typeface="Times New Roman"/>
                        <a:cs typeface="Arial"/>
                      </a:endParaRPr>
                    </a:p>
                  </a:txBody>
                  <a:tcPr marL="68580" marR="68580" marT="0" marB="0"/>
                </a:tc>
              </a:tr>
              <a:tr h="370840">
                <a:tc>
                  <a:txBody>
                    <a:bodyPr/>
                    <a:lstStyle/>
                    <a:p>
                      <a:pPr indent="347345" algn="just">
                        <a:spcBef>
                          <a:spcPts val="300"/>
                        </a:spcBef>
                        <a:spcAft>
                          <a:spcPts val="0"/>
                        </a:spcAft>
                        <a:tabLst>
                          <a:tab pos="342900" algn="l"/>
                          <a:tab pos="685800" algn="l"/>
                          <a:tab pos="1028700" algn="l"/>
                        </a:tabLst>
                      </a:pPr>
                      <a:r>
                        <a:rPr lang="en-GB" sz="1600">
                          <a:latin typeface="Arial"/>
                          <a:cs typeface="Arial"/>
                        </a:rPr>
                        <a:t>Resilience</a:t>
                      </a:r>
                      <a:endParaRPr lang="en-GB" sz="1600">
                        <a:solidFill>
                          <a:srgbClr val="000000"/>
                        </a:solidFill>
                        <a:latin typeface="Arial"/>
                        <a:ea typeface="Times New Roman"/>
                        <a:cs typeface="Arial"/>
                      </a:endParaRPr>
                    </a:p>
                  </a:txBody>
                  <a:tcPr marL="68580" marR="68580" marT="0" marB="0"/>
                </a:tc>
                <a:tc>
                  <a:txBody>
                    <a:bodyPr/>
                    <a:lstStyle/>
                    <a:p>
                      <a:pPr algn="just">
                        <a:spcBef>
                          <a:spcPts val="300"/>
                        </a:spcBef>
                        <a:spcAft>
                          <a:spcPts val="0"/>
                        </a:spcAft>
                        <a:tabLst>
                          <a:tab pos="342900" algn="l"/>
                          <a:tab pos="685800" algn="l"/>
                          <a:tab pos="1028700" algn="l"/>
                        </a:tabLst>
                      </a:pPr>
                      <a:r>
                        <a:rPr lang="en-GB" sz="1600" dirty="0">
                          <a:latin typeface="Arial"/>
                          <a:cs typeface="Arial"/>
                        </a:rPr>
                        <a:t>Modularity</a:t>
                      </a:r>
                      <a:endParaRPr lang="en-GB" sz="1600" dirty="0">
                        <a:solidFill>
                          <a:srgbClr val="000000"/>
                        </a:solidFill>
                        <a:latin typeface="Arial"/>
                        <a:ea typeface="Times New Roman"/>
                        <a:cs typeface="Arial"/>
                      </a:endParaRPr>
                    </a:p>
                  </a:txBody>
                  <a:tcPr marL="68580" marR="68580" marT="0" marB="0"/>
                </a:tc>
                <a:tc>
                  <a:txBody>
                    <a:bodyPr/>
                    <a:lstStyle/>
                    <a:p>
                      <a:pPr indent="347345" algn="just">
                        <a:spcBef>
                          <a:spcPts val="300"/>
                        </a:spcBef>
                        <a:spcAft>
                          <a:spcPts val="0"/>
                        </a:spcAft>
                        <a:tabLst>
                          <a:tab pos="342900" algn="l"/>
                          <a:tab pos="685800" algn="l"/>
                          <a:tab pos="1028700" algn="l"/>
                        </a:tabLst>
                      </a:pPr>
                      <a:r>
                        <a:rPr lang="en-GB" sz="1600">
                          <a:latin typeface="Arial"/>
                          <a:cs typeface="Arial"/>
                        </a:rPr>
                        <a:t>Efficiency</a:t>
                      </a:r>
                      <a:endParaRPr lang="en-GB" sz="1600">
                        <a:solidFill>
                          <a:srgbClr val="000000"/>
                        </a:solidFill>
                        <a:latin typeface="Arial"/>
                        <a:ea typeface="Times New Roman"/>
                        <a:cs typeface="Arial"/>
                      </a:endParaRPr>
                    </a:p>
                  </a:txBody>
                  <a:tcPr marL="68580" marR="68580" marT="0" marB="0"/>
                </a:tc>
              </a:tr>
              <a:tr h="370840">
                <a:tc>
                  <a:txBody>
                    <a:bodyPr/>
                    <a:lstStyle/>
                    <a:p>
                      <a:pPr indent="347345" algn="just">
                        <a:spcBef>
                          <a:spcPts val="300"/>
                        </a:spcBef>
                        <a:spcAft>
                          <a:spcPts val="300"/>
                        </a:spcAft>
                        <a:tabLst>
                          <a:tab pos="342900" algn="l"/>
                          <a:tab pos="685800" algn="l"/>
                          <a:tab pos="1028700" algn="l"/>
                        </a:tabLst>
                      </a:pPr>
                      <a:r>
                        <a:rPr lang="en-GB" sz="1600">
                          <a:latin typeface="Arial"/>
                          <a:cs typeface="Arial"/>
                        </a:rPr>
                        <a:t>Robustness</a:t>
                      </a:r>
                      <a:endParaRPr lang="en-GB" sz="160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tabLst>
                          <a:tab pos="342900" algn="l"/>
                          <a:tab pos="685800" algn="l"/>
                          <a:tab pos="1028700" algn="l"/>
                        </a:tabLst>
                      </a:pPr>
                      <a:r>
                        <a:rPr lang="en-GB" sz="1600">
                          <a:latin typeface="Arial"/>
                          <a:cs typeface="Arial"/>
                        </a:rPr>
                        <a:t>Complexity</a:t>
                      </a:r>
                      <a:endParaRPr lang="en-GB" sz="1600">
                        <a:solidFill>
                          <a:srgbClr val="000000"/>
                        </a:solidFill>
                        <a:latin typeface="Arial"/>
                        <a:ea typeface="Times New Roman"/>
                        <a:cs typeface="Arial"/>
                      </a:endParaRPr>
                    </a:p>
                  </a:txBody>
                  <a:tcPr marL="68580" marR="68580" marT="0" marB="0"/>
                </a:tc>
                <a:tc>
                  <a:txBody>
                    <a:bodyPr/>
                    <a:lstStyle/>
                    <a:p>
                      <a:pPr indent="347345" algn="just">
                        <a:spcBef>
                          <a:spcPts val="300"/>
                        </a:spcBef>
                        <a:spcAft>
                          <a:spcPts val="300"/>
                        </a:spcAft>
                        <a:tabLst>
                          <a:tab pos="342900" algn="l"/>
                          <a:tab pos="685800" algn="l"/>
                          <a:tab pos="1028700" algn="l"/>
                        </a:tabLst>
                      </a:pPr>
                      <a:r>
                        <a:rPr lang="en-GB" sz="1600" dirty="0" smtClean="0">
                          <a:latin typeface="Arial"/>
                          <a:cs typeface="Arial"/>
                        </a:rPr>
                        <a:t>Learnability</a:t>
                      </a:r>
                      <a:endParaRPr lang="en-GB" sz="1600" dirty="0">
                        <a:solidFill>
                          <a:srgbClr val="000000"/>
                        </a:solidFill>
                        <a:latin typeface="Arial"/>
                        <a:ea typeface="Times New Roman"/>
                        <a:cs typeface="Arial"/>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p:txBody>
          <a:bodyPr/>
          <a:lstStyle/>
          <a:p>
            <a:r>
              <a:rPr lang="en-GB" dirty="0" smtClean="0"/>
              <a:t>Process and Product quality</a:t>
            </a:r>
            <a:endParaRPr lang="en-GB" dirty="0"/>
          </a:p>
        </p:txBody>
      </p:sp>
      <p:sp>
        <p:nvSpPr>
          <p:cNvPr id="22530" name="Rectangle 2"/>
          <p:cNvSpPr>
            <a:spLocks noGrp="1" noChangeArrowheads="1"/>
          </p:cNvSpPr>
          <p:nvPr>
            <p:ph idx="1"/>
          </p:nvPr>
        </p:nvSpPr>
        <p:spPr/>
        <p:txBody>
          <a:bodyPr/>
          <a:lstStyle/>
          <a:p>
            <a:pPr algn="just">
              <a:spcAft>
                <a:spcPts val="1800"/>
              </a:spcAft>
            </a:pPr>
            <a:r>
              <a:rPr lang="en-GB" dirty="0" smtClean="0">
                <a:solidFill>
                  <a:srgbClr val="7030A0"/>
                </a:solidFill>
              </a:rPr>
              <a:t>The quality of a developed product is influenced by the quality of the production process.</a:t>
            </a:r>
          </a:p>
          <a:p>
            <a:pPr algn="just">
              <a:spcAft>
                <a:spcPts val="1800"/>
              </a:spcAft>
            </a:pPr>
            <a:r>
              <a:rPr lang="en-GB" dirty="0" smtClean="0"/>
              <a:t>This is important in software development as some product quality attributes are hard to assess.</a:t>
            </a:r>
          </a:p>
          <a:p>
            <a:pPr algn="just">
              <a:spcAft>
                <a:spcPts val="1800"/>
              </a:spcAft>
            </a:pPr>
            <a:r>
              <a:rPr lang="en-GB" dirty="0" smtClean="0"/>
              <a:t>However, there is a very complex and poorly understood relationship between software processes and product quality.</a:t>
            </a:r>
          </a:p>
          <a:p>
            <a:pPr algn="just"/>
            <a:r>
              <a:rPr lang="en-GB" dirty="0" smtClean="0"/>
              <a:t>But, there exist a clear link between these in manufacturing.</a:t>
            </a:r>
          </a:p>
        </p:txBody>
      </p:sp>
      <p:sp>
        <p:nvSpPr>
          <p:cNvPr id="6" name="Slide Number Placeholder 5"/>
          <p:cNvSpPr>
            <a:spLocks noGrp="1"/>
          </p:cNvSpPr>
          <p:nvPr>
            <p:ph type="sldNum" sz="quarter" idx="12"/>
          </p:nvPr>
        </p:nvSpPr>
        <p:spPr/>
        <p:txBody>
          <a:bodyPr/>
          <a:lstStyle/>
          <a:p>
            <a:fld id="{745CE82A-87C3-2841-AAF3-37DF1E34DC62}" type="slidenum">
              <a:rPr lang="en-US" smtClean="0"/>
              <a:pPr/>
              <a:t>11</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r>
              <a:rPr lang="en-US" dirty="0"/>
              <a:t>-based quality</a:t>
            </a:r>
          </a:p>
        </p:txBody>
      </p:sp>
      <p:pic>
        <p:nvPicPr>
          <p:cNvPr id="4" name="Content Placeholder 3" descr="24.3 Process-quality.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43090" b="-43090"/>
              <a:stretch>
                <a:fillRect/>
              </a:stretch>
            </p:blipFill>
          </mc:Choice>
          <mc:Fallback>
            <p:blipFill>
              <a:blip r:embed="rId3"/>
              <a:srcRect t="-43090" b="-43090"/>
              <a:stretch>
                <a:fillRect/>
              </a:stretch>
            </p:blipFill>
          </mc:Fallback>
        </mc:AlternateContent>
        <p:spPr/>
      </p:pic>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p:txBody>
          <a:bodyPr/>
          <a:lstStyle/>
          <a:p>
            <a:r>
              <a:rPr lang="en-GB" dirty="0" smtClean="0"/>
              <a:t>2. Software standards</a:t>
            </a:r>
            <a:endParaRPr lang="en-GB" dirty="0"/>
          </a:p>
        </p:txBody>
      </p:sp>
      <p:sp>
        <p:nvSpPr>
          <p:cNvPr id="38914" name="Rectangle 2"/>
          <p:cNvSpPr>
            <a:spLocks noGrp="1" noChangeArrowheads="1"/>
          </p:cNvSpPr>
          <p:nvPr>
            <p:ph idx="1"/>
          </p:nvPr>
        </p:nvSpPr>
        <p:spPr/>
        <p:txBody>
          <a:bodyPr/>
          <a:lstStyle/>
          <a:p>
            <a:pPr algn="just"/>
            <a:r>
              <a:rPr lang="en-GB" dirty="0" smtClean="0"/>
              <a:t>Standards </a:t>
            </a:r>
            <a:r>
              <a:rPr lang="en-GB" i="1" dirty="0" smtClean="0">
                <a:solidFill>
                  <a:srgbClr val="7030A0"/>
                </a:solidFill>
              </a:rPr>
              <a:t>define the required attributes of a product or process</a:t>
            </a:r>
            <a:r>
              <a:rPr lang="en-GB" dirty="0" smtClean="0"/>
              <a:t>. They play an important role in quality management.</a:t>
            </a:r>
          </a:p>
          <a:p>
            <a:pPr algn="just"/>
            <a:r>
              <a:rPr lang="en-GB" dirty="0" smtClean="0"/>
              <a:t>Standards may be international, national, organizational or project standards.</a:t>
            </a:r>
          </a:p>
          <a:p>
            <a:pPr algn="just"/>
            <a:r>
              <a:rPr lang="en-GB" dirty="0" smtClean="0"/>
              <a:t>Product standards define characteristics that all software components should exhibit. </a:t>
            </a:r>
          </a:p>
          <a:p>
            <a:pPr algn="just">
              <a:buNone/>
            </a:pPr>
            <a:r>
              <a:rPr lang="en-GB" dirty="0" smtClean="0"/>
              <a:t>	e.g. a common programming style.</a:t>
            </a:r>
          </a:p>
        </p:txBody>
      </p:sp>
      <p:sp>
        <p:nvSpPr>
          <p:cNvPr id="8" name="Slide Number Placeholder 7"/>
          <p:cNvSpPr>
            <a:spLocks noGrp="1"/>
          </p:cNvSpPr>
          <p:nvPr>
            <p:ph type="sldNum" sz="quarter" idx="12"/>
          </p:nvPr>
        </p:nvSpPr>
        <p:spPr/>
        <p:txBody>
          <a:bodyPr/>
          <a:lstStyle/>
          <a:p>
            <a:fld id="{745CE82A-87C3-2841-AAF3-37DF1E34DC62}" type="slidenum">
              <a:rPr lang="en-US" smtClean="0"/>
              <a:pPr/>
              <a:t>13</a:t>
            </a:fld>
            <a:endParaRPr lang="en-US"/>
          </a:p>
        </p:txBody>
      </p:sp>
      <p:sp>
        <p:nvSpPr>
          <p:cNvPr id="9" name="Footer Placeholder 8"/>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title"/>
          </p:nvPr>
        </p:nvSpPr>
        <p:spPr/>
        <p:txBody>
          <a:bodyPr/>
          <a:lstStyle/>
          <a:p>
            <a:r>
              <a:rPr lang="en-GB" smtClean="0"/>
              <a:t>Importance of standards</a:t>
            </a:r>
            <a:endParaRPr lang="en-GB"/>
          </a:p>
        </p:txBody>
      </p:sp>
      <p:sp>
        <p:nvSpPr>
          <p:cNvPr id="40962" name="Rectangle 2"/>
          <p:cNvSpPr>
            <a:spLocks noGrp="1" noChangeArrowheads="1"/>
          </p:cNvSpPr>
          <p:nvPr>
            <p:ph idx="1"/>
          </p:nvPr>
        </p:nvSpPr>
        <p:spPr/>
        <p:txBody>
          <a:bodyPr/>
          <a:lstStyle/>
          <a:p>
            <a:pPr algn="just"/>
            <a:r>
              <a:rPr lang="en-GB" dirty="0" smtClean="0">
                <a:solidFill>
                  <a:schemeClr val="tx1"/>
                </a:solidFill>
              </a:rPr>
              <a:t>Standards capture wisdom that is of value to the organisation. Based on the knowledge about the best or most appropriate practice for the company.</a:t>
            </a:r>
          </a:p>
          <a:p>
            <a:pPr algn="just"/>
            <a:r>
              <a:rPr lang="en-GB" dirty="0" smtClean="0">
                <a:solidFill>
                  <a:schemeClr val="tx1"/>
                </a:solidFill>
              </a:rPr>
              <a:t>They are a framework for defining what quality means in a particular setting i.e. that organization’s view of quality.</a:t>
            </a:r>
          </a:p>
          <a:p>
            <a:pPr algn="just"/>
            <a:r>
              <a:rPr lang="en-GB" dirty="0" smtClean="0">
                <a:solidFill>
                  <a:schemeClr val="tx1"/>
                </a:solidFill>
              </a:rPr>
              <a:t>They provide continuity - new staff can understand the organisation by understanding the standards that are used.</a:t>
            </a:r>
          </a:p>
          <a:p>
            <a:pPr algn="just"/>
            <a:r>
              <a:rPr lang="en-GB" dirty="0" smtClean="0">
                <a:solidFill>
                  <a:schemeClr val="tx1"/>
                </a:solidFill>
              </a:rPr>
              <a:t>Product Standards</a:t>
            </a:r>
          </a:p>
          <a:p>
            <a:pPr algn="just"/>
            <a:r>
              <a:rPr lang="en-GB" dirty="0" smtClean="0">
                <a:solidFill>
                  <a:schemeClr val="tx1"/>
                </a:solidFill>
              </a:rPr>
              <a:t>Process Standards</a:t>
            </a:r>
            <a:endParaRPr lang="en-GB" dirty="0">
              <a:solidFill>
                <a:schemeClr val="tx1"/>
              </a:solidFill>
            </a:endParaRPr>
          </a:p>
        </p:txBody>
      </p:sp>
      <p:sp>
        <p:nvSpPr>
          <p:cNvPr id="6" name="Slide Number Placeholder 5"/>
          <p:cNvSpPr>
            <a:spLocks noGrp="1"/>
          </p:cNvSpPr>
          <p:nvPr>
            <p:ph type="sldNum" sz="quarter" idx="12"/>
          </p:nvPr>
        </p:nvSpPr>
        <p:spPr/>
        <p:txBody>
          <a:bodyPr/>
          <a:lstStyle/>
          <a:p>
            <a:fld id="{745CE82A-87C3-2841-AAF3-37DF1E34DC62}" type="slidenum">
              <a:rPr lang="en-US" smtClean="0"/>
              <a:pPr/>
              <a:t>14</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a:t>
            </a:r>
            <a:r>
              <a:rPr lang="en-US" dirty="0"/>
              <a:t>and </a:t>
            </a:r>
            <a:r>
              <a:rPr lang="en-US" dirty="0" smtClean="0"/>
              <a:t>Process </a:t>
            </a:r>
            <a:r>
              <a:rPr lang="en-US" dirty="0"/>
              <a:t>standards</a:t>
            </a:r>
          </a:p>
        </p:txBody>
      </p:sp>
      <p:graphicFrame>
        <p:nvGraphicFramePr>
          <p:cNvPr id="4" name="Content Placeholder 3"/>
          <p:cNvGraphicFramePr>
            <a:graphicFrameLocks noGrp="1"/>
          </p:cNvGraphicFramePr>
          <p:nvPr>
            <p:ph idx="1"/>
          </p:nvPr>
        </p:nvGraphicFramePr>
        <p:xfrm>
          <a:off x="457200" y="1972456"/>
          <a:ext cx="8229600" cy="3885434"/>
        </p:xfrm>
        <a:graphic>
          <a:graphicData uri="http://schemas.openxmlformats.org/drawingml/2006/table">
            <a:tbl>
              <a:tblPr firstRow="1" bandRow="1">
                <a:tableStyleId>{5C22544A-7EE6-4342-B048-85BDC9FD1C3A}</a:tableStyleId>
              </a:tblPr>
              <a:tblGrid>
                <a:gridCol w="4114800"/>
                <a:gridCol w="4114800"/>
              </a:tblGrid>
              <a:tr h="523798">
                <a:tc>
                  <a:txBody>
                    <a:bodyPr/>
                    <a:lstStyle/>
                    <a:p>
                      <a:pPr indent="347345" algn="l">
                        <a:spcBef>
                          <a:spcPts val="300"/>
                        </a:spcBef>
                        <a:spcAft>
                          <a:spcPts val="300"/>
                        </a:spcAft>
                        <a:tabLst>
                          <a:tab pos="342900" algn="l"/>
                          <a:tab pos="685800" algn="l"/>
                          <a:tab pos="1028700" algn="l"/>
                        </a:tabLst>
                      </a:pPr>
                      <a:r>
                        <a:rPr lang="en-GB" sz="1600" b="1" dirty="0" smtClean="0">
                          <a:solidFill>
                            <a:srgbClr val="000000"/>
                          </a:solidFill>
                          <a:latin typeface="Arial"/>
                          <a:ea typeface="Times New Roman"/>
                          <a:cs typeface="Arial"/>
                        </a:rPr>
                        <a:t>Product </a:t>
                      </a:r>
                      <a:r>
                        <a:rPr lang="en-GB" sz="1600" b="1" dirty="0">
                          <a:solidFill>
                            <a:srgbClr val="000000"/>
                          </a:solidFill>
                          <a:latin typeface="Arial"/>
                          <a:ea typeface="Times New Roman"/>
                          <a:cs typeface="Arial"/>
                        </a:rPr>
                        <a:t>standards</a:t>
                      </a:r>
                    </a:p>
                  </a:txBody>
                  <a:tcPr marL="68580" marR="68580" marT="0" marB="0" anchor="ctr"/>
                </a:tc>
                <a:tc>
                  <a:txBody>
                    <a:bodyPr/>
                    <a:lstStyle/>
                    <a:p>
                      <a:pPr indent="347345" algn="l">
                        <a:spcBef>
                          <a:spcPts val="300"/>
                        </a:spcBef>
                        <a:spcAft>
                          <a:spcPts val="300"/>
                        </a:spcAft>
                        <a:tabLst>
                          <a:tab pos="342900" algn="l"/>
                          <a:tab pos="685800" algn="l"/>
                          <a:tab pos="1028700" algn="l"/>
                        </a:tabLst>
                      </a:pPr>
                      <a:r>
                        <a:rPr lang="en-GB" sz="1600" b="1" dirty="0">
                          <a:solidFill>
                            <a:srgbClr val="000000"/>
                          </a:solidFill>
                          <a:latin typeface="Arial"/>
                          <a:ea typeface="Times New Roman"/>
                          <a:cs typeface="Arial"/>
                        </a:rPr>
                        <a:t>Process </a:t>
                      </a:r>
                      <a:r>
                        <a:rPr lang="en-GB" sz="1600" b="1" dirty="0" smtClean="0">
                          <a:solidFill>
                            <a:srgbClr val="000000"/>
                          </a:solidFill>
                          <a:latin typeface="Arial"/>
                          <a:ea typeface="Times New Roman"/>
                          <a:cs typeface="Arial"/>
                        </a:rPr>
                        <a:t>standards</a:t>
                      </a:r>
                      <a:endParaRPr lang="en-GB" sz="1600" b="1" dirty="0">
                        <a:solidFill>
                          <a:srgbClr val="000000"/>
                        </a:solidFill>
                        <a:latin typeface="Arial"/>
                        <a:ea typeface="Times New Roman"/>
                        <a:cs typeface="Arial"/>
                      </a:endParaRPr>
                    </a:p>
                  </a:txBody>
                  <a:tcPr marL="68580" marR="68580" marT="0" marB="0" anchor="ctr"/>
                </a:tc>
              </a:tr>
              <a:tr h="523798">
                <a:tc>
                  <a:txBody>
                    <a:bodyPr/>
                    <a:lstStyle/>
                    <a:p>
                      <a:pPr indent="347345" algn="l">
                        <a:spcAft>
                          <a:spcPts val="300"/>
                        </a:spcAft>
                        <a:tabLst>
                          <a:tab pos="342900" algn="l"/>
                          <a:tab pos="685800" algn="l"/>
                          <a:tab pos="1028700" algn="l"/>
                        </a:tabLst>
                      </a:pPr>
                      <a:r>
                        <a:rPr lang="en-GB" sz="1600" dirty="0" smtClean="0">
                          <a:solidFill>
                            <a:srgbClr val="000000"/>
                          </a:solidFill>
                          <a:latin typeface="Arial"/>
                          <a:ea typeface="Times New Roman"/>
                          <a:cs typeface="Arial"/>
                        </a:rPr>
                        <a:t>Design </a:t>
                      </a:r>
                      <a:r>
                        <a:rPr lang="en-GB" sz="1600" dirty="0">
                          <a:solidFill>
                            <a:srgbClr val="000000"/>
                          </a:solidFill>
                          <a:latin typeface="Arial"/>
                          <a:ea typeface="Times New Roman"/>
                          <a:cs typeface="Arial"/>
                        </a:rPr>
                        <a:t>review form</a:t>
                      </a:r>
                    </a:p>
                  </a:txBody>
                  <a:tcPr marL="68580" marR="68580" marT="0" marB="0" anchor="ctr"/>
                </a:tc>
                <a:tc>
                  <a:txBody>
                    <a:bodyPr/>
                    <a:lstStyle/>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Design review conduct</a:t>
                      </a:r>
                    </a:p>
                  </a:txBody>
                  <a:tcPr marL="68580" marR="68580" marT="0" marB="0" anchor="ctr"/>
                </a:tc>
              </a:tr>
              <a:tr h="742646">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Requirements document  </a:t>
                      </a:r>
                    </a:p>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structure</a:t>
                      </a:r>
                    </a:p>
                  </a:txBody>
                  <a:tcPr marL="68580" marR="68580" marT="0" marB="0" anchor="ctr"/>
                </a:tc>
                <a:tc>
                  <a:txBody>
                    <a:bodyPr/>
                    <a:lstStyle/>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Submission of new code for </a:t>
                      </a:r>
                    </a:p>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system building</a:t>
                      </a:r>
                    </a:p>
                  </a:txBody>
                  <a:tcPr marL="68580" marR="68580" marT="0" marB="0" anchor="ctr"/>
                </a:tc>
              </a:tr>
              <a:tr h="523798">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Method header format</a:t>
                      </a:r>
                    </a:p>
                  </a:txBody>
                  <a:tcPr marL="68580" marR="68580" marT="0" marB="0" anchor="ctr"/>
                </a:tc>
                <a:tc>
                  <a:txBody>
                    <a:bodyPr/>
                    <a:lstStyle/>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Version release process</a:t>
                      </a:r>
                    </a:p>
                  </a:txBody>
                  <a:tcPr marL="68580" marR="68580" marT="0" marB="0" anchor="ctr"/>
                </a:tc>
              </a:tr>
              <a:tr h="523798">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Java programming style</a:t>
                      </a:r>
                    </a:p>
                  </a:txBody>
                  <a:tcPr marL="68580" marR="68580" marT="0" marB="0" anchor="ctr"/>
                </a:tc>
                <a:tc>
                  <a:txBody>
                    <a:bodyPr/>
                    <a:lstStyle/>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Project plan approval process</a:t>
                      </a:r>
                    </a:p>
                  </a:txBody>
                  <a:tcPr marL="68580" marR="68580" marT="0" marB="0" anchor="ctr"/>
                </a:tc>
              </a:tr>
              <a:tr h="523798">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Project plan format</a:t>
                      </a:r>
                    </a:p>
                  </a:txBody>
                  <a:tcPr marL="68580" marR="68580" marT="0" marB="0" anchor="ctr"/>
                </a:tc>
                <a:tc>
                  <a:txBody>
                    <a:bodyPr/>
                    <a:lstStyle/>
                    <a:p>
                      <a:pPr indent="347345" algn="l">
                        <a:spcAft>
                          <a:spcPts val="300"/>
                        </a:spcAft>
                        <a:tabLst>
                          <a:tab pos="342900" algn="l"/>
                          <a:tab pos="685800" algn="l"/>
                          <a:tab pos="1028700" algn="l"/>
                        </a:tabLst>
                      </a:pPr>
                      <a:r>
                        <a:rPr lang="en-GB" sz="1600">
                          <a:solidFill>
                            <a:srgbClr val="000000"/>
                          </a:solidFill>
                          <a:latin typeface="Arial"/>
                          <a:ea typeface="Times New Roman"/>
                          <a:cs typeface="Arial"/>
                        </a:rPr>
                        <a:t>Change control process</a:t>
                      </a:r>
                    </a:p>
                  </a:txBody>
                  <a:tcPr marL="68580" marR="68580" marT="0" marB="0" anchor="ctr"/>
                </a:tc>
              </a:tr>
              <a:tr h="523798">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Change request form</a:t>
                      </a:r>
                    </a:p>
                  </a:txBody>
                  <a:tcPr marL="68580" marR="68580" marT="0" marB="0" anchor="ctr"/>
                </a:tc>
                <a:tc>
                  <a:txBody>
                    <a:bodyPr/>
                    <a:lstStyle/>
                    <a:p>
                      <a:pPr indent="347345" algn="l">
                        <a:spcAft>
                          <a:spcPts val="300"/>
                        </a:spcAft>
                        <a:tabLst>
                          <a:tab pos="342900" algn="l"/>
                          <a:tab pos="685800" algn="l"/>
                          <a:tab pos="1028700" algn="l"/>
                        </a:tabLst>
                      </a:pPr>
                      <a:r>
                        <a:rPr lang="en-GB" sz="1600" dirty="0">
                          <a:solidFill>
                            <a:srgbClr val="000000"/>
                          </a:solidFill>
                          <a:latin typeface="Arial"/>
                          <a:ea typeface="Times New Roman"/>
                          <a:cs typeface="Arial"/>
                        </a:rPr>
                        <a:t>Test recording </a:t>
                      </a:r>
                      <a:r>
                        <a:rPr lang="en-GB" sz="1600" dirty="0" smtClean="0">
                          <a:solidFill>
                            <a:srgbClr val="000000"/>
                          </a:solidFill>
                          <a:latin typeface="Arial"/>
                          <a:ea typeface="Times New Roman"/>
                          <a:cs typeface="Arial"/>
                        </a:rPr>
                        <a:t>process</a:t>
                      </a:r>
                      <a:endParaRPr lang="en-GB" sz="1600" dirty="0">
                        <a:solidFill>
                          <a:srgbClr val="000000"/>
                        </a:solidFill>
                        <a:latin typeface="Arial"/>
                        <a:ea typeface="Times New Roman"/>
                        <a:cs typeface="Arial"/>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smtClean="0"/>
              <a:t>Problems with standards</a:t>
            </a:r>
            <a:endParaRPr lang="en-GB"/>
          </a:p>
        </p:txBody>
      </p:sp>
      <p:sp>
        <p:nvSpPr>
          <p:cNvPr id="45059" name="Rectangle 3"/>
          <p:cNvSpPr>
            <a:spLocks noGrp="1" noChangeArrowheads="1"/>
          </p:cNvSpPr>
          <p:nvPr>
            <p:ph idx="1"/>
          </p:nvPr>
        </p:nvSpPr>
        <p:spPr/>
        <p:txBody>
          <a:bodyPr/>
          <a:lstStyle/>
          <a:p>
            <a:pPr algn="just"/>
            <a:r>
              <a:rPr lang="en-GB" dirty="0" smtClean="0"/>
              <a:t>They may not be seen as relevant and up-to-date by software engineers.</a:t>
            </a:r>
          </a:p>
          <a:p>
            <a:pPr algn="just"/>
            <a:r>
              <a:rPr lang="en-GB" dirty="0" smtClean="0"/>
              <a:t>They often involve too much bureaucratic form filling.</a:t>
            </a:r>
          </a:p>
          <a:p>
            <a:pPr algn="just"/>
            <a:r>
              <a:rPr lang="en-GB" dirty="0" smtClean="0"/>
              <a:t>If they are unsupported by software tools, tedious form filling work is often involved to maintain the documentation associated with the standards.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p:txBody>
          <a:bodyPr/>
          <a:lstStyle/>
          <a:p>
            <a:r>
              <a:rPr lang="en-GB" dirty="0" smtClean="0"/>
              <a:t>Standards development steps</a:t>
            </a:r>
            <a:endParaRPr lang="en-GB" dirty="0"/>
          </a:p>
        </p:txBody>
      </p:sp>
      <p:sp>
        <p:nvSpPr>
          <p:cNvPr id="46082" name="Rectangle 2"/>
          <p:cNvSpPr>
            <a:spLocks noGrp="1" noChangeArrowheads="1"/>
          </p:cNvSpPr>
          <p:nvPr>
            <p:ph idx="1"/>
          </p:nvPr>
        </p:nvSpPr>
        <p:spPr/>
        <p:txBody>
          <a:bodyPr/>
          <a:lstStyle/>
          <a:p>
            <a:pPr marL="457200" indent="-457200" algn="just">
              <a:buAutoNum type="arabicPeriod"/>
            </a:pPr>
            <a:r>
              <a:rPr lang="en-GB" dirty="0" smtClean="0"/>
              <a:t>Involve software engineers in the selection of product standards.</a:t>
            </a:r>
          </a:p>
          <a:p>
            <a:pPr marL="457200" indent="-457200" algn="just">
              <a:buAutoNum type="arabicPeriod"/>
            </a:pPr>
            <a:endParaRPr lang="en-GB" dirty="0" smtClean="0"/>
          </a:p>
          <a:p>
            <a:pPr marL="457200" indent="-457200" algn="just">
              <a:buAutoNum type="arabicPeriod"/>
            </a:pPr>
            <a:r>
              <a:rPr lang="en-GB" dirty="0" smtClean="0"/>
              <a:t>Review and modify standards regularly to reflect changing technologies.</a:t>
            </a:r>
          </a:p>
          <a:p>
            <a:pPr marL="457200" indent="-457200" algn="just">
              <a:buAutoNum type="arabicPeriod"/>
            </a:pPr>
            <a:endParaRPr lang="en-GB" dirty="0" smtClean="0"/>
          </a:p>
          <a:p>
            <a:pPr marL="457200" indent="-457200" algn="just">
              <a:buAutoNum type="arabicPeriod"/>
            </a:pPr>
            <a:r>
              <a:rPr lang="en-GB" dirty="0" smtClean="0"/>
              <a:t>Provide software tools to support standards.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17</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ISO 9001 standards framework</a:t>
            </a:r>
            <a:endParaRPr lang="en-GB" dirty="0"/>
          </a:p>
        </p:txBody>
      </p:sp>
      <p:sp>
        <p:nvSpPr>
          <p:cNvPr id="16387" name="Rectangle 3"/>
          <p:cNvSpPr>
            <a:spLocks noGrp="1" noChangeArrowheads="1"/>
          </p:cNvSpPr>
          <p:nvPr>
            <p:ph idx="1"/>
          </p:nvPr>
        </p:nvSpPr>
        <p:spPr/>
        <p:txBody>
          <a:bodyPr/>
          <a:lstStyle/>
          <a:p>
            <a:r>
              <a:rPr lang="en-GB" dirty="0" smtClean="0"/>
              <a:t>It is an </a:t>
            </a:r>
            <a:r>
              <a:rPr lang="en-GB" dirty="0" smtClean="0">
                <a:solidFill>
                  <a:srgbClr val="0070C0"/>
                </a:solidFill>
              </a:rPr>
              <a:t>international set of standards </a:t>
            </a:r>
            <a:r>
              <a:rPr lang="en-GB" dirty="0" smtClean="0"/>
              <a:t>that can be used as a basis for developing quality management systems.</a:t>
            </a:r>
          </a:p>
          <a:p>
            <a:r>
              <a:rPr lang="en-US" dirty="0" smtClean="0"/>
              <a:t>ISO 9001, the most general of these standards, applies to organizations that design, develop and maintain products, including software.</a:t>
            </a:r>
            <a:endParaRPr lang="en-GB" dirty="0" smtClean="0"/>
          </a:p>
          <a:p>
            <a:r>
              <a:rPr lang="en-US" dirty="0" smtClean="0"/>
              <a:t>The ISO 9001 standard is a framework for developing software standards.</a:t>
            </a:r>
          </a:p>
          <a:p>
            <a:pPr lvl="1" algn="just"/>
            <a:r>
              <a:rPr lang="en-US" sz="2400" i="1" dirty="0" smtClean="0"/>
              <a:t>It sets out general quality principles, describes quality processes in general and lays out the organizational standards and procedures that should be defined. These should be documented in an organizational quality manual.</a:t>
            </a:r>
            <a:endParaRPr lang="en-GB" sz="2400" i="1" dirty="0" smtClean="0"/>
          </a:p>
          <a:p>
            <a:endParaRPr lang="en-GB" dirty="0" smtClean="0"/>
          </a:p>
        </p:txBody>
      </p:sp>
      <p:sp>
        <p:nvSpPr>
          <p:cNvPr id="6" name="Slide Number Placeholder 5"/>
          <p:cNvSpPr>
            <a:spLocks noGrp="1"/>
          </p:cNvSpPr>
          <p:nvPr>
            <p:ph type="sldNum" sz="quarter" idx="12"/>
          </p:nvPr>
        </p:nvSpPr>
        <p:spPr/>
        <p:txBody>
          <a:bodyPr/>
          <a:lstStyle/>
          <a:p>
            <a:fld id="{745CE82A-87C3-2841-AAF3-37DF1E34DC62}"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a:t>
            </a:r>
            <a:r>
              <a:rPr lang="en-US" dirty="0"/>
              <a:t>9001 core processes</a:t>
            </a:r>
          </a:p>
        </p:txBody>
      </p:sp>
      <p:pic>
        <p:nvPicPr>
          <p:cNvPr id="4" name="Content Placeholder 3" descr="24.5 ISO9001-process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5418" r="-35418"/>
              <a:stretch>
                <a:fillRect/>
              </a:stretch>
            </p:blipFill>
          </mc:Choice>
          <mc:Fallback>
            <p:blipFill>
              <a:blip r:embed="rId3"/>
              <a:srcRect l="-35418" r="-35418"/>
              <a:stretch>
                <a:fillRect/>
              </a:stretch>
            </p:blipFill>
          </mc:Fallback>
        </mc:AlternateContent>
        <p:spPr>
          <a:xfrm>
            <a:off x="363029" y="1571612"/>
            <a:ext cx="8566689" cy="4829196"/>
          </a:xfrm>
        </p:spPr>
      </p:pic>
      <p:sp>
        <p:nvSpPr>
          <p:cNvPr id="5" name="Slide Number Placeholder 4"/>
          <p:cNvSpPr>
            <a:spLocks noGrp="1"/>
          </p:cNvSpPr>
          <p:nvPr>
            <p:ph type="sldNum" sz="quarter" idx="12"/>
          </p:nvPr>
        </p:nvSpPr>
        <p:spPr/>
        <p:txBody>
          <a:bodyPr/>
          <a:lstStyle/>
          <a:p>
            <a:fld id="{745CE82A-87C3-2841-AAF3-37DF1E34DC62}"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Topics covered</a:t>
            </a:r>
            <a:endParaRPr lang="en-GB"/>
          </a:p>
        </p:txBody>
      </p:sp>
      <p:sp>
        <p:nvSpPr>
          <p:cNvPr id="7171" name="Rectangle 3"/>
          <p:cNvSpPr>
            <a:spLocks noGrp="1" noChangeArrowheads="1"/>
          </p:cNvSpPr>
          <p:nvPr>
            <p:ph idx="1"/>
          </p:nvPr>
        </p:nvSpPr>
        <p:spPr/>
        <p:txBody>
          <a:bodyPr/>
          <a:lstStyle/>
          <a:p>
            <a:r>
              <a:rPr lang="en-US" smtClean="0"/>
              <a:t>Software quality</a:t>
            </a:r>
            <a:endParaRPr lang="en-GB" smtClean="0"/>
          </a:p>
          <a:p>
            <a:r>
              <a:rPr lang="en-US" smtClean="0"/>
              <a:t>Software standards</a:t>
            </a:r>
            <a:endParaRPr lang="en-GB" smtClean="0"/>
          </a:p>
          <a:p>
            <a:r>
              <a:rPr lang="en-US" smtClean="0"/>
              <a:t>Reviews and inspections</a:t>
            </a:r>
            <a:endParaRPr lang="en-GB" smtClean="0"/>
          </a:p>
          <a:p>
            <a:r>
              <a:rPr lang="en-US" smtClean="0"/>
              <a:t>Software measurement and metrics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 </a:t>
            </a:r>
            <a:r>
              <a:rPr lang="en-US" dirty="0"/>
              <a:t>9001 and quality management</a:t>
            </a:r>
          </a:p>
        </p:txBody>
      </p:sp>
      <p:pic>
        <p:nvPicPr>
          <p:cNvPr id="4" name="Content Placeholder 3" descr="24.6 IS0-9001-QM.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440" r="-4440"/>
              <a:stretch>
                <a:fillRect/>
              </a:stretch>
            </p:blipFill>
          </mc:Choice>
          <mc:Fallback>
            <p:blipFill>
              <a:blip r:embed="rId3"/>
              <a:srcRect l="-4440" r="-4440"/>
              <a:stretch>
                <a:fillRect/>
              </a:stretch>
            </p:blipFill>
          </mc:Fallback>
        </mc:AlternateContent>
        <p:spPr/>
      </p:pic>
      <p:sp>
        <p:nvSpPr>
          <p:cNvPr id="5" name="Slide Number Placeholder 4"/>
          <p:cNvSpPr>
            <a:spLocks noGrp="1"/>
          </p:cNvSpPr>
          <p:nvPr>
            <p:ph type="sldNum" sz="quarter" idx="12"/>
          </p:nvPr>
        </p:nvSpPr>
        <p:spPr/>
        <p:txBody>
          <a:bodyPr/>
          <a:lstStyle/>
          <a:p>
            <a:fld id="{745CE82A-87C3-2841-AAF3-37DF1E34DC62}"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dirty="0" smtClean="0"/>
              <a:t>ISO 9001 certification</a:t>
            </a:r>
            <a:endParaRPr lang="en-GB" dirty="0"/>
          </a:p>
        </p:txBody>
      </p:sp>
      <p:sp>
        <p:nvSpPr>
          <p:cNvPr id="18435" name="Rectangle 3"/>
          <p:cNvSpPr>
            <a:spLocks noGrp="1" noChangeArrowheads="1"/>
          </p:cNvSpPr>
          <p:nvPr>
            <p:ph idx="1"/>
          </p:nvPr>
        </p:nvSpPr>
        <p:spPr/>
        <p:txBody>
          <a:bodyPr/>
          <a:lstStyle/>
          <a:p>
            <a:pPr algn="just"/>
            <a:r>
              <a:rPr lang="en-GB" dirty="0" smtClean="0"/>
              <a:t>Quality standards and procedures should be documented in an organisational quality manual.</a:t>
            </a:r>
          </a:p>
          <a:p>
            <a:pPr algn="just"/>
            <a:r>
              <a:rPr lang="en-GB" dirty="0" smtClean="0"/>
              <a:t>An external body may certify that an organisation’s quality manual conforms to ISO 9000 standards.</a:t>
            </a:r>
          </a:p>
          <a:p>
            <a:pPr algn="just"/>
            <a:r>
              <a:rPr lang="en-GB" dirty="0" smtClean="0"/>
              <a:t>Some customers require suppliers to be ISO 9000 certified although the need for flexibility here is increasingly recognised.</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21</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sz="2800" dirty="0" smtClean="0"/>
              <a:t>3. Reviews and </a:t>
            </a:r>
            <a:r>
              <a:rPr lang="en-GB" sz="2800" dirty="0" smtClean="0"/>
              <a:t>Inspections</a:t>
            </a:r>
            <a:endParaRPr lang="en-GB" sz="2800" dirty="0"/>
          </a:p>
        </p:txBody>
      </p:sp>
      <p:sp>
        <p:nvSpPr>
          <p:cNvPr id="29699" name="Rectangle 3"/>
          <p:cNvSpPr>
            <a:spLocks noGrp="1" noChangeArrowheads="1"/>
          </p:cNvSpPr>
          <p:nvPr>
            <p:ph idx="1"/>
          </p:nvPr>
        </p:nvSpPr>
        <p:spPr/>
        <p:txBody>
          <a:bodyPr/>
          <a:lstStyle/>
          <a:p>
            <a:pPr algn="just"/>
            <a:r>
              <a:rPr lang="en-GB" dirty="0" smtClean="0"/>
              <a:t>A group examines part or all of a process or system and its documentation </a:t>
            </a:r>
            <a:r>
              <a:rPr lang="en-GB" i="1" dirty="0" smtClean="0">
                <a:solidFill>
                  <a:srgbClr val="0070C0"/>
                </a:solidFill>
              </a:rPr>
              <a:t>to find potential problems</a:t>
            </a:r>
            <a:r>
              <a:rPr lang="en-GB" dirty="0" smtClean="0"/>
              <a:t>.</a:t>
            </a:r>
          </a:p>
          <a:p>
            <a:pPr algn="just"/>
            <a:r>
              <a:rPr lang="en-GB" dirty="0" smtClean="0"/>
              <a:t>Software or documents may be 'signed off' at a </a:t>
            </a:r>
            <a:br>
              <a:rPr lang="en-GB" dirty="0" smtClean="0"/>
            </a:br>
            <a:r>
              <a:rPr lang="en-GB" dirty="0" smtClean="0"/>
              <a:t>review which signifies that </a:t>
            </a:r>
            <a:r>
              <a:rPr lang="en-GB" i="1" dirty="0" smtClean="0">
                <a:solidFill>
                  <a:srgbClr val="0070C0"/>
                </a:solidFill>
              </a:rPr>
              <a:t>progress to the next </a:t>
            </a:r>
            <a:br>
              <a:rPr lang="en-GB" i="1" dirty="0" smtClean="0">
                <a:solidFill>
                  <a:srgbClr val="0070C0"/>
                </a:solidFill>
              </a:rPr>
            </a:br>
            <a:r>
              <a:rPr lang="en-GB" i="1" dirty="0" smtClean="0">
                <a:solidFill>
                  <a:srgbClr val="0070C0"/>
                </a:solidFill>
              </a:rPr>
              <a:t>development stage has been approved </a:t>
            </a:r>
            <a:r>
              <a:rPr lang="en-GB" dirty="0" smtClean="0"/>
              <a:t>by </a:t>
            </a:r>
            <a:br>
              <a:rPr lang="en-GB" dirty="0" smtClean="0"/>
            </a:br>
            <a:r>
              <a:rPr lang="en-GB" dirty="0" smtClean="0"/>
              <a:t>management.</a:t>
            </a:r>
          </a:p>
          <a:p>
            <a:pPr algn="just"/>
            <a:r>
              <a:rPr lang="en-GB" dirty="0" smtClean="0"/>
              <a:t>There are different types of review with different objectives</a:t>
            </a:r>
          </a:p>
          <a:p>
            <a:pPr lvl="1" algn="just"/>
            <a:r>
              <a:rPr lang="en-GB" dirty="0" smtClean="0"/>
              <a:t>Inspections for defect removal (product);</a:t>
            </a:r>
          </a:p>
          <a:p>
            <a:pPr lvl="1" algn="just"/>
            <a:r>
              <a:rPr lang="en-GB" dirty="0" smtClean="0"/>
              <a:t>Reviews for progress assessment (product and process);</a:t>
            </a:r>
          </a:p>
          <a:p>
            <a:pPr lvl="1" algn="just"/>
            <a:r>
              <a:rPr lang="en-GB" dirty="0" smtClean="0"/>
              <a:t>Quality reviews (product and standards).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22</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software review process</a:t>
            </a:r>
          </a:p>
        </p:txBody>
      </p:sp>
      <p:sp>
        <p:nvSpPr>
          <p:cNvPr id="5" name="Slide Number Placeholder 4"/>
          <p:cNvSpPr>
            <a:spLocks noGrp="1"/>
          </p:cNvSpPr>
          <p:nvPr>
            <p:ph type="sldNum" sz="quarter" idx="12"/>
          </p:nvPr>
        </p:nvSpPr>
        <p:spPr/>
        <p:txBody>
          <a:bodyPr/>
          <a:lstStyle/>
          <a:p>
            <a:fld id="{745CE82A-87C3-2841-AAF3-37DF1E34DC62}"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
        <p:nvSpPr>
          <p:cNvPr id="7" name="Content Placeholder 6"/>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b="1" i="1" dirty="0" smtClean="0">
                <a:solidFill>
                  <a:srgbClr val="0070C0"/>
                </a:solidFill>
              </a:rPr>
              <a:t>Three Phases,</a:t>
            </a:r>
          </a:p>
          <a:p>
            <a:pPr marL="457200" indent="-457200">
              <a:buAutoNum type="arabicPeriod"/>
            </a:pPr>
            <a:r>
              <a:rPr lang="en-US" dirty="0" smtClean="0"/>
              <a:t>Pre-review activities</a:t>
            </a:r>
          </a:p>
          <a:p>
            <a:pPr marL="457200" indent="-457200">
              <a:buAutoNum type="arabicPeriod"/>
            </a:pPr>
            <a:r>
              <a:rPr lang="en-US" dirty="0" smtClean="0"/>
              <a:t>The review meeting</a:t>
            </a:r>
          </a:p>
          <a:p>
            <a:pPr marL="457200" indent="-457200">
              <a:buAutoNum type="arabicPeriod"/>
            </a:pPr>
            <a:r>
              <a:rPr lang="en-US" dirty="0" smtClean="0"/>
              <a:t>Post-review activities</a:t>
            </a:r>
            <a:endParaRPr lang="en-US" dirty="0"/>
          </a:p>
        </p:txBody>
      </p:sp>
      <p:pic>
        <p:nvPicPr>
          <p:cNvPr id="1026" name="Picture 2"/>
          <p:cNvPicPr>
            <a:picLocks noChangeAspect="1" noChangeArrowheads="1"/>
          </p:cNvPicPr>
          <p:nvPr/>
        </p:nvPicPr>
        <p:blipFill>
          <a:blip r:embed="rId2"/>
          <a:srcRect/>
          <a:stretch>
            <a:fillRect/>
          </a:stretch>
        </p:blipFill>
        <p:spPr bwMode="auto">
          <a:xfrm>
            <a:off x="285720" y="1571612"/>
            <a:ext cx="8714780" cy="2714644"/>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dirty="0" smtClean="0">
                <a:solidFill>
                  <a:srgbClr val="C00000"/>
                </a:solidFill>
              </a:rPr>
              <a:t>Program inspections</a:t>
            </a:r>
            <a:endParaRPr lang="en-GB" dirty="0">
              <a:solidFill>
                <a:srgbClr val="C00000"/>
              </a:solidFill>
            </a:endParaRPr>
          </a:p>
        </p:txBody>
      </p:sp>
      <p:sp>
        <p:nvSpPr>
          <p:cNvPr id="56323" name="Rectangle 3"/>
          <p:cNvSpPr>
            <a:spLocks noGrp="1" noChangeArrowheads="1"/>
          </p:cNvSpPr>
          <p:nvPr>
            <p:ph type="body" idx="1"/>
          </p:nvPr>
        </p:nvSpPr>
        <p:spPr/>
        <p:txBody>
          <a:bodyPr/>
          <a:lstStyle/>
          <a:p>
            <a:pPr algn="just"/>
            <a:r>
              <a:rPr lang="en-GB" sz="2400" dirty="0"/>
              <a:t>These</a:t>
            </a:r>
            <a:r>
              <a:rPr lang="en-GB" sz="2400" dirty="0" smtClean="0"/>
              <a:t> are peer reviews where </a:t>
            </a:r>
            <a:r>
              <a:rPr lang="en-GB" sz="2400" dirty="0" smtClean="0">
                <a:solidFill>
                  <a:srgbClr val="0070C0"/>
                </a:solidFill>
              </a:rPr>
              <a:t>engineers examine </a:t>
            </a:r>
            <a:r>
              <a:rPr lang="en-GB" sz="2400" dirty="0">
                <a:solidFill>
                  <a:srgbClr val="0070C0"/>
                </a:solidFill>
              </a:rPr>
              <a:t>the </a:t>
            </a:r>
            <a:r>
              <a:rPr lang="en-GB" dirty="0" smtClean="0">
                <a:solidFill>
                  <a:srgbClr val="0070C0"/>
                </a:solidFill>
              </a:rPr>
              <a:t>program that is being developed</a:t>
            </a:r>
            <a:r>
              <a:rPr lang="en-GB" dirty="0" smtClean="0"/>
              <a:t>, to find</a:t>
            </a:r>
            <a:r>
              <a:rPr lang="en-GB" sz="2400" dirty="0" smtClean="0"/>
              <a:t> bugs, anomalies </a:t>
            </a:r>
            <a:r>
              <a:rPr lang="en-GB" sz="2400" dirty="0"/>
              <a:t>and defects.</a:t>
            </a:r>
          </a:p>
          <a:p>
            <a:pPr algn="just"/>
            <a:r>
              <a:rPr lang="en-GB" sz="2400" dirty="0"/>
              <a:t>Inspections</a:t>
            </a:r>
            <a:r>
              <a:rPr lang="en-GB" sz="2400" dirty="0" smtClean="0"/>
              <a:t> do not </a:t>
            </a:r>
            <a:r>
              <a:rPr lang="en-GB" sz="2400" dirty="0"/>
              <a:t>require execution of a system so may be used before implementation.</a:t>
            </a:r>
          </a:p>
          <a:p>
            <a:pPr algn="just"/>
            <a:r>
              <a:rPr lang="en-GB" sz="2400" dirty="0"/>
              <a:t>They may be applied to any representation of the system (requirements, design</a:t>
            </a:r>
            <a:r>
              <a:rPr lang="en-GB" sz="2400" dirty="0" smtClean="0"/>
              <a:t>, configuration </a:t>
            </a:r>
            <a:r>
              <a:rPr lang="en-GB" sz="2400" dirty="0"/>
              <a:t>data, test </a:t>
            </a:r>
            <a:r>
              <a:rPr lang="en-GB" sz="2400" dirty="0" smtClean="0"/>
              <a:t>data, etc.)</a:t>
            </a:r>
            <a:endParaRPr lang="en-GB" sz="2400" dirty="0"/>
          </a:p>
          <a:p>
            <a:pPr algn="just"/>
            <a:r>
              <a:rPr lang="en-GB" sz="2400" dirty="0"/>
              <a:t>They have been shown to be an effective technique for discovering program errors.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lIns="90840" tIns="44623" rIns="90840" bIns="44623"/>
          <a:lstStyle/>
          <a:p>
            <a:r>
              <a:rPr lang="en-GB"/>
              <a:t>Inspection checklists</a:t>
            </a:r>
          </a:p>
        </p:txBody>
      </p:sp>
      <p:sp>
        <p:nvSpPr>
          <p:cNvPr id="68611" name="Rectangle 3"/>
          <p:cNvSpPr>
            <a:spLocks noGrp="1" noChangeArrowheads="1"/>
          </p:cNvSpPr>
          <p:nvPr>
            <p:ph type="body" idx="1"/>
          </p:nvPr>
        </p:nvSpPr>
        <p:spPr>
          <a:noFill/>
          <a:ln/>
        </p:spPr>
        <p:txBody>
          <a:bodyPr lIns="90840" tIns="44623" rIns="90840" bIns="44623"/>
          <a:lstStyle/>
          <a:p>
            <a:pPr algn="just"/>
            <a:r>
              <a:rPr lang="en-GB" sz="2400" dirty="0"/>
              <a:t>Checklist of common errors should be used to </a:t>
            </a:r>
            <a:br>
              <a:rPr lang="en-GB" sz="2400" dirty="0"/>
            </a:br>
            <a:r>
              <a:rPr lang="en-GB" sz="2400" dirty="0"/>
              <a:t>drive the inspection.</a:t>
            </a:r>
          </a:p>
          <a:p>
            <a:pPr algn="just"/>
            <a:r>
              <a:rPr lang="en-GB" sz="2400" dirty="0"/>
              <a:t>Error checklists are programming language </a:t>
            </a:r>
            <a:br>
              <a:rPr lang="en-GB" sz="2400" dirty="0"/>
            </a:br>
            <a:r>
              <a:rPr lang="en-GB" sz="2400" dirty="0"/>
              <a:t>dependent and reflect the characteristic errors that are likely to arise in the language.</a:t>
            </a:r>
          </a:p>
          <a:p>
            <a:pPr algn="just"/>
            <a:r>
              <a:rPr lang="en-GB" sz="2400" dirty="0"/>
              <a:t>In general, the 'weaker' the type checking, the larger the checklist.</a:t>
            </a:r>
          </a:p>
          <a:p>
            <a:pPr algn="just"/>
            <a:r>
              <a:rPr lang="en-GB" sz="2400" dirty="0"/>
              <a:t>Examples: Initialisation, Constant naming, loop </a:t>
            </a:r>
            <a:br>
              <a:rPr lang="en-GB" sz="2400" dirty="0"/>
            </a:br>
            <a:r>
              <a:rPr lang="en-GB" sz="2400" dirty="0"/>
              <a:t>termination, array bounds, etc.</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inspection checklist</a:t>
            </a:r>
            <a:r>
              <a:rPr lang="en-GB" dirty="0" smtClean="0"/>
              <a:t> (a)</a:t>
            </a:r>
            <a:endParaRPr lang="en-US" dirty="0"/>
          </a:p>
        </p:txBody>
      </p:sp>
      <p:graphicFrame>
        <p:nvGraphicFramePr>
          <p:cNvPr id="4" name="Content Placeholder 3"/>
          <p:cNvGraphicFramePr>
            <a:graphicFrameLocks noGrp="1"/>
          </p:cNvGraphicFramePr>
          <p:nvPr>
            <p:ph idx="1"/>
          </p:nvPr>
        </p:nvGraphicFramePr>
        <p:xfrm>
          <a:off x="214282" y="1428736"/>
          <a:ext cx="8643998" cy="5072097"/>
        </p:xfrm>
        <a:graphic>
          <a:graphicData uri="http://schemas.openxmlformats.org/drawingml/2006/table">
            <a:tbl>
              <a:tblPr firstRow="1" bandRow="1">
                <a:tableStyleId>{5C22544A-7EE6-4342-B048-85BDC9FD1C3A}</a:tableStyleId>
              </a:tblPr>
              <a:tblGrid>
                <a:gridCol w="2000925"/>
                <a:gridCol w="6643073"/>
              </a:tblGrid>
              <a:tr h="551044">
                <a:tc>
                  <a:txBody>
                    <a:bodyPr/>
                    <a:lstStyle/>
                    <a:p>
                      <a:pPr algn="just">
                        <a:spcAft>
                          <a:spcPts val="0"/>
                        </a:spcAft>
                      </a:pPr>
                      <a:r>
                        <a:rPr lang="en-US" sz="1600" b="1" dirty="0" smtClean="0">
                          <a:solidFill>
                            <a:srgbClr val="000000"/>
                          </a:solidFill>
                          <a:latin typeface="Arial"/>
                          <a:ea typeface="Times New Roman"/>
                          <a:cs typeface="Arial"/>
                        </a:rPr>
                        <a:t>Fault </a:t>
                      </a:r>
                      <a:r>
                        <a:rPr lang="en-US" sz="1600" b="1" dirty="0">
                          <a:solidFill>
                            <a:srgbClr val="000000"/>
                          </a:solidFill>
                          <a:latin typeface="Arial"/>
                          <a:ea typeface="Times New Roman"/>
                          <a:cs typeface="Arial"/>
                        </a:rPr>
                        <a:t>class</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a:solidFill>
                            <a:srgbClr val="000000"/>
                          </a:solidFill>
                          <a:latin typeface="Arial"/>
                          <a:ea typeface="Times New Roman"/>
                          <a:cs typeface="Arial"/>
                        </a:rPr>
                        <a:t>Inspection </a:t>
                      </a:r>
                      <a:r>
                        <a:rPr lang="en-US" sz="1600" b="1" dirty="0" smtClean="0">
                          <a:solidFill>
                            <a:srgbClr val="000000"/>
                          </a:solidFill>
                          <a:latin typeface="Arial"/>
                          <a:ea typeface="Times New Roman"/>
                          <a:cs typeface="Arial"/>
                        </a:rPr>
                        <a:t>check</a:t>
                      </a:r>
                      <a:endParaRPr lang="en-GB" sz="1600" b="1" dirty="0">
                        <a:solidFill>
                          <a:srgbClr val="000000"/>
                        </a:solidFill>
                        <a:latin typeface="Arial"/>
                        <a:ea typeface="Times New Roman"/>
                        <a:cs typeface="Arial"/>
                      </a:endParaRPr>
                    </a:p>
                  </a:txBody>
                  <a:tcPr marL="54610" marR="54610" marT="91440" marB="91440"/>
                </a:tc>
              </a:tr>
              <a:tr h="1762052">
                <a:tc>
                  <a:txBody>
                    <a:bodyPr/>
                    <a:lstStyle/>
                    <a:p>
                      <a:pPr algn="just">
                        <a:spcAft>
                          <a:spcPts val="0"/>
                        </a:spcAft>
                      </a:pPr>
                      <a:r>
                        <a:rPr lang="en-US" sz="1600" dirty="0" smtClean="0">
                          <a:solidFill>
                            <a:srgbClr val="000000"/>
                          </a:solidFill>
                          <a:latin typeface="Arial"/>
                          <a:ea typeface="Times New Roman"/>
                          <a:cs typeface="Arial"/>
                        </a:rPr>
                        <a:t>Data </a:t>
                      </a:r>
                      <a:r>
                        <a:rPr lang="en-US" sz="1600" dirty="0">
                          <a:solidFill>
                            <a:srgbClr val="000000"/>
                          </a:solidFill>
                          <a:latin typeface="Arial"/>
                          <a:ea typeface="Times New Roman"/>
                          <a:cs typeface="Arial"/>
                        </a:rPr>
                        <a:t>faults</a:t>
                      </a:r>
                      <a:endParaRPr lang="en-GB" sz="1600" dirty="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Are all program variables initialized before their values are used?</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Have all constants been named?</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Should the upper bound of arrays be equal to the size of the array or Size -1?</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If character strings are used, is a delimiter explicitly assigned?</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Is there any possibility of buffer overflow? </a:t>
                      </a:r>
                      <a:endParaRPr lang="en-GB" sz="1600" dirty="0">
                        <a:solidFill>
                          <a:srgbClr val="000000"/>
                        </a:solidFill>
                        <a:latin typeface="Arial"/>
                        <a:ea typeface="Times New Roman"/>
                        <a:cs typeface="Arial"/>
                      </a:endParaRPr>
                    </a:p>
                  </a:txBody>
                  <a:tcPr marL="54610" marR="54610" marT="0" marB="91440"/>
                </a:tc>
              </a:tr>
              <a:tr h="1696271">
                <a:tc>
                  <a:txBody>
                    <a:bodyPr/>
                    <a:lstStyle/>
                    <a:p>
                      <a:pPr algn="just">
                        <a:spcAft>
                          <a:spcPts val="0"/>
                        </a:spcAft>
                      </a:pPr>
                      <a:r>
                        <a:rPr lang="en-US" sz="1600">
                          <a:solidFill>
                            <a:srgbClr val="000000"/>
                          </a:solidFill>
                          <a:latin typeface="Arial"/>
                          <a:ea typeface="Times New Roman"/>
                          <a:cs typeface="Arial"/>
                        </a:rPr>
                        <a:t>Control faults</a:t>
                      </a:r>
                      <a:endParaRPr lang="en-GB" sz="160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For each conditional statement, is the condition correct?</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Is each loop certain to terminate?</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Are compound statements correctly bracketed?</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In case statements, are all possible cases accounted for?</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If a break is required after each case in case statements, has it been included?</a:t>
                      </a:r>
                      <a:endParaRPr lang="en-GB" sz="1600" dirty="0">
                        <a:solidFill>
                          <a:srgbClr val="000000"/>
                        </a:solidFill>
                        <a:latin typeface="Arial"/>
                        <a:ea typeface="Times New Roman"/>
                        <a:cs typeface="Arial"/>
                      </a:endParaRPr>
                    </a:p>
                  </a:txBody>
                  <a:tcPr marL="54610" marR="54610" marT="0" marB="91440"/>
                </a:tc>
              </a:tr>
              <a:tr h="1062730">
                <a:tc>
                  <a:txBody>
                    <a:bodyPr/>
                    <a:lstStyle/>
                    <a:p>
                      <a:pPr algn="just">
                        <a:spcAft>
                          <a:spcPts val="0"/>
                        </a:spcAft>
                      </a:pPr>
                      <a:r>
                        <a:rPr lang="en-US" sz="1600">
                          <a:solidFill>
                            <a:srgbClr val="000000"/>
                          </a:solidFill>
                          <a:latin typeface="Arial"/>
                          <a:ea typeface="Times New Roman"/>
                          <a:cs typeface="Arial"/>
                        </a:rPr>
                        <a:t>Input/output faults</a:t>
                      </a:r>
                      <a:endParaRPr lang="en-GB" sz="160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Are all input variables used?</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Are all output variables assigned a value before they are output?</a:t>
                      </a:r>
                      <a:endParaRPr lang="en-GB" sz="1600" dirty="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Can unexpected inputs cause corruption?</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inspection checklist</a:t>
            </a:r>
            <a:r>
              <a:rPr lang="en-GB" dirty="0" smtClean="0"/>
              <a:t> (</a:t>
            </a:r>
            <a:r>
              <a:rPr lang="en-GB" dirty="0" err="1" smtClean="0"/>
              <a:t>b</a:t>
            </a:r>
            <a:r>
              <a:rPr lang="en-GB" dirty="0" smtClean="0"/>
              <a:t>)</a:t>
            </a:r>
            <a:endParaRPr lang="en-US" dirty="0"/>
          </a:p>
        </p:txBody>
      </p:sp>
      <p:graphicFrame>
        <p:nvGraphicFramePr>
          <p:cNvPr id="4" name="Content Placeholder 3"/>
          <p:cNvGraphicFramePr>
            <a:graphicFrameLocks noGrp="1"/>
          </p:cNvGraphicFramePr>
          <p:nvPr>
            <p:ph idx="1"/>
          </p:nvPr>
        </p:nvGraphicFramePr>
        <p:xfrm>
          <a:off x="381000" y="1428737"/>
          <a:ext cx="8229600" cy="5072097"/>
        </p:xfrm>
        <a:graphic>
          <a:graphicData uri="http://schemas.openxmlformats.org/drawingml/2006/table">
            <a:tbl>
              <a:tblPr firstRow="1" bandRow="1">
                <a:tableStyleId>{5C22544A-7EE6-4342-B048-85BDC9FD1C3A}</a:tableStyleId>
              </a:tblPr>
              <a:tblGrid>
                <a:gridCol w="2542383"/>
                <a:gridCol w="5687217"/>
              </a:tblGrid>
              <a:tr h="565819">
                <a:tc>
                  <a:txBody>
                    <a:bodyPr/>
                    <a:lstStyle/>
                    <a:p>
                      <a:pPr algn="just">
                        <a:spcAft>
                          <a:spcPts val="0"/>
                        </a:spcAft>
                      </a:pPr>
                      <a:r>
                        <a:rPr lang="en-US" sz="1400" b="1" dirty="0" smtClean="0">
                          <a:solidFill>
                            <a:srgbClr val="000000"/>
                          </a:solidFill>
                          <a:latin typeface="Arial"/>
                          <a:ea typeface="Times New Roman"/>
                          <a:cs typeface="Arial"/>
                        </a:rPr>
                        <a:t>Fault </a:t>
                      </a:r>
                      <a:r>
                        <a:rPr lang="en-US" sz="1400" b="1" dirty="0">
                          <a:solidFill>
                            <a:srgbClr val="000000"/>
                          </a:solidFill>
                          <a:latin typeface="Arial"/>
                          <a:ea typeface="Times New Roman"/>
                          <a:cs typeface="Arial"/>
                        </a:rPr>
                        <a:t>class</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a:solidFill>
                            <a:srgbClr val="000000"/>
                          </a:solidFill>
                          <a:latin typeface="Arial"/>
                          <a:ea typeface="Times New Roman"/>
                          <a:cs typeface="Arial"/>
                        </a:rPr>
                        <a:t>Inspection </a:t>
                      </a:r>
                      <a:r>
                        <a:rPr lang="en-US" sz="1400" b="1" dirty="0" smtClean="0">
                          <a:solidFill>
                            <a:srgbClr val="000000"/>
                          </a:solidFill>
                          <a:latin typeface="Arial"/>
                          <a:ea typeface="Times New Roman"/>
                          <a:cs typeface="Arial"/>
                        </a:rPr>
                        <a:t>check</a:t>
                      </a:r>
                      <a:endParaRPr lang="en-GB" sz="1400" b="1" dirty="0">
                        <a:solidFill>
                          <a:srgbClr val="000000"/>
                        </a:solidFill>
                        <a:latin typeface="Arial"/>
                        <a:ea typeface="Times New Roman"/>
                        <a:cs typeface="Arial"/>
                      </a:endParaRPr>
                    </a:p>
                  </a:txBody>
                  <a:tcPr marL="54610" marR="54610" marT="91440" marB="91440"/>
                </a:tc>
              </a:tr>
              <a:tr h="1831011">
                <a:tc>
                  <a:txBody>
                    <a:bodyPr/>
                    <a:lstStyle/>
                    <a:p>
                      <a:pPr algn="just">
                        <a:spcAft>
                          <a:spcPts val="0"/>
                        </a:spcAft>
                      </a:pPr>
                      <a:r>
                        <a:rPr lang="en-US" sz="1600" dirty="0">
                          <a:solidFill>
                            <a:srgbClr val="000000"/>
                          </a:solidFill>
                          <a:latin typeface="Arial"/>
                          <a:ea typeface="Times New Roman"/>
                          <a:cs typeface="Arial"/>
                        </a:rPr>
                        <a:t>Interface faults</a:t>
                      </a:r>
                      <a:endParaRPr lang="en-GB" sz="1600" dirty="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Do all function and method calls have the correct number of parameters?</a:t>
                      </a:r>
                      <a:endParaRPr lang="en-GB" sz="160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Do formal and actual parameter types match? </a:t>
                      </a:r>
                      <a:endParaRPr lang="en-GB" sz="160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Are the parameters in the right order? </a:t>
                      </a:r>
                      <a:endParaRPr lang="en-GB" sz="160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If components access shared memory, do they have the same model of the shared memory structure?</a:t>
                      </a:r>
                      <a:endParaRPr lang="en-GB" sz="1600">
                        <a:solidFill>
                          <a:srgbClr val="000000"/>
                        </a:solidFill>
                        <a:latin typeface="Arial"/>
                        <a:ea typeface="Times New Roman"/>
                        <a:cs typeface="Arial"/>
                      </a:endParaRPr>
                    </a:p>
                  </a:txBody>
                  <a:tcPr marL="54610" marR="54610" marT="0" marB="91440"/>
                </a:tc>
              </a:tr>
              <a:tr h="1848302">
                <a:tc>
                  <a:txBody>
                    <a:bodyPr/>
                    <a:lstStyle/>
                    <a:p>
                      <a:pPr algn="just">
                        <a:spcAft>
                          <a:spcPts val="0"/>
                        </a:spcAft>
                      </a:pPr>
                      <a:r>
                        <a:rPr lang="en-US" sz="1600" dirty="0">
                          <a:solidFill>
                            <a:srgbClr val="000000"/>
                          </a:solidFill>
                          <a:latin typeface="Arial"/>
                          <a:ea typeface="Times New Roman"/>
                          <a:cs typeface="Arial"/>
                        </a:rPr>
                        <a:t>Storage management faults</a:t>
                      </a:r>
                      <a:endParaRPr lang="en-GB" sz="1600" dirty="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If a linked structure is modified, have all links been correctly reassigned?</a:t>
                      </a:r>
                      <a:endParaRPr lang="en-GB" sz="160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If dynamic storage is used, has space been allocated correctly?</a:t>
                      </a:r>
                      <a:endParaRPr lang="en-GB" sz="1600">
                        <a:solidFill>
                          <a:srgbClr val="000000"/>
                        </a:solidFill>
                        <a:latin typeface="Arial"/>
                        <a:ea typeface="Times New Roman"/>
                        <a:cs typeface="Arial"/>
                      </a:endParaRPr>
                    </a:p>
                    <a:p>
                      <a:pPr marL="342900" lvl="0" indent="-342900" algn="just">
                        <a:spcAft>
                          <a:spcPts val="0"/>
                        </a:spcAft>
                        <a:buFont typeface="Symbol"/>
                        <a:buChar char=""/>
                        <a:tabLst>
                          <a:tab pos="228600" algn="l"/>
                        </a:tabLst>
                      </a:pPr>
                      <a:r>
                        <a:rPr lang="en-US" sz="1600">
                          <a:solidFill>
                            <a:srgbClr val="000000"/>
                          </a:solidFill>
                          <a:latin typeface="Arial"/>
                          <a:ea typeface="Times New Roman"/>
                          <a:cs typeface="Arial"/>
                        </a:rPr>
                        <a:t>Is space explicitly deallocated after it is no longer required?</a:t>
                      </a:r>
                      <a:endParaRPr lang="en-GB" sz="1600">
                        <a:solidFill>
                          <a:srgbClr val="000000"/>
                        </a:solidFill>
                        <a:latin typeface="Arial"/>
                        <a:ea typeface="Times New Roman"/>
                        <a:cs typeface="Arial"/>
                      </a:endParaRPr>
                    </a:p>
                  </a:txBody>
                  <a:tcPr marL="54610" marR="54610" marT="0" marB="91440"/>
                </a:tc>
              </a:tr>
              <a:tr h="826965">
                <a:tc>
                  <a:txBody>
                    <a:bodyPr/>
                    <a:lstStyle/>
                    <a:p>
                      <a:pPr algn="just">
                        <a:spcAft>
                          <a:spcPts val="0"/>
                        </a:spcAft>
                      </a:pPr>
                      <a:r>
                        <a:rPr lang="en-US" sz="1600">
                          <a:solidFill>
                            <a:srgbClr val="000000"/>
                          </a:solidFill>
                          <a:latin typeface="Arial"/>
                          <a:ea typeface="Times New Roman"/>
                          <a:cs typeface="Arial"/>
                        </a:rPr>
                        <a:t>Exception management faults</a:t>
                      </a:r>
                      <a:endParaRPr lang="en-GB" sz="1600">
                        <a:solidFill>
                          <a:srgbClr val="000000"/>
                        </a:solidFill>
                        <a:latin typeface="Arial"/>
                        <a:ea typeface="Times New Roman"/>
                        <a:cs typeface="Arial"/>
                      </a:endParaRPr>
                    </a:p>
                  </a:txBody>
                  <a:tcPr marL="54610" marR="54610" marT="0" marB="91440"/>
                </a:tc>
                <a:tc>
                  <a:txBody>
                    <a:bodyPr/>
                    <a:lstStyle/>
                    <a:p>
                      <a:pPr marL="342900" lvl="0" indent="-342900" algn="just">
                        <a:spcAft>
                          <a:spcPts val="0"/>
                        </a:spcAft>
                        <a:buFont typeface="Symbol"/>
                        <a:buChar char=""/>
                        <a:tabLst>
                          <a:tab pos="228600" algn="l"/>
                        </a:tabLst>
                      </a:pPr>
                      <a:r>
                        <a:rPr lang="en-US" sz="1600" dirty="0">
                          <a:solidFill>
                            <a:srgbClr val="000000"/>
                          </a:solidFill>
                          <a:latin typeface="Arial"/>
                          <a:ea typeface="Times New Roman"/>
                          <a:cs typeface="Arial"/>
                        </a:rPr>
                        <a:t>Have all possible error conditions been taken into account</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sz="2800" dirty="0" smtClean="0">
                <a:solidFill>
                  <a:srgbClr val="C00000"/>
                </a:solidFill>
              </a:rPr>
              <a:t>4. Software measurement and metrics</a:t>
            </a:r>
            <a:endParaRPr lang="en-GB" sz="2800" dirty="0">
              <a:solidFill>
                <a:srgbClr val="C00000"/>
              </a:solidFill>
            </a:endParaRPr>
          </a:p>
        </p:txBody>
      </p:sp>
      <p:sp>
        <p:nvSpPr>
          <p:cNvPr id="89091" name="Rectangle 3"/>
          <p:cNvSpPr>
            <a:spLocks noGrp="1" noChangeArrowheads="1"/>
          </p:cNvSpPr>
          <p:nvPr>
            <p:ph idx="1"/>
          </p:nvPr>
        </p:nvSpPr>
        <p:spPr/>
        <p:txBody>
          <a:bodyPr/>
          <a:lstStyle/>
          <a:p>
            <a:pPr algn="just"/>
            <a:r>
              <a:rPr lang="en-GB" dirty="0" smtClean="0"/>
              <a:t>Software measurement is concerned with </a:t>
            </a:r>
            <a:r>
              <a:rPr lang="en-GB" dirty="0" smtClean="0">
                <a:solidFill>
                  <a:srgbClr val="0070C0"/>
                </a:solidFill>
              </a:rPr>
              <a:t>deriving a numeric value for an attribute</a:t>
            </a:r>
            <a:r>
              <a:rPr lang="en-GB" dirty="0" smtClean="0"/>
              <a:t> of a software product or process.</a:t>
            </a:r>
          </a:p>
          <a:p>
            <a:pPr algn="just"/>
            <a:r>
              <a:rPr lang="en-GB" dirty="0" smtClean="0"/>
              <a:t>This allows for objective comparisons between techniques and processes.</a:t>
            </a:r>
          </a:p>
          <a:p>
            <a:pPr algn="just"/>
            <a:r>
              <a:rPr lang="en-GB" dirty="0" smtClean="0"/>
              <a:t>By the comparison, you can draw conclusions about quality of software or assess effectiveness of processes and tools used.</a:t>
            </a:r>
          </a:p>
          <a:p>
            <a:pPr algn="just"/>
            <a:r>
              <a:rPr lang="en-GB" dirty="0" smtClean="0"/>
              <a:t>There are few established standards in this area.</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28</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title"/>
          </p:nvPr>
        </p:nvSpPr>
        <p:spPr/>
        <p:txBody>
          <a:bodyPr/>
          <a:lstStyle/>
          <a:p>
            <a:r>
              <a:rPr lang="en-GB" smtClean="0"/>
              <a:t>Software metric</a:t>
            </a:r>
            <a:endParaRPr lang="en-GB"/>
          </a:p>
        </p:txBody>
      </p:sp>
      <p:sp>
        <p:nvSpPr>
          <p:cNvPr id="52226" name="Rectangle 2"/>
          <p:cNvSpPr>
            <a:spLocks noGrp="1" noChangeArrowheads="1"/>
          </p:cNvSpPr>
          <p:nvPr>
            <p:ph idx="1"/>
          </p:nvPr>
        </p:nvSpPr>
        <p:spPr/>
        <p:txBody>
          <a:bodyPr/>
          <a:lstStyle/>
          <a:p>
            <a:r>
              <a:rPr lang="en-GB" dirty="0" smtClean="0"/>
              <a:t>Characteristic </a:t>
            </a:r>
            <a:r>
              <a:rPr lang="en-GB" dirty="0" smtClean="0"/>
              <a:t>of a software system or component that can be objectively measured. </a:t>
            </a:r>
            <a:endParaRPr lang="en-GB" dirty="0" smtClean="0"/>
          </a:p>
          <a:p>
            <a:pPr lvl="1"/>
            <a:r>
              <a:rPr lang="en-GB" dirty="0" smtClean="0"/>
              <a:t>Ex: Lines </a:t>
            </a:r>
            <a:r>
              <a:rPr lang="en-GB" dirty="0" smtClean="0"/>
              <a:t>of code in a program, the Fog index, number of person-days required to develop a component.</a:t>
            </a:r>
          </a:p>
          <a:p>
            <a:r>
              <a:rPr lang="en-GB" dirty="0" smtClean="0"/>
              <a:t>Allow the software and the software process to </a:t>
            </a:r>
            <a:br>
              <a:rPr lang="en-GB" dirty="0" smtClean="0"/>
            </a:br>
            <a:r>
              <a:rPr lang="en-GB" dirty="0" smtClean="0"/>
              <a:t>be quantified.</a:t>
            </a:r>
          </a:p>
          <a:p>
            <a:r>
              <a:rPr lang="en-GB" dirty="0" smtClean="0"/>
              <a:t>May be used to predict product attributes or to control the software process.</a:t>
            </a:r>
          </a:p>
          <a:p>
            <a:r>
              <a:rPr lang="en-GB" dirty="0" smtClean="0"/>
              <a:t>Product metrics can be used for general predictions or to identify anomalous components.</a:t>
            </a:r>
            <a:endParaRPr lang="en-GB" dirty="0"/>
          </a:p>
        </p:txBody>
      </p:sp>
      <p:sp>
        <p:nvSpPr>
          <p:cNvPr id="8" name="Slide Number Placeholder 7"/>
          <p:cNvSpPr>
            <a:spLocks noGrp="1"/>
          </p:cNvSpPr>
          <p:nvPr>
            <p:ph type="sldNum" sz="quarter" idx="12"/>
          </p:nvPr>
        </p:nvSpPr>
        <p:spPr/>
        <p:txBody>
          <a:bodyPr/>
          <a:lstStyle/>
          <a:p>
            <a:fld id="{745CE82A-87C3-2841-AAF3-37DF1E34DC62}" type="slidenum">
              <a:rPr lang="en-US" smtClean="0"/>
              <a:pPr/>
              <a:t>29</a:t>
            </a:fld>
            <a:endParaRPr lang="en-US"/>
          </a:p>
        </p:txBody>
      </p:sp>
      <p:sp>
        <p:nvSpPr>
          <p:cNvPr id="9" name="Footer Placeholder 8"/>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mtClean="0"/>
              <a:t>Software quality management</a:t>
            </a:r>
            <a:endParaRPr lang="en-GB"/>
          </a:p>
        </p:txBody>
      </p:sp>
      <p:sp>
        <p:nvSpPr>
          <p:cNvPr id="8195" name="Rectangle 3"/>
          <p:cNvSpPr>
            <a:spLocks noGrp="1" noChangeArrowheads="1"/>
          </p:cNvSpPr>
          <p:nvPr>
            <p:ph idx="1"/>
          </p:nvPr>
        </p:nvSpPr>
        <p:spPr>
          <a:xfrm>
            <a:off x="214282" y="1500174"/>
            <a:ext cx="8572560" cy="4929222"/>
          </a:xfrm>
        </p:spPr>
        <p:txBody>
          <a:bodyPr/>
          <a:lstStyle/>
          <a:p>
            <a:r>
              <a:rPr lang="en-GB" dirty="0" smtClean="0"/>
              <a:t>Concerned with ensuring that the required level of quality is achieved in a software product.</a:t>
            </a:r>
          </a:p>
          <a:p>
            <a:r>
              <a:rPr lang="en-GB" dirty="0" smtClean="0"/>
              <a:t>Three principal concerns:</a:t>
            </a:r>
          </a:p>
          <a:p>
            <a:pPr lvl="1"/>
            <a:r>
              <a:rPr lang="en-US" dirty="0" smtClean="0"/>
              <a:t>At the organizational level, quality management is concerned with </a:t>
            </a:r>
            <a:r>
              <a:rPr lang="en-US" b="1" dirty="0" smtClean="0"/>
              <a:t>establishing a framework </a:t>
            </a:r>
            <a:r>
              <a:rPr lang="en-US" dirty="0" smtClean="0"/>
              <a:t>of organizational processes and standards that will lead to high-quality software.</a:t>
            </a:r>
          </a:p>
          <a:p>
            <a:pPr lvl="1"/>
            <a:r>
              <a:rPr lang="en-US" dirty="0" smtClean="0"/>
              <a:t>At the project level, quality management involves the </a:t>
            </a:r>
            <a:r>
              <a:rPr lang="en-US" b="1" dirty="0" smtClean="0"/>
              <a:t>application of specific quality processes </a:t>
            </a:r>
            <a:r>
              <a:rPr lang="en-US" dirty="0" smtClean="0"/>
              <a:t>and checking that these planned processes have been followed.</a:t>
            </a:r>
          </a:p>
          <a:p>
            <a:pPr lvl="1"/>
            <a:r>
              <a:rPr lang="en-US" dirty="0" smtClean="0"/>
              <a:t>At the project level, quality management is also concerned with </a:t>
            </a:r>
            <a:r>
              <a:rPr lang="en-US" b="1" dirty="0" smtClean="0"/>
              <a:t>establishing a quality plan for a project</a:t>
            </a:r>
            <a:r>
              <a:rPr lang="en-US" dirty="0" smtClean="0"/>
              <a:t>. The quality plan should set out the quality goals for the project and define what processes and standards are to be used.</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Predictor </a:t>
            </a:r>
            <a:r>
              <a:rPr lang="en-US" dirty="0"/>
              <a:t>and control measurements</a:t>
            </a:r>
          </a:p>
        </p:txBody>
      </p:sp>
      <p:pic>
        <p:nvPicPr>
          <p:cNvPr id="4" name="Content Placeholder 3" descr="24.9 PredControlMetric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0746" r="-10746"/>
              <a:stretch>
                <a:fillRect/>
              </a:stretch>
            </p:blipFill>
          </mc:Choice>
          <mc:Fallback>
            <p:blipFill>
              <a:blip r:embed="rId3"/>
              <a:srcRect l="-10746" r="-10746"/>
              <a:stretch>
                <a:fillRect/>
              </a:stretch>
            </p:blipFill>
          </mc:Fallback>
        </mc:AlternateContent>
        <p:spPr>
          <a:xfrm>
            <a:off x="1227363" y="1600200"/>
            <a:ext cx="6514804" cy="3582891"/>
          </a:xfrm>
        </p:spPr>
      </p:pic>
      <p:sp>
        <p:nvSpPr>
          <p:cNvPr id="5" name="Slide Number Placeholder 4"/>
          <p:cNvSpPr>
            <a:spLocks noGrp="1"/>
          </p:cNvSpPr>
          <p:nvPr>
            <p:ph type="sldNum" sz="quarter" idx="12"/>
          </p:nvPr>
        </p:nvSpPr>
        <p:spPr/>
        <p:txBody>
          <a:bodyPr/>
          <a:lstStyle/>
          <a:p>
            <a:fld id="{745CE82A-87C3-2841-AAF3-37DF1E34DC62}"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measurements</a:t>
            </a:r>
            <a:endParaRPr lang="en-US" dirty="0"/>
          </a:p>
        </p:txBody>
      </p:sp>
      <p:sp>
        <p:nvSpPr>
          <p:cNvPr id="3" name="Content Placeholder 2"/>
          <p:cNvSpPr>
            <a:spLocks noGrp="1"/>
          </p:cNvSpPr>
          <p:nvPr>
            <p:ph idx="1"/>
          </p:nvPr>
        </p:nvSpPr>
        <p:spPr>
          <a:xfrm>
            <a:off x="457200" y="1600200"/>
            <a:ext cx="8229600" cy="4972072"/>
          </a:xfrm>
        </p:spPr>
        <p:txBody>
          <a:bodyPr/>
          <a:lstStyle/>
          <a:p>
            <a:r>
              <a:rPr lang="en-US" dirty="0" smtClean="0"/>
              <a:t>To assign a value to system quality attributes</a:t>
            </a:r>
          </a:p>
          <a:p>
            <a:pPr lvl="1" algn="just">
              <a:spcBef>
                <a:spcPts val="1200"/>
              </a:spcBef>
              <a:spcAft>
                <a:spcPts val="1200"/>
              </a:spcAft>
            </a:pPr>
            <a:r>
              <a:rPr lang="en-US" dirty="0" smtClean="0"/>
              <a:t>By measuring the characteristics of system components, such as their </a:t>
            </a:r>
            <a:r>
              <a:rPr lang="en-US" dirty="0" err="1" smtClean="0"/>
              <a:t>cyclomatic</a:t>
            </a:r>
            <a:r>
              <a:rPr lang="en-US" dirty="0" smtClean="0"/>
              <a:t> complexity, and then aggregating these measurements, you can assess system quality attributes, such as maintainability.</a:t>
            </a:r>
            <a:endParaRPr lang="en-GB" dirty="0" smtClean="0"/>
          </a:p>
          <a:p>
            <a:r>
              <a:rPr lang="en-US" dirty="0" smtClean="0"/>
              <a:t>To identify the system components whose quality is sub-standard</a:t>
            </a:r>
          </a:p>
          <a:p>
            <a:pPr lvl="1" algn="just">
              <a:spcBef>
                <a:spcPts val="1200"/>
              </a:spcBef>
              <a:spcAft>
                <a:spcPts val="1200"/>
              </a:spcAft>
            </a:pPr>
            <a:r>
              <a:rPr lang="en-US" dirty="0" smtClean="0"/>
              <a:t>Measurements can identify individual components with characteristics that deviate from the norm. For example, you can measure components to discover those with the highest complexity. These are most likely to contain bugs because the complexity makes them harder to understand.  </a:t>
            </a:r>
            <a:endParaRPr lang="en-GB" dirty="0" smtClean="0"/>
          </a:p>
          <a:p>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title"/>
          </p:nvPr>
        </p:nvSpPr>
        <p:spPr/>
        <p:txBody>
          <a:bodyPr/>
          <a:lstStyle/>
          <a:p>
            <a:r>
              <a:rPr lang="en-GB" dirty="0" smtClean="0"/>
              <a:t>Metrics </a:t>
            </a:r>
            <a:r>
              <a:rPr lang="en-GB" dirty="0" smtClean="0"/>
              <a:t>assumptions/ Conditions</a:t>
            </a:r>
            <a:endParaRPr lang="en-GB" dirty="0"/>
          </a:p>
        </p:txBody>
      </p:sp>
      <p:sp>
        <p:nvSpPr>
          <p:cNvPr id="56322" name="Rectangle 2"/>
          <p:cNvSpPr>
            <a:spLocks noGrp="1" noChangeArrowheads="1"/>
          </p:cNvSpPr>
          <p:nvPr>
            <p:ph idx="1"/>
          </p:nvPr>
        </p:nvSpPr>
        <p:spPr/>
        <p:txBody>
          <a:bodyPr/>
          <a:lstStyle/>
          <a:p>
            <a:pPr algn="just"/>
            <a:r>
              <a:rPr lang="en-GB" dirty="0" smtClean="0"/>
              <a:t>A software property can be measured.</a:t>
            </a:r>
          </a:p>
          <a:p>
            <a:pPr algn="just"/>
            <a:r>
              <a:rPr lang="en-GB" dirty="0" smtClean="0"/>
              <a:t>The relationship exists between what we can </a:t>
            </a:r>
            <a:br>
              <a:rPr lang="en-GB" dirty="0" smtClean="0"/>
            </a:br>
            <a:r>
              <a:rPr lang="en-GB" dirty="0" smtClean="0"/>
              <a:t>measure and what we want to know. We can only measure internal attributes but are often more interested in external software attributes.</a:t>
            </a:r>
          </a:p>
          <a:p>
            <a:pPr algn="just"/>
            <a:r>
              <a:rPr lang="en-GB" dirty="0" smtClean="0"/>
              <a:t>This </a:t>
            </a:r>
            <a:r>
              <a:rPr lang="en-GB" dirty="0" smtClean="0"/>
              <a:t>relationship (</a:t>
            </a:r>
            <a:r>
              <a:rPr lang="en-GB" i="1" dirty="0" smtClean="0"/>
              <a:t>Internal and External attributes)</a:t>
            </a:r>
            <a:r>
              <a:rPr lang="en-GB" dirty="0" smtClean="0"/>
              <a:t> must be understood, validated and formalised.</a:t>
            </a:r>
            <a:endParaRPr lang="en-GB" dirty="0" smtClean="0"/>
          </a:p>
          <a:p>
            <a:pPr algn="just"/>
            <a:r>
              <a:rPr lang="en-GB" dirty="0" smtClean="0"/>
              <a:t>It may be difficult to relate what can be measured to desirable external quality attributes.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32</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a:t>
            </a:r>
            <a:r>
              <a:rPr lang="en-US" dirty="0"/>
              <a:t>between internal and external software</a:t>
            </a:r>
          </a:p>
        </p:txBody>
      </p:sp>
      <p:pic>
        <p:nvPicPr>
          <p:cNvPr id="4" name="Content Placeholder 3" descr="24.10 IntExtAttribut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0610" r="-10610"/>
              <a:stretch>
                <a:fillRect/>
              </a:stretch>
            </p:blipFill>
          </mc:Choice>
          <mc:Fallback>
            <p:blipFill>
              <a:blip r:embed="rId3"/>
              <a:srcRect l="-10610" r="-10610"/>
              <a:stretch>
                <a:fillRect/>
              </a:stretch>
            </p:blipFill>
          </mc:Fallback>
        </mc:AlternateContent>
        <p:spPr/>
      </p:pic>
      <p:sp>
        <p:nvSpPr>
          <p:cNvPr id="5" name="Slide Number Placeholder 4"/>
          <p:cNvSpPr>
            <a:spLocks noGrp="1"/>
          </p:cNvSpPr>
          <p:nvPr>
            <p:ph type="sldNum" sz="quarter" idx="12"/>
          </p:nvPr>
        </p:nvSpPr>
        <p:spPr/>
        <p:txBody>
          <a:bodyPr/>
          <a:lstStyle/>
          <a:p>
            <a:fld id="{745CE82A-87C3-2841-AAF3-37DF1E34DC62}"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measurement in industry</a:t>
            </a:r>
            <a:endParaRPr lang="en-US" dirty="0"/>
          </a:p>
        </p:txBody>
      </p:sp>
      <p:sp>
        <p:nvSpPr>
          <p:cNvPr id="3" name="Content Placeholder 2"/>
          <p:cNvSpPr>
            <a:spLocks noGrp="1"/>
          </p:cNvSpPr>
          <p:nvPr>
            <p:ph idx="1"/>
          </p:nvPr>
        </p:nvSpPr>
        <p:spPr/>
        <p:txBody>
          <a:bodyPr/>
          <a:lstStyle/>
          <a:p>
            <a:r>
              <a:rPr lang="en-US" sz="2200" dirty="0" smtClean="0"/>
              <a:t>It is </a:t>
            </a:r>
            <a:r>
              <a:rPr lang="en-US" sz="2200" dirty="0" smtClean="0">
                <a:solidFill>
                  <a:srgbClr val="0070C0"/>
                </a:solidFill>
              </a:rPr>
              <a:t>impossible to quantify the return on investment </a:t>
            </a:r>
            <a:r>
              <a:rPr lang="en-US" sz="2200" dirty="0" smtClean="0"/>
              <a:t>of introducing an organizational metrics program.</a:t>
            </a:r>
          </a:p>
          <a:p>
            <a:r>
              <a:rPr lang="en-US" sz="2200" dirty="0" smtClean="0"/>
              <a:t>There are no standards for software metrics or standardized processes for measurement and analysis.</a:t>
            </a:r>
          </a:p>
          <a:p>
            <a:r>
              <a:rPr lang="en-US" sz="2200" dirty="0" smtClean="0"/>
              <a:t>In many companies, software processes are not standardized and are poorly defined and controlled.</a:t>
            </a:r>
          </a:p>
          <a:p>
            <a:r>
              <a:rPr lang="en-US" sz="2200" dirty="0" smtClean="0"/>
              <a:t>Most work on software measurement has focused on code-based metrics and plan-driven development processes. However, more and more software is now developed by configuring ERP systems or COTS</a:t>
            </a:r>
            <a:r>
              <a:rPr lang="en-GB" sz="2200" dirty="0" smtClean="0"/>
              <a:t>.</a:t>
            </a:r>
          </a:p>
          <a:p>
            <a:r>
              <a:rPr lang="en-US" sz="2200" dirty="0" smtClean="0"/>
              <a:t>Introducing measurement adds additional overhead to processes. </a:t>
            </a:r>
            <a:endParaRPr lang="en-US" sz="22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p:txBody>
          <a:bodyPr/>
          <a:lstStyle/>
          <a:p>
            <a:r>
              <a:rPr lang="en-GB" dirty="0" smtClean="0"/>
              <a:t>4.1 Product metrics</a:t>
            </a:r>
            <a:endParaRPr lang="en-GB" dirty="0"/>
          </a:p>
        </p:txBody>
      </p:sp>
      <p:sp>
        <p:nvSpPr>
          <p:cNvPr id="64514" name="Rectangle 2"/>
          <p:cNvSpPr>
            <a:spLocks noGrp="1" noChangeArrowheads="1"/>
          </p:cNvSpPr>
          <p:nvPr>
            <p:ph idx="1"/>
          </p:nvPr>
        </p:nvSpPr>
        <p:spPr/>
        <p:txBody>
          <a:bodyPr/>
          <a:lstStyle/>
          <a:p>
            <a:r>
              <a:rPr lang="en-GB" dirty="0" smtClean="0"/>
              <a:t>A quality metric should be a predictor of product quality.</a:t>
            </a:r>
          </a:p>
          <a:p>
            <a:r>
              <a:rPr lang="en-GB" dirty="0" smtClean="0"/>
              <a:t>Classes of product metric</a:t>
            </a:r>
          </a:p>
          <a:p>
            <a:pPr lvl="1">
              <a:lnSpc>
                <a:spcPct val="150000"/>
              </a:lnSpc>
            </a:pPr>
            <a:r>
              <a:rPr lang="en-GB" b="1" i="1" dirty="0" smtClean="0"/>
              <a:t>Dynamic metrics </a:t>
            </a:r>
            <a:r>
              <a:rPr lang="en-GB" dirty="0" smtClean="0"/>
              <a:t>which are collected by measurements made of a program in execution; Dynamic metrics help assess efficiency and reliability</a:t>
            </a:r>
          </a:p>
          <a:p>
            <a:pPr lvl="1">
              <a:lnSpc>
                <a:spcPct val="150000"/>
              </a:lnSpc>
              <a:buNone/>
            </a:pPr>
            <a:endParaRPr lang="en-GB" dirty="0" smtClean="0"/>
          </a:p>
          <a:p>
            <a:pPr lvl="1">
              <a:lnSpc>
                <a:spcPct val="150000"/>
              </a:lnSpc>
            </a:pPr>
            <a:r>
              <a:rPr lang="en-GB" b="1" i="1" dirty="0" smtClean="0"/>
              <a:t>Static metrics </a:t>
            </a:r>
            <a:r>
              <a:rPr lang="en-GB" dirty="0" smtClean="0"/>
              <a:t>which are collected by measurements made of the system representations; Static metrics help assess complexity, understandability and maintainability.</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35</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GB" smtClean="0"/>
              <a:t>Dynamic and static metrics</a:t>
            </a:r>
            <a:endParaRPr lang="en-GB"/>
          </a:p>
        </p:txBody>
      </p:sp>
      <p:sp>
        <p:nvSpPr>
          <p:cNvPr id="93187" name="Rectangle 3"/>
          <p:cNvSpPr>
            <a:spLocks noGrp="1" noChangeArrowheads="1"/>
          </p:cNvSpPr>
          <p:nvPr>
            <p:ph idx="1"/>
          </p:nvPr>
        </p:nvSpPr>
        <p:spPr/>
        <p:txBody>
          <a:bodyPr/>
          <a:lstStyle/>
          <a:p>
            <a:r>
              <a:rPr lang="en-GB" dirty="0" smtClean="0"/>
              <a:t>Dynamic metrics are closely related to software quality attributes</a:t>
            </a:r>
          </a:p>
          <a:p>
            <a:pPr lvl="1"/>
            <a:r>
              <a:rPr lang="en-GB" dirty="0" smtClean="0"/>
              <a:t>It is relatively easy to measure the response time of a system (performance attribute) or the number of failures (reliability attribute).</a:t>
            </a:r>
          </a:p>
          <a:p>
            <a:r>
              <a:rPr lang="en-GB" dirty="0" smtClean="0"/>
              <a:t>Static metrics have an indirect relationship with quality attributes</a:t>
            </a:r>
          </a:p>
          <a:p>
            <a:pPr lvl="1"/>
            <a:r>
              <a:rPr lang="en-GB" dirty="0" smtClean="0"/>
              <a:t>You need to try and derive a relationship between these metrics and properties such as complexity, understandability and maintainability.</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36</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239000" cy="990600"/>
          </a:xfrm>
        </p:spPr>
        <p:txBody>
          <a:bodyPr>
            <a:normAutofit/>
          </a:bodyPr>
          <a:lstStyle/>
          <a:p>
            <a:r>
              <a:rPr lang="en-US" dirty="0" smtClean="0"/>
              <a:t>Static </a:t>
            </a:r>
            <a:r>
              <a:rPr lang="en-US" dirty="0"/>
              <a:t>software product </a:t>
            </a:r>
            <a:r>
              <a:rPr lang="en-US" dirty="0" smtClean="0"/>
              <a:t>metrics</a:t>
            </a:r>
            <a:endParaRPr lang="en-US" dirty="0"/>
          </a:p>
        </p:txBody>
      </p:sp>
      <p:graphicFrame>
        <p:nvGraphicFramePr>
          <p:cNvPr id="4" name="Content Placeholder 3"/>
          <p:cNvGraphicFramePr>
            <a:graphicFrameLocks noGrp="1"/>
          </p:cNvGraphicFramePr>
          <p:nvPr>
            <p:ph idx="1"/>
          </p:nvPr>
        </p:nvGraphicFramePr>
        <p:xfrm>
          <a:off x="762000" y="1859281"/>
          <a:ext cx="7543800" cy="4267200"/>
        </p:xfrm>
        <a:graphic>
          <a:graphicData uri="http://schemas.openxmlformats.org/drawingml/2006/table">
            <a:tbl>
              <a:tblPr firstRow="1" bandRow="1">
                <a:tableStyleId>{5C22544A-7EE6-4342-B048-85BDC9FD1C3A}</a:tableStyleId>
              </a:tblPr>
              <a:tblGrid>
                <a:gridCol w="2181890"/>
                <a:gridCol w="5361910"/>
              </a:tblGrid>
              <a:tr h="370840">
                <a:tc>
                  <a:txBody>
                    <a:bodyPr/>
                    <a:lstStyle/>
                    <a:p>
                      <a:pPr algn="just">
                        <a:spcAft>
                          <a:spcPts val="0"/>
                        </a:spcAft>
                      </a:pPr>
                      <a:r>
                        <a:rPr lang="en-US" sz="1600" b="1" dirty="0" smtClean="0">
                          <a:solidFill>
                            <a:srgbClr val="000000"/>
                          </a:solidFill>
                          <a:latin typeface="Arial"/>
                          <a:ea typeface="Times New Roman"/>
                          <a:cs typeface="Arial"/>
                        </a:rPr>
                        <a:t>Software </a:t>
                      </a:r>
                      <a:r>
                        <a:rPr lang="en-US" sz="1600" b="1" dirty="0">
                          <a:solidFill>
                            <a:srgbClr val="000000"/>
                          </a:solidFill>
                          <a:latin typeface="Arial"/>
                          <a:ea typeface="Times New Roman"/>
                          <a:cs typeface="Arial"/>
                        </a:rPr>
                        <a:t>metric</a:t>
                      </a:r>
                      <a:endParaRPr lang="en-GB" sz="16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smtClean="0">
                          <a:solidFill>
                            <a:srgbClr val="000000"/>
                          </a:solidFill>
                          <a:latin typeface="Arial"/>
                          <a:ea typeface="Times New Roman"/>
                          <a:cs typeface="Arial"/>
                        </a:rPr>
                        <a:t>Description</a:t>
                      </a:r>
                      <a:endParaRPr lang="en-GB" sz="1600"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000000"/>
                          </a:solidFill>
                          <a:latin typeface="Arial"/>
                          <a:ea typeface="Times New Roman"/>
                          <a:cs typeface="Arial"/>
                        </a:rPr>
                        <a:t>Fan</a:t>
                      </a:r>
                      <a:r>
                        <a:rPr lang="en-US" sz="1600" dirty="0">
                          <a:solidFill>
                            <a:srgbClr val="000000"/>
                          </a:solidFill>
                          <a:latin typeface="Arial"/>
                          <a:ea typeface="Times New Roman"/>
                          <a:cs typeface="Arial"/>
                        </a:rPr>
                        <a:t>-in/Fan-out</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Fan-in is a measure of the number of functions or methods that call another function or method (say X). Fan-out is the number of functions that are called by function X. A high value for fan-in means that X is tightly coupled to the rest of the design and changes to X will have extensive knock-on effects. A high value for fan-out suggests that the overall complexity of X may be high because of the complexity of the control logic needed to coordinate the called components.</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Length of code</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This is a measure of the size of a program. Generally, the larger the size of the code of a component, the more complex and error-prone that component is likely to be. Length of code has been shown to be one of the most reliable metrics for predicting error-proneness in components.</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239000" cy="1066800"/>
          </a:xfrm>
        </p:spPr>
        <p:txBody>
          <a:bodyPr>
            <a:normAutofit/>
          </a:bodyPr>
          <a:lstStyle/>
          <a:p>
            <a:r>
              <a:rPr lang="en-US" dirty="0" smtClean="0"/>
              <a:t>Static </a:t>
            </a:r>
            <a:r>
              <a:rPr lang="en-US" dirty="0"/>
              <a:t>software product </a:t>
            </a:r>
            <a:r>
              <a:rPr lang="en-US" dirty="0" smtClean="0"/>
              <a:t>metrics</a:t>
            </a:r>
            <a:endParaRPr lang="en-US" dirty="0"/>
          </a:p>
        </p:txBody>
      </p:sp>
      <p:graphicFrame>
        <p:nvGraphicFramePr>
          <p:cNvPr id="4" name="Content Placeholder 3"/>
          <p:cNvGraphicFramePr>
            <a:graphicFrameLocks noGrp="1"/>
          </p:cNvGraphicFramePr>
          <p:nvPr>
            <p:ph idx="1"/>
          </p:nvPr>
        </p:nvGraphicFramePr>
        <p:xfrm>
          <a:off x="914400" y="1676400"/>
          <a:ext cx="7391400" cy="4693920"/>
        </p:xfrm>
        <a:graphic>
          <a:graphicData uri="http://schemas.openxmlformats.org/drawingml/2006/table">
            <a:tbl>
              <a:tblPr firstRow="1" bandRow="1">
                <a:tableStyleId>{5C22544A-7EE6-4342-B048-85BDC9FD1C3A}</a:tableStyleId>
              </a:tblPr>
              <a:tblGrid>
                <a:gridCol w="2137812"/>
                <a:gridCol w="5253588"/>
              </a:tblGrid>
              <a:tr h="370840">
                <a:tc>
                  <a:txBody>
                    <a:bodyPr/>
                    <a:lstStyle/>
                    <a:p>
                      <a:pPr algn="just">
                        <a:spcAft>
                          <a:spcPts val="0"/>
                        </a:spcAft>
                      </a:pPr>
                      <a:r>
                        <a:rPr lang="en-US" sz="1600" b="1" dirty="0" smtClean="0">
                          <a:solidFill>
                            <a:srgbClr val="000000"/>
                          </a:solidFill>
                          <a:latin typeface="Arial"/>
                          <a:ea typeface="Times New Roman"/>
                          <a:cs typeface="Arial"/>
                        </a:rPr>
                        <a:t>Software </a:t>
                      </a:r>
                      <a:r>
                        <a:rPr lang="en-US" sz="1600" b="1" dirty="0">
                          <a:solidFill>
                            <a:srgbClr val="000000"/>
                          </a:solidFill>
                          <a:latin typeface="Arial"/>
                          <a:ea typeface="Times New Roman"/>
                          <a:cs typeface="Arial"/>
                        </a:rPr>
                        <a:t>metric</a:t>
                      </a:r>
                      <a:endParaRPr lang="en-GB" sz="16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smtClean="0">
                          <a:solidFill>
                            <a:srgbClr val="000000"/>
                          </a:solidFill>
                          <a:latin typeface="Arial"/>
                          <a:ea typeface="Times New Roman"/>
                          <a:cs typeface="Arial"/>
                        </a:rPr>
                        <a:t>Description</a:t>
                      </a:r>
                      <a:endParaRPr lang="en-GB" sz="1600"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err="1">
                          <a:solidFill>
                            <a:srgbClr val="000000"/>
                          </a:solidFill>
                          <a:latin typeface="Arial"/>
                          <a:ea typeface="Times New Roman"/>
                          <a:cs typeface="Arial"/>
                        </a:rPr>
                        <a:t>Cyclomatic</a:t>
                      </a:r>
                      <a:r>
                        <a:rPr lang="en-US" sz="1600" dirty="0">
                          <a:solidFill>
                            <a:srgbClr val="000000"/>
                          </a:solidFill>
                          <a:latin typeface="Arial"/>
                          <a:ea typeface="Times New Roman"/>
                          <a:cs typeface="Arial"/>
                        </a:rPr>
                        <a:t> complexity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This is a measure of the control complexity of a program. This control complexity may be related to program understandability. I discuss cyclomatic complexity in Chapter 8.</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Length of identifiers</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This is a measure of the average length of identifiers (names for variables, classes, methods, etc.) in a program. The longer the identifiers, the more likely they are to be meaningful and hence the more understandable the program.</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Depth of conditional nesting</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This is a measure of the depth of nesting of if-statements in a program. Deeply nested if-statements are hard to understand and potentially error-prone.</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Fog index</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This is a measure of the average length of words and sentences in documents. The higher the value of a document’s Fog index, the more difficult the document is to understand</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CK object-oriented metrics suite</a:t>
            </a:r>
          </a:p>
        </p:txBody>
      </p:sp>
      <p:graphicFrame>
        <p:nvGraphicFramePr>
          <p:cNvPr id="4" name="Content Placeholder 3"/>
          <p:cNvGraphicFramePr>
            <a:graphicFrameLocks noGrp="1"/>
          </p:cNvGraphicFramePr>
          <p:nvPr>
            <p:ph idx="1"/>
          </p:nvPr>
        </p:nvGraphicFramePr>
        <p:xfrm>
          <a:off x="381000" y="1828800"/>
          <a:ext cx="8229600" cy="4297680"/>
        </p:xfrm>
        <a:graphic>
          <a:graphicData uri="http://schemas.openxmlformats.org/drawingml/2006/table">
            <a:tbl>
              <a:tblPr firstRow="1" bandRow="1">
                <a:tableStyleId>{5C22544A-7EE6-4342-B048-85BDC9FD1C3A}</a:tableStyleId>
              </a:tblPr>
              <a:tblGrid>
                <a:gridCol w="1731685"/>
                <a:gridCol w="6497915"/>
              </a:tblGrid>
              <a:tr h="370840">
                <a:tc>
                  <a:txBody>
                    <a:bodyPr/>
                    <a:lstStyle/>
                    <a:p>
                      <a:pPr algn="just">
                        <a:spcAft>
                          <a:spcPts val="0"/>
                        </a:spcAft>
                      </a:pPr>
                      <a:r>
                        <a:rPr lang="en-US" sz="1400" b="1" dirty="0" smtClean="0">
                          <a:solidFill>
                            <a:srgbClr val="000000"/>
                          </a:solidFill>
                          <a:latin typeface="Arial"/>
                          <a:ea typeface="Times New Roman"/>
                          <a:cs typeface="Arial"/>
                        </a:rPr>
                        <a:t>Object</a:t>
                      </a:r>
                      <a:r>
                        <a:rPr lang="en-US" sz="1400" b="1" dirty="0">
                          <a:solidFill>
                            <a:srgbClr val="000000"/>
                          </a:solidFill>
                          <a:latin typeface="Arial"/>
                          <a:ea typeface="Times New Roman"/>
                          <a:cs typeface="Arial"/>
                        </a:rPr>
                        <a:t>-oriented metric</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US" sz="1400" dirty="0" smtClean="0">
                          <a:solidFill>
                            <a:srgbClr val="000000"/>
                          </a:solidFill>
                          <a:latin typeface="Arial"/>
                          <a:ea typeface="Times New Roman"/>
                          <a:cs typeface="Arial"/>
                        </a:rPr>
                        <a:t>Weighted </a:t>
                      </a:r>
                      <a:r>
                        <a:rPr lang="en-US" sz="1400" dirty="0">
                          <a:solidFill>
                            <a:srgbClr val="000000"/>
                          </a:solidFill>
                          <a:latin typeface="Arial"/>
                          <a:ea typeface="Times New Roman"/>
                          <a:cs typeface="Arial"/>
                        </a:rPr>
                        <a:t>methods per class (WMC)</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This is the number of methods in each class, weighted by the complexity of each method. Therefore, a simple method may have a complexity of 1, and a large and complex method a much higher value. The larger the value for this metric, the more complex the object class. Complex objects are more likely to be difficult to understand. They may not be logically cohesive, so cannot be reused effectively as superclasses in an inheritance tree.</a:t>
                      </a:r>
                      <a:endParaRPr lang="en-GB" sz="1400">
                        <a:solidFill>
                          <a:srgbClr val="000000"/>
                        </a:solidFill>
                        <a:latin typeface="Arial"/>
                        <a:ea typeface="Times New Roman"/>
                        <a:cs typeface="Arial"/>
                      </a:endParaRPr>
                    </a:p>
                  </a:txBody>
                  <a:tcPr marL="73025" marR="73025" marT="0" marB="91440"/>
                </a:tc>
              </a:tr>
              <a:tr h="370840">
                <a:tc>
                  <a:txBody>
                    <a:bodyPr/>
                    <a:lstStyle/>
                    <a:p>
                      <a:pPr algn="l">
                        <a:spcAft>
                          <a:spcPts val="0"/>
                        </a:spcAft>
                      </a:pPr>
                      <a:r>
                        <a:rPr lang="en-US" sz="1400">
                          <a:solidFill>
                            <a:srgbClr val="000000"/>
                          </a:solidFill>
                          <a:latin typeface="Arial"/>
                          <a:ea typeface="Times New Roman"/>
                          <a:cs typeface="Arial"/>
                        </a:rPr>
                        <a:t>Depth of inheritance tree (DIT)</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This represents the number of discrete levels in the inheritance tree where subclasses inherit attributes and operations (methods) from superclasses. The deeper the inheritance tree, the more complex the design. Many object classes may have to be understood to understand the object classes at the leaves of the tree. </a:t>
                      </a:r>
                      <a:endParaRPr lang="en-GB" sz="1400">
                        <a:solidFill>
                          <a:srgbClr val="000000"/>
                        </a:solidFill>
                        <a:latin typeface="Arial"/>
                        <a:ea typeface="Times New Roman"/>
                        <a:cs typeface="Arial"/>
                      </a:endParaRPr>
                    </a:p>
                  </a:txBody>
                  <a:tcPr marL="73025" marR="73025" marT="0" marB="91440"/>
                </a:tc>
              </a:tr>
              <a:tr h="370840">
                <a:tc>
                  <a:txBody>
                    <a:bodyPr/>
                    <a:lstStyle/>
                    <a:p>
                      <a:pPr algn="l">
                        <a:spcAft>
                          <a:spcPts val="0"/>
                        </a:spcAft>
                      </a:pPr>
                      <a:r>
                        <a:rPr lang="en-US" sz="1400">
                          <a:solidFill>
                            <a:srgbClr val="000000"/>
                          </a:solidFill>
                          <a:latin typeface="Arial"/>
                          <a:ea typeface="Times New Roman"/>
                          <a:cs typeface="Arial"/>
                        </a:rPr>
                        <a:t>Number of children (NOC)</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This is a measure of the number of immediate subclasses in a class. It measures the breadth of a class hierarchy, whereas DIT measures its depth. A high value for NOC may indicate greater reuse. It may mean that more effort should be made in validating base classes because of the number of subclasses that depend on them.</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mtClean="0"/>
              <a:t>Quality management activities</a:t>
            </a:r>
            <a:endParaRPr lang="en-GB"/>
          </a:p>
        </p:txBody>
      </p:sp>
      <p:sp>
        <p:nvSpPr>
          <p:cNvPr id="15363" name="Rectangle 3"/>
          <p:cNvSpPr>
            <a:spLocks noGrp="1" noChangeArrowheads="1"/>
          </p:cNvSpPr>
          <p:nvPr>
            <p:ph idx="1"/>
          </p:nvPr>
        </p:nvSpPr>
        <p:spPr/>
        <p:txBody>
          <a:bodyPr/>
          <a:lstStyle/>
          <a:p>
            <a:r>
              <a:rPr lang="en-US" dirty="0" smtClean="0"/>
              <a:t>Quality management provides an independent check on the software development process (Fig.). </a:t>
            </a:r>
            <a:endParaRPr lang="en-GB" dirty="0" smtClean="0"/>
          </a:p>
          <a:p>
            <a:r>
              <a:rPr lang="en-US" dirty="0" smtClean="0"/>
              <a:t>The quality management process checks the project deliverables to ensure that they are consistent with organizational standards and goals.</a:t>
            </a:r>
          </a:p>
          <a:p>
            <a:r>
              <a:rPr lang="en-US" dirty="0" smtClean="0"/>
              <a:t>The </a:t>
            </a:r>
            <a:r>
              <a:rPr lang="en-US" b="1" dirty="0" smtClean="0"/>
              <a:t>quality team should be independent from the development team </a:t>
            </a:r>
            <a:r>
              <a:rPr lang="en-US" dirty="0" smtClean="0"/>
              <a:t>so that they can take an objective view of the software. This allows them to report on software quality without being influenced by software development issues.</a:t>
            </a:r>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CK object-oriented metrics suite</a:t>
            </a:r>
          </a:p>
        </p:txBody>
      </p:sp>
      <p:graphicFrame>
        <p:nvGraphicFramePr>
          <p:cNvPr id="4" name="Content Placeholder 3"/>
          <p:cNvGraphicFramePr>
            <a:graphicFrameLocks noGrp="1"/>
          </p:cNvGraphicFramePr>
          <p:nvPr>
            <p:ph idx="1"/>
          </p:nvPr>
        </p:nvGraphicFramePr>
        <p:xfrm>
          <a:off x="457200" y="1905000"/>
          <a:ext cx="8229600" cy="3870960"/>
        </p:xfrm>
        <a:graphic>
          <a:graphicData uri="http://schemas.openxmlformats.org/drawingml/2006/table">
            <a:tbl>
              <a:tblPr firstRow="1" bandRow="1">
                <a:tableStyleId>{5C22544A-7EE6-4342-B048-85BDC9FD1C3A}</a:tableStyleId>
              </a:tblPr>
              <a:tblGrid>
                <a:gridCol w="1731685"/>
                <a:gridCol w="6497915"/>
              </a:tblGrid>
              <a:tr h="370840">
                <a:tc>
                  <a:txBody>
                    <a:bodyPr/>
                    <a:lstStyle/>
                    <a:p>
                      <a:pPr algn="just">
                        <a:spcAft>
                          <a:spcPts val="0"/>
                        </a:spcAft>
                      </a:pPr>
                      <a:r>
                        <a:rPr lang="en-US" sz="1400" b="1" dirty="0" smtClean="0">
                          <a:solidFill>
                            <a:srgbClr val="000000"/>
                          </a:solidFill>
                          <a:latin typeface="Arial"/>
                          <a:ea typeface="Times New Roman"/>
                          <a:cs typeface="Arial"/>
                        </a:rPr>
                        <a:t>Object</a:t>
                      </a:r>
                      <a:r>
                        <a:rPr lang="en-US" sz="1400" b="1" dirty="0">
                          <a:solidFill>
                            <a:srgbClr val="000000"/>
                          </a:solidFill>
                          <a:latin typeface="Arial"/>
                          <a:ea typeface="Times New Roman"/>
                          <a:cs typeface="Arial"/>
                        </a:rPr>
                        <a:t>-oriented metric</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US" sz="1400" dirty="0">
                          <a:solidFill>
                            <a:srgbClr val="000000"/>
                          </a:solidFill>
                          <a:latin typeface="Arial"/>
                          <a:ea typeface="Times New Roman"/>
                          <a:cs typeface="Arial"/>
                        </a:rPr>
                        <a:t>Coupling between object classes (CBO)</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Classes are coupled when methods in one class use methods or instance variables defined in a different class. CBO is a measure of how much coupling exists. A high value for CBO means that classes are highly dependent, and therefore it is more likely that changing one class will affect other classes in the program.</a:t>
                      </a:r>
                      <a:endParaRPr lang="en-GB" sz="1400">
                        <a:solidFill>
                          <a:srgbClr val="000000"/>
                        </a:solidFill>
                        <a:latin typeface="Arial"/>
                        <a:ea typeface="Times New Roman"/>
                        <a:cs typeface="Arial"/>
                      </a:endParaRPr>
                    </a:p>
                  </a:txBody>
                  <a:tcPr marL="73025" marR="73025" marT="0" marB="91440"/>
                </a:tc>
              </a:tr>
              <a:tr h="370840">
                <a:tc>
                  <a:txBody>
                    <a:bodyPr/>
                    <a:lstStyle/>
                    <a:p>
                      <a:pPr algn="l">
                        <a:spcAft>
                          <a:spcPts val="0"/>
                        </a:spcAft>
                      </a:pPr>
                      <a:r>
                        <a:rPr lang="en-US" sz="1400">
                          <a:solidFill>
                            <a:srgbClr val="000000"/>
                          </a:solidFill>
                          <a:latin typeface="Arial"/>
                          <a:ea typeface="Times New Roman"/>
                          <a:cs typeface="Arial"/>
                        </a:rPr>
                        <a:t>Response for a class (RFC)</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RFC is a measure of the number of methods that could potentially be executed in response to a message received by an object of that class. Again, RFC is related to complexity. The higher the value for RFC, the more complex a class and hence the more likely it is that it will include errors.</a:t>
                      </a:r>
                      <a:endParaRPr lang="en-GB" sz="1400">
                        <a:solidFill>
                          <a:srgbClr val="000000"/>
                        </a:solidFill>
                        <a:latin typeface="Arial"/>
                        <a:ea typeface="Times New Roman"/>
                        <a:cs typeface="Arial"/>
                      </a:endParaRPr>
                    </a:p>
                  </a:txBody>
                  <a:tcPr marL="73025" marR="73025" marT="0" marB="91440"/>
                </a:tc>
              </a:tr>
              <a:tr h="132711">
                <a:tc>
                  <a:txBody>
                    <a:bodyPr/>
                    <a:lstStyle/>
                    <a:p>
                      <a:pPr algn="l">
                        <a:spcAft>
                          <a:spcPts val="0"/>
                        </a:spcAft>
                      </a:pPr>
                      <a:r>
                        <a:rPr lang="en-US" sz="1400">
                          <a:solidFill>
                            <a:srgbClr val="000000"/>
                          </a:solidFill>
                          <a:latin typeface="Arial"/>
                          <a:ea typeface="Times New Roman"/>
                          <a:cs typeface="Arial"/>
                        </a:rPr>
                        <a:t>Lack of cohesion in methods (LCOM)</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LCOM is calculated by considering pairs of methods in a class.  LCOM is the difference between the number of method pairs without shared attributes and the number of method pairs with shared attributes. The value of this metric has been widely debated and it exists in several variations. It is not clear if it really adds any additional, useful information over and above that provided by other metrics</a:t>
                      </a:r>
                      <a:r>
                        <a:rPr lang="en-US"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40</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process of product measurement</a:t>
            </a:r>
          </a:p>
        </p:txBody>
      </p:sp>
      <p:pic>
        <p:nvPicPr>
          <p:cNvPr id="4" name="Content Placeholder 3" descr="24.11 ProductMeasure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22428" b="-22428"/>
              <a:stretch>
                <a:fillRect/>
              </a:stretch>
            </p:blipFill>
          </mc:Choice>
          <mc:Fallback>
            <p:blipFill>
              <a:blip r:embed="rId3"/>
              <a:srcRect t="-22428" b="-22428"/>
              <a:stretch>
                <a:fillRect/>
              </a:stretch>
            </p:blipFill>
          </mc:Fallback>
        </mc:AlternateContent>
        <p:spPr/>
      </p:pic>
      <p:sp>
        <p:nvSpPr>
          <p:cNvPr id="5" name="Slide Number Placeholder 4"/>
          <p:cNvSpPr>
            <a:spLocks noGrp="1"/>
          </p:cNvSpPr>
          <p:nvPr>
            <p:ph type="sldNum" sz="quarter" idx="12"/>
          </p:nvPr>
        </p:nvSpPr>
        <p:spPr/>
        <p:txBody>
          <a:bodyPr/>
          <a:lstStyle/>
          <a:p>
            <a:fld id="{745CE82A-87C3-2841-AAF3-37DF1E34DC62}"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GB" dirty="0" smtClean="0"/>
              <a:t>Measurement </a:t>
            </a:r>
            <a:r>
              <a:rPr lang="en-GB" dirty="0" smtClean="0"/>
              <a:t>S</a:t>
            </a:r>
            <a:r>
              <a:rPr lang="en-GB" dirty="0" smtClean="0"/>
              <a:t>urprises/ Ambiguities</a:t>
            </a:r>
            <a:endParaRPr lang="en-GB" dirty="0"/>
          </a:p>
        </p:txBody>
      </p:sp>
      <p:sp>
        <p:nvSpPr>
          <p:cNvPr id="95235" name="Rectangle 3"/>
          <p:cNvSpPr>
            <a:spLocks noGrp="1" noChangeArrowheads="1"/>
          </p:cNvSpPr>
          <p:nvPr>
            <p:ph idx="1"/>
          </p:nvPr>
        </p:nvSpPr>
        <p:spPr/>
        <p:txBody>
          <a:bodyPr/>
          <a:lstStyle/>
          <a:p>
            <a:r>
              <a:rPr lang="en-GB" dirty="0" smtClean="0"/>
              <a:t>Reducing the number of faults in a program leads to an increased number of help desk calls</a:t>
            </a:r>
          </a:p>
          <a:p>
            <a:pPr lvl="1"/>
            <a:r>
              <a:rPr lang="en-GB" sz="2200" dirty="0" smtClean="0"/>
              <a:t>The program is now thought of as more reliable and so has a wider more diverse market. The percentage of users who call the help desk may have decreased but the total may increase</a:t>
            </a:r>
            <a:r>
              <a:rPr lang="en-GB" sz="2200" dirty="0" smtClean="0"/>
              <a:t>;</a:t>
            </a:r>
          </a:p>
          <a:p>
            <a:pPr lvl="1"/>
            <a:endParaRPr lang="en-GB" sz="2200" dirty="0" smtClean="0"/>
          </a:p>
          <a:p>
            <a:pPr lvl="1"/>
            <a:r>
              <a:rPr lang="en-GB" sz="2200" dirty="0" smtClean="0"/>
              <a:t>A more reliable system is used in a different way from a system where users work around the faults. This leads to more help desk calls.</a:t>
            </a:r>
            <a:endParaRPr lang="en-GB" sz="2200"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42</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smtClean="0"/>
              <a:t>Key points</a:t>
            </a:r>
            <a:endParaRPr lang="en-GB"/>
          </a:p>
        </p:txBody>
      </p:sp>
      <p:sp>
        <p:nvSpPr>
          <p:cNvPr id="83971" name="Rectangle 3"/>
          <p:cNvSpPr>
            <a:spLocks noGrp="1" noChangeArrowheads="1"/>
          </p:cNvSpPr>
          <p:nvPr>
            <p:ph idx="1"/>
          </p:nvPr>
        </p:nvSpPr>
        <p:spPr/>
        <p:txBody>
          <a:bodyPr/>
          <a:lstStyle/>
          <a:p>
            <a:r>
              <a:rPr lang="en-US" dirty="0" smtClean="0"/>
              <a:t>Reviews of the software process deliverables involve a team of people who check that quality standards are being followed.</a:t>
            </a:r>
            <a:endParaRPr lang="en-GB" dirty="0" smtClean="0"/>
          </a:p>
          <a:p>
            <a:r>
              <a:rPr lang="en-US" dirty="0" smtClean="0"/>
              <a:t>In a program inspection or peer review, a small team systematically checks the code. They read the code in detail and look for possible errors and omissions</a:t>
            </a:r>
            <a:endParaRPr lang="en-GB" dirty="0" smtClean="0"/>
          </a:p>
          <a:p>
            <a:r>
              <a:rPr lang="en-US" dirty="0" smtClean="0"/>
              <a:t>Software measurement can be used to gather data about software and software processes. </a:t>
            </a:r>
            <a:endParaRPr lang="en-GB" dirty="0" smtClean="0"/>
          </a:p>
          <a:p>
            <a:r>
              <a:rPr lang="en-US" dirty="0" smtClean="0"/>
              <a:t>Product quality metrics are particularly useful for highlighting anomalous components that may have quality problems.</a:t>
            </a:r>
            <a:endParaRPr lang="en-GB" dirty="0" smtClean="0"/>
          </a:p>
          <a:p>
            <a:endParaRPr lang="en-GB" dirty="0"/>
          </a:p>
        </p:txBody>
      </p:sp>
      <p:sp>
        <p:nvSpPr>
          <p:cNvPr id="6" name="Slide Number Placeholder 5"/>
          <p:cNvSpPr>
            <a:spLocks noGrp="1"/>
          </p:cNvSpPr>
          <p:nvPr>
            <p:ph type="sldNum" sz="quarter" idx="12"/>
          </p:nvPr>
        </p:nvSpPr>
        <p:spPr/>
        <p:txBody>
          <a:bodyPr/>
          <a:lstStyle/>
          <a:p>
            <a:fld id="{745CE82A-87C3-2841-AAF3-37DF1E34DC62}" type="slidenum">
              <a:rPr lang="en-US" smtClean="0"/>
              <a:pPr/>
              <a:t>43</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t>
            </a:r>
            <a:r>
              <a:rPr lang="en-US" dirty="0"/>
              <a:t>management and software development</a:t>
            </a:r>
          </a:p>
        </p:txBody>
      </p:sp>
      <p:pic>
        <p:nvPicPr>
          <p:cNvPr id="4" name="Content Placeholder 3" descr="24.1 QMandDevelop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29272" b="-29272"/>
              <a:stretch>
                <a:fillRect/>
              </a:stretch>
            </p:blipFill>
          </mc:Choice>
          <mc:Fallback>
            <p:blipFill>
              <a:blip r:embed="rId3"/>
              <a:srcRect t="-29272" b="-29272"/>
              <a:stretch>
                <a:fillRect/>
              </a:stretch>
            </p:blipFill>
          </mc:Fallback>
        </mc:AlternateContent>
        <p:spPr>
          <a:xfrm>
            <a:off x="777548" y="1600200"/>
            <a:ext cx="7345375" cy="4039673"/>
          </a:xfrm>
        </p:spPr>
      </p:pic>
      <p:sp>
        <p:nvSpPr>
          <p:cNvPr id="5" name="Slide Number Placeholder 4"/>
          <p:cNvSpPr>
            <a:spLocks noGrp="1"/>
          </p:cNvSpPr>
          <p:nvPr>
            <p:ph type="sldNum" sz="quarter" idx="12"/>
          </p:nvPr>
        </p:nvSpPr>
        <p:spPr/>
        <p:txBody>
          <a:bodyPr/>
          <a:lstStyle/>
          <a:p>
            <a:fld id="{745CE82A-87C3-2841-AAF3-37DF1E34DC62}"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mtClean="0"/>
              <a:t>Quality planning</a:t>
            </a:r>
            <a:endParaRPr lang="en-GB"/>
          </a:p>
        </p:txBody>
      </p:sp>
      <p:sp>
        <p:nvSpPr>
          <p:cNvPr id="21507" name="Rectangle 3"/>
          <p:cNvSpPr>
            <a:spLocks noGrp="1" noChangeArrowheads="1"/>
          </p:cNvSpPr>
          <p:nvPr>
            <p:ph idx="1"/>
          </p:nvPr>
        </p:nvSpPr>
        <p:spPr/>
        <p:txBody>
          <a:bodyPr/>
          <a:lstStyle/>
          <a:p>
            <a:r>
              <a:rPr lang="en-GB" smtClean="0"/>
              <a:t>A quality plan sets out the desired product qualities and how these are assessed and defines the most significant quality attributes.</a:t>
            </a:r>
          </a:p>
          <a:p>
            <a:r>
              <a:rPr lang="en-GB" smtClean="0"/>
              <a:t>The quality plan should define the quality assessment process.</a:t>
            </a:r>
          </a:p>
          <a:p>
            <a:r>
              <a:rPr lang="en-GB" smtClean="0"/>
              <a:t>It should set out which organisational standards should be applied and, where necessary, define new standards to be used.</a:t>
            </a:r>
            <a:endParaRPr lang="en-GB"/>
          </a:p>
        </p:txBody>
      </p:sp>
      <p:sp>
        <p:nvSpPr>
          <p:cNvPr id="6" name="Slide Number Placeholder 5"/>
          <p:cNvSpPr>
            <a:spLocks noGrp="1"/>
          </p:cNvSpPr>
          <p:nvPr>
            <p:ph type="sldNum" sz="quarter" idx="12"/>
          </p:nvPr>
        </p:nvSpPr>
        <p:spPr/>
        <p:txBody>
          <a:bodyPr/>
          <a:lstStyle/>
          <a:p>
            <a:fld id="{745CE82A-87C3-2841-AAF3-37DF1E34DC62}" type="slidenum">
              <a:rPr lang="en-US" smtClean="0"/>
              <a:pPr/>
              <a:t>6</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smtClean="0"/>
              <a:t>Quality plans</a:t>
            </a:r>
            <a:endParaRPr lang="en-GB"/>
          </a:p>
        </p:txBody>
      </p:sp>
      <p:sp>
        <p:nvSpPr>
          <p:cNvPr id="88067" name="Rectangle 3"/>
          <p:cNvSpPr>
            <a:spLocks noGrp="1" noChangeArrowheads="1"/>
          </p:cNvSpPr>
          <p:nvPr>
            <p:ph idx="1"/>
          </p:nvPr>
        </p:nvSpPr>
        <p:spPr/>
        <p:txBody>
          <a:bodyPr/>
          <a:lstStyle/>
          <a:p>
            <a:r>
              <a:rPr lang="en-GB" smtClean="0"/>
              <a:t>Quality plan structure</a:t>
            </a:r>
          </a:p>
          <a:p>
            <a:pPr lvl="1"/>
            <a:r>
              <a:rPr lang="en-GB" smtClean="0"/>
              <a:t>Product introduction;</a:t>
            </a:r>
          </a:p>
          <a:p>
            <a:pPr lvl="1"/>
            <a:r>
              <a:rPr lang="en-GB" smtClean="0"/>
              <a:t>Product plans;</a:t>
            </a:r>
          </a:p>
          <a:p>
            <a:pPr lvl="1"/>
            <a:r>
              <a:rPr lang="en-GB" smtClean="0"/>
              <a:t>Process descriptions;</a:t>
            </a:r>
          </a:p>
          <a:p>
            <a:pPr lvl="1"/>
            <a:r>
              <a:rPr lang="en-GB" smtClean="0"/>
              <a:t>Quality goals;</a:t>
            </a:r>
          </a:p>
          <a:p>
            <a:pPr lvl="1"/>
            <a:r>
              <a:rPr lang="en-GB" smtClean="0"/>
              <a:t>Risks and risk management.</a:t>
            </a:r>
          </a:p>
          <a:p>
            <a:r>
              <a:rPr lang="en-GB" smtClean="0"/>
              <a:t>Quality plans should be short, succinct documents</a:t>
            </a:r>
          </a:p>
          <a:p>
            <a:pPr lvl="1"/>
            <a:r>
              <a:rPr lang="en-GB" smtClean="0"/>
              <a:t>If they are too long, no-one will read them.</a:t>
            </a:r>
            <a:endParaRPr lang="en-GB"/>
          </a:p>
        </p:txBody>
      </p:sp>
      <p:sp>
        <p:nvSpPr>
          <p:cNvPr id="6" name="Slide Number Placeholder 5"/>
          <p:cNvSpPr>
            <a:spLocks noGrp="1"/>
          </p:cNvSpPr>
          <p:nvPr>
            <p:ph type="sldNum" sz="quarter" idx="12"/>
          </p:nvPr>
        </p:nvSpPr>
        <p:spPr/>
        <p:txBody>
          <a:bodyPr/>
          <a:lstStyle/>
          <a:p>
            <a:fld id="{745CE82A-87C3-2841-AAF3-37DF1E34DC62}"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z="3200" dirty="0" smtClean="0"/>
              <a:t>1. Software Quality</a:t>
            </a:r>
            <a:endParaRPr lang="en-GB" sz="3200" dirty="0"/>
          </a:p>
        </p:txBody>
      </p:sp>
      <p:sp>
        <p:nvSpPr>
          <p:cNvPr id="10243" name="Rectangle 3"/>
          <p:cNvSpPr>
            <a:spLocks noGrp="1" noChangeArrowheads="1"/>
          </p:cNvSpPr>
          <p:nvPr>
            <p:ph idx="1"/>
          </p:nvPr>
        </p:nvSpPr>
        <p:spPr>
          <a:xfrm>
            <a:off x="457200" y="1600200"/>
            <a:ext cx="8229600" cy="4757758"/>
          </a:xfrm>
        </p:spPr>
        <p:txBody>
          <a:bodyPr/>
          <a:lstStyle/>
          <a:p>
            <a:pPr algn="just"/>
            <a:r>
              <a:rPr lang="en-GB" dirty="0" smtClean="0">
                <a:solidFill>
                  <a:schemeClr val="tx1"/>
                </a:solidFill>
              </a:rPr>
              <a:t>Quality, simplistically, means that a product should meet its specification.</a:t>
            </a:r>
          </a:p>
          <a:p>
            <a:pPr algn="just"/>
            <a:r>
              <a:rPr lang="en-GB" dirty="0" smtClean="0">
                <a:solidFill>
                  <a:schemeClr val="tx1"/>
                </a:solidFill>
              </a:rPr>
              <a:t>This is problematical for software systems</a:t>
            </a:r>
          </a:p>
          <a:p>
            <a:pPr lvl="1" algn="just"/>
            <a:r>
              <a:rPr lang="en-GB" sz="2400" dirty="0" smtClean="0">
                <a:solidFill>
                  <a:schemeClr val="tx1"/>
                </a:solidFill>
              </a:rPr>
              <a:t>It is difficult to write complete and unambiguous requirements.</a:t>
            </a:r>
          </a:p>
          <a:p>
            <a:pPr lvl="1" algn="just"/>
            <a:r>
              <a:rPr lang="en-GB" sz="2400" dirty="0" smtClean="0">
                <a:solidFill>
                  <a:schemeClr val="tx1"/>
                </a:solidFill>
              </a:rPr>
              <a:t>Software specifications are usually incomplete and often inconsistent.</a:t>
            </a:r>
          </a:p>
          <a:p>
            <a:pPr lvl="1" algn="just"/>
            <a:r>
              <a:rPr lang="en-GB" sz="2400" dirty="0" smtClean="0">
                <a:solidFill>
                  <a:schemeClr val="tx1"/>
                </a:solidFill>
              </a:rPr>
              <a:t>It is impossible to measure some quality characteristics. (</a:t>
            </a:r>
            <a:r>
              <a:rPr lang="en-GB" sz="2400" dirty="0" err="1" smtClean="0">
                <a:solidFill>
                  <a:schemeClr val="tx1"/>
                </a:solidFill>
              </a:rPr>
              <a:t>Eg</a:t>
            </a:r>
            <a:r>
              <a:rPr lang="en-GB" sz="2400" dirty="0" smtClean="0">
                <a:solidFill>
                  <a:schemeClr val="tx1"/>
                </a:solidFill>
              </a:rPr>
              <a:t>. Maintainability)</a:t>
            </a:r>
          </a:p>
          <a:p>
            <a:pPr algn="just"/>
            <a:r>
              <a:rPr lang="en-GB" dirty="0" smtClean="0">
                <a:solidFill>
                  <a:schemeClr val="tx1"/>
                </a:solidFill>
              </a:rPr>
              <a:t>Because of these, </a:t>
            </a:r>
            <a:r>
              <a:rPr lang="en-GB" i="1" dirty="0" smtClean="0">
                <a:solidFill>
                  <a:srgbClr val="00B0F0"/>
                </a:solidFill>
              </a:rPr>
              <a:t>assessment of software quality is subjective process</a:t>
            </a:r>
            <a:r>
              <a:rPr lang="en-GB" dirty="0" smtClean="0">
                <a:solidFill>
                  <a:schemeClr val="tx1"/>
                </a:solidFill>
              </a:rPr>
              <a:t>..</a:t>
            </a:r>
            <a:endParaRPr lang="en-GB" dirty="0">
              <a:solidFill>
                <a:schemeClr val="tx1"/>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fitness for purpose</a:t>
            </a:r>
            <a:endParaRPr lang="en-US" dirty="0"/>
          </a:p>
        </p:txBody>
      </p:sp>
      <p:sp>
        <p:nvSpPr>
          <p:cNvPr id="3" name="Content Placeholder 2"/>
          <p:cNvSpPr>
            <a:spLocks noGrp="1"/>
          </p:cNvSpPr>
          <p:nvPr>
            <p:ph idx="1"/>
          </p:nvPr>
        </p:nvSpPr>
        <p:spPr>
          <a:xfrm>
            <a:off x="457200" y="1600200"/>
            <a:ext cx="8472518" cy="4525963"/>
          </a:xfrm>
        </p:spPr>
        <p:txBody>
          <a:bodyPr/>
          <a:lstStyle/>
          <a:p>
            <a:pPr>
              <a:buNone/>
            </a:pPr>
            <a:r>
              <a:rPr lang="en-US" b="1" dirty="0" smtClean="0">
                <a:solidFill>
                  <a:srgbClr val="00B0F0"/>
                </a:solidFill>
              </a:rPr>
              <a:t>Questions to be answered about system characteristics</a:t>
            </a:r>
          </a:p>
          <a:p>
            <a:r>
              <a:rPr lang="en-US" dirty="0" smtClean="0"/>
              <a:t>Have programming and documentation standards been followed in the development process?</a:t>
            </a:r>
            <a:endParaRPr lang="en-GB" dirty="0" smtClean="0"/>
          </a:p>
          <a:p>
            <a:r>
              <a:rPr lang="en-US" dirty="0" smtClean="0"/>
              <a:t>Has the software been properly tested?</a:t>
            </a:r>
            <a:endParaRPr lang="en-GB" dirty="0" smtClean="0"/>
          </a:p>
          <a:p>
            <a:r>
              <a:rPr lang="en-US" dirty="0" smtClean="0"/>
              <a:t>Is the software sufficiently dependable to be put into use?</a:t>
            </a:r>
            <a:endParaRPr lang="en-GB" dirty="0" smtClean="0"/>
          </a:p>
          <a:p>
            <a:r>
              <a:rPr lang="en-US" dirty="0" smtClean="0"/>
              <a:t>Is the performance of the software acceptable for normal use? </a:t>
            </a:r>
            <a:endParaRPr lang="en-GB" dirty="0" smtClean="0"/>
          </a:p>
          <a:p>
            <a:r>
              <a:rPr lang="en-US" dirty="0" smtClean="0"/>
              <a:t>Is the software usable?</a:t>
            </a:r>
            <a:endParaRPr lang="en-GB" dirty="0" smtClean="0"/>
          </a:p>
          <a:p>
            <a:r>
              <a:rPr lang="en-US" dirty="0" smtClean="0"/>
              <a:t>Is the software well-structured and understandable?</a:t>
            </a:r>
            <a:endParaRPr lang="en-GB" dirty="0" smtClean="0"/>
          </a:p>
          <a:p>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Chapter 24 Quality management</a:t>
            </a:r>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922</TotalTime>
  <Pages>55</Pages>
  <Words>2930</Words>
  <Application>Microsoft Macintosh PowerPoint</Application>
  <PresentationFormat>On-screen Show (4:3)</PresentationFormat>
  <Paragraphs>350</Paragraphs>
  <Slides>43</Slides>
  <Notes>11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SE9</vt:lpstr>
      <vt:lpstr>Chapter 24 - Quality Management</vt:lpstr>
      <vt:lpstr>Topics covered</vt:lpstr>
      <vt:lpstr>Software quality management</vt:lpstr>
      <vt:lpstr>Quality management activities</vt:lpstr>
      <vt:lpstr>Quality management and software development</vt:lpstr>
      <vt:lpstr>Quality planning</vt:lpstr>
      <vt:lpstr>Quality plans</vt:lpstr>
      <vt:lpstr>1. Software Quality</vt:lpstr>
      <vt:lpstr>Software fitness for purpose</vt:lpstr>
      <vt:lpstr>Software quality attributes</vt:lpstr>
      <vt:lpstr>Process and Product quality</vt:lpstr>
      <vt:lpstr>Process-based quality</vt:lpstr>
      <vt:lpstr>2. Software standards</vt:lpstr>
      <vt:lpstr>Importance of standards</vt:lpstr>
      <vt:lpstr>Product and Process standards</vt:lpstr>
      <vt:lpstr>Problems with standards</vt:lpstr>
      <vt:lpstr>Standards development steps</vt:lpstr>
      <vt:lpstr>ISO 9001 standards framework</vt:lpstr>
      <vt:lpstr>ISO 9001 core processes</vt:lpstr>
      <vt:lpstr>ISO 9001 and quality management</vt:lpstr>
      <vt:lpstr>ISO 9001 certification</vt:lpstr>
      <vt:lpstr>3. Reviews and Inspections</vt:lpstr>
      <vt:lpstr>The software review process</vt:lpstr>
      <vt:lpstr>Program inspections</vt:lpstr>
      <vt:lpstr>Inspection checklists</vt:lpstr>
      <vt:lpstr>An inspection checklist (a)</vt:lpstr>
      <vt:lpstr>An inspection checklist (b)</vt:lpstr>
      <vt:lpstr>4. Software measurement and metrics</vt:lpstr>
      <vt:lpstr>Software metric</vt:lpstr>
      <vt:lpstr>Predictor and control measurements</vt:lpstr>
      <vt:lpstr>Use of measurements</vt:lpstr>
      <vt:lpstr>Metrics assumptions/ Conditions</vt:lpstr>
      <vt:lpstr>Relationships between internal and external software</vt:lpstr>
      <vt:lpstr>Problems with measurement in industry</vt:lpstr>
      <vt:lpstr>4.1 Product metrics</vt:lpstr>
      <vt:lpstr>Dynamic and static metrics</vt:lpstr>
      <vt:lpstr>Static software product metrics</vt:lpstr>
      <vt:lpstr>Static software product metrics</vt:lpstr>
      <vt:lpstr>The CK object-oriented metrics suite</vt:lpstr>
      <vt:lpstr>The CK object-oriented metrics suite</vt:lpstr>
      <vt:lpstr>The process of product measurement</vt:lpstr>
      <vt:lpstr>Measurement Surprises/ Ambiguities</vt:lpstr>
      <vt:lpstr>Key points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Management</dc:title>
  <dc:subject/>
  <dc:creator/>
  <cp:keywords/>
  <dc:description/>
  <cp:lastModifiedBy>PC</cp:lastModifiedBy>
  <cp:revision>91</cp:revision>
  <cp:lastPrinted>2010-02-15T15:10:11Z</cp:lastPrinted>
  <dcterms:created xsi:type="dcterms:W3CDTF">2010-02-15T15:08:46Z</dcterms:created>
  <dcterms:modified xsi:type="dcterms:W3CDTF">2018-05-09T04:25:59Z</dcterms:modified>
</cp:coreProperties>
</file>