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59" r:id="rId4"/>
    <p:sldId id="260" r:id="rId5"/>
    <p:sldId id="261" r:id="rId6"/>
    <p:sldId id="262" r:id="rId7"/>
    <p:sldId id="27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8" r:id="rId30"/>
    <p:sldId id="289" r:id="rId31"/>
    <p:sldId id="290" r:id="rId32"/>
    <p:sldId id="285" r:id="rId33"/>
    <p:sldId id="286" r:id="rId34"/>
    <p:sldId id="287" r:id="rId35"/>
    <p:sldId id="291" r:id="rId36"/>
    <p:sldId id="292" r:id="rId37"/>
    <p:sldId id="293" r:id="rId38"/>
    <p:sldId id="294" r:id="rId39"/>
    <p:sldId id="300" r:id="rId40"/>
    <p:sldId id="295" r:id="rId41"/>
    <p:sldId id="296" r:id="rId42"/>
    <p:sldId id="297" r:id="rId43"/>
    <p:sldId id="298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56E57-19FB-448A-AC44-79692914B335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FDBF1-CEEE-4799-BB5F-2AFBE0EC0A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DBF1-CEEE-4799-BB5F-2AFBE0EC0AB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DBF1-CEEE-4799-BB5F-2AFBE0EC0AB2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FDBF1-CEEE-4799-BB5F-2AFBE0EC0AB2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4EA1E-7C4F-4968-9980-931C3BD432DF}" type="datetimeFigureOut">
              <a:rPr lang="en-US" smtClean="0"/>
              <a:pPr/>
              <a:t>30/10/2018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44B20-18F4-4C71-AA67-3494111B22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err="1"/>
              <a:t>Servlets</a:t>
            </a:r>
            <a:r>
              <a:rPr lang="en-US" dirty="0"/>
              <a:t> are small programs that execute </a:t>
            </a:r>
            <a:r>
              <a:rPr lang="en-US" dirty="0" smtClean="0"/>
              <a:t>on the </a:t>
            </a:r>
            <a:r>
              <a:rPr lang="en-US" dirty="0"/>
              <a:t>server side of a web connection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applets dynamically extend the functionality of a web browser, </a:t>
            </a:r>
            <a:r>
              <a:rPr lang="en-US" dirty="0" err="1" smtClean="0"/>
              <a:t>servlets</a:t>
            </a:r>
            <a:r>
              <a:rPr lang="en-US" dirty="0" smtClean="0"/>
              <a:t> dynamically extend the functionality of a web server.</a:t>
            </a:r>
          </a:p>
          <a:p>
            <a:pPr algn="just"/>
            <a:r>
              <a:rPr lang="en-US" dirty="0" err="1" smtClean="0"/>
              <a:t>Servlets</a:t>
            </a:r>
            <a:r>
              <a:rPr lang="en-US" dirty="0" smtClean="0"/>
              <a:t> </a:t>
            </a:r>
            <a:r>
              <a:rPr lang="en-US" dirty="0"/>
              <a:t>execute within the address space of a web server. It is not necessary to </a:t>
            </a:r>
            <a:r>
              <a:rPr lang="en-US" dirty="0" smtClean="0"/>
              <a:t>create a </a:t>
            </a:r>
            <a:r>
              <a:rPr lang="en-US" dirty="0"/>
              <a:t>separate process to handle each client request</a:t>
            </a:r>
            <a:r>
              <a:rPr lang="en-US" dirty="0" smtClean="0"/>
              <a:t>.</a:t>
            </a:r>
          </a:p>
          <a:p>
            <a:r>
              <a:rPr lang="en-US" dirty="0" err="1"/>
              <a:t>servlets</a:t>
            </a:r>
            <a:r>
              <a:rPr lang="en-US" dirty="0"/>
              <a:t> are </a:t>
            </a:r>
            <a:r>
              <a:rPr lang="en-US" dirty="0" smtClean="0"/>
              <a:t>platform-independent because </a:t>
            </a:r>
            <a:r>
              <a:rPr lang="en-US" dirty="0"/>
              <a:t>they are written in Java</a:t>
            </a:r>
            <a:r>
              <a:rPr lang="en-US" dirty="0" smtClean="0"/>
              <a:t>.</a:t>
            </a:r>
          </a:p>
          <a:p>
            <a:r>
              <a:rPr lang="en-US" dirty="0"/>
              <a:t>the Java security manager on the server enforces </a:t>
            </a:r>
            <a:r>
              <a:rPr lang="en-US" dirty="0" smtClean="0"/>
              <a:t>a set </a:t>
            </a:r>
            <a:r>
              <a:rPr lang="en-US" dirty="0"/>
              <a:t>of restrictions to protect the resources on a server machine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ServletContext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" y="1524000"/>
            <a:ext cx="90728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ServletRequest</a:t>
            </a:r>
            <a:r>
              <a:rPr lang="en-US" b="1" dirty="0" smtClean="0"/>
              <a:t> Interface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01000" cy="618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ServletResponse</a:t>
            </a:r>
            <a:r>
              <a:rPr lang="en-US" b="1" dirty="0" smtClean="0"/>
              <a:t> Interface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905000"/>
            <a:ext cx="8738604" cy="30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Servlet</a:t>
            </a:r>
            <a:r>
              <a:rPr lang="en-US" dirty="0" smtClean="0"/>
              <a:t> Classes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7260" y="2362201"/>
            <a:ext cx="8851557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Reading </a:t>
            </a:r>
            <a:r>
              <a:rPr lang="en-US" b="1" dirty="0" err="1" smtClean="0"/>
              <a:t>Servlet</a:t>
            </a:r>
            <a:r>
              <a:rPr lang="en-US" b="1" dirty="0" smtClean="0"/>
              <a:t> Parameters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352800" y="990600"/>
            <a:ext cx="2134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PostParameters.htm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422" y="1447800"/>
            <a:ext cx="8330253" cy="4482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943599"/>
            <a:ext cx="4419600" cy="79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60019"/>
            <a:ext cx="6629400" cy="659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javax.servlet.http</a:t>
            </a:r>
            <a:r>
              <a:rPr lang="en-US" b="1" dirty="0" smtClean="0"/>
              <a:t> Package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399"/>
            <a:ext cx="9144000" cy="177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0"/>
            <a:ext cx="9144000" cy="1999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HttpServletRequest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1" y="1447800"/>
            <a:ext cx="899159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99" y="304800"/>
            <a:ext cx="8686061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HttpServletResponse</a:t>
            </a:r>
            <a:r>
              <a:rPr lang="en-US" b="1" dirty="0" smtClean="0"/>
              <a:t> Interface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9144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8620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Life Cycle of a </a:t>
            </a:r>
            <a:r>
              <a:rPr lang="en-US" b="1" dirty="0" err="1"/>
              <a:t>Servlet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life cycle of serv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8554666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HttpSession</a:t>
            </a:r>
            <a:r>
              <a:rPr lang="en-US" b="1" dirty="0" smtClean="0"/>
              <a:t> Interface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9881" y="1447800"/>
            <a:ext cx="890411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The Cookie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Cookie(String </a:t>
            </a:r>
            <a:r>
              <a:rPr lang="en-US" i="1" dirty="0" smtClean="0"/>
              <a:t>name, String value)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458" y="1981200"/>
            <a:ext cx="7002542" cy="483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035892"/>
            <a:ext cx="7404705" cy="582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Handling HTTP Requests and Responses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servlet</a:t>
            </a:r>
            <a:r>
              <a:rPr lang="en-US" dirty="0" smtClean="0"/>
              <a:t> developer typically overrides one of these methods. These methods are</a:t>
            </a:r>
          </a:p>
          <a:p>
            <a:pPr>
              <a:buNone/>
            </a:pPr>
            <a:r>
              <a:rPr lang="en-US" b="1" dirty="0" err="1" smtClean="0"/>
              <a:t>doDelete</a:t>
            </a:r>
            <a:r>
              <a:rPr lang="en-US" b="1" dirty="0" smtClean="0"/>
              <a:t>( ), </a:t>
            </a:r>
            <a:r>
              <a:rPr lang="en-US" b="1" dirty="0" err="1" smtClean="0"/>
              <a:t>doGet</a:t>
            </a:r>
            <a:r>
              <a:rPr lang="en-US" b="1" dirty="0" smtClean="0"/>
              <a:t>( ), </a:t>
            </a:r>
            <a:r>
              <a:rPr lang="en-US" b="1" dirty="0" err="1" smtClean="0"/>
              <a:t>doHead</a:t>
            </a:r>
            <a:r>
              <a:rPr lang="en-US" b="1" dirty="0" smtClean="0"/>
              <a:t>( ), </a:t>
            </a:r>
            <a:r>
              <a:rPr lang="en-US" b="1" dirty="0" err="1" smtClean="0"/>
              <a:t>doOptions</a:t>
            </a:r>
            <a:r>
              <a:rPr lang="en-US" b="1" dirty="0" smtClean="0"/>
              <a:t>( ), </a:t>
            </a:r>
            <a:r>
              <a:rPr lang="en-US" b="1" dirty="0" err="1" smtClean="0"/>
              <a:t>doPost</a:t>
            </a:r>
            <a:r>
              <a:rPr lang="en-US" b="1" dirty="0" smtClean="0"/>
              <a:t>( ), </a:t>
            </a:r>
            <a:r>
              <a:rPr lang="en-US" b="1" dirty="0" err="1" smtClean="0"/>
              <a:t>doPut</a:t>
            </a:r>
            <a:r>
              <a:rPr lang="en-US" b="1" dirty="0" smtClean="0"/>
              <a:t>( ), and </a:t>
            </a:r>
            <a:r>
              <a:rPr lang="en-US" b="1" dirty="0" err="1" smtClean="0"/>
              <a:t>doTrace</a:t>
            </a:r>
            <a:r>
              <a:rPr lang="en-US" b="1" dirty="0" smtClean="0"/>
              <a:t>( ).</a:t>
            </a:r>
          </a:p>
          <a:p>
            <a:pPr>
              <a:buNone/>
            </a:pPr>
            <a:r>
              <a:rPr lang="en-US" dirty="0" smtClean="0"/>
              <a:t>GET and POST requests are commonly used when handling form input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Handling HTTP GET Requests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686800" cy="243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276600"/>
            <a:ext cx="6477000" cy="29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971800" y="762000"/>
            <a:ext cx="15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ColorGet.html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ColorGetServlet.java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762000"/>
            <a:ext cx="8077199" cy="5743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Start Tomcat, if it is not already running.</a:t>
            </a:r>
          </a:p>
          <a:p>
            <a:pPr>
              <a:buNone/>
            </a:pPr>
            <a:r>
              <a:rPr lang="en-US" dirty="0" smtClean="0"/>
              <a:t>2. Display the web page in a browser.</a:t>
            </a:r>
          </a:p>
          <a:p>
            <a:pPr>
              <a:buNone/>
            </a:pPr>
            <a:r>
              <a:rPr lang="en-US" dirty="0" smtClean="0"/>
              <a:t>3. Select a color.</a:t>
            </a:r>
          </a:p>
          <a:p>
            <a:pPr>
              <a:buNone/>
            </a:pPr>
            <a:r>
              <a:rPr lang="en-US" dirty="0" smtClean="0"/>
              <a:t>4. Submit the web page.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Handling HTTP POST Requests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33800" y="914400"/>
            <a:ext cx="14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ColorGet.htm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1"/>
            <a:ext cx="8915400" cy="5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8667077" cy="596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352800" y="0"/>
            <a:ext cx="2220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ColorPostServlet.java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Using Cookies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85800"/>
            <a:ext cx="8486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514600"/>
            <a:ext cx="8915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581400" y="2133600"/>
            <a:ext cx="1671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AddCookie.htm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Life Cycle of a </a:t>
            </a:r>
            <a:r>
              <a:rPr lang="en-US" b="1" dirty="0" err="1" smtClean="0"/>
              <a:t>Servlet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06963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First, assume that a user enters a Uniform Resource Locator (URL) to a web </a:t>
            </a:r>
            <a:r>
              <a:rPr lang="en-US" sz="2400" dirty="0" smtClean="0"/>
              <a:t>browser. The </a:t>
            </a:r>
            <a:r>
              <a:rPr lang="en-US" sz="2400" dirty="0"/>
              <a:t>browser then generates an HTTP request for this URL. This request is then sent to </a:t>
            </a:r>
            <a:r>
              <a:rPr lang="en-US" sz="2400" dirty="0" smtClean="0"/>
              <a:t>the appropriate </a:t>
            </a:r>
            <a:r>
              <a:rPr lang="en-US" sz="2400" dirty="0"/>
              <a:t>server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Second, this HTTP request is received by the web server. The server maps this request </a:t>
            </a:r>
            <a:r>
              <a:rPr lang="en-US" sz="2400" dirty="0" smtClean="0"/>
              <a:t>to a </a:t>
            </a:r>
            <a:r>
              <a:rPr lang="en-US" sz="2400" dirty="0"/>
              <a:t>particular </a:t>
            </a:r>
            <a:r>
              <a:rPr lang="en-US" sz="2400" dirty="0" err="1"/>
              <a:t>servlet</a:t>
            </a:r>
            <a:r>
              <a:rPr lang="en-US" sz="2400" dirty="0"/>
              <a:t>. The </a:t>
            </a:r>
            <a:r>
              <a:rPr lang="en-US" sz="2400" dirty="0" err="1"/>
              <a:t>servlet</a:t>
            </a:r>
            <a:r>
              <a:rPr lang="en-US" sz="2400" dirty="0"/>
              <a:t> is dynamically retrieved and loaded into the address </a:t>
            </a:r>
            <a:r>
              <a:rPr lang="en-US" sz="2400" dirty="0" smtClean="0"/>
              <a:t>space of </a:t>
            </a:r>
            <a:r>
              <a:rPr lang="en-US" sz="2400" dirty="0"/>
              <a:t>the server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Third, the server invokes the </a:t>
            </a:r>
            <a:r>
              <a:rPr lang="en-US" sz="2400" b="1" dirty="0"/>
              <a:t>init( ) method of the </a:t>
            </a:r>
            <a:r>
              <a:rPr lang="en-US" sz="2400" b="1" dirty="0" err="1"/>
              <a:t>servlet</a:t>
            </a:r>
            <a:r>
              <a:rPr lang="en-US" sz="2400" b="1" dirty="0"/>
              <a:t>. This method is invoked </a:t>
            </a:r>
            <a:r>
              <a:rPr lang="en-US" sz="2400" b="1" dirty="0" smtClean="0"/>
              <a:t>only </a:t>
            </a:r>
            <a:r>
              <a:rPr lang="en-US" sz="2400" dirty="0" smtClean="0"/>
              <a:t>when </a:t>
            </a:r>
            <a:r>
              <a:rPr lang="en-US" sz="2400" dirty="0"/>
              <a:t>the </a:t>
            </a:r>
            <a:r>
              <a:rPr lang="en-US" sz="2400" dirty="0" err="1"/>
              <a:t>servlet</a:t>
            </a:r>
            <a:r>
              <a:rPr lang="en-US" sz="2400" dirty="0"/>
              <a:t> is first loaded into memory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Fourth, the server invokes the </a:t>
            </a:r>
            <a:r>
              <a:rPr lang="en-US" sz="2400" b="1" dirty="0"/>
              <a:t>service( ) method of the </a:t>
            </a:r>
            <a:r>
              <a:rPr lang="en-US" sz="2400" b="1" dirty="0" err="1"/>
              <a:t>servlet</a:t>
            </a:r>
            <a:r>
              <a:rPr lang="en-US" sz="2400" b="1" dirty="0"/>
              <a:t>. This method is called </a:t>
            </a:r>
            <a:r>
              <a:rPr lang="en-US" sz="2400" b="1" dirty="0" smtClean="0"/>
              <a:t>to </a:t>
            </a:r>
            <a:r>
              <a:rPr lang="en-US" sz="2400" dirty="0" smtClean="0"/>
              <a:t>process </a:t>
            </a:r>
            <a:r>
              <a:rPr lang="en-US" sz="2400" dirty="0"/>
              <a:t>the HTTP request. </a:t>
            </a:r>
            <a:endParaRPr lang="en-US" sz="2400" dirty="0" smtClean="0"/>
          </a:p>
          <a:p>
            <a:pPr algn="just"/>
            <a:r>
              <a:rPr lang="en-US" sz="2400" dirty="0"/>
              <a:t>It may also formulate an HTTP response for the client.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7620000" cy="21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05000"/>
            <a:ext cx="6324600" cy="499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105400" y="228600"/>
            <a:ext cx="2339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AddCookieServlet.java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2577"/>
            <a:ext cx="7696200" cy="645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0" y="0"/>
            <a:ext cx="2385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GetCookiesServlet.java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session can be created via the </a:t>
            </a:r>
            <a:r>
              <a:rPr lang="en-US" b="1" dirty="0" err="1" smtClean="0"/>
              <a:t>getSession</a:t>
            </a:r>
            <a:r>
              <a:rPr lang="en-US" b="1" dirty="0" smtClean="0"/>
              <a:t>( ) method of </a:t>
            </a:r>
            <a:r>
              <a:rPr lang="en-US" b="1" dirty="0" err="1" smtClean="0"/>
              <a:t>HttpServletRequest</a:t>
            </a:r>
            <a:r>
              <a:rPr lang="en-US" b="1" dirty="0" smtClean="0"/>
              <a:t>.</a:t>
            </a:r>
          </a:p>
          <a:p>
            <a:r>
              <a:rPr lang="en-US" dirty="0" smtClean="0"/>
              <a:t>An </a:t>
            </a:r>
            <a:r>
              <a:rPr lang="en-US" b="1" dirty="0" err="1" smtClean="0"/>
              <a:t>HttpSession</a:t>
            </a:r>
            <a:r>
              <a:rPr lang="en-US" b="1" dirty="0" smtClean="0"/>
              <a:t> object is returned.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setAttribute</a:t>
            </a:r>
            <a:r>
              <a:rPr lang="en-US" b="1" dirty="0" smtClean="0"/>
              <a:t>( ), </a:t>
            </a:r>
            <a:r>
              <a:rPr lang="en-US" b="1" dirty="0" err="1" smtClean="0"/>
              <a:t>getAttribute</a:t>
            </a:r>
            <a:r>
              <a:rPr lang="en-US" b="1" dirty="0" smtClean="0"/>
              <a:t>( ), </a:t>
            </a:r>
            <a:r>
              <a:rPr lang="en-US" b="1" dirty="0" err="1" smtClean="0"/>
              <a:t>getAttributeNames</a:t>
            </a:r>
            <a:r>
              <a:rPr lang="en-US" b="1" dirty="0" smtClean="0"/>
              <a:t>( ), and </a:t>
            </a:r>
            <a:r>
              <a:rPr lang="en-US" b="1" dirty="0" err="1" smtClean="0"/>
              <a:t>removeAttribute</a:t>
            </a:r>
            <a:r>
              <a:rPr lang="en-US" b="1" dirty="0" smtClean="0"/>
              <a:t>( 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228600"/>
            <a:ext cx="883920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448" t="1463"/>
          <a:stretch>
            <a:fillRect/>
          </a:stretch>
        </p:blipFill>
        <p:spPr bwMode="auto">
          <a:xfrm>
            <a:off x="513082" y="609600"/>
            <a:ext cx="7945118" cy="63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Server Pages (JSP)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A JSP is java server page is server side program that is similar in design and functionality to a java </a:t>
            </a:r>
            <a:r>
              <a:rPr lang="en-US" dirty="0" err="1" smtClean="0"/>
              <a:t>servlet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A JSP is called by a client to provide web services, the nature of which depends on client application.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jsp</a:t>
            </a:r>
            <a:r>
              <a:rPr lang="en-US" dirty="0" smtClean="0"/>
              <a:t> is simpler to create than a java </a:t>
            </a:r>
            <a:r>
              <a:rPr lang="en-US" dirty="0" err="1" smtClean="0"/>
              <a:t>servlet</a:t>
            </a:r>
            <a:r>
              <a:rPr lang="en-US" dirty="0" smtClean="0"/>
              <a:t> because a </a:t>
            </a:r>
            <a:r>
              <a:rPr lang="en-US" dirty="0" err="1" smtClean="0"/>
              <a:t>jsp</a:t>
            </a:r>
            <a:r>
              <a:rPr lang="en-US" dirty="0" smtClean="0"/>
              <a:t> is written in HTML rather than with the java programming language.</a:t>
            </a:r>
          </a:p>
          <a:p>
            <a:pPr algn="just"/>
            <a:r>
              <a:rPr lang="en-US" dirty="0" smtClean="0"/>
              <a:t>There are three methods that are automatically called</a:t>
            </a:r>
          </a:p>
          <a:p>
            <a:pPr algn="just"/>
            <a:r>
              <a:rPr lang="en-US" dirty="0" smtClean="0"/>
              <a:t>when </a:t>
            </a:r>
            <a:r>
              <a:rPr lang="en-US" dirty="0" err="1" smtClean="0"/>
              <a:t>jsp</a:t>
            </a:r>
            <a:r>
              <a:rPr lang="en-US" dirty="0" smtClean="0"/>
              <a:t> is requested and when </a:t>
            </a:r>
            <a:r>
              <a:rPr lang="en-US" dirty="0" err="1" smtClean="0"/>
              <a:t>jsp</a:t>
            </a:r>
            <a:r>
              <a:rPr lang="en-US" dirty="0" smtClean="0"/>
              <a:t> terminates normally.</a:t>
            </a:r>
          </a:p>
          <a:p>
            <a:pPr algn="just"/>
            <a:r>
              <a:rPr lang="en-US" dirty="0" err="1" smtClean="0"/>
              <a:t>jspInit</a:t>
            </a:r>
            <a:r>
              <a:rPr lang="en-US" dirty="0" smtClean="0"/>
              <a:t>() method , the </a:t>
            </a:r>
            <a:r>
              <a:rPr lang="en-US" dirty="0" err="1" smtClean="0"/>
              <a:t>jspDestroy</a:t>
            </a:r>
            <a:r>
              <a:rPr lang="en-US" dirty="0" smtClean="0"/>
              <a:t>() method and service() method.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JSP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JSP tag consists of a combination of HTML tags and JSP tags.</a:t>
            </a:r>
          </a:p>
          <a:p>
            <a:r>
              <a:rPr lang="en-US" dirty="0" smtClean="0"/>
              <a:t>A JSP tag begin with a &lt;%, which is followed by java code , and ends with %&gt;</a:t>
            </a:r>
          </a:p>
          <a:p>
            <a:r>
              <a:rPr lang="en-US" dirty="0" smtClean="0"/>
              <a:t>XML version of </a:t>
            </a:r>
            <a:r>
              <a:rPr lang="en-US" dirty="0" err="1" smtClean="0"/>
              <a:t>jsp</a:t>
            </a:r>
            <a:r>
              <a:rPr lang="en-US" dirty="0" smtClean="0"/>
              <a:t> tag &lt;</a:t>
            </a:r>
            <a:r>
              <a:rPr lang="en-US" dirty="0" err="1" smtClean="0"/>
              <a:t>jap:TagId</a:t>
            </a:r>
            <a:r>
              <a:rPr lang="en-US" dirty="0" smtClean="0"/>
              <a:t>&gt;&lt;/</a:t>
            </a:r>
            <a:r>
              <a:rPr lang="en-US" dirty="0" err="1" smtClean="0"/>
              <a:t>jsp:TagId</a:t>
            </a:r>
            <a:r>
              <a:rPr lang="en-US" dirty="0" smtClean="0"/>
              <a:t>&gt;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jsp</a:t>
            </a:r>
            <a:r>
              <a:rPr lang="en-US" dirty="0" smtClean="0"/>
              <a:t> tags are embedded into the HTML component of a </a:t>
            </a:r>
            <a:r>
              <a:rPr lang="en-US" dirty="0" err="1" smtClean="0"/>
              <a:t>jsp</a:t>
            </a:r>
            <a:r>
              <a:rPr lang="en-US" dirty="0" smtClean="0"/>
              <a:t> program and are processed by </a:t>
            </a:r>
            <a:r>
              <a:rPr lang="en-US" dirty="0" err="1" smtClean="0"/>
              <a:t>Jsp</a:t>
            </a:r>
            <a:r>
              <a:rPr lang="en-US" dirty="0" smtClean="0"/>
              <a:t> virtual engine such as Tomcat.</a:t>
            </a:r>
          </a:p>
          <a:p>
            <a:r>
              <a:rPr lang="en-US" dirty="0" smtClean="0"/>
              <a:t>Java code associated with </a:t>
            </a:r>
            <a:r>
              <a:rPr lang="en-US" dirty="0" err="1" smtClean="0"/>
              <a:t>jsp</a:t>
            </a:r>
            <a:r>
              <a:rPr lang="en-US" dirty="0" smtClean="0"/>
              <a:t> tag are executed and sent to browser.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Five types of JSP tags 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Comment tag : </a:t>
            </a:r>
            <a:r>
              <a:rPr lang="en-US" dirty="0" smtClean="0"/>
              <a:t>opens with &lt;%-- and close with --%&gt;</a:t>
            </a:r>
          </a:p>
          <a:p>
            <a:pPr algn="just"/>
            <a:r>
              <a:rPr lang="en-US" b="1" dirty="0" smtClean="0"/>
              <a:t>Declaration statement tags: </a:t>
            </a:r>
            <a:r>
              <a:rPr lang="en-US" dirty="0" smtClean="0"/>
              <a:t>A </a:t>
            </a:r>
            <a:r>
              <a:rPr lang="en-US" dirty="0" err="1" smtClean="0"/>
              <a:t>declartion</a:t>
            </a:r>
            <a:r>
              <a:rPr lang="en-US" dirty="0" smtClean="0"/>
              <a:t> statement tag opens with &lt;%! And is followed by declaration statements that define the variables, object, and methods that are </a:t>
            </a:r>
            <a:r>
              <a:rPr lang="en-US" dirty="0" err="1" smtClean="0"/>
              <a:t>aavilabe</a:t>
            </a:r>
            <a:r>
              <a:rPr lang="en-US" dirty="0" smtClean="0"/>
              <a:t> to other component of </a:t>
            </a:r>
            <a:r>
              <a:rPr lang="en-US" dirty="0" err="1" smtClean="0"/>
              <a:t>jsp</a:t>
            </a:r>
            <a:r>
              <a:rPr lang="en-US" dirty="0" smtClean="0"/>
              <a:t> program.</a:t>
            </a:r>
          </a:p>
          <a:p>
            <a:r>
              <a:rPr lang="en-US" b="1" dirty="0" smtClean="0"/>
              <a:t>Directive tags: </a:t>
            </a:r>
            <a:r>
              <a:rPr lang="en-US" dirty="0" smtClean="0"/>
              <a:t>opens with &lt;%@ and commands the </a:t>
            </a:r>
            <a:r>
              <a:rPr lang="en-US" dirty="0" err="1" smtClean="0"/>
              <a:t>jsp</a:t>
            </a:r>
            <a:r>
              <a:rPr lang="en-US" dirty="0" smtClean="0"/>
              <a:t> virtual engine to perform a specific task, such as importing java package required.</a:t>
            </a:r>
          </a:p>
          <a:p>
            <a:pPr lvl="1"/>
            <a:r>
              <a:rPr lang="en-US" dirty="0" smtClean="0"/>
              <a:t>&lt;%@ page import=”import java.sql.*” ; %&gt;</a:t>
            </a:r>
          </a:p>
          <a:p>
            <a:pPr lvl="1"/>
            <a:r>
              <a:rPr lang="en-US" dirty="0" smtClean="0"/>
              <a:t>&lt;%@ include file=”</a:t>
            </a:r>
            <a:r>
              <a:rPr lang="en-US" dirty="0" err="1" smtClean="0"/>
              <a:t>keogh</a:t>
            </a:r>
            <a:r>
              <a:rPr lang="en-US" dirty="0" smtClean="0"/>
              <a:t>\books.html” %&gt;</a:t>
            </a:r>
          </a:p>
          <a:p>
            <a:pPr lvl="1"/>
            <a:r>
              <a:rPr lang="en-US" dirty="0" smtClean="0"/>
              <a:t>&lt;%@ </a:t>
            </a:r>
            <a:r>
              <a:rPr lang="en-US" dirty="0" err="1" smtClean="0"/>
              <a:t>taglib</a:t>
            </a:r>
            <a:r>
              <a:rPr lang="en-US" dirty="0" smtClean="0"/>
              <a:t> </a:t>
            </a:r>
            <a:r>
              <a:rPr lang="en-US" dirty="0" err="1" smtClean="0"/>
              <a:t>url</a:t>
            </a:r>
            <a:r>
              <a:rPr lang="en-US" dirty="0" smtClean="0"/>
              <a:t>=”myTags.tld” ; %&gt;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Expression tags: </a:t>
            </a:r>
            <a:r>
              <a:rPr lang="en-US" dirty="0" smtClean="0"/>
              <a:t>opens with &lt;%= and is used for an expression statement whose result page replaces the expression tag when the </a:t>
            </a:r>
            <a:r>
              <a:rPr lang="en-US" dirty="0" err="1" smtClean="0"/>
              <a:t>jsp</a:t>
            </a:r>
            <a:r>
              <a:rPr lang="en-US" dirty="0" smtClean="0"/>
              <a:t> virtual engine resolves JSP tags.  An expression tag closes with %&gt;</a:t>
            </a:r>
          </a:p>
          <a:p>
            <a:pPr algn="just"/>
            <a:r>
              <a:rPr lang="en-US" b="1" dirty="0" err="1" smtClean="0"/>
              <a:t>Scriptlet</a:t>
            </a:r>
            <a:r>
              <a:rPr lang="en-US" b="1" dirty="0" smtClean="0"/>
              <a:t> tag: </a:t>
            </a:r>
            <a:r>
              <a:rPr lang="en-US" dirty="0" smtClean="0"/>
              <a:t>A </a:t>
            </a:r>
            <a:r>
              <a:rPr lang="en-US" dirty="0" err="1" smtClean="0"/>
              <a:t>sciptlet</a:t>
            </a:r>
            <a:r>
              <a:rPr lang="en-US" dirty="0" smtClean="0"/>
              <a:t> tag opens with &lt;% and contains commonly used java control statements and loops. And </a:t>
            </a:r>
            <a:r>
              <a:rPr lang="en-US" dirty="0" err="1" smtClean="0"/>
              <a:t>Scriptlet</a:t>
            </a:r>
            <a:r>
              <a:rPr lang="en-US" dirty="0" smtClean="0"/>
              <a:t> tag closes with %&gt;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First JSP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60198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sz="4300" dirty="0" smtClean="0"/>
              <a:t>&lt;%-- </a:t>
            </a:r>
          </a:p>
          <a:p>
            <a:pPr>
              <a:buNone/>
            </a:pPr>
            <a:r>
              <a:rPr lang="en-US" sz="4300" dirty="0" smtClean="0"/>
              <a:t>Document   : </a:t>
            </a:r>
            <a:r>
              <a:rPr lang="en-US" sz="4300" dirty="0" err="1" smtClean="0"/>
              <a:t>helloworld</a:t>
            </a:r>
            <a:endParaRPr lang="en-US" sz="4300" dirty="0" smtClean="0"/>
          </a:p>
          <a:p>
            <a:pPr>
              <a:buNone/>
            </a:pPr>
            <a:r>
              <a:rPr lang="en-US" sz="4300" dirty="0" smtClean="0"/>
              <a:t>Created on : Oct 26, 2018</a:t>
            </a:r>
          </a:p>
          <a:p>
            <a:pPr>
              <a:buNone/>
            </a:pPr>
            <a:r>
              <a:rPr lang="en-US" sz="4300" dirty="0" smtClean="0"/>
              <a:t>Author     : XYZ</a:t>
            </a:r>
          </a:p>
          <a:p>
            <a:pPr>
              <a:buNone/>
            </a:pPr>
            <a:r>
              <a:rPr lang="en-US" sz="4300" dirty="0" smtClean="0"/>
              <a:t>--%&gt;</a:t>
            </a:r>
          </a:p>
          <a:p>
            <a:pPr>
              <a:buNone/>
            </a:pPr>
            <a:r>
              <a:rPr lang="en-US" sz="4300" dirty="0" smtClean="0"/>
              <a:t>&lt;html&gt;</a:t>
            </a:r>
          </a:p>
          <a:p>
            <a:pPr>
              <a:buNone/>
            </a:pPr>
            <a:r>
              <a:rPr lang="en-US" sz="4300" dirty="0" smtClean="0"/>
              <a:t>&lt;head&gt;</a:t>
            </a:r>
          </a:p>
          <a:p>
            <a:pPr>
              <a:buNone/>
            </a:pPr>
            <a:r>
              <a:rPr lang="en-US" sz="4300" dirty="0" smtClean="0"/>
              <a:t>        &lt;title&gt;JSP Page&lt;/title&gt;</a:t>
            </a:r>
          </a:p>
          <a:p>
            <a:pPr>
              <a:buNone/>
            </a:pPr>
            <a:r>
              <a:rPr lang="en-US" sz="4300" dirty="0" smtClean="0"/>
              <a:t>&lt;/head&gt;</a:t>
            </a:r>
          </a:p>
          <a:p>
            <a:pPr>
              <a:buNone/>
            </a:pPr>
            <a:r>
              <a:rPr lang="en-US" sz="4300" dirty="0" smtClean="0"/>
              <a:t>&lt;body&gt;</a:t>
            </a:r>
          </a:p>
          <a:p>
            <a:pPr>
              <a:buNone/>
            </a:pPr>
            <a:endParaRPr lang="en-US" sz="4300" dirty="0" smtClean="0"/>
          </a:p>
          <a:p>
            <a:pPr>
              <a:buNone/>
            </a:pPr>
            <a:r>
              <a:rPr lang="pt-BR" sz="4300" dirty="0" smtClean="0"/>
              <a:t>    &lt;p&gt; Hi, &lt;h3&gt;&lt;%="Hello!" %&gt;&lt;/h3&gt;&lt;/p&gt;</a:t>
            </a:r>
          </a:p>
          <a:p>
            <a:pPr>
              <a:buNone/>
            </a:pPr>
            <a:r>
              <a:rPr lang="en-US" sz="4300" dirty="0" smtClean="0"/>
              <a:t>    &lt;p&gt;You successfully run a simple </a:t>
            </a:r>
            <a:r>
              <a:rPr lang="en-US" sz="4300" dirty="0" err="1" smtClean="0"/>
              <a:t>jsp</a:t>
            </a:r>
            <a:r>
              <a:rPr lang="en-US" sz="4300" dirty="0" smtClean="0"/>
              <a:t> program.&lt;/p&gt;</a:t>
            </a:r>
          </a:p>
          <a:p>
            <a:pPr>
              <a:buNone/>
            </a:pPr>
            <a:r>
              <a:rPr lang="en-US" sz="4300" dirty="0" smtClean="0"/>
              <a:t>    &lt;p&gt;Learn More concept about </a:t>
            </a:r>
            <a:r>
              <a:rPr lang="en-US" sz="4300" dirty="0" err="1" smtClean="0"/>
              <a:t>jsp</a:t>
            </a:r>
            <a:r>
              <a:rPr lang="en-US" sz="4300" dirty="0" smtClean="0"/>
              <a:t>.&lt;/p&gt;</a:t>
            </a:r>
          </a:p>
          <a:p>
            <a:pPr>
              <a:buNone/>
            </a:pPr>
            <a:endParaRPr lang="en-US" sz="4300" dirty="0" smtClean="0"/>
          </a:p>
          <a:p>
            <a:pPr>
              <a:buNone/>
            </a:pPr>
            <a:r>
              <a:rPr lang="en-US" sz="4300" dirty="0" smtClean="0"/>
              <a:t>&lt;/body&gt;</a:t>
            </a:r>
          </a:p>
          <a:p>
            <a:pPr>
              <a:buNone/>
            </a:pPr>
            <a:r>
              <a:rPr lang="en-US" sz="4300" dirty="0" smtClean="0"/>
              <a:t>&lt;/html&gt;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Tomcat for </a:t>
            </a:r>
            <a:r>
              <a:rPr lang="en-US" b="1" dirty="0" err="1"/>
              <a:t>Servlet</a:t>
            </a:r>
            <a:r>
              <a:rPr lang="en-US" b="1" dirty="0"/>
              <a:t>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&amp; using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&lt;head&gt;</a:t>
            </a:r>
          </a:p>
          <a:p>
            <a:pPr>
              <a:buNone/>
            </a:pPr>
            <a:r>
              <a:rPr lang="en-US" dirty="0" smtClean="0"/>
              <a:t>&lt;title&gt; </a:t>
            </a:r>
            <a:r>
              <a:rPr lang="en-US" dirty="0" err="1" smtClean="0"/>
              <a:t>Jsp</a:t>
            </a:r>
            <a:r>
              <a:rPr lang="en-US" dirty="0" smtClean="0"/>
              <a:t> Programming &lt;/title&gt;</a:t>
            </a:r>
          </a:p>
          <a:p>
            <a:pPr>
              <a:buNone/>
            </a:pPr>
            <a:r>
              <a:rPr lang="en-US" dirty="0" smtClean="0"/>
              <a:t>&lt;head&gt;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r>
              <a:rPr lang="en-US" b="1" dirty="0" smtClean="0"/>
              <a:t>&lt;%! </a:t>
            </a:r>
            <a:r>
              <a:rPr lang="en-US" b="1" dirty="0" err="1" smtClean="0"/>
              <a:t>int</a:t>
            </a:r>
            <a:r>
              <a:rPr lang="en-US" b="1" dirty="0" smtClean="0"/>
              <a:t> age=29; %&gt;</a:t>
            </a:r>
          </a:p>
          <a:p>
            <a:pPr>
              <a:buNone/>
            </a:pPr>
            <a:r>
              <a:rPr lang="en-US" b="1" dirty="0" smtClean="0"/>
              <a:t>&lt;p&gt; Your age is : &lt;%=age%&gt; &lt;/p&gt;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Declaring multiple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 smtClean="0"/>
              <a:t>&lt;html&gt;</a:t>
            </a:r>
          </a:p>
          <a:p>
            <a:pPr>
              <a:buNone/>
            </a:pPr>
            <a:r>
              <a:rPr lang="en-US" sz="2000" dirty="0" smtClean="0"/>
              <a:t>&lt;head&gt;</a:t>
            </a:r>
          </a:p>
          <a:p>
            <a:pPr>
              <a:buNone/>
            </a:pPr>
            <a:r>
              <a:rPr lang="en-US" sz="2000" dirty="0" smtClean="0"/>
              <a:t>&lt;title&gt; </a:t>
            </a:r>
            <a:r>
              <a:rPr lang="en-US" sz="2000" dirty="0" err="1" smtClean="0"/>
              <a:t>Jsp</a:t>
            </a:r>
            <a:r>
              <a:rPr lang="en-US" sz="2000" dirty="0" smtClean="0"/>
              <a:t> Programming &lt;/title&gt;</a:t>
            </a:r>
          </a:p>
          <a:p>
            <a:pPr>
              <a:buNone/>
            </a:pPr>
            <a:r>
              <a:rPr lang="en-US" sz="2000" dirty="0" smtClean="0"/>
              <a:t>&lt;head&gt;</a:t>
            </a:r>
          </a:p>
          <a:p>
            <a:pPr>
              <a:buNone/>
            </a:pPr>
            <a:r>
              <a:rPr lang="en-US" sz="2000" dirty="0" smtClean="0"/>
              <a:t>&lt;body&gt;</a:t>
            </a:r>
          </a:p>
          <a:p>
            <a:pPr>
              <a:buNone/>
            </a:pPr>
            <a:r>
              <a:rPr lang="en-US" sz="2000" b="1" dirty="0" smtClean="0"/>
              <a:t>&lt;%!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age=29; </a:t>
            </a:r>
          </a:p>
          <a:p>
            <a:pPr>
              <a:buNone/>
            </a:pPr>
            <a:r>
              <a:rPr lang="en-US" sz="2000" b="1" dirty="0" smtClean="0"/>
              <a:t>	    float salary;</a:t>
            </a:r>
          </a:p>
          <a:p>
            <a:pPr>
              <a:buNone/>
            </a:pPr>
            <a:r>
              <a:rPr lang="en-US" sz="2000" b="1" dirty="0" smtClean="0"/>
              <a:t>          </a:t>
            </a:r>
            <a:r>
              <a:rPr lang="en-US" sz="2000" b="1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emonumber</a:t>
            </a:r>
            <a:r>
              <a:rPr lang="en-US" sz="2000" b="1" dirty="0" smtClean="0"/>
              <a:t>;</a:t>
            </a:r>
          </a:p>
          <a:p>
            <a:pPr>
              <a:buNone/>
            </a:pPr>
            <a:r>
              <a:rPr lang="en-US" sz="2000" b="1" dirty="0" smtClean="0"/>
              <a:t>%&gt;</a:t>
            </a:r>
          </a:p>
          <a:p>
            <a:pPr>
              <a:buNone/>
            </a:pPr>
            <a:r>
              <a:rPr lang="en-US" sz="2000" dirty="0" smtClean="0"/>
              <a:t>&lt;p&gt; Your age is : &lt;%=age%&gt; &lt;/p&gt;</a:t>
            </a:r>
          </a:p>
          <a:p>
            <a:pPr>
              <a:buNone/>
            </a:pPr>
            <a:r>
              <a:rPr lang="en-US" sz="2000" dirty="0" smtClean="0"/>
              <a:t>&lt;/body&gt;</a:t>
            </a:r>
          </a:p>
          <a:p>
            <a:pPr>
              <a:buNone/>
            </a:pPr>
            <a:r>
              <a:rPr lang="en-US" sz="2000" dirty="0" smtClean="0"/>
              <a:t>&lt;/html&gt;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method are declared and used in JSP programs?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&lt;</a:t>
            </a:r>
            <a:r>
              <a:rPr lang="en-US" dirty="0" smtClean="0"/>
              <a:t>html&gt;</a:t>
            </a:r>
          </a:p>
          <a:p>
            <a:pPr>
              <a:buNone/>
            </a:pPr>
            <a:r>
              <a:rPr lang="en-US" dirty="0" smtClean="0"/>
              <a:t>&lt;head&gt;</a:t>
            </a:r>
          </a:p>
          <a:p>
            <a:pPr>
              <a:buNone/>
            </a:pPr>
            <a:r>
              <a:rPr lang="en-US" dirty="0" smtClean="0"/>
              <a:t>&lt;title&gt; </a:t>
            </a:r>
            <a:r>
              <a:rPr lang="en-US" dirty="0" err="1" smtClean="0"/>
              <a:t>Jsp</a:t>
            </a:r>
            <a:r>
              <a:rPr lang="en-US" dirty="0" smtClean="0"/>
              <a:t> programming&lt;/title&gt;</a:t>
            </a:r>
          </a:p>
          <a:p>
            <a:pPr>
              <a:buNone/>
            </a:pPr>
            <a:r>
              <a:rPr lang="en-US" dirty="0" smtClean="0"/>
              <a:t>&lt;/head&gt;</a:t>
            </a:r>
          </a:p>
          <a:p>
            <a:pPr lvl="1">
              <a:buNone/>
            </a:pPr>
            <a:r>
              <a:rPr lang="en-US" dirty="0" smtClean="0"/>
              <a:t>&lt;body&gt;</a:t>
            </a:r>
          </a:p>
          <a:p>
            <a:pPr lvl="1">
              <a:buNone/>
            </a:pPr>
            <a:r>
              <a:rPr lang="en-US" b="1" dirty="0" smtClean="0"/>
              <a:t>&lt;%! </a:t>
            </a:r>
            <a:r>
              <a:rPr lang="en-US" b="1" dirty="0" err="1" smtClean="0"/>
              <a:t>int</a:t>
            </a:r>
            <a:r>
              <a:rPr lang="en-US" b="1" dirty="0" smtClean="0"/>
              <a:t> add(</a:t>
            </a:r>
            <a:r>
              <a:rPr lang="en-US" b="1" dirty="0" err="1" smtClean="0"/>
              <a:t>int</a:t>
            </a:r>
            <a:r>
              <a:rPr lang="en-US" b="1" dirty="0" smtClean="0"/>
              <a:t> a, </a:t>
            </a:r>
            <a:r>
              <a:rPr lang="en-US" b="1" dirty="0" err="1" smtClean="0"/>
              <a:t>int</a:t>
            </a:r>
            <a:r>
              <a:rPr lang="en-US" b="1" dirty="0" smtClean="0"/>
              <a:t> b)</a:t>
            </a:r>
          </a:p>
          <a:p>
            <a:pPr lvl="1">
              <a:buNone/>
            </a:pPr>
            <a:r>
              <a:rPr lang="en-US" b="1" dirty="0" smtClean="0"/>
              <a:t>{</a:t>
            </a:r>
          </a:p>
          <a:p>
            <a:pPr lvl="2">
              <a:buNone/>
            </a:pPr>
            <a:r>
              <a:rPr lang="en-US" b="1" dirty="0" smtClean="0"/>
              <a:t> </a:t>
            </a:r>
            <a:r>
              <a:rPr lang="en-US" b="1" dirty="0" err="1" smtClean="0"/>
              <a:t>int</a:t>
            </a:r>
            <a:r>
              <a:rPr lang="en-US" b="1" dirty="0" smtClean="0"/>
              <a:t> c;</a:t>
            </a:r>
          </a:p>
          <a:p>
            <a:pPr lvl="2">
              <a:buNone/>
            </a:pPr>
            <a:r>
              <a:rPr lang="en-US" b="1" dirty="0" smtClean="0"/>
              <a:t>c=</a:t>
            </a:r>
            <a:r>
              <a:rPr lang="en-US" b="1" dirty="0" err="1" smtClean="0"/>
              <a:t>a+b</a:t>
            </a:r>
            <a:r>
              <a:rPr lang="en-US" b="1" dirty="0" smtClean="0"/>
              <a:t>;</a:t>
            </a:r>
          </a:p>
          <a:p>
            <a:pPr lvl="2">
              <a:buNone/>
            </a:pPr>
            <a:r>
              <a:rPr lang="en-US" b="1" dirty="0" smtClean="0"/>
              <a:t>return c;</a:t>
            </a:r>
          </a:p>
          <a:p>
            <a:pPr lvl="1">
              <a:buNone/>
            </a:pPr>
            <a:r>
              <a:rPr lang="en-US" b="1" dirty="0" smtClean="0"/>
              <a:t>}</a:t>
            </a:r>
          </a:p>
          <a:p>
            <a:pPr lvl="1">
              <a:buNone/>
            </a:pPr>
            <a:r>
              <a:rPr lang="en-US" b="1" dirty="0" smtClean="0"/>
              <a:t>%&gt;</a:t>
            </a:r>
          </a:p>
          <a:p>
            <a:pPr lvl="1">
              <a:buNone/>
            </a:pPr>
            <a:r>
              <a:rPr lang="en-US" b="1" dirty="0" smtClean="0"/>
              <a:t>&lt;p&gt; Addition of two numbers : &lt;%= add(45,46)%&gt; &lt;/p&gt;</a:t>
            </a:r>
          </a:p>
          <a:p>
            <a:pPr lvl="1"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control statements in JSP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&lt;html&gt;</a:t>
            </a:r>
          </a:p>
          <a:p>
            <a:pPr>
              <a:buNone/>
            </a:pPr>
            <a:r>
              <a:rPr lang="en-US" dirty="0" smtClean="0"/>
              <a:t>&lt;head&gt;</a:t>
            </a:r>
          </a:p>
          <a:p>
            <a:pPr>
              <a:buNone/>
            </a:pPr>
            <a:r>
              <a:rPr lang="en-US" dirty="0" smtClean="0"/>
              <a:t>&lt;title&gt; JSP Programming &lt;/title&gt;</a:t>
            </a:r>
          </a:p>
          <a:p>
            <a:pPr>
              <a:buNone/>
            </a:pPr>
            <a:r>
              <a:rPr lang="en-US" dirty="0" smtClean="0"/>
              <a:t>&lt;/head&gt;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r>
              <a:rPr lang="en-US" dirty="0" smtClean="0"/>
              <a:t>&lt;%! </a:t>
            </a:r>
            <a:r>
              <a:rPr lang="en-US" dirty="0" err="1" smtClean="0"/>
              <a:t>int</a:t>
            </a:r>
            <a:r>
              <a:rPr lang="en-US" dirty="0" smtClean="0"/>
              <a:t> grade=26; %&gt;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 lvl="1">
              <a:buNone/>
            </a:pPr>
            <a:r>
              <a:rPr lang="en-US" b="1" dirty="0" smtClean="0"/>
              <a:t>&lt;% if(grade &gt;69) { %&gt;</a:t>
            </a:r>
          </a:p>
          <a:p>
            <a:pPr lvl="1">
              <a:buNone/>
            </a:pPr>
            <a:r>
              <a:rPr lang="en-US" b="1" dirty="0" smtClean="0"/>
              <a:t>&lt;p&gt; You Passed !&lt;/p&gt;</a:t>
            </a:r>
          </a:p>
          <a:p>
            <a:pPr lvl="1">
              <a:buNone/>
            </a:pPr>
            <a:r>
              <a:rPr lang="en-US" b="1" dirty="0" smtClean="0"/>
              <a:t>&lt;% } else { %&gt;</a:t>
            </a:r>
          </a:p>
          <a:p>
            <a:pPr lvl="1">
              <a:buNone/>
            </a:pPr>
            <a:r>
              <a:rPr lang="en-US" b="1" dirty="0" smtClean="0"/>
              <a:t>&lt;p&gt; Better Luck Next Time&lt;/p&gt;</a:t>
            </a:r>
          </a:p>
          <a:p>
            <a:pPr lvl="1">
              <a:buNone/>
            </a:pPr>
            <a:r>
              <a:rPr lang="en-US" b="1" dirty="0" smtClean="0"/>
              <a:t>&lt;% } %&gt;</a:t>
            </a:r>
          </a:p>
          <a:p>
            <a:pPr>
              <a:buNone/>
            </a:pPr>
            <a:r>
              <a:rPr lang="en-US" dirty="0" smtClean="0"/>
              <a:t>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Looping Statement in JSP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&lt;html&gt;&lt;head&gt;&lt;title&gt;For Loop &lt;/title&gt;&lt;/head&gt;</a:t>
            </a:r>
          </a:p>
          <a:p>
            <a:pPr>
              <a:buNone/>
            </a:pPr>
            <a:r>
              <a:rPr lang="en-US" dirty="0" smtClean="0"/>
              <a:t>&lt;body&gt;</a:t>
            </a:r>
          </a:p>
          <a:p>
            <a:pPr>
              <a:buNone/>
            </a:pPr>
            <a:r>
              <a:rPr lang="en-US" dirty="0" smtClean="0"/>
              <a:t>&lt;%</a:t>
            </a:r>
          </a:p>
          <a:p>
            <a:pPr lvl="1">
              <a:buNone/>
            </a:pPr>
            <a:r>
              <a:rPr lang="nn-NO" b="1" dirty="0" smtClean="0"/>
              <a:t>for (int i = 0; i &lt; 10;i++) {</a:t>
            </a:r>
          </a:p>
          <a:p>
            <a:pPr lvl="1">
              <a:buNone/>
            </a:pPr>
            <a:r>
              <a:rPr lang="en-US" b="1" dirty="0" smtClean="0"/>
              <a:t>%&gt;</a:t>
            </a:r>
          </a:p>
          <a:p>
            <a:pPr lvl="1">
              <a:buNone/>
            </a:pPr>
            <a:r>
              <a:rPr lang="en-US" b="1" dirty="0" smtClean="0"/>
              <a:t>&lt;p&gt; Hello World&lt;/p&gt;</a:t>
            </a:r>
          </a:p>
          <a:p>
            <a:pPr lvl="1">
              <a:buNone/>
            </a:pPr>
            <a:r>
              <a:rPr lang="en-US" b="1" dirty="0" smtClean="0"/>
              <a:t>&lt;% } %&gt;</a:t>
            </a:r>
          </a:p>
          <a:p>
            <a:pPr>
              <a:buNone/>
            </a:pPr>
            <a:r>
              <a:rPr lang="en-US" dirty="0" smtClean="0"/>
              <a:t> &lt;/body&gt;</a:t>
            </a:r>
          </a:p>
          <a:p>
            <a:pPr>
              <a:buNone/>
            </a:pPr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JSP - Form Processing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8991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&lt;html&gt;</a:t>
            </a:r>
          </a:p>
          <a:p>
            <a:r>
              <a:rPr lang="en-US" dirty="0" smtClean="0"/>
              <a:t>&lt;body&gt;</a:t>
            </a:r>
          </a:p>
          <a:p>
            <a:r>
              <a:rPr lang="en-US" dirty="0" smtClean="0"/>
              <a:t>&lt;center&gt;</a:t>
            </a:r>
          </a:p>
          <a:p>
            <a:r>
              <a:rPr lang="en-US" dirty="0" smtClean="0"/>
              <a:t>&lt;form name="Form1"</a:t>
            </a:r>
          </a:p>
          <a:p>
            <a:r>
              <a:rPr lang="en-US" dirty="0" smtClean="0"/>
              <a:t>method="Get"</a:t>
            </a:r>
          </a:p>
          <a:p>
            <a:r>
              <a:rPr lang="en-US" dirty="0" smtClean="0"/>
              <a:t>action="http://localhost:8080/testjsp/getform.jsp"&gt;</a:t>
            </a:r>
          </a:p>
          <a:p>
            <a:r>
              <a:rPr lang="en-US" dirty="0" smtClean="0"/>
              <a:t>&lt;table&gt;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&lt;td&gt;&lt;B&gt;First Name:&lt;/td&gt;</a:t>
            </a:r>
          </a:p>
          <a:p>
            <a:r>
              <a:rPr lang="en-US" dirty="0" smtClean="0"/>
              <a:t>&lt;td&gt;&lt;input type=textbox name="fn" size="25" value=""&gt;&lt;/td&gt;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&lt;td&gt;&lt;B&gt;Last Name:&lt;/td&gt;</a:t>
            </a:r>
          </a:p>
          <a:p>
            <a:r>
              <a:rPr lang="en-US" dirty="0" smtClean="0"/>
              <a:t>&lt;td&gt;&lt;input type=textbox name="</a:t>
            </a:r>
            <a:r>
              <a:rPr lang="en-US" dirty="0" err="1" smtClean="0"/>
              <a:t>ln</a:t>
            </a:r>
            <a:r>
              <a:rPr lang="en-US" dirty="0" smtClean="0"/>
              <a:t>" size="25" value=""&gt;&lt;/td&gt;</a:t>
            </a:r>
          </a:p>
          <a:p>
            <a:r>
              <a:rPr lang="en-US" dirty="0" smtClean="0"/>
              <a:t>&lt;/</a:t>
            </a:r>
            <a:r>
              <a:rPr lang="en-US" dirty="0" err="1" smtClean="0"/>
              <a:t>tr</a:t>
            </a:r>
            <a:r>
              <a:rPr lang="en-US" dirty="0" smtClean="0"/>
              <a:t>&gt;</a:t>
            </a:r>
          </a:p>
          <a:p>
            <a:r>
              <a:rPr lang="en-US" dirty="0" smtClean="0"/>
              <a:t>&lt;/table&gt;</a:t>
            </a:r>
          </a:p>
          <a:p>
            <a:r>
              <a:rPr lang="en-US" dirty="0" smtClean="0"/>
              <a:t>&lt;input type=submit value="Submit"&gt;</a:t>
            </a:r>
          </a:p>
          <a:p>
            <a:r>
              <a:rPr lang="en-US" dirty="0" smtClean="0"/>
              <a:t>&lt;/body&gt;</a:t>
            </a:r>
          </a:p>
          <a:p>
            <a:r>
              <a:rPr lang="en-US" dirty="0" smtClean="0"/>
              <a:t>&lt;/html&gt;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Getform.jsp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8382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&lt;html&gt;</a:t>
            </a:r>
          </a:p>
          <a:p>
            <a:r>
              <a:rPr lang="en-US" dirty="0" smtClean="0"/>
              <a:t>   &lt;head&gt;</a:t>
            </a:r>
          </a:p>
          <a:p>
            <a:r>
              <a:rPr lang="en-US" dirty="0" smtClean="0"/>
              <a:t>      &lt;title&gt;Using GET Method to Read Form Data&lt;/title&gt;</a:t>
            </a:r>
          </a:p>
          <a:p>
            <a:r>
              <a:rPr lang="en-US" dirty="0" smtClean="0"/>
              <a:t>   &lt;/head&gt;</a:t>
            </a:r>
          </a:p>
          <a:p>
            <a:r>
              <a:rPr lang="en-US" dirty="0" smtClean="0"/>
              <a:t>   </a:t>
            </a:r>
          </a:p>
          <a:p>
            <a:r>
              <a:rPr lang="en-US" dirty="0" smtClean="0"/>
              <a:t>   &lt;body&gt;</a:t>
            </a:r>
          </a:p>
          <a:p>
            <a:r>
              <a:rPr lang="en-US" dirty="0" smtClean="0"/>
              <a:t>      &lt;h1&gt;Using GET Method to Read Form Data&lt;/h1&gt;</a:t>
            </a:r>
          </a:p>
          <a:p>
            <a:r>
              <a:rPr lang="en-US" dirty="0" smtClean="0"/>
              <a:t>      </a:t>
            </a:r>
          </a:p>
          <a:p>
            <a:r>
              <a:rPr lang="en-US" dirty="0" smtClean="0"/>
              <a:t>         &lt;p&gt;&lt;b&gt;First Name:&lt;/b&gt;</a:t>
            </a:r>
          </a:p>
          <a:p>
            <a:r>
              <a:rPr lang="en-US" dirty="0" smtClean="0"/>
              <a:t>            &lt;%= </a:t>
            </a:r>
            <a:r>
              <a:rPr lang="en-US" dirty="0" err="1" smtClean="0"/>
              <a:t>request.getParameter</a:t>
            </a:r>
            <a:r>
              <a:rPr lang="en-US" dirty="0" smtClean="0"/>
              <a:t>("fn")%&gt;</a:t>
            </a:r>
          </a:p>
          <a:p>
            <a:r>
              <a:rPr lang="en-US" dirty="0" smtClean="0"/>
              <a:t>         &lt;/p&gt;</a:t>
            </a:r>
          </a:p>
          <a:p>
            <a:r>
              <a:rPr lang="en-US" dirty="0" smtClean="0"/>
              <a:t>         &lt;p&gt;&lt;b&gt;Last  Name:&lt;/b&gt;</a:t>
            </a:r>
          </a:p>
          <a:p>
            <a:r>
              <a:rPr lang="en-US" dirty="0" smtClean="0"/>
              <a:t>            &lt;%= </a:t>
            </a:r>
            <a:r>
              <a:rPr lang="en-US" dirty="0" err="1" smtClean="0"/>
              <a:t>request.getParameter</a:t>
            </a:r>
            <a:r>
              <a:rPr lang="en-US" dirty="0" smtClean="0"/>
              <a:t>("</a:t>
            </a:r>
            <a:r>
              <a:rPr lang="en-US" dirty="0" err="1" smtClean="0"/>
              <a:t>ln</a:t>
            </a:r>
            <a:r>
              <a:rPr lang="en-US" dirty="0" smtClean="0"/>
              <a:t>")%&gt;</a:t>
            </a:r>
          </a:p>
          <a:p>
            <a:r>
              <a:rPr lang="en-US" dirty="0" smtClean="0"/>
              <a:t>         &lt;/p&gt;</a:t>
            </a:r>
          </a:p>
          <a:p>
            <a:r>
              <a:rPr lang="en-US" dirty="0" smtClean="0"/>
              <a:t>        </a:t>
            </a:r>
          </a:p>
          <a:p>
            <a:r>
              <a:rPr lang="en-US" dirty="0" smtClean="0"/>
              <a:t>   &lt;/body&gt;</a:t>
            </a:r>
          </a:p>
          <a:p>
            <a:r>
              <a:rPr lang="en-US" dirty="0" smtClean="0"/>
              <a:t>&lt;/html&gt;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Cookies in JSP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305342"/>
            <a:ext cx="838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&lt;%@page import="</a:t>
            </a:r>
            <a:r>
              <a:rPr lang="en-US" sz="2400" dirty="0" err="1" smtClean="0"/>
              <a:t>javax.servlet.http.Cookie</a:t>
            </a:r>
            <a:r>
              <a:rPr lang="en-US" sz="2400" dirty="0" smtClean="0"/>
              <a:t>"%&gt;</a:t>
            </a:r>
          </a:p>
          <a:p>
            <a:r>
              <a:rPr lang="en-US" sz="2400" dirty="0" smtClean="0"/>
              <a:t>&lt;html&gt;</a:t>
            </a:r>
          </a:p>
          <a:p>
            <a:r>
              <a:rPr lang="en-US" sz="2400" dirty="0" smtClean="0"/>
              <a:t>    &lt;head&gt;</a:t>
            </a:r>
          </a:p>
          <a:p>
            <a:r>
              <a:rPr lang="en-US" sz="2400" dirty="0" smtClean="0"/>
              <a:t>        &lt;title&gt;JSP Set Cookie&lt;/title&gt;</a:t>
            </a:r>
          </a:p>
          <a:p>
            <a:r>
              <a:rPr lang="en-US" sz="2400" dirty="0" smtClean="0"/>
              <a:t>    &lt;/head&gt;</a:t>
            </a:r>
          </a:p>
          <a:p>
            <a:r>
              <a:rPr lang="en-US" sz="2400" dirty="0" smtClean="0"/>
              <a:t>    &lt;body&gt;</a:t>
            </a:r>
          </a:p>
          <a:p>
            <a:r>
              <a:rPr lang="en-US" sz="2400" dirty="0" smtClean="0"/>
              <a:t>        &lt;%</a:t>
            </a:r>
          </a:p>
          <a:p>
            <a:r>
              <a:rPr lang="en-US" sz="2400" dirty="0" smtClean="0"/>
              <a:t>            Cookie </a:t>
            </a:r>
            <a:r>
              <a:rPr lang="en-US" sz="2400" dirty="0" err="1" smtClean="0"/>
              <a:t>cookie</a:t>
            </a:r>
            <a:r>
              <a:rPr lang="en-US" sz="2400" dirty="0" smtClean="0"/>
              <a:t> = new Cookie("</a:t>
            </a:r>
            <a:r>
              <a:rPr lang="en-US" sz="2400" dirty="0" err="1" smtClean="0"/>
              <a:t>ClientID“,"JSP</a:t>
            </a:r>
            <a:r>
              <a:rPr lang="en-US" sz="2400" dirty="0" smtClean="0"/>
              <a:t> Cookie");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cookie.setMaxAge</a:t>
            </a:r>
            <a:r>
              <a:rPr lang="en-US" sz="2400" dirty="0" smtClean="0"/>
              <a:t>(3600);</a:t>
            </a:r>
          </a:p>
          <a:p>
            <a:r>
              <a:rPr lang="en-US" sz="2400" dirty="0" smtClean="0"/>
              <a:t>                       </a:t>
            </a:r>
            <a:r>
              <a:rPr lang="en-US" sz="2400" dirty="0" err="1" smtClean="0"/>
              <a:t>response.addCookie</a:t>
            </a:r>
            <a:r>
              <a:rPr lang="en-US" sz="2400" dirty="0" smtClean="0"/>
              <a:t>(cookie);</a:t>
            </a:r>
          </a:p>
          <a:p>
            <a:r>
              <a:rPr lang="en-US" sz="2400" dirty="0" smtClean="0"/>
              <a:t>        %&gt;</a:t>
            </a:r>
          </a:p>
          <a:p>
            <a:r>
              <a:rPr lang="en-US" sz="2400" dirty="0" smtClean="0"/>
              <a:t>    &lt;/body&gt;</a:t>
            </a:r>
          </a:p>
          <a:p>
            <a:r>
              <a:rPr lang="en-US" sz="2400" dirty="0" smtClean="0"/>
              <a:t>&lt;/html&gt;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89844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&lt;%@page import="</a:t>
            </a:r>
            <a:r>
              <a:rPr lang="en-US" sz="2400" dirty="0" err="1" smtClean="0"/>
              <a:t>javax.servlet.http.Cookie</a:t>
            </a:r>
            <a:r>
              <a:rPr lang="en-US" sz="2400" dirty="0" smtClean="0"/>
              <a:t>"%&gt;</a:t>
            </a:r>
          </a:p>
          <a:p>
            <a:r>
              <a:rPr lang="en-US" sz="2400" dirty="0" smtClean="0"/>
              <a:t>&lt;html&gt;</a:t>
            </a:r>
          </a:p>
          <a:p>
            <a:r>
              <a:rPr lang="en-US" sz="2400" dirty="0" smtClean="0"/>
              <a:t>    &lt;head&gt;</a:t>
            </a:r>
          </a:p>
          <a:p>
            <a:r>
              <a:rPr lang="en-US" sz="2400" dirty="0" smtClean="0"/>
              <a:t>        &lt;title&gt;JSP Read Cookie&lt;/title&gt;</a:t>
            </a:r>
          </a:p>
          <a:p>
            <a:r>
              <a:rPr lang="en-US" sz="2400" dirty="0" smtClean="0"/>
              <a:t>    &lt;/head&gt;</a:t>
            </a:r>
          </a:p>
          <a:p>
            <a:r>
              <a:rPr lang="en-US" sz="2400" dirty="0" smtClean="0"/>
              <a:t>    &lt;body&gt;</a:t>
            </a:r>
          </a:p>
          <a:p>
            <a:r>
              <a:rPr lang="en-US" sz="2400" dirty="0" smtClean="0"/>
              <a:t>        &lt;%</a:t>
            </a:r>
          </a:p>
          <a:p>
            <a:r>
              <a:rPr lang="en-US" sz="2400" dirty="0" smtClean="0"/>
              <a:t>            Cookie[] list = </a:t>
            </a:r>
            <a:r>
              <a:rPr lang="en-US" sz="2400" dirty="0" err="1" smtClean="0"/>
              <a:t>request.getCookies</a:t>
            </a:r>
            <a:r>
              <a:rPr lang="en-US" sz="2400" dirty="0" smtClean="0"/>
              <a:t>();</a:t>
            </a:r>
          </a:p>
          <a:p>
            <a:r>
              <a:rPr lang="en-US" sz="2400" dirty="0" smtClean="0"/>
              <a:t>            if(list != null){</a:t>
            </a:r>
          </a:p>
          <a:p>
            <a:r>
              <a:rPr lang="nn-NO" sz="2400" dirty="0" smtClean="0"/>
              <a:t>                for(int i = 0; i &lt; list.length;i++){</a:t>
            </a:r>
          </a:p>
          <a:p>
            <a:r>
              <a:rPr lang="en-US" sz="2400" dirty="0" smtClean="0"/>
              <a:t>                    </a:t>
            </a:r>
            <a:r>
              <a:rPr lang="en-US" sz="2400" dirty="0" err="1" smtClean="0"/>
              <a:t>out.println</a:t>
            </a:r>
            <a:r>
              <a:rPr lang="en-US" sz="2400" dirty="0" smtClean="0"/>
              <a:t>(list[</a:t>
            </a:r>
            <a:r>
              <a:rPr lang="en-US" sz="2400" dirty="0" err="1" smtClean="0"/>
              <a:t>i</a:t>
            </a:r>
            <a:r>
              <a:rPr lang="en-US" sz="2400" dirty="0" smtClean="0"/>
              <a:t>].</a:t>
            </a:r>
            <a:r>
              <a:rPr lang="en-US" sz="2400" dirty="0" err="1" smtClean="0"/>
              <a:t>getName</a:t>
            </a:r>
            <a:r>
              <a:rPr lang="en-US" sz="2400" dirty="0" smtClean="0"/>
              <a:t>() + ":" + list[</a:t>
            </a:r>
            <a:r>
              <a:rPr lang="en-US" sz="2400" dirty="0" err="1" smtClean="0"/>
              <a:t>i</a:t>
            </a:r>
            <a:r>
              <a:rPr lang="en-US" sz="2400" dirty="0" smtClean="0"/>
              <a:t>].</a:t>
            </a:r>
            <a:r>
              <a:rPr lang="en-US" sz="2400" dirty="0" err="1" smtClean="0"/>
              <a:t>getValue</a:t>
            </a:r>
            <a:r>
              <a:rPr lang="en-US" sz="2400" dirty="0" smtClean="0"/>
              <a:t>());</a:t>
            </a:r>
          </a:p>
          <a:p>
            <a:r>
              <a:rPr lang="en-US" sz="2400" dirty="0" smtClean="0"/>
              <a:t>                }</a:t>
            </a:r>
          </a:p>
          <a:p>
            <a:r>
              <a:rPr lang="en-US" sz="2400" dirty="0" smtClean="0"/>
              <a:t>            }</a:t>
            </a:r>
          </a:p>
          <a:p>
            <a:r>
              <a:rPr lang="en-US" sz="2400" dirty="0" smtClean="0"/>
              <a:t>        %&gt;</a:t>
            </a:r>
          </a:p>
          <a:p>
            <a:r>
              <a:rPr lang="en-US" sz="2400" dirty="0" smtClean="0"/>
              <a:t>    &lt;/body&gt;</a:t>
            </a:r>
          </a:p>
          <a:p>
            <a:r>
              <a:rPr lang="en-US" sz="2400" dirty="0" smtClean="0"/>
              <a:t>&lt;/html&gt;</a:t>
            </a:r>
            <a:endParaRPr lang="en-US" sz="2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Session Objects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889844"/>
            <a:ext cx="8686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&lt;HTML&gt;</a:t>
            </a:r>
          </a:p>
          <a:p>
            <a:r>
              <a:rPr lang="en-US" sz="2400" dirty="0" smtClean="0"/>
              <a:t>&lt;HEAD&gt; &lt;TITLE&gt; JSP Programming&lt;/TITLE&gt;</a:t>
            </a:r>
          </a:p>
          <a:p>
            <a:r>
              <a:rPr lang="en-US" sz="2400" dirty="0" smtClean="0"/>
              <a:t>&lt;/HEAD&gt;</a:t>
            </a:r>
          </a:p>
          <a:p>
            <a:r>
              <a:rPr lang="en-US" sz="2400" dirty="0" smtClean="0"/>
              <a:t>&lt;BODY&gt;</a:t>
            </a:r>
          </a:p>
          <a:p>
            <a:r>
              <a:rPr lang="en-US" sz="2400" dirty="0" smtClean="0"/>
              <a:t>	&lt;%! String </a:t>
            </a:r>
            <a:r>
              <a:rPr lang="en-US" sz="2400" dirty="0" err="1" smtClean="0"/>
              <a:t>AtName</a:t>
            </a:r>
            <a:r>
              <a:rPr lang="en-US" sz="2400" dirty="0" smtClean="0"/>
              <a:t>=“Product”;</a:t>
            </a:r>
          </a:p>
          <a:p>
            <a:r>
              <a:rPr lang="en-US" sz="2400" dirty="0" smtClean="0"/>
              <a:t>	         String </a:t>
            </a:r>
            <a:r>
              <a:rPr lang="en-US" sz="2400" dirty="0" err="1" smtClean="0"/>
              <a:t>AtValue</a:t>
            </a:r>
            <a:r>
              <a:rPr lang="en-US" sz="2400" dirty="0" smtClean="0"/>
              <a:t>=“1234”;</a:t>
            </a:r>
          </a:p>
          <a:p>
            <a:r>
              <a:rPr lang="en-US" sz="2400" dirty="0" smtClean="0"/>
              <a:t>	%&gt;</a:t>
            </a:r>
          </a:p>
          <a:p>
            <a:r>
              <a:rPr lang="en-US" sz="2400" dirty="0" smtClean="0"/>
              <a:t>&lt;/BODY&gt;</a:t>
            </a:r>
          </a:p>
          <a:p>
            <a:r>
              <a:rPr lang="en-US" sz="2400" dirty="0" smtClean="0"/>
              <a:t>&lt;HTML&gt;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Simple </a:t>
            </a:r>
            <a:r>
              <a:rPr lang="en-US" b="1" dirty="0" err="1" smtClean="0"/>
              <a:t>Servlet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07872"/>
            <a:ext cx="8648181" cy="45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889844"/>
            <a:ext cx="8686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&lt;HTML&gt;</a:t>
            </a:r>
          </a:p>
          <a:p>
            <a:r>
              <a:rPr lang="en-US" sz="2400" dirty="0" smtClean="0"/>
              <a:t>&lt;HEAD&gt; &lt;TITLE&gt; JSP Programming&lt;/TITLE&gt;</a:t>
            </a:r>
          </a:p>
          <a:p>
            <a:r>
              <a:rPr lang="en-US" sz="2400" dirty="0" smtClean="0"/>
              <a:t>&lt;/HEAD&gt;</a:t>
            </a:r>
          </a:p>
          <a:p>
            <a:r>
              <a:rPr lang="en-US" sz="2400" dirty="0" smtClean="0"/>
              <a:t>&lt;BODY&gt;</a:t>
            </a:r>
          </a:p>
          <a:p>
            <a:r>
              <a:rPr lang="en-US" sz="2400" dirty="0" smtClean="0"/>
              <a:t>	&lt;%!  Enumeration purchases=</a:t>
            </a:r>
            <a:r>
              <a:rPr lang="en-US" sz="2400" dirty="0" err="1" smtClean="0"/>
              <a:t>session.getAtrributeNames</a:t>
            </a:r>
            <a:r>
              <a:rPr lang="en-US" sz="2400" dirty="0" smtClean="0"/>
              <a:t>( );</a:t>
            </a:r>
          </a:p>
          <a:p>
            <a:r>
              <a:rPr lang="en-US" sz="2400" dirty="0" smtClean="0"/>
              <a:t>	   while(</a:t>
            </a:r>
            <a:r>
              <a:rPr lang="en-US" sz="2400" dirty="0" err="1" smtClean="0"/>
              <a:t>purchases.hasMoreElements</a:t>
            </a:r>
            <a:r>
              <a:rPr lang="en-US" sz="2400" dirty="0" smtClean="0"/>
              <a:t>())</a:t>
            </a:r>
          </a:p>
          <a:p>
            <a:r>
              <a:rPr lang="en-US" sz="2400" dirty="0" smtClean="0"/>
              <a:t>	    {</a:t>
            </a:r>
          </a:p>
          <a:p>
            <a:r>
              <a:rPr lang="en-US" sz="2400" dirty="0" smtClean="0"/>
              <a:t>	    String </a:t>
            </a:r>
            <a:r>
              <a:rPr lang="en-US" sz="2400" dirty="0" err="1" smtClean="0"/>
              <a:t>AtName</a:t>
            </a:r>
            <a:r>
              <a:rPr lang="en-US" sz="2400" dirty="0" smtClean="0"/>
              <a:t>=(String) </a:t>
            </a:r>
            <a:r>
              <a:rPr lang="en-US" sz="2400" dirty="0" err="1" smtClean="0"/>
              <a:t>attributeNames.nextElement</a:t>
            </a:r>
            <a:r>
              <a:rPr lang="en-US" sz="2400" dirty="0" smtClean="0"/>
              <a:t>();</a:t>
            </a:r>
          </a:p>
          <a:p>
            <a:r>
              <a:rPr lang="en-US" sz="2400" dirty="0" smtClean="0"/>
              <a:t>	    String </a:t>
            </a:r>
            <a:r>
              <a:rPr lang="en-US" sz="2400" dirty="0" err="1" smtClean="0"/>
              <a:t>AtValue</a:t>
            </a:r>
            <a:r>
              <a:rPr lang="en-US" sz="2400" dirty="0" smtClean="0"/>
              <a:t>=(String)</a:t>
            </a:r>
            <a:r>
              <a:rPr lang="en-US" sz="2400" dirty="0" err="1" smtClean="0"/>
              <a:t>session.getAttribute</a:t>
            </a:r>
            <a:r>
              <a:rPr lang="en-US" sz="2400" dirty="0" smtClean="0"/>
              <a:t>(</a:t>
            </a:r>
            <a:r>
              <a:rPr lang="en-US" sz="2400" dirty="0" err="1" smtClean="0"/>
              <a:t>AtName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	%&gt;</a:t>
            </a:r>
          </a:p>
          <a:p>
            <a:r>
              <a:rPr lang="en-US" sz="2400" dirty="0" smtClean="0"/>
              <a:t>	&lt;p&gt; Attribute Name &lt;%= </a:t>
            </a:r>
            <a:r>
              <a:rPr lang="en-US" sz="2400" dirty="0" err="1" smtClean="0"/>
              <a:t>AtName</a:t>
            </a:r>
            <a:r>
              <a:rPr lang="en-US" sz="2400" dirty="0" smtClean="0"/>
              <a:t> %&gt; &lt;/p&gt;</a:t>
            </a:r>
          </a:p>
          <a:p>
            <a:r>
              <a:rPr lang="en-US" sz="2400" dirty="0" smtClean="0"/>
              <a:t>	&lt;p&gt; Attribute Value &lt;%= </a:t>
            </a:r>
            <a:r>
              <a:rPr lang="en-US" sz="2400" dirty="0" err="1" smtClean="0"/>
              <a:t>AtValue</a:t>
            </a:r>
            <a:r>
              <a:rPr lang="en-US" sz="2400" dirty="0" smtClean="0"/>
              <a:t> %&gt; &lt;/p&gt;</a:t>
            </a:r>
          </a:p>
          <a:p>
            <a:r>
              <a:rPr lang="en-US" sz="2400" dirty="0" smtClean="0"/>
              <a:t>	&lt;% } %&gt;</a:t>
            </a:r>
          </a:p>
          <a:p>
            <a:r>
              <a:rPr lang="en-US" sz="2400" dirty="0" smtClean="0"/>
              <a:t>&lt;/BODY&gt;</a:t>
            </a:r>
          </a:p>
          <a:p>
            <a:r>
              <a:rPr lang="en-US" sz="2400" dirty="0" smtClean="0"/>
              <a:t>&lt;HTML&gt;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Servlet</a:t>
            </a:r>
            <a:r>
              <a:rPr lang="en-US" dirty="0" smtClean="0"/>
              <a:t> </a:t>
            </a:r>
            <a:r>
              <a:rPr lang="en-US" dirty="0" err="1" smtClean="0"/>
              <a:t>Pakages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Two packages contain the classes and interfaces that are required to build </a:t>
            </a:r>
            <a:r>
              <a:rPr lang="en-US" dirty="0" err="1" smtClean="0"/>
              <a:t>servlets</a:t>
            </a:r>
            <a:r>
              <a:rPr lang="en-US" dirty="0" smtClean="0"/>
              <a:t>. </a:t>
            </a:r>
          </a:p>
          <a:p>
            <a:pPr algn="just"/>
            <a:r>
              <a:rPr lang="en-US" b="1" dirty="0" err="1" smtClean="0"/>
              <a:t>javax.servlet</a:t>
            </a:r>
            <a:r>
              <a:rPr lang="en-US" b="1" dirty="0" smtClean="0"/>
              <a:t> and </a:t>
            </a:r>
            <a:r>
              <a:rPr lang="en-US" b="1" dirty="0" err="1" smtClean="0"/>
              <a:t>javax.servlet.http</a:t>
            </a:r>
            <a:r>
              <a:rPr lang="en-US" b="1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javax.servlet</a:t>
            </a:r>
            <a:r>
              <a:rPr lang="en-US" b="1" dirty="0" smtClean="0"/>
              <a:t> Package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0677" y="1676400"/>
            <a:ext cx="9123323" cy="338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Servlet</a:t>
            </a:r>
            <a:r>
              <a:rPr lang="en-US" b="1" dirty="0" smtClean="0"/>
              <a:t> Interface: </a:t>
            </a:r>
            <a:r>
              <a:rPr lang="en-US" dirty="0" smtClean="0"/>
              <a:t>It declares the </a:t>
            </a:r>
            <a:r>
              <a:rPr lang="en-US" b="1" dirty="0" smtClean="0"/>
              <a:t>init( ), service( ), and destroy( ) </a:t>
            </a:r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8686800" cy="42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b="1" dirty="0" err="1" smtClean="0"/>
              <a:t>ServletConfig</a:t>
            </a:r>
            <a:r>
              <a:rPr lang="en-US" b="1" dirty="0" smtClean="0"/>
              <a:t>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584" y="1447800"/>
            <a:ext cx="843483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2140</TotalTime>
  <Words>1537</Words>
  <Application>Microsoft Office PowerPoint</Application>
  <PresentationFormat>On-screen Show (4:3)</PresentationFormat>
  <Paragraphs>258</Paragraphs>
  <Slides>50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Servlets</vt:lpstr>
      <vt:lpstr>The Life Cycle of a Servlet</vt:lpstr>
      <vt:lpstr>The Life Cycle of a Servlet</vt:lpstr>
      <vt:lpstr>Using Tomcat for Servlet Development</vt:lpstr>
      <vt:lpstr>A Simple Servlet</vt:lpstr>
      <vt:lpstr>Servlet Pakages</vt:lpstr>
      <vt:lpstr>The javax.servlet Package</vt:lpstr>
      <vt:lpstr>Slide 8</vt:lpstr>
      <vt:lpstr>The ServletConfig Interface</vt:lpstr>
      <vt:lpstr>The ServletContext Interface</vt:lpstr>
      <vt:lpstr>The ServletRequest Interface</vt:lpstr>
      <vt:lpstr>The ServletResponse Interface</vt:lpstr>
      <vt:lpstr>Servlet Classes</vt:lpstr>
      <vt:lpstr>Reading Servlet Parameters</vt:lpstr>
      <vt:lpstr>Slide 15</vt:lpstr>
      <vt:lpstr>The javax.servlet.http Package</vt:lpstr>
      <vt:lpstr>The HttpServletRequest Interface</vt:lpstr>
      <vt:lpstr>Slide 18</vt:lpstr>
      <vt:lpstr>The HttpServletResponse Interface</vt:lpstr>
      <vt:lpstr>The HttpSession Interface</vt:lpstr>
      <vt:lpstr>The Cookie Class</vt:lpstr>
      <vt:lpstr>Slide 22</vt:lpstr>
      <vt:lpstr>Handling HTTP Requests and Responses</vt:lpstr>
      <vt:lpstr>Handling HTTP GET Requests</vt:lpstr>
      <vt:lpstr>ColorGetServlet.java</vt:lpstr>
      <vt:lpstr>How to run?</vt:lpstr>
      <vt:lpstr>Handling HTTP POST Requests</vt:lpstr>
      <vt:lpstr>Slide 28</vt:lpstr>
      <vt:lpstr>Using Cookies</vt:lpstr>
      <vt:lpstr>Slide 30</vt:lpstr>
      <vt:lpstr>Slide 31</vt:lpstr>
      <vt:lpstr>Session Tracking</vt:lpstr>
      <vt:lpstr>Slide 33</vt:lpstr>
      <vt:lpstr>Slide 34</vt:lpstr>
      <vt:lpstr>Java Server Pages (JSP)</vt:lpstr>
      <vt:lpstr>JSP tags</vt:lpstr>
      <vt:lpstr>Five types of JSP tags :</vt:lpstr>
      <vt:lpstr>Slide 38</vt:lpstr>
      <vt:lpstr>First JSP</vt:lpstr>
      <vt:lpstr>Declaring &amp; using variables</vt:lpstr>
      <vt:lpstr>Declaring multiple variables</vt:lpstr>
      <vt:lpstr>How method are declared and used in JSP programs?</vt:lpstr>
      <vt:lpstr>control statements in JSP</vt:lpstr>
      <vt:lpstr>Looping Statement in JSP</vt:lpstr>
      <vt:lpstr>JSP - Form Processing</vt:lpstr>
      <vt:lpstr>Getform.jsp</vt:lpstr>
      <vt:lpstr>Cookies in JSP</vt:lpstr>
      <vt:lpstr>Slide 48</vt:lpstr>
      <vt:lpstr>Session Objects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30</cp:revision>
  <dcterms:created xsi:type="dcterms:W3CDTF">2018-10-01T04:44:37Z</dcterms:created>
  <dcterms:modified xsi:type="dcterms:W3CDTF">2018-10-30T01:10:47Z</dcterms:modified>
</cp:coreProperties>
</file>