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40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FF9BC-A8D7-4EC7-AA5F-B3FB728F49D5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62F0E-8763-4F6D-96FC-732ED61DD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/>
              <a:t>The Concept of </a:t>
            </a:r>
            <a:r>
              <a:rPr lang="en-US" b="1" dirty="0" smtClean="0"/>
              <a:t>JDBC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Java </a:t>
            </a:r>
            <a:r>
              <a:rPr lang="en-US" dirty="0"/>
              <a:t>was not considered industrial strength programming language since java was unable to access the DBMS. </a:t>
            </a:r>
            <a:endParaRPr lang="en-US" dirty="0" smtClean="0"/>
          </a:p>
          <a:p>
            <a:pPr algn="just"/>
            <a:r>
              <a:rPr lang="en-US" dirty="0"/>
              <a:t>The JDBC ( </a:t>
            </a:r>
            <a:r>
              <a:rPr lang="en-US" b="1" dirty="0"/>
              <a:t>J</a:t>
            </a:r>
            <a:r>
              <a:rPr lang="en-US" dirty="0"/>
              <a:t>ava </a:t>
            </a:r>
            <a:r>
              <a:rPr lang="en-US" b="1" dirty="0"/>
              <a:t>D</a:t>
            </a:r>
            <a:r>
              <a:rPr lang="en-US" dirty="0"/>
              <a:t>ata</a:t>
            </a:r>
            <a:r>
              <a:rPr lang="en-US" b="1" dirty="0"/>
              <a:t>b</a:t>
            </a:r>
            <a:r>
              <a:rPr lang="en-US" dirty="0"/>
              <a:t>ase </a:t>
            </a:r>
            <a:r>
              <a:rPr lang="en-US" b="1" dirty="0"/>
              <a:t>C</a:t>
            </a:r>
            <a:r>
              <a:rPr lang="en-US" dirty="0"/>
              <a:t>onnectivity) API defines interfaces and classes </a:t>
            </a:r>
            <a:r>
              <a:rPr lang="en-US" dirty="0" smtClean="0"/>
              <a:t>for writing </a:t>
            </a:r>
            <a:r>
              <a:rPr lang="en-US" dirty="0"/>
              <a:t>database applications in Java by making database connections</a:t>
            </a:r>
            <a:r>
              <a:rPr lang="en-US" dirty="0" smtClean="0"/>
              <a:t>.</a:t>
            </a:r>
          </a:p>
          <a:p>
            <a:r>
              <a:rPr lang="en-US" dirty="0"/>
              <a:t>Using JDBC you can send SQL, PL/SQL statements to almost any </a:t>
            </a:r>
            <a:r>
              <a:rPr lang="en-US" dirty="0" smtClean="0"/>
              <a:t>relational database.</a:t>
            </a:r>
          </a:p>
          <a:p>
            <a:r>
              <a:rPr lang="en-US" dirty="0"/>
              <a:t>JDBC is a Java API for executing SQL </a:t>
            </a:r>
            <a:r>
              <a:rPr lang="en-US" dirty="0" smtClean="0"/>
              <a:t>statements.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dirty="0" smtClean="0"/>
              <a:t> Steps of the JDBC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553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000" b="1" dirty="0" smtClean="0"/>
              <a:t>Step 3: Creating </a:t>
            </a:r>
            <a:r>
              <a:rPr lang="en-US" sz="4000" b="1" dirty="0"/>
              <a:t>and Executing a statement. </a:t>
            </a:r>
          </a:p>
          <a:p>
            <a:pPr lvl="1" algn="just"/>
            <a:r>
              <a:rPr lang="en-US" sz="4000" dirty="0" smtClean="0"/>
              <a:t>The </a:t>
            </a:r>
            <a:r>
              <a:rPr lang="en-US" sz="4000" dirty="0"/>
              <a:t>next step after the JDBC is loaded and connection is successfully made with a particular database managed by the </a:t>
            </a:r>
            <a:r>
              <a:rPr lang="en-US" sz="4000" dirty="0" smtClean="0"/>
              <a:t>DBMS, </a:t>
            </a:r>
            <a:r>
              <a:rPr lang="en-US" sz="4000" b="1" dirty="0"/>
              <a:t>is to </a:t>
            </a:r>
            <a:r>
              <a:rPr lang="en-US" sz="4000" b="1" dirty="0" smtClean="0"/>
              <a:t>send </a:t>
            </a:r>
            <a:r>
              <a:rPr lang="en-US" sz="4000" b="1" dirty="0"/>
              <a:t>a particular query to the DBMS for processing. </a:t>
            </a:r>
          </a:p>
          <a:p>
            <a:pPr lvl="1"/>
            <a:r>
              <a:rPr lang="en-US" sz="4000" b="1" dirty="0" err="1" smtClean="0"/>
              <a:t>Connect.createStatement</a:t>
            </a:r>
            <a:r>
              <a:rPr lang="en-US" sz="4000" b="1" dirty="0"/>
              <a:t>() </a:t>
            </a:r>
            <a:r>
              <a:rPr lang="en-US" sz="4000" dirty="0"/>
              <a:t>method is used to create a statement Object. </a:t>
            </a:r>
            <a:endParaRPr lang="en-US" sz="4000" dirty="0" smtClean="0"/>
          </a:p>
          <a:p>
            <a:pPr lvl="1"/>
            <a:r>
              <a:rPr lang="en-US" sz="4000" dirty="0" smtClean="0"/>
              <a:t>The </a:t>
            </a:r>
            <a:r>
              <a:rPr lang="en-US" sz="4000" dirty="0"/>
              <a:t>statement object is then used to execute a query and return result object that contain response from the DBMS </a:t>
            </a:r>
          </a:p>
          <a:p>
            <a:pPr lvl="1"/>
            <a:endParaRPr lang="en-US" sz="3200" dirty="0"/>
          </a:p>
          <a:p>
            <a:pPr>
              <a:buNone/>
            </a:pPr>
            <a:r>
              <a:rPr lang="en-US" sz="4000" b="1" dirty="0"/>
              <a:t>Statement </a:t>
            </a:r>
            <a:r>
              <a:rPr lang="en-US" sz="4000" b="1" dirty="0" err="1"/>
              <a:t>DataRequest</a:t>
            </a:r>
            <a:r>
              <a:rPr lang="en-US" sz="4000" b="1" dirty="0"/>
              <a:t>; </a:t>
            </a:r>
          </a:p>
          <a:p>
            <a:pPr>
              <a:buNone/>
            </a:pPr>
            <a:r>
              <a:rPr lang="en-US" sz="3400" b="1" dirty="0" err="1"/>
              <a:t>ResultSet</a:t>
            </a:r>
            <a:r>
              <a:rPr lang="en-US" sz="3400" b="1" dirty="0"/>
              <a:t> Results; </a:t>
            </a:r>
          </a:p>
          <a:p>
            <a:pPr>
              <a:buNone/>
            </a:pPr>
            <a:r>
              <a:rPr lang="en-US" sz="3400" b="1" dirty="0"/>
              <a:t>try { </a:t>
            </a:r>
          </a:p>
          <a:p>
            <a:pPr>
              <a:buNone/>
            </a:pPr>
            <a:r>
              <a:rPr lang="en-US" sz="3400" b="1" dirty="0"/>
              <a:t>String query=“select * from Customers”; </a:t>
            </a:r>
          </a:p>
          <a:p>
            <a:pPr>
              <a:buNone/>
            </a:pPr>
            <a:r>
              <a:rPr lang="en-US" sz="3400" b="1" dirty="0" err="1"/>
              <a:t>DataRequest</a:t>
            </a:r>
            <a:r>
              <a:rPr lang="en-US" sz="3400" b="1" dirty="0"/>
              <a:t>=</a:t>
            </a:r>
            <a:r>
              <a:rPr lang="en-US" sz="3400" b="1" dirty="0" err="1"/>
              <a:t>Database.createStatement</a:t>
            </a:r>
            <a:r>
              <a:rPr lang="en-US" sz="3400" b="1" dirty="0"/>
              <a:t>(); </a:t>
            </a:r>
          </a:p>
          <a:p>
            <a:pPr>
              <a:buNone/>
            </a:pPr>
            <a:r>
              <a:rPr lang="en-US" sz="3400" b="1" dirty="0"/>
              <a:t>Results= </a:t>
            </a:r>
            <a:r>
              <a:rPr lang="en-US" sz="3400" b="1" dirty="0" err="1"/>
              <a:t>DataRequests.executeQuery</a:t>
            </a:r>
            <a:r>
              <a:rPr lang="en-US" sz="3400" b="1" dirty="0"/>
              <a:t>(query); </a:t>
            </a:r>
            <a:endParaRPr lang="en-US" sz="3400" b="1" dirty="0" smtClean="0"/>
          </a:p>
          <a:p>
            <a:pPr>
              <a:buNone/>
            </a:pPr>
            <a:r>
              <a:rPr lang="en-US" sz="3400" b="1" dirty="0" err="1" smtClean="0"/>
              <a:t>DataRequest.close</a:t>
            </a:r>
            <a:r>
              <a:rPr lang="en-US" sz="3400" b="1" dirty="0" smtClean="0"/>
              <a:t>( );</a:t>
            </a:r>
            <a:endParaRPr lang="en-US" sz="3400" b="1" dirty="0"/>
          </a:p>
          <a:p>
            <a:pPr>
              <a:buNone/>
            </a:pPr>
            <a:r>
              <a:rPr lang="en-US" sz="3400" b="1" dirty="0"/>
              <a:t>}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dirty="0" smtClean="0"/>
              <a:t> Steps of the JDBC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182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/>
              <a:t>Step 4: Processing </a:t>
            </a:r>
            <a:r>
              <a:rPr lang="en-US" sz="2800" b="1" dirty="0"/>
              <a:t>data returned by the DBMS </a:t>
            </a:r>
          </a:p>
          <a:p>
            <a:pPr lvl="1" algn="just"/>
            <a:r>
              <a:rPr lang="en-US" b="1" dirty="0" err="1" smtClean="0"/>
              <a:t>java.sql.ResultSet</a:t>
            </a:r>
            <a:r>
              <a:rPr lang="en-US" b="1" dirty="0" smtClean="0"/>
              <a:t> </a:t>
            </a:r>
            <a:r>
              <a:rPr lang="en-US" dirty="0"/>
              <a:t>object is assigned the result received from the DBMS after the query is processed. </a:t>
            </a:r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</p:txBody>
      </p:sp>
      <p:pic>
        <p:nvPicPr>
          <p:cNvPr id="8" name="Picture 4" descr="C:\Users\lenovo\Downloads\New Doc 2018-10-31 11.56.01_1.jpg"/>
          <p:cNvPicPr>
            <a:picLocks noChangeAspect="1" noChangeArrowheads="1"/>
          </p:cNvPicPr>
          <p:nvPr/>
        </p:nvPicPr>
        <p:blipFill>
          <a:blip r:embed="rId2"/>
          <a:srcRect l="3371" b="4808"/>
          <a:stretch>
            <a:fillRect/>
          </a:stretch>
        </p:blipFill>
        <p:spPr bwMode="auto">
          <a:xfrm>
            <a:off x="1143000" y="2286000"/>
            <a:ext cx="65532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dirty="0" smtClean="0"/>
              <a:t> Steps of the JDBC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Step 5:Terminating </a:t>
            </a:r>
            <a:r>
              <a:rPr lang="en-US" sz="4000" b="1" dirty="0"/>
              <a:t>the connection with the DBMS. </a:t>
            </a:r>
          </a:p>
          <a:p>
            <a:pPr lvl="1"/>
            <a:r>
              <a:rPr lang="en-US" sz="3600" b="1" dirty="0" smtClean="0"/>
              <a:t> </a:t>
            </a:r>
            <a:r>
              <a:rPr lang="en-US" sz="1600" dirty="0" smtClean="0"/>
              <a:t> </a:t>
            </a:r>
            <a:r>
              <a:rPr lang="en-US" b="1" dirty="0" err="1"/>
              <a:t>Database.close</a:t>
            </a:r>
            <a:r>
              <a:rPr lang="en-US" b="1" dirty="0"/>
              <a:t>() 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After the JDBC driver is successfully loaded and registered, the J2EE component must connect to the database. The database must be associated with the JDBC driver.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datasource</a:t>
            </a:r>
            <a:r>
              <a:rPr lang="en-US" dirty="0" smtClean="0"/>
              <a:t> that JDBC component will connect to is identified using the URL format. The URL consists of three format. </a:t>
            </a:r>
          </a:p>
          <a:p>
            <a:pPr lvl="1"/>
            <a:r>
              <a:rPr lang="en-US" dirty="0" smtClean="0"/>
              <a:t>These are</a:t>
            </a:r>
            <a:r>
              <a:rPr lang="en-US" b="1" dirty="0" smtClean="0"/>
              <a:t> </a:t>
            </a:r>
            <a:r>
              <a:rPr lang="en-US" b="1" dirty="0" err="1" smtClean="0"/>
              <a:t>jdbc</a:t>
            </a:r>
            <a:r>
              <a:rPr lang="en-US" b="1" dirty="0" smtClean="0"/>
              <a:t> </a:t>
            </a:r>
            <a:r>
              <a:rPr lang="en-US" dirty="0" smtClean="0"/>
              <a:t>which indicate </a:t>
            </a:r>
            <a:r>
              <a:rPr lang="en-US" dirty="0" err="1" smtClean="0"/>
              <a:t>jdbc</a:t>
            </a:r>
            <a:r>
              <a:rPr lang="en-US" dirty="0" smtClean="0"/>
              <a:t> protocol is used to read the URL. </a:t>
            </a:r>
          </a:p>
          <a:p>
            <a:pPr lvl="1"/>
            <a:r>
              <a:rPr lang="en-US" b="1" dirty="0" smtClean="0"/>
              <a:t>&lt;</a:t>
            </a:r>
            <a:r>
              <a:rPr lang="en-US" b="1" dirty="0" err="1" smtClean="0"/>
              <a:t>subprotocol</a:t>
            </a:r>
            <a:r>
              <a:rPr lang="en-US" b="1" dirty="0" smtClean="0"/>
              <a:t>&gt; </a:t>
            </a:r>
            <a:r>
              <a:rPr lang="en-US" dirty="0" smtClean="0"/>
              <a:t>which is JDBC driver name. </a:t>
            </a:r>
          </a:p>
          <a:p>
            <a:pPr lvl="1"/>
            <a:r>
              <a:rPr lang="en-US" b="1" dirty="0" smtClean="0"/>
              <a:t>&lt;</a:t>
            </a:r>
            <a:r>
              <a:rPr lang="en-US" b="1" dirty="0" err="1" smtClean="0"/>
              <a:t>subname</a:t>
            </a:r>
            <a:r>
              <a:rPr lang="en-US" b="1" dirty="0" smtClean="0"/>
              <a:t>&gt; </a:t>
            </a:r>
            <a:r>
              <a:rPr lang="en-US" dirty="0" smtClean="0"/>
              <a:t>which is the name of database. </a:t>
            </a:r>
          </a:p>
          <a:p>
            <a:pPr algn="just"/>
            <a:r>
              <a:rPr lang="en-US" dirty="0" smtClean="0"/>
              <a:t> Connection to the database is achieved by using one of three </a:t>
            </a:r>
            <a:r>
              <a:rPr lang="en-US" dirty="0" err="1" smtClean="0"/>
              <a:t>getConnection</a:t>
            </a:r>
            <a:r>
              <a:rPr lang="en-US" dirty="0" smtClean="0"/>
              <a:t>() methods. It returns connection object otherwise returns </a:t>
            </a:r>
            <a:r>
              <a:rPr lang="en-US" dirty="0" err="1" smtClean="0"/>
              <a:t>SQLException</a:t>
            </a:r>
            <a:r>
              <a:rPr lang="en-US" dirty="0" smtClean="0"/>
              <a:t> 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839200" cy="563562"/>
          </a:xfrm>
        </p:spPr>
        <p:txBody>
          <a:bodyPr>
            <a:noAutofit/>
          </a:bodyPr>
          <a:lstStyle/>
          <a:p>
            <a:r>
              <a:rPr lang="en-US" sz="4000" dirty="0" smtClean="0"/>
              <a:t>Three forms of  Three </a:t>
            </a:r>
            <a:r>
              <a:rPr lang="en-US" sz="4000" dirty="0" err="1" smtClean="0"/>
              <a:t>getConnection</a:t>
            </a:r>
            <a:r>
              <a:rPr lang="en-US" sz="4000" dirty="0" smtClean="0"/>
              <a:t>() 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getConnection</a:t>
            </a:r>
            <a:r>
              <a:rPr lang="en-US" dirty="0" smtClean="0"/>
              <a:t>(String </a:t>
            </a:r>
            <a:r>
              <a:rPr lang="en-US" dirty="0" err="1" smtClean="0"/>
              <a:t>url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getConnection</a:t>
            </a:r>
            <a:r>
              <a:rPr lang="en-US" dirty="0" smtClean="0"/>
              <a:t>(String </a:t>
            </a:r>
            <a:r>
              <a:rPr lang="en-US" dirty="0" err="1" smtClean="0"/>
              <a:t>url</a:t>
            </a:r>
            <a:r>
              <a:rPr lang="en-US" dirty="0" smtClean="0"/>
              <a:t>, String </a:t>
            </a:r>
            <a:r>
              <a:rPr lang="en-US" dirty="0" err="1" smtClean="0"/>
              <a:t>UserID</a:t>
            </a:r>
            <a:r>
              <a:rPr lang="en-US" dirty="0" smtClean="0"/>
              <a:t>, String </a:t>
            </a:r>
            <a:r>
              <a:rPr lang="en-US" dirty="0" err="1" smtClean="0"/>
              <a:t>pwd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getConnection</a:t>
            </a:r>
            <a:r>
              <a:rPr lang="en-US" dirty="0" smtClean="0"/>
              <a:t>(String </a:t>
            </a:r>
            <a:r>
              <a:rPr lang="en-US" dirty="0" err="1" smtClean="0"/>
              <a:t>url</a:t>
            </a:r>
            <a:r>
              <a:rPr lang="en-US" dirty="0" smtClean="0"/>
              <a:t>, Properties prop)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getConnection</a:t>
            </a:r>
            <a:r>
              <a:rPr lang="en-US" dirty="0" smtClean="0"/>
              <a:t>(String </a:t>
            </a:r>
            <a:r>
              <a:rPr lang="en-US" dirty="0" err="1" smtClean="0"/>
              <a:t>url</a:t>
            </a:r>
            <a:r>
              <a:rPr lang="en-US" dirty="0" smtClean="0"/>
              <a:t>)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447800"/>
            <a:ext cx="8763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dirty="0" smtClean="0"/>
              <a:t>String </a:t>
            </a:r>
            <a:r>
              <a:rPr lang="en-US" sz="1900" dirty="0" err="1" smtClean="0"/>
              <a:t>url</a:t>
            </a:r>
            <a:r>
              <a:rPr lang="en-US" sz="1900" dirty="0" smtClean="0"/>
              <a:t>=” </a:t>
            </a:r>
            <a:r>
              <a:rPr lang="en-US" sz="1900" dirty="0" err="1" smtClean="0"/>
              <a:t>jdbc:odbc:JdbcOdbcDriver</a:t>
            </a:r>
            <a:r>
              <a:rPr lang="en-US" sz="1900" dirty="0" smtClean="0"/>
              <a:t> ”; </a:t>
            </a:r>
          </a:p>
          <a:p>
            <a:r>
              <a:rPr lang="en-US" sz="1900" dirty="0" smtClean="0"/>
              <a:t>Connection Db;</a:t>
            </a:r>
          </a:p>
          <a:p>
            <a:r>
              <a:rPr lang="en-US" sz="1900" dirty="0" smtClean="0"/>
              <a:t>try{ </a:t>
            </a:r>
          </a:p>
          <a:p>
            <a:pPr lvl="1"/>
            <a:r>
              <a:rPr lang="en-US" sz="1900" dirty="0" err="1" smtClean="0"/>
              <a:t>Class.forName</a:t>
            </a:r>
            <a:r>
              <a:rPr lang="en-US" sz="1900" dirty="0" smtClean="0"/>
              <a:t>(“</a:t>
            </a:r>
            <a:r>
              <a:rPr lang="en-US" sz="1900" dirty="0" err="1" smtClean="0"/>
              <a:t>sun:jdbc.odbc.JdbcOdbcDriver</a:t>
            </a:r>
            <a:r>
              <a:rPr lang="en-US" sz="1900" dirty="0" smtClean="0"/>
              <a:t>”); </a:t>
            </a:r>
          </a:p>
          <a:p>
            <a:pPr lvl="1"/>
            <a:r>
              <a:rPr lang="en-US" sz="1900" dirty="0" smtClean="0"/>
              <a:t>Db=</a:t>
            </a:r>
            <a:r>
              <a:rPr lang="en-US" sz="1900" dirty="0" err="1" smtClean="0"/>
              <a:t>DriverManager.getConnection</a:t>
            </a:r>
            <a:r>
              <a:rPr lang="en-US" sz="1900" dirty="0" smtClean="0"/>
              <a:t>(</a:t>
            </a:r>
            <a:r>
              <a:rPr lang="en-US" sz="1900" dirty="0" err="1" smtClean="0"/>
              <a:t>url</a:t>
            </a:r>
            <a:r>
              <a:rPr lang="en-US" sz="1900" dirty="0" smtClean="0"/>
              <a:t>); </a:t>
            </a:r>
          </a:p>
          <a:p>
            <a:r>
              <a:rPr lang="en-US" sz="1900" dirty="0" smtClean="0"/>
              <a:t>} </a:t>
            </a:r>
          </a:p>
          <a:p>
            <a:r>
              <a:rPr lang="en-US" sz="1900" dirty="0" smtClean="0"/>
              <a:t>Catch(</a:t>
            </a:r>
            <a:r>
              <a:rPr lang="en-US" sz="1900" dirty="0" err="1" smtClean="0"/>
              <a:t>ClassNotFoundException</a:t>
            </a:r>
            <a:r>
              <a:rPr lang="en-US" sz="1900" dirty="0" smtClean="0"/>
              <a:t> error)</a:t>
            </a:r>
          </a:p>
          <a:p>
            <a:r>
              <a:rPr lang="en-US" sz="1900" dirty="0" smtClean="0"/>
              <a:t>{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System.err.printnln</a:t>
            </a:r>
            <a:r>
              <a:rPr lang="en-US" sz="1900" dirty="0" smtClean="0"/>
              <a:t>(“ Unable to load the JDBC/ODBC driver”+error);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System.exit</a:t>
            </a:r>
            <a:r>
              <a:rPr lang="en-US" sz="1900" dirty="0" smtClean="0"/>
              <a:t>(1);</a:t>
            </a:r>
          </a:p>
          <a:p>
            <a:r>
              <a:rPr lang="en-US" sz="1900" dirty="0" smtClean="0"/>
              <a:t>}</a:t>
            </a:r>
          </a:p>
          <a:p>
            <a:r>
              <a:rPr lang="en-US" sz="1900" dirty="0" smtClean="0"/>
              <a:t>Catch(</a:t>
            </a:r>
            <a:r>
              <a:rPr lang="en-US" sz="1900" dirty="0" err="1" smtClean="0"/>
              <a:t>SQLException</a:t>
            </a:r>
            <a:r>
              <a:rPr lang="en-US" sz="1900" dirty="0" smtClean="0"/>
              <a:t> error)</a:t>
            </a:r>
          </a:p>
          <a:p>
            <a:r>
              <a:rPr lang="en-US" sz="1900" dirty="0" smtClean="0"/>
              <a:t>{</a:t>
            </a:r>
          </a:p>
          <a:p>
            <a:endParaRPr lang="en-US" sz="1900" dirty="0" smtClean="0"/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System.err.printnln</a:t>
            </a:r>
            <a:r>
              <a:rPr lang="en-US" sz="1900" dirty="0" smtClean="0"/>
              <a:t>(“ Cannot connect to DBMS”+error);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System.exit</a:t>
            </a:r>
            <a:r>
              <a:rPr lang="en-US" sz="1900" dirty="0" smtClean="0"/>
              <a:t>(2);</a:t>
            </a:r>
          </a:p>
          <a:p>
            <a:r>
              <a:rPr lang="en-US" sz="1900" dirty="0" smtClean="0"/>
              <a:t>}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getConnection</a:t>
            </a:r>
            <a:r>
              <a:rPr lang="en-US" dirty="0" smtClean="0"/>
              <a:t>(String </a:t>
            </a:r>
            <a:r>
              <a:rPr lang="en-US" dirty="0" err="1" smtClean="0"/>
              <a:t>url</a:t>
            </a:r>
            <a:r>
              <a:rPr lang="en-US" dirty="0" smtClean="0"/>
              <a:t>, String </a:t>
            </a:r>
            <a:r>
              <a:rPr lang="en-US" dirty="0" err="1" smtClean="0"/>
              <a:t>UserID</a:t>
            </a:r>
            <a:r>
              <a:rPr lang="en-US" dirty="0" smtClean="0"/>
              <a:t>, String </a:t>
            </a:r>
            <a:r>
              <a:rPr lang="en-US" dirty="0" err="1" smtClean="0"/>
              <a:t>pwd</a:t>
            </a:r>
            <a:r>
              <a:rPr lang="en-US" dirty="0" smtClean="0"/>
              <a:t>)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447800"/>
            <a:ext cx="8763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dirty="0" smtClean="0"/>
              <a:t>String </a:t>
            </a:r>
            <a:r>
              <a:rPr lang="en-US" sz="1900" dirty="0" err="1" smtClean="0"/>
              <a:t>url</a:t>
            </a:r>
            <a:r>
              <a:rPr lang="en-US" sz="1900" dirty="0" smtClean="0"/>
              <a:t>=” </a:t>
            </a:r>
            <a:r>
              <a:rPr lang="en-US" sz="1900" dirty="0" err="1" smtClean="0"/>
              <a:t>jdbc:odbc:JdbcOdbcDriver</a:t>
            </a:r>
            <a:r>
              <a:rPr lang="en-US" sz="1900" dirty="0" smtClean="0"/>
              <a:t> ”; </a:t>
            </a:r>
          </a:p>
          <a:p>
            <a:r>
              <a:rPr lang="en-US" sz="1900" dirty="0" smtClean="0"/>
              <a:t>String </a:t>
            </a:r>
            <a:r>
              <a:rPr lang="en-US" sz="1900" dirty="0" err="1" smtClean="0"/>
              <a:t>userID</a:t>
            </a:r>
            <a:r>
              <a:rPr lang="en-US" sz="1900" dirty="0" smtClean="0"/>
              <a:t> =“xyz”;</a:t>
            </a:r>
          </a:p>
          <a:p>
            <a:r>
              <a:rPr lang="en-US" sz="1900" dirty="0" smtClean="0"/>
              <a:t>String </a:t>
            </a:r>
            <a:r>
              <a:rPr lang="en-US" sz="1900" dirty="0" err="1" smtClean="0"/>
              <a:t>pwd</a:t>
            </a:r>
            <a:r>
              <a:rPr lang="en-US" sz="1900" dirty="0" smtClean="0"/>
              <a:t>=“</a:t>
            </a:r>
            <a:r>
              <a:rPr lang="en-US" sz="1900" dirty="0" err="1" smtClean="0"/>
              <a:t>abc</a:t>
            </a:r>
            <a:r>
              <a:rPr lang="en-US" sz="1900" dirty="0" smtClean="0"/>
              <a:t>”;</a:t>
            </a:r>
          </a:p>
          <a:p>
            <a:r>
              <a:rPr lang="en-US" sz="1900" dirty="0" smtClean="0"/>
              <a:t>Connection Db;</a:t>
            </a:r>
          </a:p>
          <a:p>
            <a:r>
              <a:rPr lang="en-US" sz="1900" dirty="0" smtClean="0"/>
              <a:t>try{ </a:t>
            </a:r>
          </a:p>
          <a:p>
            <a:pPr lvl="1"/>
            <a:r>
              <a:rPr lang="en-US" sz="1900" dirty="0" err="1" smtClean="0"/>
              <a:t>Class.forName</a:t>
            </a:r>
            <a:r>
              <a:rPr lang="en-US" sz="1900" dirty="0" smtClean="0"/>
              <a:t>(“</a:t>
            </a:r>
            <a:r>
              <a:rPr lang="en-US" sz="1900" dirty="0" err="1" smtClean="0"/>
              <a:t>sun:jdbc.odbc.JdbcOdbcDriver</a:t>
            </a:r>
            <a:r>
              <a:rPr lang="en-US" sz="1900" dirty="0" smtClean="0"/>
              <a:t>”); </a:t>
            </a:r>
          </a:p>
          <a:p>
            <a:pPr lvl="1"/>
            <a:r>
              <a:rPr lang="en-US" sz="1900" dirty="0" smtClean="0"/>
              <a:t>Db=</a:t>
            </a:r>
            <a:r>
              <a:rPr lang="en-US" sz="1900" dirty="0" err="1" smtClean="0"/>
              <a:t>DriverManager.getConnection</a:t>
            </a:r>
            <a:r>
              <a:rPr lang="en-US" sz="1900" dirty="0" smtClean="0"/>
              <a:t>(</a:t>
            </a:r>
            <a:r>
              <a:rPr lang="en-US" sz="1900" dirty="0" err="1" smtClean="0"/>
              <a:t>url</a:t>
            </a:r>
            <a:r>
              <a:rPr lang="en-US" sz="1900" dirty="0" smtClean="0"/>
              <a:t>, </a:t>
            </a:r>
            <a:r>
              <a:rPr lang="en-US" sz="1900" dirty="0" err="1" smtClean="0"/>
              <a:t>userID</a:t>
            </a:r>
            <a:r>
              <a:rPr lang="en-US" sz="1900" dirty="0" smtClean="0"/>
              <a:t>, </a:t>
            </a:r>
            <a:r>
              <a:rPr lang="en-US" sz="1900" dirty="0" err="1" smtClean="0"/>
              <a:t>pwd</a:t>
            </a:r>
            <a:r>
              <a:rPr lang="en-US" sz="1900" dirty="0" smtClean="0"/>
              <a:t>); </a:t>
            </a:r>
          </a:p>
          <a:p>
            <a:r>
              <a:rPr lang="en-US" sz="1900" dirty="0" smtClean="0"/>
              <a:t>} </a:t>
            </a:r>
          </a:p>
          <a:p>
            <a:r>
              <a:rPr lang="en-US" sz="1900" dirty="0" smtClean="0"/>
              <a:t>Catch(</a:t>
            </a:r>
            <a:r>
              <a:rPr lang="en-US" sz="1900" dirty="0" err="1" smtClean="0"/>
              <a:t>ClassNotFoundException</a:t>
            </a:r>
            <a:r>
              <a:rPr lang="en-US" sz="1900" dirty="0" smtClean="0"/>
              <a:t> error)</a:t>
            </a:r>
          </a:p>
          <a:p>
            <a:r>
              <a:rPr lang="en-US" sz="1900" dirty="0" smtClean="0"/>
              <a:t>{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System.err.printnln</a:t>
            </a:r>
            <a:r>
              <a:rPr lang="en-US" sz="1900" dirty="0" smtClean="0"/>
              <a:t>(“ Unable to load the JDBC/ODBC driver”+error);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System.exit</a:t>
            </a:r>
            <a:r>
              <a:rPr lang="en-US" sz="1900" dirty="0" smtClean="0"/>
              <a:t>(1);</a:t>
            </a:r>
          </a:p>
          <a:p>
            <a:r>
              <a:rPr lang="en-US" sz="1900" dirty="0" smtClean="0"/>
              <a:t>}</a:t>
            </a:r>
          </a:p>
          <a:p>
            <a:r>
              <a:rPr lang="en-US" sz="1900" dirty="0" smtClean="0"/>
              <a:t>Catch(</a:t>
            </a:r>
            <a:r>
              <a:rPr lang="en-US" sz="1900" dirty="0" err="1" smtClean="0"/>
              <a:t>SQLException</a:t>
            </a:r>
            <a:r>
              <a:rPr lang="en-US" sz="1900" dirty="0" smtClean="0"/>
              <a:t> error)</a:t>
            </a:r>
          </a:p>
          <a:p>
            <a:r>
              <a:rPr lang="en-US" sz="1900" dirty="0" smtClean="0"/>
              <a:t>{</a:t>
            </a:r>
          </a:p>
          <a:p>
            <a:endParaRPr lang="en-US" sz="1900" dirty="0" smtClean="0"/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System.err.printnln</a:t>
            </a:r>
            <a:r>
              <a:rPr lang="en-US" sz="1900" dirty="0" smtClean="0"/>
              <a:t>(“ Cannot connect to DBMS”+error);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System.exit</a:t>
            </a:r>
            <a:r>
              <a:rPr lang="en-US" sz="1900" dirty="0" smtClean="0"/>
              <a:t>(2);</a:t>
            </a:r>
          </a:p>
          <a:p>
            <a:r>
              <a:rPr lang="en-US" sz="1900" dirty="0" smtClean="0"/>
              <a:t>}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/>
              <a:t>getConnection</a:t>
            </a:r>
            <a:r>
              <a:rPr lang="en-US" sz="4000" dirty="0" smtClean="0"/>
              <a:t>(String </a:t>
            </a:r>
            <a:r>
              <a:rPr lang="en-US" sz="4000" dirty="0" err="1" smtClean="0"/>
              <a:t>url</a:t>
            </a:r>
            <a:r>
              <a:rPr lang="en-US" sz="4000" dirty="0" smtClean="0"/>
              <a:t>, Properties prop)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914400"/>
            <a:ext cx="8763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dirty="0" smtClean="0"/>
              <a:t>Connection Db;</a:t>
            </a:r>
          </a:p>
          <a:p>
            <a:r>
              <a:rPr lang="en-US" sz="2000" dirty="0" smtClean="0"/>
              <a:t>Properties props=new Properties(); </a:t>
            </a:r>
          </a:p>
          <a:p>
            <a:r>
              <a:rPr lang="en-US" sz="2000" dirty="0" smtClean="0"/>
              <a:t>try { </a:t>
            </a:r>
          </a:p>
          <a:p>
            <a:r>
              <a:rPr lang="en-US" sz="2000" dirty="0" err="1" smtClean="0"/>
              <a:t>FileInputStream</a:t>
            </a:r>
            <a:r>
              <a:rPr lang="en-US" sz="2000" dirty="0" smtClean="0"/>
              <a:t> </a:t>
            </a:r>
            <a:r>
              <a:rPr lang="en-US" sz="2000" dirty="0" err="1" smtClean="0"/>
              <a:t>inputfile</a:t>
            </a:r>
            <a:r>
              <a:rPr lang="en-US" sz="2000" dirty="0" smtClean="0"/>
              <a:t>=new </a:t>
            </a:r>
            <a:r>
              <a:rPr lang="en-US" sz="2000" dirty="0" err="1" smtClean="0"/>
              <a:t>FileInputStream</a:t>
            </a:r>
            <a:r>
              <a:rPr lang="en-US" sz="2000" dirty="0" smtClean="0"/>
              <a:t>(“DBPops.txt”); </a:t>
            </a:r>
          </a:p>
          <a:p>
            <a:r>
              <a:rPr lang="en-US" sz="2000" dirty="0" err="1" smtClean="0"/>
              <a:t>props.load</a:t>
            </a:r>
            <a:r>
              <a:rPr lang="en-US" sz="2000" dirty="0" smtClean="0"/>
              <a:t>(</a:t>
            </a:r>
            <a:r>
              <a:rPr lang="en-US" sz="2000" dirty="0" err="1" smtClean="0"/>
              <a:t>inputfile</a:t>
            </a:r>
            <a:r>
              <a:rPr lang="en-US" sz="2000" dirty="0" smtClean="0"/>
              <a:t>); </a:t>
            </a:r>
          </a:p>
          <a:p>
            <a:r>
              <a:rPr lang="en-US" sz="2000" dirty="0" smtClean="0"/>
              <a:t>} </a:t>
            </a:r>
            <a:endParaRPr lang="en-US" sz="1900" dirty="0" smtClean="0"/>
          </a:p>
          <a:p>
            <a:r>
              <a:rPr lang="en-US" sz="1900" dirty="0" smtClean="0"/>
              <a:t>try{ </a:t>
            </a:r>
          </a:p>
          <a:p>
            <a:pPr lvl="1"/>
            <a:r>
              <a:rPr lang="en-US" sz="1900" dirty="0" err="1" smtClean="0"/>
              <a:t>Class.forName</a:t>
            </a:r>
            <a:r>
              <a:rPr lang="en-US" sz="1900" dirty="0" smtClean="0"/>
              <a:t>(“</a:t>
            </a:r>
            <a:r>
              <a:rPr lang="en-US" sz="1900" dirty="0" err="1" smtClean="0"/>
              <a:t>sun:jdbc.odbc.JdbcOdbcDriver</a:t>
            </a:r>
            <a:r>
              <a:rPr lang="en-US" sz="1900" dirty="0" smtClean="0"/>
              <a:t>”); </a:t>
            </a:r>
          </a:p>
          <a:p>
            <a:pPr lvl="1"/>
            <a:r>
              <a:rPr lang="en-US" sz="1900" dirty="0" smtClean="0"/>
              <a:t>Db=</a:t>
            </a:r>
            <a:r>
              <a:rPr lang="en-US" sz="1900" dirty="0" err="1" smtClean="0"/>
              <a:t>DriverManager.getConnection</a:t>
            </a:r>
            <a:r>
              <a:rPr lang="en-US" sz="1900" dirty="0" smtClean="0"/>
              <a:t>(</a:t>
            </a:r>
            <a:r>
              <a:rPr lang="en-US" sz="1900" dirty="0" err="1" smtClean="0"/>
              <a:t>url</a:t>
            </a:r>
            <a:r>
              <a:rPr lang="en-US" sz="1900" dirty="0" smtClean="0"/>
              <a:t>, props); </a:t>
            </a:r>
          </a:p>
          <a:p>
            <a:r>
              <a:rPr lang="en-US" sz="1900" dirty="0" smtClean="0"/>
              <a:t>} </a:t>
            </a:r>
          </a:p>
          <a:p>
            <a:r>
              <a:rPr lang="en-US" sz="1900" dirty="0" smtClean="0"/>
              <a:t>Catch(</a:t>
            </a:r>
            <a:r>
              <a:rPr lang="en-US" sz="1900" dirty="0" err="1" smtClean="0"/>
              <a:t>ClassNotFoundException</a:t>
            </a:r>
            <a:r>
              <a:rPr lang="en-US" sz="1900" dirty="0" smtClean="0"/>
              <a:t> error)</a:t>
            </a:r>
          </a:p>
          <a:p>
            <a:r>
              <a:rPr lang="en-US" sz="1900" dirty="0" smtClean="0"/>
              <a:t>{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System.err.printnln</a:t>
            </a:r>
            <a:r>
              <a:rPr lang="en-US" sz="1900" dirty="0" smtClean="0"/>
              <a:t>(“ Unable to load the JDBC/ODBC driver”+error);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System.exit</a:t>
            </a:r>
            <a:r>
              <a:rPr lang="en-US" sz="1900" dirty="0" smtClean="0"/>
              <a:t>(1);</a:t>
            </a:r>
          </a:p>
          <a:p>
            <a:r>
              <a:rPr lang="en-US" sz="1900" dirty="0" smtClean="0"/>
              <a:t>}</a:t>
            </a:r>
          </a:p>
          <a:p>
            <a:r>
              <a:rPr lang="en-US" sz="1900" dirty="0" smtClean="0"/>
              <a:t>Catch(</a:t>
            </a:r>
            <a:r>
              <a:rPr lang="en-US" sz="1900" dirty="0" err="1" smtClean="0"/>
              <a:t>SQLException</a:t>
            </a:r>
            <a:r>
              <a:rPr lang="en-US" sz="1900" dirty="0" smtClean="0"/>
              <a:t> error)</a:t>
            </a:r>
          </a:p>
          <a:p>
            <a:r>
              <a:rPr lang="en-US" sz="1900" dirty="0" smtClean="0"/>
              <a:t>{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System.err.printnln</a:t>
            </a:r>
            <a:r>
              <a:rPr lang="en-US" sz="1900" dirty="0" smtClean="0"/>
              <a:t>(“ Cannot connect to DBMS”+error);</a:t>
            </a:r>
          </a:p>
          <a:p>
            <a:r>
              <a:rPr lang="en-US" sz="1900" dirty="0" smtClean="0"/>
              <a:t>	</a:t>
            </a:r>
            <a:r>
              <a:rPr lang="en-US" sz="1900" dirty="0" err="1" smtClean="0"/>
              <a:t>System.exit</a:t>
            </a:r>
            <a:r>
              <a:rPr lang="en-US" sz="1900" dirty="0" smtClean="0"/>
              <a:t>(2);</a:t>
            </a:r>
          </a:p>
          <a:p>
            <a:r>
              <a:rPr lang="en-US" sz="1900" dirty="0" smtClean="0"/>
              <a:t>}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Associating JDBC/ODBC bridge with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Connection Pool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4400" dirty="0" smtClean="0"/>
              <a:t>A Client that needs to </a:t>
            </a:r>
            <a:r>
              <a:rPr lang="en-US" sz="4400" b="1" dirty="0" smtClean="0"/>
              <a:t>frequently interact with database </a:t>
            </a:r>
            <a:r>
              <a:rPr lang="en-US" sz="4400" dirty="0" smtClean="0"/>
              <a:t>must either open connection and </a:t>
            </a:r>
            <a:r>
              <a:rPr lang="en-US" sz="4400" b="1" dirty="0" smtClean="0"/>
              <a:t>leave open connection </a:t>
            </a:r>
            <a:r>
              <a:rPr lang="en-US" sz="4400" dirty="0" smtClean="0"/>
              <a:t>during processing or </a:t>
            </a:r>
            <a:r>
              <a:rPr lang="en-US" sz="4400" b="1" dirty="0" smtClean="0"/>
              <a:t>open or close and reconnect each time</a:t>
            </a:r>
            <a:r>
              <a:rPr lang="en-US" sz="4400" dirty="0" smtClean="0"/>
              <a:t>. </a:t>
            </a:r>
          </a:p>
          <a:p>
            <a:pPr algn="just"/>
            <a:r>
              <a:rPr lang="en-US" sz="4400" dirty="0" smtClean="0"/>
              <a:t>Leaving the connection may open might prevent another client from accessing the database when DBMS have limited no of connections. Connecting and reconnecting is time consuming. </a:t>
            </a:r>
          </a:p>
          <a:p>
            <a:r>
              <a:rPr lang="en-US" sz="4400" dirty="0" smtClean="0"/>
              <a:t>The release of JDBC 2.1 Standard extension API introduced concept on </a:t>
            </a:r>
            <a:r>
              <a:rPr lang="en-US" sz="4400" b="1" dirty="0" smtClean="0"/>
              <a:t>connection pooling</a:t>
            </a:r>
            <a:endParaRPr lang="en-US" sz="4400" dirty="0" smtClean="0"/>
          </a:p>
          <a:p>
            <a:r>
              <a:rPr lang="en-US" sz="4400" dirty="0" smtClean="0"/>
              <a:t>A connection pool is a collection of database connection that are opened and loaded into memory so these connection can be reused with out reconnecting to the database. </a:t>
            </a:r>
          </a:p>
          <a:p>
            <a:r>
              <a:rPr lang="en-US" sz="4400" dirty="0" err="1" smtClean="0"/>
              <a:t>DataSource</a:t>
            </a:r>
            <a:r>
              <a:rPr lang="en-US" sz="4400" dirty="0" smtClean="0"/>
              <a:t> interface to connect to the connection pool. </a:t>
            </a:r>
          </a:p>
          <a:p>
            <a:pPr>
              <a:buNone/>
            </a:pPr>
            <a:r>
              <a:rPr lang="en-US" sz="4400" b="1" dirty="0" smtClean="0"/>
              <a:t>Context </a:t>
            </a:r>
            <a:r>
              <a:rPr lang="en-US" sz="4400" b="1" dirty="0" err="1" smtClean="0"/>
              <a:t>ctext</a:t>
            </a:r>
            <a:r>
              <a:rPr lang="en-US" sz="4400" b="1" dirty="0" smtClean="0"/>
              <a:t>= new </a:t>
            </a:r>
            <a:r>
              <a:rPr lang="en-US" sz="4400" b="1" dirty="0" err="1" smtClean="0"/>
              <a:t>IntialContext</a:t>
            </a:r>
            <a:r>
              <a:rPr lang="en-US" sz="4400" b="1" dirty="0" smtClean="0"/>
              <a:t>() </a:t>
            </a:r>
          </a:p>
          <a:p>
            <a:pPr>
              <a:buNone/>
            </a:pPr>
            <a:r>
              <a:rPr lang="en-US" sz="4400" b="1" dirty="0" err="1" smtClean="0"/>
              <a:t>DataSource</a:t>
            </a:r>
            <a:r>
              <a:rPr lang="en-US" sz="4400" b="1" dirty="0" smtClean="0"/>
              <a:t> pool =(</a:t>
            </a:r>
            <a:r>
              <a:rPr lang="en-US" sz="4400" b="1" dirty="0" err="1" smtClean="0"/>
              <a:t>DataSource</a:t>
            </a:r>
            <a:r>
              <a:rPr lang="en-US" sz="4400" b="1" dirty="0" smtClean="0"/>
              <a:t>) </a:t>
            </a:r>
            <a:r>
              <a:rPr lang="en-US" sz="4400" b="1" dirty="0" err="1" smtClean="0"/>
              <a:t>text.lookup</a:t>
            </a:r>
            <a:r>
              <a:rPr lang="en-US" sz="4400" b="1" dirty="0" smtClean="0"/>
              <a:t>(“</a:t>
            </a:r>
            <a:r>
              <a:rPr lang="en-US" sz="4400" b="1" dirty="0" err="1" smtClean="0"/>
              <a:t>java:comp</a:t>
            </a:r>
            <a:r>
              <a:rPr lang="en-US" sz="4400" b="1" dirty="0" smtClean="0"/>
              <a:t>/</a:t>
            </a:r>
            <a:r>
              <a:rPr lang="en-US" sz="4400" b="1" dirty="0" err="1" smtClean="0"/>
              <a:t>env</a:t>
            </a:r>
            <a:r>
              <a:rPr lang="en-US" sz="4400" b="1" dirty="0" smtClean="0"/>
              <a:t>/</a:t>
            </a:r>
            <a:r>
              <a:rPr lang="en-US" sz="4400" b="1" dirty="0" err="1" smtClean="0"/>
              <a:t>jdbc</a:t>
            </a:r>
            <a:r>
              <a:rPr lang="en-US" sz="4400" b="1" dirty="0" smtClean="0"/>
              <a:t>/pool”); </a:t>
            </a:r>
          </a:p>
          <a:p>
            <a:pPr>
              <a:buNone/>
            </a:pPr>
            <a:r>
              <a:rPr lang="en-US" sz="4400" b="1" dirty="0" smtClean="0"/>
              <a:t>Connection db=</a:t>
            </a:r>
            <a:r>
              <a:rPr lang="en-US" sz="4400" b="1" dirty="0" err="1" smtClean="0"/>
              <a:t>pool.getConnection</a:t>
            </a:r>
            <a:r>
              <a:rPr lang="en-US" sz="4400" b="1" dirty="0" smtClean="0"/>
              <a:t>(); </a:t>
            </a:r>
            <a:endParaRPr lang="en-US" sz="4400" dirty="0" smtClean="0"/>
          </a:p>
          <a:p>
            <a:endParaRPr lang="en-US" b="1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JDBC </a:t>
            </a:r>
            <a:r>
              <a:rPr lang="en-US" dirty="0"/>
              <a:t>drivers has to do the following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Open </a:t>
            </a:r>
            <a:r>
              <a:rPr lang="en-US" dirty="0"/>
              <a:t>connection between DBMS and J2EE environment. </a:t>
            </a:r>
            <a:endParaRPr lang="en-US" dirty="0" smtClean="0"/>
          </a:p>
          <a:p>
            <a:pPr algn="just"/>
            <a:r>
              <a:rPr lang="en-US" dirty="0" smtClean="0"/>
              <a:t>Translate </a:t>
            </a:r>
            <a:r>
              <a:rPr lang="en-US" dirty="0"/>
              <a:t>low level equivalents of </a:t>
            </a:r>
            <a:r>
              <a:rPr lang="en-US" dirty="0" smtClean="0"/>
              <a:t>SQL statements </a:t>
            </a:r>
            <a:r>
              <a:rPr lang="en-US" dirty="0"/>
              <a:t>sent by J2EE component into messages that can be processed by the DBMS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Return </a:t>
            </a:r>
            <a:r>
              <a:rPr lang="en-US" dirty="0"/>
              <a:t>the data that conforms to JDBC specifications to the JDBC driver </a:t>
            </a:r>
          </a:p>
          <a:p>
            <a:r>
              <a:rPr lang="en-US" dirty="0" smtClean="0"/>
              <a:t> Provides </a:t>
            </a:r>
            <a:r>
              <a:rPr lang="en-US" dirty="0"/>
              <a:t>transaction management routines that conforms to JDBC specifications to the JDBC driver </a:t>
            </a:r>
            <a:endParaRPr lang="en-US" dirty="0" smtClean="0"/>
          </a:p>
          <a:p>
            <a:r>
              <a:rPr lang="en-US" dirty="0" smtClean="0"/>
              <a:t>Close </a:t>
            </a:r>
            <a:r>
              <a:rPr lang="en-US" dirty="0"/>
              <a:t>connection between the DBMS and the J2EE component. </a:t>
            </a:r>
          </a:p>
          <a:p>
            <a:endParaRPr lang="en-US" dirty="0"/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object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 object executes query immediately without </a:t>
            </a:r>
            <a:r>
              <a:rPr lang="en-US" dirty="0" err="1" smtClean="0"/>
              <a:t>precompiling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Statement contains three different methods</a:t>
            </a:r>
          </a:p>
          <a:p>
            <a:pPr lvl="1" algn="just"/>
            <a:r>
              <a:rPr lang="en-US" b="1" dirty="0" err="1" smtClean="0"/>
              <a:t>executeQuery</a:t>
            </a:r>
            <a:r>
              <a:rPr lang="en-US" b="1" dirty="0" smtClean="0"/>
              <a:t>()</a:t>
            </a:r>
          </a:p>
          <a:p>
            <a:pPr lvl="1" algn="just"/>
            <a:r>
              <a:rPr lang="en-US" b="1" dirty="0" err="1" smtClean="0"/>
              <a:t>executeUpdate</a:t>
            </a:r>
            <a:r>
              <a:rPr lang="en-US" b="1" dirty="0" smtClean="0"/>
              <a:t>() </a:t>
            </a:r>
          </a:p>
          <a:p>
            <a:pPr lvl="1" algn="just"/>
            <a:r>
              <a:rPr lang="en-US" b="1" dirty="0" smtClean="0"/>
              <a:t>execute()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err="1" smtClean="0"/>
              <a:t>executeQuery</a:t>
            </a:r>
            <a:r>
              <a:rPr lang="en-US" sz="3600" b="1" dirty="0" smtClean="0"/>
              <a:t>()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16001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This method returns the </a:t>
            </a:r>
            <a:r>
              <a:rPr lang="en-US" dirty="0" err="1" smtClean="0"/>
              <a:t>ResultSet</a:t>
            </a:r>
            <a:r>
              <a:rPr lang="en-US" dirty="0" smtClean="0"/>
              <a:t> object that contains rows, columns and metadata that represent data requested by the query.</a:t>
            </a:r>
          </a:p>
          <a:p>
            <a:pPr algn="just"/>
            <a:r>
              <a:rPr lang="en-US" dirty="0" err="1" smtClean="0"/>
              <a:t>ResultSet</a:t>
            </a:r>
            <a:r>
              <a:rPr lang="en-US" dirty="0" smtClean="0"/>
              <a:t> </a:t>
            </a:r>
            <a:r>
              <a:rPr lang="en-US" dirty="0" err="1" smtClean="0"/>
              <a:t>executeQuery</a:t>
            </a:r>
            <a:r>
              <a:rPr lang="en-US" dirty="0" smtClean="0"/>
              <a:t>(String query); </a:t>
            </a:r>
          </a:p>
          <a:p>
            <a:pPr algn="just"/>
            <a:r>
              <a:rPr lang="en-US" dirty="0" smtClean="0"/>
              <a:t>this method is used to execute only the ‘SELECT’ query of the SQL. </a:t>
            </a:r>
          </a:p>
          <a:p>
            <a:pPr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988119"/>
            <a:ext cx="8610600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String </a:t>
            </a:r>
            <a:r>
              <a:rPr lang="en-US" dirty="0" err="1" smtClean="0"/>
              <a:t>url</a:t>
            </a:r>
            <a:r>
              <a:rPr lang="en-US" dirty="0" smtClean="0"/>
              <a:t>=”</a:t>
            </a:r>
            <a:r>
              <a:rPr lang="en-US" dirty="0" err="1" smtClean="0"/>
              <a:t>jdbc:odbc:JdbcOdbcDriver</a:t>
            </a:r>
            <a:r>
              <a:rPr lang="en-US" dirty="0" smtClean="0"/>
              <a:t>”; 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userId</a:t>
            </a:r>
            <a:r>
              <a:rPr lang="en-US" dirty="0" smtClean="0"/>
              <a:t>=”</a:t>
            </a:r>
            <a:r>
              <a:rPr lang="en-US" dirty="0" err="1" smtClean="0"/>
              <a:t>jim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String password=”Keogh”; </a:t>
            </a:r>
          </a:p>
          <a:p>
            <a:r>
              <a:rPr lang="en-US" b="1" dirty="0" smtClean="0"/>
              <a:t>Statement </a:t>
            </a:r>
            <a:r>
              <a:rPr lang="en-US" b="1" dirty="0" err="1" smtClean="0"/>
              <a:t>DatRequest</a:t>
            </a:r>
            <a:r>
              <a:rPr lang="en-US" b="1" dirty="0" smtClean="0"/>
              <a:t>; </a:t>
            </a:r>
          </a:p>
          <a:p>
            <a:r>
              <a:rPr lang="en-US" dirty="0" smtClean="0"/>
              <a:t>Private Connection db; </a:t>
            </a:r>
          </a:p>
          <a:p>
            <a:r>
              <a:rPr lang="en-US" dirty="0" err="1" smtClean="0"/>
              <a:t>ResultSet</a:t>
            </a:r>
            <a:r>
              <a:rPr lang="en-US" dirty="0" smtClean="0"/>
              <a:t> </a:t>
            </a:r>
            <a:r>
              <a:rPr lang="en-US" dirty="0" err="1" smtClean="0"/>
              <a:t>rs</a:t>
            </a:r>
            <a:r>
              <a:rPr lang="en-US" dirty="0" smtClean="0"/>
              <a:t>; </a:t>
            </a:r>
          </a:p>
          <a:p>
            <a:r>
              <a:rPr lang="en-US" dirty="0" smtClean="0"/>
              <a:t>// code to load driver </a:t>
            </a:r>
          </a:p>
          <a:p>
            <a:r>
              <a:rPr lang="en-US" dirty="0" smtClean="0"/>
              <a:t>//code to connect to the database </a:t>
            </a:r>
          </a:p>
          <a:p>
            <a:r>
              <a:rPr lang="en-US" dirty="0" smtClean="0"/>
              <a:t>try{ </a:t>
            </a:r>
          </a:p>
          <a:p>
            <a:r>
              <a:rPr lang="en-US" b="1" dirty="0" smtClean="0"/>
              <a:t>String query=”SELECT * FROM Customers; </a:t>
            </a:r>
          </a:p>
          <a:p>
            <a:r>
              <a:rPr lang="en-US" b="1" dirty="0" err="1" smtClean="0"/>
              <a:t>DatRequest</a:t>
            </a:r>
            <a:r>
              <a:rPr lang="en-US" b="1" dirty="0" smtClean="0"/>
              <a:t>=</a:t>
            </a:r>
            <a:r>
              <a:rPr lang="en-US" b="1" dirty="0" err="1" smtClean="0"/>
              <a:t>Db.createStaement</a:t>
            </a:r>
            <a:r>
              <a:rPr lang="en-US" b="1" dirty="0" smtClean="0"/>
              <a:t>(); </a:t>
            </a:r>
          </a:p>
          <a:p>
            <a:r>
              <a:rPr lang="en-US" b="1" dirty="0" err="1" smtClean="0"/>
              <a:t>rs</a:t>
            </a:r>
            <a:r>
              <a:rPr lang="en-US" b="1" dirty="0" smtClean="0"/>
              <a:t>=</a:t>
            </a:r>
            <a:r>
              <a:rPr lang="en-US" b="1" dirty="0" err="1" smtClean="0"/>
              <a:t>DatRequest.executeQuery</a:t>
            </a:r>
            <a:r>
              <a:rPr lang="en-US" b="1" dirty="0" smtClean="0"/>
              <a:t>(query);// return result set object </a:t>
            </a:r>
          </a:p>
          <a:p>
            <a:r>
              <a:rPr lang="en-US" dirty="0" smtClean="0"/>
              <a:t>}catch(</a:t>
            </a:r>
            <a:r>
              <a:rPr lang="en-US" dirty="0" err="1" smtClean="0"/>
              <a:t>SQLException</a:t>
            </a:r>
            <a:r>
              <a:rPr lang="en-US" dirty="0" smtClean="0"/>
              <a:t> err) </a:t>
            </a:r>
          </a:p>
          <a:p>
            <a:r>
              <a:rPr lang="en-US" dirty="0" smtClean="0"/>
              <a:t>{</a:t>
            </a:r>
          </a:p>
          <a:p>
            <a:r>
              <a:rPr lang="en-US" dirty="0" err="1" smtClean="0"/>
              <a:t>System.err.println</a:t>
            </a:r>
            <a:r>
              <a:rPr lang="en-US" dirty="0" smtClean="0"/>
              <a:t>(“Error”); </a:t>
            </a:r>
          </a:p>
          <a:p>
            <a:r>
              <a:rPr lang="en-US" dirty="0" err="1" smtClean="0"/>
              <a:t>System.exit</a:t>
            </a:r>
            <a:r>
              <a:rPr lang="en-US" dirty="0" smtClean="0"/>
              <a:t>(1); </a:t>
            </a:r>
          </a:p>
          <a:p>
            <a:r>
              <a:rPr lang="en-US" dirty="0" smtClean="0"/>
              <a:t>}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pPr lvl="1" algn="ctr"/>
            <a:r>
              <a:rPr lang="en-US" sz="3200" b="1" dirty="0" err="1" smtClean="0"/>
              <a:t>executeUpdate</a:t>
            </a:r>
            <a:r>
              <a:rPr lang="en-US" sz="3200" b="1" dirty="0" smtClean="0"/>
              <a:t>()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16001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This method is used to execute the queries that contain INSERT, DELETE and UPDATE statements.  </a:t>
            </a:r>
          </a:p>
          <a:p>
            <a:pPr algn="just"/>
            <a:r>
              <a:rPr lang="en-US" dirty="0" smtClean="0"/>
              <a:t>This method returns integer indicating the number of rows that were updated by the query.</a:t>
            </a:r>
          </a:p>
          <a:p>
            <a:pPr algn="just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executeUpdate</a:t>
            </a:r>
            <a:r>
              <a:rPr lang="en-US" dirty="0" smtClean="0"/>
              <a:t>(String query);</a:t>
            </a:r>
          </a:p>
          <a:p>
            <a:pPr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286000"/>
            <a:ext cx="8610600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String </a:t>
            </a:r>
            <a:r>
              <a:rPr lang="en-US" dirty="0" err="1" smtClean="0"/>
              <a:t>url</a:t>
            </a:r>
            <a:r>
              <a:rPr lang="en-US" dirty="0" smtClean="0"/>
              <a:t>=”</a:t>
            </a:r>
            <a:r>
              <a:rPr lang="en-US" dirty="0" err="1" smtClean="0"/>
              <a:t>jdbc:odbc:JdbcOdbcDriver</a:t>
            </a:r>
            <a:r>
              <a:rPr lang="en-US" dirty="0" smtClean="0"/>
              <a:t>”; 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userId</a:t>
            </a:r>
            <a:r>
              <a:rPr lang="en-US" dirty="0" smtClean="0"/>
              <a:t>=”</a:t>
            </a:r>
            <a:r>
              <a:rPr lang="en-US" dirty="0" err="1" smtClean="0"/>
              <a:t>jim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String password=”Keogh”; </a:t>
            </a:r>
          </a:p>
          <a:p>
            <a:r>
              <a:rPr lang="en-US" b="1" dirty="0" smtClean="0"/>
              <a:t>Statement </a:t>
            </a:r>
            <a:r>
              <a:rPr lang="en-US" b="1" dirty="0" err="1" smtClean="0"/>
              <a:t>DatRequest</a:t>
            </a:r>
            <a:r>
              <a:rPr lang="en-US" b="1" dirty="0" smtClean="0"/>
              <a:t>; </a:t>
            </a:r>
          </a:p>
          <a:p>
            <a:r>
              <a:rPr lang="en-US" dirty="0" smtClean="0"/>
              <a:t>Private Connection db; </a:t>
            </a:r>
          </a:p>
          <a:p>
            <a:r>
              <a:rPr lang="en-US" dirty="0" err="1" smtClean="0"/>
              <a:t>ResultSet</a:t>
            </a:r>
            <a:r>
              <a:rPr lang="en-US" dirty="0" smtClean="0"/>
              <a:t> </a:t>
            </a:r>
            <a:r>
              <a:rPr lang="en-US" dirty="0" err="1" smtClean="0"/>
              <a:t>rs</a:t>
            </a:r>
            <a:r>
              <a:rPr lang="en-US" dirty="0" smtClean="0"/>
              <a:t>; </a:t>
            </a:r>
          </a:p>
          <a:p>
            <a:r>
              <a:rPr lang="en-US" dirty="0" smtClean="0"/>
              <a:t>try{ </a:t>
            </a:r>
          </a:p>
          <a:p>
            <a:r>
              <a:rPr lang="en-US" b="1" dirty="0" smtClean="0"/>
              <a:t>String query=”UPDATE Customer set PAID=’Y’ where BALANCE =’0’; </a:t>
            </a:r>
          </a:p>
          <a:p>
            <a:r>
              <a:rPr lang="en-US" b="1" dirty="0" err="1" smtClean="0"/>
              <a:t>DatRequest</a:t>
            </a:r>
            <a:r>
              <a:rPr lang="en-US" b="1" dirty="0" smtClean="0"/>
              <a:t>=</a:t>
            </a:r>
            <a:r>
              <a:rPr lang="en-US" b="1" dirty="0" err="1" smtClean="0"/>
              <a:t>Db.createStaement</a:t>
            </a:r>
            <a:r>
              <a:rPr lang="en-US" b="1" dirty="0" smtClean="0"/>
              <a:t>(); 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n=</a:t>
            </a:r>
            <a:r>
              <a:rPr lang="en-US" b="1" dirty="0" err="1" smtClean="0"/>
              <a:t>DatRequest.executeUpdate</a:t>
            </a:r>
            <a:r>
              <a:rPr lang="en-US" b="1" dirty="0" smtClean="0"/>
              <a:t>(query);// returns no of rows updated </a:t>
            </a:r>
          </a:p>
          <a:p>
            <a:r>
              <a:rPr lang="en-US" dirty="0" smtClean="0"/>
              <a:t>}catch(</a:t>
            </a:r>
            <a:r>
              <a:rPr lang="en-US" dirty="0" err="1" smtClean="0"/>
              <a:t>SQLException</a:t>
            </a:r>
            <a:r>
              <a:rPr lang="en-US" dirty="0" smtClean="0"/>
              <a:t> err) </a:t>
            </a:r>
          </a:p>
          <a:p>
            <a:r>
              <a:rPr lang="en-US" dirty="0" smtClean="0"/>
              <a:t>{</a:t>
            </a:r>
          </a:p>
          <a:p>
            <a:r>
              <a:rPr lang="en-US" dirty="0" err="1" smtClean="0"/>
              <a:t>System.err.println</a:t>
            </a:r>
            <a:r>
              <a:rPr lang="en-US" dirty="0" smtClean="0"/>
              <a:t>(“Error”); </a:t>
            </a:r>
          </a:p>
          <a:p>
            <a:r>
              <a:rPr lang="en-US" dirty="0" err="1" smtClean="0"/>
              <a:t>System.exit</a:t>
            </a:r>
            <a:r>
              <a:rPr lang="en-US" dirty="0" smtClean="0"/>
              <a:t>(1); </a:t>
            </a:r>
          </a:p>
          <a:p>
            <a:r>
              <a:rPr lang="en-US" dirty="0" smtClean="0"/>
              <a:t>}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 smtClean="0"/>
              <a:t>execute()</a:t>
            </a:r>
            <a:br>
              <a:rPr lang="en-US" sz="4000" b="1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It executes the given SQL statement, which may return multiple results. 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execute(String </a:t>
            </a:r>
            <a:r>
              <a:rPr lang="en-US" dirty="0" err="1" smtClean="0"/>
              <a:t>sql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PreparedStatement</a:t>
            </a:r>
            <a:r>
              <a:rPr lang="en-US" dirty="0" smtClean="0"/>
              <a:t> object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SQL query must be compiled before DBMS processes the query. Query is precompiled and executed using Prepared statements. </a:t>
            </a:r>
          </a:p>
          <a:p>
            <a:pPr algn="just"/>
            <a:r>
              <a:rPr lang="en-US" dirty="0" smtClean="0"/>
              <a:t>In such cases a query is created similar to other queries. However, a </a:t>
            </a:r>
            <a:r>
              <a:rPr lang="en-US" b="1" dirty="0" smtClean="0"/>
              <a:t>question mark </a:t>
            </a:r>
            <a:r>
              <a:rPr lang="en-US" dirty="0" smtClean="0"/>
              <a:t>is given on the place for the value that is inserted into the query after it is compiled. </a:t>
            </a:r>
          </a:p>
          <a:p>
            <a:r>
              <a:rPr lang="en-US" dirty="0" err="1" smtClean="0"/>
              <a:t>Setxxx</a:t>
            </a:r>
            <a:r>
              <a:rPr lang="en-US" dirty="0" smtClean="0"/>
              <a:t>() is used to replace the question mark with the value passed to the </a:t>
            </a:r>
            <a:r>
              <a:rPr lang="en-US" dirty="0" err="1" smtClean="0"/>
              <a:t>setxxx</a:t>
            </a:r>
            <a:r>
              <a:rPr lang="en-US" dirty="0" smtClean="0"/>
              <a:t>() method . xxx represents data type of the field. </a:t>
            </a:r>
          </a:p>
          <a:p>
            <a:r>
              <a:rPr lang="en-US" dirty="0" smtClean="0"/>
              <a:t>Example if it is string then </a:t>
            </a:r>
            <a:r>
              <a:rPr lang="en-US" dirty="0" err="1" smtClean="0"/>
              <a:t>setString</a:t>
            </a:r>
            <a:r>
              <a:rPr lang="en-US" dirty="0" smtClean="0"/>
              <a:t>() is used. </a:t>
            </a:r>
          </a:p>
          <a:p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04800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String </a:t>
            </a:r>
            <a:r>
              <a:rPr lang="en-US" sz="2400" dirty="0" err="1" smtClean="0"/>
              <a:t>url</a:t>
            </a:r>
            <a:r>
              <a:rPr lang="en-US" sz="2400" dirty="0" smtClean="0"/>
              <a:t>=”</a:t>
            </a:r>
            <a:r>
              <a:rPr lang="en-US" sz="2400" dirty="0" err="1" smtClean="0"/>
              <a:t>jdbc:odbc:JdbcOdbcDriver</a:t>
            </a:r>
            <a:r>
              <a:rPr lang="en-US" sz="2400" dirty="0" smtClean="0"/>
              <a:t>”; </a:t>
            </a:r>
          </a:p>
          <a:p>
            <a:r>
              <a:rPr lang="en-US" sz="2400" dirty="0" smtClean="0"/>
              <a:t>String </a:t>
            </a:r>
            <a:r>
              <a:rPr lang="en-US" sz="2400" dirty="0" err="1" smtClean="0"/>
              <a:t>userId</a:t>
            </a:r>
            <a:r>
              <a:rPr lang="en-US" sz="2400" dirty="0" smtClean="0"/>
              <a:t>=”</a:t>
            </a:r>
            <a:r>
              <a:rPr lang="en-US" sz="2400" dirty="0" err="1" smtClean="0"/>
              <a:t>jim</a:t>
            </a:r>
            <a:r>
              <a:rPr lang="en-US" sz="2400" dirty="0" smtClean="0"/>
              <a:t>” </a:t>
            </a:r>
          </a:p>
          <a:p>
            <a:r>
              <a:rPr lang="en-US" sz="2400" dirty="0" smtClean="0"/>
              <a:t>String password=”Keogh”; </a:t>
            </a:r>
          </a:p>
          <a:p>
            <a:r>
              <a:rPr lang="en-US" sz="2400" dirty="0" err="1" smtClean="0"/>
              <a:t>ResultSet</a:t>
            </a:r>
            <a:r>
              <a:rPr lang="en-US" sz="2400" dirty="0" smtClean="0"/>
              <a:t> </a:t>
            </a:r>
            <a:r>
              <a:rPr lang="en-US" sz="2400" dirty="0" err="1" smtClean="0"/>
              <a:t>rs</a:t>
            </a:r>
            <a:r>
              <a:rPr lang="en-US" sz="2400" dirty="0" smtClean="0"/>
              <a:t>; </a:t>
            </a:r>
          </a:p>
          <a:p>
            <a:r>
              <a:rPr lang="en-US" sz="2400" dirty="0" smtClean="0"/>
              <a:t>// code to load driver </a:t>
            </a:r>
          </a:p>
          <a:p>
            <a:r>
              <a:rPr lang="en-US" sz="2400" dirty="0" smtClean="0"/>
              <a:t>//code to connect to the database </a:t>
            </a:r>
          </a:p>
          <a:p>
            <a:r>
              <a:rPr lang="en-US" sz="2400" dirty="0" smtClean="0"/>
              <a:t>try{ </a:t>
            </a:r>
          </a:p>
          <a:p>
            <a:r>
              <a:rPr lang="en-US" sz="2400" b="1" dirty="0" smtClean="0"/>
              <a:t>String query=”SELECT * FROM Customers where </a:t>
            </a:r>
            <a:r>
              <a:rPr lang="en-US" sz="2400" b="1" dirty="0" err="1" smtClean="0"/>
              <a:t>cno</a:t>
            </a:r>
            <a:r>
              <a:rPr lang="en-US" sz="2400" b="1" dirty="0" smtClean="0"/>
              <a:t>=?”; </a:t>
            </a:r>
          </a:p>
          <a:p>
            <a:r>
              <a:rPr lang="en-US" sz="2400" b="1" dirty="0" err="1" smtClean="0"/>
              <a:t>PreparedStatement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pstatement</a:t>
            </a:r>
            <a:r>
              <a:rPr lang="en-US" sz="2400" b="1" dirty="0" smtClean="0"/>
              <a:t>=</a:t>
            </a:r>
            <a:r>
              <a:rPr lang="en-US" sz="2400" b="1" dirty="0" err="1" smtClean="0"/>
              <a:t>db.preparedStatement</a:t>
            </a:r>
            <a:r>
              <a:rPr lang="en-US" sz="2400" b="1" dirty="0" smtClean="0"/>
              <a:t>(query); </a:t>
            </a:r>
          </a:p>
          <a:p>
            <a:r>
              <a:rPr lang="en-US" sz="2400" b="1" dirty="0" err="1" smtClean="0"/>
              <a:t>pstatement.setString</a:t>
            </a:r>
            <a:r>
              <a:rPr lang="en-US" sz="2400" b="1" dirty="0" smtClean="0"/>
              <a:t>( 1,”123”); // 1 represents first place holder, 123 is value </a:t>
            </a:r>
          </a:p>
          <a:p>
            <a:r>
              <a:rPr lang="en-US" sz="2400" b="1" dirty="0" err="1" smtClean="0"/>
              <a:t>rs</a:t>
            </a:r>
            <a:r>
              <a:rPr lang="en-US" sz="2400" b="1" dirty="0" smtClean="0"/>
              <a:t>= </a:t>
            </a:r>
            <a:r>
              <a:rPr lang="en-US" sz="2400" b="1" dirty="0" err="1" smtClean="0"/>
              <a:t>pstatement.executeQuery</a:t>
            </a:r>
            <a:r>
              <a:rPr lang="en-US" sz="2400" b="1" dirty="0" smtClean="0"/>
              <a:t>(); </a:t>
            </a:r>
          </a:p>
          <a:p>
            <a:r>
              <a:rPr lang="en-US" sz="2400" dirty="0" smtClean="0"/>
              <a:t>}catch(</a:t>
            </a:r>
            <a:r>
              <a:rPr lang="en-US" sz="2400" dirty="0" err="1" smtClean="0"/>
              <a:t>SQLException</a:t>
            </a:r>
            <a:r>
              <a:rPr lang="en-US" sz="2400" dirty="0" smtClean="0"/>
              <a:t> err) 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err="1" smtClean="0"/>
              <a:t>System.err.println</a:t>
            </a:r>
            <a:r>
              <a:rPr lang="en-US" sz="2400" dirty="0" smtClean="0"/>
              <a:t>(“Error”); </a:t>
            </a:r>
          </a:p>
          <a:p>
            <a:r>
              <a:rPr lang="en-US" sz="2400" dirty="0" err="1" smtClean="0"/>
              <a:t>System.exit</a:t>
            </a:r>
            <a:r>
              <a:rPr lang="en-US" sz="2400" dirty="0" smtClean="0"/>
              <a:t>(1); </a:t>
            </a:r>
          </a:p>
          <a:p>
            <a:r>
              <a:rPr lang="en-US" sz="2400" dirty="0" smtClean="0"/>
              <a:t>} </a:t>
            </a:r>
            <a:endParaRPr 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CallableStatement</a:t>
            </a:r>
            <a:r>
              <a:rPr lang="en-US" dirty="0" smtClean="0"/>
              <a:t> Object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Autofit/>
          </a:bodyPr>
          <a:lstStyle/>
          <a:p>
            <a:pPr algn="just"/>
            <a:r>
              <a:rPr lang="en-US" sz="2300" dirty="0" smtClean="0"/>
              <a:t>The </a:t>
            </a:r>
            <a:r>
              <a:rPr lang="en-US" sz="2300" dirty="0" err="1" smtClean="0"/>
              <a:t>callableStatement</a:t>
            </a:r>
            <a:r>
              <a:rPr lang="en-US" sz="2300" dirty="0" smtClean="0"/>
              <a:t> object is used to </a:t>
            </a:r>
            <a:r>
              <a:rPr lang="en-US" sz="2300" b="1" dirty="0" smtClean="0"/>
              <a:t>call a</a:t>
            </a:r>
            <a:r>
              <a:rPr lang="en-US" sz="2300" dirty="0" smtClean="0"/>
              <a:t> </a:t>
            </a:r>
            <a:r>
              <a:rPr lang="en-US" sz="2300" b="1" dirty="0" smtClean="0"/>
              <a:t>stored procedure from with in J2EE object</a:t>
            </a:r>
            <a:r>
              <a:rPr lang="en-US" sz="2300" dirty="0" smtClean="0"/>
              <a:t>. A stored procedure is block of code and is identified by unique name. the code can be written in Transact-C ,PL/SQL. </a:t>
            </a:r>
          </a:p>
          <a:p>
            <a:pPr algn="just"/>
            <a:r>
              <a:rPr lang="en-US" sz="2300" dirty="0" smtClean="0"/>
              <a:t>Stored procedure is executed by invoking by the name of procedure. </a:t>
            </a:r>
          </a:p>
          <a:p>
            <a:pPr algn="just"/>
            <a:r>
              <a:rPr lang="en-US" sz="2300" dirty="0" smtClean="0"/>
              <a:t>The </a:t>
            </a:r>
            <a:r>
              <a:rPr lang="en-US" sz="2300" dirty="0" err="1" smtClean="0"/>
              <a:t>callableStatement</a:t>
            </a:r>
            <a:r>
              <a:rPr lang="en-US" sz="2300" dirty="0" smtClean="0"/>
              <a:t> uses three types of parameter when calling stored procedure. The parameters are IN ,OUT,INOUT. </a:t>
            </a:r>
          </a:p>
          <a:p>
            <a:pPr algn="just"/>
            <a:r>
              <a:rPr lang="en-US" sz="2300" dirty="0" smtClean="0"/>
              <a:t>IN parameter contains data that needs to be passed to the stored procedure whose value is assigned using </a:t>
            </a:r>
            <a:r>
              <a:rPr lang="en-US" sz="2300" dirty="0" err="1" smtClean="0"/>
              <a:t>setxxx</a:t>
            </a:r>
            <a:r>
              <a:rPr lang="en-US" sz="2300" dirty="0" smtClean="0"/>
              <a:t>() method </a:t>
            </a:r>
          </a:p>
          <a:p>
            <a:pPr algn="just"/>
            <a:r>
              <a:rPr lang="en-US" sz="2300" dirty="0" smtClean="0"/>
              <a:t>OUT parameter contains value returned by stored procedure. the OUT parameter should be </a:t>
            </a:r>
            <a:r>
              <a:rPr lang="en-US" sz="2300" dirty="0" err="1" smtClean="0"/>
              <a:t>registerd</a:t>
            </a:r>
            <a:r>
              <a:rPr lang="en-US" sz="2300" dirty="0" smtClean="0"/>
              <a:t> by using </a:t>
            </a:r>
            <a:r>
              <a:rPr lang="en-US" sz="2300" dirty="0" err="1" smtClean="0"/>
              <a:t>registerOutParameter</a:t>
            </a:r>
            <a:r>
              <a:rPr lang="en-US" sz="2300" dirty="0" smtClean="0"/>
              <a:t>() method and then later retrieved by the J2EE component using </a:t>
            </a:r>
            <a:r>
              <a:rPr lang="en-US" sz="2300" dirty="0" err="1" smtClean="0"/>
              <a:t>getxxx</a:t>
            </a:r>
            <a:r>
              <a:rPr lang="en-US" sz="2300" dirty="0" smtClean="0"/>
              <a:t>() method. </a:t>
            </a:r>
          </a:p>
          <a:p>
            <a:pPr algn="just"/>
            <a:r>
              <a:rPr lang="en-US" sz="2300" dirty="0" smtClean="0"/>
              <a:t>INOUT parameter is used to both pass information to the stored procedure and retrieve the information from the procedure. </a:t>
            </a:r>
            <a:endParaRPr lang="en-US" sz="23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Suppose, you need to execute the following Oracle stored procedure: </a:t>
            </a:r>
          </a:p>
          <a:p>
            <a:pPr>
              <a:buNone/>
            </a:pPr>
            <a:r>
              <a:rPr lang="en-US" sz="2000" b="1" dirty="0" smtClean="0"/>
              <a:t>CREATE PROCEDURE </a:t>
            </a:r>
            <a:r>
              <a:rPr lang="en-US" sz="2000" b="1" dirty="0" err="1" smtClean="0"/>
              <a:t>getEmpName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b="1" dirty="0" smtClean="0"/>
              <a:t>(EMP_ID IN NUMBER, EMP_FIRSTNAME OUT VARCHAR) AS </a:t>
            </a:r>
          </a:p>
          <a:p>
            <a:pPr>
              <a:buNone/>
            </a:pPr>
            <a:r>
              <a:rPr lang="en-US" sz="2000" b="1" dirty="0" smtClean="0"/>
              <a:t>BEGIN </a:t>
            </a:r>
          </a:p>
          <a:p>
            <a:pPr>
              <a:buNone/>
            </a:pPr>
            <a:r>
              <a:rPr lang="en-US" sz="2000" b="1" dirty="0" smtClean="0"/>
              <a:t>SELECT </a:t>
            </a:r>
            <a:r>
              <a:rPr lang="en-US" sz="2000" b="1" dirty="0" err="1" smtClean="0"/>
              <a:t>firstname</a:t>
            </a:r>
            <a:r>
              <a:rPr lang="en-US" sz="2000" b="1" dirty="0" smtClean="0"/>
              <a:t> INTO EMP_FIRSTNAME FROM Employees WHERE ID = EMP_ID; </a:t>
            </a:r>
          </a:p>
          <a:p>
            <a:pPr>
              <a:buNone/>
            </a:pPr>
            <a:r>
              <a:rPr lang="en-US" sz="2000" b="1" dirty="0" smtClean="0"/>
              <a:t>END; </a:t>
            </a:r>
          </a:p>
          <a:p>
            <a:r>
              <a:rPr lang="en-US" sz="2400" dirty="0" smtClean="0"/>
              <a:t>The following code is used </a:t>
            </a:r>
          </a:p>
          <a:p>
            <a:pPr>
              <a:buNone/>
            </a:pPr>
            <a:r>
              <a:rPr lang="en-US" sz="2400" b="1" dirty="0" err="1" smtClean="0"/>
              <a:t>CallableStatement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cstmt</a:t>
            </a:r>
            <a:r>
              <a:rPr lang="en-US" sz="2400" b="1" dirty="0" smtClean="0"/>
              <a:t> = null; </a:t>
            </a:r>
          </a:p>
          <a:p>
            <a:pPr>
              <a:buNone/>
            </a:pPr>
            <a:r>
              <a:rPr lang="en-US" sz="2400" b="1" dirty="0" smtClean="0"/>
              <a:t>try { </a:t>
            </a:r>
          </a:p>
          <a:p>
            <a:pPr lvl="1">
              <a:buNone/>
            </a:pPr>
            <a:r>
              <a:rPr lang="en-US" sz="2000" b="1" dirty="0" smtClean="0"/>
              <a:t>String SQL = "{call </a:t>
            </a:r>
            <a:r>
              <a:rPr lang="en-US" sz="2000" b="1" dirty="0" err="1" smtClean="0"/>
              <a:t>getEmpName</a:t>
            </a:r>
            <a:r>
              <a:rPr lang="en-US" sz="2000" b="1" dirty="0" smtClean="0"/>
              <a:t> (?, ?)}"; </a:t>
            </a:r>
          </a:p>
          <a:p>
            <a:pPr lvl="1">
              <a:buNone/>
            </a:pPr>
            <a:r>
              <a:rPr lang="en-US" sz="2000" b="1" dirty="0" err="1" smtClean="0"/>
              <a:t>cstmt</a:t>
            </a:r>
            <a:r>
              <a:rPr lang="en-US" sz="2000" b="1" dirty="0" smtClean="0"/>
              <a:t> = </a:t>
            </a:r>
            <a:r>
              <a:rPr lang="en-US" sz="2000" b="1" dirty="0" err="1" smtClean="0"/>
              <a:t>conn.prepareCall</a:t>
            </a:r>
            <a:r>
              <a:rPr lang="en-US" sz="2000" b="1" dirty="0" smtClean="0"/>
              <a:t> (SQL);</a:t>
            </a:r>
          </a:p>
          <a:p>
            <a:pPr>
              <a:buNone/>
            </a:pPr>
            <a:r>
              <a:rPr lang="en-US" sz="2400" b="1" dirty="0" smtClean="0"/>
              <a:t>}</a:t>
            </a:r>
          </a:p>
          <a:p>
            <a:pPr>
              <a:buNone/>
            </a:pPr>
            <a:r>
              <a:rPr lang="en-US" sz="2400" b="1" dirty="0" smtClean="0"/>
              <a:t>catch (</a:t>
            </a:r>
            <a:r>
              <a:rPr lang="en-US" sz="2400" b="1" dirty="0" err="1" smtClean="0"/>
              <a:t>SQLException</a:t>
            </a:r>
            <a:r>
              <a:rPr lang="en-US" sz="2400" b="1" dirty="0" smtClean="0"/>
              <a:t> e) { }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ResultSet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ResultSet</a:t>
            </a:r>
            <a:r>
              <a:rPr lang="en-US" dirty="0" smtClean="0"/>
              <a:t> object that contains data requested by the query.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ResultSet</a:t>
            </a:r>
            <a:r>
              <a:rPr lang="en-US" dirty="0" smtClean="0"/>
              <a:t> object contains methods that are used to copy data from the </a:t>
            </a:r>
            <a:r>
              <a:rPr lang="en-US" dirty="0" err="1" smtClean="0"/>
              <a:t>ResultSet</a:t>
            </a:r>
            <a:r>
              <a:rPr lang="en-US" dirty="0" smtClean="0"/>
              <a:t> into a Java collection of objects or variable(s) for further processing.</a:t>
            </a:r>
          </a:p>
          <a:p>
            <a:pPr algn="just"/>
            <a:r>
              <a:rPr lang="en-US" dirty="0" smtClean="0"/>
              <a:t>Data in a </a:t>
            </a:r>
            <a:r>
              <a:rPr lang="en-US" dirty="0" err="1" smtClean="0"/>
              <a:t>ResultSet</a:t>
            </a:r>
            <a:r>
              <a:rPr lang="en-US" dirty="0" smtClean="0"/>
              <a:t> object is logically organized into a virtual table consisting of rows and columns. In  addition to data, the </a:t>
            </a:r>
            <a:r>
              <a:rPr lang="en-US" dirty="0" err="1" smtClean="0"/>
              <a:t>ResultSet</a:t>
            </a:r>
            <a:r>
              <a:rPr lang="en-US" dirty="0" smtClean="0"/>
              <a:t> object also contains metadata, such as column names, column size, and column data type.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ResultSet</a:t>
            </a:r>
            <a:r>
              <a:rPr lang="en-US" dirty="0" smtClean="0"/>
              <a:t> uses a virtual cursor to point to a row of the virtual table.</a:t>
            </a:r>
          </a:p>
          <a:p>
            <a:pPr algn="just"/>
            <a:r>
              <a:rPr lang="en-US" dirty="0" smtClean="0"/>
              <a:t>J2EE application must move the virtual cursor to each row, then use other methods of the </a:t>
            </a:r>
            <a:r>
              <a:rPr lang="en-US" dirty="0" err="1" smtClean="0"/>
              <a:t>ResultSet</a:t>
            </a:r>
            <a:r>
              <a:rPr lang="en-US" dirty="0" smtClean="0"/>
              <a:t> object to interact with the data stored in columns of that row.</a:t>
            </a:r>
          </a:p>
          <a:p>
            <a:pPr algn="just"/>
            <a:r>
              <a:rPr lang="en-US" dirty="0" smtClean="0"/>
              <a:t>The virtual cursor is positioned above the first row of data when the </a:t>
            </a:r>
            <a:r>
              <a:rPr lang="en-US" dirty="0" err="1" smtClean="0"/>
              <a:t>ResultSet</a:t>
            </a:r>
            <a:r>
              <a:rPr lang="en-US" dirty="0" smtClean="0"/>
              <a:t> is returned by the </a:t>
            </a:r>
            <a:r>
              <a:rPr lang="en-US" dirty="0" err="1" smtClean="0"/>
              <a:t>executeQuery</a:t>
            </a:r>
            <a:r>
              <a:rPr lang="en-US" dirty="0" smtClean="0"/>
              <a:t>() method.</a:t>
            </a:r>
          </a:p>
          <a:p>
            <a:pPr algn="just"/>
            <a:r>
              <a:rPr lang="en-US" dirty="0" smtClean="0"/>
              <a:t>This means that the virtual cursor must be moved to the first row using the next() method.</a:t>
            </a:r>
          </a:p>
          <a:p>
            <a:pPr algn="just"/>
            <a:r>
              <a:rPr lang="en-US" dirty="0" smtClean="0"/>
              <a:t>The next() method returns a </a:t>
            </a:r>
            <a:r>
              <a:rPr lang="en-US" dirty="0" err="1" smtClean="0"/>
              <a:t>boolean</a:t>
            </a:r>
            <a:r>
              <a:rPr lang="en-US" dirty="0" smtClean="0"/>
              <a:t> true if the row contains data, otherwise a </a:t>
            </a:r>
            <a:r>
              <a:rPr lang="en-US" dirty="0" err="1" smtClean="0"/>
              <a:t>boolean</a:t>
            </a:r>
            <a:r>
              <a:rPr lang="en-US" dirty="0" smtClean="0"/>
              <a:t> false is returned, indicating that no more rows exist in the </a:t>
            </a:r>
            <a:r>
              <a:rPr lang="en-US" dirty="0" err="1" smtClean="0"/>
              <a:t>ResultSet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ResultSet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Once the virtual cursor points to a row, the </a:t>
            </a:r>
            <a:r>
              <a:rPr lang="en-US" dirty="0" err="1" smtClean="0"/>
              <a:t>get</a:t>
            </a:r>
            <a:r>
              <a:rPr lang="en-US" i="1" dirty="0" err="1" smtClean="0"/>
              <a:t>XXX</a:t>
            </a:r>
            <a:r>
              <a:rPr lang="en-US" i="1" dirty="0" smtClean="0"/>
              <a:t>() method is used to copy data </a:t>
            </a:r>
            <a:r>
              <a:rPr lang="en-US" dirty="0" smtClean="0"/>
              <a:t>from the row to a collection, object, or variable.</a:t>
            </a:r>
          </a:p>
          <a:p>
            <a:pPr algn="just"/>
            <a:r>
              <a:rPr lang="en-US" dirty="0" smtClean="0"/>
              <a:t>For example, the </a:t>
            </a:r>
            <a:r>
              <a:rPr lang="en-US" dirty="0" err="1" smtClean="0"/>
              <a:t>getString</a:t>
            </a:r>
            <a:r>
              <a:rPr lang="en-US" dirty="0" smtClean="0"/>
              <a:t>() method is used to copy String data from a column of the </a:t>
            </a:r>
            <a:r>
              <a:rPr lang="en-US" dirty="0" err="1" smtClean="0"/>
              <a:t>ResultSet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get</a:t>
            </a:r>
            <a:r>
              <a:rPr lang="en-US" i="1" dirty="0" err="1" smtClean="0"/>
              <a:t>XXX</a:t>
            </a:r>
            <a:r>
              <a:rPr lang="en-US" i="1" dirty="0" smtClean="0"/>
              <a:t>() method requires one parameter, which is an integer that represents </a:t>
            </a:r>
            <a:r>
              <a:rPr lang="en-US" dirty="0" smtClean="0"/>
              <a:t>the number of the column that contains the data. For example, </a:t>
            </a:r>
            <a:r>
              <a:rPr lang="en-US" dirty="0" err="1" smtClean="0"/>
              <a:t>getString</a:t>
            </a:r>
            <a:r>
              <a:rPr lang="en-US" dirty="0" smtClean="0"/>
              <a:t>(1) copies the data from the first column of the </a:t>
            </a:r>
            <a:r>
              <a:rPr lang="en-US" dirty="0" err="1" smtClean="0"/>
              <a:t>ResultSet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/>
              <a:t>JDBC Architecture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447800"/>
            <a:ext cx="6477000" cy="472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Reading the </a:t>
            </a:r>
            <a:r>
              <a:rPr lang="en-US" dirty="0" err="1" smtClean="0"/>
              <a:t>ResultSet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6324600" cy="3098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199" y="3810000"/>
            <a:ext cx="75179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10599" cy="632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Scrollable </a:t>
            </a:r>
            <a:r>
              <a:rPr lang="en-US" dirty="0" err="1" smtClean="0"/>
              <a:t>ResultSet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Until the release of JDBC 2.1 API, the virtual cursor could only be moved down the </a:t>
            </a:r>
            <a:r>
              <a:rPr lang="en-US" dirty="0" err="1" smtClean="0"/>
              <a:t>ResultSet</a:t>
            </a:r>
            <a:r>
              <a:rPr lang="en-US" dirty="0" smtClean="0"/>
              <a:t> object. But today the virtual cursor can be moved backwards or even positioned at a specific row.</a:t>
            </a:r>
          </a:p>
          <a:p>
            <a:pPr algn="just"/>
            <a:r>
              <a:rPr lang="en-US" dirty="0" smtClean="0"/>
              <a:t>Next(), first(), last(), previous(), absolute(), relative(), and </a:t>
            </a:r>
            <a:r>
              <a:rPr lang="en-US" dirty="0" err="1" smtClean="0"/>
              <a:t>getRow</a:t>
            </a:r>
            <a:r>
              <a:rPr lang="en-US" dirty="0" smtClean="0"/>
              <a:t>().</a:t>
            </a:r>
          </a:p>
          <a:p>
            <a:r>
              <a:rPr lang="en-US" dirty="0" smtClean="0"/>
              <a:t>to handle a scrollable </a:t>
            </a:r>
            <a:r>
              <a:rPr lang="en-US" dirty="0" err="1" smtClean="0"/>
              <a:t>ResultSet</a:t>
            </a:r>
            <a:r>
              <a:rPr lang="en-US" dirty="0" smtClean="0"/>
              <a:t> by passing the </a:t>
            </a:r>
            <a:r>
              <a:rPr lang="en-US" dirty="0" err="1" smtClean="0"/>
              <a:t>createStatement</a:t>
            </a:r>
            <a:r>
              <a:rPr lang="en-US" dirty="0" smtClean="0"/>
              <a:t>() method one of three constants. These constants are TYPE_FORWARD_ONLY, TYPE_SCROLL_INSENSITIVE, and TYPE_SCROLL_SENSITIVE.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641896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438400"/>
            <a:ext cx="8610600" cy="42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r="5983"/>
          <a:stretch>
            <a:fillRect/>
          </a:stretch>
        </p:blipFill>
        <p:spPr bwMode="auto">
          <a:xfrm>
            <a:off x="152400" y="0"/>
            <a:ext cx="8839200" cy="666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Updatable </a:t>
            </a:r>
            <a:r>
              <a:rPr lang="en-US" dirty="0" err="1" smtClean="0"/>
              <a:t>ResultSet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Rows contained in the </a:t>
            </a:r>
            <a:r>
              <a:rPr lang="en-US" dirty="0" err="1" smtClean="0"/>
              <a:t>ResultSet</a:t>
            </a:r>
            <a:r>
              <a:rPr lang="en-US" dirty="0" smtClean="0"/>
              <a:t> can be updated similar to how rows in a table can be updated. </a:t>
            </a:r>
          </a:p>
          <a:p>
            <a:pPr algn="just"/>
            <a:r>
              <a:rPr lang="en-US" dirty="0" smtClean="0"/>
              <a:t>This is made possible by passing the </a:t>
            </a:r>
            <a:r>
              <a:rPr lang="en-US" dirty="0" err="1" smtClean="0"/>
              <a:t>createStatement</a:t>
            </a:r>
            <a:r>
              <a:rPr lang="en-US" dirty="0" smtClean="0"/>
              <a:t>() method of the Connection object the CONCUR_UPDATABLE. Alternatively, the CONCUR_READ_ONLY constant can be passed to the </a:t>
            </a:r>
            <a:r>
              <a:rPr lang="en-US" dirty="0" err="1" smtClean="0"/>
              <a:t>createStatement</a:t>
            </a:r>
            <a:r>
              <a:rPr lang="en-US" dirty="0" smtClean="0"/>
              <a:t>() method to prevent the </a:t>
            </a:r>
            <a:r>
              <a:rPr lang="en-US" dirty="0" err="1" smtClean="0"/>
              <a:t>ResultSet</a:t>
            </a:r>
            <a:r>
              <a:rPr lang="en-US" dirty="0" smtClean="0"/>
              <a:t> from being updated.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8792" y="0"/>
            <a:ext cx="8772808" cy="6844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52" y="228600"/>
            <a:ext cx="9132048" cy="640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a Row in the </a:t>
            </a:r>
            <a:r>
              <a:rPr lang="en-US" dirty="0" err="1" smtClean="0"/>
              <a:t>ResultSet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Results.deleteRow</a:t>
            </a:r>
            <a:r>
              <a:rPr lang="en-US" dirty="0" smtClean="0"/>
              <a:t>(0);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Insert a Row in the </a:t>
            </a:r>
            <a:r>
              <a:rPr lang="en-US" dirty="0" err="1" smtClean="0"/>
              <a:t>ResultSet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7265"/>
            <a:ext cx="8839200" cy="586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/>
              <a:t>JDBC Driver 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Type 1 driver JDBC to ODBC Driver </a:t>
            </a:r>
            <a:endParaRPr lang="en-US" b="1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also called JDBC/ODBC Bridge , developed by </a:t>
            </a:r>
            <a:r>
              <a:rPr lang="en-US" dirty="0" err="1"/>
              <a:t>MicroSoft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receives messages from a J2EE component that conforms to the JDBC specifications </a:t>
            </a:r>
          </a:p>
          <a:p>
            <a:pPr lvl="1"/>
            <a:r>
              <a:rPr lang="en-US" dirty="0" smtClean="0"/>
              <a:t>Then </a:t>
            </a:r>
            <a:r>
              <a:rPr lang="en-US" dirty="0"/>
              <a:t>it translates into the messages understood by the DBMS. 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DBMS independent database program that is ODBC open database connectivity.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6858000" cy="118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219199"/>
            <a:ext cx="7315200" cy="384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Transaction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 database transaction consists of a set of SQL statements, each of which must be successfully completed for the transaction to be completed.</a:t>
            </a:r>
          </a:p>
          <a:p>
            <a:pPr algn="just"/>
            <a:r>
              <a:rPr lang="en-US" dirty="0" smtClean="0"/>
              <a:t>If one fails, SQL statements that executed successfully up to that point in the transaction must be rolled back.</a:t>
            </a:r>
          </a:p>
          <a:p>
            <a:pPr algn="just"/>
            <a:r>
              <a:rPr lang="en-US" dirty="0" smtClean="0"/>
              <a:t>A database transaction isn’t completed until the J2EE application calls the commit() method of the Connection object.</a:t>
            </a:r>
          </a:p>
          <a:p>
            <a:pPr algn="just"/>
            <a:r>
              <a:rPr lang="en-US" dirty="0" smtClean="0"/>
              <a:t>once the commit() method is called, none of the SQL statements can be rolled back</a:t>
            </a:r>
          </a:p>
          <a:p>
            <a:r>
              <a:rPr lang="en-US" dirty="0" smtClean="0"/>
              <a:t>The commit() method must be called regardless of whether the SQL statement is part of a transaction or not.</a:t>
            </a:r>
          </a:p>
          <a:p>
            <a:pPr algn="just"/>
            <a:r>
              <a:rPr lang="en-US" dirty="0" smtClean="0"/>
              <a:t>the commit() method was automatically called in these examples because the DBMS has an </a:t>
            </a:r>
            <a:r>
              <a:rPr lang="en-US" b="1" dirty="0" err="1" smtClean="0"/>
              <a:t>AutoCommit</a:t>
            </a:r>
            <a:r>
              <a:rPr lang="en-US" b="1" dirty="0" smtClean="0"/>
              <a:t> feature </a:t>
            </a:r>
            <a:r>
              <a:rPr lang="en-US" dirty="0" smtClean="0"/>
              <a:t>that is by default set to true.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763000" cy="491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2768"/>
            <a:ext cx="8458200" cy="6735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Savepoints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i="1" dirty="0" err="1" smtClean="0"/>
              <a:t>savepoint</a:t>
            </a:r>
            <a:r>
              <a:rPr lang="en-US" i="1" dirty="0" smtClean="0"/>
              <a:t>, introduced in JDBC 3.0, is a virtual marker that defines the task </a:t>
            </a:r>
            <a:r>
              <a:rPr lang="en-US" dirty="0" smtClean="0"/>
              <a:t>at which the rollback stops.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Metadata is data about data.</a:t>
            </a:r>
          </a:p>
          <a:p>
            <a:pPr algn="just"/>
            <a:r>
              <a:rPr lang="en-US" dirty="0" smtClean="0"/>
              <a:t>A J2EE application can access metadata by using the </a:t>
            </a:r>
            <a:r>
              <a:rPr lang="en-US" b="1" dirty="0" err="1" smtClean="0"/>
              <a:t>DatabaseMetaData</a:t>
            </a:r>
            <a:r>
              <a:rPr lang="en-US" dirty="0" smtClean="0"/>
              <a:t> interface.</a:t>
            </a:r>
          </a:p>
          <a:p>
            <a:pPr algn="just"/>
            <a:r>
              <a:rPr lang="en-US" dirty="0" smtClean="0"/>
              <a:t>The </a:t>
            </a:r>
            <a:r>
              <a:rPr lang="en-US" b="1" dirty="0" err="1" smtClean="0"/>
              <a:t>DatabaseMetaData</a:t>
            </a:r>
            <a:r>
              <a:rPr lang="en-US" b="1" dirty="0" smtClean="0"/>
              <a:t> </a:t>
            </a:r>
            <a:r>
              <a:rPr lang="en-US" dirty="0" smtClean="0"/>
              <a:t>interface is used to retrieve information about databases, tables, columns, and indexes, among other information about the DBMS.</a:t>
            </a:r>
          </a:p>
          <a:p>
            <a:r>
              <a:rPr lang="en-US" b="1" dirty="0" err="1" smtClean="0"/>
              <a:t>getDatabaseProductName</a:t>
            </a:r>
            <a:r>
              <a:rPr lang="en-US" b="1" dirty="0" smtClean="0"/>
              <a:t>() Returns the product name of the database</a:t>
            </a:r>
          </a:p>
          <a:p>
            <a:r>
              <a:rPr lang="en-US" b="1" dirty="0" err="1" smtClean="0"/>
              <a:t>getUserName</a:t>
            </a:r>
            <a:r>
              <a:rPr lang="en-US" b="1" dirty="0" smtClean="0"/>
              <a:t>() Returns the user name</a:t>
            </a:r>
          </a:p>
          <a:p>
            <a:r>
              <a:rPr lang="en-US" b="1" dirty="0" err="1" smtClean="0"/>
              <a:t>getURL</a:t>
            </a:r>
            <a:r>
              <a:rPr lang="en-US" b="1" dirty="0" smtClean="0"/>
              <a:t>() Returns the URL of the database</a:t>
            </a:r>
          </a:p>
          <a:p>
            <a:r>
              <a:rPr lang="en-US" b="1" dirty="0" err="1" smtClean="0"/>
              <a:t>getSchemas</a:t>
            </a:r>
            <a:r>
              <a:rPr lang="en-US" b="1" dirty="0" smtClean="0"/>
              <a:t>() Returns all the schema names available in this database</a:t>
            </a:r>
          </a:p>
          <a:p>
            <a:r>
              <a:rPr lang="en-US" dirty="0" smtClean="0"/>
              <a:t> </a:t>
            </a:r>
            <a:r>
              <a:rPr lang="en-US" b="1" dirty="0" err="1" smtClean="0"/>
              <a:t>getPrimaryKeys</a:t>
            </a:r>
            <a:r>
              <a:rPr lang="en-US" b="1" dirty="0" smtClean="0"/>
              <a:t>() Returns primary keys</a:t>
            </a:r>
          </a:p>
          <a:p>
            <a:r>
              <a:rPr lang="en-US" dirty="0" smtClean="0"/>
              <a:t> </a:t>
            </a:r>
            <a:r>
              <a:rPr lang="en-US" b="1" dirty="0" err="1" smtClean="0"/>
              <a:t>getProcedures</a:t>
            </a:r>
            <a:r>
              <a:rPr lang="en-US" b="1" dirty="0" smtClean="0"/>
              <a:t>() Returns stored procedure names</a:t>
            </a:r>
          </a:p>
          <a:p>
            <a:r>
              <a:rPr lang="en-US" dirty="0" smtClean="0"/>
              <a:t> </a:t>
            </a:r>
            <a:r>
              <a:rPr lang="en-US" b="1" dirty="0" err="1" smtClean="0"/>
              <a:t>getTables</a:t>
            </a:r>
            <a:r>
              <a:rPr lang="en-US" b="1" dirty="0" smtClean="0"/>
              <a:t>() Returns names of tables in the database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ResultSet</a:t>
            </a:r>
            <a:r>
              <a:rPr lang="en-US" dirty="0" smtClean="0"/>
              <a:t>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ResultSetMetaData</a:t>
            </a:r>
            <a:r>
              <a:rPr lang="en-US" dirty="0" smtClean="0"/>
              <a:t> </a:t>
            </a:r>
            <a:r>
              <a:rPr lang="en-US" dirty="0" err="1" smtClean="0"/>
              <a:t>rm</a:t>
            </a:r>
            <a:r>
              <a:rPr lang="en-US" dirty="0" smtClean="0"/>
              <a:t> = </a:t>
            </a:r>
            <a:r>
              <a:rPr lang="en-US" dirty="0" err="1" smtClean="0"/>
              <a:t>Result.getMetaData</a:t>
            </a:r>
            <a:r>
              <a:rPr lang="en-US" dirty="0" smtClean="0"/>
              <a:t>()</a:t>
            </a:r>
          </a:p>
          <a:p>
            <a:pPr algn="just"/>
            <a:r>
              <a:rPr lang="en-US" b="1" dirty="0" err="1" smtClean="0"/>
              <a:t>getColumnCount</a:t>
            </a:r>
            <a:r>
              <a:rPr lang="en-US" b="1" dirty="0" smtClean="0"/>
              <a:t>() </a:t>
            </a:r>
            <a:r>
              <a:rPr lang="en-US" dirty="0" smtClean="0"/>
              <a:t>Returns the number of columns contained in the </a:t>
            </a:r>
            <a:r>
              <a:rPr lang="en-US" dirty="0" err="1" smtClean="0"/>
              <a:t>ResultSet</a:t>
            </a:r>
            <a:endParaRPr lang="en-US" dirty="0" smtClean="0"/>
          </a:p>
          <a:p>
            <a:pPr algn="just"/>
            <a:r>
              <a:rPr lang="en-US" b="1" dirty="0" err="1" smtClean="0"/>
              <a:t>getColumnName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b="1" dirty="0" smtClean="0"/>
              <a:t> number) </a:t>
            </a:r>
            <a:r>
              <a:rPr lang="en-US" dirty="0" smtClean="0"/>
              <a:t>Returns the name of the column specified by the column number</a:t>
            </a:r>
          </a:p>
          <a:p>
            <a:pPr algn="just"/>
            <a:r>
              <a:rPr lang="en-US" dirty="0" smtClean="0"/>
              <a:t> </a:t>
            </a:r>
            <a:r>
              <a:rPr lang="en-US" b="1" dirty="0" err="1" smtClean="0"/>
              <a:t>getColumnType</a:t>
            </a:r>
            <a:r>
              <a:rPr lang="en-US" b="1" dirty="0" smtClean="0"/>
              <a:t>(</a:t>
            </a:r>
            <a:r>
              <a:rPr lang="en-US" b="1" dirty="0" err="1" smtClean="0"/>
              <a:t>int</a:t>
            </a:r>
            <a:r>
              <a:rPr lang="en-US" b="1" dirty="0" smtClean="0"/>
              <a:t> number) </a:t>
            </a:r>
            <a:r>
              <a:rPr lang="en-US" dirty="0" smtClean="0"/>
              <a:t>Returns the data type of the column specified by the column number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/>
              <a:t>JDBC Driver 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Type 2 JAVA / Native Code Driver </a:t>
            </a:r>
            <a:endParaRPr lang="fr-FR" b="1" dirty="0" smtClean="0"/>
          </a:p>
          <a:p>
            <a:pPr lvl="1" algn="just"/>
            <a:r>
              <a:rPr lang="en-US" dirty="0" smtClean="0"/>
              <a:t>It Generates </a:t>
            </a:r>
            <a:r>
              <a:rPr lang="en-US" dirty="0"/>
              <a:t>platform specific code that is code understood by platform specific code only understood by specific databases. </a:t>
            </a:r>
          </a:p>
          <a:p>
            <a:pPr lvl="1" algn="just"/>
            <a:r>
              <a:rPr lang="en-US" dirty="0" smtClean="0"/>
              <a:t>Manufacturer </a:t>
            </a:r>
            <a:r>
              <a:rPr lang="en-US" dirty="0"/>
              <a:t>of DBMS provides both java/ Native code driver. </a:t>
            </a:r>
          </a:p>
          <a:p>
            <a:pPr lvl="1" algn="just"/>
            <a:r>
              <a:rPr lang="en-US" dirty="0" smtClean="0"/>
              <a:t>It provides portability </a:t>
            </a:r>
            <a:r>
              <a:rPr lang="en-US" dirty="0"/>
              <a:t>of code.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/>
              <a:t>It won’t work for another DBMS manufacturer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/>
              <a:t>JDBC Driver 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Type 3 JDBC Driver </a:t>
            </a:r>
            <a:endParaRPr lang="en-US" b="1" dirty="0" smtClean="0"/>
          </a:p>
          <a:p>
            <a:pPr lvl="1"/>
            <a:r>
              <a:rPr lang="en-US" dirty="0" smtClean="0"/>
              <a:t>Most </a:t>
            </a:r>
            <a:r>
              <a:rPr lang="en-US" dirty="0"/>
              <a:t>commonly used JDBC driver. </a:t>
            </a:r>
          </a:p>
          <a:p>
            <a:pPr lvl="1"/>
            <a:r>
              <a:rPr lang="en-US" dirty="0" smtClean="0"/>
              <a:t>Coverts </a:t>
            </a:r>
            <a:r>
              <a:rPr lang="en-US" dirty="0"/>
              <a:t>SQL queries into JDBC Formatted statements. </a:t>
            </a:r>
          </a:p>
          <a:p>
            <a:pPr lvl="1"/>
            <a:r>
              <a:rPr lang="en-US" dirty="0" smtClean="0"/>
              <a:t>Then </a:t>
            </a:r>
            <a:r>
              <a:rPr lang="en-US" dirty="0"/>
              <a:t>JDBC Formatted statements are translated into the format required by the DBMS. </a:t>
            </a:r>
          </a:p>
          <a:p>
            <a:pPr lvl="1"/>
            <a:r>
              <a:rPr lang="pt-BR" dirty="0" smtClean="0"/>
              <a:t>Referred </a:t>
            </a:r>
            <a:r>
              <a:rPr lang="pt-BR" dirty="0"/>
              <a:t>as Java protocol </a:t>
            </a:r>
            <a:endParaRPr lang="pt-BR" dirty="0" smtClean="0"/>
          </a:p>
          <a:p>
            <a:r>
              <a:rPr lang="en-US" b="1" dirty="0"/>
              <a:t>Type 4 JDBC Driver </a:t>
            </a:r>
            <a:endParaRPr lang="en-US" b="1" dirty="0" smtClean="0"/>
          </a:p>
          <a:p>
            <a:pPr lvl="1"/>
            <a:r>
              <a:rPr lang="pt-BR" dirty="0" smtClean="0"/>
              <a:t>Referred </a:t>
            </a:r>
            <a:r>
              <a:rPr lang="pt-BR" dirty="0"/>
              <a:t>as Type 4 database protocol </a:t>
            </a:r>
          </a:p>
          <a:p>
            <a:pPr lvl="1"/>
            <a:r>
              <a:rPr lang="en-US" dirty="0" smtClean="0"/>
              <a:t>SQL </a:t>
            </a:r>
            <a:r>
              <a:rPr lang="en-US" dirty="0"/>
              <a:t>statements are transferred into the format required by the DBMS. 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the fastest communication protocol. 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JDBC Packages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java.sql </a:t>
            </a:r>
            <a:endParaRPr lang="en-US" dirty="0" smtClean="0"/>
          </a:p>
          <a:p>
            <a:r>
              <a:rPr lang="en-US" dirty="0"/>
              <a:t>javax.sql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Explain the various steps of the JDBC process with code snippets.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Step1</a:t>
            </a:r>
            <a:r>
              <a:rPr lang="en-US" b="1" dirty="0"/>
              <a:t>. Loading the JDBC driver </a:t>
            </a:r>
          </a:p>
          <a:p>
            <a:pPr lvl="1"/>
            <a:r>
              <a:rPr lang="en-US" dirty="0" smtClean="0"/>
              <a:t>The JDBC </a:t>
            </a:r>
            <a:r>
              <a:rPr lang="en-US" dirty="0"/>
              <a:t>driver must be loaded before the J2EE </a:t>
            </a:r>
            <a:r>
              <a:rPr lang="en-US" dirty="0" err="1" smtClean="0"/>
              <a:t>componet</a:t>
            </a:r>
            <a:r>
              <a:rPr lang="en-US" dirty="0" smtClean="0"/>
              <a:t> </a:t>
            </a:r>
            <a:r>
              <a:rPr lang="en-US" dirty="0"/>
              <a:t>can be connected to the database. </a:t>
            </a:r>
          </a:p>
          <a:p>
            <a:pPr lvl="1"/>
            <a:r>
              <a:rPr lang="en-US" dirty="0" smtClean="0"/>
              <a:t>Driver </a:t>
            </a:r>
            <a:r>
              <a:rPr lang="en-US" dirty="0"/>
              <a:t>is loaded by calling the method and passing it the name of driver </a:t>
            </a:r>
            <a:r>
              <a:rPr lang="en-US" b="1" dirty="0" err="1"/>
              <a:t>Class.forName</a:t>
            </a:r>
            <a:r>
              <a:rPr lang="en-US" b="1" dirty="0"/>
              <a:t>(“</a:t>
            </a:r>
            <a:r>
              <a:rPr lang="en-US" b="1" dirty="0" err="1"/>
              <a:t>sun:jdbc.odbc.JdbcOdbcDriver</a:t>
            </a:r>
            <a:r>
              <a:rPr lang="en-US" b="1" dirty="0"/>
              <a:t>”); </a:t>
            </a:r>
            <a:endParaRPr lang="en-US" b="1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dirty="0" smtClean="0"/>
              <a:t> Steps of the JDBC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Step 2: </a:t>
            </a:r>
            <a:r>
              <a:rPr lang="en-US" sz="2800" b="1" dirty="0"/>
              <a:t>Connecting to the DBMS</a:t>
            </a:r>
            <a:r>
              <a:rPr lang="en-US" sz="2800" b="1" dirty="0" smtClean="0"/>
              <a:t>.</a:t>
            </a:r>
          </a:p>
          <a:p>
            <a:pPr lvl="1" algn="just"/>
            <a:r>
              <a:rPr lang="en-US" sz="2400" dirty="0" smtClean="0"/>
              <a:t>Once </a:t>
            </a:r>
            <a:r>
              <a:rPr lang="en-US" sz="2400" dirty="0"/>
              <a:t>the driver is loaded , J2EE component must connect to the DBMS using </a:t>
            </a:r>
            <a:r>
              <a:rPr lang="en-US" sz="2400" b="1" dirty="0" err="1"/>
              <a:t>DriverManager.getConnection</a:t>
            </a:r>
            <a:r>
              <a:rPr lang="en-US" sz="2400" b="1" dirty="0"/>
              <a:t>() </a:t>
            </a:r>
            <a:r>
              <a:rPr lang="en-US" sz="2400" dirty="0"/>
              <a:t>method. </a:t>
            </a:r>
          </a:p>
          <a:p>
            <a:pPr lvl="1"/>
            <a:r>
              <a:rPr lang="en-US" sz="2400" dirty="0" smtClean="0"/>
              <a:t>It </a:t>
            </a:r>
            <a:r>
              <a:rPr lang="en-US" sz="2400" dirty="0"/>
              <a:t>takes three arguments URL, User, Password </a:t>
            </a:r>
            <a:endParaRPr lang="en-US" sz="2400" dirty="0" smtClean="0"/>
          </a:p>
          <a:p>
            <a:pPr lvl="1"/>
            <a:r>
              <a:rPr lang="en-US" sz="2400" dirty="0" smtClean="0"/>
              <a:t>It </a:t>
            </a:r>
            <a:r>
              <a:rPr lang="en-US" sz="2400" dirty="0"/>
              <a:t>returns connection interface that is used through out the process to reference a database </a:t>
            </a:r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581400"/>
            <a:ext cx="6705600" cy="31241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</TotalTime>
  <Words>2355</Words>
  <Application>Microsoft Office PowerPoint</Application>
  <PresentationFormat>On-screen Show (4:3)</PresentationFormat>
  <Paragraphs>290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 The Concept of JDBC </vt:lpstr>
      <vt:lpstr> JDBC drivers has to do the following  </vt:lpstr>
      <vt:lpstr> JDBC Architecture </vt:lpstr>
      <vt:lpstr> JDBC Driver Types </vt:lpstr>
      <vt:lpstr> JDBC Driver Types </vt:lpstr>
      <vt:lpstr> JDBC Driver Types </vt:lpstr>
      <vt:lpstr>JDBC Packages </vt:lpstr>
      <vt:lpstr>Explain the various steps of the JDBC process with code snippets. </vt:lpstr>
      <vt:lpstr> Steps of the JDBC process </vt:lpstr>
      <vt:lpstr> Steps of the JDBC process </vt:lpstr>
      <vt:lpstr> Steps of the JDBC process </vt:lpstr>
      <vt:lpstr> Steps of the JDBC process </vt:lpstr>
      <vt:lpstr>Database Connection</vt:lpstr>
      <vt:lpstr>Three forms of  Three getConnection()  </vt:lpstr>
      <vt:lpstr> getConnection(String url)  </vt:lpstr>
      <vt:lpstr>getConnection(String url, String UserID, String pwd)  </vt:lpstr>
      <vt:lpstr>getConnection(String url, Properties prop)  </vt:lpstr>
      <vt:lpstr>Associating JDBC/ODBC bridge with database</vt:lpstr>
      <vt:lpstr>Connection Pool </vt:lpstr>
      <vt:lpstr>Statement object </vt:lpstr>
      <vt:lpstr>executeQuery() </vt:lpstr>
      <vt:lpstr>executeUpdate() </vt:lpstr>
      <vt:lpstr>execute() </vt:lpstr>
      <vt:lpstr>PreparedStatement object </vt:lpstr>
      <vt:lpstr>Slide 25</vt:lpstr>
      <vt:lpstr>CallableStatement Object </vt:lpstr>
      <vt:lpstr>Slide 27</vt:lpstr>
      <vt:lpstr>ResultSet</vt:lpstr>
      <vt:lpstr>ResultSet</vt:lpstr>
      <vt:lpstr>Reading the ResultSet</vt:lpstr>
      <vt:lpstr>Slide 31</vt:lpstr>
      <vt:lpstr>Scrollable ResultSet</vt:lpstr>
      <vt:lpstr>Slide 33</vt:lpstr>
      <vt:lpstr>Slide 34</vt:lpstr>
      <vt:lpstr>Updatable ResultSet</vt:lpstr>
      <vt:lpstr>Slide 36</vt:lpstr>
      <vt:lpstr>Slide 37</vt:lpstr>
      <vt:lpstr>Delete a Row in the ResultSet</vt:lpstr>
      <vt:lpstr>Insert a Row in the ResultSet</vt:lpstr>
      <vt:lpstr>Slide 40</vt:lpstr>
      <vt:lpstr>Transaction Processing</vt:lpstr>
      <vt:lpstr>Slide 42</vt:lpstr>
      <vt:lpstr>Slide 43</vt:lpstr>
      <vt:lpstr>Savepoints</vt:lpstr>
      <vt:lpstr>Metadata</vt:lpstr>
      <vt:lpstr>ResultSet Metadata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Concept of JDBC </dc:title>
  <dc:creator>lenovo</dc:creator>
  <cp:lastModifiedBy>lenovo</cp:lastModifiedBy>
  <cp:revision>19</cp:revision>
  <dcterms:created xsi:type="dcterms:W3CDTF">2018-10-30T01:10:31Z</dcterms:created>
  <dcterms:modified xsi:type="dcterms:W3CDTF">2018-11-10T05:46:54Z</dcterms:modified>
</cp:coreProperties>
</file>