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notesSlides/notesSlide37.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5" r:id="rId1"/>
  </p:sldMasterIdLst>
  <p:notesMasterIdLst>
    <p:notesMasterId r:id="rId1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 id="278" r:id="rId24"/>
    <p:sldId id="279" r:id="rId25"/>
    <p:sldId id="280" r:id="rId26"/>
    <p:sldId id="282" r:id="rId27"/>
    <p:sldId id="283" r:id="rId28"/>
    <p:sldId id="284" r:id="rId29"/>
    <p:sldId id="285" r:id="rId30"/>
    <p:sldId id="286" r:id="rId31"/>
    <p:sldId id="287" r:id="rId32"/>
    <p:sldId id="288" r:id="rId33"/>
    <p:sldId id="289" r:id="rId34"/>
    <p:sldId id="281" r:id="rId35"/>
    <p:sldId id="290" r:id="rId36"/>
    <p:sldId id="292" r:id="rId37"/>
    <p:sldId id="293" r:id="rId38"/>
    <p:sldId id="294" r:id="rId39"/>
    <p:sldId id="295" r:id="rId40"/>
    <p:sldId id="296" r:id="rId41"/>
    <p:sldId id="291"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94434" autoAdjust="0"/>
  </p:normalViewPr>
  <p:slideViewPr>
    <p:cSldViewPr snapToGrid="0">
      <p:cViewPr varScale="1">
        <p:scale>
          <a:sx n="65" d="100"/>
          <a:sy n="65" d="100"/>
        </p:scale>
        <p:origin x="-858"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BB5E2B-D945-4E46-85B0-941C98B1C7C1}" type="datetimeFigureOut">
              <a:rPr lang="en-IN" smtClean="0"/>
              <a:pPr/>
              <a:t>19-05-2018</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E87BD-3648-4946-B022-5218077E8A6F}" type="slidenum">
              <a:rPr lang="en-IN" smtClean="0"/>
              <a:pPr/>
              <a:t>‹#›</a:t>
            </a:fld>
            <a:endParaRPr lang="en-IN"/>
          </a:p>
        </p:txBody>
      </p:sp>
    </p:spTree>
    <p:extLst>
      <p:ext uri="{BB962C8B-B14F-4D97-AF65-F5344CB8AC3E}">
        <p14:creationId xmlns:p14="http://schemas.microsoft.com/office/powerpoint/2010/main" xmlns="" val="66641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94</a:t>
            </a:fld>
            <a:endParaRPr lang="en-IN"/>
          </a:p>
        </p:txBody>
      </p:sp>
    </p:spTree>
    <p:extLst>
      <p:ext uri="{BB962C8B-B14F-4D97-AF65-F5344CB8AC3E}">
        <p14:creationId xmlns:p14="http://schemas.microsoft.com/office/powerpoint/2010/main" xmlns="" val="3277583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103</a:t>
            </a:fld>
            <a:endParaRPr lang="en-IN"/>
          </a:p>
        </p:txBody>
      </p:sp>
    </p:spTree>
    <p:extLst>
      <p:ext uri="{BB962C8B-B14F-4D97-AF65-F5344CB8AC3E}">
        <p14:creationId xmlns:p14="http://schemas.microsoft.com/office/powerpoint/2010/main" xmlns="" val="2849535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104</a:t>
            </a:fld>
            <a:endParaRPr lang="en-IN"/>
          </a:p>
        </p:txBody>
      </p:sp>
    </p:spTree>
    <p:extLst>
      <p:ext uri="{BB962C8B-B14F-4D97-AF65-F5344CB8AC3E}">
        <p14:creationId xmlns:p14="http://schemas.microsoft.com/office/powerpoint/2010/main" xmlns="" val="3698266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105</a:t>
            </a:fld>
            <a:endParaRPr lang="en-IN"/>
          </a:p>
        </p:txBody>
      </p:sp>
    </p:spTree>
    <p:extLst>
      <p:ext uri="{BB962C8B-B14F-4D97-AF65-F5344CB8AC3E}">
        <p14:creationId xmlns:p14="http://schemas.microsoft.com/office/powerpoint/2010/main" xmlns="" val="182023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106</a:t>
            </a:fld>
            <a:endParaRPr lang="en-IN"/>
          </a:p>
        </p:txBody>
      </p:sp>
    </p:spTree>
    <p:extLst>
      <p:ext uri="{BB962C8B-B14F-4D97-AF65-F5344CB8AC3E}">
        <p14:creationId xmlns:p14="http://schemas.microsoft.com/office/powerpoint/2010/main" xmlns="" val="2862543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107</a:t>
            </a:fld>
            <a:endParaRPr lang="en-IN"/>
          </a:p>
        </p:txBody>
      </p:sp>
    </p:spTree>
    <p:extLst>
      <p:ext uri="{BB962C8B-B14F-4D97-AF65-F5344CB8AC3E}">
        <p14:creationId xmlns:p14="http://schemas.microsoft.com/office/powerpoint/2010/main" xmlns="" val="494677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108</a:t>
            </a:fld>
            <a:endParaRPr lang="en-IN"/>
          </a:p>
        </p:txBody>
      </p:sp>
    </p:spTree>
    <p:extLst>
      <p:ext uri="{BB962C8B-B14F-4D97-AF65-F5344CB8AC3E}">
        <p14:creationId xmlns:p14="http://schemas.microsoft.com/office/powerpoint/2010/main" xmlns="" val="2740087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109</a:t>
            </a:fld>
            <a:endParaRPr lang="en-IN"/>
          </a:p>
        </p:txBody>
      </p:sp>
    </p:spTree>
    <p:extLst>
      <p:ext uri="{BB962C8B-B14F-4D97-AF65-F5344CB8AC3E}">
        <p14:creationId xmlns:p14="http://schemas.microsoft.com/office/powerpoint/2010/main" xmlns="" val="2791180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110</a:t>
            </a:fld>
            <a:endParaRPr lang="en-IN"/>
          </a:p>
        </p:txBody>
      </p:sp>
    </p:spTree>
    <p:extLst>
      <p:ext uri="{BB962C8B-B14F-4D97-AF65-F5344CB8AC3E}">
        <p14:creationId xmlns:p14="http://schemas.microsoft.com/office/powerpoint/2010/main" xmlns="" val="3019340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111</a:t>
            </a:fld>
            <a:endParaRPr lang="en-IN"/>
          </a:p>
        </p:txBody>
      </p:sp>
    </p:spTree>
    <p:extLst>
      <p:ext uri="{BB962C8B-B14F-4D97-AF65-F5344CB8AC3E}">
        <p14:creationId xmlns:p14="http://schemas.microsoft.com/office/powerpoint/2010/main" xmlns="" val="1324796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112</a:t>
            </a:fld>
            <a:endParaRPr lang="en-IN"/>
          </a:p>
        </p:txBody>
      </p:sp>
    </p:spTree>
    <p:extLst>
      <p:ext uri="{BB962C8B-B14F-4D97-AF65-F5344CB8AC3E}">
        <p14:creationId xmlns:p14="http://schemas.microsoft.com/office/powerpoint/2010/main" xmlns="" val="154404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95</a:t>
            </a:fld>
            <a:endParaRPr lang="en-IN"/>
          </a:p>
        </p:txBody>
      </p:sp>
    </p:spTree>
    <p:extLst>
      <p:ext uri="{BB962C8B-B14F-4D97-AF65-F5344CB8AC3E}">
        <p14:creationId xmlns:p14="http://schemas.microsoft.com/office/powerpoint/2010/main" xmlns="" val="2975655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113</a:t>
            </a:fld>
            <a:endParaRPr lang="en-IN"/>
          </a:p>
        </p:txBody>
      </p:sp>
    </p:spTree>
    <p:extLst>
      <p:ext uri="{BB962C8B-B14F-4D97-AF65-F5344CB8AC3E}">
        <p14:creationId xmlns:p14="http://schemas.microsoft.com/office/powerpoint/2010/main" xmlns="" val="705071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114</a:t>
            </a:fld>
            <a:endParaRPr lang="en-IN"/>
          </a:p>
        </p:txBody>
      </p:sp>
    </p:spTree>
    <p:extLst>
      <p:ext uri="{BB962C8B-B14F-4D97-AF65-F5344CB8AC3E}">
        <p14:creationId xmlns:p14="http://schemas.microsoft.com/office/powerpoint/2010/main" xmlns="" val="1058603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115</a:t>
            </a:fld>
            <a:endParaRPr lang="en-IN"/>
          </a:p>
        </p:txBody>
      </p:sp>
    </p:spTree>
    <p:extLst>
      <p:ext uri="{BB962C8B-B14F-4D97-AF65-F5344CB8AC3E}">
        <p14:creationId xmlns:p14="http://schemas.microsoft.com/office/powerpoint/2010/main" xmlns="" val="2109722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116</a:t>
            </a:fld>
            <a:endParaRPr lang="en-IN"/>
          </a:p>
        </p:txBody>
      </p:sp>
    </p:spTree>
    <p:extLst>
      <p:ext uri="{BB962C8B-B14F-4D97-AF65-F5344CB8AC3E}">
        <p14:creationId xmlns:p14="http://schemas.microsoft.com/office/powerpoint/2010/main" xmlns="" val="720730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117</a:t>
            </a:fld>
            <a:endParaRPr lang="en-IN"/>
          </a:p>
        </p:txBody>
      </p:sp>
    </p:spTree>
    <p:extLst>
      <p:ext uri="{BB962C8B-B14F-4D97-AF65-F5344CB8AC3E}">
        <p14:creationId xmlns:p14="http://schemas.microsoft.com/office/powerpoint/2010/main" xmlns="" val="1126945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118</a:t>
            </a:fld>
            <a:endParaRPr lang="en-IN"/>
          </a:p>
        </p:txBody>
      </p:sp>
    </p:spTree>
    <p:extLst>
      <p:ext uri="{BB962C8B-B14F-4D97-AF65-F5344CB8AC3E}">
        <p14:creationId xmlns:p14="http://schemas.microsoft.com/office/powerpoint/2010/main" xmlns="" val="1488144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119</a:t>
            </a:fld>
            <a:endParaRPr lang="en-IN"/>
          </a:p>
        </p:txBody>
      </p:sp>
    </p:spTree>
    <p:extLst>
      <p:ext uri="{BB962C8B-B14F-4D97-AF65-F5344CB8AC3E}">
        <p14:creationId xmlns:p14="http://schemas.microsoft.com/office/powerpoint/2010/main" xmlns="" val="1822341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120</a:t>
            </a:fld>
            <a:endParaRPr lang="en-IN"/>
          </a:p>
        </p:txBody>
      </p:sp>
    </p:spTree>
    <p:extLst>
      <p:ext uri="{BB962C8B-B14F-4D97-AF65-F5344CB8AC3E}">
        <p14:creationId xmlns:p14="http://schemas.microsoft.com/office/powerpoint/2010/main" xmlns="" val="1756113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121</a:t>
            </a:fld>
            <a:endParaRPr lang="en-IN"/>
          </a:p>
        </p:txBody>
      </p:sp>
    </p:spTree>
    <p:extLst>
      <p:ext uri="{BB962C8B-B14F-4D97-AF65-F5344CB8AC3E}">
        <p14:creationId xmlns:p14="http://schemas.microsoft.com/office/powerpoint/2010/main" xmlns="" val="224115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122</a:t>
            </a:fld>
            <a:endParaRPr lang="en-IN"/>
          </a:p>
        </p:txBody>
      </p:sp>
    </p:spTree>
    <p:extLst>
      <p:ext uri="{BB962C8B-B14F-4D97-AF65-F5344CB8AC3E}">
        <p14:creationId xmlns:p14="http://schemas.microsoft.com/office/powerpoint/2010/main" xmlns="" val="1252719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96</a:t>
            </a:fld>
            <a:endParaRPr lang="en-IN"/>
          </a:p>
        </p:txBody>
      </p:sp>
    </p:spTree>
    <p:extLst>
      <p:ext uri="{BB962C8B-B14F-4D97-AF65-F5344CB8AC3E}">
        <p14:creationId xmlns:p14="http://schemas.microsoft.com/office/powerpoint/2010/main" xmlns="" val="14822000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123</a:t>
            </a:fld>
            <a:endParaRPr lang="en-IN"/>
          </a:p>
        </p:txBody>
      </p:sp>
    </p:spTree>
    <p:extLst>
      <p:ext uri="{BB962C8B-B14F-4D97-AF65-F5344CB8AC3E}">
        <p14:creationId xmlns:p14="http://schemas.microsoft.com/office/powerpoint/2010/main" xmlns="" val="1907021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124</a:t>
            </a:fld>
            <a:endParaRPr lang="en-IN"/>
          </a:p>
        </p:txBody>
      </p:sp>
    </p:spTree>
    <p:extLst>
      <p:ext uri="{BB962C8B-B14F-4D97-AF65-F5344CB8AC3E}">
        <p14:creationId xmlns:p14="http://schemas.microsoft.com/office/powerpoint/2010/main" xmlns="" val="2082340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125</a:t>
            </a:fld>
            <a:endParaRPr lang="en-IN"/>
          </a:p>
        </p:txBody>
      </p:sp>
    </p:spTree>
    <p:extLst>
      <p:ext uri="{BB962C8B-B14F-4D97-AF65-F5344CB8AC3E}">
        <p14:creationId xmlns:p14="http://schemas.microsoft.com/office/powerpoint/2010/main" xmlns="" val="2688728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126</a:t>
            </a:fld>
            <a:endParaRPr lang="en-IN"/>
          </a:p>
        </p:txBody>
      </p:sp>
    </p:spTree>
    <p:extLst>
      <p:ext uri="{BB962C8B-B14F-4D97-AF65-F5344CB8AC3E}">
        <p14:creationId xmlns:p14="http://schemas.microsoft.com/office/powerpoint/2010/main" xmlns="" val="2402372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127</a:t>
            </a:fld>
            <a:endParaRPr lang="en-IN"/>
          </a:p>
        </p:txBody>
      </p:sp>
    </p:spTree>
    <p:extLst>
      <p:ext uri="{BB962C8B-B14F-4D97-AF65-F5344CB8AC3E}">
        <p14:creationId xmlns:p14="http://schemas.microsoft.com/office/powerpoint/2010/main" xmlns="" val="33620743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128</a:t>
            </a:fld>
            <a:endParaRPr lang="en-IN"/>
          </a:p>
        </p:txBody>
      </p:sp>
    </p:spTree>
    <p:extLst>
      <p:ext uri="{BB962C8B-B14F-4D97-AF65-F5344CB8AC3E}">
        <p14:creationId xmlns:p14="http://schemas.microsoft.com/office/powerpoint/2010/main" xmlns="" val="1738093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129</a:t>
            </a:fld>
            <a:endParaRPr lang="en-IN"/>
          </a:p>
        </p:txBody>
      </p:sp>
    </p:spTree>
    <p:extLst>
      <p:ext uri="{BB962C8B-B14F-4D97-AF65-F5344CB8AC3E}">
        <p14:creationId xmlns:p14="http://schemas.microsoft.com/office/powerpoint/2010/main" xmlns="" val="27708417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130</a:t>
            </a:fld>
            <a:endParaRPr lang="en-IN"/>
          </a:p>
        </p:txBody>
      </p:sp>
    </p:spTree>
    <p:extLst>
      <p:ext uri="{BB962C8B-B14F-4D97-AF65-F5344CB8AC3E}">
        <p14:creationId xmlns:p14="http://schemas.microsoft.com/office/powerpoint/2010/main" xmlns="" val="5127330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131</a:t>
            </a:fld>
            <a:endParaRPr lang="en-IN"/>
          </a:p>
        </p:txBody>
      </p:sp>
    </p:spTree>
    <p:extLst>
      <p:ext uri="{BB962C8B-B14F-4D97-AF65-F5344CB8AC3E}">
        <p14:creationId xmlns:p14="http://schemas.microsoft.com/office/powerpoint/2010/main" xmlns="" val="3469711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132</a:t>
            </a:fld>
            <a:endParaRPr lang="en-IN"/>
          </a:p>
        </p:txBody>
      </p:sp>
    </p:spTree>
    <p:extLst>
      <p:ext uri="{BB962C8B-B14F-4D97-AF65-F5344CB8AC3E}">
        <p14:creationId xmlns:p14="http://schemas.microsoft.com/office/powerpoint/2010/main" xmlns="" val="3031071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97</a:t>
            </a:fld>
            <a:endParaRPr lang="en-IN"/>
          </a:p>
        </p:txBody>
      </p:sp>
    </p:spTree>
    <p:extLst>
      <p:ext uri="{BB962C8B-B14F-4D97-AF65-F5344CB8AC3E}">
        <p14:creationId xmlns:p14="http://schemas.microsoft.com/office/powerpoint/2010/main" xmlns="" val="26525047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133</a:t>
            </a:fld>
            <a:endParaRPr lang="en-IN"/>
          </a:p>
        </p:txBody>
      </p:sp>
    </p:spTree>
    <p:extLst>
      <p:ext uri="{BB962C8B-B14F-4D97-AF65-F5344CB8AC3E}">
        <p14:creationId xmlns:p14="http://schemas.microsoft.com/office/powerpoint/2010/main" xmlns="" val="22405081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134</a:t>
            </a:fld>
            <a:endParaRPr lang="en-IN"/>
          </a:p>
        </p:txBody>
      </p:sp>
    </p:spTree>
    <p:extLst>
      <p:ext uri="{BB962C8B-B14F-4D97-AF65-F5344CB8AC3E}">
        <p14:creationId xmlns:p14="http://schemas.microsoft.com/office/powerpoint/2010/main" xmlns="" val="2932310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135</a:t>
            </a:fld>
            <a:endParaRPr lang="en-IN"/>
          </a:p>
        </p:txBody>
      </p:sp>
    </p:spTree>
    <p:extLst>
      <p:ext uri="{BB962C8B-B14F-4D97-AF65-F5344CB8AC3E}">
        <p14:creationId xmlns:p14="http://schemas.microsoft.com/office/powerpoint/2010/main" xmlns="" val="27035836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136</a:t>
            </a:fld>
            <a:endParaRPr lang="en-IN"/>
          </a:p>
        </p:txBody>
      </p:sp>
    </p:spTree>
    <p:extLst>
      <p:ext uri="{BB962C8B-B14F-4D97-AF65-F5344CB8AC3E}">
        <p14:creationId xmlns:p14="http://schemas.microsoft.com/office/powerpoint/2010/main" xmlns="" val="9284688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137</a:t>
            </a:fld>
            <a:endParaRPr lang="en-IN"/>
          </a:p>
        </p:txBody>
      </p:sp>
    </p:spTree>
    <p:extLst>
      <p:ext uri="{BB962C8B-B14F-4D97-AF65-F5344CB8AC3E}">
        <p14:creationId xmlns:p14="http://schemas.microsoft.com/office/powerpoint/2010/main" xmlns="" val="7080587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138</a:t>
            </a:fld>
            <a:endParaRPr lang="en-IN"/>
          </a:p>
        </p:txBody>
      </p:sp>
    </p:spTree>
    <p:extLst>
      <p:ext uri="{BB962C8B-B14F-4D97-AF65-F5344CB8AC3E}">
        <p14:creationId xmlns:p14="http://schemas.microsoft.com/office/powerpoint/2010/main" xmlns="" val="39823480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139</a:t>
            </a:fld>
            <a:endParaRPr lang="en-IN"/>
          </a:p>
        </p:txBody>
      </p:sp>
    </p:spTree>
    <p:extLst>
      <p:ext uri="{BB962C8B-B14F-4D97-AF65-F5344CB8AC3E}">
        <p14:creationId xmlns:p14="http://schemas.microsoft.com/office/powerpoint/2010/main" xmlns="" val="38981025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140</a:t>
            </a:fld>
            <a:endParaRPr lang="en-IN"/>
          </a:p>
        </p:txBody>
      </p:sp>
    </p:spTree>
    <p:extLst>
      <p:ext uri="{BB962C8B-B14F-4D97-AF65-F5344CB8AC3E}">
        <p14:creationId xmlns:p14="http://schemas.microsoft.com/office/powerpoint/2010/main" xmlns="" val="24130096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141</a:t>
            </a:fld>
            <a:endParaRPr lang="en-IN"/>
          </a:p>
        </p:txBody>
      </p:sp>
    </p:spTree>
    <p:extLst>
      <p:ext uri="{BB962C8B-B14F-4D97-AF65-F5344CB8AC3E}">
        <p14:creationId xmlns:p14="http://schemas.microsoft.com/office/powerpoint/2010/main" xmlns="" val="31741827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142</a:t>
            </a:fld>
            <a:endParaRPr lang="en-IN"/>
          </a:p>
        </p:txBody>
      </p:sp>
    </p:spTree>
    <p:extLst>
      <p:ext uri="{BB962C8B-B14F-4D97-AF65-F5344CB8AC3E}">
        <p14:creationId xmlns:p14="http://schemas.microsoft.com/office/powerpoint/2010/main" xmlns="" val="2137857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98</a:t>
            </a:fld>
            <a:endParaRPr lang="en-IN"/>
          </a:p>
        </p:txBody>
      </p:sp>
    </p:spTree>
    <p:extLst>
      <p:ext uri="{BB962C8B-B14F-4D97-AF65-F5344CB8AC3E}">
        <p14:creationId xmlns:p14="http://schemas.microsoft.com/office/powerpoint/2010/main" xmlns="" val="8693394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143</a:t>
            </a:fld>
            <a:endParaRPr lang="en-IN"/>
          </a:p>
        </p:txBody>
      </p:sp>
    </p:spTree>
    <p:extLst>
      <p:ext uri="{BB962C8B-B14F-4D97-AF65-F5344CB8AC3E}">
        <p14:creationId xmlns:p14="http://schemas.microsoft.com/office/powerpoint/2010/main" xmlns="" val="1288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99</a:t>
            </a:fld>
            <a:endParaRPr lang="en-IN"/>
          </a:p>
        </p:txBody>
      </p:sp>
    </p:spTree>
    <p:extLst>
      <p:ext uri="{BB962C8B-B14F-4D97-AF65-F5344CB8AC3E}">
        <p14:creationId xmlns:p14="http://schemas.microsoft.com/office/powerpoint/2010/main" xmlns="" val="2658683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100</a:t>
            </a:fld>
            <a:endParaRPr lang="en-IN"/>
          </a:p>
        </p:txBody>
      </p:sp>
    </p:spTree>
    <p:extLst>
      <p:ext uri="{BB962C8B-B14F-4D97-AF65-F5344CB8AC3E}">
        <p14:creationId xmlns:p14="http://schemas.microsoft.com/office/powerpoint/2010/main" xmlns="" val="408173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101</a:t>
            </a:fld>
            <a:endParaRPr lang="en-IN"/>
          </a:p>
        </p:txBody>
      </p:sp>
    </p:spTree>
    <p:extLst>
      <p:ext uri="{BB962C8B-B14F-4D97-AF65-F5344CB8AC3E}">
        <p14:creationId xmlns:p14="http://schemas.microsoft.com/office/powerpoint/2010/main" xmlns="" val="2066504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0E87BD-3648-4946-B022-5218077E8A6F}" type="slidenum">
              <a:rPr lang="en-IN" smtClean="0"/>
              <a:pPr/>
              <a:t>102</a:t>
            </a:fld>
            <a:endParaRPr lang="en-IN"/>
          </a:p>
        </p:txBody>
      </p:sp>
    </p:spTree>
    <p:extLst>
      <p:ext uri="{BB962C8B-B14F-4D97-AF65-F5344CB8AC3E}">
        <p14:creationId xmlns:p14="http://schemas.microsoft.com/office/powerpoint/2010/main" xmlns="" val="339012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51858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98101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959246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810959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727530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279808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xmlns="" val="3727544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117688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404411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98545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pPr/>
              <a:t>5/19/2018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a:t>
            </a:fld>
            <a:endParaRPr lang="en-US" dirty="0"/>
          </a:p>
        </p:txBody>
      </p:sp>
    </p:spTree>
    <p:extLst>
      <p:ext uri="{BB962C8B-B14F-4D97-AF65-F5344CB8AC3E}">
        <p14:creationId xmlns:p14="http://schemas.microsoft.com/office/powerpoint/2010/main" xmlns="" val="2954945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904467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798119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31200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pPr/>
              <a:t>5/19/2018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xmlns="" val="1970978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5/19/2018</a:t>
            </a:fld>
            <a:endParaRPr lang="en-US" dirty="0"/>
          </a:p>
        </p:txBody>
      </p:sp>
    </p:spTree>
    <p:extLst>
      <p:ext uri="{BB962C8B-B14F-4D97-AF65-F5344CB8AC3E}">
        <p14:creationId xmlns:p14="http://schemas.microsoft.com/office/powerpoint/2010/main" xmlns="" val="4071362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5/19/2018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26153211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N" b="1" dirty="0" smtClean="0">
                <a:solidFill>
                  <a:srgbClr val="FF0000"/>
                </a:solidFill>
              </a:rPr>
              <a:t>MODULE--2</a:t>
            </a:r>
            <a:br>
              <a:rPr lang="en-IN" b="1" dirty="0" smtClean="0">
                <a:solidFill>
                  <a:srgbClr val="FF0000"/>
                </a:solidFill>
              </a:rPr>
            </a:br>
            <a:r>
              <a:rPr lang="en-IN" b="1" dirty="0" smtClean="0">
                <a:solidFill>
                  <a:srgbClr val="FF0000"/>
                </a:solidFill>
              </a:rPr>
              <a:t>Creating </a:t>
            </a:r>
            <a:r>
              <a:rPr lang="en-IN" b="1" dirty="0">
                <a:solidFill>
                  <a:srgbClr val="FF0000"/>
                </a:solidFill>
              </a:rPr>
              <a:t>and Managing Classes and Objects </a:t>
            </a:r>
            <a:endParaRPr lang="en-IN" dirty="0">
              <a:solidFill>
                <a:srgbClr val="FF0000"/>
              </a:solidFill>
            </a:endParaRPr>
          </a:p>
        </p:txBody>
      </p:sp>
      <p:sp>
        <p:nvSpPr>
          <p:cNvPr id="3" name="Subtitle 2"/>
          <p:cNvSpPr>
            <a:spLocks noGrp="1"/>
          </p:cNvSpPr>
          <p:nvPr>
            <p:ph type="subTitle" idx="1"/>
          </p:nvPr>
        </p:nvSpPr>
        <p:spPr>
          <a:xfrm>
            <a:off x="1507066" y="4050833"/>
            <a:ext cx="9156017" cy="1096899"/>
          </a:xfrm>
        </p:spPr>
        <p:txBody>
          <a:bodyPr>
            <a:normAutofit/>
          </a:bodyPr>
          <a:lstStyle/>
          <a:p>
            <a:pPr algn="l"/>
            <a:r>
              <a:rPr lang="en-IN" sz="2000" b="1" dirty="0" smtClean="0">
                <a:solidFill>
                  <a:srgbClr val="7030A0"/>
                </a:solidFill>
                <a:latin typeface="Times New Roman" panose="02020603050405020304" pitchFamily="18" charset="0"/>
                <a:cs typeface="Times New Roman" panose="02020603050405020304" pitchFamily="18" charset="0"/>
              </a:rPr>
              <a:t>Modified by: Mohan A. </a:t>
            </a:r>
            <a:r>
              <a:rPr lang="en-IN" sz="2000" b="1" dirty="0" err="1" smtClean="0">
                <a:solidFill>
                  <a:srgbClr val="7030A0"/>
                </a:solidFill>
                <a:latin typeface="Times New Roman" panose="02020603050405020304" pitchFamily="18" charset="0"/>
                <a:cs typeface="Times New Roman" panose="02020603050405020304" pitchFamily="18" charset="0"/>
              </a:rPr>
              <a:t>Gholap</a:t>
            </a:r>
            <a:r>
              <a:rPr lang="en-IN" sz="2000" b="1" dirty="0" smtClean="0">
                <a:solidFill>
                  <a:srgbClr val="7030A0"/>
                </a:solidFill>
                <a:latin typeface="Times New Roman" panose="02020603050405020304" pitchFamily="18" charset="0"/>
                <a:cs typeface="Times New Roman" panose="02020603050405020304" pitchFamily="18" charset="0"/>
              </a:rPr>
              <a:t>                                  </a:t>
            </a:r>
            <a:r>
              <a:rPr lang="en-US" sz="2000" b="1" dirty="0" smtClean="0">
                <a:solidFill>
                  <a:srgbClr val="7030A0"/>
                </a:solidFill>
                <a:latin typeface="Times New Roman" panose="02020603050405020304" pitchFamily="18" charset="0"/>
                <a:cs typeface="Times New Roman" panose="02020603050405020304" pitchFamily="18" charset="0"/>
              </a:rPr>
              <a:t>Original Slides by: </a:t>
            </a:r>
            <a:r>
              <a:rPr lang="en-US" sz="2000" b="1" dirty="0" err="1" smtClean="0">
                <a:solidFill>
                  <a:srgbClr val="7030A0"/>
                </a:solidFill>
                <a:latin typeface="Times New Roman" panose="02020603050405020304" pitchFamily="18" charset="0"/>
                <a:cs typeface="Times New Roman" panose="02020603050405020304" pitchFamily="18" charset="0"/>
              </a:rPr>
              <a:t>Pavan</a:t>
            </a: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smtClean="0">
                <a:solidFill>
                  <a:srgbClr val="7030A0"/>
                </a:solidFill>
                <a:latin typeface="Times New Roman" panose="02020603050405020304" pitchFamily="18" charset="0"/>
                <a:cs typeface="Times New Roman" panose="02020603050405020304" pitchFamily="18" charset="0"/>
              </a:rPr>
              <a:t>D.M</a:t>
            </a:r>
            <a:r>
              <a:rPr lang="en-US" sz="2000" b="1" dirty="0" smtClean="0">
                <a:solidFill>
                  <a:srgbClr val="7030A0"/>
                </a:solidFill>
                <a:latin typeface="Times New Roman" panose="02020603050405020304" pitchFamily="18" charset="0"/>
                <a:cs typeface="Times New Roman" panose="02020603050405020304" pitchFamily="18" charset="0"/>
              </a:rPr>
              <a:t>.</a:t>
            </a:r>
            <a:endParaRPr lang="en-US" sz="2000" b="1" dirty="0" smtClean="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86991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178862" cy="579549"/>
          </a:xfrm>
        </p:spPr>
        <p:txBody>
          <a:bodyPr>
            <a:normAutofit fontScale="90000"/>
          </a:bodyPr>
          <a:lstStyle/>
          <a:p>
            <a:r>
              <a:rPr lang="en-US" b="1" dirty="0" err="1" smtClean="0">
                <a:solidFill>
                  <a:srgbClr val="FF0000"/>
                </a:solidFill>
              </a:rPr>
              <a:t>Contd</a:t>
            </a:r>
            <a:r>
              <a:rPr lang="en-US" b="1" dirty="0" smtClean="0">
                <a:solidFill>
                  <a:srgbClr val="FF0000"/>
                </a:solidFill>
              </a:rPr>
              <a:t>…</a:t>
            </a:r>
            <a:endParaRPr lang="en-IN"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2483893" y="579548"/>
            <a:ext cx="5923127" cy="2762179"/>
          </a:xfrm>
          <a:prstGeom prst="rect">
            <a:avLst/>
          </a:prstGeom>
        </p:spPr>
      </p:pic>
      <p:sp>
        <p:nvSpPr>
          <p:cNvPr id="5" name="Rectangle 4"/>
          <p:cNvSpPr/>
          <p:nvPr/>
        </p:nvSpPr>
        <p:spPr>
          <a:xfrm>
            <a:off x="0" y="3341727"/>
            <a:ext cx="12192000" cy="3693319"/>
          </a:xfrm>
          <a:prstGeom prst="rect">
            <a:avLst/>
          </a:prstGeom>
        </p:spPr>
        <p:txBody>
          <a:bodyPr wrap="square">
            <a:spAutoFit/>
          </a:bodyPr>
          <a:lstStyle/>
          <a:p>
            <a:r>
              <a:rPr lang="en-IN" dirty="0">
                <a:solidFill>
                  <a:schemeClr val="tx1">
                    <a:lumMod val="95000"/>
                    <a:lumOff val="5000"/>
                  </a:schemeClr>
                </a:solidFill>
                <a:latin typeface="Segoe"/>
              </a:rPr>
              <a:t>In this example, the constructor is marked as </a:t>
            </a:r>
            <a:r>
              <a:rPr lang="en-IN" i="1" dirty="0">
                <a:solidFill>
                  <a:schemeClr val="tx1">
                    <a:lumMod val="95000"/>
                    <a:lumOff val="5000"/>
                  </a:schemeClr>
                </a:solidFill>
                <a:latin typeface="Segoe"/>
              </a:rPr>
              <a:t>public</a:t>
            </a:r>
            <a:r>
              <a:rPr lang="en-IN" dirty="0">
                <a:solidFill>
                  <a:schemeClr val="tx1">
                    <a:lumMod val="95000"/>
                    <a:lumOff val="5000"/>
                  </a:schemeClr>
                </a:solidFill>
                <a:latin typeface="Segoe"/>
              </a:rPr>
              <a:t>. If this keyword is omitted, the constructor will be private (just like any other methods and fields). </a:t>
            </a:r>
            <a:endParaRPr lang="en-IN" dirty="0" smtClean="0">
              <a:solidFill>
                <a:schemeClr val="tx1">
                  <a:lumMod val="95000"/>
                  <a:lumOff val="5000"/>
                </a:schemeClr>
              </a:solidFill>
              <a:latin typeface="Segoe"/>
            </a:endParaRPr>
          </a:p>
          <a:p>
            <a:endParaRPr lang="en-IN" dirty="0">
              <a:solidFill>
                <a:schemeClr val="tx1">
                  <a:lumMod val="95000"/>
                  <a:lumOff val="5000"/>
                </a:schemeClr>
              </a:solidFill>
              <a:latin typeface="Segoe"/>
            </a:endParaRPr>
          </a:p>
          <a:p>
            <a:r>
              <a:rPr lang="en-IN" dirty="0" smtClean="0">
                <a:solidFill>
                  <a:schemeClr val="tx1">
                    <a:lumMod val="95000"/>
                    <a:lumOff val="5000"/>
                  </a:schemeClr>
                </a:solidFill>
                <a:latin typeface="Segoe"/>
              </a:rPr>
              <a:t>If </a:t>
            </a:r>
            <a:r>
              <a:rPr lang="en-IN" dirty="0">
                <a:solidFill>
                  <a:schemeClr val="tx1">
                    <a:lumMod val="95000"/>
                    <a:lumOff val="5000"/>
                  </a:schemeClr>
                </a:solidFill>
                <a:latin typeface="Segoe"/>
              </a:rPr>
              <a:t>the constructor is private, it cannot be used outside the class, which prevents you from being able to create </a:t>
            </a:r>
            <a:r>
              <a:rPr lang="en-IN" i="1" dirty="0">
                <a:solidFill>
                  <a:schemeClr val="tx1">
                    <a:lumMod val="95000"/>
                    <a:lumOff val="5000"/>
                  </a:schemeClr>
                </a:solidFill>
                <a:latin typeface="Segoe"/>
              </a:rPr>
              <a:t>Circle </a:t>
            </a:r>
            <a:r>
              <a:rPr lang="en-IN" dirty="0">
                <a:solidFill>
                  <a:schemeClr val="tx1">
                    <a:lumMod val="95000"/>
                    <a:lumOff val="5000"/>
                  </a:schemeClr>
                </a:solidFill>
                <a:latin typeface="Segoe"/>
              </a:rPr>
              <a:t>objects from methods that are not part of the </a:t>
            </a:r>
            <a:r>
              <a:rPr lang="en-IN" i="1" dirty="0">
                <a:solidFill>
                  <a:schemeClr val="tx1">
                    <a:lumMod val="95000"/>
                    <a:lumOff val="5000"/>
                  </a:schemeClr>
                </a:solidFill>
                <a:latin typeface="Segoe"/>
              </a:rPr>
              <a:t>Circle </a:t>
            </a:r>
            <a:r>
              <a:rPr lang="en-IN" dirty="0">
                <a:solidFill>
                  <a:schemeClr val="tx1">
                    <a:lumMod val="95000"/>
                    <a:lumOff val="5000"/>
                  </a:schemeClr>
                </a:solidFill>
                <a:latin typeface="Segoe"/>
              </a:rPr>
              <a:t>class. </a:t>
            </a:r>
            <a:endParaRPr lang="en-IN" dirty="0" smtClean="0">
              <a:solidFill>
                <a:schemeClr val="tx1">
                  <a:lumMod val="95000"/>
                  <a:lumOff val="5000"/>
                </a:schemeClr>
              </a:solidFill>
              <a:latin typeface="Segoe"/>
            </a:endParaRPr>
          </a:p>
          <a:p>
            <a:endParaRPr lang="en-IN" dirty="0">
              <a:solidFill>
                <a:schemeClr val="tx1">
                  <a:lumMod val="95000"/>
                  <a:lumOff val="5000"/>
                </a:schemeClr>
              </a:solidFill>
              <a:latin typeface="Segoe"/>
            </a:endParaRPr>
          </a:p>
          <a:p>
            <a:r>
              <a:rPr lang="en-IN" dirty="0" smtClean="0">
                <a:solidFill>
                  <a:schemeClr val="tx1">
                    <a:lumMod val="95000"/>
                    <a:lumOff val="5000"/>
                  </a:schemeClr>
                </a:solidFill>
                <a:latin typeface="Segoe"/>
              </a:rPr>
              <a:t>You </a:t>
            </a:r>
            <a:r>
              <a:rPr lang="en-IN" dirty="0">
                <a:solidFill>
                  <a:schemeClr val="tx1">
                    <a:lumMod val="95000"/>
                    <a:lumOff val="5000"/>
                  </a:schemeClr>
                </a:solidFill>
                <a:latin typeface="Segoe"/>
              </a:rPr>
              <a:t>might therefore think that private constructors are not that valuable. They do have their uses, but they are beyond the scope of the current discussion</a:t>
            </a:r>
            <a:r>
              <a:rPr lang="en-IN" dirty="0" smtClean="0">
                <a:solidFill>
                  <a:schemeClr val="tx1">
                    <a:lumMod val="95000"/>
                    <a:lumOff val="5000"/>
                  </a:schemeClr>
                </a:solidFill>
                <a:latin typeface="Segoe"/>
              </a:rPr>
              <a:t>.</a:t>
            </a:r>
          </a:p>
          <a:p>
            <a:endParaRPr lang="en-IN" dirty="0" smtClean="0">
              <a:solidFill>
                <a:schemeClr val="tx1">
                  <a:lumMod val="95000"/>
                  <a:lumOff val="5000"/>
                </a:schemeClr>
              </a:solidFill>
              <a:latin typeface="Segoe"/>
            </a:endParaRPr>
          </a:p>
          <a:p>
            <a:endParaRPr lang="en-US" dirty="0" smtClean="0">
              <a:solidFill>
                <a:schemeClr val="tx1">
                  <a:lumMod val="95000"/>
                  <a:lumOff val="5000"/>
                </a:schemeClr>
              </a:solidFill>
              <a:latin typeface="Segoe"/>
            </a:endParaRPr>
          </a:p>
          <a:p>
            <a:endParaRPr lang="en-US" dirty="0">
              <a:solidFill>
                <a:schemeClr val="tx1">
                  <a:lumMod val="95000"/>
                  <a:lumOff val="5000"/>
                </a:schemeClr>
              </a:solidFill>
              <a:latin typeface="Segoe"/>
            </a:endParaRPr>
          </a:p>
          <a:p>
            <a:endParaRPr lang="en-US" dirty="0" smtClean="0">
              <a:solidFill>
                <a:schemeClr val="tx1">
                  <a:lumMod val="95000"/>
                  <a:lumOff val="5000"/>
                </a:schemeClr>
              </a:solidFill>
              <a:latin typeface="Segoe"/>
            </a:endParaRPr>
          </a:p>
          <a:p>
            <a:endParaRPr lang="en-IN" dirty="0">
              <a:solidFill>
                <a:schemeClr val="tx1">
                  <a:lumMod val="95000"/>
                  <a:lumOff val="5000"/>
                </a:schemeClr>
              </a:solidFill>
            </a:endParaRPr>
          </a:p>
        </p:txBody>
      </p:sp>
    </p:spTree>
    <p:extLst>
      <p:ext uri="{BB962C8B-B14F-4D97-AF65-F5344CB8AC3E}">
        <p14:creationId xmlns:p14="http://schemas.microsoft.com/office/powerpoint/2010/main" xmlns="" val="103626507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a:solidFill>
                  <a:srgbClr val="FF0000"/>
                </a:solidFill>
              </a:rPr>
              <a:t>Compare the </a:t>
            </a:r>
            <a:r>
              <a:rPr lang="en-IN" b="1" dirty="0" err="1">
                <a:solidFill>
                  <a:srgbClr val="FF0000"/>
                </a:solidFill>
              </a:rPr>
              <a:t>behavior</a:t>
            </a:r>
            <a:r>
              <a:rPr lang="en-IN" b="1" dirty="0">
                <a:solidFill>
                  <a:srgbClr val="FF0000"/>
                </a:solidFill>
              </a:rPr>
              <a:t> of a structure and a class</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a:bodyPr>
          <a:lstStyle/>
          <a:p>
            <a:pPr marL="0" indent="0" algn="just">
              <a:buNone/>
            </a:pPr>
            <a:r>
              <a:rPr lang="en-IN" dirty="0" smtClean="0">
                <a:solidFill>
                  <a:schemeClr val="tx1">
                    <a:lumMod val="95000"/>
                    <a:lumOff val="5000"/>
                  </a:schemeClr>
                </a:solidFill>
              </a:rPr>
              <a:t>1) In </a:t>
            </a:r>
            <a:r>
              <a:rPr lang="en-IN" dirty="0">
                <a:solidFill>
                  <a:schemeClr val="tx1">
                    <a:lumMod val="95000"/>
                    <a:lumOff val="5000"/>
                  </a:schemeClr>
                </a:solidFill>
              </a:rPr>
              <a:t>the </a:t>
            </a:r>
            <a:r>
              <a:rPr lang="en-IN" dirty="0" err="1">
                <a:solidFill>
                  <a:schemeClr val="tx1">
                    <a:lumMod val="95000"/>
                    <a:lumOff val="5000"/>
                  </a:schemeClr>
                </a:solidFill>
              </a:rPr>
              <a:t>StructsAndEnums</a:t>
            </a:r>
            <a:r>
              <a:rPr lang="en-IN" dirty="0">
                <a:solidFill>
                  <a:schemeClr val="tx1">
                    <a:lumMod val="95000"/>
                    <a:lumOff val="5000"/>
                  </a:schemeClr>
                </a:solidFill>
              </a:rPr>
              <a:t> project, display the </a:t>
            </a:r>
            <a:r>
              <a:rPr lang="en-IN" dirty="0" err="1">
                <a:solidFill>
                  <a:schemeClr val="tx1">
                    <a:lumMod val="95000"/>
                    <a:lumOff val="5000"/>
                  </a:schemeClr>
                </a:solidFill>
              </a:rPr>
              <a:t>Date.cs</a:t>
            </a:r>
            <a:r>
              <a:rPr lang="en-IN" dirty="0">
                <a:solidFill>
                  <a:schemeClr val="tx1">
                    <a:lumMod val="95000"/>
                    <a:lumOff val="5000"/>
                  </a:schemeClr>
                </a:solidFill>
              </a:rPr>
              <a:t> file in the Code and Text Editor window.</a:t>
            </a:r>
          </a:p>
          <a:p>
            <a:pPr marL="0" indent="0" algn="just">
              <a:buNone/>
            </a:pPr>
            <a:r>
              <a:rPr lang="en-IN" dirty="0" smtClean="0">
                <a:solidFill>
                  <a:schemeClr val="tx1">
                    <a:lumMod val="95000"/>
                    <a:lumOff val="5000"/>
                  </a:schemeClr>
                </a:solidFill>
              </a:rPr>
              <a:t>2) Add </a:t>
            </a:r>
            <a:r>
              <a:rPr lang="en-IN" dirty="0">
                <a:solidFill>
                  <a:schemeClr val="tx1">
                    <a:lumMod val="95000"/>
                    <a:lumOff val="5000"/>
                  </a:schemeClr>
                </a:solidFill>
              </a:rPr>
              <a:t>the following method to the </a:t>
            </a:r>
            <a:r>
              <a:rPr lang="en-IN" i="1" dirty="0">
                <a:solidFill>
                  <a:schemeClr val="tx1">
                    <a:lumMod val="95000"/>
                    <a:lumOff val="5000"/>
                  </a:schemeClr>
                </a:solidFill>
              </a:rPr>
              <a:t>Date </a:t>
            </a:r>
            <a:r>
              <a:rPr lang="en-IN" dirty="0">
                <a:solidFill>
                  <a:schemeClr val="tx1">
                    <a:lumMod val="95000"/>
                    <a:lumOff val="5000"/>
                  </a:schemeClr>
                </a:solidFill>
              </a:rPr>
              <a:t>structure. This method advances the date in the structure by one month. If, after advancing the month, the value of the </a:t>
            </a:r>
            <a:r>
              <a:rPr lang="en-IN" i="1" dirty="0">
                <a:solidFill>
                  <a:schemeClr val="tx1">
                    <a:lumMod val="95000"/>
                    <a:lumOff val="5000"/>
                  </a:schemeClr>
                </a:solidFill>
              </a:rPr>
              <a:t>month </a:t>
            </a:r>
            <a:r>
              <a:rPr lang="en-IN" dirty="0">
                <a:solidFill>
                  <a:schemeClr val="tx1">
                    <a:lumMod val="95000"/>
                    <a:lumOff val="5000"/>
                  </a:schemeClr>
                </a:solidFill>
              </a:rPr>
              <a:t>field has moved beyond December, this code resets the month to January and advances the value of the </a:t>
            </a:r>
            <a:r>
              <a:rPr lang="en-IN" i="1" dirty="0">
                <a:solidFill>
                  <a:schemeClr val="tx1">
                    <a:lumMod val="95000"/>
                    <a:lumOff val="5000"/>
                  </a:schemeClr>
                </a:solidFill>
              </a:rPr>
              <a:t>year </a:t>
            </a:r>
            <a:r>
              <a:rPr lang="en-IN" dirty="0">
                <a:solidFill>
                  <a:schemeClr val="tx1">
                    <a:lumMod val="95000"/>
                    <a:lumOff val="5000"/>
                  </a:schemeClr>
                </a:solidFill>
              </a:rPr>
              <a:t>field by 1</a:t>
            </a:r>
            <a:r>
              <a:rPr lang="en-IN" dirty="0" smtClean="0">
                <a:solidFill>
                  <a:schemeClr val="tx1">
                    <a:lumMod val="95000"/>
                    <a:lumOff val="5000"/>
                  </a:schemeClr>
                </a:solidFill>
              </a:rPr>
              <a:t>. </a:t>
            </a:r>
          </a:p>
          <a:p>
            <a:pPr marL="0" indent="0" algn="just">
              <a:spcBef>
                <a:spcPts val="0"/>
              </a:spcBef>
              <a:buNone/>
            </a:pPr>
            <a:r>
              <a:rPr lang="en-IN" dirty="0" smtClean="0"/>
              <a:t>                                               </a:t>
            </a:r>
            <a:r>
              <a:rPr lang="en-IN" dirty="0" smtClean="0">
                <a:solidFill>
                  <a:srgbClr val="FF0000"/>
                </a:solidFill>
              </a:rPr>
              <a:t>          public </a:t>
            </a:r>
            <a:r>
              <a:rPr lang="en-IN" dirty="0">
                <a:solidFill>
                  <a:srgbClr val="FF0000"/>
                </a:solidFill>
              </a:rPr>
              <a:t>void </a:t>
            </a:r>
            <a:r>
              <a:rPr lang="en-IN" dirty="0" err="1">
                <a:solidFill>
                  <a:srgbClr val="FF0000"/>
                </a:solidFill>
              </a:rPr>
              <a:t>AdvanceMonth</a:t>
            </a:r>
            <a:r>
              <a:rPr lang="en-IN" dirty="0" smtClean="0">
                <a:solidFill>
                  <a:srgbClr val="FF0000"/>
                </a:solidFill>
              </a:rPr>
              <a:t>()</a:t>
            </a: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this.month</a:t>
            </a:r>
            <a:r>
              <a:rPr lang="en-IN" dirty="0">
                <a:solidFill>
                  <a:srgbClr val="FF0000"/>
                </a:solidFill>
              </a:rPr>
              <a:t>++;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if </a:t>
            </a:r>
            <a:r>
              <a:rPr lang="en-IN" dirty="0">
                <a:solidFill>
                  <a:srgbClr val="FF0000"/>
                </a:solidFill>
              </a:rPr>
              <a:t>(</a:t>
            </a:r>
            <a:r>
              <a:rPr lang="en-IN" dirty="0" err="1">
                <a:solidFill>
                  <a:srgbClr val="FF0000"/>
                </a:solidFill>
              </a:rPr>
              <a:t>this.month</a:t>
            </a:r>
            <a:r>
              <a:rPr lang="en-IN" dirty="0">
                <a:solidFill>
                  <a:srgbClr val="FF0000"/>
                </a:solidFill>
              </a:rPr>
              <a:t> == </a:t>
            </a:r>
            <a:r>
              <a:rPr lang="en-IN" dirty="0" err="1">
                <a:solidFill>
                  <a:srgbClr val="FF0000"/>
                </a:solidFill>
              </a:rPr>
              <a:t>Month.December</a:t>
            </a:r>
            <a:r>
              <a:rPr lang="en-IN" dirty="0">
                <a:solidFill>
                  <a:srgbClr val="FF0000"/>
                </a:solidFill>
              </a:rPr>
              <a:t> + 1)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this.month</a:t>
            </a:r>
            <a:r>
              <a:rPr lang="en-IN" dirty="0" smtClean="0">
                <a:solidFill>
                  <a:srgbClr val="FF0000"/>
                </a:solidFill>
              </a:rPr>
              <a:t> </a:t>
            </a:r>
            <a:r>
              <a:rPr lang="en-IN" dirty="0">
                <a:solidFill>
                  <a:srgbClr val="FF0000"/>
                </a:solidFill>
              </a:rPr>
              <a:t>= </a:t>
            </a:r>
            <a:r>
              <a:rPr lang="en-IN" dirty="0" err="1">
                <a:solidFill>
                  <a:srgbClr val="FF0000"/>
                </a:solidFill>
              </a:rPr>
              <a:t>Month.January</a:t>
            </a:r>
            <a:r>
              <a:rPr lang="en-IN" dirty="0">
                <a:solidFill>
                  <a:srgbClr val="FF0000"/>
                </a:solidFill>
              </a:rPr>
              <a:t>;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this.year</a:t>
            </a:r>
            <a:r>
              <a:rPr lang="en-IN" dirty="0">
                <a:solidFill>
                  <a:srgbClr val="FF0000"/>
                </a:solidFill>
              </a:rPr>
              <a:t>++;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a:t>
            </a:r>
          </a:p>
          <a:p>
            <a:pPr marL="0" indent="0" algn="just">
              <a:spcBef>
                <a:spcPts val="0"/>
              </a:spcBef>
              <a:buNone/>
            </a:pPr>
            <a:r>
              <a:rPr lang="en-IN" dirty="0">
                <a:solidFill>
                  <a:srgbClr val="FF0000"/>
                </a:solidFill>
              </a:rPr>
              <a:t> </a:t>
            </a:r>
            <a:r>
              <a:rPr lang="en-IN" dirty="0" smtClean="0">
                <a:solidFill>
                  <a:srgbClr val="FF0000"/>
                </a:solidFill>
              </a:rPr>
              <a:t>                                          } </a:t>
            </a:r>
          </a:p>
          <a:p>
            <a:endParaRPr lang="en-IN" dirty="0"/>
          </a:p>
          <a:p>
            <a:pPr marL="0" indent="0" algn="just">
              <a:buNone/>
            </a:pPr>
            <a:r>
              <a:rPr lang="en-IN" dirty="0" smtClean="0">
                <a:solidFill>
                  <a:schemeClr val="tx1">
                    <a:lumMod val="95000"/>
                    <a:lumOff val="5000"/>
                  </a:schemeClr>
                </a:solidFill>
              </a:rPr>
              <a:t>3) Display </a:t>
            </a:r>
            <a:r>
              <a:rPr lang="en-IN" dirty="0">
                <a:solidFill>
                  <a:schemeClr val="tx1">
                    <a:lumMod val="95000"/>
                    <a:lumOff val="5000"/>
                  </a:schemeClr>
                </a:solidFill>
              </a:rPr>
              <a:t>the </a:t>
            </a:r>
            <a:r>
              <a:rPr lang="en-IN" dirty="0" err="1">
                <a:solidFill>
                  <a:schemeClr val="tx1">
                    <a:lumMod val="95000"/>
                    <a:lumOff val="5000"/>
                  </a:schemeClr>
                </a:solidFill>
              </a:rPr>
              <a:t>Program.cs</a:t>
            </a:r>
            <a:r>
              <a:rPr lang="en-IN" dirty="0">
                <a:solidFill>
                  <a:schemeClr val="tx1">
                    <a:lumMod val="95000"/>
                    <a:lumOff val="5000"/>
                  </a:schemeClr>
                </a:solidFill>
              </a:rPr>
              <a:t> file in the Code and Text Editor window.</a:t>
            </a:r>
          </a:p>
          <a:p>
            <a:pPr marL="0" indent="0" algn="just">
              <a:buNone/>
            </a:pPr>
            <a:r>
              <a:rPr lang="en-IN" dirty="0" smtClean="0">
                <a:solidFill>
                  <a:schemeClr val="tx1">
                    <a:lumMod val="95000"/>
                    <a:lumOff val="5000"/>
                  </a:schemeClr>
                </a:solidFill>
              </a:rPr>
              <a:t>4) In </a:t>
            </a:r>
            <a:r>
              <a:rPr lang="en-IN" dirty="0">
                <a:solidFill>
                  <a:schemeClr val="tx1">
                    <a:lumMod val="95000"/>
                    <a:lumOff val="5000"/>
                  </a:schemeClr>
                </a:solidFill>
              </a:rPr>
              <a:t>the </a:t>
            </a:r>
            <a:r>
              <a:rPr lang="en-IN" i="1" dirty="0" err="1">
                <a:solidFill>
                  <a:schemeClr val="tx1">
                    <a:lumMod val="95000"/>
                    <a:lumOff val="5000"/>
                  </a:schemeClr>
                </a:solidFill>
              </a:rPr>
              <a:t>doWork</a:t>
            </a:r>
            <a:r>
              <a:rPr lang="en-IN" i="1" dirty="0">
                <a:solidFill>
                  <a:schemeClr val="tx1">
                    <a:lumMod val="95000"/>
                    <a:lumOff val="5000"/>
                  </a:schemeClr>
                </a:solidFill>
              </a:rPr>
              <a:t> </a:t>
            </a:r>
            <a:r>
              <a:rPr lang="en-IN" dirty="0">
                <a:solidFill>
                  <a:schemeClr val="tx1">
                    <a:lumMod val="95000"/>
                    <a:lumOff val="5000"/>
                  </a:schemeClr>
                </a:solidFill>
              </a:rPr>
              <a:t>method, comment out the first two statements that create and display the value of the </a:t>
            </a:r>
            <a:r>
              <a:rPr lang="en-IN" i="1" dirty="0" err="1">
                <a:solidFill>
                  <a:schemeClr val="tx1">
                    <a:lumMod val="95000"/>
                    <a:lumOff val="5000"/>
                  </a:schemeClr>
                </a:solidFill>
              </a:rPr>
              <a:t>defaultDate</a:t>
            </a:r>
            <a:r>
              <a:rPr lang="en-IN" i="1" dirty="0">
                <a:solidFill>
                  <a:schemeClr val="tx1">
                    <a:lumMod val="95000"/>
                    <a:lumOff val="5000"/>
                  </a:schemeClr>
                </a:solidFill>
              </a:rPr>
              <a:t> </a:t>
            </a:r>
            <a:r>
              <a:rPr lang="en-IN" dirty="0">
                <a:solidFill>
                  <a:schemeClr val="tx1">
                    <a:lumMod val="95000"/>
                    <a:lumOff val="5000"/>
                  </a:schemeClr>
                </a:solidFill>
              </a:rPr>
              <a:t>variable.</a:t>
            </a:r>
          </a:p>
          <a:p>
            <a:pPr marL="0" indent="0" algn="just">
              <a:buNone/>
            </a:pPr>
            <a:r>
              <a:rPr lang="en-IN" dirty="0" smtClean="0">
                <a:solidFill>
                  <a:schemeClr val="tx1">
                    <a:lumMod val="95000"/>
                    <a:lumOff val="5000"/>
                  </a:schemeClr>
                </a:solidFill>
              </a:rPr>
              <a:t>5) Add </a:t>
            </a:r>
            <a:r>
              <a:rPr lang="en-IN" dirty="0">
                <a:solidFill>
                  <a:schemeClr val="tx1">
                    <a:lumMod val="95000"/>
                    <a:lumOff val="5000"/>
                  </a:schemeClr>
                </a:solidFill>
              </a:rPr>
              <a:t>the following code shown in bold to the end of the </a:t>
            </a:r>
            <a:r>
              <a:rPr lang="en-IN" i="1" dirty="0" err="1">
                <a:solidFill>
                  <a:schemeClr val="tx1">
                    <a:lumMod val="95000"/>
                    <a:lumOff val="5000"/>
                  </a:schemeClr>
                </a:solidFill>
              </a:rPr>
              <a:t>doWork</a:t>
            </a:r>
            <a:r>
              <a:rPr lang="en-IN" i="1" dirty="0">
                <a:solidFill>
                  <a:schemeClr val="tx1">
                    <a:lumMod val="95000"/>
                    <a:lumOff val="5000"/>
                  </a:schemeClr>
                </a:solidFill>
              </a:rPr>
              <a:t> </a:t>
            </a:r>
            <a:r>
              <a:rPr lang="en-IN" dirty="0">
                <a:solidFill>
                  <a:schemeClr val="tx1">
                    <a:lumMod val="95000"/>
                    <a:lumOff val="5000"/>
                  </a:schemeClr>
                </a:solidFill>
              </a:rPr>
              <a:t>method. This code creates a copy of the </a:t>
            </a:r>
            <a:r>
              <a:rPr lang="en-IN" i="1" dirty="0" err="1">
                <a:solidFill>
                  <a:schemeClr val="tx1">
                    <a:lumMod val="95000"/>
                    <a:lumOff val="5000"/>
                  </a:schemeClr>
                </a:solidFill>
              </a:rPr>
              <a:t>weddingAnniversary</a:t>
            </a:r>
            <a:r>
              <a:rPr lang="en-IN" i="1" dirty="0">
                <a:solidFill>
                  <a:schemeClr val="tx1">
                    <a:lumMod val="95000"/>
                    <a:lumOff val="5000"/>
                  </a:schemeClr>
                </a:solidFill>
              </a:rPr>
              <a:t> </a:t>
            </a:r>
            <a:r>
              <a:rPr lang="en-IN" dirty="0">
                <a:solidFill>
                  <a:schemeClr val="tx1">
                    <a:lumMod val="95000"/>
                    <a:lumOff val="5000"/>
                  </a:schemeClr>
                </a:solidFill>
              </a:rPr>
              <a:t>variable called </a:t>
            </a:r>
            <a:r>
              <a:rPr lang="en-IN" i="1" dirty="0" err="1">
                <a:solidFill>
                  <a:schemeClr val="tx1">
                    <a:lumMod val="95000"/>
                    <a:lumOff val="5000"/>
                  </a:schemeClr>
                </a:solidFill>
              </a:rPr>
              <a:t>weddingAnniversaryCopy</a:t>
            </a:r>
            <a:r>
              <a:rPr lang="en-IN" i="1" dirty="0">
                <a:solidFill>
                  <a:schemeClr val="tx1">
                    <a:lumMod val="95000"/>
                    <a:lumOff val="5000"/>
                  </a:schemeClr>
                </a:solidFill>
              </a:rPr>
              <a:t> </a:t>
            </a:r>
            <a:r>
              <a:rPr lang="en-IN" dirty="0">
                <a:solidFill>
                  <a:schemeClr val="tx1">
                    <a:lumMod val="95000"/>
                    <a:lumOff val="5000"/>
                  </a:schemeClr>
                </a:solidFill>
              </a:rPr>
              <a:t>and prints out the value of this new variable.</a:t>
            </a:r>
          </a:p>
          <a:p>
            <a:pPr marL="0" indent="0" algn="just">
              <a:spcBef>
                <a:spcPts val="0"/>
              </a:spcBef>
              <a:buNone/>
            </a:pPr>
            <a:endParaRPr lang="en-IN" dirty="0">
              <a:solidFill>
                <a:srgbClr val="FF0000"/>
              </a:solidFill>
            </a:endParaRPr>
          </a:p>
        </p:txBody>
      </p:sp>
    </p:spTree>
    <p:extLst>
      <p:ext uri="{BB962C8B-B14F-4D97-AF65-F5344CB8AC3E}">
        <p14:creationId xmlns:p14="http://schemas.microsoft.com/office/powerpoint/2010/main" xmlns="" val="31452331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a:bodyPr>
          <a:lstStyle/>
          <a:p>
            <a:pPr marL="0" indent="0" algn="just">
              <a:spcBef>
                <a:spcPts val="0"/>
              </a:spcBef>
              <a:buNone/>
            </a:pPr>
            <a:r>
              <a:rPr lang="en-IN" dirty="0" smtClean="0"/>
              <a:t>                                                 </a:t>
            </a:r>
            <a:r>
              <a:rPr lang="en-IN" dirty="0" smtClean="0">
                <a:solidFill>
                  <a:schemeClr val="tx1">
                    <a:lumMod val="95000"/>
                    <a:lumOff val="5000"/>
                  </a:schemeClr>
                </a:solidFill>
              </a:rPr>
              <a:t>               static </a:t>
            </a:r>
            <a:r>
              <a:rPr lang="en-IN" dirty="0">
                <a:solidFill>
                  <a:schemeClr val="tx1">
                    <a:lumMod val="95000"/>
                    <a:lumOff val="5000"/>
                  </a:schemeClr>
                </a:solidFill>
              </a:rPr>
              <a:t>void </a:t>
            </a:r>
            <a:r>
              <a:rPr lang="en-IN" dirty="0" err="1">
                <a:solidFill>
                  <a:schemeClr val="tx1">
                    <a:lumMod val="95000"/>
                    <a:lumOff val="5000"/>
                  </a:schemeClr>
                </a:solidFill>
              </a:rPr>
              <a:t>doWork</a:t>
            </a:r>
            <a:r>
              <a:rPr lang="en-IN" dirty="0" smtClean="0">
                <a:solidFill>
                  <a:schemeClr val="tx1">
                    <a:lumMod val="95000"/>
                    <a:lumOff val="5000"/>
                  </a:schemeClr>
                </a:solidFill>
              </a:rPr>
              <a:t>()</a:t>
            </a:r>
          </a:p>
          <a:p>
            <a:pPr marL="0" indent="0" algn="just">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 </a:t>
            </a:r>
          </a:p>
          <a:p>
            <a:pPr marL="0" indent="0" algn="just">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 </a:t>
            </a:r>
          </a:p>
          <a:p>
            <a:pPr marL="0" indent="0">
              <a:spcBef>
                <a:spcPts val="0"/>
              </a:spcBef>
              <a:buNone/>
            </a:pPr>
            <a:r>
              <a:rPr lang="en-IN" b="1" dirty="0">
                <a:solidFill>
                  <a:schemeClr val="tx1">
                    <a:lumMod val="95000"/>
                    <a:lumOff val="5000"/>
                  </a:schemeClr>
                </a:solidFill>
              </a:rPr>
              <a:t> </a:t>
            </a:r>
            <a:r>
              <a:rPr lang="en-IN" b="1" dirty="0" smtClean="0">
                <a:solidFill>
                  <a:schemeClr val="tx1">
                    <a:lumMod val="95000"/>
                    <a:lumOff val="5000"/>
                  </a:schemeClr>
                </a:solidFill>
              </a:rPr>
              <a:t>                                                           Date </a:t>
            </a:r>
            <a:r>
              <a:rPr lang="en-IN" b="1" dirty="0" err="1">
                <a:solidFill>
                  <a:schemeClr val="tx1">
                    <a:lumMod val="95000"/>
                    <a:lumOff val="5000"/>
                  </a:schemeClr>
                </a:solidFill>
              </a:rPr>
              <a:t>weddingAnniversaryCopy</a:t>
            </a:r>
            <a:r>
              <a:rPr lang="en-IN" b="1" dirty="0">
                <a:solidFill>
                  <a:schemeClr val="tx1">
                    <a:lumMod val="95000"/>
                    <a:lumOff val="5000"/>
                  </a:schemeClr>
                </a:solidFill>
              </a:rPr>
              <a:t> = </a:t>
            </a:r>
            <a:r>
              <a:rPr lang="en-IN" b="1" dirty="0" err="1">
                <a:solidFill>
                  <a:schemeClr val="tx1">
                    <a:lumMod val="95000"/>
                    <a:lumOff val="5000"/>
                  </a:schemeClr>
                </a:solidFill>
              </a:rPr>
              <a:t>weddingAnniversary</a:t>
            </a:r>
            <a:r>
              <a:rPr lang="en-IN" b="1" dirty="0">
                <a:solidFill>
                  <a:schemeClr val="tx1">
                    <a:lumMod val="95000"/>
                    <a:lumOff val="5000"/>
                  </a:schemeClr>
                </a:solidFill>
              </a:rPr>
              <a:t>; </a:t>
            </a:r>
            <a:r>
              <a:rPr lang="en-IN" b="1" dirty="0" smtClean="0">
                <a:solidFill>
                  <a:schemeClr val="tx1">
                    <a:lumMod val="95000"/>
                    <a:lumOff val="5000"/>
                  </a:schemeClr>
                </a:solidFill>
              </a:rPr>
              <a:t>                       </a:t>
            </a:r>
          </a:p>
          <a:p>
            <a:pPr marL="0" indent="0">
              <a:spcBef>
                <a:spcPts val="0"/>
              </a:spcBef>
              <a:buNone/>
            </a:pPr>
            <a:r>
              <a:rPr lang="en-IN" b="1" dirty="0">
                <a:solidFill>
                  <a:schemeClr val="tx1">
                    <a:lumMod val="95000"/>
                    <a:lumOff val="5000"/>
                  </a:schemeClr>
                </a:solidFill>
              </a:rPr>
              <a:t> </a:t>
            </a:r>
            <a:r>
              <a:rPr lang="en-IN" b="1" dirty="0" smtClean="0">
                <a:solidFill>
                  <a:schemeClr val="tx1">
                    <a:lumMod val="95000"/>
                    <a:lumOff val="5000"/>
                  </a:schemeClr>
                </a:solidFill>
              </a:rPr>
              <a:t>                                                         </a:t>
            </a:r>
            <a:r>
              <a:rPr lang="en-IN" b="1" dirty="0" err="1" smtClean="0">
                <a:solidFill>
                  <a:schemeClr val="tx1">
                    <a:lumMod val="95000"/>
                    <a:lumOff val="5000"/>
                  </a:schemeClr>
                </a:solidFill>
              </a:rPr>
              <a:t>Console.WriteLine</a:t>
            </a:r>
            <a:r>
              <a:rPr lang="en-IN" b="1" dirty="0">
                <a:solidFill>
                  <a:schemeClr val="tx1">
                    <a:lumMod val="95000"/>
                    <a:lumOff val="5000"/>
                  </a:schemeClr>
                </a:solidFill>
              </a:rPr>
              <a:t>("Value of copy is {0}", </a:t>
            </a:r>
            <a:r>
              <a:rPr lang="en-IN" b="1" dirty="0" err="1">
                <a:solidFill>
                  <a:schemeClr val="tx1">
                    <a:lumMod val="95000"/>
                    <a:lumOff val="5000"/>
                  </a:schemeClr>
                </a:solidFill>
              </a:rPr>
              <a:t>weddingAnniversaryCopy</a:t>
            </a:r>
            <a:r>
              <a:rPr lang="en-IN" b="1" dirty="0" smtClean="0">
                <a:solidFill>
                  <a:schemeClr val="tx1">
                    <a:lumMod val="95000"/>
                    <a:lumOff val="5000"/>
                  </a:schemeClr>
                </a:solidFill>
              </a:rPr>
              <a:t>);</a:t>
            </a:r>
          </a:p>
          <a:p>
            <a:pPr marL="0" indent="0">
              <a:spcBef>
                <a:spcPts val="0"/>
              </a:spcBef>
              <a:buNone/>
            </a:pPr>
            <a:r>
              <a:rPr lang="en-IN" b="1" dirty="0">
                <a:solidFill>
                  <a:schemeClr val="tx1">
                    <a:lumMod val="95000"/>
                    <a:lumOff val="5000"/>
                  </a:schemeClr>
                </a:solidFill>
              </a:rPr>
              <a:t> </a:t>
            </a:r>
            <a:r>
              <a:rPr lang="en-IN" b="1" dirty="0" smtClean="0">
                <a:solidFill>
                  <a:schemeClr val="tx1">
                    <a:lumMod val="95000"/>
                    <a:lumOff val="5000"/>
                  </a:schemeClr>
                </a:solidFill>
              </a:rPr>
              <a:t>                                                       </a:t>
            </a:r>
            <a:r>
              <a:rPr lang="en-IN" dirty="0" smtClean="0">
                <a:solidFill>
                  <a:schemeClr val="tx1">
                    <a:lumMod val="95000"/>
                    <a:lumOff val="5000"/>
                  </a:schemeClr>
                </a:solidFill>
              </a:rPr>
              <a:t>} </a:t>
            </a:r>
          </a:p>
          <a:p>
            <a:endParaRPr lang="en-IN" dirty="0"/>
          </a:p>
          <a:p>
            <a:pPr marL="0" indent="0" algn="just">
              <a:buNone/>
            </a:pPr>
            <a:r>
              <a:rPr lang="en-IN" dirty="0" smtClean="0">
                <a:solidFill>
                  <a:schemeClr val="tx1">
                    <a:lumMod val="95000"/>
                    <a:lumOff val="5000"/>
                  </a:schemeClr>
                </a:solidFill>
              </a:rPr>
              <a:t>6) Add </a:t>
            </a:r>
            <a:r>
              <a:rPr lang="en-IN" dirty="0">
                <a:solidFill>
                  <a:schemeClr val="tx1">
                    <a:lumMod val="95000"/>
                    <a:lumOff val="5000"/>
                  </a:schemeClr>
                </a:solidFill>
              </a:rPr>
              <a:t>the following statements shown in bold to the end of the </a:t>
            </a:r>
            <a:r>
              <a:rPr lang="en-IN" i="1" dirty="0" err="1">
                <a:solidFill>
                  <a:schemeClr val="tx1">
                    <a:lumMod val="95000"/>
                    <a:lumOff val="5000"/>
                  </a:schemeClr>
                </a:solidFill>
              </a:rPr>
              <a:t>doWork</a:t>
            </a:r>
            <a:r>
              <a:rPr lang="en-IN" i="1" dirty="0">
                <a:solidFill>
                  <a:schemeClr val="tx1">
                    <a:lumMod val="95000"/>
                    <a:lumOff val="5000"/>
                  </a:schemeClr>
                </a:solidFill>
              </a:rPr>
              <a:t> </a:t>
            </a:r>
            <a:r>
              <a:rPr lang="en-IN" dirty="0">
                <a:solidFill>
                  <a:schemeClr val="tx1">
                    <a:lumMod val="95000"/>
                    <a:lumOff val="5000"/>
                  </a:schemeClr>
                </a:solidFill>
              </a:rPr>
              <a:t>method. These statements call the </a:t>
            </a:r>
            <a:r>
              <a:rPr lang="en-IN" i="1" dirty="0" err="1">
                <a:solidFill>
                  <a:schemeClr val="tx1">
                    <a:lumMod val="95000"/>
                    <a:lumOff val="5000"/>
                  </a:schemeClr>
                </a:solidFill>
              </a:rPr>
              <a:t>AdvanceMonth</a:t>
            </a:r>
            <a:r>
              <a:rPr lang="en-IN" i="1" dirty="0">
                <a:solidFill>
                  <a:schemeClr val="tx1">
                    <a:lumMod val="95000"/>
                    <a:lumOff val="5000"/>
                  </a:schemeClr>
                </a:solidFill>
              </a:rPr>
              <a:t> </a:t>
            </a:r>
            <a:r>
              <a:rPr lang="en-IN" dirty="0">
                <a:solidFill>
                  <a:schemeClr val="tx1">
                    <a:lumMod val="95000"/>
                    <a:lumOff val="5000"/>
                  </a:schemeClr>
                </a:solidFill>
              </a:rPr>
              <a:t>method of the </a:t>
            </a:r>
            <a:r>
              <a:rPr lang="en-IN" i="1" dirty="0" err="1">
                <a:solidFill>
                  <a:schemeClr val="tx1">
                    <a:lumMod val="95000"/>
                    <a:lumOff val="5000"/>
                  </a:schemeClr>
                </a:solidFill>
              </a:rPr>
              <a:t>weddingAnniversary</a:t>
            </a:r>
            <a:r>
              <a:rPr lang="en-IN" i="1" dirty="0">
                <a:solidFill>
                  <a:schemeClr val="tx1">
                    <a:lumMod val="95000"/>
                    <a:lumOff val="5000"/>
                  </a:schemeClr>
                </a:solidFill>
              </a:rPr>
              <a:t> </a:t>
            </a:r>
            <a:r>
              <a:rPr lang="en-IN" dirty="0">
                <a:solidFill>
                  <a:schemeClr val="tx1">
                    <a:lumMod val="95000"/>
                    <a:lumOff val="5000"/>
                  </a:schemeClr>
                </a:solidFill>
              </a:rPr>
              <a:t>variable and then display the value of the </a:t>
            </a:r>
            <a:r>
              <a:rPr lang="en-IN" i="1" dirty="0" err="1">
                <a:solidFill>
                  <a:schemeClr val="tx1">
                    <a:lumMod val="95000"/>
                    <a:lumOff val="5000"/>
                  </a:schemeClr>
                </a:solidFill>
              </a:rPr>
              <a:t>weddingAnniversary</a:t>
            </a:r>
            <a:r>
              <a:rPr lang="en-IN" i="1" dirty="0">
                <a:solidFill>
                  <a:schemeClr val="tx1">
                    <a:lumMod val="95000"/>
                    <a:lumOff val="5000"/>
                  </a:schemeClr>
                </a:solidFill>
              </a:rPr>
              <a:t> </a:t>
            </a:r>
            <a:r>
              <a:rPr lang="en-IN" dirty="0">
                <a:solidFill>
                  <a:schemeClr val="tx1">
                    <a:lumMod val="95000"/>
                    <a:lumOff val="5000"/>
                  </a:schemeClr>
                </a:solidFill>
              </a:rPr>
              <a:t>and </a:t>
            </a:r>
            <a:r>
              <a:rPr lang="en-IN" i="1" dirty="0" err="1">
                <a:solidFill>
                  <a:schemeClr val="tx1">
                    <a:lumMod val="95000"/>
                    <a:lumOff val="5000"/>
                  </a:schemeClr>
                </a:solidFill>
              </a:rPr>
              <a:t>weddingAnniversaryCopy</a:t>
            </a:r>
            <a:r>
              <a:rPr lang="en-IN" i="1" dirty="0">
                <a:solidFill>
                  <a:schemeClr val="tx1">
                    <a:lumMod val="95000"/>
                    <a:lumOff val="5000"/>
                  </a:schemeClr>
                </a:solidFill>
              </a:rPr>
              <a:t> </a:t>
            </a:r>
            <a:r>
              <a:rPr lang="en-IN" dirty="0">
                <a:solidFill>
                  <a:schemeClr val="tx1">
                    <a:lumMod val="95000"/>
                    <a:lumOff val="5000"/>
                  </a:schemeClr>
                </a:solidFill>
              </a:rPr>
              <a:t>variables:</a:t>
            </a:r>
          </a:p>
          <a:p>
            <a:pPr marL="0" indent="0">
              <a:buNone/>
            </a:pPr>
            <a:r>
              <a:rPr lang="en-IN" dirty="0" smtClean="0"/>
              <a:t>                                               </a:t>
            </a:r>
            <a:r>
              <a:rPr lang="en-IN" dirty="0" smtClean="0">
                <a:solidFill>
                  <a:srgbClr val="FF0000"/>
                </a:solidFill>
              </a:rPr>
              <a:t> static </a:t>
            </a:r>
            <a:r>
              <a:rPr lang="en-IN" dirty="0">
                <a:solidFill>
                  <a:srgbClr val="FF0000"/>
                </a:solidFill>
              </a:rPr>
              <a:t>void </a:t>
            </a:r>
            <a:r>
              <a:rPr lang="en-IN" dirty="0" err="1">
                <a:solidFill>
                  <a:srgbClr val="FF0000"/>
                </a:solidFill>
              </a:rPr>
              <a:t>doWork</a:t>
            </a:r>
            <a:r>
              <a:rPr lang="en-IN" dirty="0" smtClean="0">
                <a:solidFill>
                  <a:srgbClr val="FF0000"/>
                </a:solidFill>
              </a:rPr>
              <a:t>()</a:t>
            </a:r>
          </a:p>
          <a:p>
            <a:pPr marL="0" indent="0">
              <a:buNone/>
            </a:pPr>
            <a:r>
              <a:rPr lang="en-IN" dirty="0">
                <a:solidFill>
                  <a:srgbClr val="FF0000"/>
                </a:solidFill>
              </a:rPr>
              <a:t> </a:t>
            </a:r>
            <a:r>
              <a:rPr lang="en-IN" dirty="0" smtClean="0">
                <a:solidFill>
                  <a:srgbClr val="FF0000"/>
                </a:solidFill>
              </a:rPr>
              <a:t>                                            { </a:t>
            </a:r>
          </a:p>
          <a:p>
            <a:pPr marL="0" indent="0">
              <a:buNone/>
            </a:pPr>
            <a:r>
              <a:rPr lang="en-IN" dirty="0">
                <a:solidFill>
                  <a:srgbClr val="FF0000"/>
                </a:solidFill>
              </a:rPr>
              <a:t> </a:t>
            </a:r>
            <a:r>
              <a:rPr lang="en-IN" dirty="0" smtClean="0">
                <a:solidFill>
                  <a:srgbClr val="FF0000"/>
                </a:solidFill>
              </a:rPr>
              <a:t>                                                    .... </a:t>
            </a:r>
          </a:p>
          <a:p>
            <a:pPr marL="0" indent="0">
              <a:buNone/>
            </a:pPr>
            <a:r>
              <a:rPr lang="en-IN" b="1" dirty="0">
                <a:solidFill>
                  <a:srgbClr val="FF0000"/>
                </a:solidFill>
              </a:rPr>
              <a:t> </a:t>
            </a:r>
            <a:r>
              <a:rPr lang="en-IN" b="1" dirty="0" smtClean="0">
                <a:solidFill>
                  <a:srgbClr val="FF0000"/>
                </a:solidFill>
              </a:rPr>
              <a:t>                                              </a:t>
            </a:r>
            <a:r>
              <a:rPr lang="en-IN" b="1" dirty="0" err="1" smtClean="0">
                <a:solidFill>
                  <a:srgbClr val="FF0000"/>
                </a:solidFill>
              </a:rPr>
              <a:t>weddingAnniversary.AdvanceMonth</a:t>
            </a:r>
            <a:r>
              <a:rPr lang="en-IN" b="1" dirty="0">
                <a:solidFill>
                  <a:srgbClr val="FF0000"/>
                </a:solidFill>
              </a:rPr>
              <a:t>(); </a:t>
            </a:r>
            <a:endParaRPr lang="en-IN" b="1" dirty="0" smtClean="0">
              <a:solidFill>
                <a:srgbClr val="FF0000"/>
              </a:solidFill>
            </a:endParaRPr>
          </a:p>
          <a:p>
            <a:pPr marL="0" indent="0">
              <a:buNone/>
            </a:pPr>
            <a:r>
              <a:rPr lang="en-IN" b="1" dirty="0">
                <a:solidFill>
                  <a:srgbClr val="FF0000"/>
                </a:solidFill>
              </a:rPr>
              <a:t> </a:t>
            </a:r>
            <a:r>
              <a:rPr lang="en-IN" b="1" dirty="0" smtClean="0">
                <a:solidFill>
                  <a:srgbClr val="FF0000"/>
                </a:solidFill>
              </a:rPr>
              <a:t>                                           </a:t>
            </a:r>
            <a:r>
              <a:rPr lang="en-IN" b="1" dirty="0" err="1" smtClean="0">
                <a:solidFill>
                  <a:srgbClr val="FF0000"/>
                </a:solidFill>
              </a:rPr>
              <a:t>Console.WriteLine</a:t>
            </a:r>
            <a:r>
              <a:rPr lang="en-IN" b="1" dirty="0">
                <a:solidFill>
                  <a:srgbClr val="FF0000"/>
                </a:solidFill>
              </a:rPr>
              <a:t>("New value of </a:t>
            </a:r>
            <a:r>
              <a:rPr lang="en-IN" b="1" dirty="0" err="1">
                <a:solidFill>
                  <a:srgbClr val="FF0000"/>
                </a:solidFill>
              </a:rPr>
              <a:t>weddingAnniversary</a:t>
            </a:r>
            <a:r>
              <a:rPr lang="en-IN" b="1" dirty="0">
                <a:solidFill>
                  <a:srgbClr val="FF0000"/>
                </a:solidFill>
              </a:rPr>
              <a:t> is {0}", </a:t>
            </a:r>
            <a:r>
              <a:rPr lang="en-IN" b="1" dirty="0" err="1">
                <a:solidFill>
                  <a:srgbClr val="FF0000"/>
                </a:solidFill>
              </a:rPr>
              <a:t>weddingAnniversary</a:t>
            </a:r>
            <a:r>
              <a:rPr lang="en-IN" b="1" dirty="0">
                <a:solidFill>
                  <a:srgbClr val="FF0000"/>
                </a:solidFill>
              </a:rPr>
              <a:t>); </a:t>
            </a:r>
            <a:r>
              <a:rPr lang="en-IN" b="1" dirty="0" smtClean="0">
                <a:solidFill>
                  <a:srgbClr val="FF0000"/>
                </a:solidFill>
              </a:rPr>
              <a:t>                            </a:t>
            </a:r>
          </a:p>
          <a:p>
            <a:pPr marL="0" indent="0">
              <a:buNone/>
            </a:pPr>
            <a:r>
              <a:rPr lang="en-IN" b="1" dirty="0">
                <a:solidFill>
                  <a:srgbClr val="FF0000"/>
                </a:solidFill>
              </a:rPr>
              <a:t> </a:t>
            </a:r>
            <a:r>
              <a:rPr lang="en-IN" b="1" dirty="0" smtClean="0">
                <a:solidFill>
                  <a:srgbClr val="FF0000"/>
                </a:solidFill>
              </a:rPr>
              <a:t>                                           </a:t>
            </a:r>
            <a:r>
              <a:rPr lang="en-IN" b="1" dirty="0" err="1" smtClean="0">
                <a:solidFill>
                  <a:srgbClr val="FF0000"/>
                </a:solidFill>
              </a:rPr>
              <a:t>Console.WriteLine</a:t>
            </a:r>
            <a:r>
              <a:rPr lang="en-IN" b="1" dirty="0">
                <a:solidFill>
                  <a:srgbClr val="FF0000"/>
                </a:solidFill>
              </a:rPr>
              <a:t>("Value of copy is still {0}", </a:t>
            </a:r>
            <a:r>
              <a:rPr lang="en-IN" b="1" dirty="0" err="1">
                <a:solidFill>
                  <a:srgbClr val="FF0000"/>
                </a:solidFill>
              </a:rPr>
              <a:t>weddingAnniversaryCopy</a:t>
            </a:r>
            <a:r>
              <a:rPr lang="en-IN" b="1" dirty="0">
                <a:solidFill>
                  <a:srgbClr val="FF0000"/>
                </a:solidFill>
              </a:rPr>
              <a:t>); </a:t>
            </a:r>
            <a:endParaRPr lang="en-IN" b="1" dirty="0" smtClean="0">
              <a:solidFill>
                <a:srgbClr val="FF0000"/>
              </a:solidFill>
            </a:endParaRPr>
          </a:p>
          <a:p>
            <a:pPr marL="0" indent="0">
              <a:buNone/>
            </a:pPr>
            <a:r>
              <a:rPr lang="en-IN" b="1" dirty="0">
                <a:solidFill>
                  <a:srgbClr val="FF0000"/>
                </a:solidFill>
              </a:rPr>
              <a:t> </a:t>
            </a:r>
            <a:r>
              <a:rPr lang="en-IN" b="1" dirty="0" smtClean="0">
                <a:solidFill>
                  <a:srgbClr val="FF0000"/>
                </a:solidFill>
              </a:rPr>
              <a:t>                                         </a:t>
            </a:r>
            <a:r>
              <a:rPr lang="en-IN" dirty="0" smtClean="0">
                <a:solidFill>
                  <a:srgbClr val="FF0000"/>
                </a:solidFill>
              </a:rPr>
              <a:t>}</a:t>
            </a:r>
            <a:endParaRPr lang="en-IN" dirty="0">
              <a:solidFill>
                <a:srgbClr val="FF0000"/>
              </a:solidFill>
            </a:endParaRPr>
          </a:p>
        </p:txBody>
      </p:sp>
    </p:spTree>
    <p:extLst>
      <p:ext uri="{BB962C8B-B14F-4D97-AF65-F5344CB8AC3E}">
        <p14:creationId xmlns:p14="http://schemas.microsoft.com/office/powerpoint/2010/main" xmlns="" val="13772677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a:bodyPr>
          <a:lstStyle/>
          <a:p>
            <a:pPr marL="0" indent="0" algn="just">
              <a:spcBef>
                <a:spcPts val="0"/>
              </a:spcBef>
              <a:buNone/>
            </a:pPr>
            <a:r>
              <a:rPr lang="en-IN" dirty="0" smtClean="0"/>
              <a:t>                                                 </a:t>
            </a:r>
            <a:r>
              <a:rPr lang="en-IN" dirty="0" smtClean="0">
                <a:solidFill>
                  <a:schemeClr val="tx1">
                    <a:lumMod val="95000"/>
                    <a:lumOff val="5000"/>
                  </a:schemeClr>
                </a:solidFill>
              </a:rPr>
              <a:t>               static </a:t>
            </a:r>
            <a:r>
              <a:rPr lang="en-IN" dirty="0">
                <a:solidFill>
                  <a:schemeClr val="tx1">
                    <a:lumMod val="95000"/>
                    <a:lumOff val="5000"/>
                  </a:schemeClr>
                </a:solidFill>
              </a:rPr>
              <a:t>void </a:t>
            </a:r>
            <a:r>
              <a:rPr lang="en-IN" dirty="0" err="1">
                <a:solidFill>
                  <a:schemeClr val="tx1">
                    <a:lumMod val="95000"/>
                    <a:lumOff val="5000"/>
                  </a:schemeClr>
                </a:solidFill>
              </a:rPr>
              <a:t>doWork</a:t>
            </a:r>
            <a:r>
              <a:rPr lang="en-IN" dirty="0" smtClean="0">
                <a:solidFill>
                  <a:schemeClr val="tx1">
                    <a:lumMod val="95000"/>
                    <a:lumOff val="5000"/>
                  </a:schemeClr>
                </a:solidFill>
              </a:rPr>
              <a:t>()</a:t>
            </a:r>
          </a:p>
          <a:p>
            <a:pPr marL="0" indent="0" algn="just">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 </a:t>
            </a:r>
          </a:p>
          <a:p>
            <a:pPr marL="0" indent="0" algn="just">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 </a:t>
            </a:r>
          </a:p>
          <a:p>
            <a:pPr marL="0" indent="0">
              <a:spcBef>
                <a:spcPts val="0"/>
              </a:spcBef>
              <a:buNone/>
            </a:pPr>
            <a:r>
              <a:rPr lang="en-IN" b="1" dirty="0">
                <a:solidFill>
                  <a:schemeClr val="tx1">
                    <a:lumMod val="95000"/>
                    <a:lumOff val="5000"/>
                  </a:schemeClr>
                </a:solidFill>
              </a:rPr>
              <a:t> </a:t>
            </a:r>
            <a:r>
              <a:rPr lang="en-IN" b="1" dirty="0" smtClean="0">
                <a:solidFill>
                  <a:schemeClr val="tx1">
                    <a:lumMod val="95000"/>
                    <a:lumOff val="5000"/>
                  </a:schemeClr>
                </a:solidFill>
              </a:rPr>
              <a:t>                                                           Date </a:t>
            </a:r>
            <a:r>
              <a:rPr lang="en-IN" b="1" dirty="0" err="1">
                <a:solidFill>
                  <a:schemeClr val="tx1">
                    <a:lumMod val="95000"/>
                    <a:lumOff val="5000"/>
                  </a:schemeClr>
                </a:solidFill>
              </a:rPr>
              <a:t>weddingAnniversaryCopy</a:t>
            </a:r>
            <a:r>
              <a:rPr lang="en-IN" b="1" dirty="0">
                <a:solidFill>
                  <a:schemeClr val="tx1">
                    <a:lumMod val="95000"/>
                    <a:lumOff val="5000"/>
                  </a:schemeClr>
                </a:solidFill>
              </a:rPr>
              <a:t> = </a:t>
            </a:r>
            <a:r>
              <a:rPr lang="en-IN" b="1" dirty="0" err="1">
                <a:solidFill>
                  <a:schemeClr val="tx1">
                    <a:lumMod val="95000"/>
                    <a:lumOff val="5000"/>
                  </a:schemeClr>
                </a:solidFill>
              </a:rPr>
              <a:t>weddingAnniversary</a:t>
            </a:r>
            <a:r>
              <a:rPr lang="en-IN" b="1" dirty="0">
                <a:solidFill>
                  <a:schemeClr val="tx1">
                    <a:lumMod val="95000"/>
                    <a:lumOff val="5000"/>
                  </a:schemeClr>
                </a:solidFill>
              </a:rPr>
              <a:t>; </a:t>
            </a:r>
            <a:r>
              <a:rPr lang="en-IN" b="1" dirty="0" smtClean="0">
                <a:solidFill>
                  <a:schemeClr val="tx1">
                    <a:lumMod val="95000"/>
                    <a:lumOff val="5000"/>
                  </a:schemeClr>
                </a:solidFill>
              </a:rPr>
              <a:t>                       </a:t>
            </a:r>
          </a:p>
          <a:p>
            <a:pPr marL="0" indent="0">
              <a:spcBef>
                <a:spcPts val="0"/>
              </a:spcBef>
              <a:buNone/>
            </a:pPr>
            <a:r>
              <a:rPr lang="en-IN" b="1" dirty="0">
                <a:solidFill>
                  <a:schemeClr val="tx1">
                    <a:lumMod val="95000"/>
                    <a:lumOff val="5000"/>
                  </a:schemeClr>
                </a:solidFill>
              </a:rPr>
              <a:t> </a:t>
            </a:r>
            <a:r>
              <a:rPr lang="en-IN" b="1" dirty="0" smtClean="0">
                <a:solidFill>
                  <a:schemeClr val="tx1">
                    <a:lumMod val="95000"/>
                    <a:lumOff val="5000"/>
                  </a:schemeClr>
                </a:solidFill>
              </a:rPr>
              <a:t>                                                         </a:t>
            </a:r>
            <a:r>
              <a:rPr lang="en-IN" b="1" dirty="0" err="1" smtClean="0">
                <a:solidFill>
                  <a:schemeClr val="tx1">
                    <a:lumMod val="95000"/>
                    <a:lumOff val="5000"/>
                  </a:schemeClr>
                </a:solidFill>
              </a:rPr>
              <a:t>Console.WriteLine</a:t>
            </a:r>
            <a:r>
              <a:rPr lang="en-IN" b="1" dirty="0">
                <a:solidFill>
                  <a:schemeClr val="tx1">
                    <a:lumMod val="95000"/>
                    <a:lumOff val="5000"/>
                  </a:schemeClr>
                </a:solidFill>
              </a:rPr>
              <a:t>("Value of copy is {0}", </a:t>
            </a:r>
            <a:r>
              <a:rPr lang="en-IN" b="1" dirty="0" err="1">
                <a:solidFill>
                  <a:schemeClr val="tx1">
                    <a:lumMod val="95000"/>
                    <a:lumOff val="5000"/>
                  </a:schemeClr>
                </a:solidFill>
              </a:rPr>
              <a:t>weddingAnniversaryCopy</a:t>
            </a:r>
            <a:r>
              <a:rPr lang="en-IN" b="1" dirty="0" smtClean="0">
                <a:solidFill>
                  <a:schemeClr val="tx1">
                    <a:lumMod val="95000"/>
                    <a:lumOff val="5000"/>
                  </a:schemeClr>
                </a:solidFill>
              </a:rPr>
              <a:t>);</a:t>
            </a:r>
          </a:p>
          <a:p>
            <a:pPr marL="0" indent="0">
              <a:spcBef>
                <a:spcPts val="0"/>
              </a:spcBef>
              <a:buNone/>
            </a:pPr>
            <a:r>
              <a:rPr lang="en-IN" b="1" dirty="0">
                <a:solidFill>
                  <a:schemeClr val="tx1">
                    <a:lumMod val="95000"/>
                    <a:lumOff val="5000"/>
                  </a:schemeClr>
                </a:solidFill>
              </a:rPr>
              <a:t> </a:t>
            </a:r>
            <a:r>
              <a:rPr lang="en-IN" b="1" dirty="0" smtClean="0">
                <a:solidFill>
                  <a:schemeClr val="tx1">
                    <a:lumMod val="95000"/>
                    <a:lumOff val="5000"/>
                  </a:schemeClr>
                </a:solidFill>
              </a:rPr>
              <a:t>                                                       </a:t>
            </a:r>
            <a:r>
              <a:rPr lang="en-IN" dirty="0" smtClean="0">
                <a:solidFill>
                  <a:schemeClr val="tx1">
                    <a:lumMod val="95000"/>
                    <a:lumOff val="5000"/>
                  </a:schemeClr>
                </a:solidFill>
              </a:rPr>
              <a:t>} </a:t>
            </a:r>
          </a:p>
          <a:p>
            <a:endParaRPr lang="en-IN" dirty="0"/>
          </a:p>
          <a:p>
            <a:pPr marL="0" indent="0" algn="just">
              <a:buNone/>
            </a:pPr>
            <a:r>
              <a:rPr lang="en-IN" dirty="0" smtClean="0">
                <a:solidFill>
                  <a:schemeClr val="tx1">
                    <a:lumMod val="95000"/>
                    <a:lumOff val="5000"/>
                  </a:schemeClr>
                </a:solidFill>
              </a:rPr>
              <a:t>6) Add </a:t>
            </a:r>
            <a:r>
              <a:rPr lang="en-IN" dirty="0">
                <a:solidFill>
                  <a:schemeClr val="tx1">
                    <a:lumMod val="95000"/>
                    <a:lumOff val="5000"/>
                  </a:schemeClr>
                </a:solidFill>
              </a:rPr>
              <a:t>the following statements shown in bold to the end of the </a:t>
            </a:r>
            <a:r>
              <a:rPr lang="en-IN" i="1" dirty="0" err="1">
                <a:solidFill>
                  <a:schemeClr val="tx1">
                    <a:lumMod val="95000"/>
                    <a:lumOff val="5000"/>
                  </a:schemeClr>
                </a:solidFill>
              </a:rPr>
              <a:t>doWork</a:t>
            </a:r>
            <a:r>
              <a:rPr lang="en-IN" i="1" dirty="0">
                <a:solidFill>
                  <a:schemeClr val="tx1">
                    <a:lumMod val="95000"/>
                    <a:lumOff val="5000"/>
                  </a:schemeClr>
                </a:solidFill>
              </a:rPr>
              <a:t> </a:t>
            </a:r>
            <a:r>
              <a:rPr lang="en-IN" dirty="0">
                <a:solidFill>
                  <a:schemeClr val="tx1">
                    <a:lumMod val="95000"/>
                    <a:lumOff val="5000"/>
                  </a:schemeClr>
                </a:solidFill>
              </a:rPr>
              <a:t>method. These statements call the </a:t>
            </a:r>
            <a:r>
              <a:rPr lang="en-IN" i="1" dirty="0" err="1">
                <a:solidFill>
                  <a:schemeClr val="tx1">
                    <a:lumMod val="95000"/>
                    <a:lumOff val="5000"/>
                  </a:schemeClr>
                </a:solidFill>
              </a:rPr>
              <a:t>AdvanceMonth</a:t>
            </a:r>
            <a:r>
              <a:rPr lang="en-IN" i="1" dirty="0">
                <a:solidFill>
                  <a:schemeClr val="tx1">
                    <a:lumMod val="95000"/>
                    <a:lumOff val="5000"/>
                  </a:schemeClr>
                </a:solidFill>
              </a:rPr>
              <a:t> </a:t>
            </a:r>
            <a:r>
              <a:rPr lang="en-IN" dirty="0">
                <a:solidFill>
                  <a:schemeClr val="tx1">
                    <a:lumMod val="95000"/>
                    <a:lumOff val="5000"/>
                  </a:schemeClr>
                </a:solidFill>
              </a:rPr>
              <a:t>method of the </a:t>
            </a:r>
            <a:r>
              <a:rPr lang="en-IN" i="1" dirty="0" err="1">
                <a:solidFill>
                  <a:schemeClr val="tx1">
                    <a:lumMod val="95000"/>
                    <a:lumOff val="5000"/>
                  </a:schemeClr>
                </a:solidFill>
              </a:rPr>
              <a:t>weddingAnniversary</a:t>
            </a:r>
            <a:r>
              <a:rPr lang="en-IN" i="1" dirty="0">
                <a:solidFill>
                  <a:schemeClr val="tx1">
                    <a:lumMod val="95000"/>
                    <a:lumOff val="5000"/>
                  </a:schemeClr>
                </a:solidFill>
              </a:rPr>
              <a:t> </a:t>
            </a:r>
            <a:r>
              <a:rPr lang="en-IN" dirty="0">
                <a:solidFill>
                  <a:schemeClr val="tx1">
                    <a:lumMod val="95000"/>
                    <a:lumOff val="5000"/>
                  </a:schemeClr>
                </a:solidFill>
              </a:rPr>
              <a:t>variable and then display the value of the </a:t>
            </a:r>
            <a:r>
              <a:rPr lang="en-IN" i="1" dirty="0" err="1">
                <a:solidFill>
                  <a:schemeClr val="tx1">
                    <a:lumMod val="95000"/>
                    <a:lumOff val="5000"/>
                  </a:schemeClr>
                </a:solidFill>
              </a:rPr>
              <a:t>weddingAnniversary</a:t>
            </a:r>
            <a:r>
              <a:rPr lang="en-IN" i="1" dirty="0">
                <a:solidFill>
                  <a:schemeClr val="tx1">
                    <a:lumMod val="95000"/>
                    <a:lumOff val="5000"/>
                  </a:schemeClr>
                </a:solidFill>
              </a:rPr>
              <a:t> </a:t>
            </a:r>
            <a:r>
              <a:rPr lang="en-IN" dirty="0">
                <a:solidFill>
                  <a:schemeClr val="tx1">
                    <a:lumMod val="95000"/>
                    <a:lumOff val="5000"/>
                  </a:schemeClr>
                </a:solidFill>
              </a:rPr>
              <a:t>and </a:t>
            </a:r>
            <a:r>
              <a:rPr lang="en-IN" i="1" dirty="0" err="1">
                <a:solidFill>
                  <a:schemeClr val="tx1">
                    <a:lumMod val="95000"/>
                    <a:lumOff val="5000"/>
                  </a:schemeClr>
                </a:solidFill>
              </a:rPr>
              <a:t>weddingAnniversaryCopy</a:t>
            </a:r>
            <a:r>
              <a:rPr lang="en-IN" i="1" dirty="0">
                <a:solidFill>
                  <a:schemeClr val="tx1">
                    <a:lumMod val="95000"/>
                    <a:lumOff val="5000"/>
                  </a:schemeClr>
                </a:solidFill>
              </a:rPr>
              <a:t> </a:t>
            </a:r>
            <a:r>
              <a:rPr lang="en-IN" dirty="0">
                <a:solidFill>
                  <a:schemeClr val="tx1">
                    <a:lumMod val="95000"/>
                    <a:lumOff val="5000"/>
                  </a:schemeClr>
                </a:solidFill>
              </a:rPr>
              <a:t>variables:</a:t>
            </a:r>
          </a:p>
          <a:p>
            <a:pPr marL="0" indent="0">
              <a:buNone/>
            </a:pPr>
            <a:r>
              <a:rPr lang="en-IN" dirty="0" smtClean="0"/>
              <a:t>                                               </a:t>
            </a:r>
            <a:r>
              <a:rPr lang="en-IN" dirty="0" smtClean="0">
                <a:solidFill>
                  <a:srgbClr val="FF0000"/>
                </a:solidFill>
              </a:rPr>
              <a:t> static </a:t>
            </a:r>
            <a:r>
              <a:rPr lang="en-IN" dirty="0">
                <a:solidFill>
                  <a:srgbClr val="FF0000"/>
                </a:solidFill>
              </a:rPr>
              <a:t>void </a:t>
            </a:r>
            <a:r>
              <a:rPr lang="en-IN" dirty="0" err="1">
                <a:solidFill>
                  <a:srgbClr val="FF0000"/>
                </a:solidFill>
              </a:rPr>
              <a:t>doWork</a:t>
            </a:r>
            <a:r>
              <a:rPr lang="en-IN" dirty="0" smtClean="0">
                <a:solidFill>
                  <a:srgbClr val="FF0000"/>
                </a:solidFill>
              </a:rPr>
              <a:t>()</a:t>
            </a:r>
          </a:p>
          <a:p>
            <a:pPr marL="0" indent="0">
              <a:buNone/>
            </a:pPr>
            <a:r>
              <a:rPr lang="en-IN" dirty="0">
                <a:solidFill>
                  <a:srgbClr val="FF0000"/>
                </a:solidFill>
              </a:rPr>
              <a:t> </a:t>
            </a:r>
            <a:r>
              <a:rPr lang="en-IN" dirty="0" smtClean="0">
                <a:solidFill>
                  <a:srgbClr val="FF0000"/>
                </a:solidFill>
              </a:rPr>
              <a:t>                                            { </a:t>
            </a:r>
          </a:p>
          <a:p>
            <a:pPr marL="0" indent="0">
              <a:buNone/>
            </a:pPr>
            <a:r>
              <a:rPr lang="en-IN" dirty="0">
                <a:solidFill>
                  <a:srgbClr val="FF0000"/>
                </a:solidFill>
              </a:rPr>
              <a:t> </a:t>
            </a:r>
            <a:r>
              <a:rPr lang="en-IN" dirty="0" smtClean="0">
                <a:solidFill>
                  <a:srgbClr val="FF0000"/>
                </a:solidFill>
              </a:rPr>
              <a:t>                                                    .... </a:t>
            </a:r>
          </a:p>
          <a:p>
            <a:pPr marL="0" indent="0">
              <a:buNone/>
            </a:pPr>
            <a:r>
              <a:rPr lang="en-IN" b="1" dirty="0">
                <a:solidFill>
                  <a:srgbClr val="FF0000"/>
                </a:solidFill>
              </a:rPr>
              <a:t> </a:t>
            </a:r>
            <a:r>
              <a:rPr lang="en-IN" b="1" dirty="0" smtClean="0">
                <a:solidFill>
                  <a:srgbClr val="FF0000"/>
                </a:solidFill>
              </a:rPr>
              <a:t>                                              </a:t>
            </a:r>
            <a:r>
              <a:rPr lang="en-IN" b="1" dirty="0" err="1" smtClean="0">
                <a:solidFill>
                  <a:srgbClr val="FF0000"/>
                </a:solidFill>
              </a:rPr>
              <a:t>weddingAnniversary.AdvanceMonth</a:t>
            </a:r>
            <a:r>
              <a:rPr lang="en-IN" b="1" dirty="0">
                <a:solidFill>
                  <a:srgbClr val="FF0000"/>
                </a:solidFill>
              </a:rPr>
              <a:t>(); </a:t>
            </a:r>
            <a:endParaRPr lang="en-IN" b="1" dirty="0" smtClean="0">
              <a:solidFill>
                <a:srgbClr val="FF0000"/>
              </a:solidFill>
            </a:endParaRPr>
          </a:p>
          <a:p>
            <a:pPr marL="0" indent="0">
              <a:buNone/>
            </a:pPr>
            <a:r>
              <a:rPr lang="en-IN" b="1" dirty="0">
                <a:solidFill>
                  <a:srgbClr val="FF0000"/>
                </a:solidFill>
              </a:rPr>
              <a:t> </a:t>
            </a:r>
            <a:r>
              <a:rPr lang="en-IN" b="1" dirty="0" smtClean="0">
                <a:solidFill>
                  <a:srgbClr val="FF0000"/>
                </a:solidFill>
              </a:rPr>
              <a:t>                                           </a:t>
            </a:r>
            <a:r>
              <a:rPr lang="en-IN" b="1" dirty="0" err="1" smtClean="0">
                <a:solidFill>
                  <a:srgbClr val="FF0000"/>
                </a:solidFill>
              </a:rPr>
              <a:t>Console.WriteLine</a:t>
            </a:r>
            <a:r>
              <a:rPr lang="en-IN" b="1" dirty="0">
                <a:solidFill>
                  <a:srgbClr val="FF0000"/>
                </a:solidFill>
              </a:rPr>
              <a:t>("New value of </a:t>
            </a:r>
            <a:r>
              <a:rPr lang="en-IN" b="1" dirty="0" err="1">
                <a:solidFill>
                  <a:srgbClr val="FF0000"/>
                </a:solidFill>
              </a:rPr>
              <a:t>weddingAnniversary</a:t>
            </a:r>
            <a:r>
              <a:rPr lang="en-IN" b="1" dirty="0">
                <a:solidFill>
                  <a:srgbClr val="FF0000"/>
                </a:solidFill>
              </a:rPr>
              <a:t> is {0}", </a:t>
            </a:r>
            <a:r>
              <a:rPr lang="en-IN" b="1" dirty="0" err="1">
                <a:solidFill>
                  <a:srgbClr val="FF0000"/>
                </a:solidFill>
              </a:rPr>
              <a:t>weddingAnniversary</a:t>
            </a:r>
            <a:r>
              <a:rPr lang="en-IN" b="1" dirty="0">
                <a:solidFill>
                  <a:srgbClr val="FF0000"/>
                </a:solidFill>
              </a:rPr>
              <a:t>); </a:t>
            </a:r>
            <a:r>
              <a:rPr lang="en-IN" b="1" dirty="0" smtClean="0">
                <a:solidFill>
                  <a:srgbClr val="FF0000"/>
                </a:solidFill>
              </a:rPr>
              <a:t>                            </a:t>
            </a:r>
          </a:p>
          <a:p>
            <a:pPr marL="0" indent="0">
              <a:buNone/>
            </a:pPr>
            <a:r>
              <a:rPr lang="en-IN" b="1" dirty="0">
                <a:solidFill>
                  <a:srgbClr val="FF0000"/>
                </a:solidFill>
              </a:rPr>
              <a:t> </a:t>
            </a:r>
            <a:r>
              <a:rPr lang="en-IN" b="1" dirty="0" smtClean="0">
                <a:solidFill>
                  <a:srgbClr val="FF0000"/>
                </a:solidFill>
              </a:rPr>
              <a:t>                                           </a:t>
            </a:r>
            <a:r>
              <a:rPr lang="en-IN" b="1" dirty="0" err="1" smtClean="0">
                <a:solidFill>
                  <a:srgbClr val="FF0000"/>
                </a:solidFill>
              </a:rPr>
              <a:t>Console.WriteLine</a:t>
            </a:r>
            <a:r>
              <a:rPr lang="en-IN" b="1" dirty="0">
                <a:solidFill>
                  <a:srgbClr val="FF0000"/>
                </a:solidFill>
              </a:rPr>
              <a:t>("Value of copy is still {0}", </a:t>
            </a:r>
            <a:r>
              <a:rPr lang="en-IN" b="1" dirty="0" err="1">
                <a:solidFill>
                  <a:srgbClr val="FF0000"/>
                </a:solidFill>
              </a:rPr>
              <a:t>weddingAnniversaryCopy</a:t>
            </a:r>
            <a:r>
              <a:rPr lang="en-IN" b="1" dirty="0">
                <a:solidFill>
                  <a:srgbClr val="FF0000"/>
                </a:solidFill>
              </a:rPr>
              <a:t>); </a:t>
            </a:r>
            <a:endParaRPr lang="en-IN" b="1" dirty="0" smtClean="0">
              <a:solidFill>
                <a:srgbClr val="FF0000"/>
              </a:solidFill>
            </a:endParaRPr>
          </a:p>
          <a:p>
            <a:pPr marL="0" indent="0">
              <a:buNone/>
            </a:pPr>
            <a:r>
              <a:rPr lang="en-IN" b="1" dirty="0">
                <a:solidFill>
                  <a:srgbClr val="FF0000"/>
                </a:solidFill>
              </a:rPr>
              <a:t> </a:t>
            </a:r>
            <a:r>
              <a:rPr lang="en-IN" b="1" dirty="0" smtClean="0">
                <a:solidFill>
                  <a:srgbClr val="FF0000"/>
                </a:solidFill>
              </a:rPr>
              <a:t>                                         </a:t>
            </a:r>
            <a:r>
              <a:rPr lang="en-IN" dirty="0" smtClean="0">
                <a:solidFill>
                  <a:srgbClr val="FF0000"/>
                </a:solidFill>
              </a:rPr>
              <a:t>}</a:t>
            </a:r>
            <a:endParaRPr lang="en-IN" dirty="0">
              <a:solidFill>
                <a:srgbClr val="FF0000"/>
              </a:solidFill>
            </a:endParaRPr>
          </a:p>
        </p:txBody>
      </p:sp>
    </p:spTree>
    <p:extLst>
      <p:ext uri="{BB962C8B-B14F-4D97-AF65-F5344CB8AC3E}">
        <p14:creationId xmlns:p14="http://schemas.microsoft.com/office/powerpoint/2010/main" xmlns="" val="22428142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a:bodyPr>
          <a:lstStyle/>
          <a:p>
            <a:pPr marL="0" indent="0">
              <a:buNone/>
            </a:pPr>
            <a:r>
              <a:rPr lang="en-IN" dirty="0" smtClean="0">
                <a:solidFill>
                  <a:schemeClr val="tx1">
                    <a:lumMod val="95000"/>
                    <a:lumOff val="5000"/>
                  </a:schemeClr>
                </a:solidFill>
              </a:rPr>
              <a:t>7) On </a:t>
            </a:r>
            <a:r>
              <a:rPr lang="en-IN" dirty="0">
                <a:solidFill>
                  <a:schemeClr val="tx1">
                    <a:lumMod val="95000"/>
                    <a:lumOff val="5000"/>
                  </a:schemeClr>
                </a:solidFill>
              </a:rPr>
              <a:t>the DEBUG menu, click Start Without Debugging to build and run the application. Verify that the console window displays the following messages</a:t>
            </a:r>
            <a:r>
              <a:rPr lang="en-IN" dirty="0"/>
              <a:t>:</a:t>
            </a:r>
          </a:p>
          <a:p>
            <a:pPr marL="0" indent="0" algn="just">
              <a:spcBef>
                <a:spcPts val="0"/>
              </a:spcBef>
              <a:buNone/>
            </a:pPr>
            <a:r>
              <a:rPr lang="en-IN" dirty="0" smtClean="0"/>
              <a:t>                                                    </a:t>
            </a:r>
            <a:r>
              <a:rPr lang="en-IN" dirty="0" smtClean="0">
                <a:solidFill>
                  <a:srgbClr val="FF0000"/>
                </a:solidFill>
              </a:rPr>
              <a:t>July </a:t>
            </a:r>
            <a:r>
              <a:rPr lang="en-IN" dirty="0">
                <a:solidFill>
                  <a:srgbClr val="FF0000"/>
                </a:solidFill>
              </a:rPr>
              <a:t>4 </a:t>
            </a:r>
            <a:r>
              <a:rPr lang="en-IN" dirty="0" smtClean="0">
                <a:solidFill>
                  <a:srgbClr val="FF0000"/>
                </a:solidFill>
              </a:rPr>
              <a:t>2012</a:t>
            </a:r>
          </a:p>
          <a:p>
            <a:pPr marL="0" indent="0" algn="just">
              <a:spcBef>
                <a:spcPts val="0"/>
              </a:spcBef>
              <a:buNone/>
            </a:pPr>
            <a:r>
              <a:rPr lang="en-IN" dirty="0">
                <a:solidFill>
                  <a:srgbClr val="FF0000"/>
                </a:solidFill>
              </a:rPr>
              <a:t> </a:t>
            </a:r>
            <a:r>
              <a:rPr lang="en-IN" dirty="0" smtClean="0">
                <a:solidFill>
                  <a:srgbClr val="FF0000"/>
                </a:solidFill>
              </a:rPr>
              <a:t>                                                  Value </a:t>
            </a:r>
            <a:r>
              <a:rPr lang="en-IN" dirty="0">
                <a:solidFill>
                  <a:srgbClr val="FF0000"/>
                </a:solidFill>
              </a:rPr>
              <a:t>of copy is July 4 </a:t>
            </a:r>
            <a:r>
              <a:rPr lang="en-IN" dirty="0" smtClean="0">
                <a:solidFill>
                  <a:srgbClr val="FF0000"/>
                </a:solidFill>
              </a:rPr>
              <a:t>2012              </a:t>
            </a:r>
          </a:p>
          <a:p>
            <a:pPr marL="0" indent="0" algn="just">
              <a:spcBef>
                <a:spcPts val="0"/>
              </a:spcBef>
              <a:buNone/>
            </a:pPr>
            <a:r>
              <a:rPr lang="en-IN" dirty="0">
                <a:solidFill>
                  <a:srgbClr val="FF0000"/>
                </a:solidFill>
              </a:rPr>
              <a:t> </a:t>
            </a:r>
            <a:r>
              <a:rPr lang="en-IN" dirty="0" smtClean="0">
                <a:solidFill>
                  <a:srgbClr val="FF0000"/>
                </a:solidFill>
              </a:rPr>
              <a:t>                                                  New </a:t>
            </a:r>
            <a:r>
              <a:rPr lang="en-IN" dirty="0">
                <a:solidFill>
                  <a:srgbClr val="FF0000"/>
                </a:solidFill>
              </a:rPr>
              <a:t>value of </a:t>
            </a:r>
            <a:r>
              <a:rPr lang="en-IN" dirty="0" err="1">
                <a:solidFill>
                  <a:srgbClr val="FF0000"/>
                </a:solidFill>
              </a:rPr>
              <a:t>weddingAnniversary</a:t>
            </a:r>
            <a:r>
              <a:rPr lang="en-IN" dirty="0">
                <a:solidFill>
                  <a:srgbClr val="FF0000"/>
                </a:solidFill>
              </a:rPr>
              <a:t> is August 4 </a:t>
            </a:r>
            <a:r>
              <a:rPr lang="en-IN" dirty="0" smtClean="0">
                <a:solidFill>
                  <a:srgbClr val="FF0000"/>
                </a:solidFill>
              </a:rPr>
              <a:t>2012</a:t>
            </a:r>
          </a:p>
          <a:p>
            <a:pPr marL="0" indent="0" algn="just">
              <a:spcBef>
                <a:spcPts val="0"/>
              </a:spcBef>
              <a:buNone/>
            </a:pPr>
            <a:r>
              <a:rPr lang="en-IN" dirty="0">
                <a:solidFill>
                  <a:srgbClr val="FF0000"/>
                </a:solidFill>
              </a:rPr>
              <a:t> </a:t>
            </a:r>
            <a:r>
              <a:rPr lang="en-IN" dirty="0" smtClean="0">
                <a:solidFill>
                  <a:srgbClr val="FF0000"/>
                </a:solidFill>
              </a:rPr>
              <a:t>                                                  Value </a:t>
            </a:r>
            <a:r>
              <a:rPr lang="en-IN" dirty="0">
                <a:solidFill>
                  <a:srgbClr val="FF0000"/>
                </a:solidFill>
              </a:rPr>
              <a:t>of copy is still July 4 </a:t>
            </a:r>
            <a:r>
              <a:rPr lang="en-IN" dirty="0" smtClean="0">
                <a:solidFill>
                  <a:srgbClr val="FF0000"/>
                </a:solidFill>
              </a:rPr>
              <a:t>2012 </a:t>
            </a:r>
          </a:p>
          <a:p>
            <a:pPr marL="0" indent="0" algn="just">
              <a:spcBef>
                <a:spcPts val="0"/>
              </a:spcBef>
              <a:buNone/>
            </a:pPr>
            <a:r>
              <a:rPr lang="en-IN" dirty="0"/>
              <a:t>T</a:t>
            </a:r>
            <a:r>
              <a:rPr lang="en-IN" dirty="0">
                <a:solidFill>
                  <a:schemeClr val="tx1">
                    <a:lumMod val="95000"/>
                    <a:lumOff val="5000"/>
                  </a:schemeClr>
                </a:solidFill>
              </a:rPr>
              <a:t>he first message displays the initial value of the </a:t>
            </a:r>
            <a:r>
              <a:rPr lang="en-IN" i="1" dirty="0" err="1">
                <a:solidFill>
                  <a:schemeClr val="tx1">
                    <a:lumMod val="95000"/>
                    <a:lumOff val="5000"/>
                  </a:schemeClr>
                </a:solidFill>
              </a:rPr>
              <a:t>weddingAnniversary</a:t>
            </a:r>
            <a:r>
              <a:rPr lang="en-IN" i="1" dirty="0">
                <a:solidFill>
                  <a:schemeClr val="tx1">
                    <a:lumMod val="95000"/>
                    <a:lumOff val="5000"/>
                  </a:schemeClr>
                </a:solidFill>
              </a:rPr>
              <a:t> </a:t>
            </a:r>
            <a:r>
              <a:rPr lang="en-IN" dirty="0">
                <a:solidFill>
                  <a:schemeClr val="tx1">
                    <a:lumMod val="95000"/>
                    <a:lumOff val="5000"/>
                  </a:schemeClr>
                </a:solidFill>
              </a:rPr>
              <a:t>variable (July 4 2012). </a:t>
            </a:r>
            <a:endParaRPr lang="en-IN" dirty="0" smtClean="0">
              <a:solidFill>
                <a:schemeClr val="tx1">
                  <a:lumMod val="95000"/>
                  <a:lumOff val="5000"/>
                </a:schemeClr>
              </a:solidFill>
            </a:endParaRPr>
          </a:p>
          <a:p>
            <a:pPr marL="0" indent="0" algn="just">
              <a:spcBef>
                <a:spcPts val="0"/>
              </a:spcBef>
              <a:buNone/>
            </a:pPr>
            <a:endParaRPr lang="en-IN" dirty="0">
              <a:solidFill>
                <a:schemeClr val="tx1">
                  <a:lumMod val="95000"/>
                  <a:lumOff val="5000"/>
                </a:schemeClr>
              </a:solidFill>
            </a:endParaRPr>
          </a:p>
          <a:p>
            <a:pPr marL="0" indent="0" algn="just">
              <a:spcBef>
                <a:spcPts val="0"/>
              </a:spcBef>
              <a:buNone/>
            </a:pPr>
            <a:r>
              <a:rPr lang="en-IN" dirty="0" smtClean="0">
                <a:solidFill>
                  <a:schemeClr val="tx1">
                    <a:lumMod val="95000"/>
                    <a:lumOff val="5000"/>
                  </a:schemeClr>
                </a:solidFill>
              </a:rPr>
              <a:t>The </a:t>
            </a:r>
            <a:r>
              <a:rPr lang="en-IN" dirty="0">
                <a:solidFill>
                  <a:schemeClr val="tx1">
                    <a:lumMod val="95000"/>
                    <a:lumOff val="5000"/>
                  </a:schemeClr>
                </a:solidFill>
              </a:rPr>
              <a:t>second message displays the value of the </a:t>
            </a:r>
            <a:r>
              <a:rPr lang="en-IN" i="1" dirty="0" err="1">
                <a:solidFill>
                  <a:schemeClr val="tx1">
                    <a:lumMod val="95000"/>
                    <a:lumOff val="5000"/>
                  </a:schemeClr>
                </a:solidFill>
              </a:rPr>
              <a:t>weddingAnniversaryCopy</a:t>
            </a:r>
            <a:r>
              <a:rPr lang="en-IN" i="1" dirty="0">
                <a:solidFill>
                  <a:schemeClr val="tx1">
                    <a:lumMod val="95000"/>
                    <a:lumOff val="5000"/>
                  </a:schemeClr>
                </a:solidFill>
              </a:rPr>
              <a:t> </a:t>
            </a:r>
            <a:r>
              <a:rPr lang="en-IN" dirty="0">
                <a:solidFill>
                  <a:schemeClr val="tx1">
                    <a:lumMod val="95000"/>
                    <a:lumOff val="5000"/>
                  </a:schemeClr>
                </a:solidFill>
              </a:rPr>
              <a:t>variable. You can see that it contains a the same date held in the </a:t>
            </a:r>
            <a:r>
              <a:rPr lang="en-IN" i="1" dirty="0" err="1">
                <a:solidFill>
                  <a:schemeClr val="tx1">
                    <a:lumMod val="95000"/>
                    <a:lumOff val="5000"/>
                  </a:schemeClr>
                </a:solidFill>
              </a:rPr>
              <a:t>weddingAnniversary</a:t>
            </a:r>
            <a:r>
              <a:rPr lang="en-IN" i="1" dirty="0">
                <a:solidFill>
                  <a:schemeClr val="tx1">
                    <a:lumMod val="95000"/>
                    <a:lumOff val="5000"/>
                  </a:schemeClr>
                </a:solidFill>
              </a:rPr>
              <a:t> </a:t>
            </a:r>
            <a:r>
              <a:rPr lang="en-IN" dirty="0">
                <a:solidFill>
                  <a:schemeClr val="tx1">
                    <a:lumMod val="95000"/>
                    <a:lumOff val="5000"/>
                  </a:schemeClr>
                </a:solidFill>
              </a:rPr>
              <a:t>variable (July 4 2012). </a:t>
            </a:r>
            <a:endParaRPr lang="en-IN" dirty="0" smtClean="0">
              <a:solidFill>
                <a:schemeClr val="tx1">
                  <a:lumMod val="95000"/>
                  <a:lumOff val="5000"/>
                </a:schemeClr>
              </a:solidFill>
            </a:endParaRPr>
          </a:p>
          <a:p>
            <a:pPr marL="0" indent="0" algn="just">
              <a:spcBef>
                <a:spcPts val="0"/>
              </a:spcBef>
              <a:buNone/>
            </a:pPr>
            <a:endParaRPr lang="en-IN" dirty="0">
              <a:solidFill>
                <a:schemeClr val="tx1">
                  <a:lumMod val="95000"/>
                  <a:lumOff val="5000"/>
                </a:schemeClr>
              </a:solidFill>
            </a:endParaRPr>
          </a:p>
          <a:p>
            <a:pPr marL="0" indent="0" algn="just">
              <a:spcBef>
                <a:spcPts val="0"/>
              </a:spcBef>
              <a:buNone/>
            </a:pPr>
            <a:r>
              <a:rPr lang="en-IN" dirty="0" smtClean="0">
                <a:solidFill>
                  <a:schemeClr val="tx1">
                    <a:lumMod val="95000"/>
                    <a:lumOff val="5000"/>
                  </a:schemeClr>
                </a:solidFill>
              </a:rPr>
              <a:t>The </a:t>
            </a:r>
            <a:r>
              <a:rPr lang="en-IN" dirty="0">
                <a:solidFill>
                  <a:schemeClr val="tx1">
                    <a:lumMod val="95000"/>
                    <a:lumOff val="5000"/>
                  </a:schemeClr>
                </a:solidFill>
              </a:rPr>
              <a:t>third message displays the value of the </a:t>
            </a:r>
            <a:r>
              <a:rPr lang="en-IN" i="1" dirty="0" err="1">
                <a:solidFill>
                  <a:schemeClr val="tx1">
                    <a:lumMod val="95000"/>
                    <a:lumOff val="5000"/>
                  </a:schemeClr>
                </a:solidFill>
              </a:rPr>
              <a:t>weddingAnniversary</a:t>
            </a:r>
            <a:r>
              <a:rPr lang="en-IN" i="1" dirty="0">
                <a:solidFill>
                  <a:schemeClr val="tx1">
                    <a:lumMod val="95000"/>
                    <a:lumOff val="5000"/>
                  </a:schemeClr>
                </a:solidFill>
              </a:rPr>
              <a:t> </a:t>
            </a:r>
            <a:r>
              <a:rPr lang="en-IN" dirty="0">
                <a:solidFill>
                  <a:schemeClr val="tx1">
                    <a:lumMod val="95000"/>
                    <a:lumOff val="5000"/>
                  </a:schemeClr>
                </a:solidFill>
              </a:rPr>
              <a:t>variable after changing the month to August (August 4 2012). The final statement displays the value of the </a:t>
            </a:r>
            <a:r>
              <a:rPr lang="en-IN" i="1" dirty="0" err="1">
                <a:solidFill>
                  <a:schemeClr val="tx1">
                    <a:lumMod val="95000"/>
                    <a:lumOff val="5000"/>
                  </a:schemeClr>
                </a:solidFill>
              </a:rPr>
              <a:t>weddingAnniversaryCopy</a:t>
            </a:r>
            <a:r>
              <a:rPr lang="en-IN" i="1" dirty="0">
                <a:solidFill>
                  <a:schemeClr val="tx1">
                    <a:lumMod val="95000"/>
                    <a:lumOff val="5000"/>
                  </a:schemeClr>
                </a:solidFill>
              </a:rPr>
              <a:t> </a:t>
            </a:r>
            <a:r>
              <a:rPr lang="en-IN" dirty="0">
                <a:solidFill>
                  <a:schemeClr val="tx1">
                    <a:lumMod val="95000"/>
                    <a:lumOff val="5000"/>
                  </a:schemeClr>
                </a:solidFill>
              </a:rPr>
              <a:t>variable. Notice that it has not changed from its original value of July 4 2012. </a:t>
            </a:r>
            <a:endParaRPr lang="en-IN" dirty="0" smtClean="0">
              <a:solidFill>
                <a:schemeClr val="tx1">
                  <a:lumMod val="95000"/>
                  <a:lumOff val="5000"/>
                </a:schemeClr>
              </a:solidFill>
            </a:endParaRPr>
          </a:p>
          <a:p>
            <a:pPr marL="0" indent="0" algn="just">
              <a:spcBef>
                <a:spcPts val="0"/>
              </a:spcBef>
              <a:buNone/>
            </a:pPr>
            <a:endParaRPr lang="en-IN" dirty="0">
              <a:solidFill>
                <a:schemeClr val="tx1">
                  <a:lumMod val="95000"/>
                  <a:lumOff val="5000"/>
                </a:schemeClr>
              </a:solidFill>
            </a:endParaRPr>
          </a:p>
          <a:p>
            <a:pPr marL="0" indent="0" algn="just">
              <a:spcBef>
                <a:spcPts val="0"/>
              </a:spcBef>
              <a:buNone/>
            </a:pPr>
            <a:r>
              <a:rPr lang="en-IN" dirty="0" smtClean="0">
                <a:solidFill>
                  <a:schemeClr val="tx1">
                    <a:lumMod val="95000"/>
                    <a:lumOff val="5000"/>
                  </a:schemeClr>
                </a:solidFill>
              </a:rPr>
              <a:t>The </a:t>
            </a:r>
            <a:r>
              <a:rPr lang="en-IN" dirty="0">
                <a:solidFill>
                  <a:schemeClr val="tx1">
                    <a:lumMod val="95000"/>
                    <a:lumOff val="5000"/>
                  </a:schemeClr>
                </a:solidFill>
              </a:rPr>
              <a:t>final message displays the value of the </a:t>
            </a:r>
            <a:r>
              <a:rPr lang="en-IN" i="1" dirty="0" err="1">
                <a:solidFill>
                  <a:schemeClr val="tx1">
                    <a:lumMod val="95000"/>
                    <a:lumOff val="5000"/>
                  </a:schemeClr>
                </a:solidFill>
              </a:rPr>
              <a:t>weddingAnniversaryCopy</a:t>
            </a:r>
            <a:r>
              <a:rPr lang="en-IN" i="1" dirty="0">
                <a:solidFill>
                  <a:schemeClr val="tx1">
                    <a:lumMod val="95000"/>
                    <a:lumOff val="5000"/>
                  </a:schemeClr>
                </a:solidFill>
              </a:rPr>
              <a:t> </a:t>
            </a:r>
            <a:r>
              <a:rPr lang="en-IN" dirty="0">
                <a:solidFill>
                  <a:schemeClr val="tx1">
                    <a:lumMod val="95000"/>
                    <a:lumOff val="5000"/>
                  </a:schemeClr>
                </a:solidFill>
              </a:rPr>
              <a:t>variable again. You can see that this has not changed and is still July 4 2012</a:t>
            </a:r>
            <a:r>
              <a:rPr lang="en-IN" dirty="0" smtClean="0">
                <a:solidFill>
                  <a:schemeClr val="tx1">
                    <a:lumMod val="95000"/>
                    <a:lumOff val="5000"/>
                  </a:schemeClr>
                </a:solidFill>
              </a:rPr>
              <a:t>. </a:t>
            </a:r>
          </a:p>
          <a:p>
            <a:pPr marL="0" indent="0" algn="just">
              <a:spcBef>
                <a:spcPts val="0"/>
              </a:spcBef>
              <a:buNone/>
            </a:pPr>
            <a:endParaRPr lang="en-US" dirty="0">
              <a:solidFill>
                <a:schemeClr val="tx1">
                  <a:lumMod val="95000"/>
                  <a:lumOff val="5000"/>
                </a:schemeClr>
              </a:solidFill>
            </a:endParaRPr>
          </a:p>
          <a:p>
            <a:pPr marL="0" indent="0" algn="just">
              <a:spcBef>
                <a:spcPts val="0"/>
              </a:spcBef>
              <a:buNone/>
            </a:pPr>
            <a:r>
              <a:rPr lang="en-IN" dirty="0">
                <a:solidFill>
                  <a:schemeClr val="tx1">
                    <a:lumMod val="95000"/>
                    <a:lumOff val="5000"/>
                  </a:schemeClr>
                </a:solidFill>
              </a:rPr>
              <a:t>If </a:t>
            </a:r>
            <a:r>
              <a:rPr lang="en-IN" i="1" dirty="0">
                <a:solidFill>
                  <a:schemeClr val="tx1">
                    <a:lumMod val="95000"/>
                    <a:lumOff val="5000"/>
                  </a:schemeClr>
                </a:solidFill>
              </a:rPr>
              <a:t>Date </a:t>
            </a:r>
            <a:r>
              <a:rPr lang="en-IN" dirty="0">
                <a:solidFill>
                  <a:schemeClr val="tx1">
                    <a:lumMod val="95000"/>
                    <a:lumOff val="5000"/>
                  </a:schemeClr>
                </a:solidFill>
              </a:rPr>
              <a:t>was a class, creating a copy would reference the same object in memory as the original instance. Changing the month in the original instance would therefore also change the date referenced through the copy. </a:t>
            </a:r>
          </a:p>
        </p:txBody>
      </p:sp>
    </p:spTree>
    <p:extLst>
      <p:ext uri="{BB962C8B-B14F-4D97-AF65-F5344CB8AC3E}">
        <p14:creationId xmlns:p14="http://schemas.microsoft.com/office/powerpoint/2010/main" xmlns="" val="23891649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lnSpcReduction="10000"/>
          </a:bodyPr>
          <a:lstStyle/>
          <a:p>
            <a:pPr marL="0" indent="0">
              <a:buNone/>
            </a:pPr>
            <a:r>
              <a:rPr lang="en-IN" dirty="0" smtClean="0">
                <a:solidFill>
                  <a:schemeClr val="tx1">
                    <a:lumMod val="95000"/>
                    <a:lumOff val="5000"/>
                  </a:schemeClr>
                </a:solidFill>
              </a:rPr>
              <a:t>8) Press </a:t>
            </a:r>
            <a:r>
              <a:rPr lang="en-IN" dirty="0">
                <a:solidFill>
                  <a:schemeClr val="tx1">
                    <a:lumMod val="95000"/>
                    <a:lumOff val="5000"/>
                  </a:schemeClr>
                </a:solidFill>
              </a:rPr>
              <a:t>Enter and return to Visual Studio </a:t>
            </a:r>
            <a:r>
              <a:rPr lang="en-IN" dirty="0" smtClean="0">
                <a:solidFill>
                  <a:schemeClr val="tx1">
                    <a:lumMod val="95000"/>
                    <a:lumOff val="5000"/>
                  </a:schemeClr>
                </a:solidFill>
              </a:rPr>
              <a:t>2015.</a:t>
            </a:r>
            <a:endParaRPr lang="en-IN" dirty="0">
              <a:solidFill>
                <a:schemeClr val="tx1">
                  <a:lumMod val="95000"/>
                  <a:lumOff val="5000"/>
                </a:schemeClr>
              </a:solidFill>
            </a:endParaRPr>
          </a:p>
          <a:p>
            <a:pPr marL="0" indent="0">
              <a:buNone/>
            </a:pPr>
            <a:r>
              <a:rPr lang="en-IN" dirty="0" smtClean="0">
                <a:solidFill>
                  <a:schemeClr val="tx1">
                    <a:lumMod val="95000"/>
                    <a:lumOff val="5000"/>
                  </a:schemeClr>
                </a:solidFill>
              </a:rPr>
              <a:t>9)  Display </a:t>
            </a:r>
            <a:r>
              <a:rPr lang="en-IN" dirty="0">
                <a:solidFill>
                  <a:schemeClr val="tx1">
                    <a:lumMod val="95000"/>
                    <a:lumOff val="5000"/>
                  </a:schemeClr>
                </a:solidFill>
              </a:rPr>
              <a:t>the </a:t>
            </a:r>
            <a:r>
              <a:rPr lang="en-IN" dirty="0" err="1">
                <a:solidFill>
                  <a:schemeClr val="tx1">
                    <a:lumMod val="95000"/>
                    <a:lumOff val="5000"/>
                  </a:schemeClr>
                </a:solidFill>
              </a:rPr>
              <a:t>Date.cs</a:t>
            </a:r>
            <a:r>
              <a:rPr lang="en-IN" dirty="0">
                <a:solidFill>
                  <a:schemeClr val="tx1">
                    <a:lumMod val="95000"/>
                    <a:lumOff val="5000"/>
                  </a:schemeClr>
                </a:solidFill>
              </a:rPr>
              <a:t> file in the Code and Text Editor window.</a:t>
            </a:r>
          </a:p>
          <a:p>
            <a:pPr marL="0" indent="0">
              <a:buNone/>
            </a:pPr>
            <a:r>
              <a:rPr lang="en-IN" dirty="0" smtClean="0">
                <a:solidFill>
                  <a:schemeClr val="tx1">
                    <a:lumMod val="95000"/>
                    <a:lumOff val="5000"/>
                  </a:schemeClr>
                </a:solidFill>
              </a:rPr>
              <a:t>10) Change </a:t>
            </a:r>
            <a:r>
              <a:rPr lang="en-IN" dirty="0">
                <a:solidFill>
                  <a:schemeClr val="tx1">
                    <a:lumMod val="95000"/>
                    <a:lumOff val="5000"/>
                  </a:schemeClr>
                </a:solidFill>
              </a:rPr>
              <a:t>the </a:t>
            </a:r>
            <a:r>
              <a:rPr lang="en-IN" i="1" dirty="0">
                <a:solidFill>
                  <a:schemeClr val="tx1">
                    <a:lumMod val="95000"/>
                    <a:lumOff val="5000"/>
                  </a:schemeClr>
                </a:solidFill>
              </a:rPr>
              <a:t>Date </a:t>
            </a:r>
            <a:r>
              <a:rPr lang="en-IN" dirty="0">
                <a:solidFill>
                  <a:schemeClr val="tx1">
                    <a:lumMod val="95000"/>
                    <a:lumOff val="5000"/>
                  </a:schemeClr>
                </a:solidFill>
              </a:rPr>
              <a:t>structure into a class, as shown in bold in the following code example:</a:t>
            </a:r>
          </a:p>
          <a:p>
            <a:pPr marL="0" indent="0">
              <a:buNone/>
            </a:pPr>
            <a:r>
              <a:rPr lang="en-IN" b="1" dirty="0" smtClean="0">
                <a:solidFill>
                  <a:schemeClr val="tx1">
                    <a:lumMod val="95000"/>
                    <a:lumOff val="5000"/>
                  </a:schemeClr>
                </a:solidFill>
              </a:rPr>
              <a:t>                                              class </a:t>
            </a:r>
            <a:r>
              <a:rPr lang="en-IN" dirty="0" smtClean="0">
                <a:solidFill>
                  <a:schemeClr val="tx1">
                    <a:lumMod val="95000"/>
                    <a:lumOff val="5000"/>
                  </a:schemeClr>
                </a:solidFill>
              </a:rPr>
              <a:t>Date</a:t>
            </a:r>
          </a:p>
          <a:p>
            <a:pPr marL="0" indent="0">
              <a:buNone/>
            </a:pPr>
            <a:r>
              <a:rPr lang="en-IN" dirty="0">
                <a:solidFill>
                  <a:schemeClr val="tx1">
                    <a:lumMod val="95000"/>
                    <a:lumOff val="5000"/>
                  </a:schemeClr>
                </a:solidFill>
              </a:rPr>
              <a:t> </a:t>
            </a:r>
            <a:r>
              <a:rPr lang="en-IN" dirty="0" smtClean="0">
                <a:solidFill>
                  <a:schemeClr val="tx1">
                    <a:lumMod val="95000"/>
                    <a:lumOff val="5000"/>
                  </a:schemeClr>
                </a:solidFill>
              </a:rPr>
              <a:t>                                           { </a:t>
            </a:r>
          </a:p>
          <a:p>
            <a:pPr marL="0" indent="0">
              <a:buNone/>
            </a:pPr>
            <a:r>
              <a:rPr lang="en-IN" dirty="0">
                <a:solidFill>
                  <a:schemeClr val="tx1">
                    <a:lumMod val="95000"/>
                    <a:lumOff val="5000"/>
                  </a:schemeClr>
                </a:solidFill>
              </a:rPr>
              <a:t> </a:t>
            </a:r>
            <a:r>
              <a:rPr lang="en-IN" dirty="0" smtClean="0">
                <a:solidFill>
                  <a:schemeClr val="tx1">
                    <a:lumMod val="95000"/>
                    <a:lumOff val="5000"/>
                  </a:schemeClr>
                </a:solidFill>
              </a:rPr>
              <a:t>                                               ...</a:t>
            </a:r>
          </a:p>
          <a:p>
            <a:pPr marL="0" indent="0">
              <a:buNone/>
            </a:pPr>
            <a:r>
              <a:rPr lang="en-IN" dirty="0">
                <a:solidFill>
                  <a:schemeClr val="tx1">
                    <a:lumMod val="95000"/>
                    <a:lumOff val="5000"/>
                  </a:schemeClr>
                </a:solidFill>
              </a:rPr>
              <a:t> </a:t>
            </a:r>
            <a:r>
              <a:rPr lang="en-IN" dirty="0" smtClean="0">
                <a:solidFill>
                  <a:schemeClr val="tx1">
                    <a:lumMod val="95000"/>
                    <a:lumOff val="5000"/>
                  </a:schemeClr>
                </a:solidFill>
              </a:rPr>
              <a:t>                                           } </a:t>
            </a:r>
          </a:p>
          <a:p>
            <a:pPr marL="0" indent="0">
              <a:buNone/>
            </a:pPr>
            <a:r>
              <a:rPr lang="en-IN" dirty="0" smtClean="0">
                <a:solidFill>
                  <a:schemeClr val="tx1">
                    <a:lumMod val="95000"/>
                    <a:lumOff val="5000"/>
                  </a:schemeClr>
                </a:solidFill>
              </a:rPr>
              <a:t>11) On </a:t>
            </a:r>
            <a:r>
              <a:rPr lang="en-IN" dirty="0">
                <a:solidFill>
                  <a:schemeClr val="tx1">
                    <a:lumMod val="95000"/>
                    <a:lumOff val="5000"/>
                  </a:schemeClr>
                </a:solidFill>
              </a:rPr>
              <a:t>the DEBUG menu, click Start Without Debugging to build and run the application again. Verify that the console window displays the following messages:</a:t>
            </a:r>
          </a:p>
          <a:p>
            <a:pPr marL="0" indent="0">
              <a:buNone/>
            </a:pPr>
            <a:r>
              <a:rPr lang="en-IN" dirty="0" smtClean="0"/>
              <a:t>                                                                     </a:t>
            </a:r>
            <a:r>
              <a:rPr lang="en-IN" dirty="0" smtClean="0">
                <a:solidFill>
                  <a:srgbClr val="FF0000"/>
                </a:solidFill>
              </a:rPr>
              <a:t>  July </a:t>
            </a:r>
            <a:r>
              <a:rPr lang="en-IN" dirty="0">
                <a:solidFill>
                  <a:srgbClr val="FF0000"/>
                </a:solidFill>
              </a:rPr>
              <a:t>4 </a:t>
            </a:r>
            <a:r>
              <a:rPr lang="en-IN" dirty="0" smtClean="0">
                <a:solidFill>
                  <a:srgbClr val="FF0000"/>
                </a:solidFill>
              </a:rPr>
              <a:t>2012</a:t>
            </a:r>
          </a:p>
          <a:p>
            <a:pPr marL="0" indent="0">
              <a:buNone/>
            </a:pPr>
            <a:r>
              <a:rPr lang="en-IN" dirty="0">
                <a:solidFill>
                  <a:srgbClr val="FF0000"/>
                </a:solidFill>
              </a:rPr>
              <a:t> </a:t>
            </a:r>
            <a:r>
              <a:rPr lang="en-IN" dirty="0" smtClean="0">
                <a:solidFill>
                  <a:srgbClr val="FF0000"/>
                </a:solidFill>
              </a:rPr>
              <a:t>                                                                Value </a:t>
            </a:r>
            <a:r>
              <a:rPr lang="en-IN" dirty="0">
                <a:solidFill>
                  <a:srgbClr val="FF0000"/>
                </a:solidFill>
              </a:rPr>
              <a:t>of copy is July 4 </a:t>
            </a:r>
            <a:r>
              <a:rPr lang="en-IN" dirty="0" smtClean="0">
                <a:solidFill>
                  <a:srgbClr val="FF0000"/>
                </a:solidFill>
              </a:rPr>
              <a:t>2012</a:t>
            </a:r>
          </a:p>
          <a:p>
            <a:pPr marL="0" indent="0">
              <a:buNone/>
            </a:pPr>
            <a:r>
              <a:rPr lang="en-IN" dirty="0">
                <a:solidFill>
                  <a:srgbClr val="FF0000"/>
                </a:solidFill>
              </a:rPr>
              <a:t> </a:t>
            </a:r>
            <a:r>
              <a:rPr lang="en-IN" dirty="0" smtClean="0">
                <a:solidFill>
                  <a:srgbClr val="FF0000"/>
                </a:solidFill>
              </a:rPr>
              <a:t>                                                               New </a:t>
            </a:r>
            <a:r>
              <a:rPr lang="en-IN" dirty="0">
                <a:solidFill>
                  <a:srgbClr val="FF0000"/>
                </a:solidFill>
              </a:rPr>
              <a:t>value of </a:t>
            </a:r>
            <a:r>
              <a:rPr lang="en-IN" dirty="0" err="1">
                <a:solidFill>
                  <a:srgbClr val="FF0000"/>
                </a:solidFill>
              </a:rPr>
              <a:t>weddingAnniversary</a:t>
            </a:r>
            <a:r>
              <a:rPr lang="en-IN" dirty="0">
                <a:solidFill>
                  <a:srgbClr val="FF0000"/>
                </a:solidFill>
              </a:rPr>
              <a:t> is August 4 </a:t>
            </a:r>
            <a:r>
              <a:rPr lang="en-IN" dirty="0" smtClean="0">
                <a:solidFill>
                  <a:srgbClr val="FF0000"/>
                </a:solidFill>
              </a:rPr>
              <a:t>2012</a:t>
            </a:r>
          </a:p>
          <a:p>
            <a:pPr marL="0" indent="0">
              <a:buNone/>
            </a:pPr>
            <a:r>
              <a:rPr lang="en-IN" dirty="0">
                <a:solidFill>
                  <a:srgbClr val="FF0000"/>
                </a:solidFill>
              </a:rPr>
              <a:t> </a:t>
            </a:r>
            <a:r>
              <a:rPr lang="en-IN" dirty="0" smtClean="0">
                <a:solidFill>
                  <a:srgbClr val="FF0000"/>
                </a:solidFill>
              </a:rPr>
              <a:t>                                                                Value </a:t>
            </a:r>
            <a:r>
              <a:rPr lang="en-IN" dirty="0">
                <a:solidFill>
                  <a:srgbClr val="FF0000"/>
                </a:solidFill>
              </a:rPr>
              <a:t>of copy is still August 4 </a:t>
            </a:r>
            <a:r>
              <a:rPr lang="en-IN" dirty="0" smtClean="0">
                <a:solidFill>
                  <a:srgbClr val="FF0000"/>
                </a:solidFill>
              </a:rPr>
              <a:t>2012  </a:t>
            </a:r>
          </a:p>
          <a:p>
            <a:pPr marL="0" indent="0" algn="just">
              <a:buNone/>
            </a:pPr>
            <a:r>
              <a:rPr lang="en-IN" dirty="0">
                <a:solidFill>
                  <a:schemeClr val="tx1">
                    <a:lumMod val="95000"/>
                    <a:lumOff val="5000"/>
                  </a:schemeClr>
                </a:solidFill>
              </a:rPr>
              <a:t>The first three messages are the same as before. </a:t>
            </a:r>
            <a:r>
              <a:rPr lang="en-IN" dirty="0" smtClean="0">
                <a:solidFill>
                  <a:schemeClr val="tx1">
                    <a:lumMod val="95000"/>
                    <a:lumOff val="5000"/>
                  </a:schemeClr>
                </a:solidFill>
              </a:rPr>
              <a:t>However, the </a:t>
            </a:r>
            <a:r>
              <a:rPr lang="en-IN" dirty="0">
                <a:solidFill>
                  <a:schemeClr val="tx1">
                    <a:lumMod val="95000"/>
                    <a:lumOff val="5000"/>
                  </a:schemeClr>
                </a:solidFill>
              </a:rPr>
              <a:t>fourth message shows that the value of the </a:t>
            </a:r>
            <a:r>
              <a:rPr lang="en-IN" i="1" dirty="0" err="1">
                <a:solidFill>
                  <a:schemeClr val="tx1">
                    <a:lumMod val="95000"/>
                    <a:lumOff val="5000"/>
                  </a:schemeClr>
                </a:solidFill>
              </a:rPr>
              <a:t>weddingAnniversaryCopy</a:t>
            </a:r>
            <a:r>
              <a:rPr lang="en-IN" i="1" dirty="0">
                <a:solidFill>
                  <a:schemeClr val="tx1">
                    <a:lumMod val="95000"/>
                    <a:lumOff val="5000"/>
                  </a:schemeClr>
                </a:solidFill>
              </a:rPr>
              <a:t> </a:t>
            </a:r>
            <a:r>
              <a:rPr lang="en-IN" dirty="0">
                <a:solidFill>
                  <a:schemeClr val="tx1">
                    <a:lumMod val="95000"/>
                    <a:lumOff val="5000"/>
                  </a:schemeClr>
                </a:solidFill>
              </a:rPr>
              <a:t>variable has changed to August 4 2012</a:t>
            </a:r>
            <a:r>
              <a:rPr lang="en-IN" dirty="0" smtClean="0">
                <a:solidFill>
                  <a:schemeClr val="tx1">
                    <a:lumMod val="95000"/>
                    <a:lumOff val="5000"/>
                  </a:schemeClr>
                </a:solidFill>
              </a:rPr>
              <a:t>.</a:t>
            </a:r>
          </a:p>
          <a:p>
            <a:endParaRPr lang="en-IN" dirty="0"/>
          </a:p>
          <a:p>
            <a:pPr marL="0" indent="0">
              <a:buNone/>
            </a:pPr>
            <a:r>
              <a:rPr lang="en-IN" dirty="0" smtClean="0">
                <a:solidFill>
                  <a:schemeClr val="tx1">
                    <a:lumMod val="95000"/>
                    <a:lumOff val="5000"/>
                  </a:schemeClr>
                </a:solidFill>
              </a:rPr>
              <a:t>12) Press </a:t>
            </a:r>
            <a:r>
              <a:rPr lang="en-IN" dirty="0">
                <a:solidFill>
                  <a:schemeClr val="tx1">
                    <a:lumMod val="95000"/>
                    <a:lumOff val="5000"/>
                  </a:schemeClr>
                </a:solidFill>
              </a:rPr>
              <a:t>Enter and return to Visual Studio </a:t>
            </a:r>
            <a:r>
              <a:rPr lang="en-IN" dirty="0" smtClean="0">
                <a:solidFill>
                  <a:schemeClr val="tx1">
                    <a:lumMod val="95000"/>
                    <a:lumOff val="5000"/>
                  </a:schemeClr>
                </a:solidFill>
              </a:rPr>
              <a:t>2015. </a:t>
            </a:r>
          </a:p>
          <a:p>
            <a:pPr marL="0" indent="0">
              <a:buNone/>
            </a:pPr>
            <a:endParaRPr lang="en-IN" dirty="0">
              <a:solidFill>
                <a:srgbClr val="FF0000"/>
              </a:solidFill>
            </a:endParaRPr>
          </a:p>
        </p:txBody>
      </p:sp>
    </p:spTree>
    <p:extLst>
      <p:ext uri="{BB962C8B-B14F-4D97-AF65-F5344CB8AC3E}">
        <p14:creationId xmlns:p14="http://schemas.microsoft.com/office/powerpoint/2010/main" xmlns="" val="34261800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a:solidFill>
                  <a:srgbClr val="FF0000"/>
                </a:solidFill>
              </a:rPr>
              <a:t>Using </a:t>
            </a:r>
            <a:r>
              <a:rPr lang="en-IN" dirty="0">
                <a:solidFill>
                  <a:srgbClr val="FF0000"/>
                </a:solidFill>
              </a:rPr>
              <a:t>A</a:t>
            </a:r>
            <a:r>
              <a:rPr lang="en-IN" b="1" dirty="0">
                <a:solidFill>
                  <a:srgbClr val="FF0000"/>
                </a:solidFill>
              </a:rPr>
              <a:t>rrays </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a:bodyPr>
          <a:lstStyle/>
          <a:p>
            <a:pPr marL="0" indent="0" algn="ctr">
              <a:buNone/>
            </a:pPr>
            <a:r>
              <a:rPr lang="en-IN" sz="2800" b="1" dirty="0">
                <a:solidFill>
                  <a:srgbClr val="FF0000"/>
                </a:solidFill>
              </a:rPr>
              <a:t>Declaring and Creating an Array </a:t>
            </a:r>
            <a:endParaRPr lang="en-IN" sz="2800" b="1" dirty="0" smtClean="0">
              <a:solidFill>
                <a:srgbClr val="FF0000"/>
              </a:solidFill>
            </a:endParaRPr>
          </a:p>
          <a:p>
            <a:pPr marL="0" indent="0" algn="just">
              <a:buNone/>
            </a:pPr>
            <a:r>
              <a:rPr lang="en-IN" dirty="0">
                <a:solidFill>
                  <a:schemeClr val="tx1">
                    <a:lumMod val="95000"/>
                    <a:lumOff val="5000"/>
                  </a:schemeClr>
                </a:solidFill>
              </a:rPr>
              <a:t>An </a:t>
            </a:r>
            <a:r>
              <a:rPr lang="en-IN" sz="2800" i="1" dirty="0">
                <a:solidFill>
                  <a:srgbClr val="FF0000"/>
                </a:solidFill>
              </a:rPr>
              <a:t>array</a:t>
            </a:r>
            <a:r>
              <a:rPr lang="en-IN" i="1" dirty="0">
                <a:solidFill>
                  <a:schemeClr val="tx1">
                    <a:lumMod val="95000"/>
                    <a:lumOff val="5000"/>
                  </a:schemeClr>
                </a:solidFill>
              </a:rPr>
              <a:t> </a:t>
            </a:r>
            <a:r>
              <a:rPr lang="en-IN" dirty="0">
                <a:solidFill>
                  <a:schemeClr val="tx1">
                    <a:lumMod val="95000"/>
                    <a:lumOff val="5000"/>
                  </a:schemeClr>
                </a:solidFill>
              </a:rPr>
              <a:t>is an unordered sequence of items. All the items in an array have the same type, unlike the fields in a structure or class, which can have different types.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The </a:t>
            </a:r>
            <a:r>
              <a:rPr lang="en-IN" dirty="0">
                <a:solidFill>
                  <a:schemeClr val="tx1">
                    <a:lumMod val="95000"/>
                    <a:lumOff val="5000"/>
                  </a:schemeClr>
                </a:solidFill>
              </a:rPr>
              <a:t>items in an array live in a contiguous block of memory and are accessed by using an index, unlike fields in a structure or class, which are accessed by name</a:t>
            </a:r>
            <a:r>
              <a:rPr lang="en-IN" dirty="0" smtClean="0">
                <a:solidFill>
                  <a:schemeClr val="tx1">
                    <a:lumMod val="95000"/>
                    <a:lumOff val="5000"/>
                  </a:schemeClr>
                </a:solidFill>
              </a:rPr>
              <a:t>.</a:t>
            </a:r>
          </a:p>
          <a:p>
            <a:pPr marL="0" indent="0" algn="just">
              <a:buNone/>
            </a:pPr>
            <a:endParaRPr lang="en-US" dirty="0">
              <a:solidFill>
                <a:schemeClr val="tx1">
                  <a:lumMod val="95000"/>
                  <a:lumOff val="5000"/>
                </a:schemeClr>
              </a:solidFill>
            </a:endParaRPr>
          </a:p>
          <a:p>
            <a:pPr marL="0" indent="0">
              <a:buNone/>
            </a:pPr>
            <a:r>
              <a:rPr lang="en-IN" sz="2400" b="1" dirty="0">
                <a:solidFill>
                  <a:srgbClr val="FF0000"/>
                </a:solidFill>
              </a:rPr>
              <a:t>Declaring </a:t>
            </a:r>
            <a:r>
              <a:rPr lang="en-IN" sz="2400" dirty="0">
                <a:solidFill>
                  <a:srgbClr val="FF0000"/>
                </a:solidFill>
              </a:rPr>
              <a:t>A</a:t>
            </a:r>
            <a:r>
              <a:rPr lang="en-IN" sz="2400" b="1" dirty="0">
                <a:solidFill>
                  <a:srgbClr val="FF0000"/>
                </a:solidFill>
              </a:rPr>
              <a:t>rray Variables </a:t>
            </a:r>
            <a:r>
              <a:rPr lang="en-IN" sz="2400" b="1" dirty="0" smtClean="0">
                <a:solidFill>
                  <a:srgbClr val="FF0000"/>
                </a:solidFill>
              </a:rPr>
              <a:t>:-</a:t>
            </a:r>
            <a:endParaRPr lang="en-IN" sz="2400" dirty="0">
              <a:solidFill>
                <a:srgbClr val="FF0000"/>
              </a:solidFill>
            </a:endParaRPr>
          </a:p>
          <a:p>
            <a:pPr algn="just"/>
            <a:r>
              <a:rPr lang="en-IN" dirty="0">
                <a:solidFill>
                  <a:schemeClr val="tx1">
                    <a:lumMod val="95000"/>
                    <a:lumOff val="5000"/>
                  </a:schemeClr>
                </a:solidFill>
              </a:rPr>
              <a:t>You declare an array variable by specifying the name of the element type, followed by a pair of square brackets, followed by the variable name.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The </a:t>
            </a:r>
            <a:r>
              <a:rPr lang="en-IN" dirty="0">
                <a:solidFill>
                  <a:schemeClr val="tx1">
                    <a:lumMod val="95000"/>
                    <a:lumOff val="5000"/>
                  </a:schemeClr>
                </a:solidFill>
              </a:rPr>
              <a:t>square brackets signify that the variable is an array. For example, to declare an array of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dirty="0">
                <a:solidFill>
                  <a:schemeClr val="tx1">
                    <a:lumMod val="95000"/>
                    <a:lumOff val="5000"/>
                  </a:schemeClr>
                </a:solidFill>
              </a:rPr>
              <a:t>variables named </a:t>
            </a:r>
            <a:r>
              <a:rPr lang="en-IN" i="1" dirty="0">
                <a:solidFill>
                  <a:schemeClr val="tx1">
                    <a:lumMod val="95000"/>
                    <a:lumOff val="5000"/>
                  </a:schemeClr>
                </a:solidFill>
              </a:rPr>
              <a:t>pins </a:t>
            </a:r>
            <a:r>
              <a:rPr lang="en-IN" dirty="0">
                <a:solidFill>
                  <a:schemeClr val="tx1">
                    <a:lumMod val="95000"/>
                    <a:lumOff val="5000"/>
                  </a:schemeClr>
                </a:solidFill>
              </a:rPr>
              <a:t>(for holding a set of personal identification numbers) you can write </a:t>
            </a:r>
            <a:endParaRPr lang="en-IN" dirty="0" smtClean="0">
              <a:solidFill>
                <a:schemeClr val="tx1">
                  <a:lumMod val="95000"/>
                  <a:lumOff val="5000"/>
                </a:schemeClr>
              </a:solidFill>
            </a:endParaRPr>
          </a:p>
          <a:p>
            <a:pPr marL="0" indent="0" algn="just">
              <a:buNone/>
            </a:pPr>
            <a:r>
              <a:rPr lang="en-IN" dirty="0" smtClean="0">
                <a:solidFill>
                  <a:srgbClr val="002060"/>
                </a:solidFill>
              </a:rPr>
              <a:t>                                                   </a:t>
            </a:r>
            <a:r>
              <a:rPr lang="en-IN" dirty="0" err="1" smtClean="0">
                <a:solidFill>
                  <a:srgbClr val="002060"/>
                </a:solidFill>
              </a:rPr>
              <a:t>int</a:t>
            </a:r>
            <a:r>
              <a:rPr lang="en-IN" dirty="0" smtClean="0">
                <a:solidFill>
                  <a:srgbClr val="002060"/>
                </a:solidFill>
              </a:rPr>
              <a:t>[ ] </a:t>
            </a:r>
            <a:r>
              <a:rPr lang="en-IN" dirty="0">
                <a:solidFill>
                  <a:srgbClr val="002060"/>
                </a:solidFill>
              </a:rPr>
              <a:t>pins; // </a:t>
            </a:r>
            <a:r>
              <a:rPr lang="en-IN" dirty="0" smtClean="0">
                <a:solidFill>
                  <a:srgbClr val="002060"/>
                </a:solidFill>
              </a:rPr>
              <a:t>Personal </a:t>
            </a:r>
            <a:r>
              <a:rPr lang="en-IN" dirty="0">
                <a:solidFill>
                  <a:srgbClr val="002060"/>
                </a:solidFill>
              </a:rPr>
              <a:t>Identification Numbers </a:t>
            </a:r>
            <a:endParaRPr lang="en-IN" dirty="0" smtClean="0">
              <a:solidFill>
                <a:srgbClr val="002060"/>
              </a:solidFill>
            </a:endParaRPr>
          </a:p>
          <a:p>
            <a:pPr algn="just"/>
            <a:r>
              <a:rPr lang="en-IN" dirty="0">
                <a:solidFill>
                  <a:schemeClr val="tx1">
                    <a:lumMod val="95000"/>
                    <a:lumOff val="5000"/>
                  </a:schemeClr>
                </a:solidFill>
              </a:rPr>
              <a:t>You are not restricted to primitive types as array elements. You can also create arrays of structures, enumerations, and classes. For example, you can create an array of </a:t>
            </a:r>
            <a:r>
              <a:rPr lang="en-IN" i="1" dirty="0">
                <a:solidFill>
                  <a:schemeClr val="tx1">
                    <a:lumMod val="95000"/>
                    <a:lumOff val="5000"/>
                  </a:schemeClr>
                </a:solidFill>
              </a:rPr>
              <a:t>Date </a:t>
            </a:r>
            <a:r>
              <a:rPr lang="en-IN" dirty="0">
                <a:solidFill>
                  <a:schemeClr val="tx1">
                    <a:lumMod val="95000"/>
                    <a:lumOff val="5000"/>
                  </a:schemeClr>
                </a:solidFill>
              </a:rPr>
              <a:t>structures like this: </a:t>
            </a:r>
          </a:p>
          <a:p>
            <a:pPr marL="0" indent="0">
              <a:buNone/>
            </a:pPr>
            <a:r>
              <a:rPr lang="en-IN" dirty="0" smtClean="0">
                <a:solidFill>
                  <a:srgbClr val="002060"/>
                </a:solidFill>
              </a:rPr>
              <a:t>                                                                                 Date[ ] </a:t>
            </a:r>
            <a:r>
              <a:rPr lang="en-IN" dirty="0">
                <a:solidFill>
                  <a:srgbClr val="002060"/>
                </a:solidFill>
              </a:rPr>
              <a:t>dates; </a:t>
            </a:r>
            <a:endParaRPr lang="en-IN" dirty="0" smtClean="0">
              <a:solidFill>
                <a:srgbClr val="002060"/>
              </a:solidFill>
            </a:endParaRPr>
          </a:p>
          <a:p>
            <a:pPr marL="0" indent="0" algn="just">
              <a:buNone/>
            </a:pPr>
            <a:endParaRPr lang="en-IN" dirty="0">
              <a:solidFill>
                <a:srgbClr val="002060"/>
              </a:solidFill>
            </a:endParaRPr>
          </a:p>
        </p:txBody>
      </p:sp>
    </p:spTree>
    <p:extLst>
      <p:ext uri="{BB962C8B-B14F-4D97-AF65-F5344CB8AC3E}">
        <p14:creationId xmlns:p14="http://schemas.microsoft.com/office/powerpoint/2010/main" xmlns="" val="4690561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a:solidFill>
                  <a:srgbClr val="FF0000"/>
                </a:solidFill>
              </a:rPr>
              <a:t>Creating an </a:t>
            </a:r>
            <a:r>
              <a:rPr lang="en-IN" dirty="0">
                <a:solidFill>
                  <a:srgbClr val="FF0000"/>
                </a:solidFill>
              </a:rPr>
              <a:t>A</a:t>
            </a:r>
            <a:r>
              <a:rPr lang="en-IN" b="1" dirty="0">
                <a:solidFill>
                  <a:srgbClr val="FF0000"/>
                </a:solidFill>
              </a:rPr>
              <a:t>rray Instance </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a:bodyPr>
          <a:lstStyle/>
          <a:p>
            <a:pPr marL="0" indent="0" algn="just">
              <a:buNone/>
            </a:pPr>
            <a:r>
              <a:rPr lang="en-IN" dirty="0">
                <a:solidFill>
                  <a:schemeClr val="tx1">
                    <a:lumMod val="95000"/>
                    <a:lumOff val="5000"/>
                  </a:schemeClr>
                </a:solidFill>
              </a:rPr>
              <a:t>Arrays are reference types, regardless of the type of their elements. </a:t>
            </a:r>
            <a:endParaRPr lang="en-IN" dirty="0" smtClean="0">
              <a:solidFill>
                <a:schemeClr val="tx1">
                  <a:lumMod val="95000"/>
                  <a:lumOff val="5000"/>
                </a:schemeClr>
              </a:solidFill>
            </a:endParaRPr>
          </a:p>
          <a:p>
            <a:pPr marL="0" indent="0" algn="just">
              <a:buNone/>
            </a:pPr>
            <a:r>
              <a:rPr lang="en-IN" dirty="0">
                <a:solidFill>
                  <a:schemeClr val="tx1">
                    <a:lumMod val="95000"/>
                    <a:lumOff val="5000"/>
                  </a:schemeClr>
                </a:solidFill>
              </a:rPr>
              <a:t>This means that an array variable </a:t>
            </a:r>
            <a:r>
              <a:rPr lang="en-IN" i="1" dirty="0">
                <a:solidFill>
                  <a:schemeClr val="tx1">
                    <a:lumMod val="95000"/>
                    <a:lumOff val="5000"/>
                  </a:schemeClr>
                </a:solidFill>
              </a:rPr>
              <a:t>refers </a:t>
            </a:r>
            <a:r>
              <a:rPr lang="en-IN" dirty="0">
                <a:solidFill>
                  <a:schemeClr val="tx1">
                    <a:lumMod val="95000"/>
                    <a:lumOff val="5000"/>
                  </a:schemeClr>
                </a:solidFill>
              </a:rPr>
              <a:t>to a contiguous block of memory holding the array elements on the heap, just as a class variable refers to an object on the heap</a:t>
            </a:r>
            <a:r>
              <a:rPr lang="en-IN" dirty="0"/>
              <a:t>. </a:t>
            </a:r>
            <a:endParaRPr lang="en-IN" dirty="0" smtClean="0"/>
          </a:p>
          <a:p>
            <a:pPr marL="0" indent="0" algn="just">
              <a:buNone/>
            </a:pPr>
            <a:r>
              <a:rPr lang="en-IN" dirty="0">
                <a:solidFill>
                  <a:schemeClr val="tx1">
                    <a:lumMod val="95000"/>
                    <a:lumOff val="5000"/>
                  </a:schemeClr>
                </a:solidFill>
              </a:rPr>
              <a:t>This rule applies regardless of the type of the data items in the array. Even if the array contains a value type such as </a:t>
            </a:r>
            <a:r>
              <a:rPr lang="en-IN" i="1" dirty="0" err="1">
                <a:solidFill>
                  <a:schemeClr val="tx1">
                    <a:lumMod val="95000"/>
                    <a:lumOff val="5000"/>
                  </a:schemeClr>
                </a:solidFill>
              </a:rPr>
              <a:t>int</a:t>
            </a:r>
            <a:r>
              <a:rPr lang="en-IN" dirty="0">
                <a:solidFill>
                  <a:schemeClr val="tx1">
                    <a:lumMod val="95000"/>
                    <a:lumOff val="5000"/>
                  </a:schemeClr>
                </a:solidFill>
              </a:rPr>
              <a:t>, the memory will still be allocated on the heap;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this </a:t>
            </a:r>
            <a:r>
              <a:rPr lang="en-IN" dirty="0">
                <a:solidFill>
                  <a:schemeClr val="tx1">
                    <a:lumMod val="95000"/>
                    <a:lumOff val="5000"/>
                  </a:schemeClr>
                </a:solidFill>
              </a:rPr>
              <a:t>is the one case where value types are not allocated memory on the stack. </a:t>
            </a:r>
            <a:endParaRPr lang="en-IN" dirty="0" smtClean="0">
              <a:solidFill>
                <a:schemeClr val="tx1">
                  <a:lumMod val="95000"/>
                  <a:lumOff val="5000"/>
                </a:schemeClr>
              </a:solidFill>
            </a:endParaRPr>
          </a:p>
          <a:p>
            <a:pPr marL="0" indent="0" algn="just">
              <a:buNone/>
            </a:pPr>
            <a:r>
              <a:rPr lang="en-IN" dirty="0">
                <a:solidFill>
                  <a:schemeClr val="tx1">
                    <a:lumMod val="95000"/>
                    <a:lumOff val="5000"/>
                  </a:schemeClr>
                </a:solidFill>
              </a:rPr>
              <a:t>Remember that when you declare a class variable, memory is not allocated for the object until you create the instance by using </a:t>
            </a:r>
            <a:r>
              <a:rPr lang="en-IN" i="1" dirty="0">
                <a:solidFill>
                  <a:srgbClr val="FF0000"/>
                </a:solidFill>
              </a:rPr>
              <a:t>new</a:t>
            </a:r>
            <a:r>
              <a:rPr lang="en-IN" dirty="0">
                <a:solidFill>
                  <a:srgbClr val="FF0000"/>
                </a:solidFill>
              </a:rPr>
              <a:t>. </a:t>
            </a:r>
            <a:endParaRPr lang="en-IN" dirty="0" smtClean="0">
              <a:solidFill>
                <a:srgbClr val="FF0000"/>
              </a:solidFill>
            </a:endParaRPr>
          </a:p>
          <a:p>
            <a:pPr marL="0" indent="0" algn="just">
              <a:buNone/>
            </a:pPr>
            <a:r>
              <a:rPr lang="en-IN" dirty="0">
                <a:solidFill>
                  <a:schemeClr val="tx1">
                    <a:lumMod val="95000"/>
                    <a:lumOff val="5000"/>
                  </a:schemeClr>
                </a:solidFill>
              </a:rPr>
              <a:t>Arrays follow the same pattern: when you declare an array variable, you do not declare its size and no memory is allocated (other than to hold the reference on the stack).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The </a:t>
            </a:r>
            <a:r>
              <a:rPr lang="en-IN" dirty="0">
                <a:solidFill>
                  <a:schemeClr val="tx1">
                    <a:lumMod val="95000"/>
                    <a:lumOff val="5000"/>
                  </a:schemeClr>
                </a:solidFill>
              </a:rPr>
              <a:t>array is given memory only when the instance is created, and this is also the point at which you specify the size of the array. </a:t>
            </a:r>
            <a:endParaRPr lang="en-IN" dirty="0" smtClean="0">
              <a:solidFill>
                <a:schemeClr val="tx1">
                  <a:lumMod val="95000"/>
                  <a:lumOff val="5000"/>
                </a:schemeClr>
              </a:solidFill>
            </a:endParaRPr>
          </a:p>
          <a:p>
            <a:pPr marL="0" indent="0" algn="just">
              <a:buNone/>
            </a:pPr>
            <a:r>
              <a:rPr lang="en-IN" dirty="0">
                <a:solidFill>
                  <a:schemeClr val="tx1">
                    <a:lumMod val="95000"/>
                    <a:lumOff val="5000"/>
                  </a:schemeClr>
                </a:solidFill>
              </a:rPr>
              <a:t>To create an array instance, you use the </a:t>
            </a:r>
            <a:r>
              <a:rPr lang="en-IN" i="1" dirty="0">
                <a:solidFill>
                  <a:schemeClr val="tx1">
                    <a:lumMod val="95000"/>
                    <a:lumOff val="5000"/>
                  </a:schemeClr>
                </a:solidFill>
              </a:rPr>
              <a:t>new </a:t>
            </a:r>
            <a:r>
              <a:rPr lang="en-IN" dirty="0">
                <a:solidFill>
                  <a:schemeClr val="tx1">
                    <a:lumMod val="95000"/>
                    <a:lumOff val="5000"/>
                  </a:schemeClr>
                </a:solidFill>
              </a:rPr>
              <a:t>keyword followed by the element type, followed by the size of the array you’re creating between square brackets.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Creating </a:t>
            </a:r>
            <a:r>
              <a:rPr lang="en-IN" dirty="0">
                <a:solidFill>
                  <a:schemeClr val="tx1">
                    <a:lumMod val="95000"/>
                    <a:lumOff val="5000"/>
                  </a:schemeClr>
                </a:solidFill>
              </a:rPr>
              <a:t>an array also initializes its elements by using the now familiar default values (</a:t>
            </a:r>
            <a:r>
              <a:rPr lang="en-IN" i="1" dirty="0">
                <a:solidFill>
                  <a:schemeClr val="tx1">
                    <a:lumMod val="95000"/>
                    <a:lumOff val="5000"/>
                  </a:schemeClr>
                </a:solidFill>
              </a:rPr>
              <a:t>0</a:t>
            </a:r>
            <a:r>
              <a:rPr lang="en-IN" dirty="0">
                <a:solidFill>
                  <a:schemeClr val="tx1">
                    <a:lumMod val="95000"/>
                    <a:lumOff val="5000"/>
                  </a:schemeClr>
                </a:solidFill>
              </a:rPr>
              <a:t>, </a:t>
            </a:r>
            <a:r>
              <a:rPr lang="en-IN" i="1" dirty="0">
                <a:solidFill>
                  <a:schemeClr val="tx1">
                    <a:lumMod val="95000"/>
                    <a:lumOff val="5000"/>
                  </a:schemeClr>
                </a:solidFill>
              </a:rPr>
              <a:t>null</a:t>
            </a:r>
            <a:r>
              <a:rPr lang="en-IN" dirty="0">
                <a:solidFill>
                  <a:schemeClr val="tx1">
                    <a:lumMod val="95000"/>
                    <a:lumOff val="5000"/>
                  </a:schemeClr>
                </a:solidFill>
              </a:rPr>
              <a:t>, or </a:t>
            </a:r>
            <a:r>
              <a:rPr lang="en-IN" i="1" dirty="0">
                <a:solidFill>
                  <a:schemeClr val="tx1">
                    <a:lumMod val="95000"/>
                    <a:lumOff val="5000"/>
                  </a:schemeClr>
                </a:solidFill>
              </a:rPr>
              <a:t>false</a:t>
            </a:r>
            <a:r>
              <a:rPr lang="en-IN" dirty="0">
                <a:solidFill>
                  <a:schemeClr val="tx1">
                    <a:lumMod val="95000"/>
                    <a:lumOff val="5000"/>
                  </a:schemeClr>
                </a:solidFill>
              </a:rPr>
              <a:t>, depending on whether the type is numeric, a reference, or a Boolean, respectively).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For </a:t>
            </a:r>
            <a:r>
              <a:rPr lang="en-IN" dirty="0">
                <a:solidFill>
                  <a:schemeClr val="tx1">
                    <a:lumMod val="95000"/>
                    <a:lumOff val="5000"/>
                  </a:schemeClr>
                </a:solidFill>
              </a:rPr>
              <a:t>example, to create and initialize a new array of four integers for the </a:t>
            </a:r>
            <a:r>
              <a:rPr lang="en-IN" i="1" dirty="0">
                <a:solidFill>
                  <a:schemeClr val="tx1">
                    <a:lumMod val="95000"/>
                    <a:lumOff val="5000"/>
                  </a:schemeClr>
                </a:solidFill>
              </a:rPr>
              <a:t>pins </a:t>
            </a:r>
            <a:r>
              <a:rPr lang="en-IN" dirty="0">
                <a:solidFill>
                  <a:schemeClr val="tx1">
                    <a:lumMod val="95000"/>
                    <a:lumOff val="5000"/>
                  </a:schemeClr>
                </a:solidFill>
              </a:rPr>
              <a:t>variable declared earlier, you write this:</a:t>
            </a:r>
          </a:p>
        </p:txBody>
      </p:sp>
    </p:spTree>
    <p:extLst>
      <p:ext uri="{BB962C8B-B14F-4D97-AF65-F5344CB8AC3E}">
        <p14:creationId xmlns:p14="http://schemas.microsoft.com/office/powerpoint/2010/main" xmlns="" val="364494468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a:bodyPr>
          <a:lstStyle/>
          <a:p>
            <a:pPr marL="0" indent="0" algn="ctr">
              <a:buNone/>
            </a:pPr>
            <a:r>
              <a:rPr lang="en-IN" dirty="0">
                <a:solidFill>
                  <a:schemeClr val="tx1">
                    <a:lumMod val="95000"/>
                    <a:lumOff val="5000"/>
                  </a:schemeClr>
                </a:solidFill>
              </a:rPr>
              <a:t>The following graphic illustrates what happens when you declare an array, and later when you create an instance of the array: </a:t>
            </a:r>
            <a:endParaRPr lang="en-US" b="1" dirty="0" smtClean="0">
              <a:solidFill>
                <a:schemeClr val="tx1">
                  <a:lumMod val="95000"/>
                  <a:lumOff val="5000"/>
                </a:schemeClr>
              </a:solidFill>
            </a:endParaRPr>
          </a:p>
          <a:p>
            <a:pPr marL="0" indent="0" algn="ctr">
              <a:buNone/>
            </a:pPr>
            <a:endParaRPr lang="en-US" b="1" dirty="0">
              <a:solidFill>
                <a:schemeClr val="tx1">
                  <a:lumMod val="95000"/>
                  <a:lumOff val="5000"/>
                </a:schemeClr>
              </a:solidFill>
            </a:endParaRPr>
          </a:p>
          <a:p>
            <a:pPr marL="0" indent="0" algn="ctr">
              <a:buNone/>
            </a:pPr>
            <a:endParaRPr lang="en-US" b="1" dirty="0" smtClean="0">
              <a:solidFill>
                <a:schemeClr val="tx1">
                  <a:lumMod val="95000"/>
                  <a:lumOff val="5000"/>
                </a:schemeClr>
              </a:solidFill>
            </a:endParaRPr>
          </a:p>
          <a:p>
            <a:pPr marL="0" indent="0" algn="ctr">
              <a:buNone/>
            </a:pPr>
            <a:endParaRPr lang="en-US" b="1" dirty="0">
              <a:solidFill>
                <a:schemeClr val="tx1">
                  <a:lumMod val="95000"/>
                  <a:lumOff val="5000"/>
                </a:schemeClr>
              </a:solidFill>
            </a:endParaRPr>
          </a:p>
          <a:p>
            <a:pPr marL="0" indent="0" algn="ctr">
              <a:buNone/>
            </a:pPr>
            <a:endParaRPr lang="en-US" b="1" dirty="0" smtClean="0">
              <a:solidFill>
                <a:schemeClr val="tx1">
                  <a:lumMod val="95000"/>
                  <a:lumOff val="5000"/>
                </a:schemeClr>
              </a:solidFill>
            </a:endParaRPr>
          </a:p>
          <a:p>
            <a:pPr marL="0" indent="0" algn="ctr">
              <a:buNone/>
            </a:pPr>
            <a:endParaRPr lang="en-US" b="1" dirty="0">
              <a:solidFill>
                <a:schemeClr val="tx1">
                  <a:lumMod val="95000"/>
                  <a:lumOff val="5000"/>
                </a:schemeClr>
              </a:solidFill>
            </a:endParaRPr>
          </a:p>
          <a:p>
            <a:pPr marL="0" indent="0" algn="ctr">
              <a:buNone/>
            </a:pPr>
            <a:endParaRPr lang="en-US" b="1" dirty="0" smtClean="0">
              <a:solidFill>
                <a:schemeClr val="tx1">
                  <a:lumMod val="95000"/>
                  <a:lumOff val="5000"/>
                </a:schemeClr>
              </a:solidFill>
            </a:endParaRPr>
          </a:p>
          <a:p>
            <a:pPr marL="0" indent="0" algn="ctr">
              <a:buNone/>
            </a:pPr>
            <a:endParaRPr lang="en-US" b="1" dirty="0">
              <a:solidFill>
                <a:schemeClr val="tx1">
                  <a:lumMod val="95000"/>
                  <a:lumOff val="5000"/>
                </a:schemeClr>
              </a:solidFill>
            </a:endParaRPr>
          </a:p>
          <a:p>
            <a:pPr marL="0" indent="0" algn="just">
              <a:buNone/>
            </a:pPr>
            <a:endParaRPr lang="en-US" b="1" dirty="0" smtClean="0">
              <a:solidFill>
                <a:schemeClr val="tx1">
                  <a:lumMod val="95000"/>
                  <a:lumOff val="5000"/>
                </a:schemeClr>
              </a:solidFill>
            </a:endParaRPr>
          </a:p>
          <a:p>
            <a:pPr marL="0" indent="0" algn="just">
              <a:buNone/>
            </a:pPr>
            <a:r>
              <a:rPr lang="en-IN" dirty="0">
                <a:solidFill>
                  <a:schemeClr val="tx1">
                    <a:lumMod val="95000"/>
                    <a:lumOff val="5000"/>
                  </a:schemeClr>
                </a:solidFill>
              </a:rPr>
              <a:t>Because the memory for the array instance is allocated dynamically, the size of the array does not have to be a constant; it can be calculated at run time, as shown in </a:t>
            </a:r>
            <a:r>
              <a:rPr lang="en-IN" dirty="0" smtClean="0">
                <a:solidFill>
                  <a:schemeClr val="tx1">
                    <a:lumMod val="95000"/>
                    <a:lumOff val="5000"/>
                  </a:schemeClr>
                </a:solidFill>
              </a:rPr>
              <a:t>this example: </a:t>
            </a:r>
            <a:endParaRPr lang="en-IN" b="1" dirty="0" smtClean="0">
              <a:solidFill>
                <a:schemeClr val="tx1">
                  <a:lumMod val="95000"/>
                  <a:lumOff val="5000"/>
                </a:schemeClr>
              </a:solidFill>
            </a:endParaRPr>
          </a:p>
          <a:p>
            <a:pPr marL="0" indent="0" algn="ctr">
              <a:buNone/>
            </a:pPr>
            <a:r>
              <a:rPr lang="en-IN" dirty="0" smtClean="0">
                <a:solidFill>
                  <a:srgbClr val="FF0000"/>
                </a:solidFill>
              </a:rPr>
              <a:t>                       </a:t>
            </a:r>
            <a:r>
              <a:rPr lang="en-IN" dirty="0" err="1" smtClean="0">
                <a:solidFill>
                  <a:srgbClr val="FF0000"/>
                </a:solidFill>
              </a:rPr>
              <a:t>int</a:t>
            </a:r>
            <a:r>
              <a:rPr lang="en-IN" dirty="0" smtClean="0">
                <a:solidFill>
                  <a:srgbClr val="FF0000"/>
                </a:solidFill>
              </a:rPr>
              <a:t> size = </a:t>
            </a:r>
            <a:r>
              <a:rPr lang="en-IN" dirty="0" err="1" smtClean="0">
                <a:solidFill>
                  <a:srgbClr val="FF0000"/>
                </a:solidFill>
              </a:rPr>
              <a:t>int.Parse</a:t>
            </a:r>
            <a:r>
              <a:rPr lang="en-IN" dirty="0" smtClean="0">
                <a:solidFill>
                  <a:srgbClr val="FF0000"/>
                </a:solidFill>
              </a:rPr>
              <a:t>(</a:t>
            </a:r>
            <a:r>
              <a:rPr lang="en-IN" dirty="0" err="1" smtClean="0">
                <a:solidFill>
                  <a:srgbClr val="FF0000"/>
                </a:solidFill>
              </a:rPr>
              <a:t>Console.ReadLine</a:t>
            </a:r>
            <a:r>
              <a:rPr lang="en-IN" dirty="0" smtClean="0">
                <a:solidFill>
                  <a:srgbClr val="FF0000"/>
                </a:solidFill>
              </a:rPr>
              <a:t>());</a:t>
            </a:r>
          </a:p>
          <a:p>
            <a:pPr marL="0" indent="0" algn="ctr">
              <a:buNone/>
            </a:pPr>
            <a:r>
              <a:rPr lang="en-IN" dirty="0" smtClean="0">
                <a:solidFill>
                  <a:srgbClr val="FF0000"/>
                </a:solidFill>
              </a:rPr>
              <a:t> </a:t>
            </a:r>
            <a:r>
              <a:rPr lang="en-IN" dirty="0" err="1" smtClean="0">
                <a:solidFill>
                  <a:srgbClr val="FF0000"/>
                </a:solidFill>
              </a:rPr>
              <a:t>int</a:t>
            </a:r>
            <a:r>
              <a:rPr lang="en-IN" dirty="0" smtClean="0">
                <a:solidFill>
                  <a:srgbClr val="FF0000"/>
                </a:solidFill>
              </a:rPr>
              <a:t>[ ] </a:t>
            </a:r>
            <a:r>
              <a:rPr lang="en-IN" dirty="0">
                <a:solidFill>
                  <a:srgbClr val="FF0000"/>
                </a:solidFill>
              </a:rPr>
              <a:t>pins = new </a:t>
            </a:r>
            <a:r>
              <a:rPr lang="en-IN" dirty="0" err="1">
                <a:solidFill>
                  <a:srgbClr val="FF0000"/>
                </a:solidFill>
              </a:rPr>
              <a:t>int</a:t>
            </a:r>
            <a:r>
              <a:rPr lang="en-IN" dirty="0">
                <a:solidFill>
                  <a:srgbClr val="FF0000"/>
                </a:solidFill>
              </a:rPr>
              <a:t>[size</a:t>
            </a:r>
            <a:r>
              <a:rPr lang="en-IN" dirty="0" smtClean="0">
                <a:solidFill>
                  <a:srgbClr val="FF0000"/>
                </a:solidFill>
              </a:rPr>
              <a:t>];</a:t>
            </a:r>
          </a:p>
          <a:p>
            <a:pPr marL="0" indent="0">
              <a:buNone/>
            </a:pPr>
            <a:r>
              <a:rPr lang="en-IN" dirty="0">
                <a:solidFill>
                  <a:schemeClr val="tx1">
                    <a:lumMod val="95000"/>
                    <a:lumOff val="5000"/>
                  </a:schemeClr>
                </a:solidFill>
              </a:rPr>
              <a:t>You’re also allowed to create an array whose size is 0. This might sound bizarre, but it’s useful in situations where the size of the array is determined dynamically and could even be 0. An array of size 0 is not a </a:t>
            </a:r>
            <a:r>
              <a:rPr lang="en-IN" i="1" dirty="0">
                <a:solidFill>
                  <a:schemeClr val="tx1">
                    <a:lumMod val="95000"/>
                    <a:lumOff val="5000"/>
                  </a:schemeClr>
                </a:solidFill>
              </a:rPr>
              <a:t>null </a:t>
            </a:r>
            <a:r>
              <a:rPr lang="en-IN" dirty="0">
                <a:solidFill>
                  <a:schemeClr val="tx1">
                    <a:lumMod val="95000"/>
                    <a:lumOff val="5000"/>
                  </a:schemeClr>
                </a:solidFill>
              </a:rPr>
              <a:t>array; it is an array containing zero elements.</a:t>
            </a:r>
            <a:endParaRPr lang="en-IN" b="1" dirty="0">
              <a:solidFill>
                <a:schemeClr val="tx1">
                  <a:lumMod val="95000"/>
                  <a:lumOff val="5000"/>
                </a:schemeClr>
              </a:solidFill>
            </a:endParaRPr>
          </a:p>
        </p:txBody>
      </p:sp>
      <p:pic>
        <p:nvPicPr>
          <p:cNvPr id="4" name="Picture 3"/>
          <p:cNvPicPr>
            <a:picLocks noChangeAspect="1"/>
          </p:cNvPicPr>
          <p:nvPr/>
        </p:nvPicPr>
        <p:blipFill>
          <a:blip r:embed="rId3"/>
          <a:stretch>
            <a:fillRect/>
          </a:stretch>
        </p:blipFill>
        <p:spPr>
          <a:xfrm>
            <a:off x="3195625" y="1514670"/>
            <a:ext cx="5509597" cy="1842680"/>
          </a:xfrm>
          <a:prstGeom prst="rect">
            <a:avLst/>
          </a:prstGeom>
        </p:spPr>
      </p:pic>
    </p:spTree>
    <p:extLst>
      <p:ext uri="{BB962C8B-B14F-4D97-AF65-F5344CB8AC3E}">
        <p14:creationId xmlns:p14="http://schemas.microsoft.com/office/powerpoint/2010/main" xmlns="" val="84097485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a:solidFill>
                  <a:srgbClr val="FF0000"/>
                </a:solidFill>
              </a:rPr>
              <a:t>Populating and Using an Array</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a:bodyPr>
          <a:lstStyle/>
          <a:p>
            <a:pPr marL="0" indent="0" algn="just">
              <a:buNone/>
            </a:pPr>
            <a:r>
              <a:rPr lang="en-IN" dirty="0">
                <a:solidFill>
                  <a:schemeClr val="tx1">
                    <a:lumMod val="95000"/>
                    <a:lumOff val="5000"/>
                  </a:schemeClr>
                </a:solidFill>
              </a:rPr>
              <a:t>When you create an array instance, all the elements of the array are initialized to a default value depending on their type.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For </a:t>
            </a:r>
            <a:r>
              <a:rPr lang="en-IN" dirty="0">
                <a:solidFill>
                  <a:schemeClr val="tx1">
                    <a:lumMod val="95000"/>
                    <a:lumOff val="5000"/>
                  </a:schemeClr>
                </a:solidFill>
              </a:rPr>
              <a:t>example, all numeric values default to </a:t>
            </a:r>
            <a:r>
              <a:rPr lang="en-IN" i="1" dirty="0">
                <a:solidFill>
                  <a:schemeClr val="tx1">
                    <a:lumMod val="95000"/>
                    <a:lumOff val="5000"/>
                  </a:schemeClr>
                </a:solidFill>
              </a:rPr>
              <a:t>0</a:t>
            </a:r>
            <a:r>
              <a:rPr lang="en-IN" dirty="0">
                <a:solidFill>
                  <a:schemeClr val="tx1">
                    <a:lumMod val="95000"/>
                    <a:lumOff val="5000"/>
                  </a:schemeClr>
                </a:solidFill>
              </a:rPr>
              <a:t>, objects are initialized to </a:t>
            </a:r>
            <a:r>
              <a:rPr lang="en-IN" i="1" dirty="0">
                <a:solidFill>
                  <a:schemeClr val="tx1">
                    <a:lumMod val="95000"/>
                    <a:lumOff val="5000"/>
                  </a:schemeClr>
                </a:solidFill>
              </a:rPr>
              <a:t>null</a:t>
            </a:r>
            <a:r>
              <a:rPr lang="en-IN" dirty="0">
                <a:solidFill>
                  <a:schemeClr val="tx1">
                    <a:lumMod val="95000"/>
                    <a:lumOff val="5000"/>
                  </a:schemeClr>
                </a:solidFill>
              </a:rPr>
              <a:t>, </a:t>
            </a:r>
            <a:r>
              <a:rPr lang="en-IN" i="1" dirty="0" err="1">
                <a:solidFill>
                  <a:schemeClr val="tx1">
                    <a:lumMod val="95000"/>
                    <a:lumOff val="5000"/>
                  </a:schemeClr>
                </a:solidFill>
              </a:rPr>
              <a:t>DateTime</a:t>
            </a:r>
            <a:r>
              <a:rPr lang="en-IN" i="1" dirty="0">
                <a:solidFill>
                  <a:schemeClr val="tx1">
                    <a:lumMod val="95000"/>
                    <a:lumOff val="5000"/>
                  </a:schemeClr>
                </a:solidFill>
              </a:rPr>
              <a:t> </a:t>
            </a:r>
            <a:r>
              <a:rPr lang="en-IN" dirty="0">
                <a:solidFill>
                  <a:schemeClr val="tx1">
                    <a:lumMod val="95000"/>
                    <a:lumOff val="5000"/>
                  </a:schemeClr>
                </a:solidFill>
              </a:rPr>
              <a:t>values are set to the date and time </a:t>
            </a:r>
            <a:r>
              <a:rPr lang="en-IN" i="1" dirty="0">
                <a:solidFill>
                  <a:schemeClr val="tx1">
                    <a:lumMod val="95000"/>
                    <a:lumOff val="5000"/>
                  </a:schemeClr>
                </a:solidFill>
              </a:rPr>
              <a:t>"01/01/0001 00:00:00"</a:t>
            </a:r>
            <a:r>
              <a:rPr lang="en-IN" dirty="0">
                <a:solidFill>
                  <a:schemeClr val="tx1">
                    <a:lumMod val="95000"/>
                    <a:lumOff val="5000"/>
                  </a:schemeClr>
                </a:solidFill>
              </a:rPr>
              <a:t>, and strings are initialized to </a:t>
            </a:r>
            <a:r>
              <a:rPr lang="en-IN" i="1" dirty="0">
                <a:solidFill>
                  <a:schemeClr val="tx1">
                    <a:lumMod val="95000"/>
                    <a:lumOff val="5000"/>
                  </a:schemeClr>
                </a:solidFill>
              </a:rPr>
              <a:t>null</a:t>
            </a:r>
            <a:r>
              <a:rPr lang="en-IN" dirty="0">
                <a:solidFill>
                  <a:schemeClr val="tx1">
                    <a:lumMod val="95000"/>
                    <a:lumOff val="5000"/>
                  </a:schemeClr>
                </a:solidFill>
              </a:rPr>
              <a:t>. </a:t>
            </a:r>
            <a:endParaRPr lang="en-IN" dirty="0" smtClean="0">
              <a:solidFill>
                <a:schemeClr val="tx1">
                  <a:lumMod val="95000"/>
                  <a:lumOff val="5000"/>
                </a:schemeClr>
              </a:solidFill>
            </a:endParaRPr>
          </a:p>
          <a:p>
            <a:pPr marL="0" indent="0" algn="just">
              <a:buNone/>
            </a:pPr>
            <a:r>
              <a:rPr lang="en-IN" dirty="0">
                <a:solidFill>
                  <a:schemeClr val="tx1">
                    <a:lumMod val="95000"/>
                    <a:lumOff val="5000"/>
                  </a:schemeClr>
                </a:solidFill>
              </a:rPr>
              <a:t>You can modify this </a:t>
            </a:r>
            <a:r>
              <a:rPr lang="en-IN" dirty="0" err="1">
                <a:solidFill>
                  <a:schemeClr val="tx1">
                    <a:lumMod val="95000"/>
                    <a:lumOff val="5000"/>
                  </a:schemeClr>
                </a:solidFill>
              </a:rPr>
              <a:t>behavior</a:t>
            </a:r>
            <a:r>
              <a:rPr lang="en-IN" dirty="0">
                <a:solidFill>
                  <a:schemeClr val="tx1">
                    <a:lumMod val="95000"/>
                    <a:lumOff val="5000"/>
                  </a:schemeClr>
                </a:solidFill>
              </a:rPr>
              <a:t> and initialize the elements of an array to specific values if you prefer. You achieve this by providing a comma-separated list of values between a pair of braces.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For </a:t>
            </a:r>
            <a:r>
              <a:rPr lang="en-IN" dirty="0">
                <a:solidFill>
                  <a:schemeClr val="tx1">
                    <a:lumMod val="95000"/>
                    <a:lumOff val="5000"/>
                  </a:schemeClr>
                </a:solidFill>
              </a:rPr>
              <a:t>example, to initialize </a:t>
            </a:r>
            <a:r>
              <a:rPr lang="en-IN" i="1" dirty="0">
                <a:solidFill>
                  <a:schemeClr val="tx1">
                    <a:lumMod val="95000"/>
                    <a:lumOff val="5000"/>
                  </a:schemeClr>
                </a:solidFill>
              </a:rPr>
              <a:t>pins </a:t>
            </a:r>
            <a:r>
              <a:rPr lang="en-IN" dirty="0">
                <a:solidFill>
                  <a:schemeClr val="tx1">
                    <a:lumMod val="95000"/>
                    <a:lumOff val="5000"/>
                  </a:schemeClr>
                </a:solidFill>
              </a:rPr>
              <a:t>to an array of four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dirty="0">
                <a:solidFill>
                  <a:schemeClr val="tx1">
                    <a:lumMod val="95000"/>
                    <a:lumOff val="5000"/>
                  </a:schemeClr>
                </a:solidFill>
              </a:rPr>
              <a:t>variables whose values are </a:t>
            </a:r>
            <a:r>
              <a:rPr lang="en-IN" i="1" dirty="0">
                <a:solidFill>
                  <a:schemeClr val="tx1">
                    <a:lumMod val="95000"/>
                    <a:lumOff val="5000"/>
                  </a:schemeClr>
                </a:solidFill>
              </a:rPr>
              <a:t>9, 3, 7</a:t>
            </a:r>
            <a:r>
              <a:rPr lang="en-IN" dirty="0">
                <a:solidFill>
                  <a:schemeClr val="tx1">
                    <a:lumMod val="95000"/>
                    <a:lumOff val="5000"/>
                  </a:schemeClr>
                </a:solidFill>
              </a:rPr>
              <a:t>, and </a:t>
            </a:r>
            <a:r>
              <a:rPr lang="en-IN" i="1" dirty="0">
                <a:solidFill>
                  <a:schemeClr val="tx1">
                    <a:lumMod val="95000"/>
                    <a:lumOff val="5000"/>
                  </a:schemeClr>
                </a:solidFill>
              </a:rPr>
              <a:t>2</a:t>
            </a:r>
            <a:r>
              <a:rPr lang="en-IN" dirty="0">
                <a:solidFill>
                  <a:schemeClr val="tx1">
                    <a:lumMod val="95000"/>
                    <a:lumOff val="5000"/>
                  </a:schemeClr>
                </a:solidFill>
              </a:rPr>
              <a:t>, you write this:</a:t>
            </a:r>
            <a:endParaRPr lang="en-US" b="1" dirty="0">
              <a:solidFill>
                <a:schemeClr val="tx1">
                  <a:lumMod val="95000"/>
                  <a:lumOff val="5000"/>
                </a:schemeClr>
              </a:solidFill>
            </a:endParaRPr>
          </a:p>
          <a:p>
            <a:pPr marL="0" indent="0">
              <a:buNone/>
            </a:pPr>
            <a:r>
              <a:rPr lang="en-IN" dirty="0" smtClean="0"/>
              <a:t>                                                              </a:t>
            </a:r>
            <a:r>
              <a:rPr lang="en-IN" dirty="0" err="1" smtClean="0">
                <a:solidFill>
                  <a:srgbClr val="FF0000"/>
                </a:solidFill>
              </a:rPr>
              <a:t>int</a:t>
            </a:r>
            <a:r>
              <a:rPr lang="en-IN" dirty="0" smtClean="0">
                <a:solidFill>
                  <a:srgbClr val="FF0000"/>
                </a:solidFill>
              </a:rPr>
              <a:t>[ ] </a:t>
            </a:r>
            <a:r>
              <a:rPr lang="en-IN" dirty="0">
                <a:solidFill>
                  <a:srgbClr val="FF0000"/>
                </a:solidFill>
              </a:rPr>
              <a:t>pins = new </a:t>
            </a:r>
            <a:r>
              <a:rPr lang="en-IN" dirty="0" err="1">
                <a:solidFill>
                  <a:srgbClr val="FF0000"/>
                </a:solidFill>
              </a:rPr>
              <a:t>int</a:t>
            </a:r>
            <a:r>
              <a:rPr lang="en-IN" dirty="0">
                <a:solidFill>
                  <a:srgbClr val="FF0000"/>
                </a:solidFill>
              </a:rPr>
              <a:t>[4]{ 9, 3, 7, 2 </a:t>
            </a:r>
            <a:r>
              <a:rPr lang="en-IN" dirty="0" smtClean="0">
                <a:solidFill>
                  <a:srgbClr val="FF0000"/>
                </a:solidFill>
              </a:rPr>
              <a:t>};</a:t>
            </a:r>
          </a:p>
          <a:p>
            <a:pPr marL="0" indent="0" algn="just">
              <a:buNone/>
            </a:pPr>
            <a:r>
              <a:rPr lang="en-IN" dirty="0">
                <a:solidFill>
                  <a:schemeClr val="tx1">
                    <a:lumMod val="95000"/>
                    <a:lumOff val="5000"/>
                  </a:schemeClr>
                </a:solidFill>
              </a:rPr>
              <a:t>The values between the braces do not have to be constants—they can be values calculated at run time, as shown in this example, which populates the </a:t>
            </a:r>
            <a:r>
              <a:rPr lang="en-IN" i="1" dirty="0">
                <a:solidFill>
                  <a:schemeClr val="tx1">
                    <a:lumMod val="95000"/>
                    <a:lumOff val="5000"/>
                  </a:schemeClr>
                </a:solidFill>
              </a:rPr>
              <a:t>pins </a:t>
            </a:r>
            <a:r>
              <a:rPr lang="en-IN" dirty="0">
                <a:solidFill>
                  <a:schemeClr val="tx1">
                    <a:lumMod val="95000"/>
                    <a:lumOff val="5000"/>
                  </a:schemeClr>
                </a:solidFill>
              </a:rPr>
              <a:t>array with four random numbers:</a:t>
            </a:r>
            <a:endParaRPr lang="en-US" b="1" dirty="0" smtClean="0">
              <a:solidFill>
                <a:schemeClr val="tx1">
                  <a:lumMod val="95000"/>
                  <a:lumOff val="5000"/>
                </a:schemeClr>
              </a:solidFill>
            </a:endParaRPr>
          </a:p>
          <a:p>
            <a:pPr marL="0" indent="0" algn="ctr">
              <a:buNone/>
            </a:pPr>
            <a:r>
              <a:rPr lang="en-IN" dirty="0">
                <a:solidFill>
                  <a:srgbClr val="FF0000"/>
                </a:solidFill>
              </a:rPr>
              <a:t>Random r = new Random</a:t>
            </a:r>
            <a:r>
              <a:rPr lang="en-IN" dirty="0" smtClean="0">
                <a:solidFill>
                  <a:srgbClr val="FF0000"/>
                </a:solidFill>
              </a:rPr>
              <a:t>();</a:t>
            </a:r>
          </a:p>
          <a:p>
            <a:pPr marL="0" indent="0" algn="ctr">
              <a:buNone/>
            </a:pPr>
            <a:r>
              <a:rPr lang="en-IN" dirty="0" err="1" smtClean="0">
                <a:solidFill>
                  <a:srgbClr val="FF0000"/>
                </a:solidFill>
              </a:rPr>
              <a:t>int</a:t>
            </a:r>
            <a:r>
              <a:rPr lang="en-IN" dirty="0">
                <a:solidFill>
                  <a:srgbClr val="FF0000"/>
                </a:solidFill>
              </a:rPr>
              <a:t>[] pins = new </a:t>
            </a:r>
            <a:r>
              <a:rPr lang="en-IN" dirty="0" err="1">
                <a:solidFill>
                  <a:srgbClr val="FF0000"/>
                </a:solidFill>
              </a:rPr>
              <a:t>int</a:t>
            </a:r>
            <a:r>
              <a:rPr lang="en-IN" dirty="0">
                <a:solidFill>
                  <a:srgbClr val="FF0000"/>
                </a:solidFill>
              </a:rPr>
              <a:t>[4</a:t>
            </a:r>
            <a:r>
              <a:rPr lang="en-IN" dirty="0" smtClean="0">
                <a:solidFill>
                  <a:srgbClr val="FF0000"/>
                </a:solidFill>
              </a:rPr>
              <a:t>]   { </a:t>
            </a:r>
            <a:r>
              <a:rPr lang="en-IN" dirty="0" err="1">
                <a:solidFill>
                  <a:srgbClr val="FF0000"/>
                </a:solidFill>
              </a:rPr>
              <a:t>r.Next</a:t>
            </a:r>
            <a:r>
              <a:rPr lang="en-IN" dirty="0">
                <a:solidFill>
                  <a:srgbClr val="FF0000"/>
                </a:solidFill>
              </a:rPr>
              <a:t>() % 10, </a:t>
            </a:r>
            <a:r>
              <a:rPr lang="en-IN" dirty="0" err="1">
                <a:solidFill>
                  <a:srgbClr val="FF0000"/>
                </a:solidFill>
              </a:rPr>
              <a:t>r.Next</a:t>
            </a:r>
            <a:r>
              <a:rPr lang="en-IN" dirty="0">
                <a:solidFill>
                  <a:srgbClr val="FF0000"/>
                </a:solidFill>
              </a:rPr>
              <a:t>() % 10, </a:t>
            </a:r>
            <a:endParaRPr lang="en-IN" dirty="0" smtClean="0">
              <a:solidFill>
                <a:srgbClr val="FF0000"/>
              </a:solidFill>
            </a:endParaRPr>
          </a:p>
          <a:p>
            <a:pPr marL="0" indent="0" algn="ctr">
              <a:buNone/>
            </a:pPr>
            <a:r>
              <a:rPr lang="en-IN" dirty="0">
                <a:solidFill>
                  <a:srgbClr val="FF0000"/>
                </a:solidFill>
              </a:rPr>
              <a:t> </a:t>
            </a:r>
            <a:r>
              <a:rPr lang="en-IN" dirty="0" smtClean="0">
                <a:solidFill>
                  <a:srgbClr val="FF0000"/>
                </a:solidFill>
              </a:rPr>
              <a:t>                                       </a:t>
            </a:r>
            <a:r>
              <a:rPr lang="en-IN" dirty="0" err="1" smtClean="0">
                <a:solidFill>
                  <a:srgbClr val="FF0000"/>
                </a:solidFill>
              </a:rPr>
              <a:t>r.Next</a:t>
            </a:r>
            <a:r>
              <a:rPr lang="en-IN" dirty="0">
                <a:solidFill>
                  <a:srgbClr val="FF0000"/>
                </a:solidFill>
              </a:rPr>
              <a:t>() % 10, </a:t>
            </a:r>
            <a:r>
              <a:rPr lang="en-IN" dirty="0" err="1">
                <a:solidFill>
                  <a:srgbClr val="FF0000"/>
                </a:solidFill>
              </a:rPr>
              <a:t>r.Next</a:t>
            </a:r>
            <a:r>
              <a:rPr lang="en-IN" dirty="0">
                <a:solidFill>
                  <a:srgbClr val="FF0000"/>
                </a:solidFill>
              </a:rPr>
              <a:t>() % 10 };</a:t>
            </a:r>
            <a:endParaRPr lang="en-US" b="1" dirty="0">
              <a:solidFill>
                <a:srgbClr val="FF0000"/>
              </a:solidFill>
            </a:endParaRPr>
          </a:p>
          <a:p>
            <a:pPr marL="0" indent="0" algn="ctr">
              <a:buNone/>
            </a:pPr>
            <a:endParaRPr lang="en-US" b="1" dirty="0" smtClean="0">
              <a:solidFill>
                <a:schemeClr val="tx1">
                  <a:lumMod val="95000"/>
                  <a:lumOff val="5000"/>
                </a:schemeClr>
              </a:solidFill>
            </a:endParaRPr>
          </a:p>
          <a:p>
            <a:pPr marL="0" indent="0">
              <a:buNone/>
            </a:pPr>
            <a:endParaRPr lang="en-US" b="1" dirty="0">
              <a:solidFill>
                <a:schemeClr val="tx1">
                  <a:lumMod val="95000"/>
                  <a:lumOff val="5000"/>
                </a:schemeClr>
              </a:solidFill>
            </a:endParaRPr>
          </a:p>
          <a:p>
            <a:pPr marL="0" indent="0" algn="ctr">
              <a:buNone/>
            </a:pPr>
            <a:endParaRPr lang="en-US" b="1" dirty="0" smtClean="0">
              <a:solidFill>
                <a:schemeClr val="tx1">
                  <a:lumMod val="95000"/>
                  <a:lumOff val="5000"/>
                </a:schemeClr>
              </a:solidFill>
            </a:endParaRPr>
          </a:p>
          <a:p>
            <a:pPr marL="0" indent="0" algn="ctr">
              <a:buNone/>
            </a:pPr>
            <a:endParaRPr lang="en-US" b="1" dirty="0">
              <a:solidFill>
                <a:schemeClr val="tx1">
                  <a:lumMod val="95000"/>
                  <a:lumOff val="5000"/>
                </a:schemeClr>
              </a:solidFill>
            </a:endParaRPr>
          </a:p>
          <a:p>
            <a:pPr marL="0" indent="0" algn="just">
              <a:buNone/>
            </a:pPr>
            <a:endParaRPr lang="en-US" b="1" dirty="0" smtClean="0">
              <a:solidFill>
                <a:schemeClr val="tx1">
                  <a:lumMod val="95000"/>
                  <a:lumOff val="5000"/>
                </a:schemeClr>
              </a:solidFill>
            </a:endParaRPr>
          </a:p>
        </p:txBody>
      </p:sp>
    </p:spTree>
    <p:extLst>
      <p:ext uri="{BB962C8B-B14F-4D97-AF65-F5344CB8AC3E}">
        <p14:creationId xmlns:p14="http://schemas.microsoft.com/office/powerpoint/2010/main" xmlns="" val="18891739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a:bodyPr>
          <a:lstStyle/>
          <a:p>
            <a:r>
              <a:rPr lang="en-IN" dirty="0">
                <a:solidFill>
                  <a:schemeClr val="tx1">
                    <a:lumMod val="95000"/>
                    <a:lumOff val="5000"/>
                  </a:schemeClr>
                </a:solidFill>
              </a:rPr>
              <a:t>The number of values between the braces must exactly match the size of the array instance being created:</a:t>
            </a:r>
          </a:p>
          <a:p>
            <a:pPr marL="0" indent="0">
              <a:buNone/>
            </a:pPr>
            <a:r>
              <a:rPr lang="en-IN" dirty="0" smtClean="0">
                <a:solidFill>
                  <a:srgbClr val="FF0000"/>
                </a:solidFill>
              </a:rPr>
              <a:t>                                                          </a:t>
            </a:r>
            <a:r>
              <a:rPr lang="en-IN" dirty="0" err="1" smtClean="0">
                <a:solidFill>
                  <a:srgbClr val="FF0000"/>
                </a:solidFill>
              </a:rPr>
              <a:t>int</a:t>
            </a:r>
            <a:r>
              <a:rPr lang="en-IN" dirty="0" smtClean="0">
                <a:solidFill>
                  <a:srgbClr val="FF0000"/>
                </a:solidFill>
              </a:rPr>
              <a:t>[ ] </a:t>
            </a:r>
            <a:r>
              <a:rPr lang="en-IN" dirty="0">
                <a:solidFill>
                  <a:srgbClr val="FF0000"/>
                </a:solidFill>
              </a:rPr>
              <a:t>pins = new </a:t>
            </a:r>
            <a:r>
              <a:rPr lang="en-IN" dirty="0" err="1">
                <a:solidFill>
                  <a:srgbClr val="FF0000"/>
                </a:solidFill>
              </a:rPr>
              <a:t>int</a:t>
            </a:r>
            <a:r>
              <a:rPr lang="en-IN" dirty="0">
                <a:solidFill>
                  <a:srgbClr val="FF0000"/>
                </a:solidFill>
              </a:rPr>
              <a:t>[3]{ 9, 3, 7, 2 </a:t>
            </a:r>
            <a:r>
              <a:rPr lang="en-IN" dirty="0" smtClean="0">
                <a:solidFill>
                  <a:srgbClr val="FF0000"/>
                </a:solidFill>
              </a:rPr>
              <a:t>};   </a:t>
            </a:r>
            <a:r>
              <a:rPr lang="en-IN" dirty="0">
                <a:solidFill>
                  <a:srgbClr val="FF0000"/>
                </a:solidFill>
              </a:rPr>
              <a:t>// compile-time </a:t>
            </a:r>
            <a:r>
              <a:rPr lang="en-IN" dirty="0" smtClean="0">
                <a:solidFill>
                  <a:srgbClr val="FF0000"/>
                </a:solidFill>
              </a:rPr>
              <a:t>error</a:t>
            </a:r>
          </a:p>
          <a:p>
            <a:pPr marL="0" indent="0">
              <a:buNone/>
            </a:pPr>
            <a:r>
              <a:rPr lang="en-IN" dirty="0">
                <a:solidFill>
                  <a:srgbClr val="FF0000"/>
                </a:solidFill>
              </a:rPr>
              <a:t> </a:t>
            </a:r>
            <a:r>
              <a:rPr lang="en-IN" dirty="0" smtClean="0">
                <a:solidFill>
                  <a:srgbClr val="FF0000"/>
                </a:solidFill>
              </a:rPr>
              <a:t>                                                         </a:t>
            </a:r>
            <a:r>
              <a:rPr lang="en-IN" dirty="0" err="1" smtClean="0">
                <a:solidFill>
                  <a:srgbClr val="FF0000"/>
                </a:solidFill>
              </a:rPr>
              <a:t>int</a:t>
            </a:r>
            <a:r>
              <a:rPr lang="en-IN" dirty="0" smtClean="0">
                <a:solidFill>
                  <a:srgbClr val="FF0000"/>
                </a:solidFill>
              </a:rPr>
              <a:t>[ ] </a:t>
            </a:r>
            <a:r>
              <a:rPr lang="en-IN" dirty="0">
                <a:solidFill>
                  <a:srgbClr val="FF0000"/>
                </a:solidFill>
              </a:rPr>
              <a:t>pins = new </a:t>
            </a:r>
            <a:r>
              <a:rPr lang="en-IN" dirty="0" err="1">
                <a:solidFill>
                  <a:srgbClr val="FF0000"/>
                </a:solidFill>
              </a:rPr>
              <a:t>int</a:t>
            </a:r>
            <a:r>
              <a:rPr lang="en-IN" dirty="0">
                <a:solidFill>
                  <a:srgbClr val="FF0000"/>
                </a:solidFill>
              </a:rPr>
              <a:t>[4]{ 9, 3, 7 </a:t>
            </a:r>
            <a:r>
              <a:rPr lang="en-IN" dirty="0" smtClean="0">
                <a:solidFill>
                  <a:srgbClr val="FF0000"/>
                </a:solidFill>
              </a:rPr>
              <a:t>};      </a:t>
            </a:r>
            <a:r>
              <a:rPr lang="en-IN" dirty="0">
                <a:solidFill>
                  <a:srgbClr val="FF0000"/>
                </a:solidFill>
              </a:rPr>
              <a:t>// compile-time </a:t>
            </a:r>
            <a:r>
              <a:rPr lang="en-IN" dirty="0" smtClean="0">
                <a:solidFill>
                  <a:srgbClr val="FF0000"/>
                </a:solidFill>
              </a:rPr>
              <a:t>error</a:t>
            </a:r>
          </a:p>
          <a:p>
            <a:pPr marL="0" indent="0">
              <a:buNone/>
            </a:pPr>
            <a:r>
              <a:rPr lang="en-IN" dirty="0">
                <a:solidFill>
                  <a:srgbClr val="FF0000"/>
                </a:solidFill>
              </a:rPr>
              <a:t> </a:t>
            </a:r>
            <a:r>
              <a:rPr lang="en-IN" dirty="0" smtClean="0">
                <a:solidFill>
                  <a:srgbClr val="FF0000"/>
                </a:solidFill>
              </a:rPr>
              <a:t>                                                         </a:t>
            </a:r>
            <a:r>
              <a:rPr lang="en-IN" dirty="0" err="1" smtClean="0">
                <a:solidFill>
                  <a:srgbClr val="FF0000"/>
                </a:solidFill>
              </a:rPr>
              <a:t>int</a:t>
            </a:r>
            <a:r>
              <a:rPr lang="en-IN" dirty="0" smtClean="0">
                <a:solidFill>
                  <a:srgbClr val="FF0000"/>
                </a:solidFill>
              </a:rPr>
              <a:t>[ ] </a:t>
            </a:r>
            <a:r>
              <a:rPr lang="en-IN" dirty="0">
                <a:solidFill>
                  <a:srgbClr val="FF0000"/>
                </a:solidFill>
              </a:rPr>
              <a:t>pins = new </a:t>
            </a:r>
            <a:r>
              <a:rPr lang="en-IN" dirty="0" err="1">
                <a:solidFill>
                  <a:srgbClr val="FF0000"/>
                </a:solidFill>
              </a:rPr>
              <a:t>int</a:t>
            </a:r>
            <a:r>
              <a:rPr lang="en-IN" dirty="0">
                <a:solidFill>
                  <a:srgbClr val="FF0000"/>
                </a:solidFill>
              </a:rPr>
              <a:t>[4</a:t>
            </a:r>
            <a:r>
              <a:rPr lang="en-IN" dirty="0" smtClean="0">
                <a:solidFill>
                  <a:srgbClr val="FF0000"/>
                </a:solidFill>
              </a:rPr>
              <a:t>]{ </a:t>
            </a:r>
            <a:r>
              <a:rPr lang="en-IN" dirty="0">
                <a:solidFill>
                  <a:srgbClr val="FF0000"/>
                </a:solidFill>
              </a:rPr>
              <a:t>9, 3, 7, 2 }; </a:t>
            </a:r>
            <a:r>
              <a:rPr lang="en-IN" dirty="0" smtClean="0">
                <a:solidFill>
                  <a:srgbClr val="FF0000"/>
                </a:solidFill>
              </a:rPr>
              <a:t> // OK</a:t>
            </a:r>
          </a:p>
          <a:p>
            <a:pPr marL="0" indent="0">
              <a:buNone/>
            </a:pPr>
            <a:r>
              <a:rPr lang="en-IN" dirty="0">
                <a:solidFill>
                  <a:schemeClr val="tx1">
                    <a:lumMod val="95000"/>
                    <a:lumOff val="5000"/>
                  </a:schemeClr>
                </a:solidFill>
              </a:rPr>
              <a:t>When you’re initializing an array variable in this way, you can actually omit the </a:t>
            </a:r>
            <a:r>
              <a:rPr lang="en-IN" i="1" dirty="0">
                <a:solidFill>
                  <a:schemeClr val="tx1">
                    <a:lumMod val="95000"/>
                    <a:lumOff val="5000"/>
                  </a:schemeClr>
                </a:solidFill>
              </a:rPr>
              <a:t>new </a:t>
            </a:r>
            <a:r>
              <a:rPr lang="en-IN" dirty="0">
                <a:solidFill>
                  <a:schemeClr val="tx1">
                    <a:lumMod val="95000"/>
                    <a:lumOff val="5000"/>
                  </a:schemeClr>
                </a:solidFill>
              </a:rPr>
              <a:t>expression and the size of the array</a:t>
            </a:r>
            <a:r>
              <a:rPr lang="en-IN" dirty="0" smtClean="0">
                <a:solidFill>
                  <a:schemeClr val="tx1">
                    <a:lumMod val="95000"/>
                    <a:lumOff val="5000"/>
                  </a:schemeClr>
                </a:solidFill>
              </a:rPr>
              <a:t>.</a:t>
            </a:r>
          </a:p>
          <a:p>
            <a:pPr marL="0" indent="0">
              <a:buNone/>
            </a:pPr>
            <a:r>
              <a:rPr lang="en-IN" dirty="0" smtClean="0">
                <a:solidFill>
                  <a:schemeClr val="tx1">
                    <a:lumMod val="95000"/>
                    <a:lumOff val="5000"/>
                  </a:schemeClr>
                </a:solidFill>
              </a:rPr>
              <a:t> </a:t>
            </a:r>
            <a:r>
              <a:rPr lang="en-IN" dirty="0">
                <a:solidFill>
                  <a:schemeClr val="tx1">
                    <a:lumMod val="95000"/>
                    <a:lumOff val="5000"/>
                  </a:schemeClr>
                </a:solidFill>
              </a:rPr>
              <a:t>In this case, the compiler calculates the size from the number of initializers and generates code to create the array. For example</a:t>
            </a:r>
            <a:r>
              <a:rPr lang="en-IN" dirty="0" smtClean="0">
                <a:solidFill>
                  <a:srgbClr val="FF0000"/>
                </a:solidFill>
              </a:rPr>
              <a:t>:                                        </a:t>
            </a:r>
            <a:r>
              <a:rPr lang="fr-FR" dirty="0" err="1">
                <a:solidFill>
                  <a:srgbClr val="FF0000"/>
                </a:solidFill>
              </a:rPr>
              <a:t>int</a:t>
            </a:r>
            <a:r>
              <a:rPr lang="fr-FR" dirty="0" smtClean="0">
                <a:solidFill>
                  <a:srgbClr val="FF0000"/>
                </a:solidFill>
              </a:rPr>
              <a:t>[ ] </a:t>
            </a:r>
            <a:r>
              <a:rPr lang="fr-FR" dirty="0">
                <a:solidFill>
                  <a:srgbClr val="FF0000"/>
                </a:solidFill>
              </a:rPr>
              <a:t>pins = { 9, 3, 7, 2 </a:t>
            </a:r>
            <a:r>
              <a:rPr lang="fr-FR" dirty="0" smtClean="0">
                <a:solidFill>
                  <a:srgbClr val="FF0000"/>
                </a:solidFill>
              </a:rPr>
              <a:t>};</a:t>
            </a:r>
          </a:p>
          <a:p>
            <a:pPr marL="0" indent="0">
              <a:buNone/>
            </a:pPr>
            <a:endParaRPr lang="en-IN" dirty="0" smtClean="0"/>
          </a:p>
          <a:p>
            <a:pPr marL="0" indent="0">
              <a:buNone/>
            </a:pPr>
            <a:r>
              <a:rPr lang="en-IN" dirty="0" smtClean="0">
                <a:solidFill>
                  <a:schemeClr val="tx1">
                    <a:lumMod val="95000"/>
                    <a:lumOff val="5000"/>
                  </a:schemeClr>
                </a:solidFill>
              </a:rPr>
              <a:t>If </a:t>
            </a:r>
            <a:r>
              <a:rPr lang="en-IN" dirty="0">
                <a:solidFill>
                  <a:schemeClr val="tx1">
                    <a:lumMod val="95000"/>
                    <a:lumOff val="5000"/>
                  </a:schemeClr>
                </a:solidFill>
              </a:rPr>
              <a:t>you create an array of structures or objects, you can initialize each structure in the array by calling the structure or class constructor, as shown in this example:</a:t>
            </a:r>
          </a:p>
          <a:p>
            <a:pPr marL="0" indent="0">
              <a:buNone/>
            </a:pPr>
            <a:r>
              <a:rPr lang="en-IN" dirty="0" smtClean="0">
                <a:solidFill>
                  <a:schemeClr val="tx1">
                    <a:lumMod val="95000"/>
                    <a:lumOff val="5000"/>
                  </a:schemeClr>
                </a:solidFill>
              </a:rPr>
              <a:t>                                               </a:t>
            </a:r>
            <a:r>
              <a:rPr lang="en-IN" dirty="0" smtClean="0">
                <a:solidFill>
                  <a:srgbClr val="FF0000"/>
                </a:solidFill>
              </a:rPr>
              <a:t>Time[ ] </a:t>
            </a:r>
            <a:r>
              <a:rPr lang="en-IN" dirty="0">
                <a:solidFill>
                  <a:srgbClr val="FF0000"/>
                </a:solidFill>
              </a:rPr>
              <a:t>schedule = { new Time(12,30), new Time(5,30) };</a:t>
            </a:r>
            <a:endParaRPr lang="en-US" b="1" dirty="0" smtClean="0">
              <a:solidFill>
                <a:srgbClr val="FF0000"/>
              </a:solidFill>
            </a:endParaRPr>
          </a:p>
        </p:txBody>
      </p:sp>
    </p:spTree>
    <p:extLst>
      <p:ext uri="{BB962C8B-B14F-4D97-AF65-F5344CB8AC3E}">
        <p14:creationId xmlns:p14="http://schemas.microsoft.com/office/powerpoint/2010/main" xmlns="" val="3692981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178862" cy="579549"/>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79549"/>
            <a:ext cx="12192000" cy="6278451"/>
          </a:xfrm>
        </p:spPr>
        <p:txBody>
          <a:bodyPr>
            <a:normAutofit/>
          </a:bodyPr>
          <a:lstStyle/>
          <a:p>
            <a:pPr algn="just"/>
            <a:r>
              <a:rPr lang="en-IN" dirty="0" smtClean="0">
                <a:solidFill>
                  <a:schemeClr val="tx1">
                    <a:lumMod val="95000"/>
                    <a:lumOff val="5000"/>
                  </a:schemeClr>
                </a:solidFill>
              </a:rPr>
              <a:t>Having added a public constructor, you can now use the </a:t>
            </a:r>
            <a:r>
              <a:rPr lang="en-IN" i="1" dirty="0" smtClean="0">
                <a:solidFill>
                  <a:schemeClr val="tx1">
                    <a:lumMod val="95000"/>
                    <a:lumOff val="5000"/>
                  </a:schemeClr>
                </a:solidFill>
              </a:rPr>
              <a:t>Circle </a:t>
            </a:r>
            <a:r>
              <a:rPr lang="en-IN" dirty="0" smtClean="0">
                <a:solidFill>
                  <a:schemeClr val="tx1">
                    <a:lumMod val="95000"/>
                    <a:lumOff val="5000"/>
                  </a:schemeClr>
                </a:solidFill>
              </a:rPr>
              <a:t>class and exercise its </a:t>
            </a:r>
            <a:r>
              <a:rPr lang="en-IN" i="1" dirty="0" smtClean="0">
                <a:solidFill>
                  <a:schemeClr val="tx1">
                    <a:lumMod val="95000"/>
                    <a:lumOff val="5000"/>
                  </a:schemeClr>
                </a:solidFill>
              </a:rPr>
              <a:t>Area </a:t>
            </a:r>
            <a:r>
              <a:rPr lang="en-IN" dirty="0" smtClean="0">
                <a:solidFill>
                  <a:schemeClr val="tx1">
                    <a:lumMod val="95000"/>
                    <a:lumOff val="5000"/>
                  </a:schemeClr>
                </a:solidFill>
              </a:rPr>
              <a:t>method. Notice how you use dot notation to invoke the </a:t>
            </a:r>
            <a:r>
              <a:rPr lang="en-IN" i="1" dirty="0" smtClean="0">
                <a:solidFill>
                  <a:schemeClr val="tx1">
                    <a:lumMod val="95000"/>
                    <a:lumOff val="5000"/>
                  </a:schemeClr>
                </a:solidFill>
              </a:rPr>
              <a:t>Area </a:t>
            </a:r>
            <a:r>
              <a:rPr lang="en-IN" dirty="0" smtClean="0">
                <a:solidFill>
                  <a:schemeClr val="tx1">
                    <a:lumMod val="95000"/>
                    <a:lumOff val="5000"/>
                  </a:schemeClr>
                </a:solidFill>
              </a:rPr>
              <a:t>method on a </a:t>
            </a:r>
            <a:r>
              <a:rPr lang="en-IN" i="1" dirty="0" smtClean="0">
                <a:solidFill>
                  <a:schemeClr val="tx1">
                    <a:lumMod val="95000"/>
                    <a:lumOff val="5000"/>
                  </a:schemeClr>
                </a:solidFill>
              </a:rPr>
              <a:t>Circle </a:t>
            </a:r>
            <a:r>
              <a:rPr lang="en-IN" dirty="0" smtClean="0">
                <a:solidFill>
                  <a:schemeClr val="tx1">
                    <a:lumMod val="95000"/>
                    <a:lumOff val="5000"/>
                  </a:schemeClr>
                </a:solidFill>
              </a:rPr>
              <a:t>object:</a:t>
            </a:r>
          </a:p>
          <a:p>
            <a:pPr marL="0" indent="0">
              <a:spcBef>
                <a:spcPts val="0"/>
              </a:spcBef>
              <a:buNone/>
            </a:pPr>
            <a:r>
              <a:rPr lang="en-IN" dirty="0" smtClean="0">
                <a:solidFill>
                  <a:schemeClr val="tx1">
                    <a:lumMod val="95000"/>
                    <a:lumOff val="5000"/>
                  </a:schemeClr>
                </a:solidFill>
              </a:rPr>
              <a:t>                                                           Circle c;       </a:t>
            </a:r>
          </a:p>
          <a:p>
            <a:pPr marL="0" indent="0">
              <a:spcBef>
                <a:spcPts val="0"/>
              </a:spcBef>
              <a:buNone/>
            </a:pPr>
            <a:r>
              <a:rPr lang="en-IN" dirty="0" smtClean="0">
                <a:solidFill>
                  <a:schemeClr val="tx1">
                    <a:lumMod val="95000"/>
                    <a:lumOff val="5000"/>
                  </a:schemeClr>
                </a:solidFill>
              </a:rPr>
              <a:t>                                                           c = new Circle();</a:t>
            </a:r>
          </a:p>
          <a:p>
            <a:pPr marL="0" indent="0">
              <a:spcBef>
                <a:spcPts val="0"/>
              </a:spcBef>
              <a:buNone/>
            </a:pPr>
            <a:r>
              <a:rPr lang="en-IN" dirty="0" smtClean="0">
                <a:solidFill>
                  <a:schemeClr val="tx1">
                    <a:lumMod val="95000"/>
                    <a:lumOff val="5000"/>
                  </a:schemeClr>
                </a:solidFill>
              </a:rPr>
              <a:t>                                                           double </a:t>
            </a:r>
            <a:r>
              <a:rPr lang="en-IN" dirty="0" err="1" smtClean="0">
                <a:solidFill>
                  <a:schemeClr val="tx1">
                    <a:lumMod val="95000"/>
                    <a:lumOff val="5000"/>
                  </a:schemeClr>
                </a:solidFill>
              </a:rPr>
              <a:t>areaOfCircle</a:t>
            </a:r>
            <a:r>
              <a:rPr lang="en-IN" dirty="0" smtClean="0">
                <a:solidFill>
                  <a:schemeClr val="tx1">
                    <a:lumMod val="95000"/>
                    <a:lumOff val="5000"/>
                  </a:schemeClr>
                </a:solidFill>
              </a:rPr>
              <a:t> = </a:t>
            </a:r>
            <a:r>
              <a:rPr lang="en-IN" dirty="0" err="1" smtClean="0">
                <a:solidFill>
                  <a:schemeClr val="tx1">
                    <a:lumMod val="95000"/>
                    <a:lumOff val="5000"/>
                  </a:schemeClr>
                </a:solidFill>
              </a:rPr>
              <a:t>c.Area</a:t>
            </a:r>
            <a:r>
              <a:rPr lang="en-IN" dirty="0" smtClean="0">
                <a:solidFill>
                  <a:schemeClr val="tx1">
                    <a:lumMod val="95000"/>
                    <a:lumOff val="5000"/>
                  </a:schemeClr>
                </a:solidFill>
              </a:rPr>
              <a:t>();  </a:t>
            </a:r>
          </a:p>
          <a:p>
            <a:pPr marL="0" indent="0">
              <a:spcBef>
                <a:spcPts val="0"/>
              </a:spcBef>
              <a:buNone/>
            </a:pPr>
            <a:endParaRPr lang="en-IN" b="1" dirty="0" smtClean="0"/>
          </a:p>
          <a:p>
            <a:pPr marL="0" indent="0" algn="ctr">
              <a:spcBef>
                <a:spcPts val="0"/>
              </a:spcBef>
              <a:buNone/>
            </a:pPr>
            <a:r>
              <a:rPr lang="en-IN" sz="2800" b="1" dirty="0" smtClean="0">
                <a:solidFill>
                  <a:srgbClr val="FF0000"/>
                </a:solidFill>
              </a:rPr>
              <a:t>Overloading </a:t>
            </a:r>
            <a:r>
              <a:rPr lang="en-IN" sz="2800" b="1" dirty="0">
                <a:solidFill>
                  <a:srgbClr val="FF0000"/>
                </a:solidFill>
              </a:rPr>
              <a:t>Constructors</a:t>
            </a:r>
            <a:endParaRPr lang="en-IN" sz="2800" dirty="0" smtClean="0">
              <a:solidFill>
                <a:srgbClr val="FF0000"/>
              </a:solidFill>
            </a:endParaRPr>
          </a:p>
          <a:p>
            <a:pPr marL="0" indent="0" algn="just">
              <a:spcBef>
                <a:spcPts val="0"/>
              </a:spcBef>
              <a:buNone/>
            </a:pPr>
            <a:r>
              <a:rPr lang="en-IN" dirty="0">
                <a:solidFill>
                  <a:schemeClr val="tx1"/>
                </a:solidFill>
              </a:rPr>
              <a:t>You can now declare a </a:t>
            </a:r>
            <a:r>
              <a:rPr lang="en-IN" i="1" dirty="0">
                <a:solidFill>
                  <a:schemeClr val="tx1"/>
                </a:solidFill>
              </a:rPr>
              <a:t>Circle </a:t>
            </a:r>
            <a:r>
              <a:rPr lang="en-IN" dirty="0">
                <a:solidFill>
                  <a:schemeClr val="tx1"/>
                </a:solidFill>
              </a:rPr>
              <a:t>variable, use it to reference a newly created </a:t>
            </a:r>
            <a:r>
              <a:rPr lang="en-IN" i="1" dirty="0">
                <a:solidFill>
                  <a:schemeClr val="tx1"/>
                </a:solidFill>
              </a:rPr>
              <a:t>Circle </a:t>
            </a:r>
            <a:r>
              <a:rPr lang="en-IN" dirty="0">
                <a:solidFill>
                  <a:schemeClr val="tx1"/>
                </a:solidFill>
              </a:rPr>
              <a:t>object, and then call its </a:t>
            </a:r>
            <a:r>
              <a:rPr lang="en-IN" i="1" dirty="0">
                <a:solidFill>
                  <a:schemeClr val="tx1"/>
                </a:solidFill>
              </a:rPr>
              <a:t>Area </a:t>
            </a:r>
            <a:r>
              <a:rPr lang="en-IN" dirty="0">
                <a:solidFill>
                  <a:schemeClr val="tx1"/>
                </a:solidFill>
              </a:rPr>
              <a:t>method. </a:t>
            </a:r>
            <a:r>
              <a:rPr lang="en-IN" dirty="0" smtClean="0">
                <a:solidFill>
                  <a:schemeClr val="tx1"/>
                </a:solidFill>
              </a:rPr>
              <a:t> </a:t>
            </a:r>
          </a:p>
          <a:p>
            <a:pPr marL="0" indent="0" algn="just">
              <a:spcBef>
                <a:spcPts val="0"/>
              </a:spcBef>
              <a:buNone/>
            </a:pPr>
            <a:endParaRPr lang="en-IN" dirty="0" smtClean="0">
              <a:solidFill>
                <a:schemeClr val="tx1"/>
              </a:solidFill>
            </a:endParaRPr>
          </a:p>
          <a:p>
            <a:pPr marL="0" indent="0" algn="just">
              <a:spcBef>
                <a:spcPts val="0"/>
              </a:spcBef>
              <a:buNone/>
            </a:pPr>
            <a:r>
              <a:rPr lang="en-IN" dirty="0">
                <a:solidFill>
                  <a:schemeClr val="tx1"/>
                </a:solidFill>
              </a:rPr>
              <a:t>However, there is one last problem. The area of all </a:t>
            </a:r>
            <a:r>
              <a:rPr lang="en-IN" i="1" dirty="0">
                <a:solidFill>
                  <a:schemeClr val="tx1"/>
                </a:solidFill>
              </a:rPr>
              <a:t>Circle </a:t>
            </a:r>
            <a:r>
              <a:rPr lang="en-IN" dirty="0">
                <a:solidFill>
                  <a:schemeClr val="tx1"/>
                </a:solidFill>
              </a:rPr>
              <a:t>objects will always be 0 because the default constructor sets the radius to 0 and it stays at 0; </a:t>
            </a:r>
            <a:endParaRPr lang="en-IN" dirty="0" smtClean="0">
              <a:solidFill>
                <a:schemeClr val="tx1"/>
              </a:solidFill>
            </a:endParaRPr>
          </a:p>
          <a:p>
            <a:pPr marL="0" indent="0" algn="just">
              <a:spcBef>
                <a:spcPts val="0"/>
              </a:spcBef>
              <a:buNone/>
            </a:pPr>
            <a:endParaRPr lang="en-IN" dirty="0">
              <a:solidFill>
                <a:schemeClr val="tx1"/>
              </a:solidFill>
            </a:endParaRPr>
          </a:p>
          <a:p>
            <a:pPr marL="0" indent="0" algn="just">
              <a:spcBef>
                <a:spcPts val="0"/>
              </a:spcBef>
              <a:buNone/>
            </a:pPr>
            <a:r>
              <a:rPr lang="en-IN" dirty="0" smtClean="0">
                <a:solidFill>
                  <a:schemeClr val="tx1"/>
                </a:solidFill>
              </a:rPr>
              <a:t>the </a:t>
            </a:r>
            <a:r>
              <a:rPr lang="en-IN" i="1" dirty="0">
                <a:solidFill>
                  <a:schemeClr val="tx1"/>
                </a:solidFill>
              </a:rPr>
              <a:t>radius </a:t>
            </a:r>
            <a:r>
              <a:rPr lang="en-IN" dirty="0">
                <a:solidFill>
                  <a:schemeClr val="tx1"/>
                </a:solidFill>
              </a:rPr>
              <a:t>field is private, and there is no easy way of changing its value after it has been initialized </a:t>
            </a:r>
            <a:endParaRPr lang="en-IN" dirty="0" smtClean="0">
              <a:solidFill>
                <a:schemeClr val="tx1"/>
              </a:solidFill>
            </a:endParaRPr>
          </a:p>
          <a:p>
            <a:pPr marL="0" indent="0" algn="just">
              <a:spcBef>
                <a:spcPts val="0"/>
              </a:spcBef>
              <a:buNone/>
            </a:pPr>
            <a:endParaRPr lang="en-US" dirty="0">
              <a:solidFill>
                <a:schemeClr val="tx1"/>
              </a:solidFill>
            </a:endParaRPr>
          </a:p>
          <a:p>
            <a:pPr marL="0" indent="0" algn="just">
              <a:spcBef>
                <a:spcPts val="0"/>
              </a:spcBef>
              <a:buNone/>
            </a:pPr>
            <a:r>
              <a:rPr lang="en-US" dirty="0" smtClean="0">
                <a:solidFill>
                  <a:schemeClr val="tx1"/>
                </a:solidFill>
              </a:rPr>
              <a:t>A </a:t>
            </a:r>
            <a:r>
              <a:rPr lang="en-IN" dirty="0" smtClean="0">
                <a:solidFill>
                  <a:schemeClr val="tx1"/>
                </a:solidFill>
              </a:rPr>
              <a:t>constructor </a:t>
            </a:r>
            <a:r>
              <a:rPr lang="en-IN" dirty="0">
                <a:solidFill>
                  <a:schemeClr val="tx1"/>
                </a:solidFill>
              </a:rPr>
              <a:t>is just a special kind of method and it—like all methods—can be overloaded. </a:t>
            </a:r>
            <a:endParaRPr lang="en-IN" dirty="0" smtClean="0">
              <a:solidFill>
                <a:schemeClr val="tx1"/>
              </a:solidFill>
            </a:endParaRPr>
          </a:p>
          <a:p>
            <a:pPr marL="0" indent="0" algn="just">
              <a:spcBef>
                <a:spcPts val="0"/>
              </a:spcBef>
              <a:buNone/>
            </a:pPr>
            <a:endParaRPr lang="en-US" dirty="0">
              <a:solidFill>
                <a:schemeClr val="tx1"/>
              </a:solidFill>
            </a:endParaRPr>
          </a:p>
          <a:p>
            <a:pPr marL="0" indent="0" algn="just">
              <a:spcBef>
                <a:spcPts val="0"/>
              </a:spcBef>
              <a:buNone/>
            </a:pPr>
            <a:r>
              <a:rPr lang="en-IN" dirty="0">
                <a:solidFill>
                  <a:schemeClr val="tx1"/>
                </a:solidFill>
              </a:rPr>
              <a:t>Just as there are several versions of the </a:t>
            </a:r>
            <a:r>
              <a:rPr lang="en-IN" i="1" dirty="0" err="1">
                <a:solidFill>
                  <a:schemeClr val="tx1"/>
                </a:solidFill>
              </a:rPr>
              <a:t>Console.WriteLine</a:t>
            </a:r>
            <a:r>
              <a:rPr lang="en-IN" i="1" dirty="0">
                <a:solidFill>
                  <a:schemeClr val="tx1"/>
                </a:solidFill>
              </a:rPr>
              <a:t> </a:t>
            </a:r>
            <a:r>
              <a:rPr lang="en-IN" dirty="0">
                <a:solidFill>
                  <a:schemeClr val="tx1"/>
                </a:solidFill>
              </a:rPr>
              <a:t>method, each of which takes different parameters, so too can you write different versions of a constructor. </a:t>
            </a:r>
            <a:endParaRPr lang="en-IN" dirty="0" smtClean="0">
              <a:solidFill>
                <a:schemeClr val="tx1"/>
              </a:solidFill>
            </a:endParaRPr>
          </a:p>
          <a:p>
            <a:pPr marL="0" indent="0" algn="just">
              <a:spcBef>
                <a:spcPts val="0"/>
              </a:spcBef>
              <a:buNone/>
            </a:pPr>
            <a:endParaRPr lang="en-IN" dirty="0">
              <a:solidFill>
                <a:schemeClr val="tx1"/>
              </a:solidFill>
            </a:endParaRPr>
          </a:p>
          <a:p>
            <a:pPr marL="0" indent="0" algn="just">
              <a:spcBef>
                <a:spcPts val="0"/>
              </a:spcBef>
              <a:buNone/>
            </a:pPr>
            <a:r>
              <a:rPr lang="en-IN" dirty="0" smtClean="0">
                <a:solidFill>
                  <a:schemeClr val="tx1"/>
                </a:solidFill>
              </a:rPr>
              <a:t>So</a:t>
            </a:r>
            <a:r>
              <a:rPr lang="en-IN" dirty="0">
                <a:solidFill>
                  <a:schemeClr val="tx1"/>
                </a:solidFill>
              </a:rPr>
              <a:t>, you can add another constructor to the </a:t>
            </a:r>
            <a:r>
              <a:rPr lang="en-IN" i="1" dirty="0">
                <a:solidFill>
                  <a:schemeClr val="tx1"/>
                </a:solidFill>
              </a:rPr>
              <a:t>Circle </a:t>
            </a:r>
            <a:r>
              <a:rPr lang="en-IN" dirty="0">
                <a:solidFill>
                  <a:schemeClr val="tx1"/>
                </a:solidFill>
              </a:rPr>
              <a:t>class, with a parameter that specifies the radius to use, like this:</a:t>
            </a:r>
            <a:endParaRPr lang="en-US" dirty="0" smtClean="0">
              <a:solidFill>
                <a:schemeClr val="tx1"/>
              </a:solidFill>
            </a:endParaRPr>
          </a:p>
        </p:txBody>
      </p:sp>
    </p:spTree>
    <p:extLst>
      <p:ext uri="{BB962C8B-B14F-4D97-AF65-F5344CB8AC3E}">
        <p14:creationId xmlns:p14="http://schemas.microsoft.com/office/powerpoint/2010/main" xmlns="" val="246711702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a:solidFill>
                  <a:srgbClr val="FF0000"/>
                </a:solidFill>
              </a:rPr>
              <a:t>Creating an Implicitly </a:t>
            </a:r>
            <a:r>
              <a:rPr lang="en-IN" dirty="0">
                <a:solidFill>
                  <a:srgbClr val="FF0000"/>
                </a:solidFill>
              </a:rPr>
              <a:t>T</a:t>
            </a:r>
            <a:r>
              <a:rPr lang="en-IN" b="1" dirty="0">
                <a:solidFill>
                  <a:srgbClr val="FF0000"/>
                </a:solidFill>
              </a:rPr>
              <a:t>yped </a:t>
            </a:r>
            <a:r>
              <a:rPr lang="en-IN" dirty="0">
                <a:solidFill>
                  <a:srgbClr val="FF0000"/>
                </a:solidFill>
              </a:rPr>
              <a:t>A</a:t>
            </a:r>
            <a:r>
              <a:rPr lang="en-IN" b="1" dirty="0">
                <a:solidFill>
                  <a:srgbClr val="FF0000"/>
                </a:solidFill>
              </a:rPr>
              <a:t>rray</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a:bodyPr>
          <a:lstStyle/>
          <a:p>
            <a:pPr algn="just"/>
            <a:r>
              <a:rPr lang="en-IN" dirty="0">
                <a:solidFill>
                  <a:schemeClr val="tx1">
                    <a:lumMod val="95000"/>
                    <a:lumOff val="5000"/>
                  </a:schemeClr>
                </a:solidFill>
              </a:rPr>
              <a:t>The element type when you declare an array must match the type of elements that you attempt to store in the array</a:t>
            </a:r>
            <a:r>
              <a:rPr lang="en-IN" dirty="0" smtClean="0">
                <a:solidFill>
                  <a:schemeClr val="tx1">
                    <a:lumMod val="95000"/>
                    <a:lumOff val="5000"/>
                  </a:schemeClr>
                </a:solidFill>
              </a:rPr>
              <a:t>.</a:t>
            </a:r>
          </a:p>
          <a:p>
            <a:pPr algn="just"/>
            <a:r>
              <a:rPr lang="en-IN" dirty="0" smtClean="0">
                <a:solidFill>
                  <a:schemeClr val="tx1">
                    <a:lumMod val="95000"/>
                    <a:lumOff val="5000"/>
                  </a:schemeClr>
                </a:solidFill>
              </a:rPr>
              <a:t> </a:t>
            </a:r>
            <a:r>
              <a:rPr lang="en-IN" dirty="0">
                <a:solidFill>
                  <a:schemeClr val="tx1">
                    <a:lumMod val="95000"/>
                    <a:lumOff val="5000"/>
                  </a:schemeClr>
                </a:solidFill>
              </a:rPr>
              <a:t>For example, if you declare </a:t>
            </a:r>
            <a:r>
              <a:rPr lang="en-IN" i="1" dirty="0">
                <a:solidFill>
                  <a:schemeClr val="tx1">
                    <a:lumMod val="95000"/>
                    <a:lumOff val="5000"/>
                  </a:schemeClr>
                </a:solidFill>
              </a:rPr>
              <a:t>pins </a:t>
            </a:r>
            <a:r>
              <a:rPr lang="en-IN" dirty="0">
                <a:solidFill>
                  <a:schemeClr val="tx1">
                    <a:lumMod val="95000"/>
                    <a:lumOff val="5000"/>
                  </a:schemeClr>
                </a:solidFill>
              </a:rPr>
              <a:t>to be an array of </a:t>
            </a:r>
            <a:r>
              <a:rPr lang="en-IN" i="1" dirty="0" err="1">
                <a:solidFill>
                  <a:schemeClr val="tx1">
                    <a:lumMod val="95000"/>
                    <a:lumOff val="5000"/>
                  </a:schemeClr>
                </a:solidFill>
              </a:rPr>
              <a:t>int</a:t>
            </a:r>
            <a:r>
              <a:rPr lang="en-IN" dirty="0">
                <a:solidFill>
                  <a:schemeClr val="tx1">
                    <a:lumMod val="95000"/>
                    <a:lumOff val="5000"/>
                  </a:schemeClr>
                </a:solidFill>
              </a:rPr>
              <a:t>, as shown in the preceding examples, you cannot store a </a:t>
            </a:r>
            <a:r>
              <a:rPr lang="en-IN" i="1" dirty="0">
                <a:solidFill>
                  <a:schemeClr val="tx1">
                    <a:lumMod val="95000"/>
                    <a:lumOff val="5000"/>
                  </a:schemeClr>
                </a:solidFill>
              </a:rPr>
              <a:t>double, string, </a:t>
            </a:r>
            <a:r>
              <a:rPr lang="en-IN" i="1" dirty="0" err="1">
                <a:solidFill>
                  <a:schemeClr val="tx1">
                    <a:lumMod val="95000"/>
                    <a:lumOff val="5000"/>
                  </a:schemeClr>
                </a:solidFill>
              </a:rPr>
              <a:t>struct</a:t>
            </a:r>
            <a:r>
              <a:rPr lang="en-IN" dirty="0">
                <a:solidFill>
                  <a:schemeClr val="tx1">
                    <a:lumMod val="95000"/>
                    <a:lumOff val="5000"/>
                  </a:schemeClr>
                </a:solidFill>
              </a:rPr>
              <a:t>, or anything that is not an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dirty="0">
                <a:solidFill>
                  <a:schemeClr val="tx1">
                    <a:lumMod val="95000"/>
                    <a:lumOff val="5000"/>
                  </a:schemeClr>
                </a:solidFill>
              </a:rPr>
              <a:t>in this array.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If </a:t>
            </a:r>
            <a:r>
              <a:rPr lang="en-IN" dirty="0">
                <a:solidFill>
                  <a:schemeClr val="tx1">
                    <a:lumMod val="95000"/>
                    <a:lumOff val="5000"/>
                  </a:schemeClr>
                </a:solidFill>
              </a:rPr>
              <a:t>you specify a list of initializers when declaring an array, you can let the C# compiler infer the actual type of the elements in the array for you, like </a:t>
            </a:r>
            <a:r>
              <a:rPr lang="en-IN" dirty="0" smtClean="0">
                <a:solidFill>
                  <a:schemeClr val="tx1">
                    <a:lumMod val="95000"/>
                    <a:lumOff val="5000"/>
                  </a:schemeClr>
                </a:solidFill>
              </a:rPr>
              <a:t>this:</a:t>
            </a:r>
          </a:p>
          <a:p>
            <a:pPr marL="0" indent="0" algn="ctr">
              <a:buNone/>
            </a:pPr>
            <a:r>
              <a:rPr lang="en-IN" dirty="0" err="1">
                <a:solidFill>
                  <a:srgbClr val="FF0000"/>
                </a:solidFill>
              </a:rPr>
              <a:t>var</a:t>
            </a:r>
            <a:r>
              <a:rPr lang="en-IN" dirty="0">
                <a:solidFill>
                  <a:srgbClr val="FF0000"/>
                </a:solidFill>
              </a:rPr>
              <a:t> names = new</a:t>
            </a:r>
            <a:r>
              <a:rPr lang="en-IN" dirty="0" smtClean="0">
                <a:solidFill>
                  <a:srgbClr val="FF0000"/>
                </a:solidFill>
              </a:rPr>
              <a:t>[ ]{"</a:t>
            </a:r>
            <a:r>
              <a:rPr lang="en-IN" dirty="0">
                <a:solidFill>
                  <a:srgbClr val="FF0000"/>
                </a:solidFill>
              </a:rPr>
              <a:t>John", "Diana", "James", "Francesca</a:t>
            </a:r>
            <a:r>
              <a:rPr lang="en-IN" dirty="0" smtClean="0">
                <a:solidFill>
                  <a:srgbClr val="FF0000"/>
                </a:solidFill>
              </a:rPr>
              <a:t>"}; </a:t>
            </a:r>
          </a:p>
          <a:p>
            <a:pPr marL="0" indent="0">
              <a:buNone/>
            </a:pPr>
            <a:r>
              <a:rPr lang="en-IN" dirty="0">
                <a:solidFill>
                  <a:schemeClr val="tx1">
                    <a:lumMod val="95000"/>
                    <a:lumOff val="5000"/>
                  </a:schemeClr>
                </a:solidFill>
              </a:rPr>
              <a:t>In this example, the C# compiler determines that the </a:t>
            </a:r>
            <a:r>
              <a:rPr lang="en-IN" i="1" dirty="0">
                <a:solidFill>
                  <a:schemeClr val="tx1">
                    <a:lumMod val="95000"/>
                    <a:lumOff val="5000"/>
                  </a:schemeClr>
                </a:solidFill>
              </a:rPr>
              <a:t>names </a:t>
            </a:r>
            <a:r>
              <a:rPr lang="en-IN" dirty="0">
                <a:solidFill>
                  <a:schemeClr val="tx1">
                    <a:lumMod val="95000"/>
                    <a:lumOff val="5000"/>
                  </a:schemeClr>
                </a:solidFill>
              </a:rPr>
              <a:t>variable is an array of strings. </a:t>
            </a:r>
            <a:endParaRPr lang="en-IN" dirty="0" smtClean="0">
              <a:solidFill>
                <a:schemeClr val="tx1">
                  <a:lumMod val="95000"/>
                  <a:lumOff val="5000"/>
                </a:schemeClr>
              </a:solidFill>
            </a:endParaRPr>
          </a:p>
          <a:p>
            <a:pPr marL="0" indent="0">
              <a:buNone/>
            </a:pPr>
            <a:r>
              <a:rPr lang="en-IN" dirty="0" smtClean="0">
                <a:solidFill>
                  <a:schemeClr val="tx1">
                    <a:lumMod val="95000"/>
                    <a:lumOff val="5000"/>
                  </a:schemeClr>
                </a:solidFill>
              </a:rPr>
              <a:t>It </a:t>
            </a:r>
            <a:r>
              <a:rPr lang="en-IN" dirty="0">
                <a:solidFill>
                  <a:schemeClr val="tx1">
                    <a:lumMod val="95000"/>
                    <a:lumOff val="5000"/>
                  </a:schemeClr>
                </a:solidFill>
              </a:rPr>
              <a:t>is worth pointing out a couple of syntactic quirks in this declaration. </a:t>
            </a:r>
            <a:endParaRPr lang="en-IN" dirty="0" smtClean="0">
              <a:solidFill>
                <a:schemeClr val="tx1">
                  <a:lumMod val="95000"/>
                  <a:lumOff val="5000"/>
                </a:schemeClr>
              </a:solidFill>
            </a:endParaRPr>
          </a:p>
          <a:p>
            <a:pPr marL="0" indent="0">
              <a:buNone/>
            </a:pPr>
            <a:r>
              <a:rPr lang="en-IN" dirty="0" smtClean="0">
                <a:solidFill>
                  <a:srgbClr val="FF0000"/>
                </a:solidFill>
              </a:rPr>
              <a:t>First</a:t>
            </a:r>
            <a:r>
              <a:rPr lang="en-IN" dirty="0">
                <a:solidFill>
                  <a:srgbClr val="FF0000"/>
                </a:solidFill>
              </a:rPr>
              <a:t>, you omit the square brackets from the type; the </a:t>
            </a:r>
            <a:r>
              <a:rPr lang="en-IN" i="1" dirty="0">
                <a:solidFill>
                  <a:srgbClr val="FF0000"/>
                </a:solidFill>
              </a:rPr>
              <a:t>names </a:t>
            </a:r>
            <a:r>
              <a:rPr lang="en-IN" dirty="0">
                <a:solidFill>
                  <a:srgbClr val="FF0000"/>
                </a:solidFill>
              </a:rPr>
              <a:t>variable in this example is declared simply as </a:t>
            </a:r>
            <a:r>
              <a:rPr lang="en-IN" i="1" dirty="0" err="1">
                <a:solidFill>
                  <a:srgbClr val="FF0000"/>
                </a:solidFill>
              </a:rPr>
              <a:t>var</a:t>
            </a:r>
            <a:r>
              <a:rPr lang="en-IN" dirty="0">
                <a:solidFill>
                  <a:srgbClr val="FF0000"/>
                </a:solidFill>
              </a:rPr>
              <a:t>, not </a:t>
            </a:r>
            <a:r>
              <a:rPr lang="en-IN" i="1" dirty="0" err="1">
                <a:solidFill>
                  <a:srgbClr val="FF0000"/>
                </a:solidFill>
              </a:rPr>
              <a:t>var</a:t>
            </a:r>
            <a:r>
              <a:rPr lang="en-IN" i="1" dirty="0" smtClean="0">
                <a:solidFill>
                  <a:srgbClr val="FF0000"/>
                </a:solidFill>
              </a:rPr>
              <a:t>[ ]</a:t>
            </a:r>
            <a:r>
              <a:rPr lang="en-IN" dirty="0" smtClean="0">
                <a:solidFill>
                  <a:srgbClr val="FF0000"/>
                </a:solidFill>
              </a:rPr>
              <a:t>. </a:t>
            </a:r>
          </a:p>
          <a:p>
            <a:pPr marL="0" indent="0">
              <a:buNone/>
            </a:pPr>
            <a:r>
              <a:rPr lang="en-IN" dirty="0" smtClean="0">
                <a:solidFill>
                  <a:srgbClr val="FF0000"/>
                </a:solidFill>
              </a:rPr>
              <a:t>Second</a:t>
            </a:r>
            <a:r>
              <a:rPr lang="en-IN" dirty="0">
                <a:solidFill>
                  <a:srgbClr val="FF0000"/>
                </a:solidFill>
              </a:rPr>
              <a:t>, you must specify the </a:t>
            </a:r>
            <a:r>
              <a:rPr lang="en-IN" i="1" dirty="0">
                <a:solidFill>
                  <a:srgbClr val="FF0000"/>
                </a:solidFill>
              </a:rPr>
              <a:t>new </a:t>
            </a:r>
            <a:r>
              <a:rPr lang="en-IN" dirty="0">
                <a:solidFill>
                  <a:srgbClr val="FF0000"/>
                </a:solidFill>
              </a:rPr>
              <a:t>operator and square brackets before the initializer list</a:t>
            </a:r>
            <a:r>
              <a:rPr lang="en-IN" dirty="0" smtClean="0">
                <a:solidFill>
                  <a:srgbClr val="FF0000"/>
                </a:solidFill>
              </a:rPr>
              <a:t>. </a:t>
            </a:r>
          </a:p>
          <a:p>
            <a:pPr marL="0" indent="0" algn="just">
              <a:buNone/>
            </a:pPr>
            <a:r>
              <a:rPr lang="en-IN" dirty="0">
                <a:solidFill>
                  <a:schemeClr val="tx1">
                    <a:lumMod val="95000"/>
                    <a:lumOff val="5000"/>
                  </a:schemeClr>
                </a:solidFill>
              </a:rPr>
              <a:t>If you use this syntax, you must ensure that all the initializers have the same type. This next example causes the compile-time error “No best type found for implicitly typed array</a:t>
            </a:r>
            <a:r>
              <a:rPr lang="en-IN" dirty="0" smtClean="0">
                <a:solidFill>
                  <a:schemeClr val="tx1">
                    <a:lumMod val="95000"/>
                    <a:lumOff val="5000"/>
                  </a:schemeClr>
                </a:solidFill>
              </a:rPr>
              <a:t>”: </a:t>
            </a:r>
          </a:p>
          <a:p>
            <a:pPr marL="0" indent="0" algn="ctr">
              <a:buNone/>
            </a:pPr>
            <a:r>
              <a:rPr lang="en-IN" dirty="0" err="1">
                <a:solidFill>
                  <a:srgbClr val="FF0000"/>
                </a:solidFill>
              </a:rPr>
              <a:t>var</a:t>
            </a:r>
            <a:r>
              <a:rPr lang="en-IN" dirty="0">
                <a:solidFill>
                  <a:srgbClr val="FF0000"/>
                </a:solidFill>
              </a:rPr>
              <a:t> bad = new</a:t>
            </a:r>
            <a:r>
              <a:rPr lang="en-IN" dirty="0" smtClean="0">
                <a:solidFill>
                  <a:srgbClr val="FF0000"/>
                </a:solidFill>
              </a:rPr>
              <a:t>[ ]{"</a:t>
            </a:r>
            <a:r>
              <a:rPr lang="en-IN" dirty="0">
                <a:solidFill>
                  <a:srgbClr val="FF0000"/>
                </a:solidFill>
              </a:rPr>
              <a:t>John", "Diana", 99, 100</a:t>
            </a:r>
            <a:r>
              <a:rPr lang="en-IN" dirty="0" smtClean="0">
                <a:solidFill>
                  <a:srgbClr val="FF0000"/>
                </a:solidFill>
              </a:rPr>
              <a:t>}; </a:t>
            </a:r>
          </a:p>
          <a:p>
            <a:pPr marL="0" indent="0" algn="just">
              <a:buNone/>
            </a:pP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However</a:t>
            </a:r>
            <a:r>
              <a:rPr lang="en-IN" dirty="0">
                <a:solidFill>
                  <a:schemeClr val="tx1">
                    <a:lumMod val="95000"/>
                    <a:lumOff val="5000"/>
                  </a:schemeClr>
                </a:solidFill>
              </a:rPr>
              <a:t>, in some cases, the compiler will convert elements to a different type if doing so makes sense. </a:t>
            </a:r>
            <a:endParaRPr lang="en-US" b="1" dirty="0" smtClean="0">
              <a:solidFill>
                <a:schemeClr val="tx1">
                  <a:lumMod val="95000"/>
                  <a:lumOff val="5000"/>
                </a:schemeClr>
              </a:solidFill>
            </a:endParaRPr>
          </a:p>
        </p:txBody>
      </p:sp>
    </p:spTree>
    <p:extLst>
      <p:ext uri="{BB962C8B-B14F-4D97-AF65-F5344CB8AC3E}">
        <p14:creationId xmlns:p14="http://schemas.microsoft.com/office/powerpoint/2010/main" xmlns="" val="82543381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9"/>
            <a:ext cx="12192000" cy="6298441"/>
          </a:xfrm>
        </p:spPr>
        <p:txBody>
          <a:bodyPr>
            <a:normAutofit/>
          </a:bodyPr>
          <a:lstStyle/>
          <a:p>
            <a:pPr marL="0" indent="0" algn="just">
              <a:buNone/>
            </a:pPr>
            <a:r>
              <a:rPr lang="en-IN" dirty="0">
                <a:solidFill>
                  <a:schemeClr val="tx1">
                    <a:lumMod val="95000"/>
                    <a:lumOff val="5000"/>
                  </a:schemeClr>
                </a:solidFill>
              </a:rPr>
              <a:t>In the following code, the </a:t>
            </a:r>
            <a:r>
              <a:rPr lang="en-IN" i="1" dirty="0">
                <a:solidFill>
                  <a:schemeClr val="tx1">
                    <a:lumMod val="95000"/>
                    <a:lumOff val="5000"/>
                  </a:schemeClr>
                </a:solidFill>
              </a:rPr>
              <a:t>numbers </a:t>
            </a:r>
            <a:r>
              <a:rPr lang="en-IN" dirty="0">
                <a:solidFill>
                  <a:schemeClr val="tx1">
                    <a:lumMod val="95000"/>
                    <a:lumOff val="5000"/>
                  </a:schemeClr>
                </a:solidFill>
              </a:rPr>
              <a:t>array is an array of </a:t>
            </a:r>
            <a:r>
              <a:rPr lang="en-IN" i="1" dirty="0">
                <a:solidFill>
                  <a:schemeClr val="tx1">
                    <a:lumMod val="95000"/>
                    <a:lumOff val="5000"/>
                  </a:schemeClr>
                </a:solidFill>
              </a:rPr>
              <a:t>double </a:t>
            </a:r>
            <a:r>
              <a:rPr lang="en-IN" dirty="0">
                <a:solidFill>
                  <a:schemeClr val="tx1">
                    <a:lumMod val="95000"/>
                    <a:lumOff val="5000"/>
                  </a:schemeClr>
                </a:solidFill>
              </a:rPr>
              <a:t>because the constants </a:t>
            </a:r>
            <a:r>
              <a:rPr lang="en-IN" i="1" dirty="0">
                <a:solidFill>
                  <a:schemeClr val="tx1">
                    <a:lumMod val="95000"/>
                    <a:lumOff val="5000"/>
                  </a:schemeClr>
                </a:solidFill>
              </a:rPr>
              <a:t>3.5 </a:t>
            </a:r>
            <a:r>
              <a:rPr lang="en-IN" dirty="0">
                <a:solidFill>
                  <a:schemeClr val="tx1">
                    <a:lumMod val="95000"/>
                    <a:lumOff val="5000"/>
                  </a:schemeClr>
                </a:solidFill>
              </a:rPr>
              <a:t>and </a:t>
            </a:r>
            <a:r>
              <a:rPr lang="en-IN" i="1" dirty="0">
                <a:solidFill>
                  <a:schemeClr val="tx1">
                    <a:lumMod val="95000"/>
                    <a:lumOff val="5000"/>
                  </a:schemeClr>
                </a:solidFill>
              </a:rPr>
              <a:t>99.999 </a:t>
            </a:r>
            <a:r>
              <a:rPr lang="en-IN" dirty="0">
                <a:solidFill>
                  <a:schemeClr val="tx1">
                    <a:lumMod val="95000"/>
                    <a:lumOff val="5000"/>
                  </a:schemeClr>
                </a:solidFill>
              </a:rPr>
              <a:t>are both </a:t>
            </a:r>
            <a:r>
              <a:rPr lang="en-IN" i="1" dirty="0">
                <a:solidFill>
                  <a:schemeClr val="tx1">
                    <a:lumMod val="95000"/>
                    <a:lumOff val="5000"/>
                  </a:schemeClr>
                </a:solidFill>
              </a:rPr>
              <a:t>double</a:t>
            </a:r>
            <a:r>
              <a:rPr lang="en-IN" dirty="0">
                <a:solidFill>
                  <a:schemeClr val="tx1">
                    <a:lumMod val="95000"/>
                    <a:lumOff val="5000"/>
                  </a:schemeClr>
                </a:solidFill>
              </a:rPr>
              <a:t>, and the C# compiler can convert the integer values </a:t>
            </a:r>
            <a:r>
              <a:rPr lang="en-IN" i="1" dirty="0">
                <a:solidFill>
                  <a:schemeClr val="tx1">
                    <a:lumMod val="95000"/>
                    <a:lumOff val="5000"/>
                  </a:schemeClr>
                </a:solidFill>
              </a:rPr>
              <a:t>1 </a:t>
            </a:r>
            <a:r>
              <a:rPr lang="en-IN" dirty="0">
                <a:solidFill>
                  <a:schemeClr val="tx1">
                    <a:lumMod val="95000"/>
                    <a:lumOff val="5000"/>
                  </a:schemeClr>
                </a:solidFill>
              </a:rPr>
              <a:t>and </a:t>
            </a:r>
            <a:r>
              <a:rPr lang="en-IN" i="1" dirty="0">
                <a:solidFill>
                  <a:schemeClr val="tx1">
                    <a:lumMod val="95000"/>
                    <a:lumOff val="5000"/>
                  </a:schemeClr>
                </a:solidFill>
              </a:rPr>
              <a:t>2 </a:t>
            </a:r>
            <a:r>
              <a:rPr lang="en-IN" dirty="0">
                <a:solidFill>
                  <a:schemeClr val="tx1">
                    <a:lumMod val="95000"/>
                    <a:lumOff val="5000"/>
                  </a:schemeClr>
                </a:solidFill>
              </a:rPr>
              <a:t>to </a:t>
            </a:r>
            <a:r>
              <a:rPr lang="en-IN" i="1" dirty="0">
                <a:solidFill>
                  <a:schemeClr val="tx1">
                    <a:lumMod val="95000"/>
                    <a:lumOff val="5000"/>
                  </a:schemeClr>
                </a:solidFill>
              </a:rPr>
              <a:t>double </a:t>
            </a:r>
            <a:r>
              <a:rPr lang="en-IN" dirty="0">
                <a:solidFill>
                  <a:schemeClr val="tx1">
                    <a:lumMod val="95000"/>
                    <a:lumOff val="5000"/>
                  </a:schemeClr>
                </a:solidFill>
              </a:rPr>
              <a:t>values</a:t>
            </a:r>
            <a:r>
              <a:rPr lang="en-IN" dirty="0" smtClean="0">
                <a:solidFill>
                  <a:schemeClr val="tx1">
                    <a:lumMod val="95000"/>
                    <a:lumOff val="5000"/>
                  </a:schemeClr>
                </a:solidFill>
              </a:rPr>
              <a:t>: </a:t>
            </a:r>
          </a:p>
          <a:p>
            <a:pPr marL="0" indent="0" algn="ctr">
              <a:buNone/>
            </a:pPr>
            <a:r>
              <a:rPr lang="en-IN" dirty="0" err="1">
                <a:solidFill>
                  <a:schemeClr val="tx1">
                    <a:lumMod val="95000"/>
                    <a:lumOff val="5000"/>
                  </a:schemeClr>
                </a:solidFill>
              </a:rPr>
              <a:t>var</a:t>
            </a:r>
            <a:r>
              <a:rPr lang="en-IN" dirty="0">
                <a:solidFill>
                  <a:schemeClr val="tx1">
                    <a:lumMod val="95000"/>
                    <a:lumOff val="5000"/>
                  </a:schemeClr>
                </a:solidFill>
              </a:rPr>
              <a:t> numbers = new[]{1, 2, 3.5, 99.999</a:t>
            </a:r>
            <a:r>
              <a:rPr lang="en-IN" dirty="0" smtClean="0">
                <a:solidFill>
                  <a:schemeClr val="tx1">
                    <a:lumMod val="95000"/>
                    <a:lumOff val="5000"/>
                  </a:schemeClr>
                </a:solidFill>
              </a:rPr>
              <a:t>}; </a:t>
            </a:r>
          </a:p>
          <a:p>
            <a:pPr marL="0" indent="0">
              <a:buNone/>
            </a:pPr>
            <a:r>
              <a:rPr lang="en-IN" dirty="0">
                <a:solidFill>
                  <a:schemeClr val="tx1">
                    <a:lumMod val="95000"/>
                    <a:lumOff val="5000"/>
                  </a:schemeClr>
                </a:solidFill>
              </a:rPr>
              <a:t>Generally, it is best to avoid mixing types and hoping that the compiler will convert them for you</a:t>
            </a:r>
            <a:r>
              <a:rPr lang="en-IN" dirty="0" smtClean="0">
                <a:solidFill>
                  <a:schemeClr val="tx1">
                    <a:lumMod val="95000"/>
                    <a:lumOff val="5000"/>
                  </a:schemeClr>
                </a:solidFill>
              </a:rPr>
              <a:t>. </a:t>
            </a:r>
          </a:p>
          <a:p>
            <a:r>
              <a:rPr lang="en-IN" dirty="0">
                <a:solidFill>
                  <a:schemeClr val="tx1">
                    <a:lumMod val="95000"/>
                    <a:lumOff val="5000"/>
                  </a:schemeClr>
                </a:solidFill>
              </a:rPr>
              <a:t>The following code creates an array of anonymous objects, each containing two fields specifying the name and age of the members of my family:</a:t>
            </a:r>
          </a:p>
          <a:p>
            <a:pPr marL="0" indent="0">
              <a:buNone/>
            </a:pPr>
            <a:r>
              <a:rPr lang="en-IN" dirty="0" smtClean="0">
                <a:solidFill>
                  <a:srgbClr val="FF0000"/>
                </a:solidFill>
              </a:rPr>
              <a:t>                                                </a:t>
            </a:r>
            <a:r>
              <a:rPr lang="en-IN" dirty="0" err="1" smtClean="0">
                <a:solidFill>
                  <a:srgbClr val="FF0000"/>
                </a:solidFill>
              </a:rPr>
              <a:t>var</a:t>
            </a:r>
            <a:r>
              <a:rPr lang="en-IN" dirty="0" smtClean="0">
                <a:solidFill>
                  <a:srgbClr val="FF0000"/>
                </a:solidFill>
              </a:rPr>
              <a:t> </a:t>
            </a:r>
            <a:r>
              <a:rPr lang="en-IN" dirty="0">
                <a:solidFill>
                  <a:srgbClr val="FF0000"/>
                </a:solidFill>
              </a:rPr>
              <a:t>names = new</a:t>
            </a:r>
            <a:r>
              <a:rPr lang="en-IN" dirty="0" smtClean="0">
                <a:solidFill>
                  <a:srgbClr val="FF0000"/>
                </a:solidFill>
              </a:rPr>
              <a:t>[ ] </a:t>
            </a:r>
            <a:r>
              <a:rPr lang="en-IN" dirty="0">
                <a:solidFill>
                  <a:srgbClr val="FF0000"/>
                </a:solidFill>
              </a:rPr>
              <a:t>{ </a:t>
            </a:r>
            <a:endParaRPr lang="en-IN" dirty="0" smtClean="0">
              <a:solidFill>
                <a:srgbClr val="FF0000"/>
              </a:solidFill>
            </a:endParaRPr>
          </a:p>
          <a:p>
            <a:pPr marL="0" indent="0">
              <a:buNone/>
            </a:pPr>
            <a:r>
              <a:rPr lang="en-IN" dirty="0">
                <a:solidFill>
                  <a:srgbClr val="FF0000"/>
                </a:solidFill>
              </a:rPr>
              <a:t> </a:t>
            </a:r>
            <a:r>
              <a:rPr lang="en-IN" dirty="0" smtClean="0">
                <a:solidFill>
                  <a:srgbClr val="FF0000"/>
                </a:solidFill>
              </a:rPr>
              <a:t>                                                                               new </a:t>
            </a:r>
            <a:r>
              <a:rPr lang="en-IN" dirty="0">
                <a:solidFill>
                  <a:srgbClr val="FF0000"/>
                </a:solidFill>
              </a:rPr>
              <a:t>{ Name = "John", Age = 47 }, </a:t>
            </a:r>
            <a:endParaRPr lang="en-IN" dirty="0" smtClean="0">
              <a:solidFill>
                <a:srgbClr val="FF0000"/>
              </a:solidFill>
            </a:endParaRPr>
          </a:p>
          <a:p>
            <a:pPr marL="0" indent="0">
              <a:buNone/>
            </a:pPr>
            <a:r>
              <a:rPr lang="en-IN" dirty="0">
                <a:solidFill>
                  <a:srgbClr val="FF0000"/>
                </a:solidFill>
              </a:rPr>
              <a:t> </a:t>
            </a:r>
            <a:r>
              <a:rPr lang="en-IN" dirty="0" smtClean="0">
                <a:solidFill>
                  <a:srgbClr val="FF0000"/>
                </a:solidFill>
              </a:rPr>
              <a:t>                                                                               new </a:t>
            </a:r>
            <a:r>
              <a:rPr lang="en-IN" dirty="0">
                <a:solidFill>
                  <a:srgbClr val="FF0000"/>
                </a:solidFill>
              </a:rPr>
              <a:t>{ Name = "Diana", Age = 46 }, </a:t>
            </a:r>
            <a:endParaRPr lang="en-IN" dirty="0" smtClean="0">
              <a:solidFill>
                <a:srgbClr val="FF0000"/>
              </a:solidFill>
            </a:endParaRPr>
          </a:p>
          <a:p>
            <a:pPr marL="0" indent="0">
              <a:buNone/>
            </a:pPr>
            <a:r>
              <a:rPr lang="en-IN" dirty="0">
                <a:solidFill>
                  <a:srgbClr val="FF0000"/>
                </a:solidFill>
              </a:rPr>
              <a:t> </a:t>
            </a:r>
            <a:r>
              <a:rPr lang="en-IN" dirty="0" smtClean="0">
                <a:solidFill>
                  <a:srgbClr val="FF0000"/>
                </a:solidFill>
              </a:rPr>
              <a:t>                                                                               new </a:t>
            </a:r>
            <a:r>
              <a:rPr lang="en-IN" dirty="0">
                <a:solidFill>
                  <a:srgbClr val="FF0000"/>
                </a:solidFill>
              </a:rPr>
              <a:t>{ Name = "James", Age = 20 }, </a:t>
            </a:r>
            <a:endParaRPr lang="en-IN" dirty="0" smtClean="0">
              <a:solidFill>
                <a:srgbClr val="FF0000"/>
              </a:solidFill>
            </a:endParaRPr>
          </a:p>
          <a:p>
            <a:pPr marL="0" indent="0">
              <a:buNone/>
            </a:pPr>
            <a:r>
              <a:rPr lang="en-IN" dirty="0">
                <a:solidFill>
                  <a:srgbClr val="FF0000"/>
                </a:solidFill>
              </a:rPr>
              <a:t> </a:t>
            </a:r>
            <a:r>
              <a:rPr lang="en-IN" dirty="0" smtClean="0">
                <a:solidFill>
                  <a:srgbClr val="FF0000"/>
                </a:solidFill>
              </a:rPr>
              <a:t>                                                                               new </a:t>
            </a:r>
            <a:r>
              <a:rPr lang="en-IN" dirty="0">
                <a:solidFill>
                  <a:srgbClr val="FF0000"/>
                </a:solidFill>
              </a:rPr>
              <a:t>{ Name = "Francesca", Age = 18 } </a:t>
            </a:r>
            <a:endParaRPr lang="en-IN" dirty="0" smtClean="0">
              <a:solidFill>
                <a:srgbClr val="FF0000"/>
              </a:solidFill>
            </a:endParaRPr>
          </a:p>
          <a:p>
            <a:pPr marL="0" indent="0">
              <a:buNone/>
            </a:pPr>
            <a:r>
              <a:rPr lang="en-IN" dirty="0">
                <a:solidFill>
                  <a:srgbClr val="FF0000"/>
                </a:solidFill>
              </a:rPr>
              <a:t> </a:t>
            </a:r>
            <a:r>
              <a:rPr lang="en-IN" dirty="0" smtClean="0">
                <a:solidFill>
                  <a:srgbClr val="FF0000"/>
                </a:solidFill>
              </a:rPr>
              <a:t>                                                                             };</a:t>
            </a:r>
            <a:endParaRPr lang="en-IN" dirty="0">
              <a:solidFill>
                <a:srgbClr val="FF0000"/>
              </a:solidFill>
            </a:endParaRPr>
          </a:p>
          <a:p>
            <a:r>
              <a:rPr lang="en-IN" dirty="0">
                <a:solidFill>
                  <a:schemeClr val="tx1">
                    <a:lumMod val="95000"/>
                    <a:lumOff val="5000"/>
                  </a:schemeClr>
                </a:solidFill>
              </a:rPr>
              <a:t>The fields in the anonymous types must be the same for each element of the array</a:t>
            </a:r>
            <a:r>
              <a:rPr lang="en-IN" dirty="0" smtClean="0">
                <a:solidFill>
                  <a:schemeClr val="tx1">
                    <a:lumMod val="95000"/>
                    <a:lumOff val="5000"/>
                  </a:schemeClr>
                </a:solidFill>
              </a:rPr>
              <a:t>. </a:t>
            </a:r>
          </a:p>
          <a:p>
            <a:endParaRPr lang="en-US" b="1" dirty="0">
              <a:solidFill>
                <a:schemeClr val="tx1">
                  <a:lumMod val="95000"/>
                  <a:lumOff val="5000"/>
                </a:schemeClr>
              </a:solidFill>
            </a:endParaRPr>
          </a:p>
        </p:txBody>
      </p:sp>
    </p:spTree>
    <p:extLst>
      <p:ext uri="{BB962C8B-B14F-4D97-AF65-F5344CB8AC3E}">
        <p14:creationId xmlns:p14="http://schemas.microsoft.com/office/powerpoint/2010/main" xmlns="" val="370765656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dirty="0">
                <a:solidFill>
                  <a:srgbClr val="FF0000"/>
                </a:solidFill>
              </a:rPr>
              <a:t>A</a:t>
            </a:r>
            <a:r>
              <a:rPr lang="en-IN" b="1" dirty="0">
                <a:solidFill>
                  <a:srgbClr val="FF0000"/>
                </a:solidFill>
              </a:rPr>
              <a:t>ccessing an Individual </a:t>
            </a:r>
            <a:r>
              <a:rPr lang="en-IN" dirty="0">
                <a:solidFill>
                  <a:srgbClr val="FF0000"/>
                </a:solidFill>
              </a:rPr>
              <a:t>A</a:t>
            </a:r>
            <a:r>
              <a:rPr lang="en-IN" b="1" dirty="0">
                <a:solidFill>
                  <a:srgbClr val="FF0000"/>
                </a:solidFill>
              </a:rPr>
              <a:t>rray </a:t>
            </a:r>
            <a:r>
              <a:rPr lang="en-IN" dirty="0">
                <a:solidFill>
                  <a:srgbClr val="FF0000"/>
                </a:solidFill>
              </a:rPr>
              <a:t>E</a:t>
            </a:r>
            <a:r>
              <a:rPr lang="en-IN" b="1" dirty="0">
                <a:solidFill>
                  <a:srgbClr val="FF0000"/>
                </a:solidFill>
              </a:rPr>
              <a:t>lement</a:t>
            </a:r>
            <a:endParaRPr lang="en-IN" dirty="0">
              <a:solidFill>
                <a:srgbClr val="FF0000"/>
              </a:solidFill>
            </a:endParaRPr>
          </a:p>
        </p:txBody>
      </p:sp>
      <p:sp>
        <p:nvSpPr>
          <p:cNvPr id="3" name="Content Placeholder 2"/>
          <p:cNvSpPr>
            <a:spLocks noGrp="1"/>
          </p:cNvSpPr>
          <p:nvPr>
            <p:ph idx="1"/>
          </p:nvPr>
        </p:nvSpPr>
        <p:spPr>
          <a:xfrm>
            <a:off x="0" y="559559"/>
            <a:ext cx="12192000" cy="6298441"/>
          </a:xfrm>
        </p:spPr>
        <p:txBody>
          <a:bodyPr>
            <a:normAutofit/>
          </a:bodyPr>
          <a:lstStyle/>
          <a:p>
            <a:pPr algn="just"/>
            <a:r>
              <a:rPr lang="en-IN" dirty="0">
                <a:solidFill>
                  <a:schemeClr val="tx1">
                    <a:lumMod val="95000"/>
                    <a:lumOff val="5000"/>
                  </a:schemeClr>
                </a:solidFill>
              </a:rPr>
              <a:t>To access an individual array element, you must provide an index indicating which element you require. Array indexes are zero-based. </a:t>
            </a:r>
            <a:r>
              <a:rPr lang="en-IN" dirty="0" smtClean="0">
                <a:solidFill>
                  <a:schemeClr val="tx1">
                    <a:lumMod val="95000"/>
                    <a:lumOff val="5000"/>
                  </a:schemeClr>
                </a:solidFill>
              </a:rPr>
              <a:t> </a:t>
            </a:r>
          </a:p>
          <a:p>
            <a:pPr algn="just"/>
            <a:r>
              <a:rPr lang="en-IN" dirty="0">
                <a:solidFill>
                  <a:schemeClr val="tx1">
                    <a:lumMod val="95000"/>
                    <a:lumOff val="5000"/>
                  </a:schemeClr>
                </a:solidFill>
              </a:rPr>
              <a:t>The initial element of an array lives at index 0 and not index 1. An index value of </a:t>
            </a:r>
            <a:r>
              <a:rPr lang="en-IN" i="1" dirty="0">
                <a:solidFill>
                  <a:schemeClr val="tx1">
                    <a:lumMod val="95000"/>
                    <a:lumOff val="5000"/>
                  </a:schemeClr>
                </a:solidFill>
              </a:rPr>
              <a:t>1 </a:t>
            </a:r>
            <a:r>
              <a:rPr lang="en-IN" dirty="0">
                <a:solidFill>
                  <a:schemeClr val="tx1">
                    <a:lumMod val="95000"/>
                    <a:lumOff val="5000"/>
                  </a:schemeClr>
                </a:solidFill>
              </a:rPr>
              <a:t>accesses the second element. For example, you can read the contents of element 2 of the </a:t>
            </a:r>
            <a:r>
              <a:rPr lang="en-IN" i="1" dirty="0">
                <a:solidFill>
                  <a:schemeClr val="tx1">
                    <a:lumMod val="95000"/>
                    <a:lumOff val="5000"/>
                  </a:schemeClr>
                </a:solidFill>
              </a:rPr>
              <a:t>pins </a:t>
            </a:r>
            <a:r>
              <a:rPr lang="en-IN" dirty="0">
                <a:solidFill>
                  <a:schemeClr val="tx1">
                    <a:lumMod val="95000"/>
                    <a:lumOff val="5000"/>
                  </a:schemeClr>
                </a:solidFill>
              </a:rPr>
              <a:t>array into an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dirty="0">
                <a:solidFill>
                  <a:schemeClr val="tx1">
                    <a:lumMod val="95000"/>
                    <a:lumOff val="5000"/>
                  </a:schemeClr>
                </a:solidFill>
              </a:rPr>
              <a:t>variable by using the following code</a:t>
            </a:r>
            <a:r>
              <a:rPr lang="en-IN" dirty="0" smtClean="0">
                <a:solidFill>
                  <a:schemeClr val="tx1">
                    <a:lumMod val="95000"/>
                    <a:lumOff val="5000"/>
                  </a:schemeClr>
                </a:solidFill>
              </a:rPr>
              <a:t>: </a:t>
            </a:r>
          </a:p>
          <a:p>
            <a:pPr marL="0" indent="0" algn="just">
              <a:buNone/>
            </a:pPr>
            <a:r>
              <a:rPr lang="en-IN" dirty="0" smtClean="0"/>
              <a:t>                                                                 </a:t>
            </a:r>
            <a:r>
              <a:rPr lang="en-IN" dirty="0" err="1" smtClean="0">
                <a:solidFill>
                  <a:srgbClr val="FF0000"/>
                </a:solidFill>
              </a:rPr>
              <a:t>int</a:t>
            </a:r>
            <a:r>
              <a:rPr lang="en-IN" dirty="0" smtClean="0">
                <a:solidFill>
                  <a:srgbClr val="FF0000"/>
                </a:solidFill>
              </a:rPr>
              <a:t> </a:t>
            </a:r>
            <a:r>
              <a:rPr lang="en-IN" dirty="0" err="1">
                <a:solidFill>
                  <a:srgbClr val="FF0000"/>
                </a:solidFill>
              </a:rPr>
              <a:t>myPin</a:t>
            </a:r>
            <a:r>
              <a:rPr lang="en-IN" dirty="0" smtClean="0">
                <a:solidFill>
                  <a:srgbClr val="FF0000"/>
                </a:solidFill>
              </a:rPr>
              <a:t>;</a:t>
            </a:r>
          </a:p>
          <a:p>
            <a:pPr marL="0" indent="0" algn="just">
              <a:buNone/>
            </a:pPr>
            <a:r>
              <a:rPr lang="en-IN" dirty="0">
                <a:solidFill>
                  <a:srgbClr val="FF0000"/>
                </a:solidFill>
              </a:rPr>
              <a:t> </a:t>
            </a:r>
            <a:r>
              <a:rPr lang="en-IN" dirty="0" smtClean="0">
                <a:solidFill>
                  <a:srgbClr val="FF0000"/>
                </a:solidFill>
              </a:rPr>
              <a:t>                                                                </a:t>
            </a:r>
            <a:r>
              <a:rPr lang="en-IN" dirty="0" err="1" smtClean="0">
                <a:solidFill>
                  <a:srgbClr val="FF0000"/>
                </a:solidFill>
              </a:rPr>
              <a:t>myPin</a:t>
            </a:r>
            <a:r>
              <a:rPr lang="en-IN" dirty="0" smtClean="0">
                <a:solidFill>
                  <a:srgbClr val="FF0000"/>
                </a:solidFill>
              </a:rPr>
              <a:t> </a:t>
            </a:r>
            <a:r>
              <a:rPr lang="en-IN" dirty="0">
                <a:solidFill>
                  <a:srgbClr val="FF0000"/>
                </a:solidFill>
              </a:rPr>
              <a:t>= pins[2</a:t>
            </a:r>
            <a:r>
              <a:rPr lang="en-IN" dirty="0" smtClean="0">
                <a:solidFill>
                  <a:srgbClr val="FF0000"/>
                </a:solidFill>
              </a:rPr>
              <a:t>]; </a:t>
            </a:r>
          </a:p>
          <a:p>
            <a:r>
              <a:rPr lang="en-IN" dirty="0">
                <a:solidFill>
                  <a:schemeClr val="tx1">
                    <a:lumMod val="95000"/>
                    <a:lumOff val="5000"/>
                  </a:schemeClr>
                </a:solidFill>
              </a:rPr>
              <a:t>Similarly, you can change the contents of an array by assigning a value to an indexed element:</a:t>
            </a:r>
          </a:p>
          <a:p>
            <a:pPr marL="0" indent="0">
              <a:buNone/>
            </a:pPr>
            <a:r>
              <a:rPr lang="en-IN" dirty="0"/>
              <a:t> </a:t>
            </a:r>
            <a:r>
              <a:rPr lang="en-IN" dirty="0" smtClean="0"/>
              <a:t>                                                             </a:t>
            </a:r>
            <a:r>
              <a:rPr lang="en-IN" dirty="0" err="1" smtClean="0">
                <a:solidFill>
                  <a:srgbClr val="FF0000"/>
                </a:solidFill>
              </a:rPr>
              <a:t>myPin</a:t>
            </a:r>
            <a:r>
              <a:rPr lang="en-IN" dirty="0" smtClean="0">
                <a:solidFill>
                  <a:srgbClr val="FF0000"/>
                </a:solidFill>
              </a:rPr>
              <a:t> </a:t>
            </a:r>
            <a:r>
              <a:rPr lang="en-IN" dirty="0">
                <a:solidFill>
                  <a:srgbClr val="FF0000"/>
                </a:solidFill>
              </a:rPr>
              <a:t>= 1645</a:t>
            </a:r>
            <a:r>
              <a:rPr lang="en-IN" dirty="0" smtClean="0">
                <a:solidFill>
                  <a:srgbClr val="FF0000"/>
                </a:solidFill>
              </a:rPr>
              <a:t>;</a:t>
            </a:r>
          </a:p>
          <a:p>
            <a:pPr marL="0" indent="0">
              <a:buNone/>
            </a:pPr>
            <a:r>
              <a:rPr lang="en-IN" dirty="0">
                <a:solidFill>
                  <a:srgbClr val="FF0000"/>
                </a:solidFill>
              </a:rPr>
              <a:t> </a:t>
            </a:r>
            <a:r>
              <a:rPr lang="en-IN" dirty="0" smtClean="0">
                <a:solidFill>
                  <a:srgbClr val="FF0000"/>
                </a:solidFill>
              </a:rPr>
              <a:t>                                                             pins[2</a:t>
            </a:r>
            <a:r>
              <a:rPr lang="en-IN" dirty="0">
                <a:solidFill>
                  <a:srgbClr val="FF0000"/>
                </a:solidFill>
              </a:rPr>
              <a:t>] = </a:t>
            </a:r>
            <a:r>
              <a:rPr lang="en-IN" dirty="0" err="1">
                <a:solidFill>
                  <a:srgbClr val="FF0000"/>
                </a:solidFill>
              </a:rPr>
              <a:t>myPin</a:t>
            </a:r>
            <a:r>
              <a:rPr lang="en-IN" dirty="0" smtClean="0">
                <a:solidFill>
                  <a:srgbClr val="FF0000"/>
                </a:solidFill>
              </a:rPr>
              <a:t>; </a:t>
            </a:r>
          </a:p>
          <a:p>
            <a:pPr marL="0" indent="0" algn="just">
              <a:buNone/>
            </a:pPr>
            <a:r>
              <a:rPr lang="en-IN" dirty="0">
                <a:solidFill>
                  <a:schemeClr val="tx1">
                    <a:lumMod val="95000"/>
                    <a:lumOff val="5000"/>
                  </a:schemeClr>
                </a:solidFill>
              </a:rPr>
              <a:t>All array element access is bounds-checked. If you specify an index that is less than 0 or greater than or equal to the length of the array, the compiler throws an</a:t>
            </a:r>
            <a:r>
              <a:rPr lang="en-IN" dirty="0">
                <a:solidFill>
                  <a:srgbClr val="FF0000"/>
                </a:solidFill>
              </a:rPr>
              <a:t> </a:t>
            </a:r>
            <a:r>
              <a:rPr lang="en-IN" i="1" dirty="0" err="1">
                <a:solidFill>
                  <a:srgbClr val="FF0000"/>
                </a:solidFill>
              </a:rPr>
              <a:t>IndexOutOfRangeException</a:t>
            </a:r>
            <a:r>
              <a:rPr lang="en-IN" i="1" dirty="0">
                <a:solidFill>
                  <a:srgbClr val="FF0000"/>
                </a:solidFill>
              </a:rPr>
              <a:t> </a:t>
            </a:r>
            <a:r>
              <a:rPr lang="en-IN" dirty="0">
                <a:solidFill>
                  <a:schemeClr val="tx1">
                    <a:lumMod val="95000"/>
                    <a:lumOff val="5000"/>
                  </a:schemeClr>
                </a:solidFill>
              </a:rPr>
              <a:t>exception, as in this example</a:t>
            </a:r>
            <a:r>
              <a:rPr lang="en-IN" dirty="0" smtClean="0">
                <a:solidFill>
                  <a:schemeClr val="tx1">
                    <a:lumMod val="95000"/>
                    <a:lumOff val="5000"/>
                  </a:schemeClr>
                </a:solidFill>
              </a:rPr>
              <a:t>: </a:t>
            </a:r>
          </a:p>
          <a:p>
            <a:pPr marL="0" indent="0" algn="just">
              <a:spcBef>
                <a:spcPts val="0"/>
              </a:spcBef>
              <a:buNone/>
            </a:pPr>
            <a:r>
              <a:rPr lang="en-IN" dirty="0" smtClean="0">
                <a:solidFill>
                  <a:srgbClr val="FF0000"/>
                </a:solidFill>
              </a:rPr>
              <a:t>                                                                   try</a:t>
            </a: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int</a:t>
            </a:r>
            <a:r>
              <a:rPr lang="en-IN" dirty="0" smtClean="0">
                <a:solidFill>
                  <a:srgbClr val="FF0000"/>
                </a:solidFill>
              </a:rPr>
              <a:t>[ ] </a:t>
            </a:r>
            <a:r>
              <a:rPr lang="en-IN" dirty="0">
                <a:solidFill>
                  <a:srgbClr val="FF0000"/>
                </a:solidFill>
              </a:rPr>
              <a:t>pins = { 9, 3, 7, 2 };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Console.WriteLine</a:t>
            </a:r>
            <a:r>
              <a:rPr lang="en-IN" dirty="0" smtClean="0">
                <a:solidFill>
                  <a:srgbClr val="FF0000"/>
                </a:solidFill>
              </a:rPr>
              <a:t>(pins[4</a:t>
            </a:r>
            <a:r>
              <a:rPr lang="en-IN" dirty="0">
                <a:solidFill>
                  <a:srgbClr val="FF0000"/>
                </a:solidFill>
              </a:rPr>
              <a:t>]); // error, the 4th and last element is at index </a:t>
            </a:r>
            <a:r>
              <a:rPr lang="en-IN" dirty="0" smtClean="0">
                <a:solidFill>
                  <a:srgbClr val="FF0000"/>
                </a:solidFill>
              </a:rPr>
              <a:t>3</a:t>
            </a:r>
          </a:p>
          <a:p>
            <a:pPr marL="0" indent="0" algn="just">
              <a:spcBef>
                <a:spcPts val="0"/>
              </a:spcBef>
              <a:buNone/>
            </a:pPr>
            <a:r>
              <a:rPr lang="en-IN" dirty="0" smtClean="0">
                <a:solidFill>
                  <a:srgbClr val="FF0000"/>
                </a:solidFill>
              </a:rPr>
              <a:t>                                                             }</a:t>
            </a:r>
          </a:p>
          <a:p>
            <a:pPr marL="0" indent="0" algn="just">
              <a:spcBef>
                <a:spcPts val="0"/>
              </a:spcBef>
              <a:buNone/>
            </a:pPr>
            <a:r>
              <a:rPr lang="en-IN" dirty="0" smtClean="0">
                <a:solidFill>
                  <a:srgbClr val="FF0000"/>
                </a:solidFill>
              </a:rPr>
              <a:t>                                                              catch </a:t>
            </a:r>
            <a:r>
              <a:rPr lang="en-IN" dirty="0">
                <a:solidFill>
                  <a:srgbClr val="FF0000"/>
                </a:solidFill>
              </a:rPr>
              <a:t>(</a:t>
            </a:r>
            <a:r>
              <a:rPr lang="en-IN" dirty="0" err="1">
                <a:solidFill>
                  <a:srgbClr val="FF0000"/>
                </a:solidFill>
              </a:rPr>
              <a:t>IndexOutOfRangeException</a:t>
            </a:r>
            <a:r>
              <a:rPr lang="en-IN" dirty="0">
                <a:solidFill>
                  <a:srgbClr val="FF0000"/>
                </a:solidFill>
              </a:rPr>
              <a:t> ex</a:t>
            </a:r>
            <a:r>
              <a:rPr lang="en-IN" dirty="0" smtClean="0">
                <a:solidFill>
                  <a:srgbClr val="FF0000"/>
                </a:solidFill>
              </a:rPr>
              <a:t>)</a:t>
            </a:r>
          </a:p>
          <a:p>
            <a:pPr marL="0" indent="0" algn="just">
              <a:spcBef>
                <a:spcPts val="0"/>
              </a:spcBef>
              <a:buNone/>
            </a:pPr>
            <a:r>
              <a:rPr lang="en-IN" dirty="0">
                <a:solidFill>
                  <a:srgbClr val="FF0000"/>
                </a:solidFill>
              </a:rPr>
              <a:t> </a:t>
            </a:r>
            <a:r>
              <a:rPr lang="en-IN" dirty="0" smtClean="0">
                <a:solidFill>
                  <a:srgbClr val="FF0000"/>
                </a:solidFill>
              </a:rPr>
              <a:t>                                                             { </a:t>
            </a:r>
            <a:r>
              <a:rPr lang="en-IN" dirty="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xmlns="" val="26418188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a:solidFill>
                  <a:srgbClr val="FF0000"/>
                </a:solidFill>
              </a:rPr>
              <a:t>Iterating </a:t>
            </a:r>
            <a:r>
              <a:rPr lang="en-IN" dirty="0">
                <a:solidFill>
                  <a:srgbClr val="FF0000"/>
                </a:solidFill>
              </a:rPr>
              <a:t>T</a:t>
            </a:r>
            <a:r>
              <a:rPr lang="en-IN" b="1" dirty="0">
                <a:solidFill>
                  <a:srgbClr val="FF0000"/>
                </a:solidFill>
              </a:rPr>
              <a:t>hrough an </a:t>
            </a:r>
            <a:r>
              <a:rPr lang="en-IN" dirty="0">
                <a:solidFill>
                  <a:srgbClr val="FF0000"/>
                </a:solidFill>
              </a:rPr>
              <a:t>A</a:t>
            </a:r>
            <a:r>
              <a:rPr lang="en-IN" b="1" dirty="0">
                <a:solidFill>
                  <a:srgbClr val="FF0000"/>
                </a:solidFill>
              </a:rPr>
              <a:t>rray</a:t>
            </a:r>
            <a:endParaRPr lang="en-IN" dirty="0">
              <a:solidFill>
                <a:srgbClr val="FF0000"/>
              </a:solidFill>
            </a:endParaRPr>
          </a:p>
        </p:txBody>
      </p:sp>
      <p:sp>
        <p:nvSpPr>
          <p:cNvPr id="3" name="Content Placeholder 2"/>
          <p:cNvSpPr>
            <a:spLocks noGrp="1"/>
          </p:cNvSpPr>
          <p:nvPr>
            <p:ph idx="1"/>
          </p:nvPr>
        </p:nvSpPr>
        <p:spPr>
          <a:xfrm>
            <a:off x="0" y="559559"/>
            <a:ext cx="12192000" cy="6298441"/>
          </a:xfrm>
        </p:spPr>
        <p:txBody>
          <a:bodyPr>
            <a:normAutofit lnSpcReduction="10000"/>
          </a:bodyPr>
          <a:lstStyle/>
          <a:p>
            <a:pPr algn="just"/>
            <a:r>
              <a:rPr lang="en-IN" dirty="0">
                <a:solidFill>
                  <a:schemeClr val="tx1">
                    <a:lumMod val="95000"/>
                    <a:lumOff val="5000"/>
                  </a:schemeClr>
                </a:solidFill>
              </a:rPr>
              <a:t>All arrays are actually instances of the </a:t>
            </a:r>
            <a:r>
              <a:rPr lang="en-IN" i="1" dirty="0" err="1">
                <a:solidFill>
                  <a:srgbClr val="FF0000"/>
                </a:solidFill>
              </a:rPr>
              <a:t>System.Array</a:t>
            </a:r>
            <a:r>
              <a:rPr lang="en-IN" i="1" dirty="0">
                <a:solidFill>
                  <a:srgbClr val="FF0000"/>
                </a:solidFill>
              </a:rPr>
              <a:t> </a:t>
            </a:r>
            <a:r>
              <a:rPr lang="en-IN" dirty="0">
                <a:solidFill>
                  <a:schemeClr val="tx1">
                    <a:lumMod val="95000"/>
                    <a:lumOff val="5000"/>
                  </a:schemeClr>
                </a:solidFill>
              </a:rPr>
              <a:t>class in the Microsoft .NET Framework, and this class defines a number of useful properties and methods</a:t>
            </a:r>
            <a:r>
              <a:rPr lang="en-IN" dirty="0" smtClean="0">
                <a:solidFill>
                  <a:schemeClr val="tx1">
                    <a:lumMod val="95000"/>
                    <a:lumOff val="5000"/>
                  </a:schemeClr>
                </a:solidFill>
              </a:rPr>
              <a:t>.</a:t>
            </a:r>
          </a:p>
          <a:p>
            <a:pPr algn="just"/>
            <a:r>
              <a:rPr lang="en-IN" dirty="0" smtClean="0">
                <a:solidFill>
                  <a:schemeClr val="tx1">
                    <a:lumMod val="95000"/>
                    <a:lumOff val="5000"/>
                  </a:schemeClr>
                </a:solidFill>
              </a:rPr>
              <a:t> </a:t>
            </a:r>
            <a:r>
              <a:rPr lang="en-IN" dirty="0">
                <a:solidFill>
                  <a:schemeClr val="tx1">
                    <a:lumMod val="95000"/>
                    <a:lumOff val="5000"/>
                  </a:schemeClr>
                </a:solidFill>
              </a:rPr>
              <a:t>For example, you can query the </a:t>
            </a:r>
            <a:r>
              <a:rPr lang="en-IN" i="1" dirty="0">
                <a:solidFill>
                  <a:schemeClr val="tx1">
                    <a:lumMod val="95000"/>
                    <a:lumOff val="5000"/>
                  </a:schemeClr>
                </a:solidFill>
              </a:rPr>
              <a:t>Length </a:t>
            </a:r>
            <a:r>
              <a:rPr lang="en-IN" dirty="0">
                <a:solidFill>
                  <a:schemeClr val="tx1">
                    <a:lumMod val="95000"/>
                    <a:lumOff val="5000"/>
                  </a:schemeClr>
                </a:solidFill>
              </a:rPr>
              <a:t>property to discover how many elements an array contains and iterate through all the elements of an array by using a </a:t>
            </a:r>
            <a:r>
              <a:rPr lang="en-IN" i="1" dirty="0">
                <a:solidFill>
                  <a:schemeClr val="tx1">
                    <a:lumMod val="95000"/>
                    <a:lumOff val="5000"/>
                  </a:schemeClr>
                </a:solidFill>
              </a:rPr>
              <a:t>for </a:t>
            </a:r>
            <a:r>
              <a:rPr lang="en-IN" dirty="0">
                <a:solidFill>
                  <a:schemeClr val="tx1">
                    <a:lumMod val="95000"/>
                    <a:lumOff val="5000"/>
                  </a:schemeClr>
                </a:solidFill>
              </a:rPr>
              <a:t>statement.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The </a:t>
            </a:r>
            <a:r>
              <a:rPr lang="en-IN" dirty="0">
                <a:solidFill>
                  <a:schemeClr val="tx1">
                    <a:lumMod val="95000"/>
                    <a:lumOff val="5000"/>
                  </a:schemeClr>
                </a:solidFill>
              </a:rPr>
              <a:t>following sample code writes the array element values of the </a:t>
            </a:r>
            <a:r>
              <a:rPr lang="en-IN" i="1" dirty="0">
                <a:solidFill>
                  <a:schemeClr val="tx1">
                    <a:lumMod val="95000"/>
                    <a:lumOff val="5000"/>
                  </a:schemeClr>
                </a:solidFill>
              </a:rPr>
              <a:t>pins </a:t>
            </a:r>
            <a:r>
              <a:rPr lang="en-IN" dirty="0">
                <a:solidFill>
                  <a:schemeClr val="tx1">
                    <a:lumMod val="95000"/>
                    <a:lumOff val="5000"/>
                  </a:schemeClr>
                </a:solidFill>
              </a:rPr>
              <a:t>array to the console</a:t>
            </a:r>
            <a:r>
              <a:rPr lang="en-IN" dirty="0" smtClean="0">
                <a:solidFill>
                  <a:schemeClr val="tx1">
                    <a:lumMod val="95000"/>
                    <a:lumOff val="5000"/>
                  </a:schemeClr>
                </a:solidFill>
              </a:rPr>
              <a:t>: </a:t>
            </a:r>
          </a:p>
          <a:p>
            <a:pPr marL="0" indent="0" algn="just">
              <a:spcBef>
                <a:spcPts val="0"/>
              </a:spcBef>
              <a:buNone/>
            </a:pPr>
            <a:r>
              <a:rPr lang="en-IN" dirty="0" smtClean="0">
                <a:solidFill>
                  <a:srgbClr val="FF0000"/>
                </a:solidFill>
              </a:rPr>
              <a:t>                                                                </a:t>
            </a:r>
          </a:p>
          <a:p>
            <a:pPr marL="0" indent="0" algn="just">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int</a:t>
            </a:r>
            <a:r>
              <a:rPr lang="en-IN" dirty="0" smtClean="0">
                <a:solidFill>
                  <a:srgbClr val="FF0000"/>
                </a:solidFill>
              </a:rPr>
              <a:t>[ ] </a:t>
            </a:r>
            <a:r>
              <a:rPr lang="en-IN" dirty="0">
                <a:solidFill>
                  <a:srgbClr val="FF0000"/>
                </a:solidFill>
              </a:rPr>
              <a:t>pins = { 9, 3, 7, 2 </a:t>
            </a:r>
            <a:r>
              <a:rPr lang="en-IN" dirty="0" smtClean="0">
                <a:solidFill>
                  <a:srgbClr val="FF0000"/>
                </a:solidFill>
              </a:rPr>
              <a:t>};</a:t>
            </a:r>
          </a:p>
          <a:p>
            <a:pPr marL="0" indent="0" algn="just">
              <a:spcBef>
                <a:spcPts val="0"/>
              </a:spcBef>
              <a:buNone/>
            </a:pPr>
            <a:r>
              <a:rPr lang="en-IN" dirty="0">
                <a:solidFill>
                  <a:srgbClr val="FF0000"/>
                </a:solidFill>
              </a:rPr>
              <a:t> </a:t>
            </a:r>
            <a:r>
              <a:rPr lang="en-IN" dirty="0" smtClean="0">
                <a:solidFill>
                  <a:srgbClr val="FF0000"/>
                </a:solidFill>
              </a:rPr>
              <a:t>                                                        for </a:t>
            </a:r>
            <a:r>
              <a:rPr lang="en-IN" dirty="0">
                <a:solidFill>
                  <a:srgbClr val="FF0000"/>
                </a:solidFill>
              </a:rPr>
              <a:t>(</a:t>
            </a:r>
            <a:r>
              <a:rPr lang="en-IN" dirty="0" err="1">
                <a:solidFill>
                  <a:srgbClr val="FF0000"/>
                </a:solidFill>
              </a:rPr>
              <a:t>int</a:t>
            </a:r>
            <a:r>
              <a:rPr lang="en-IN" dirty="0">
                <a:solidFill>
                  <a:srgbClr val="FF0000"/>
                </a:solidFill>
              </a:rPr>
              <a:t> index = 0; index &lt; </a:t>
            </a:r>
            <a:r>
              <a:rPr lang="en-IN" dirty="0" err="1">
                <a:solidFill>
                  <a:srgbClr val="FF0000"/>
                </a:solidFill>
              </a:rPr>
              <a:t>pins.Length</a:t>
            </a:r>
            <a:r>
              <a:rPr lang="en-IN" dirty="0">
                <a:solidFill>
                  <a:srgbClr val="FF0000"/>
                </a:solidFill>
              </a:rPr>
              <a:t>; index</a:t>
            </a:r>
            <a:r>
              <a:rPr lang="en-IN" dirty="0" smtClean="0">
                <a:solidFill>
                  <a:srgbClr val="FF0000"/>
                </a:solidFill>
              </a:rPr>
              <a:t>++)</a:t>
            </a: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int</a:t>
            </a:r>
            <a:r>
              <a:rPr lang="en-IN" dirty="0" smtClean="0">
                <a:solidFill>
                  <a:srgbClr val="FF0000"/>
                </a:solidFill>
              </a:rPr>
              <a:t> </a:t>
            </a:r>
            <a:r>
              <a:rPr lang="en-IN" dirty="0">
                <a:solidFill>
                  <a:srgbClr val="FF0000"/>
                </a:solidFill>
              </a:rPr>
              <a:t>pin = pins[index];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Console.WriteLine</a:t>
            </a:r>
            <a:r>
              <a:rPr lang="en-IN" dirty="0" smtClean="0">
                <a:solidFill>
                  <a:srgbClr val="FF0000"/>
                </a:solidFill>
              </a:rPr>
              <a:t>(pin);</a:t>
            </a: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chemeClr val="tx1">
                    <a:lumMod val="95000"/>
                    <a:lumOff val="5000"/>
                  </a:schemeClr>
                </a:solidFill>
              </a:rPr>
              <a:t>It is common for new programmers to forget that arrays start at element 0 and that the last element is numbered </a:t>
            </a:r>
            <a:r>
              <a:rPr lang="en-IN" i="1" dirty="0">
                <a:solidFill>
                  <a:schemeClr val="tx1">
                    <a:lumMod val="95000"/>
                    <a:lumOff val="5000"/>
                  </a:schemeClr>
                </a:solidFill>
              </a:rPr>
              <a:t>Length </a:t>
            </a:r>
            <a:r>
              <a:rPr lang="en-IN" dirty="0">
                <a:solidFill>
                  <a:schemeClr val="tx1">
                    <a:lumMod val="95000"/>
                    <a:lumOff val="5000"/>
                  </a:schemeClr>
                </a:solidFill>
              </a:rPr>
              <a:t>– 1. </a:t>
            </a:r>
            <a:endParaRPr lang="en-IN" dirty="0" smtClean="0">
              <a:solidFill>
                <a:schemeClr val="tx1">
                  <a:lumMod val="95000"/>
                  <a:lumOff val="5000"/>
                </a:schemeClr>
              </a:solidFill>
            </a:endParaRPr>
          </a:p>
          <a:p>
            <a:pPr marL="0" indent="0" algn="just">
              <a:spcBef>
                <a:spcPts val="0"/>
              </a:spcBef>
              <a:buNone/>
            </a:pPr>
            <a:endParaRPr lang="en-IN" dirty="0">
              <a:solidFill>
                <a:schemeClr val="tx1">
                  <a:lumMod val="95000"/>
                  <a:lumOff val="5000"/>
                </a:schemeClr>
              </a:solidFill>
            </a:endParaRPr>
          </a:p>
          <a:p>
            <a:pPr marL="0" indent="0" algn="just">
              <a:spcBef>
                <a:spcPts val="0"/>
              </a:spcBef>
              <a:buNone/>
            </a:pPr>
            <a:r>
              <a:rPr lang="en-IN" dirty="0" smtClean="0">
                <a:solidFill>
                  <a:schemeClr val="tx1">
                    <a:lumMod val="95000"/>
                    <a:lumOff val="5000"/>
                  </a:schemeClr>
                </a:solidFill>
              </a:rPr>
              <a:t>C</a:t>
            </a:r>
            <a:r>
              <a:rPr lang="en-IN" dirty="0">
                <a:solidFill>
                  <a:schemeClr val="tx1">
                    <a:lumMod val="95000"/>
                    <a:lumOff val="5000"/>
                  </a:schemeClr>
                </a:solidFill>
              </a:rPr>
              <a:t># provides the </a:t>
            </a:r>
            <a:r>
              <a:rPr lang="en-IN" i="1" dirty="0" err="1">
                <a:solidFill>
                  <a:srgbClr val="FF0000"/>
                </a:solidFill>
              </a:rPr>
              <a:t>foreach</a:t>
            </a:r>
            <a:r>
              <a:rPr lang="en-IN" i="1" dirty="0">
                <a:solidFill>
                  <a:schemeClr val="tx1">
                    <a:lumMod val="95000"/>
                    <a:lumOff val="5000"/>
                  </a:schemeClr>
                </a:solidFill>
              </a:rPr>
              <a:t> </a:t>
            </a:r>
            <a:r>
              <a:rPr lang="en-IN" dirty="0">
                <a:solidFill>
                  <a:schemeClr val="tx1">
                    <a:lumMod val="95000"/>
                    <a:lumOff val="5000"/>
                  </a:schemeClr>
                </a:solidFill>
              </a:rPr>
              <a:t>statement to enable you to iterate through the elements of an array without worrying about these issues. For example, here’s the preceding </a:t>
            </a:r>
            <a:r>
              <a:rPr lang="en-IN" i="1" dirty="0">
                <a:solidFill>
                  <a:schemeClr val="tx1">
                    <a:lumMod val="95000"/>
                    <a:lumOff val="5000"/>
                  </a:schemeClr>
                </a:solidFill>
              </a:rPr>
              <a:t>for </a:t>
            </a:r>
            <a:r>
              <a:rPr lang="en-IN" dirty="0">
                <a:solidFill>
                  <a:schemeClr val="tx1">
                    <a:lumMod val="95000"/>
                    <a:lumOff val="5000"/>
                  </a:schemeClr>
                </a:solidFill>
              </a:rPr>
              <a:t>statement rewritten as an equivalent </a:t>
            </a:r>
            <a:r>
              <a:rPr lang="en-IN" i="1" dirty="0" err="1">
                <a:solidFill>
                  <a:srgbClr val="FF0000"/>
                </a:solidFill>
              </a:rPr>
              <a:t>foreach</a:t>
            </a:r>
            <a:r>
              <a:rPr lang="en-IN" i="1" dirty="0">
                <a:solidFill>
                  <a:schemeClr val="tx1">
                    <a:lumMod val="95000"/>
                    <a:lumOff val="5000"/>
                  </a:schemeClr>
                </a:solidFill>
              </a:rPr>
              <a:t> </a:t>
            </a:r>
            <a:r>
              <a:rPr lang="en-IN" dirty="0">
                <a:solidFill>
                  <a:schemeClr val="tx1">
                    <a:lumMod val="95000"/>
                    <a:lumOff val="5000"/>
                  </a:schemeClr>
                </a:solidFill>
              </a:rPr>
              <a:t>statement</a:t>
            </a:r>
            <a:r>
              <a:rPr lang="en-IN" dirty="0" smtClean="0">
                <a:solidFill>
                  <a:schemeClr val="tx1">
                    <a:lumMod val="95000"/>
                    <a:lumOff val="5000"/>
                  </a:schemeClr>
                </a:solidFill>
              </a:rPr>
              <a:t>: </a:t>
            </a:r>
          </a:p>
          <a:p>
            <a:pPr marL="0" indent="0" algn="just">
              <a:spcBef>
                <a:spcPts val="0"/>
              </a:spcBef>
              <a:buNone/>
            </a:pPr>
            <a:r>
              <a:rPr lang="en-IN" dirty="0" smtClean="0"/>
              <a:t>                                                                 </a:t>
            </a:r>
          </a:p>
          <a:p>
            <a:pPr marL="0" indent="0" algn="just">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int</a:t>
            </a:r>
            <a:r>
              <a:rPr lang="en-IN" dirty="0" smtClean="0">
                <a:solidFill>
                  <a:srgbClr val="FF0000"/>
                </a:solidFill>
              </a:rPr>
              <a:t>[ ] </a:t>
            </a:r>
            <a:r>
              <a:rPr lang="en-IN" dirty="0">
                <a:solidFill>
                  <a:srgbClr val="FF0000"/>
                </a:solidFill>
              </a:rPr>
              <a:t>pins = { 9, 3, 7, 2 </a:t>
            </a:r>
            <a:r>
              <a:rPr lang="en-IN" dirty="0" smtClean="0">
                <a:solidFill>
                  <a:srgbClr val="FF0000"/>
                </a:solidFill>
              </a:rPr>
              <a:t>};</a:t>
            </a:r>
          </a:p>
          <a:p>
            <a:pPr marL="0" indent="0" algn="just">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foreach</a:t>
            </a:r>
            <a:r>
              <a:rPr lang="en-IN" dirty="0" smtClean="0">
                <a:solidFill>
                  <a:srgbClr val="FF0000"/>
                </a:solidFill>
              </a:rPr>
              <a:t> </a:t>
            </a:r>
            <a:r>
              <a:rPr lang="en-IN" dirty="0">
                <a:solidFill>
                  <a:srgbClr val="FF0000"/>
                </a:solidFill>
              </a:rPr>
              <a:t>(</a:t>
            </a:r>
            <a:r>
              <a:rPr lang="en-IN" dirty="0" err="1">
                <a:solidFill>
                  <a:srgbClr val="FF0000"/>
                </a:solidFill>
              </a:rPr>
              <a:t>int</a:t>
            </a:r>
            <a:r>
              <a:rPr lang="en-IN" dirty="0">
                <a:solidFill>
                  <a:srgbClr val="FF0000"/>
                </a:solidFill>
              </a:rPr>
              <a:t> </a:t>
            </a:r>
            <a:r>
              <a:rPr lang="en-IN" dirty="0" err="1" smtClean="0">
                <a:solidFill>
                  <a:srgbClr val="FF0000"/>
                </a:solidFill>
              </a:rPr>
              <a:t>pandu</a:t>
            </a:r>
            <a:r>
              <a:rPr lang="en-IN" dirty="0" smtClean="0">
                <a:solidFill>
                  <a:srgbClr val="FF0000"/>
                </a:solidFill>
              </a:rPr>
              <a:t> </a:t>
            </a:r>
            <a:r>
              <a:rPr lang="en-IN" dirty="0">
                <a:solidFill>
                  <a:srgbClr val="FF0000"/>
                </a:solidFill>
              </a:rPr>
              <a:t>in pins</a:t>
            </a:r>
            <a:r>
              <a:rPr lang="en-IN" dirty="0" smtClean="0">
                <a:solidFill>
                  <a:srgbClr val="FF0000"/>
                </a:solidFill>
              </a:rPr>
              <a:t>)</a:t>
            </a: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Console.WriteLine</a:t>
            </a:r>
            <a:r>
              <a:rPr lang="en-IN" dirty="0" smtClean="0">
                <a:solidFill>
                  <a:srgbClr val="FF0000"/>
                </a:solidFill>
              </a:rPr>
              <a:t>(</a:t>
            </a:r>
            <a:r>
              <a:rPr lang="en-IN" dirty="0" err="1" smtClean="0">
                <a:solidFill>
                  <a:srgbClr val="FF0000"/>
                </a:solidFill>
              </a:rPr>
              <a:t>pandu</a:t>
            </a:r>
            <a:r>
              <a:rPr lang="en-IN" dirty="0" smtClean="0">
                <a:solidFill>
                  <a:srgbClr val="FF0000"/>
                </a:solidFill>
              </a:rPr>
              <a:t>);</a:t>
            </a:r>
          </a:p>
          <a:p>
            <a:pPr marL="0" indent="0" algn="just">
              <a:spcBef>
                <a:spcPts val="0"/>
              </a:spcBef>
              <a:buNone/>
            </a:pPr>
            <a:r>
              <a:rPr lang="en-IN" dirty="0">
                <a:solidFill>
                  <a:srgbClr val="FF0000"/>
                </a:solidFill>
              </a:rPr>
              <a:t> </a:t>
            </a:r>
            <a:r>
              <a:rPr lang="en-IN" dirty="0" smtClean="0">
                <a:solidFill>
                  <a:srgbClr val="FF0000"/>
                </a:solidFill>
              </a:rPr>
              <a:t>                                                              }</a:t>
            </a:r>
            <a:endParaRPr lang="en-US" b="1" dirty="0">
              <a:solidFill>
                <a:srgbClr val="FF0000"/>
              </a:solidFill>
            </a:endParaRPr>
          </a:p>
        </p:txBody>
      </p:sp>
    </p:spTree>
    <p:extLst>
      <p:ext uri="{BB962C8B-B14F-4D97-AF65-F5344CB8AC3E}">
        <p14:creationId xmlns:p14="http://schemas.microsoft.com/office/powerpoint/2010/main" xmlns="" val="40728137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9"/>
            <a:ext cx="12192000" cy="6298441"/>
          </a:xfrm>
        </p:spPr>
        <p:txBody>
          <a:bodyPr>
            <a:normAutofit/>
          </a:bodyPr>
          <a:lstStyle/>
          <a:p>
            <a:pPr algn="just"/>
            <a:r>
              <a:rPr lang="en-IN" dirty="0">
                <a:solidFill>
                  <a:schemeClr val="tx1">
                    <a:lumMod val="95000"/>
                    <a:lumOff val="5000"/>
                  </a:schemeClr>
                </a:solidFill>
              </a:rPr>
              <a:t>The </a:t>
            </a:r>
            <a:r>
              <a:rPr lang="en-IN" i="1" dirty="0" err="1">
                <a:solidFill>
                  <a:schemeClr val="tx1">
                    <a:lumMod val="95000"/>
                    <a:lumOff val="5000"/>
                  </a:schemeClr>
                </a:solidFill>
              </a:rPr>
              <a:t>foreach</a:t>
            </a:r>
            <a:r>
              <a:rPr lang="en-IN" i="1" dirty="0">
                <a:solidFill>
                  <a:schemeClr val="tx1">
                    <a:lumMod val="95000"/>
                    <a:lumOff val="5000"/>
                  </a:schemeClr>
                </a:solidFill>
              </a:rPr>
              <a:t> </a:t>
            </a:r>
            <a:r>
              <a:rPr lang="en-IN" dirty="0">
                <a:solidFill>
                  <a:schemeClr val="tx1">
                    <a:lumMod val="95000"/>
                    <a:lumOff val="5000"/>
                  </a:schemeClr>
                </a:solidFill>
              </a:rPr>
              <a:t>statement declares an iteration variable (in this example,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i="1" dirty="0" err="1" smtClean="0">
                <a:solidFill>
                  <a:schemeClr val="tx1">
                    <a:lumMod val="95000"/>
                    <a:lumOff val="5000"/>
                  </a:schemeClr>
                </a:solidFill>
              </a:rPr>
              <a:t>pandu</a:t>
            </a:r>
            <a:r>
              <a:rPr lang="en-IN" dirty="0" smtClean="0">
                <a:solidFill>
                  <a:schemeClr val="tx1">
                    <a:lumMod val="95000"/>
                    <a:lumOff val="5000"/>
                  </a:schemeClr>
                </a:solidFill>
              </a:rPr>
              <a:t>) </a:t>
            </a:r>
            <a:r>
              <a:rPr lang="en-IN" dirty="0">
                <a:solidFill>
                  <a:schemeClr val="tx1">
                    <a:lumMod val="95000"/>
                    <a:lumOff val="5000"/>
                  </a:schemeClr>
                </a:solidFill>
              </a:rPr>
              <a:t>that automatically acquires the value of each element in the array.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The </a:t>
            </a:r>
            <a:r>
              <a:rPr lang="en-IN" dirty="0">
                <a:solidFill>
                  <a:schemeClr val="tx1">
                    <a:lumMod val="95000"/>
                    <a:lumOff val="5000"/>
                  </a:schemeClr>
                </a:solidFill>
              </a:rPr>
              <a:t>type of this variable must match the type of the elements in the array. </a:t>
            </a:r>
            <a:endParaRPr lang="en-IN" dirty="0" smtClean="0">
              <a:solidFill>
                <a:schemeClr val="tx1">
                  <a:lumMod val="95000"/>
                  <a:lumOff val="5000"/>
                </a:schemeClr>
              </a:solidFill>
            </a:endParaRPr>
          </a:p>
          <a:p>
            <a:pPr algn="just"/>
            <a:r>
              <a:rPr lang="en-IN" dirty="0" smtClean="0">
                <a:solidFill>
                  <a:srgbClr val="FF0000"/>
                </a:solidFill>
              </a:rPr>
              <a:t>The </a:t>
            </a:r>
            <a:r>
              <a:rPr lang="en-IN" i="1" dirty="0" err="1">
                <a:solidFill>
                  <a:srgbClr val="FF0000"/>
                </a:solidFill>
              </a:rPr>
              <a:t>foreach</a:t>
            </a:r>
            <a:r>
              <a:rPr lang="en-IN" i="1" dirty="0">
                <a:solidFill>
                  <a:srgbClr val="FF0000"/>
                </a:solidFill>
              </a:rPr>
              <a:t> </a:t>
            </a:r>
            <a:r>
              <a:rPr lang="en-IN" dirty="0">
                <a:solidFill>
                  <a:srgbClr val="FF0000"/>
                </a:solidFill>
              </a:rPr>
              <a:t>statement is the preferred way to iterate through an array; it expresses the intention of the code directly, and all of the </a:t>
            </a:r>
            <a:r>
              <a:rPr lang="en-IN" i="1" dirty="0">
                <a:solidFill>
                  <a:srgbClr val="FF0000"/>
                </a:solidFill>
              </a:rPr>
              <a:t>for </a:t>
            </a:r>
            <a:r>
              <a:rPr lang="en-IN" dirty="0">
                <a:solidFill>
                  <a:srgbClr val="FF0000"/>
                </a:solidFill>
              </a:rPr>
              <a:t>loop scaffolding drops away. </a:t>
            </a:r>
            <a:endParaRPr lang="en-IN" dirty="0" smtClean="0">
              <a:solidFill>
                <a:srgbClr val="FF0000"/>
              </a:solidFill>
            </a:endParaRPr>
          </a:p>
          <a:p>
            <a:pPr algn="just"/>
            <a:r>
              <a:rPr lang="en-IN" dirty="0" smtClean="0">
                <a:solidFill>
                  <a:schemeClr val="tx1">
                    <a:lumMod val="95000"/>
                    <a:lumOff val="5000"/>
                  </a:schemeClr>
                </a:solidFill>
              </a:rPr>
              <a:t>However</a:t>
            </a:r>
            <a:r>
              <a:rPr lang="en-IN" dirty="0">
                <a:solidFill>
                  <a:schemeClr val="tx1">
                    <a:lumMod val="95000"/>
                    <a:lumOff val="5000"/>
                  </a:schemeClr>
                </a:solidFill>
              </a:rPr>
              <a:t>, in a few cases, you’ll find that you have to revert to a </a:t>
            </a:r>
            <a:r>
              <a:rPr lang="en-IN" i="1" dirty="0">
                <a:solidFill>
                  <a:schemeClr val="tx1">
                    <a:lumMod val="95000"/>
                    <a:lumOff val="5000"/>
                  </a:schemeClr>
                </a:solidFill>
              </a:rPr>
              <a:t>for </a:t>
            </a:r>
            <a:r>
              <a:rPr lang="en-IN" dirty="0">
                <a:solidFill>
                  <a:schemeClr val="tx1">
                    <a:lumMod val="95000"/>
                    <a:lumOff val="5000"/>
                  </a:schemeClr>
                </a:solidFill>
              </a:rPr>
              <a:t>statement</a:t>
            </a:r>
            <a:r>
              <a:rPr lang="en-IN" dirty="0" smtClean="0">
                <a:solidFill>
                  <a:schemeClr val="tx1">
                    <a:lumMod val="95000"/>
                    <a:lumOff val="5000"/>
                  </a:schemeClr>
                </a:solidFill>
              </a:rPr>
              <a:t>: </a:t>
            </a:r>
          </a:p>
          <a:p>
            <a:pPr marL="0" indent="0">
              <a:buNone/>
            </a:pPr>
            <a:endParaRPr lang="en-IN" dirty="0"/>
          </a:p>
          <a:p>
            <a:pPr marL="0" indent="0" algn="just">
              <a:buNone/>
            </a:pPr>
            <a:r>
              <a:rPr lang="en-IN" dirty="0" smtClean="0">
                <a:solidFill>
                  <a:schemeClr val="tx1">
                    <a:lumMod val="95000"/>
                    <a:lumOff val="5000"/>
                  </a:schemeClr>
                </a:solidFill>
              </a:rPr>
              <a:t> 1) A </a:t>
            </a:r>
            <a:r>
              <a:rPr lang="en-IN" i="1" dirty="0" err="1">
                <a:solidFill>
                  <a:schemeClr val="tx1">
                    <a:lumMod val="95000"/>
                    <a:lumOff val="5000"/>
                  </a:schemeClr>
                </a:solidFill>
              </a:rPr>
              <a:t>foreach</a:t>
            </a:r>
            <a:r>
              <a:rPr lang="en-IN" i="1" dirty="0">
                <a:solidFill>
                  <a:schemeClr val="tx1">
                    <a:lumMod val="95000"/>
                    <a:lumOff val="5000"/>
                  </a:schemeClr>
                </a:solidFill>
              </a:rPr>
              <a:t> </a:t>
            </a:r>
            <a:r>
              <a:rPr lang="en-IN" dirty="0">
                <a:solidFill>
                  <a:schemeClr val="tx1">
                    <a:lumMod val="95000"/>
                    <a:lumOff val="5000"/>
                  </a:schemeClr>
                </a:solidFill>
              </a:rPr>
              <a:t>statement always iterates through the whole array. If you want to iterate through only a known portion of an array (for example, the first half) or bypass certain elements (for example, every third element), it’s easier to use a </a:t>
            </a:r>
            <a:r>
              <a:rPr lang="en-IN" i="1" dirty="0">
                <a:solidFill>
                  <a:schemeClr val="tx1">
                    <a:lumMod val="95000"/>
                    <a:lumOff val="5000"/>
                  </a:schemeClr>
                </a:solidFill>
              </a:rPr>
              <a:t>for </a:t>
            </a:r>
            <a:r>
              <a:rPr lang="en-IN" dirty="0">
                <a:solidFill>
                  <a:schemeClr val="tx1">
                    <a:lumMod val="95000"/>
                    <a:lumOff val="5000"/>
                  </a:schemeClr>
                </a:solidFill>
              </a:rPr>
              <a:t>statement.</a:t>
            </a:r>
          </a:p>
          <a:p>
            <a:pPr marL="0" indent="0" algn="just">
              <a:buNone/>
            </a:pPr>
            <a:r>
              <a:rPr lang="en-IN" dirty="0" smtClean="0">
                <a:solidFill>
                  <a:schemeClr val="tx1">
                    <a:lumMod val="95000"/>
                    <a:lumOff val="5000"/>
                  </a:schemeClr>
                </a:solidFill>
              </a:rPr>
              <a:t>2) A </a:t>
            </a:r>
            <a:r>
              <a:rPr lang="en-IN" i="1" dirty="0" err="1">
                <a:solidFill>
                  <a:schemeClr val="tx1">
                    <a:lumMod val="95000"/>
                    <a:lumOff val="5000"/>
                  </a:schemeClr>
                </a:solidFill>
              </a:rPr>
              <a:t>foreach</a:t>
            </a:r>
            <a:r>
              <a:rPr lang="en-IN" i="1" dirty="0">
                <a:solidFill>
                  <a:schemeClr val="tx1">
                    <a:lumMod val="95000"/>
                    <a:lumOff val="5000"/>
                  </a:schemeClr>
                </a:solidFill>
              </a:rPr>
              <a:t> </a:t>
            </a:r>
            <a:r>
              <a:rPr lang="en-IN" dirty="0">
                <a:solidFill>
                  <a:schemeClr val="tx1">
                    <a:lumMod val="95000"/>
                    <a:lumOff val="5000"/>
                  </a:schemeClr>
                </a:solidFill>
              </a:rPr>
              <a:t>statement always iterates from index 0 through index </a:t>
            </a:r>
            <a:r>
              <a:rPr lang="en-IN" i="1" dirty="0">
                <a:solidFill>
                  <a:schemeClr val="tx1">
                    <a:lumMod val="95000"/>
                    <a:lumOff val="5000"/>
                  </a:schemeClr>
                </a:solidFill>
              </a:rPr>
              <a:t>Length </a:t>
            </a:r>
            <a:r>
              <a:rPr lang="en-IN" dirty="0">
                <a:solidFill>
                  <a:schemeClr val="tx1">
                    <a:lumMod val="95000"/>
                    <a:lumOff val="5000"/>
                  </a:schemeClr>
                </a:solidFill>
              </a:rPr>
              <a:t>– 1. If you want to iterate backward or in some other sequence, it’s easier to use a </a:t>
            </a:r>
            <a:r>
              <a:rPr lang="en-IN" i="1" dirty="0">
                <a:solidFill>
                  <a:schemeClr val="tx1">
                    <a:lumMod val="95000"/>
                    <a:lumOff val="5000"/>
                  </a:schemeClr>
                </a:solidFill>
              </a:rPr>
              <a:t>for </a:t>
            </a:r>
            <a:r>
              <a:rPr lang="en-IN" dirty="0">
                <a:solidFill>
                  <a:schemeClr val="tx1">
                    <a:lumMod val="95000"/>
                    <a:lumOff val="5000"/>
                  </a:schemeClr>
                </a:solidFill>
              </a:rPr>
              <a:t>statement.</a:t>
            </a:r>
          </a:p>
          <a:p>
            <a:pPr marL="0" indent="0" algn="just">
              <a:buNone/>
            </a:pPr>
            <a:r>
              <a:rPr lang="en-IN" dirty="0" smtClean="0">
                <a:solidFill>
                  <a:schemeClr val="tx1">
                    <a:lumMod val="95000"/>
                    <a:lumOff val="5000"/>
                  </a:schemeClr>
                </a:solidFill>
              </a:rPr>
              <a:t>3) If </a:t>
            </a:r>
            <a:r>
              <a:rPr lang="en-IN" dirty="0">
                <a:solidFill>
                  <a:schemeClr val="tx1">
                    <a:lumMod val="95000"/>
                    <a:lumOff val="5000"/>
                  </a:schemeClr>
                </a:solidFill>
              </a:rPr>
              <a:t>the body of the loop needs to know the index of the element rather than just the value of the element, you’ll have to use a </a:t>
            </a:r>
            <a:r>
              <a:rPr lang="en-IN" i="1" dirty="0">
                <a:solidFill>
                  <a:schemeClr val="tx1">
                    <a:lumMod val="95000"/>
                    <a:lumOff val="5000"/>
                  </a:schemeClr>
                </a:solidFill>
              </a:rPr>
              <a:t>for </a:t>
            </a:r>
            <a:r>
              <a:rPr lang="en-IN" dirty="0">
                <a:solidFill>
                  <a:schemeClr val="tx1">
                    <a:lumMod val="95000"/>
                    <a:lumOff val="5000"/>
                  </a:schemeClr>
                </a:solidFill>
              </a:rPr>
              <a:t>statement.</a:t>
            </a:r>
          </a:p>
          <a:p>
            <a:pPr marL="0" indent="0" algn="just">
              <a:buNone/>
            </a:pPr>
            <a:r>
              <a:rPr lang="en-IN" dirty="0" smtClean="0">
                <a:solidFill>
                  <a:schemeClr val="tx1">
                    <a:lumMod val="95000"/>
                    <a:lumOff val="5000"/>
                  </a:schemeClr>
                </a:solidFill>
              </a:rPr>
              <a:t>4) If </a:t>
            </a:r>
            <a:r>
              <a:rPr lang="en-IN" dirty="0">
                <a:solidFill>
                  <a:schemeClr val="tx1">
                    <a:lumMod val="95000"/>
                    <a:lumOff val="5000"/>
                  </a:schemeClr>
                </a:solidFill>
              </a:rPr>
              <a:t>you need to modify the elements of the array, you’ll have to use a </a:t>
            </a:r>
            <a:r>
              <a:rPr lang="en-IN" i="1" dirty="0">
                <a:solidFill>
                  <a:schemeClr val="tx1">
                    <a:lumMod val="95000"/>
                    <a:lumOff val="5000"/>
                  </a:schemeClr>
                </a:solidFill>
              </a:rPr>
              <a:t>for </a:t>
            </a:r>
            <a:r>
              <a:rPr lang="en-IN" dirty="0">
                <a:solidFill>
                  <a:schemeClr val="tx1">
                    <a:lumMod val="95000"/>
                    <a:lumOff val="5000"/>
                  </a:schemeClr>
                </a:solidFill>
              </a:rPr>
              <a:t>statement. This is because the iteration variable of the </a:t>
            </a:r>
            <a:r>
              <a:rPr lang="en-IN" i="1" dirty="0" err="1">
                <a:solidFill>
                  <a:schemeClr val="tx1">
                    <a:lumMod val="95000"/>
                    <a:lumOff val="5000"/>
                  </a:schemeClr>
                </a:solidFill>
              </a:rPr>
              <a:t>foreach</a:t>
            </a:r>
            <a:r>
              <a:rPr lang="en-IN" i="1" dirty="0">
                <a:solidFill>
                  <a:schemeClr val="tx1">
                    <a:lumMod val="95000"/>
                    <a:lumOff val="5000"/>
                  </a:schemeClr>
                </a:solidFill>
              </a:rPr>
              <a:t> </a:t>
            </a:r>
            <a:r>
              <a:rPr lang="en-IN" dirty="0">
                <a:solidFill>
                  <a:schemeClr val="tx1">
                    <a:lumMod val="95000"/>
                    <a:lumOff val="5000"/>
                  </a:schemeClr>
                </a:solidFill>
              </a:rPr>
              <a:t>statement is a read-only copy of each element of the array.</a:t>
            </a:r>
          </a:p>
          <a:p>
            <a:pPr marL="0" indent="0" algn="just">
              <a:buNone/>
            </a:pPr>
            <a:endParaRPr lang="en-US" b="1" dirty="0">
              <a:solidFill>
                <a:schemeClr val="tx1">
                  <a:lumMod val="95000"/>
                  <a:lumOff val="5000"/>
                </a:schemeClr>
              </a:solidFill>
            </a:endParaRPr>
          </a:p>
        </p:txBody>
      </p:sp>
    </p:spTree>
    <p:extLst>
      <p:ext uri="{BB962C8B-B14F-4D97-AF65-F5344CB8AC3E}">
        <p14:creationId xmlns:p14="http://schemas.microsoft.com/office/powerpoint/2010/main" xmlns="" val="252477739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9"/>
            <a:ext cx="12192000" cy="6298441"/>
          </a:xfrm>
        </p:spPr>
        <p:txBody>
          <a:bodyPr>
            <a:normAutofit/>
          </a:bodyPr>
          <a:lstStyle/>
          <a:p>
            <a:pPr marL="0" indent="0" algn="just">
              <a:buNone/>
            </a:pPr>
            <a:r>
              <a:rPr lang="en-IN" dirty="0">
                <a:solidFill>
                  <a:schemeClr val="tx1">
                    <a:lumMod val="95000"/>
                    <a:lumOff val="5000"/>
                  </a:schemeClr>
                </a:solidFill>
              </a:rPr>
              <a:t>You can declare the iteration variable as a </a:t>
            </a:r>
            <a:r>
              <a:rPr lang="en-IN" i="1" dirty="0" err="1">
                <a:solidFill>
                  <a:srgbClr val="FF0000"/>
                </a:solidFill>
              </a:rPr>
              <a:t>var</a:t>
            </a:r>
            <a:r>
              <a:rPr lang="en-IN" i="1" dirty="0">
                <a:solidFill>
                  <a:schemeClr val="tx1">
                    <a:lumMod val="95000"/>
                    <a:lumOff val="5000"/>
                  </a:schemeClr>
                </a:solidFill>
              </a:rPr>
              <a:t> </a:t>
            </a:r>
            <a:r>
              <a:rPr lang="en-IN" dirty="0">
                <a:solidFill>
                  <a:schemeClr val="tx1">
                    <a:lumMod val="95000"/>
                    <a:lumOff val="5000"/>
                  </a:schemeClr>
                </a:solidFill>
              </a:rPr>
              <a:t>and let the C# compiler work out the type of the variable from the type of the elements in the array.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This </a:t>
            </a:r>
            <a:r>
              <a:rPr lang="en-IN" dirty="0">
                <a:solidFill>
                  <a:schemeClr val="tx1">
                    <a:lumMod val="95000"/>
                    <a:lumOff val="5000"/>
                  </a:schemeClr>
                </a:solidFill>
              </a:rPr>
              <a:t>is especially useful if you don’t actually know the type of the elements in the array, such as when the array contains anonymous objects.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The </a:t>
            </a:r>
            <a:r>
              <a:rPr lang="en-IN" dirty="0">
                <a:solidFill>
                  <a:schemeClr val="tx1">
                    <a:lumMod val="95000"/>
                    <a:lumOff val="5000"/>
                  </a:schemeClr>
                </a:solidFill>
              </a:rPr>
              <a:t>following example demonstrates how you can iterate through the array of family members shown earlier:</a:t>
            </a:r>
            <a:endParaRPr lang="en-US" b="1" dirty="0">
              <a:solidFill>
                <a:schemeClr val="tx1">
                  <a:lumMod val="95000"/>
                  <a:lumOff val="5000"/>
                </a:schemeClr>
              </a:solidFill>
            </a:endParaRPr>
          </a:p>
        </p:txBody>
      </p:sp>
      <p:pic>
        <p:nvPicPr>
          <p:cNvPr id="4" name="Picture 3"/>
          <p:cNvPicPr>
            <a:picLocks noChangeAspect="1"/>
          </p:cNvPicPr>
          <p:nvPr/>
        </p:nvPicPr>
        <p:blipFill>
          <a:blip r:embed="rId3"/>
          <a:stretch>
            <a:fillRect/>
          </a:stretch>
        </p:blipFill>
        <p:spPr>
          <a:xfrm>
            <a:off x="928048" y="2690524"/>
            <a:ext cx="9962865" cy="3164365"/>
          </a:xfrm>
          <a:prstGeom prst="rect">
            <a:avLst/>
          </a:prstGeom>
        </p:spPr>
      </p:pic>
    </p:spTree>
    <p:extLst>
      <p:ext uri="{BB962C8B-B14F-4D97-AF65-F5344CB8AC3E}">
        <p14:creationId xmlns:p14="http://schemas.microsoft.com/office/powerpoint/2010/main" xmlns="" val="38680231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dirty="0">
                <a:solidFill>
                  <a:srgbClr val="FF0000"/>
                </a:solidFill>
              </a:rPr>
              <a:t>P</a:t>
            </a:r>
            <a:r>
              <a:rPr lang="en-IN" b="1" dirty="0">
                <a:solidFill>
                  <a:srgbClr val="FF0000"/>
                </a:solidFill>
              </a:rPr>
              <a:t>assing </a:t>
            </a:r>
            <a:r>
              <a:rPr lang="en-IN" dirty="0">
                <a:solidFill>
                  <a:srgbClr val="FF0000"/>
                </a:solidFill>
              </a:rPr>
              <a:t>A</a:t>
            </a:r>
            <a:r>
              <a:rPr lang="en-IN" b="1" dirty="0">
                <a:solidFill>
                  <a:srgbClr val="FF0000"/>
                </a:solidFill>
              </a:rPr>
              <a:t>rrays as </a:t>
            </a:r>
            <a:r>
              <a:rPr lang="en-IN" dirty="0">
                <a:solidFill>
                  <a:srgbClr val="FF0000"/>
                </a:solidFill>
              </a:rPr>
              <a:t>P</a:t>
            </a:r>
            <a:r>
              <a:rPr lang="en-IN" b="1" dirty="0">
                <a:solidFill>
                  <a:srgbClr val="FF0000"/>
                </a:solidFill>
              </a:rPr>
              <a:t>arameters and </a:t>
            </a:r>
            <a:r>
              <a:rPr lang="en-IN" dirty="0">
                <a:solidFill>
                  <a:srgbClr val="FF0000"/>
                </a:solidFill>
              </a:rPr>
              <a:t>R</a:t>
            </a:r>
            <a:r>
              <a:rPr lang="en-IN" b="1" dirty="0">
                <a:solidFill>
                  <a:srgbClr val="FF0000"/>
                </a:solidFill>
              </a:rPr>
              <a:t>eturn Values for a Method</a:t>
            </a:r>
            <a:endParaRPr lang="en-IN" dirty="0">
              <a:solidFill>
                <a:srgbClr val="FF0000"/>
              </a:solidFill>
            </a:endParaRPr>
          </a:p>
        </p:txBody>
      </p:sp>
      <p:sp>
        <p:nvSpPr>
          <p:cNvPr id="3" name="Content Placeholder 2"/>
          <p:cNvSpPr>
            <a:spLocks noGrp="1"/>
          </p:cNvSpPr>
          <p:nvPr>
            <p:ph idx="1"/>
          </p:nvPr>
        </p:nvSpPr>
        <p:spPr>
          <a:xfrm>
            <a:off x="0" y="559559"/>
            <a:ext cx="12192000" cy="6298441"/>
          </a:xfrm>
        </p:spPr>
        <p:txBody>
          <a:bodyPr>
            <a:normAutofit/>
          </a:bodyPr>
          <a:lstStyle/>
          <a:p>
            <a:pPr algn="just"/>
            <a:r>
              <a:rPr lang="en-IN" dirty="0">
                <a:solidFill>
                  <a:schemeClr val="tx1">
                    <a:lumMod val="95000"/>
                    <a:lumOff val="5000"/>
                  </a:schemeClr>
                </a:solidFill>
              </a:rPr>
              <a:t>You can define methods that take arrays as parameters or pass them back as return values. </a:t>
            </a:r>
          </a:p>
          <a:p>
            <a:pPr algn="just"/>
            <a:r>
              <a:rPr lang="en-IN" dirty="0">
                <a:solidFill>
                  <a:schemeClr val="tx1">
                    <a:lumMod val="95000"/>
                    <a:lumOff val="5000"/>
                  </a:schemeClr>
                </a:solidFill>
              </a:rPr>
              <a:t>The syntax for passing an array as a parameter is much the same as declaring an array.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For </a:t>
            </a:r>
            <a:r>
              <a:rPr lang="en-IN" dirty="0">
                <a:solidFill>
                  <a:schemeClr val="tx1">
                    <a:lumMod val="95000"/>
                    <a:lumOff val="5000"/>
                  </a:schemeClr>
                </a:solidFill>
              </a:rPr>
              <a:t>example, the following code sample defines a method called </a:t>
            </a:r>
            <a:r>
              <a:rPr lang="en-IN" i="1" dirty="0" err="1">
                <a:solidFill>
                  <a:schemeClr val="tx1">
                    <a:lumMod val="95000"/>
                    <a:lumOff val="5000"/>
                  </a:schemeClr>
                </a:solidFill>
              </a:rPr>
              <a:t>ProcessData</a:t>
            </a:r>
            <a:r>
              <a:rPr lang="en-IN" i="1" dirty="0">
                <a:solidFill>
                  <a:schemeClr val="tx1">
                    <a:lumMod val="95000"/>
                    <a:lumOff val="5000"/>
                  </a:schemeClr>
                </a:solidFill>
              </a:rPr>
              <a:t> </a:t>
            </a:r>
            <a:r>
              <a:rPr lang="en-IN" dirty="0">
                <a:solidFill>
                  <a:schemeClr val="tx1">
                    <a:lumMod val="95000"/>
                    <a:lumOff val="5000"/>
                  </a:schemeClr>
                </a:solidFill>
              </a:rPr>
              <a:t>that takes an array of integers as a parameter.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The </a:t>
            </a:r>
            <a:r>
              <a:rPr lang="en-IN" dirty="0">
                <a:solidFill>
                  <a:schemeClr val="tx1">
                    <a:lumMod val="95000"/>
                    <a:lumOff val="5000"/>
                  </a:schemeClr>
                </a:solidFill>
              </a:rPr>
              <a:t>body of the method iterates through the array and performs some unspecified processing on each element</a:t>
            </a:r>
            <a:r>
              <a:rPr lang="en-IN" dirty="0" smtClean="0">
                <a:solidFill>
                  <a:schemeClr val="tx1">
                    <a:lumMod val="95000"/>
                    <a:lumOff val="5000"/>
                  </a:schemeClr>
                </a:solidFill>
              </a:rPr>
              <a:t>: </a:t>
            </a:r>
          </a:p>
          <a:p>
            <a:pPr marL="0" indent="0" algn="just">
              <a:spcBef>
                <a:spcPts val="0"/>
              </a:spcBef>
              <a:buNone/>
            </a:pPr>
            <a:r>
              <a:rPr lang="en-IN" dirty="0" smtClean="0">
                <a:solidFill>
                  <a:srgbClr val="FF0000"/>
                </a:solidFill>
              </a:rPr>
              <a:t>                                            public </a:t>
            </a:r>
            <a:r>
              <a:rPr lang="en-IN" dirty="0">
                <a:solidFill>
                  <a:srgbClr val="FF0000"/>
                </a:solidFill>
              </a:rPr>
              <a:t>void </a:t>
            </a:r>
            <a:r>
              <a:rPr lang="en-IN" dirty="0" err="1">
                <a:solidFill>
                  <a:srgbClr val="FF0000"/>
                </a:solidFill>
              </a:rPr>
              <a:t>ProcessData</a:t>
            </a:r>
            <a:r>
              <a:rPr lang="en-IN" dirty="0">
                <a:solidFill>
                  <a:srgbClr val="FF0000"/>
                </a:solidFill>
              </a:rPr>
              <a:t>(</a:t>
            </a:r>
            <a:r>
              <a:rPr lang="en-IN" dirty="0" err="1">
                <a:solidFill>
                  <a:srgbClr val="FF0000"/>
                </a:solidFill>
              </a:rPr>
              <a:t>int</a:t>
            </a:r>
            <a:r>
              <a:rPr lang="en-IN" dirty="0">
                <a:solidFill>
                  <a:srgbClr val="FF0000"/>
                </a:solidFill>
              </a:rPr>
              <a:t>[] data</a:t>
            </a:r>
            <a:r>
              <a:rPr lang="en-IN" dirty="0" smtClean="0">
                <a:solidFill>
                  <a:srgbClr val="FF0000"/>
                </a:solidFill>
              </a:rPr>
              <a:t>)</a:t>
            </a: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foreach</a:t>
            </a:r>
            <a:r>
              <a:rPr lang="en-IN" dirty="0" smtClean="0">
                <a:solidFill>
                  <a:srgbClr val="FF0000"/>
                </a:solidFill>
              </a:rPr>
              <a:t> </a:t>
            </a:r>
            <a:r>
              <a:rPr lang="en-IN" dirty="0">
                <a:solidFill>
                  <a:srgbClr val="FF0000"/>
                </a:solidFill>
              </a:rPr>
              <a:t>(</a:t>
            </a:r>
            <a:r>
              <a:rPr lang="en-IN" dirty="0" err="1">
                <a:solidFill>
                  <a:srgbClr val="FF0000"/>
                </a:solidFill>
              </a:rPr>
              <a:t>int</a:t>
            </a:r>
            <a:r>
              <a:rPr lang="en-IN" dirty="0">
                <a:solidFill>
                  <a:srgbClr val="FF0000"/>
                </a:solidFill>
              </a:rPr>
              <a:t> </a:t>
            </a:r>
            <a:r>
              <a:rPr lang="en-IN" dirty="0" err="1">
                <a:solidFill>
                  <a:srgbClr val="FF0000"/>
                </a:solidFill>
              </a:rPr>
              <a:t>i</a:t>
            </a:r>
            <a:r>
              <a:rPr lang="en-IN" dirty="0">
                <a:solidFill>
                  <a:srgbClr val="FF0000"/>
                </a:solidFill>
              </a:rPr>
              <a:t> in data)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a:t>
            </a: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chemeClr val="tx1">
                    <a:lumMod val="95000"/>
                    <a:lumOff val="5000"/>
                  </a:schemeClr>
                </a:solidFill>
              </a:rPr>
              <a:t>It is important to remember that arrays are reference objects, so if you modify the contents of an array passed as a parameter inside a method such as </a:t>
            </a:r>
            <a:r>
              <a:rPr lang="en-IN" i="1" dirty="0" err="1">
                <a:solidFill>
                  <a:schemeClr val="tx1">
                    <a:lumMod val="95000"/>
                    <a:lumOff val="5000"/>
                  </a:schemeClr>
                </a:solidFill>
              </a:rPr>
              <a:t>ProcessData</a:t>
            </a:r>
            <a:r>
              <a:rPr lang="en-IN" dirty="0">
                <a:solidFill>
                  <a:schemeClr val="tx1">
                    <a:lumMod val="95000"/>
                    <a:lumOff val="5000"/>
                  </a:schemeClr>
                </a:solidFill>
              </a:rPr>
              <a:t>, then the modification is visible through all references to the array, including the original argument passed as the parameter</a:t>
            </a:r>
            <a:r>
              <a:rPr lang="en-IN" dirty="0" smtClean="0">
                <a:solidFill>
                  <a:schemeClr val="tx1">
                    <a:lumMod val="95000"/>
                    <a:lumOff val="5000"/>
                  </a:schemeClr>
                </a:solidFill>
              </a:rPr>
              <a:t>. </a:t>
            </a:r>
          </a:p>
          <a:p>
            <a:pPr marL="0" indent="0" algn="just">
              <a:spcBef>
                <a:spcPts val="0"/>
              </a:spcBef>
              <a:buNone/>
            </a:pPr>
            <a:endParaRPr lang="en-IN" dirty="0" smtClean="0">
              <a:solidFill>
                <a:schemeClr val="tx1">
                  <a:lumMod val="95000"/>
                  <a:lumOff val="5000"/>
                </a:schemeClr>
              </a:solidFill>
            </a:endParaRPr>
          </a:p>
          <a:p>
            <a:pPr marL="0" indent="0" algn="just">
              <a:spcBef>
                <a:spcPts val="0"/>
              </a:spcBef>
              <a:buNone/>
            </a:pPr>
            <a:r>
              <a:rPr lang="en-IN" dirty="0" smtClean="0">
                <a:solidFill>
                  <a:schemeClr val="tx1">
                    <a:lumMod val="95000"/>
                    <a:lumOff val="5000"/>
                  </a:schemeClr>
                </a:solidFill>
              </a:rPr>
              <a:t>To </a:t>
            </a:r>
            <a:r>
              <a:rPr lang="en-IN" dirty="0">
                <a:solidFill>
                  <a:schemeClr val="tx1">
                    <a:lumMod val="95000"/>
                    <a:lumOff val="5000"/>
                  </a:schemeClr>
                </a:solidFill>
              </a:rPr>
              <a:t>return an array from a method, you specify the type of the array as the return type. In the method, you create and populate the array. </a:t>
            </a:r>
            <a:endParaRPr lang="en-IN" dirty="0" smtClean="0">
              <a:solidFill>
                <a:schemeClr val="tx1">
                  <a:lumMod val="95000"/>
                  <a:lumOff val="5000"/>
                </a:schemeClr>
              </a:solidFill>
            </a:endParaRPr>
          </a:p>
          <a:p>
            <a:pPr marL="0" indent="0" algn="just">
              <a:spcBef>
                <a:spcPts val="0"/>
              </a:spcBef>
              <a:buNone/>
            </a:pPr>
            <a:endParaRPr lang="en-IN" dirty="0">
              <a:solidFill>
                <a:schemeClr val="tx1">
                  <a:lumMod val="95000"/>
                  <a:lumOff val="5000"/>
                </a:schemeClr>
              </a:solidFill>
            </a:endParaRPr>
          </a:p>
          <a:p>
            <a:pPr marL="0" indent="0" algn="just">
              <a:spcBef>
                <a:spcPts val="0"/>
              </a:spcBef>
              <a:buNone/>
            </a:pPr>
            <a:r>
              <a:rPr lang="en-IN" dirty="0" smtClean="0">
                <a:solidFill>
                  <a:schemeClr val="tx1">
                    <a:lumMod val="95000"/>
                    <a:lumOff val="5000"/>
                  </a:schemeClr>
                </a:solidFill>
              </a:rPr>
              <a:t>The </a:t>
            </a:r>
            <a:r>
              <a:rPr lang="en-IN" dirty="0">
                <a:solidFill>
                  <a:schemeClr val="tx1">
                    <a:lumMod val="95000"/>
                    <a:lumOff val="5000"/>
                  </a:schemeClr>
                </a:solidFill>
              </a:rPr>
              <a:t>following example prompts the user for the size of an array, followed by the data for each element. The array created by the method is passed back as the return value:</a:t>
            </a:r>
            <a:endParaRPr lang="en-US" b="1" dirty="0">
              <a:solidFill>
                <a:schemeClr val="tx1">
                  <a:lumMod val="95000"/>
                  <a:lumOff val="5000"/>
                </a:schemeClr>
              </a:solidFill>
            </a:endParaRPr>
          </a:p>
        </p:txBody>
      </p:sp>
    </p:spTree>
    <p:extLst>
      <p:ext uri="{BB962C8B-B14F-4D97-AF65-F5344CB8AC3E}">
        <p14:creationId xmlns:p14="http://schemas.microsoft.com/office/powerpoint/2010/main" xmlns="" val="422538090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US" dirty="0" err="1" smtClean="0">
                <a:solidFill>
                  <a:srgbClr val="FF0000"/>
                </a:solidFill>
              </a:rPr>
              <a:t>Contd</a:t>
            </a:r>
            <a:r>
              <a:rPr lang="en-US"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9"/>
            <a:ext cx="12192000" cy="6298441"/>
          </a:xfrm>
        </p:spPr>
        <p:txBody>
          <a:bodyPr>
            <a:normAutofit/>
          </a:bodyPr>
          <a:lstStyle/>
          <a:p>
            <a:pPr marL="0" indent="0" algn="just">
              <a:spcBef>
                <a:spcPts val="0"/>
              </a:spcBef>
              <a:buNone/>
            </a:pPr>
            <a:r>
              <a:rPr lang="en-IN" dirty="0" smtClean="0">
                <a:solidFill>
                  <a:schemeClr val="tx1">
                    <a:lumMod val="95000"/>
                    <a:lumOff val="5000"/>
                  </a:schemeClr>
                </a:solidFill>
              </a:rPr>
              <a:t>                                                                     public </a:t>
            </a:r>
            <a:r>
              <a:rPr lang="en-IN" dirty="0" err="1">
                <a:solidFill>
                  <a:schemeClr val="tx1">
                    <a:lumMod val="95000"/>
                    <a:lumOff val="5000"/>
                  </a:schemeClr>
                </a:solidFill>
              </a:rPr>
              <a:t>int</a:t>
            </a:r>
            <a:r>
              <a:rPr lang="en-IN" dirty="0" smtClean="0">
                <a:solidFill>
                  <a:schemeClr val="tx1">
                    <a:lumMod val="95000"/>
                    <a:lumOff val="5000"/>
                  </a:schemeClr>
                </a:solidFill>
              </a:rPr>
              <a:t>[ ] </a:t>
            </a:r>
            <a:r>
              <a:rPr lang="en-IN" dirty="0" err="1">
                <a:solidFill>
                  <a:schemeClr val="tx1">
                    <a:lumMod val="95000"/>
                    <a:lumOff val="5000"/>
                  </a:schemeClr>
                </a:solidFill>
              </a:rPr>
              <a:t>ReadData</a:t>
            </a:r>
            <a:r>
              <a:rPr lang="en-IN" dirty="0" smtClean="0">
                <a:solidFill>
                  <a:schemeClr val="tx1">
                    <a:lumMod val="95000"/>
                    <a:lumOff val="5000"/>
                  </a:schemeClr>
                </a:solidFill>
              </a:rPr>
              <a:t>()</a:t>
            </a:r>
          </a:p>
          <a:p>
            <a:pPr marL="0" indent="0" algn="just">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 </a:t>
            </a:r>
          </a:p>
          <a:p>
            <a:pPr marL="0" indent="0" algn="just">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a:t>
            </a:r>
            <a:r>
              <a:rPr lang="en-IN" dirty="0" err="1" smtClean="0">
                <a:solidFill>
                  <a:schemeClr val="tx1">
                    <a:lumMod val="95000"/>
                    <a:lumOff val="5000"/>
                  </a:schemeClr>
                </a:solidFill>
              </a:rPr>
              <a:t>Console.WriteLine</a:t>
            </a:r>
            <a:r>
              <a:rPr lang="en-IN" dirty="0">
                <a:solidFill>
                  <a:schemeClr val="tx1">
                    <a:lumMod val="95000"/>
                    <a:lumOff val="5000"/>
                  </a:schemeClr>
                </a:solidFill>
              </a:rPr>
              <a:t>("How many elements?"); </a:t>
            </a:r>
            <a:endParaRPr lang="en-IN" dirty="0" smtClean="0">
              <a:solidFill>
                <a:schemeClr val="tx1">
                  <a:lumMod val="95000"/>
                  <a:lumOff val="5000"/>
                </a:schemeClr>
              </a:solidFill>
            </a:endParaRPr>
          </a:p>
          <a:p>
            <a:pPr marL="0" indent="0" algn="just">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string </a:t>
            </a:r>
            <a:r>
              <a:rPr lang="en-IN" dirty="0">
                <a:solidFill>
                  <a:schemeClr val="tx1">
                    <a:lumMod val="95000"/>
                    <a:lumOff val="5000"/>
                  </a:schemeClr>
                </a:solidFill>
              </a:rPr>
              <a:t>reply = </a:t>
            </a:r>
            <a:r>
              <a:rPr lang="en-IN" dirty="0" err="1">
                <a:solidFill>
                  <a:schemeClr val="tx1">
                    <a:lumMod val="95000"/>
                    <a:lumOff val="5000"/>
                  </a:schemeClr>
                </a:solidFill>
              </a:rPr>
              <a:t>Console.ReadLine</a:t>
            </a:r>
            <a:r>
              <a:rPr lang="en-IN" dirty="0" smtClean="0">
                <a:solidFill>
                  <a:schemeClr val="tx1">
                    <a:lumMod val="95000"/>
                    <a:lumOff val="5000"/>
                  </a:schemeClr>
                </a:solidFill>
              </a:rPr>
              <a:t>();</a:t>
            </a:r>
          </a:p>
          <a:p>
            <a:pPr marL="0" indent="0" algn="just">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a:t>
            </a:r>
            <a:r>
              <a:rPr lang="en-IN" dirty="0" err="1">
                <a:solidFill>
                  <a:schemeClr val="tx1">
                    <a:lumMod val="95000"/>
                    <a:lumOff val="5000"/>
                  </a:schemeClr>
                </a:solidFill>
              </a:rPr>
              <a:t>int</a:t>
            </a:r>
            <a:r>
              <a:rPr lang="en-IN" dirty="0">
                <a:solidFill>
                  <a:schemeClr val="tx1">
                    <a:lumMod val="95000"/>
                    <a:lumOff val="5000"/>
                  </a:schemeClr>
                </a:solidFill>
              </a:rPr>
              <a:t> </a:t>
            </a:r>
            <a:r>
              <a:rPr lang="en-IN" dirty="0" err="1">
                <a:solidFill>
                  <a:schemeClr val="tx1">
                    <a:lumMod val="95000"/>
                    <a:lumOff val="5000"/>
                  </a:schemeClr>
                </a:solidFill>
              </a:rPr>
              <a:t>numElements</a:t>
            </a:r>
            <a:r>
              <a:rPr lang="en-IN" dirty="0">
                <a:solidFill>
                  <a:schemeClr val="tx1">
                    <a:lumMod val="95000"/>
                    <a:lumOff val="5000"/>
                  </a:schemeClr>
                </a:solidFill>
              </a:rPr>
              <a:t> = </a:t>
            </a:r>
            <a:r>
              <a:rPr lang="en-IN" dirty="0" err="1" smtClean="0">
                <a:solidFill>
                  <a:schemeClr val="tx1">
                    <a:lumMod val="95000"/>
                    <a:lumOff val="5000"/>
                  </a:schemeClr>
                </a:solidFill>
              </a:rPr>
              <a:t>int.Parse</a:t>
            </a:r>
            <a:r>
              <a:rPr lang="en-IN" dirty="0" smtClean="0">
                <a:solidFill>
                  <a:schemeClr val="tx1">
                    <a:lumMod val="95000"/>
                    <a:lumOff val="5000"/>
                  </a:schemeClr>
                </a:solidFill>
              </a:rPr>
              <a:t>(reply); </a:t>
            </a:r>
          </a:p>
          <a:p>
            <a:pPr marL="0" indent="0" algn="just">
              <a:spcBef>
                <a:spcPts val="0"/>
              </a:spcBef>
              <a:buNone/>
            </a:pPr>
            <a:r>
              <a:rPr lang="en-IN" dirty="0" smtClean="0">
                <a:solidFill>
                  <a:schemeClr val="tx1">
                    <a:lumMod val="95000"/>
                    <a:lumOff val="5000"/>
                  </a:schemeClr>
                </a:solidFill>
              </a:rPr>
              <a:t>                                                                      </a:t>
            </a:r>
            <a:r>
              <a:rPr lang="en-IN" dirty="0" err="1" smtClean="0">
                <a:solidFill>
                  <a:schemeClr val="tx1">
                    <a:lumMod val="95000"/>
                    <a:lumOff val="5000"/>
                  </a:schemeClr>
                </a:solidFill>
              </a:rPr>
              <a:t>int</a:t>
            </a:r>
            <a:r>
              <a:rPr lang="en-IN" dirty="0">
                <a:solidFill>
                  <a:schemeClr val="tx1">
                    <a:lumMod val="95000"/>
                    <a:lumOff val="5000"/>
                  </a:schemeClr>
                </a:solidFill>
              </a:rPr>
              <a:t>[] data = new </a:t>
            </a:r>
            <a:r>
              <a:rPr lang="en-IN" dirty="0" err="1">
                <a:solidFill>
                  <a:schemeClr val="tx1">
                    <a:lumMod val="95000"/>
                    <a:lumOff val="5000"/>
                  </a:schemeClr>
                </a:solidFill>
              </a:rPr>
              <a:t>int</a:t>
            </a:r>
            <a:r>
              <a:rPr lang="en-IN" dirty="0">
                <a:solidFill>
                  <a:schemeClr val="tx1">
                    <a:lumMod val="95000"/>
                    <a:lumOff val="5000"/>
                  </a:schemeClr>
                </a:solidFill>
              </a:rPr>
              <a:t>[</a:t>
            </a:r>
            <a:r>
              <a:rPr lang="en-IN" dirty="0" err="1">
                <a:solidFill>
                  <a:schemeClr val="tx1">
                    <a:lumMod val="95000"/>
                    <a:lumOff val="5000"/>
                  </a:schemeClr>
                </a:solidFill>
              </a:rPr>
              <a:t>numElements</a:t>
            </a:r>
            <a:r>
              <a:rPr lang="en-IN" dirty="0">
                <a:solidFill>
                  <a:schemeClr val="tx1">
                    <a:lumMod val="95000"/>
                    <a:lumOff val="5000"/>
                  </a:schemeClr>
                </a:solidFill>
              </a:rPr>
              <a:t>]; </a:t>
            </a:r>
            <a:endParaRPr lang="en-IN" dirty="0" smtClean="0">
              <a:solidFill>
                <a:schemeClr val="tx1">
                  <a:lumMod val="95000"/>
                  <a:lumOff val="5000"/>
                </a:schemeClr>
              </a:solidFill>
            </a:endParaRPr>
          </a:p>
          <a:p>
            <a:pPr marL="0" indent="0" algn="just">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for </a:t>
            </a:r>
            <a:r>
              <a:rPr lang="en-IN" dirty="0">
                <a:solidFill>
                  <a:schemeClr val="tx1">
                    <a:lumMod val="95000"/>
                    <a:lumOff val="5000"/>
                  </a:schemeClr>
                </a:solidFill>
              </a:rPr>
              <a:t>(</a:t>
            </a:r>
            <a:r>
              <a:rPr lang="en-IN" dirty="0" err="1">
                <a:solidFill>
                  <a:schemeClr val="tx1">
                    <a:lumMod val="95000"/>
                    <a:lumOff val="5000"/>
                  </a:schemeClr>
                </a:solidFill>
              </a:rPr>
              <a:t>int</a:t>
            </a:r>
            <a:r>
              <a:rPr lang="en-IN" dirty="0">
                <a:solidFill>
                  <a:schemeClr val="tx1">
                    <a:lumMod val="95000"/>
                    <a:lumOff val="5000"/>
                  </a:schemeClr>
                </a:solidFill>
              </a:rPr>
              <a:t> </a:t>
            </a:r>
            <a:r>
              <a:rPr lang="en-IN" dirty="0" err="1">
                <a:solidFill>
                  <a:schemeClr val="tx1">
                    <a:lumMod val="95000"/>
                    <a:lumOff val="5000"/>
                  </a:schemeClr>
                </a:solidFill>
              </a:rPr>
              <a:t>i</a:t>
            </a:r>
            <a:r>
              <a:rPr lang="en-IN" dirty="0">
                <a:solidFill>
                  <a:schemeClr val="tx1">
                    <a:lumMod val="95000"/>
                    <a:lumOff val="5000"/>
                  </a:schemeClr>
                </a:solidFill>
              </a:rPr>
              <a:t> = 0; </a:t>
            </a:r>
            <a:r>
              <a:rPr lang="en-IN" dirty="0" err="1">
                <a:solidFill>
                  <a:schemeClr val="tx1">
                    <a:lumMod val="95000"/>
                    <a:lumOff val="5000"/>
                  </a:schemeClr>
                </a:solidFill>
              </a:rPr>
              <a:t>i</a:t>
            </a:r>
            <a:r>
              <a:rPr lang="en-IN" dirty="0">
                <a:solidFill>
                  <a:schemeClr val="tx1">
                    <a:lumMod val="95000"/>
                    <a:lumOff val="5000"/>
                  </a:schemeClr>
                </a:solidFill>
              </a:rPr>
              <a:t> &lt; </a:t>
            </a:r>
            <a:r>
              <a:rPr lang="en-IN" dirty="0" err="1">
                <a:solidFill>
                  <a:schemeClr val="tx1">
                    <a:lumMod val="95000"/>
                    <a:lumOff val="5000"/>
                  </a:schemeClr>
                </a:solidFill>
              </a:rPr>
              <a:t>numElements</a:t>
            </a:r>
            <a:r>
              <a:rPr lang="en-IN" dirty="0">
                <a:solidFill>
                  <a:schemeClr val="tx1">
                    <a:lumMod val="95000"/>
                    <a:lumOff val="5000"/>
                  </a:schemeClr>
                </a:solidFill>
              </a:rPr>
              <a:t>; </a:t>
            </a:r>
            <a:r>
              <a:rPr lang="en-IN" dirty="0" err="1">
                <a:solidFill>
                  <a:schemeClr val="tx1">
                    <a:lumMod val="95000"/>
                    <a:lumOff val="5000"/>
                  </a:schemeClr>
                </a:solidFill>
              </a:rPr>
              <a:t>i</a:t>
            </a:r>
            <a:r>
              <a:rPr lang="en-IN" dirty="0">
                <a:solidFill>
                  <a:schemeClr val="tx1">
                    <a:lumMod val="95000"/>
                    <a:lumOff val="5000"/>
                  </a:schemeClr>
                </a:solidFill>
              </a:rPr>
              <a:t>++) </a:t>
            </a:r>
            <a:endParaRPr lang="en-IN" dirty="0" smtClean="0">
              <a:solidFill>
                <a:schemeClr val="tx1">
                  <a:lumMod val="95000"/>
                  <a:lumOff val="5000"/>
                </a:schemeClr>
              </a:solidFill>
            </a:endParaRPr>
          </a:p>
          <a:p>
            <a:pPr marL="0" indent="0" algn="just">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 </a:t>
            </a:r>
          </a:p>
          <a:p>
            <a:pPr marL="0" indent="0" algn="just">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a:t>
            </a:r>
            <a:r>
              <a:rPr lang="en-IN" dirty="0" err="1" smtClean="0">
                <a:solidFill>
                  <a:schemeClr val="tx1">
                    <a:lumMod val="95000"/>
                    <a:lumOff val="5000"/>
                  </a:schemeClr>
                </a:solidFill>
              </a:rPr>
              <a:t>Console.WriteLine</a:t>
            </a:r>
            <a:r>
              <a:rPr lang="en-IN" dirty="0">
                <a:solidFill>
                  <a:schemeClr val="tx1">
                    <a:lumMod val="95000"/>
                    <a:lumOff val="5000"/>
                  </a:schemeClr>
                </a:solidFill>
              </a:rPr>
              <a:t>("Enter data for element {0}", </a:t>
            </a:r>
            <a:r>
              <a:rPr lang="en-IN" dirty="0" err="1">
                <a:solidFill>
                  <a:schemeClr val="tx1">
                    <a:lumMod val="95000"/>
                    <a:lumOff val="5000"/>
                  </a:schemeClr>
                </a:solidFill>
              </a:rPr>
              <a:t>i</a:t>
            </a:r>
            <a:r>
              <a:rPr lang="en-IN" dirty="0">
                <a:solidFill>
                  <a:schemeClr val="tx1">
                    <a:lumMod val="95000"/>
                    <a:lumOff val="5000"/>
                  </a:schemeClr>
                </a:solidFill>
              </a:rPr>
              <a:t>); </a:t>
            </a:r>
            <a:endParaRPr lang="en-IN" dirty="0" smtClean="0">
              <a:solidFill>
                <a:schemeClr val="tx1">
                  <a:lumMod val="95000"/>
                  <a:lumOff val="5000"/>
                </a:schemeClr>
              </a:solidFill>
            </a:endParaRPr>
          </a:p>
          <a:p>
            <a:pPr marL="0" indent="0" algn="just">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reply </a:t>
            </a:r>
            <a:r>
              <a:rPr lang="en-IN" dirty="0">
                <a:solidFill>
                  <a:schemeClr val="tx1">
                    <a:lumMod val="95000"/>
                    <a:lumOff val="5000"/>
                  </a:schemeClr>
                </a:solidFill>
              </a:rPr>
              <a:t>= </a:t>
            </a:r>
            <a:r>
              <a:rPr lang="en-IN" dirty="0" err="1">
                <a:solidFill>
                  <a:schemeClr val="tx1">
                    <a:lumMod val="95000"/>
                    <a:lumOff val="5000"/>
                  </a:schemeClr>
                </a:solidFill>
              </a:rPr>
              <a:t>Console.ReadLine</a:t>
            </a:r>
            <a:r>
              <a:rPr lang="en-IN" dirty="0">
                <a:solidFill>
                  <a:schemeClr val="tx1">
                    <a:lumMod val="95000"/>
                    <a:lumOff val="5000"/>
                  </a:schemeClr>
                </a:solidFill>
              </a:rPr>
              <a:t>(); </a:t>
            </a:r>
            <a:endParaRPr lang="en-IN" dirty="0" smtClean="0">
              <a:solidFill>
                <a:schemeClr val="tx1">
                  <a:lumMod val="95000"/>
                  <a:lumOff val="5000"/>
                </a:schemeClr>
              </a:solidFill>
            </a:endParaRPr>
          </a:p>
          <a:p>
            <a:pPr marL="0" indent="0" algn="just">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a:t>
            </a:r>
            <a:r>
              <a:rPr lang="en-IN" dirty="0" err="1" smtClean="0">
                <a:solidFill>
                  <a:schemeClr val="tx1">
                    <a:lumMod val="95000"/>
                    <a:lumOff val="5000"/>
                  </a:schemeClr>
                </a:solidFill>
              </a:rPr>
              <a:t>int</a:t>
            </a:r>
            <a:r>
              <a:rPr lang="en-IN" dirty="0" smtClean="0">
                <a:solidFill>
                  <a:schemeClr val="tx1">
                    <a:lumMod val="95000"/>
                    <a:lumOff val="5000"/>
                  </a:schemeClr>
                </a:solidFill>
              </a:rPr>
              <a:t> </a:t>
            </a:r>
            <a:r>
              <a:rPr lang="en-IN" dirty="0" err="1">
                <a:solidFill>
                  <a:schemeClr val="tx1">
                    <a:lumMod val="95000"/>
                    <a:lumOff val="5000"/>
                  </a:schemeClr>
                </a:solidFill>
              </a:rPr>
              <a:t>elementData</a:t>
            </a:r>
            <a:r>
              <a:rPr lang="en-IN" dirty="0">
                <a:solidFill>
                  <a:schemeClr val="tx1">
                    <a:lumMod val="95000"/>
                    <a:lumOff val="5000"/>
                  </a:schemeClr>
                </a:solidFill>
              </a:rPr>
              <a:t> = </a:t>
            </a:r>
            <a:r>
              <a:rPr lang="en-IN" dirty="0" err="1">
                <a:solidFill>
                  <a:schemeClr val="tx1">
                    <a:lumMod val="95000"/>
                    <a:lumOff val="5000"/>
                  </a:schemeClr>
                </a:solidFill>
              </a:rPr>
              <a:t>int.Parse</a:t>
            </a:r>
            <a:r>
              <a:rPr lang="en-IN" dirty="0">
                <a:solidFill>
                  <a:schemeClr val="tx1">
                    <a:lumMod val="95000"/>
                    <a:lumOff val="5000"/>
                  </a:schemeClr>
                </a:solidFill>
              </a:rPr>
              <a:t>(reply); </a:t>
            </a:r>
            <a:endParaRPr lang="en-IN" dirty="0" smtClean="0">
              <a:solidFill>
                <a:schemeClr val="tx1">
                  <a:lumMod val="95000"/>
                  <a:lumOff val="5000"/>
                </a:schemeClr>
              </a:solidFill>
            </a:endParaRPr>
          </a:p>
          <a:p>
            <a:pPr marL="0" indent="0" algn="just">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data[</a:t>
            </a:r>
            <a:r>
              <a:rPr lang="en-IN" dirty="0" err="1" smtClean="0">
                <a:solidFill>
                  <a:schemeClr val="tx1">
                    <a:lumMod val="95000"/>
                    <a:lumOff val="5000"/>
                  </a:schemeClr>
                </a:solidFill>
              </a:rPr>
              <a:t>i</a:t>
            </a:r>
            <a:r>
              <a:rPr lang="en-IN" dirty="0">
                <a:solidFill>
                  <a:schemeClr val="tx1">
                    <a:lumMod val="95000"/>
                    <a:lumOff val="5000"/>
                  </a:schemeClr>
                </a:solidFill>
              </a:rPr>
              <a:t>] = </a:t>
            </a:r>
            <a:r>
              <a:rPr lang="en-IN" dirty="0" err="1">
                <a:solidFill>
                  <a:schemeClr val="tx1">
                    <a:lumMod val="95000"/>
                    <a:lumOff val="5000"/>
                  </a:schemeClr>
                </a:solidFill>
              </a:rPr>
              <a:t>elementData</a:t>
            </a:r>
            <a:r>
              <a:rPr lang="en-IN" dirty="0">
                <a:solidFill>
                  <a:schemeClr val="tx1">
                    <a:lumMod val="95000"/>
                    <a:lumOff val="5000"/>
                  </a:schemeClr>
                </a:solidFill>
              </a:rPr>
              <a:t>; </a:t>
            </a:r>
            <a:endParaRPr lang="en-IN" dirty="0" smtClean="0">
              <a:solidFill>
                <a:schemeClr val="tx1">
                  <a:lumMod val="95000"/>
                  <a:lumOff val="5000"/>
                </a:schemeClr>
              </a:solidFill>
            </a:endParaRPr>
          </a:p>
          <a:p>
            <a:pPr marL="0" indent="0" algn="just">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 </a:t>
            </a:r>
          </a:p>
          <a:p>
            <a:pPr marL="0" indent="0" algn="just">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return </a:t>
            </a:r>
            <a:r>
              <a:rPr lang="en-IN" dirty="0">
                <a:solidFill>
                  <a:schemeClr val="tx1">
                    <a:lumMod val="95000"/>
                    <a:lumOff val="5000"/>
                  </a:schemeClr>
                </a:solidFill>
              </a:rPr>
              <a:t>data</a:t>
            </a:r>
            <a:r>
              <a:rPr lang="en-IN" dirty="0" smtClean="0">
                <a:solidFill>
                  <a:schemeClr val="tx1">
                    <a:lumMod val="95000"/>
                    <a:lumOff val="5000"/>
                  </a:schemeClr>
                </a:solidFill>
              </a:rPr>
              <a:t>;</a:t>
            </a:r>
          </a:p>
          <a:p>
            <a:pPr marL="0" indent="0" algn="just">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 </a:t>
            </a:r>
          </a:p>
          <a:p>
            <a:r>
              <a:rPr lang="en-IN" dirty="0">
                <a:solidFill>
                  <a:schemeClr val="tx1">
                    <a:lumMod val="95000"/>
                    <a:lumOff val="5000"/>
                  </a:schemeClr>
                </a:solidFill>
              </a:rPr>
              <a:t>You can call the </a:t>
            </a:r>
            <a:r>
              <a:rPr lang="en-IN" i="1" dirty="0" err="1">
                <a:solidFill>
                  <a:schemeClr val="tx1">
                    <a:lumMod val="95000"/>
                    <a:lumOff val="5000"/>
                  </a:schemeClr>
                </a:solidFill>
              </a:rPr>
              <a:t>ReadData</a:t>
            </a:r>
            <a:r>
              <a:rPr lang="en-IN" i="1" dirty="0">
                <a:solidFill>
                  <a:schemeClr val="tx1">
                    <a:lumMod val="95000"/>
                    <a:lumOff val="5000"/>
                  </a:schemeClr>
                </a:solidFill>
              </a:rPr>
              <a:t> </a:t>
            </a:r>
            <a:r>
              <a:rPr lang="en-IN" dirty="0">
                <a:solidFill>
                  <a:schemeClr val="tx1">
                    <a:lumMod val="95000"/>
                    <a:lumOff val="5000"/>
                  </a:schemeClr>
                </a:solidFill>
              </a:rPr>
              <a:t>method like this:</a:t>
            </a:r>
          </a:p>
          <a:p>
            <a:pPr marL="0" indent="0">
              <a:buNone/>
            </a:pPr>
            <a:r>
              <a:rPr lang="en-IN" dirty="0" smtClean="0">
                <a:solidFill>
                  <a:schemeClr val="tx1">
                    <a:lumMod val="95000"/>
                    <a:lumOff val="5000"/>
                  </a:schemeClr>
                </a:solidFill>
              </a:rPr>
              <a:t>                                                                           </a:t>
            </a:r>
            <a:r>
              <a:rPr lang="en-IN" dirty="0" err="1" smtClean="0">
                <a:solidFill>
                  <a:schemeClr val="tx1">
                    <a:lumMod val="95000"/>
                    <a:lumOff val="5000"/>
                  </a:schemeClr>
                </a:solidFill>
              </a:rPr>
              <a:t>int</a:t>
            </a:r>
            <a:r>
              <a:rPr lang="en-IN" dirty="0">
                <a:solidFill>
                  <a:schemeClr val="tx1">
                    <a:lumMod val="95000"/>
                    <a:lumOff val="5000"/>
                  </a:schemeClr>
                </a:solidFill>
              </a:rPr>
              <a:t>[] data = </a:t>
            </a:r>
            <a:r>
              <a:rPr lang="en-IN" dirty="0" err="1">
                <a:solidFill>
                  <a:schemeClr val="tx1">
                    <a:lumMod val="95000"/>
                    <a:lumOff val="5000"/>
                  </a:schemeClr>
                </a:solidFill>
              </a:rPr>
              <a:t>ReadData</a:t>
            </a:r>
            <a:r>
              <a:rPr lang="en-IN" dirty="0">
                <a:solidFill>
                  <a:schemeClr val="tx1">
                    <a:lumMod val="95000"/>
                    <a:lumOff val="5000"/>
                  </a:schemeClr>
                </a:solidFill>
              </a:rPr>
              <a:t>();</a:t>
            </a:r>
            <a:endParaRPr lang="en-US" b="1" dirty="0">
              <a:solidFill>
                <a:schemeClr val="tx1">
                  <a:lumMod val="95000"/>
                  <a:lumOff val="5000"/>
                </a:schemeClr>
              </a:solidFill>
            </a:endParaRPr>
          </a:p>
        </p:txBody>
      </p:sp>
    </p:spTree>
    <p:extLst>
      <p:ext uri="{BB962C8B-B14F-4D97-AF65-F5344CB8AC3E}">
        <p14:creationId xmlns:p14="http://schemas.microsoft.com/office/powerpoint/2010/main" xmlns="" val="231200193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a:solidFill>
                  <a:srgbClr val="FF0000"/>
                </a:solidFill>
              </a:rPr>
              <a:t>Copying Arrays</a:t>
            </a:r>
            <a:endParaRPr lang="en-IN" dirty="0">
              <a:solidFill>
                <a:srgbClr val="FF0000"/>
              </a:solidFill>
            </a:endParaRPr>
          </a:p>
        </p:txBody>
      </p:sp>
      <p:sp>
        <p:nvSpPr>
          <p:cNvPr id="3" name="Content Placeholder 2"/>
          <p:cNvSpPr>
            <a:spLocks noGrp="1"/>
          </p:cNvSpPr>
          <p:nvPr>
            <p:ph idx="1"/>
          </p:nvPr>
        </p:nvSpPr>
        <p:spPr>
          <a:xfrm>
            <a:off x="0" y="559559"/>
            <a:ext cx="12192000" cy="6298441"/>
          </a:xfrm>
        </p:spPr>
        <p:txBody>
          <a:bodyPr>
            <a:normAutofit/>
          </a:bodyPr>
          <a:lstStyle/>
          <a:p>
            <a:pPr marL="0" indent="0" algn="just">
              <a:spcBef>
                <a:spcPts val="0"/>
              </a:spcBef>
              <a:buNone/>
            </a:pPr>
            <a:r>
              <a:rPr lang="en-IN" dirty="0">
                <a:solidFill>
                  <a:schemeClr val="tx1">
                    <a:lumMod val="95000"/>
                    <a:lumOff val="5000"/>
                  </a:schemeClr>
                </a:solidFill>
              </a:rPr>
              <a:t>Arrays are reference types (remember that an array is an instance of the </a:t>
            </a:r>
            <a:r>
              <a:rPr lang="en-IN" i="1" dirty="0" err="1">
                <a:solidFill>
                  <a:schemeClr val="tx1">
                    <a:lumMod val="95000"/>
                    <a:lumOff val="5000"/>
                  </a:schemeClr>
                </a:solidFill>
              </a:rPr>
              <a:t>System.Array</a:t>
            </a:r>
            <a:r>
              <a:rPr lang="en-IN" i="1" dirty="0">
                <a:solidFill>
                  <a:schemeClr val="tx1">
                    <a:lumMod val="95000"/>
                    <a:lumOff val="5000"/>
                  </a:schemeClr>
                </a:solidFill>
              </a:rPr>
              <a:t> </a:t>
            </a:r>
            <a:r>
              <a:rPr lang="en-IN" dirty="0">
                <a:solidFill>
                  <a:schemeClr val="tx1">
                    <a:lumMod val="95000"/>
                    <a:lumOff val="5000"/>
                  </a:schemeClr>
                </a:solidFill>
              </a:rPr>
              <a:t>class). An array variable contains a reference to an array instance. </a:t>
            </a:r>
            <a:endParaRPr lang="en-IN" dirty="0" smtClean="0">
              <a:solidFill>
                <a:schemeClr val="tx1">
                  <a:lumMod val="95000"/>
                  <a:lumOff val="5000"/>
                </a:schemeClr>
              </a:solidFill>
            </a:endParaRPr>
          </a:p>
          <a:p>
            <a:pPr marL="0" indent="0" algn="just">
              <a:spcBef>
                <a:spcPts val="0"/>
              </a:spcBef>
              <a:buNone/>
            </a:pPr>
            <a:endParaRPr lang="en-IN" dirty="0">
              <a:solidFill>
                <a:schemeClr val="tx1">
                  <a:lumMod val="95000"/>
                  <a:lumOff val="5000"/>
                </a:schemeClr>
              </a:solidFill>
            </a:endParaRPr>
          </a:p>
          <a:p>
            <a:pPr marL="0" indent="0" algn="just">
              <a:spcBef>
                <a:spcPts val="0"/>
              </a:spcBef>
              <a:buNone/>
            </a:pPr>
            <a:r>
              <a:rPr lang="en-IN" dirty="0" smtClean="0">
                <a:solidFill>
                  <a:schemeClr val="tx1">
                    <a:lumMod val="95000"/>
                    <a:lumOff val="5000"/>
                  </a:schemeClr>
                </a:solidFill>
              </a:rPr>
              <a:t>This </a:t>
            </a:r>
            <a:r>
              <a:rPr lang="en-IN" dirty="0">
                <a:solidFill>
                  <a:schemeClr val="tx1">
                    <a:lumMod val="95000"/>
                    <a:lumOff val="5000"/>
                  </a:schemeClr>
                </a:solidFill>
              </a:rPr>
              <a:t>means that when you copy an array variable, you actually end up with two references to the same array instance, for example</a:t>
            </a:r>
            <a:r>
              <a:rPr lang="en-IN" dirty="0" smtClean="0">
                <a:solidFill>
                  <a:schemeClr val="tx1">
                    <a:lumMod val="95000"/>
                    <a:lumOff val="5000"/>
                  </a:schemeClr>
                </a:solidFill>
              </a:rPr>
              <a:t>: </a:t>
            </a:r>
          </a:p>
          <a:p>
            <a:pPr marL="0" indent="0" algn="just">
              <a:spcBef>
                <a:spcPts val="0"/>
              </a:spcBef>
              <a:buNone/>
            </a:pPr>
            <a:r>
              <a:rPr lang="en-IN" dirty="0" smtClean="0">
                <a:solidFill>
                  <a:srgbClr val="FF0000"/>
                </a:solidFill>
              </a:rPr>
              <a:t>                                                                     </a:t>
            </a:r>
            <a:r>
              <a:rPr lang="en-IN" dirty="0" err="1" smtClean="0">
                <a:solidFill>
                  <a:srgbClr val="FF0000"/>
                </a:solidFill>
              </a:rPr>
              <a:t>int</a:t>
            </a:r>
            <a:r>
              <a:rPr lang="en-IN" dirty="0" smtClean="0">
                <a:solidFill>
                  <a:srgbClr val="FF0000"/>
                </a:solidFill>
              </a:rPr>
              <a:t>[ ] </a:t>
            </a:r>
            <a:r>
              <a:rPr lang="en-IN" dirty="0">
                <a:solidFill>
                  <a:srgbClr val="FF0000"/>
                </a:solidFill>
              </a:rPr>
              <a:t>pins = { 9, 3, 7, 2 </a:t>
            </a:r>
            <a:r>
              <a:rPr lang="en-IN" dirty="0" smtClean="0">
                <a:solidFill>
                  <a:srgbClr val="FF0000"/>
                </a:solidFill>
              </a:rPr>
              <a:t>};</a:t>
            </a:r>
          </a:p>
          <a:p>
            <a:pPr marL="0" indent="0" algn="just">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int</a:t>
            </a:r>
            <a:r>
              <a:rPr lang="en-IN" dirty="0" smtClean="0">
                <a:solidFill>
                  <a:srgbClr val="FF0000"/>
                </a:solidFill>
              </a:rPr>
              <a:t>[ ] </a:t>
            </a:r>
            <a:r>
              <a:rPr lang="en-IN" dirty="0">
                <a:solidFill>
                  <a:srgbClr val="FF0000"/>
                </a:solidFill>
              </a:rPr>
              <a:t>alias = pins; </a:t>
            </a:r>
            <a:r>
              <a:rPr lang="en-IN" dirty="0" smtClean="0">
                <a:solidFill>
                  <a:srgbClr val="FF0000"/>
                </a:solidFill>
              </a:rPr>
              <a:t>    // </a:t>
            </a:r>
            <a:r>
              <a:rPr lang="en-IN" dirty="0">
                <a:solidFill>
                  <a:srgbClr val="FF0000"/>
                </a:solidFill>
              </a:rPr>
              <a:t>alias and pins refer to the same array </a:t>
            </a:r>
            <a:r>
              <a:rPr lang="en-IN" dirty="0" smtClean="0">
                <a:solidFill>
                  <a:srgbClr val="FF0000"/>
                </a:solidFill>
              </a:rPr>
              <a:t>instance </a:t>
            </a:r>
          </a:p>
          <a:p>
            <a:pPr algn="just"/>
            <a:r>
              <a:rPr lang="en-IN" dirty="0">
                <a:solidFill>
                  <a:schemeClr val="tx1">
                    <a:lumMod val="95000"/>
                    <a:lumOff val="5000"/>
                  </a:schemeClr>
                </a:solidFill>
              </a:rPr>
              <a:t>In this example, if you modify the value at </a:t>
            </a:r>
            <a:r>
              <a:rPr lang="en-IN" i="1" dirty="0">
                <a:solidFill>
                  <a:schemeClr val="tx1">
                    <a:lumMod val="95000"/>
                    <a:lumOff val="5000"/>
                  </a:schemeClr>
                </a:solidFill>
              </a:rPr>
              <a:t>pins[1]</a:t>
            </a:r>
            <a:r>
              <a:rPr lang="en-IN" dirty="0">
                <a:solidFill>
                  <a:schemeClr val="tx1">
                    <a:lumMod val="95000"/>
                    <a:lumOff val="5000"/>
                  </a:schemeClr>
                </a:solidFill>
              </a:rPr>
              <a:t>, the change will also be visible by reading </a:t>
            </a:r>
            <a:r>
              <a:rPr lang="en-IN" i="1" dirty="0">
                <a:solidFill>
                  <a:schemeClr val="tx1">
                    <a:lumMod val="95000"/>
                    <a:lumOff val="5000"/>
                  </a:schemeClr>
                </a:solidFill>
              </a:rPr>
              <a:t>alias[1]</a:t>
            </a:r>
            <a:r>
              <a:rPr lang="en-IN" dirty="0">
                <a:solidFill>
                  <a:schemeClr val="tx1">
                    <a:lumMod val="95000"/>
                    <a:lumOff val="5000"/>
                  </a:schemeClr>
                </a:solidFill>
              </a:rPr>
              <a:t>.</a:t>
            </a:r>
          </a:p>
          <a:p>
            <a:pPr algn="just"/>
            <a:r>
              <a:rPr lang="en-IN" dirty="0">
                <a:solidFill>
                  <a:schemeClr val="tx1">
                    <a:lumMod val="95000"/>
                    <a:lumOff val="5000"/>
                  </a:schemeClr>
                </a:solidFill>
              </a:rPr>
              <a:t>If you want to make a copy of the array instance (the data on the heap) that an array variable refers to, you have to do two things.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First</a:t>
            </a:r>
            <a:r>
              <a:rPr lang="en-IN" dirty="0">
                <a:solidFill>
                  <a:schemeClr val="tx1">
                    <a:lumMod val="95000"/>
                    <a:lumOff val="5000"/>
                  </a:schemeClr>
                </a:solidFill>
              </a:rPr>
              <a:t>, you create a new array instance of the same type and the same length as the array you are copying.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Second</a:t>
            </a:r>
            <a:r>
              <a:rPr lang="en-IN" dirty="0">
                <a:solidFill>
                  <a:schemeClr val="tx1">
                    <a:lumMod val="95000"/>
                    <a:lumOff val="5000"/>
                  </a:schemeClr>
                </a:solidFill>
              </a:rPr>
              <a:t>, you copy the data element by element from the original array to the new array, as in this example</a:t>
            </a:r>
            <a:r>
              <a:rPr lang="en-IN" dirty="0" smtClean="0">
                <a:solidFill>
                  <a:schemeClr val="tx1">
                    <a:lumMod val="95000"/>
                    <a:lumOff val="5000"/>
                  </a:schemeClr>
                </a:solidFill>
              </a:rPr>
              <a:t>: </a:t>
            </a:r>
          </a:p>
          <a:p>
            <a:pPr marL="0" indent="0" algn="just">
              <a:spcBef>
                <a:spcPts val="0"/>
              </a:spcBef>
              <a:buNone/>
            </a:pPr>
            <a:r>
              <a:rPr lang="en-IN" dirty="0">
                <a:solidFill>
                  <a:srgbClr val="FF0000"/>
                </a:solidFill>
              </a:rPr>
              <a:t> </a:t>
            </a:r>
            <a:r>
              <a:rPr lang="en-IN" dirty="0" smtClean="0">
                <a:solidFill>
                  <a:srgbClr val="FF0000"/>
                </a:solidFill>
              </a:rPr>
              <a:t>                                                          </a:t>
            </a:r>
          </a:p>
          <a:p>
            <a:pPr marL="0" indent="0" algn="just">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int</a:t>
            </a:r>
            <a:r>
              <a:rPr lang="en-IN" dirty="0" smtClean="0">
                <a:solidFill>
                  <a:srgbClr val="FF0000"/>
                </a:solidFill>
              </a:rPr>
              <a:t>[ ] </a:t>
            </a:r>
            <a:r>
              <a:rPr lang="en-IN" dirty="0">
                <a:solidFill>
                  <a:srgbClr val="FF0000"/>
                </a:solidFill>
              </a:rPr>
              <a:t>pins = { 9, 3, 7, 2 </a:t>
            </a:r>
            <a:r>
              <a:rPr lang="en-IN" dirty="0" smtClean="0">
                <a:solidFill>
                  <a:srgbClr val="FF0000"/>
                </a:solidFill>
              </a:rPr>
              <a:t>};</a:t>
            </a:r>
          </a:p>
          <a:p>
            <a:pPr marL="0" indent="0" algn="just">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int</a:t>
            </a:r>
            <a:r>
              <a:rPr lang="en-IN" dirty="0" smtClean="0">
                <a:solidFill>
                  <a:srgbClr val="FF0000"/>
                </a:solidFill>
              </a:rPr>
              <a:t>[ ] </a:t>
            </a:r>
            <a:r>
              <a:rPr lang="en-IN" dirty="0">
                <a:solidFill>
                  <a:srgbClr val="FF0000"/>
                </a:solidFill>
              </a:rPr>
              <a:t>copy = new </a:t>
            </a:r>
            <a:r>
              <a:rPr lang="en-IN" dirty="0" err="1">
                <a:solidFill>
                  <a:srgbClr val="FF0000"/>
                </a:solidFill>
              </a:rPr>
              <a:t>int</a:t>
            </a:r>
            <a:r>
              <a:rPr lang="en-IN" dirty="0">
                <a:solidFill>
                  <a:srgbClr val="FF0000"/>
                </a:solidFill>
              </a:rPr>
              <a:t>[</a:t>
            </a:r>
            <a:r>
              <a:rPr lang="en-IN" dirty="0" err="1">
                <a:solidFill>
                  <a:srgbClr val="FF0000"/>
                </a:solidFill>
              </a:rPr>
              <a:t>pins.Length</a:t>
            </a:r>
            <a:r>
              <a:rPr lang="en-IN" dirty="0" smtClean="0">
                <a:solidFill>
                  <a:srgbClr val="FF0000"/>
                </a:solidFill>
              </a:rPr>
              <a:t>];</a:t>
            </a:r>
          </a:p>
          <a:p>
            <a:pPr marL="0" indent="0" algn="just">
              <a:spcBef>
                <a:spcPts val="0"/>
              </a:spcBef>
              <a:buNone/>
            </a:pPr>
            <a:r>
              <a:rPr lang="en-IN" dirty="0">
                <a:solidFill>
                  <a:srgbClr val="FF0000"/>
                </a:solidFill>
              </a:rPr>
              <a:t> </a:t>
            </a:r>
            <a:r>
              <a:rPr lang="en-IN" dirty="0" smtClean="0">
                <a:solidFill>
                  <a:srgbClr val="FF0000"/>
                </a:solidFill>
              </a:rPr>
              <a:t>                                                           for </a:t>
            </a:r>
            <a:r>
              <a:rPr lang="en-IN" dirty="0">
                <a:solidFill>
                  <a:srgbClr val="FF0000"/>
                </a:solidFill>
              </a:rPr>
              <a:t>(</a:t>
            </a:r>
            <a:r>
              <a:rPr lang="en-IN" dirty="0" err="1">
                <a:solidFill>
                  <a:srgbClr val="FF0000"/>
                </a:solidFill>
              </a:rPr>
              <a:t>int</a:t>
            </a:r>
            <a:r>
              <a:rPr lang="en-IN" dirty="0">
                <a:solidFill>
                  <a:srgbClr val="FF0000"/>
                </a:solidFill>
              </a:rPr>
              <a:t> </a:t>
            </a:r>
            <a:r>
              <a:rPr lang="en-IN" dirty="0" err="1">
                <a:solidFill>
                  <a:srgbClr val="FF0000"/>
                </a:solidFill>
              </a:rPr>
              <a:t>i</a:t>
            </a:r>
            <a:r>
              <a:rPr lang="en-IN" dirty="0">
                <a:solidFill>
                  <a:srgbClr val="FF0000"/>
                </a:solidFill>
              </a:rPr>
              <a:t> = 0; </a:t>
            </a:r>
            <a:r>
              <a:rPr lang="en-IN" dirty="0" err="1">
                <a:solidFill>
                  <a:srgbClr val="FF0000"/>
                </a:solidFill>
              </a:rPr>
              <a:t>i</a:t>
            </a:r>
            <a:r>
              <a:rPr lang="en-IN" dirty="0">
                <a:solidFill>
                  <a:srgbClr val="FF0000"/>
                </a:solidFill>
              </a:rPr>
              <a:t> &lt; </a:t>
            </a:r>
            <a:r>
              <a:rPr lang="en-IN" dirty="0" err="1">
                <a:solidFill>
                  <a:srgbClr val="FF0000"/>
                </a:solidFill>
              </a:rPr>
              <a:t>pins.Length</a:t>
            </a:r>
            <a:r>
              <a:rPr lang="en-IN" dirty="0">
                <a:solidFill>
                  <a:srgbClr val="FF0000"/>
                </a:solidFill>
              </a:rPr>
              <a:t>; </a:t>
            </a:r>
            <a:r>
              <a:rPr lang="en-IN" dirty="0" err="1">
                <a:solidFill>
                  <a:srgbClr val="FF0000"/>
                </a:solidFill>
              </a:rPr>
              <a:t>i</a:t>
            </a:r>
            <a:r>
              <a:rPr lang="en-IN" dirty="0" smtClean="0">
                <a:solidFill>
                  <a:srgbClr val="FF0000"/>
                </a:solidFill>
              </a:rPr>
              <a:t>++)</a:t>
            </a: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copy[</a:t>
            </a:r>
            <a:r>
              <a:rPr lang="en-IN" dirty="0" err="1" smtClean="0">
                <a:solidFill>
                  <a:srgbClr val="FF0000"/>
                </a:solidFill>
              </a:rPr>
              <a:t>i</a:t>
            </a:r>
            <a:r>
              <a:rPr lang="en-IN" dirty="0">
                <a:solidFill>
                  <a:srgbClr val="FF0000"/>
                </a:solidFill>
              </a:rPr>
              <a:t>] = pins[</a:t>
            </a:r>
            <a:r>
              <a:rPr lang="en-IN" dirty="0" err="1">
                <a:solidFill>
                  <a:srgbClr val="FF0000"/>
                </a:solidFill>
              </a:rPr>
              <a:t>i</a:t>
            </a:r>
            <a:r>
              <a:rPr lang="en-IN" dirty="0" smtClean="0">
                <a:solidFill>
                  <a:srgbClr val="FF0000"/>
                </a:solidFill>
              </a:rPr>
              <a:t>];</a:t>
            </a:r>
          </a:p>
          <a:p>
            <a:pPr marL="0" indent="0" algn="just">
              <a:spcBef>
                <a:spcPts val="0"/>
              </a:spcBef>
              <a:buNone/>
            </a:pPr>
            <a:r>
              <a:rPr lang="en-IN" dirty="0">
                <a:solidFill>
                  <a:srgbClr val="FF0000"/>
                </a:solidFill>
              </a:rPr>
              <a:t> </a:t>
            </a:r>
            <a:r>
              <a:rPr lang="en-IN" dirty="0" smtClean="0">
                <a:solidFill>
                  <a:srgbClr val="FF0000"/>
                </a:solidFill>
              </a:rPr>
              <a:t>                                                          }</a:t>
            </a:r>
            <a:endParaRPr lang="en-US" b="1" dirty="0">
              <a:solidFill>
                <a:srgbClr val="FF0000"/>
              </a:solidFill>
            </a:endParaRPr>
          </a:p>
        </p:txBody>
      </p:sp>
    </p:spTree>
    <p:extLst>
      <p:ext uri="{BB962C8B-B14F-4D97-AF65-F5344CB8AC3E}">
        <p14:creationId xmlns:p14="http://schemas.microsoft.com/office/powerpoint/2010/main" xmlns="" val="402244203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9"/>
            <a:ext cx="12192000" cy="6298441"/>
          </a:xfrm>
        </p:spPr>
        <p:txBody>
          <a:bodyPr>
            <a:normAutofit lnSpcReduction="10000"/>
          </a:bodyPr>
          <a:lstStyle/>
          <a:p>
            <a:pPr algn="just"/>
            <a:r>
              <a:rPr lang="en-IN" dirty="0">
                <a:solidFill>
                  <a:schemeClr val="tx1">
                    <a:lumMod val="95000"/>
                    <a:lumOff val="5000"/>
                  </a:schemeClr>
                </a:solidFill>
              </a:rPr>
              <a:t>Note that this code uses the </a:t>
            </a:r>
            <a:r>
              <a:rPr lang="en-IN" i="1" dirty="0">
                <a:solidFill>
                  <a:schemeClr val="tx1">
                    <a:lumMod val="95000"/>
                    <a:lumOff val="5000"/>
                  </a:schemeClr>
                </a:solidFill>
              </a:rPr>
              <a:t>Length </a:t>
            </a:r>
            <a:r>
              <a:rPr lang="en-IN" dirty="0">
                <a:solidFill>
                  <a:schemeClr val="tx1">
                    <a:lumMod val="95000"/>
                    <a:lumOff val="5000"/>
                  </a:schemeClr>
                </a:solidFill>
              </a:rPr>
              <a:t>property of the original array to specify the size of the new array.</a:t>
            </a:r>
          </a:p>
          <a:p>
            <a:pPr algn="just"/>
            <a:r>
              <a:rPr lang="en-IN" dirty="0">
                <a:solidFill>
                  <a:schemeClr val="tx1">
                    <a:lumMod val="95000"/>
                    <a:lumOff val="5000"/>
                  </a:schemeClr>
                </a:solidFill>
              </a:rPr>
              <a:t>Copying an array is actually a common requirement of many applications—so much so that the </a:t>
            </a:r>
            <a:r>
              <a:rPr lang="en-IN" i="1" dirty="0" err="1">
                <a:solidFill>
                  <a:schemeClr val="tx1">
                    <a:lumMod val="95000"/>
                    <a:lumOff val="5000"/>
                  </a:schemeClr>
                </a:solidFill>
              </a:rPr>
              <a:t>System.Array</a:t>
            </a:r>
            <a:r>
              <a:rPr lang="en-IN" i="1" dirty="0">
                <a:solidFill>
                  <a:schemeClr val="tx1">
                    <a:lumMod val="95000"/>
                    <a:lumOff val="5000"/>
                  </a:schemeClr>
                </a:solidFill>
              </a:rPr>
              <a:t> </a:t>
            </a:r>
            <a:r>
              <a:rPr lang="en-IN" dirty="0">
                <a:solidFill>
                  <a:schemeClr val="tx1">
                    <a:lumMod val="95000"/>
                    <a:lumOff val="5000"/>
                  </a:schemeClr>
                </a:solidFill>
              </a:rPr>
              <a:t>class provides some useful methods that you can employ to copy an array rather than writing your own code.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For </a:t>
            </a:r>
            <a:r>
              <a:rPr lang="en-IN" dirty="0">
                <a:solidFill>
                  <a:schemeClr val="tx1">
                    <a:lumMod val="95000"/>
                    <a:lumOff val="5000"/>
                  </a:schemeClr>
                </a:solidFill>
              </a:rPr>
              <a:t>example, the </a:t>
            </a:r>
            <a:r>
              <a:rPr lang="en-IN" i="1" dirty="0" err="1">
                <a:solidFill>
                  <a:schemeClr val="tx1">
                    <a:lumMod val="95000"/>
                    <a:lumOff val="5000"/>
                  </a:schemeClr>
                </a:solidFill>
              </a:rPr>
              <a:t>CopyTo</a:t>
            </a:r>
            <a:r>
              <a:rPr lang="en-IN" i="1" dirty="0">
                <a:solidFill>
                  <a:schemeClr val="tx1">
                    <a:lumMod val="95000"/>
                    <a:lumOff val="5000"/>
                  </a:schemeClr>
                </a:solidFill>
              </a:rPr>
              <a:t> </a:t>
            </a:r>
            <a:r>
              <a:rPr lang="en-IN" dirty="0">
                <a:solidFill>
                  <a:schemeClr val="tx1">
                    <a:lumMod val="95000"/>
                    <a:lumOff val="5000"/>
                  </a:schemeClr>
                </a:solidFill>
              </a:rPr>
              <a:t>method copies the contents of one array into another array given a specified starting index.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The </a:t>
            </a:r>
            <a:r>
              <a:rPr lang="en-IN" dirty="0">
                <a:solidFill>
                  <a:schemeClr val="tx1">
                    <a:lumMod val="95000"/>
                    <a:lumOff val="5000"/>
                  </a:schemeClr>
                </a:solidFill>
              </a:rPr>
              <a:t>following example </a:t>
            </a:r>
            <a:r>
              <a:rPr lang="en-IN" dirty="0" smtClean="0">
                <a:solidFill>
                  <a:schemeClr val="tx1">
                    <a:lumMod val="95000"/>
                    <a:lumOff val="5000"/>
                  </a:schemeClr>
                </a:solidFill>
              </a:rPr>
              <a:t>copies </a:t>
            </a:r>
            <a:r>
              <a:rPr lang="en-IN" dirty="0">
                <a:solidFill>
                  <a:schemeClr val="tx1">
                    <a:lumMod val="95000"/>
                    <a:lumOff val="5000"/>
                  </a:schemeClr>
                </a:solidFill>
              </a:rPr>
              <a:t>all the elements from the </a:t>
            </a:r>
            <a:r>
              <a:rPr lang="en-IN" i="1" dirty="0">
                <a:solidFill>
                  <a:schemeClr val="tx1">
                    <a:lumMod val="95000"/>
                    <a:lumOff val="5000"/>
                  </a:schemeClr>
                </a:solidFill>
              </a:rPr>
              <a:t>pins </a:t>
            </a:r>
            <a:r>
              <a:rPr lang="en-IN" dirty="0">
                <a:solidFill>
                  <a:schemeClr val="tx1">
                    <a:lumMod val="95000"/>
                    <a:lumOff val="5000"/>
                  </a:schemeClr>
                </a:solidFill>
              </a:rPr>
              <a:t>array to the </a:t>
            </a:r>
            <a:r>
              <a:rPr lang="en-IN" i="1" dirty="0">
                <a:solidFill>
                  <a:schemeClr val="tx1">
                    <a:lumMod val="95000"/>
                    <a:lumOff val="5000"/>
                  </a:schemeClr>
                </a:solidFill>
              </a:rPr>
              <a:t>copy </a:t>
            </a:r>
            <a:r>
              <a:rPr lang="en-IN" dirty="0">
                <a:solidFill>
                  <a:schemeClr val="tx1">
                    <a:lumMod val="95000"/>
                    <a:lumOff val="5000"/>
                  </a:schemeClr>
                </a:solidFill>
              </a:rPr>
              <a:t>array starting at element zero</a:t>
            </a:r>
            <a:r>
              <a:rPr lang="en-IN" dirty="0" smtClean="0">
                <a:solidFill>
                  <a:schemeClr val="tx1">
                    <a:lumMod val="95000"/>
                    <a:lumOff val="5000"/>
                  </a:schemeClr>
                </a:solidFill>
              </a:rPr>
              <a:t>: </a:t>
            </a:r>
          </a:p>
          <a:p>
            <a:pPr marL="0" indent="0" algn="just">
              <a:buNone/>
            </a:pPr>
            <a:r>
              <a:rPr lang="en-IN" dirty="0" smtClean="0">
                <a:solidFill>
                  <a:srgbClr val="FF0000"/>
                </a:solidFill>
              </a:rPr>
              <a:t>                                                       </a:t>
            </a:r>
            <a:r>
              <a:rPr lang="en-IN" dirty="0" err="1" smtClean="0">
                <a:solidFill>
                  <a:srgbClr val="FF0000"/>
                </a:solidFill>
              </a:rPr>
              <a:t>int</a:t>
            </a:r>
            <a:r>
              <a:rPr lang="en-IN" dirty="0" smtClean="0">
                <a:solidFill>
                  <a:srgbClr val="FF0000"/>
                </a:solidFill>
              </a:rPr>
              <a:t>[ ] </a:t>
            </a:r>
            <a:r>
              <a:rPr lang="en-IN" dirty="0">
                <a:solidFill>
                  <a:srgbClr val="FF0000"/>
                </a:solidFill>
              </a:rPr>
              <a:t>pins = { 9, 3, 7, 2 </a:t>
            </a:r>
            <a:r>
              <a:rPr lang="en-IN" dirty="0" smtClean="0">
                <a:solidFill>
                  <a:srgbClr val="FF0000"/>
                </a:solidFill>
              </a:rPr>
              <a:t>};</a:t>
            </a:r>
          </a:p>
          <a:p>
            <a:pPr marL="0" indent="0" algn="just">
              <a:buNone/>
            </a:pPr>
            <a:r>
              <a:rPr lang="en-IN" dirty="0">
                <a:solidFill>
                  <a:srgbClr val="FF0000"/>
                </a:solidFill>
              </a:rPr>
              <a:t> </a:t>
            </a:r>
            <a:r>
              <a:rPr lang="en-IN" dirty="0" smtClean="0">
                <a:solidFill>
                  <a:srgbClr val="FF0000"/>
                </a:solidFill>
              </a:rPr>
              <a:t>                                                      </a:t>
            </a:r>
            <a:r>
              <a:rPr lang="en-IN" dirty="0" err="1" smtClean="0">
                <a:solidFill>
                  <a:srgbClr val="FF0000"/>
                </a:solidFill>
              </a:rPr>
              <a:t>int</a:t>
            </a:r>
            <a:r>
              <a:rPr lang="en-IN" dirty="0" smtClean="0">
                <a:solidFill>
                  <a:srgbClr val="FF0000"/>
                </a:solidFill>
              </a:rPr>
              <a:t>[ ] </a:t>
            </a:r>
            <a:r>
              <a:rPr lang="en-IN" dirty="0">
                <a:solidFill>
                  <a:srgbClr val="FF0000"/>
                </a:solidFill>
              </a:rPr>
              <a:t>copy = new </a:t>
            </a:r>
            <a:r>
              <a:rPr lang="en-IN" dirty="0" err="1">
                <a:solidFill>
                  <a:srgbClr val="FF0000"/>
                </a:solidFill>
              </a:rPr>
              <a:t>int</a:t>
            </a:r>
            <a:r>
              <a:rPr lang="en-IN" dirty="0">
                <a:solidFill>
                  <a:srgbClr val="FF0000"/>
                </a:solidFill>
              </a:rPr>
              <a:t>[</a:t>
            </a:r>
            <a:r>
              <a:rPr lang="en-IN" dirty="0" err="1">
                <a:solidFill>
                  <a:srgbClr val="FF0000"/>
                </a:solidFill>
              </a:rPr>
              <a:t>pins.Length</a:t>
            </a:r>
            <a:r>
              <a:rPr lang="en-IN" dirty="0" smtClean="0">
                <a:solidFill>
                  <a:srgbClr val="FF0000"/>
                </a:solidFill>
              </a:rPr>
              <a:t>];</a:t>
            </a:r>
          </a:p>
          <a:p>
            <a:pPr marL="0" indent="0" algn="just">
              <a:buNone/>
            </a:pPr>
            <a:r>
              <a:rPr lang="en-IN" dirty="0">
                <a:solidFill>
                  <a:srgbClr val="FF0000"/>
                </a:solidFill>
              </a:rPr>
              <a:t> </a:t>
            </a:r>
            <a:r>
              <a:rPr lang="en-IN" dirty="0" smtClean="0">
                <a:solidFill>
                  <a:srgbClr val="FF0000"/>
                </a:solidFill>
              </a:rPr>
              <a:t>                                                      </a:t>
            </a:r>
            <a:r>
              <a:rPr lang="en-IN" dirty="0" err="1" smtClean="0">
                <a:solidFill>
                  <a:srgbClr val="FF0000"/>
                </a:solidFill>
              </a:rPr>
              <a:t>pins.CopyTo</a:t>
            </a:r>
            <a:r>
              <a:rPr lang="en-IN" dirty="0" smtClean="0">
                <a:solidFill>
                  <a:srgbClr val="FF0000"/>
                </a:solidFill>
              </a:rPr>
              <a:t>(copy</a:t>
            </a:r>
            <a:r>
              <a:rPr lang="en-IN" dirty="0">
                <a:solidFill>
                  <a:srgbClr val="FF0000"/>
                </a:solidFill>
              </a:rPr>
              <a:t>, 0</a:t>
            </a:r>
            <a:r>
              <a:rPr lang="en-IN" dirty="0" smtClean="0">
                <a:solidFill>
                  <a:srgbClr val="FF0000"/>
                </a:solidFill>
              </a:rPr>
              <a:t>); </a:t>
            </a:r>
          </a:p>
          <a:p>
            <a:pPr marL="0" indent="0" algn="just">
              <a:buNone/>
            </a:pPr>
            <a:r>
              <a:rPr lang="en-IN" dirty="0">
                <a:solidFill>
                  <a:schemeClr val="tx1">
                    <a:lumMod val="95000"/>
                    <a:lumOff val="5000"/>
                  </a:schemeClr>
                </a:solidFill>
              </a:rPr>
              <a:t>Another way to copy the values is to use the </a:t>
            </a:r>
            <a:r>
              <a:rPr lang="en-IN" i="1" dirty="0" err="1">
                <a:solidFill>
                  <a:schemeClr val="tx1">
                    <a:lumMod val="95000"/>
                    <a:lumOff val="5000"/>
                  </a:schemeClr>
                </a:solidFill>
              </a:rPr>
              <a:t>System.Array</a:t>
            </a:r>
            <a:r>
              <a:rPr lang="en-IN" i="1" dirty="0">
                <a:solidFill>
                  <a:schemeClr val="tx1">
                    <a:lumMod val="95000"/>
                    <a:lumOff val="5000"/>
                  </a:schemeClr>
                </a:solidFill>
              </a:rPr>
              <a:t> </a:t>
            </a:r>
            <a:r>
              <a:rPr lang="en-IN" dirty="0">
                <a:solidFill>
                  <a:schemeClr val="tx1">
                    <a:lumMod val="95000"/>
                    <a:lumOff val="5000"/>
                  </a:schemeClr>
                </a:solidFill>
              </a:rPr>
              <a:t>static method named </a:t>
            </a:r>
            <a:r>
              <a:rPr lang="en-IN" i="1" dirty="0">
                <a:solidFill>
                  <a:schemeClr val="tx1">
                    <a:lumMod val="95000"/>
                    <a:lumOff val="5000"/>
                  </a:schemeClr>
                </a:solidFill>
              </a:rPr>
              <a:t>Copy</a:t>
            </a:r>
            <a:r>
              <a:rPr lang="en-IN" dirty="0">
                <a:solidFill>
                  <a:schemeClr val="tx1">
                    <a:lumMod val="95000"/>
                    <a:lumOff val="5000"/>
                  </a:schemeClr>
                </a:solidFill>
              </a:rPr>
              <a:t>. As with </a:t>
            </a:r>
            <a:r>
              <a:rPr lang="en-IN" i="1" dirty="0" err="1">
                <a:solidFill>
                  <a:schemeClr val="tx1">
                    <a:lumMod val="95000"/>
                    <a:lumOff val="5000"/>
                  </a:schemeClr>
                </a:solidFill>
              </a:rPr>
              <a:t>CopyTo</a:t>
            </a:r>
            <a:r>
              <a:rPr lang="en-IN" dirty="0">
                <a:solidFill>
                  <a:schemeClr val="tx1">
                    <a:lumMod val="95000"/>
                    <a:lumOff val="5000"/>
                  </a:schemeClr>
                </a:solidFill>
              </a:rPr>
              <a:t>, you must initialize the target array before calling </a:t>
            </a:r>
            <a:r>
              <a:rPr lang="en-IN" i="1" dirty="0">
                <a:solidFill>
                  <a:schemeClr val="tx1">
                    <a:lumMod val="95000"/>
                    <a:lumOff val="5000"/>
                  </a:schemeClr>
                </a:solidFill>
              </a:rPr>
              <a:t>Copy</a:t>
            </a:r>
            <a:r>
              <a:rPr lang="en-IN" dirty="0" smtClean="0">
                <a:solidFill>
                  <a:schemeClr val="tx1">
                    <a:lumMod val="95000"/>
                    <a:lumOff val="5000"/>
                  </a:schemeClr>
                </a:solidFill>
              </a:rPr>
              <a:t>: </a:t>
            </a:r>
          </a:p>
          <a:p>
            <a:pPr marL="0" indent="0" algn="just">
              <a:buNone/>
            </a:pPr>
            <a:r>
              <a:rPr lang="en-IN" dirty="0" smtClean="0">
                <a:solidFill>
                  <a:srgbClr val="FF0000"/>
                </a:solidFill>
              </a:rPr>
              <a:t>                                                                  </a:t>
            </a:r>
            <a:r>
              <a:rPr lang="en-IN" dirty="0" err="1" smtClean="0">
                <a:solidFill>
                  <a:srgbClr val="FF0000"/>
                </a:solidFill>
              </a:rPr>
              <a:t>int</a:t>
            </a:r>
            <a:r>
              <a:rPr lang="en-IN" dirty="0" smtClean="0">
                <a:solidFill>
                  <a:srgbClr val="FF0000"/>
                </a:solidFill>
              </a:rPr>
              <a:t>[ ] </a:t>
            </a:r>
            <a:r>
              <a:rPr lang="en-IN" dirty="0">
                <a:solidFill>
                  <a:srgbClr val="FF0000"/>
                </a:solidFill>
              </a:rPr>
              <a:t>pins = { 9, 3, 7, 2 </a:t>
            </a:r>
            <a:r>
              <a:rPr lang="en-IN" dirty="0" smtClean="0">
                <a:solidFill>
                  <a:srgbClr val="FF0000"/>
                </a:solidFill>
              </a:rPr>
              <a:t>};</a:t>
            </a:r>
          </a:p>
          <a:p>
            <a:pPr marL="0" indent="0" algn="just">
              <a:buNone/>
            </a:pPr>
            <a:r>
              <a:rPr lang="en-IN" dirty="0">
                <a:solidFill>
                  <a:srgbClr val="FF0000"/>
                </a:solidFill>
              </a:rPr>
              <a:t> </a:t>
            </a:r>
            <a:r>
              <a:rPr lang="en-IN" dirty="0" smtClean="0">
                <a:solidFill>
                  <a:srgbClr val="FF0000"/>
                </a:solidFill>
              </a:rPr>
              <a:t>                                                                 </a:t>
            </a:r>
            <a:r>
              <a:rPr lang="en-IN" dirty="0" err="1" smtClean="0">
                <a:solidFill>
                  <a:srgbClr val="FF0000"/>
                </a:solidFill>
              </a:rPr>
              <a:t>int</a:t>
            </a:r>
            <a:r>
              <a:rPr lang="en-IN" dirty="0" smtClean="0">
                <a:solidFill>
                  <a:srgbClr val="FF0000"/>
                </a:solidFill>
              </a:rPr>
              <a:t>[ ] </a:t>
            </a:r>
            <a:r>
              <a:rPr lang="en-IN" dirty="0">
                <a:solidFill>
                  <a:srgbClr val="FF0000"/>
                </a:solidFill>
              </a:rPr>
              <a:t>copy = new </a:t>
            </a:r>
            <a:r>
              <a:rPr lang="en-IN" dirty="0" err="1">
                <a:solidFill>
                  <a:srgbClr val="FF0000"/>
                </a:solidFill>
              </a:rPr>
              <a:t>int</a:t>
            </a:r>
            <a:r>
              <a:rPr lang="en-IN" dirty="0">
                <a:solidFill>
                  <a:srgbClr val="FF0000"/>
                </a:solidFill>
              </a:rPr>
              <a:t>[</a:t>
            </a:r>
            <a:r>
              <a:rPr lang="en-IN" dirty="0" err="1">
                <a:solidFill>
                  <a:srgbClr val="FF0000"/>
                </a:solidFill>
              </a:rPr>
              <a:t>pins.Length</a:t>
            </a:r>
            <a:r>
              <a:rPr lang="en-IN" dirty="0" smtClean="0">
                <a:solidFill>
                  <a:srgbClr val="FF0000"/>
                </a:solidFill>
              </a:rPr>
              <a:t>];</a:t>
            </a:r>
          </a:p>
          <a:p>
            <a:pPr marL="0" indent="0" algn="just">
              <a:buNone/>
            </a:pPr>
            <a:r>
              <a:rPr lang="en-IN" dirty="0">
                <a:solidFill>
                  <a:srgbClr val="FF0000"/>
                </a:solidFill>
              </a:rPr>
              <a:t> </a:t>
            </a:r>
            <a:r>
              <a:rPr lang="en-IN" dirty="0" smtClean="0">
                <a:solidFill>
                  <a:srgbClr val="FF0000"/>
                </a:solidFill>
              </a:rPr>
              <a:t>                                                                </a:t>
            </a:r>
            <a:r>
              <a:rPr lang="en-IN" dirty="0" err="1" smtClean="0">
                <a:solidFill>
                  <a:srgbClr val="FF0000"/>
                </a:solidFill>
              </a:rPr>
              <a:t>Array.Copy</a:t>
            </a:r>
            <a:r>
              <a:rPr lang="en-IN" dirty="0" smtClean="0">
                <a:solidFill>
                  <a:srgbClr val="FF0000"/>
                </a:solidFill>
              </a:rPr>
              <a:t>(pins</a:t>
            </a:r>
            <a:r>
              <a:rPr lang="en-IN" dirty="0">
                <a:solidFill>
                  <a:srgbClr val="FF0000"/>
                </a:solidFill>
              </a:rPr>
              <a:t>, copy, </a:t>
            </a:r>
            <a:r>
              <a:rPr lang="en-IN" dirty="0" err="1">
                <a:solidFill>
                  <a:srgbClr val="FF0000"/>
                </a:solidFill>
              </a:rPr>
              <a:t>copy.Length</a:t>
            </a:r>
            <a:r>
              <a:rPr lang="en-IN" dirty="0" smtClean="0">
                <a:solidFill>
                  <a:srgbClr val="FF0000"/>
                </a:solidFill>
              </a:rPr>
              <a:t>); </a:t>
            </a:r>
          </a:p>
          <a:p>
            <a:r>
              <a:rPr lang="en-IN" dirty="0">
                <a:solidFill>
                  <a:schemeClr val="tx1">
                    <a:lumMod val="95000"/>
                    <a:lumOff val="5000"/>
                  </a:schemeClr>
                </a:solidFill>
              </a:rPr>
              <a:t>Yet another alternative is to use the </a:t>
            </a:r>
            <a:r>
              <a:rPr lang="en-IN" i="1" dirty="0" err="1">
                <a:solidFill>
                  <a:schemeClr val="tx1">
                    <a:lumMod val="95000"/>
                    <a:lumOff val="5000"/>
                  </a:schemeClr>
                </a:solidFill>
              </a:rPr>
              <a:t>System.Array</a:t>
            </a:r>
            <a:r>
              <a:rPr lang="en-IN" i="1" dirty="0">
                <a:solidFill>
                  <a:schemeClr val="tx1">
                    <a:lumMod val="95000"/>
                    <a:lumOff val="5000"/>
                  </a:schemeClr>
                </a:solidFill>
              </a:rPr>
              <a:t> </a:t>
            </a:r>
            <a:r>
              <a:rPr lang="en-IN" dirty="0">
                <a:solidFill>
                  <a:schemeClr val="tx1">
                    <a:lumMod val="95000"/>
                    <a:lumOff val="5000"/>
                  </a:schemeClr>
                </a:solidFill>
              </a:rPr>
              <a:t>instance method named </a:t>
            </a:r>
            <a:r>
              <a:rPr lang="en-IN" i="1" dirty="0">
                <a:solidFill>
                  <a:schemeClr val="tx1">
                    <a:lumMod val="95000"/>
                    <a:lumOff val="5000"/>
                  </a:schemeClr>
                </a:solidFill>
              </a:rPr>
              <a:t>Clone</a:t>
            </a:r>
            <a:r>
              <a:rPr lang="en-IN" dirty="0">
                <a:solidFill>
                  <a:schemeClr val="tx1">
                    <a:lumMod val="95000"/>
                    <a:lumOff val="5000"/>
                  </a:schemeClr>
                </a:solidFill>
              </a:rPr>
              <a:t>. You can call this method to create an entire array and copy it in one action:</a:t>
            </a:r>
          </a:p>
          <a:p>
            <a:pPr marL="0" indent="0">
              <a:buNone/>
            </a:pPr>
            <a:r>
              <a:rPr lang="en-IN" dirty="0" smtClean="0"/>
              <a:t>                                                                 </a:t>
            </a:r>
            <a:r>
              <a:rPr lang="en-IN" dirty="0" err="1" smtClean="0">
                <a:solidFill>
                  <a:srgbClr val="FF0000"/>
                </a:solidFill>
              </a:rPr>
              <a:t>int</a:t>
            </a:r>
            <a:r>
              <a:rPr lang="en-IN" dirty="0" smtClean="0">
                <a:solidFill>
                  <a:srgbClr val="FF0000"/>
                </a:solidFill>
              </a:rPr>
              <a:t>[ ] </a:t>
            </a:r>
            <a:r>
              <a:rPr lang="en-IN" dirty="0">
                <a:solidFill>
                  <a:srgbClr val="FF0000"/>
                </a:solidFill>
              </a:rPr>
              <a:t>pins = { 9, 3, 7, 2 </a:t>
            </a:r>
            <a:r>
              <a:rPr lang="en-IN" dirty="0" smtClean="0">
                <a:solidFill>
                  <a:srgbClr val="FF0000"/>
                </a:solidFill>
              </a:rPr>
              <a:t>};</a:t>
            </a:r>
          </a:p>
          <a:p>
            <a:pPr marL="0" indent="0">
              <a:buNone/>
            </a:pPr>
            <a:r>
              <a:rPr lang="en-IN" dirty="0">
                <a:solidFill>
                  <a:srgbClr val="FF0000"/>
                </a:solidFill>
              </a:rPr>
              <a:t> </a:t>
            </a:r>
            <a:r>
              <a:rPr lang="en-IN" dirty="0" smtClean="0">
                <a:solidFill>
                  <a:srgbClr val="FF0000"/>
                </a:solidFill>
              </a:rPr>
              <a:t>                                                                </a:t>
            </a:r>
            <a:r>
              <a:rPr lang="en-IN" dirty="0" err="1" smtClean="0">
                <a:solidFill>
                  <a:srgbClr val="FF0000"/>
                </a:solidFill>
              </a:rPr>
              <a:t>int</a:t>
            </a:r>
            <a:r>
              <a:rPr lang="en-IN" dirty="0" smtClean="0">
                <a:solidFill>
                  <a:srgbClr val="FF0000"/>
                </a:solidFill>
              </a:rPr>
              <a:t>[ ] </a:t>
            </a:r>
            <a:r>
              <a:rPr lang="en-IN" dirty="0">
                <a:solidFill>
                  <a:srgbClr val="FF0000"/>
                </a:solidFill>
              </a:rPr>
              <a:t>copy = (</a:t>
            </a:r>
            <a:r>
              <a:rPr lang="en-IN" dirty="0" err="1">
                <a:solidFill>
                  <a:srgbClr val="FF0000"/>
                </a:solidFill>
              </a:rPr>
              <a:t>int</a:t>
            </a:r>
            <a:r>
              <a:rPr lang="en-IN" dirty="0" smtClean="0">
                <a:solidFill>
                  <a:srgbClr val="FF0000"/>
                </a:solidFill>
              </a:rPr>
              <a:t>[ ])</a:t>
            </a:r>
            <a:r>
              <a:rPr lang="en-IN" dirty="0" err="1">
                <a:solidFill>
                  <a:srgbClr val="FF0000"/>
                </a:solidFill>
              </a:rPr>
              <a:t>pins.Clone</a:t>
            </a:r>
            <a:r>
              <a:rPr lang="en-IN" dirty="0">
                <a:solidFill>
                  <a:srgbClr val="FF0000"/>
                </a:solidFill>
              </a:rPr>
              <a:t>();</a:t>
            </a:r>
            <a:endParaRPr lang="en-IN" dirty="0" smtClean="0">
              <a:solidFill>
                <a:srgbClr val="FF0000"/>
              </a:solidFill>
            </a:endParaRPr>
          </a:p>
          <a:p>
            <a:pPr marL="0" indent="0" algn="just">
              <a:buNone/>
            </a:pPr>
            <a:endParaRPr lang="en-US" b="1" dirty="0">
              <a:solidFill>
                <a:schemeClr val="tx1">
                  <a:lumMod val="95000"/>
                  <a:lumOff val="5000"/>
                </a:schemeClr>
              </a:solidFill>
            </a:endParaRPr>
          </a:p>
        </p:txBody>
      </p:sp>
    </p:spTree>
    <p:extLst>
      <p:ext uri="{BB962C8B-B14F-4D97-AF65-F5344CB8AC3E}">
        <p14:creationId xmlns:p14="http://schemas.microsoft.com/office/powerpoint/2010/main" xmlns="" val="1950715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178862" cy="579549"/>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5" name="Rectangle 4"/>
          <p:cNvSpPr/>
          <p:nvPr/>
        </p:nvSpPr>
        <p:spPr>
          <a:xfrm>
            <a:off x="0" y="3702306"/>
            <a:ext cx="12192000" cy="3416320"/>
          </a:xfrm>
          <a:prstGeom prst="rect">
            <a:avLst/>
          </a:prstGeom>
        </p:spPr>
        <p:txBody>
          <a:bodyPr wrap="square">
            <a:spAutoFit/>
          </a:bodyPr>
          <a:lstStyle/>
          <a:p>
            <a:r>
              <a:rPr lang="en-IN" dirty="0">
                <a:solidFill>
                  <a:srgbClr val="000000"/>
                </a:solidFill>
                <a:latin typeface="Segoe"/>
              </a:rPr>
              <a:t>You can then use this constructor when creating a new </a:t>
            </a:r>
            <a:r>
              <a:rPr lang="en-IN" i="1" dirty="0">
                <a:solidFill>
                  <a:srgbClr val="000000"/>
                </a:solidFill>
                <a:latin typeface="Segoe"/>
              </a:rPr>
              <a:t>Circle </a:t>
            </a:r>
            <a:r>
              <a:rPr lang="en-IN" dirty="0">
                <a:solidFill>
                  <a:srgbClr val="000000"/>
                </a:solidFill>
                <a:latin typeface="Segoe"/>
              </a:rPr>
              <a:t>object, like </a:t>
            </a:r>
            <a:r>
              <a:rPr lang="en-IN" dirty="0" smtClean="0">
                <a:solidFill>
                  <a:srgbClr val="000000"/>
                </a:solidFill>
                <a:latin typeface="Segoe"/>
              </a:rPr>
              <a:t>this</a:t>
            </a:r>
            <a:endParaRPr lang="en-IN" dirty="0">
              <a:solidFill>
                <a:srgbClr val="000000"/>
              </a:solidFill>
              <a:latin typeface="Segoe"/>
            </a:endParaRPr>
          </a:p>
          <a:p>
            <a:r>
              <a:rPr lang="en-IN" dirty="0" smtClean="0">
                <a:solidFill>
                  <a:srgbClr val="000000"/>
                </a:solidFill>
                <a:latin typeface="Segoe"/>
              </a:rPr>
              <a:t>                                                                                 </a:t>
            </a:r>
            <a:r>
              <a:rPr lang="en-IN" dirty="0" smtClean="0">
                <a:solidFill>
                  <a:srgbClr val="000000"/>
                </a:solidFill>
                <a:latin typeface="Lucida Sans Typewriter Std"/>
              </a:rPr>
              <a:t> Circle c;            </a:t>
            </a:r>
          </a:p>
          <a:p>
            <a:pPr algn="ctr"/>
            <a:r>
              <a:rPr lang="en-IN" dirty="0">
                <a:solidFill>
                  <a:srgbClr val="000000"/>
                </a:solidFill>
                <a:latin typeface="Lucida Sans Typewriter Std"/>
              </a:rPr>
              <a:t> </a:t>
            </a:r>
            <a:r>
              <a:rPr lang="en-IN" dirty="0" smtClean="0">
                <a:solidFill>
                  <a:srgbClr val="000000"/>
                </a:solidFill>
                <a:latin typeface="Lucida Sans Typewriter Std"/>
              </a:rPr>
              <a:t>   c </a:t>
            </a:r>
            <a:r>
              <a:rPr lang="en-IN" dirty="0">
                <a:solidFill>
                  <a:srgbClr val="000000"/>
                </a:solidFill>
                <a:latin typeface="Lucida Sans Typewriter Std"/>
              </a:rPr>
              <a:t>= new Circle(45</a:t>
            </a:r>
            <a:r>
              <a:rPr lang="en-IN" dirty="0" smtClean="0">
                <a:solidFill>
                  <a:srgbClr val="000000"/>
                </a:solidFill>
                <a:latin typeface="Lucida Sans Typewriter Std"/>
              </a:rPr>
              <a:t>);</a:t>
            </a:r>
            <a:endParaRPr lang="en-IN" dirty="0">
              <a:solidFill>
                <a:srgbClr val="000000"/>
              </a:solidFill>
              <a:latin typeface="Lucida Sans Typewriter Std"/>
            </a:endParaRPr>
          </a:p>
          <a:p>
            <a:r>
              <a:rPr lang="en-IN" dirty="0" smtClean="0"/>
              <a:t>When you build the application, the compiler works out which constructor it should call based on the parameters that you specify to the </a:t>
            </a:r>
            <a:r>
              <a:rPr lang="en-IN" i="1" dirty="0" smtClean="0"/>
              <a:t>new </a:t>
            </a:r>
            <a:r>
              <a:rPr lang="en-IN" dirty="0" smtClean="0"/>
              <a:t>operator. </a:t>
            </a:r>
          </a:p>
          <a:p>
            <a:endParaRPr lang="en-IN" dirty="0" smtClean="0"/>
          </a:p>
          <a:p>
            <a:r>
              <a:rPr lang="en-IN" dirty="0" smtClean="0"/>
              <a:t>In </a:t>
            </a:r>
            <a:r>
              <a:rPr lang="en-IN" dirty="0"/>
              <a:t>this example, you passed an </a:t>
            </a:r>
            <a:r>
              <a:rPr lang="en-IN" i="1" dirty="0" err="1"/>
              <a:t>int</a:t>
            </a:r>
            <a:r>
              <a:rPr lang="en-IN" dirty="0"/>
              <a:t>, so the compiler generates code that invokes the constructor that takes an </a:t>
            </a:r>
            <a:r>
              <a:rPr lang="en-IN" i="1" dirty="0" err="1"/>
              <a:t>int</a:t>
            </a:r>
            <a:r>
              <a:rPr lang="en-IN" i="1" dirty="0"/>
              <a:t> </a:t>
            </a:r>
            <a:r>
              <a:rPr lang="en-IN" dirty="0"/>
              <a:t>parameter</a:t>
            </a:r>
            <a:r>
              <a:rPr lang="en-IN" dirty="0" smtClean="0"/>
              <a:t>. </a:t>
            </a:r>
          </a:p>
          <a:p>
            <a:endParaRPr lang="en-US" dirty="0"/>
          </a:p>
          <a:p>
            <a:r>
              <a:rPr lang="en-IN" dirty="0"/>
              <a:t>You should be aware of an important feature of the C# language: if you write your own constructor for a class, the compiler does not generate a default constructor. </a:t>
            </a:r>
            <a:endParaRPr lang="en-US" dirty="0"/>
          </a:p>
          <a:p>
            <a:endParaRPr lang="en-IN" dirty="0"/>
          </a:p>
        </p:txBody>
      </p:sp>
      <p:pic>
        <p:nvPicPr>
          <p:cNvPr id="7" name="Picture 6"/>
          <p:cNvPicPr>
            <a:picLocks noChangeAspect="1"/>
          </p:cNvPicPr>
          <p:nvPr/>
        </p:nvPicPr>
        <p:blipFill>
          <a:blip r:embed="rId2"/>
          <a:stretch>
            <a:fillRect/>
          </a:stretch>
        </p:blipFill>
        <p:spPr>
          <a:xfrm>
            <a:off x="1869743" y="579549"/>
            <a:ext cx="8584442" cy="2905125"/>
          </a:xfrm>
          <a:prstGeom prst="rect">
            <a:avLst/>
          </a:prstGeom>
        </p:spPr>
      </p:pic>
    </p:spTree>
    <p:extLst>
      <p:ext uri="{BB962C8B-B14F-4D97-AF65-F5344CB8AC3E}">
        <p14:creationId xmlns:p14="http://schemas.microsoft.com/office/powerpoint/2010/main" xmlns="" val="229084170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a:solidFill>
                  <a:srgbClr val="FF0000"/>
                </a:solidFill>
              </a:rPr>
              <a:t>Using Multidimensional Arrays</a:t>
            </a:r>
            <a:endParaRPr lang="en-IN" dirty="0">
              <a:solidFill>
                <a:srgbClr val="FF0000"/>
              </a:solidFill>
            </a:endParaRPr>
          </a:p>
        </p:txBody>
      </p:sp>
      <p:sp>
        <p:nvSpPr>
          <p:cNvPr id="3" name="Content Placeholder 2"/>
          <p:cNvSpPr>
            <a:spLocks noGrp="1"/>
          </p:cNvSpPr>
          <p:nvPr>
            <p:ph idx="1"/>
          </p:nvPr>
        </p:nvSpPr>
        <p:spPr>
          <a:xfrm>
            <a:off x="0" y="559559"/>
            <a:ext cx="12192000" cy="6298441"/>
          </a:xfrm>
        </p:spPr>
        <p:txBody>
          <a:bodyPr>
            <a:normAutofit lnSpcReduction="10000"/>
          </a:bodyPr>
          <a:lstStyle/>
          <a:p>
            <a:pPr marL="0" indent="0" algn="just">
              <a:buNone/>
            </a:pPr>
            <a:r>
              <a:rPr lang="en-IN" dirty="0">
                <a:solidFill>
                  <a:schemeClr val="tx1">
                    <a:lumMod val="95000"/>
                    <a:lumOff val="5000"/>
                  </a:schemeClr>
                </a:solidFill>
              </a:rPr>
              <a:t>The arrays shown so far have contained only a single dimension, and you can think of them as simple lists of values. You can create arrays with more than one dimension.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For </a:t>
            </a:r>
            <a:r>
              <a:rPr lang="en-IN" dirty="0">
                <a:solidFill>
                  <a:schemeClr val="tx1">
                    <a:lumMod val="95000"/>
                    <a:lumOff val="5000"/>
                  </a:schemeClr>
                </a:solidFill>
              </a:rPr>
              <a:t>example, to create a two-dimensional array, you specify an array that requires two integer indexes. The following code creates a two-dimensional array of 24 integers called </a:t>
            </a:r>
            <a:r>
              <a:rPr lang="en-IN" i="1" dirty="0">
                <a:solidFill>
                  <a:schemeClr val="tx1">
                    <a:lumMod val="95000"/>
                    <a:lumOff val="5000"/>
                  </a:schemeClr>
                </a:solidFill>
              </a:rPr>
              <a:t>items</a:t>
            </a:r>
            <a:r>
              <a:rPr lang="en-IN" dirty="0">
                <a:solidFill>
                  <a:schemeClr val="tx1">
                    <a:lumMod val="95000"/>
                    <a:lumOff val="5000"/>
                  </a:schemeClr>
                </a:solidFill>
              </a:rPr>
              <a:t>.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If </a:t>
            </a:r>
            <a:r>
              <a:rPr lang="en-IN" dirty="0">
                <a:solidFill>
                  <a:schemeClr val="tx1">
                    <a:lumMod val="95000"/>
                    <a:lumOff val="5000"/>
                  </a:schemeClr>
                </a:solidFill>
              </a:rPr>
              <a:t>it helps, you can think of the array as a table with the first dimension specifying a number of rows and the second specifying a number of columns</a:t>
            </a:r>
            <a:r>
              <a:rPr lang="en-IN" dirty="0" smtClean="0">
                <a:solidFill>
                  <a:schemeClr val="tx1">
                    <a:lumMod val="95000"/>
                    <a:lumOff val="5000"/>
                  </a:schemeClr>
                </a:solidFill>
              </a:rPr>
              <a:t>. </a:t>
            </a:r>
          </a:p>
          <a:p>
            <a:pPr marL="0" indent="0" algn="just">
              <a:buNone/>
            </a:pPr>
            <a:r>
              <a:rPr lang="en-US" b="1" dirty="0">
                <a:solidFill>
                  <a:schemeClr val="tx1">
                    <a:lumMod val="95000"/>
                    <a:lumOff val="5000"/>
                  </a:schemeClr>
                </a:solidFill>
              </a:rPr>
              <a:t> </a:t>
            </a:r>
            <a:r>
              <a:rPr lang="en-US" b="1" dirty="0" smtClean="0">
                <a:solidFill>
                  <a:schemeClr val="tx1">
                    <a:lumMod val="95000"/>
                    <a:lumOff val="5000"/>
                  </a:schemeClr>
                </a:solidFill>
              </a:rPr>
              <a:t>                                                                        </a:t>
            </a:r>
            <a:r>
              <a:rPr lang="en-IN" dirty="0" err="1">
                <a:solidFill>
                  <a:srgbClr val="FF0000"/>
                </a:solidFill>
              </a:rPr>
              <a:t>int</a:t>
            </a:r>
            <a:r>
              <a:rPr lang="en-IN" dirty="0">
                <a:solidFill>
                  <a:srgbClr val="FF0000"/>
                </a:solidFill>
              </a:rPr>
              <a:t>[,] items = new </a:t>
            </a:r>
            <a:r>
              <a:rPr lang="en-IN" dirty="0" err="1">
                <a:solidFill>
                  <a:srgbClr val="FF0000"/>
                </a:solidFill>
              </a:rPr>
              <a:t>int</a:t>
            </a:r>
            <a:r>
              <a:rPr lang="en-IN" dirty="0">
                <a:solidFill>
                  <a:srgbClr val="FF0000"/>
                </a:solidFill>
              </a:rPr>
              <a:t>[4, 6</a:t>
            </a:r>
            <a:r>
              <a:rPr lang="en-IN" dirty="0" smtClean="0">
                <a:solidFill>
                  <a:srgbClr val="FF0000"/>
                </a:solidFill>
              </a:rPr>
              <a:t>]; </a:t>
            </a:r>
          </a:p>
          <a:p>
            <a:pPr marL="0" indent="0" algn="just">
              <a:buNone/>
            </a:pPr>
            <a:r>
              <a:rPr lang="en-IN" dirty="0">
                <a:solidFill>
                  <a:schemeClr val="tx1">
                    <a:lumMod val="95000"/>
                    <a:lumOff val="5000"/>
                  </a:schemeClr>
                </a:solidFill>
              </a:rPr>
              <a:t>To access an element in the array, you provide two index values to specify the “cell” holding the element. (A cell is the intersection of a row and a column.) The following code shows some examples using the </a:t>
            </a:r>
            <a:r>
              <a:rPr lang="en-IN" i="1" dirty="0">
                <a:solidFill>
                  <a:schemeClr val="tx1">
                    <a:lumMod val="95000"/>
                    <a:lumOff val="5000"/>
                  </a:schemeClr>
                </a:solidFill>
              </a:rPr>
              <a:t>items </a:t>
            </a:r>
            <a:r>
              <a:rPr lang="en-IN" dirty="0">
                <a:solidFill>
                  <a:schemeClr val="tx1">
                    <a:lumMod val="95000"/>
                    <a:lumOff val="5000"/>
                  </a:schemeClr>
                </a:solidFill>
              </a:rPr>
              <a:t>array</a:t>
            </a:r>
            <a:r>
              <a:rPr lang="en-IN" dirty="0" smtClean="0">
                <a:solidFill>
                  <a:schemeClr val="tx1">
                    <a:lumMod val="95000"/>
                    <a:lumOff val="5000"/>
                  </a:schemeClr>
                </a:solidFill>
              </a:rPr>
              <a:t>: </a:t>
            </a:r>
          </a:p>
          <a:p>
            <a:pPr marL="0" indent="0" algn="just">
              <a:buNone/>
            </a:pPr>
            <a:r>
              <a:rPr lang="en-IN" dirty="0" smtClean="0">
                <a:solidFill>
                  <a:srgbClr val="FF0000"/>
                </a:solidFill>
              </a:rPr>
              <a:t>                                                             items[2</a:t>
            </a:r>
            <a:r>
              <a:rPr lang="en-IN" dirty="0">
                <a:solidFill>
                  <a:srgbClr val="FF0000"/>
                </a:solidFill>
              </a:rPr>
              <a:t>, 3] = 99; // set the element at cell(2,3) to </a:t>
            </a:r>
            <a:r>
              <a:rPr lang="en-IN" dirty="0" smtClean="0">
                <a:solidFill>
                  <a:srgbClr val="FF0000"/>
                </a:solidFill>
              </a:rPr>
              <a:t>99</a:t>
            </a:r>
          </a:p>
          <a:p>
            <a:pPr marL="0" indent="0" algn="just">
              <a:buNone/>
            </a:pPr>
            <a:r>
              <a:rPr lang="en-IN" dirty="0">
                <a:solidFill>
                  <a:srgbClr val="FF0000"/>
                </a:solidFill>
              </a:rPr>
              <a:t> </a:t>
            </a:r>
            <a:r>
              <a:rPr lang="en-IN" dirty="0" smtClean="0">
                <a:solidFill>
                  <a:srgbClr val="FF0000"/>
                </a:solidFill>
              </a:rPr>
              <a:t>                                                            items[2</a:t>
            </a:r>
            <a:r>
              <a:rPr lang="en-IN" dirty="0">
                <a:solidFill>
                  <a:srgbClr val="FF0000"/>
                </a:solidFill>
              </a:rPr>
              <a:t>, 4] = items [2,3]; // copy the element in cell(2, 3) to cell(2, 4</a:t>
            </a:r>
            <a:r>
              <a:rPr lang="en-IN" dirty="0" smtClean="0">
                <a:solidFill>
                  <a:srgbClr val="FF0000"/>
                </a:solidFill>
              </a:rPr>
              <a:t>)</a:t>
            </a:r>
          </a:p>
          <a:p>
            <a:pPr marL="0" indent="0" algn="just">
              <a:buNone/>
            </a:pPr>
            <a:r>
              <a:rPr lang="en-IN" dirty="0">
                <a:solidFill>
                  <a:srgbClr val="FF0000"/>
                </a:solidFill>
              </a:rPr>
              <a:t> </a:t>
            </a:r>
            <a:r>
              <a:rPr lang="en-IN" dirty="0" smtClean="0">
                <a:solidFill>
                  <a:srgbClr val="FF0000"/>
                </a:solidFill>
              </a:rPr>
              <a:t>                                                            items[2</a:t>
            </a:r>
            <a:r>
              <a:rPr lang="en-IN" dirty="0">
                <a:solidFill>
                  <a:srgbClr val="FF0000"/>
                </a:solidFill>
              </a:rPr>
              <a:t>, 4]++; // increment the integer value at cell(2, 4</a:t>
            </a:r>
            <a:r>
              <a:rPr lang="en-IN" dirty="0" smtClean="0">
                <a:solidFill>
                  <a:srgbClr val="FF0000"/>
                </a:solidFill>
              </a:rPr>
              <a:t>) </a:t>
            </a:r>
          </a:p>
          <a:p>
            <a:pPr marL="0" indent="0" algn="just">
              <a:buNone/>
            </a:pPr>
            <a:r>
              <a:rPr lang="en-IN" dirty="0">
                <a:solidFill>
                  <a:schemeClr val="tx1">
                    <a:lumMod val="95000"/>
                    <a:lumOff val="5000"/>
                  </a:schemeClr>
                </a:solidFill>
              </a:rPr>
              <a:t>There is no limit on the number of dimensions that you can specify for an array. The next code example creates and uses an array called </a:t>
            </a:r>
            <a:r>
              <a:rPr lang="en-IN" i="1" dirty="0">
                <a:solidFill>
                  <a:schemeClr val="tx1">
                    <a:lumMod val="95000"/>
                    <a:lumOff val="5000"/>
                  </a:schemeClr>
                </a:solidFill>
              </a:rPr>
              <a:t>cube </a:t>
            </a:r>
            <a:r>
              <a:rPr lang="en-IN" dirty="0">
                <a:solidFill>
                  <a:schemeClr val="tx1">
                    <a:lumMod val="95000"/>
                    <a:lumOff val="5000"/>
                  </a:schemeClr>
                </a:solidFill>
              </a:rPr>
              <a:t>that contains three dimensions.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Notice </a:t>
            </a:r>
            <a:r>
              <a:rPr lang="en-IN" dirty="0">
                <a:solidFill>
                  <a:schemeClr val="tx1">
                    <a:lumMod val="95000"/>
                    <a:lumOff val="5000"/>
                  </a:schemeClr>
                </a:solidFill>
              </a:rPr>
              <a:t>that you must specify three indexes to access each element in the array</a:t>
            </a:r>
            <a:r>
              <a:rPr lang="en-IN" dirty="0" smtClean="0">
                <a:solidFill>
                  <a:schemeClr val="tx1">
                    <a:lumMod val="95000"/>
                    <a:lumOff val="5000"/>
                  </a:schemeClr>
                </a:solidFill>
              </a:rPr>
              <a:t>. </a:t>
            </a:r>
          </a:p>
          <a:p>
            <a:pPr marL="0" indent="0" algn="just">
              <a:buNone/>
            </a:pPr>
            <a:r>
              <a:rPr lang="en-IN" dirty="0" smtClean="0"/>
              <a:t>                                                            </a:t>
            </a:r>
            <a:r>
              <a:rPr lang="en-IN" dirty="0" err="1" smtClean="0">
                <a:solidFill>
                  <a:srgbClr val="FF0000"/>
                </a:solidFill>
              </a:rPr>
              <a:t>int</a:t>
            </a:r>
            <a:r>
              <a:rPr lang="en-IN" dirty="0">
                <a:solidFill>
                  <a:srgbClr val="FF0000"/>
                </a:solidFill>
              </a:rPr>
              <a:t>[, ,] cube = new </a:t>
            </a:r>
            <a:r>
              <a:rPr lang="en-IN" dirty="0" err="1">
                <a:solidFill>
                  <a:srgbClr val="FF0000"/>
                </a:solidFill>
              </a:rPr>
              <a:t>int</a:t>
            </a:r>
            <a:r>
              <a:rPr lang="en-IN" dirty="0">
                <a:solidFill>
                  <a:srgbClr val="FF0000"/>
                </a:solidFill>
              </a:rPr>
              <a:t>[5, 5, 5</a:t>
            </a:r>
            <a:r>
              <a:rPr lang="en-IN" dirty="0" smtClean="0">
                <a:solidFill>
                  <a:srgbClr val="FF0000"/>
                </a:solidFill>
              </a:rPr>
              <a:t>];</a:t>
            </a:r>
          </a:p>
          <a:p>
            <a:pPr marL="0" indent="0" algn="just">
              <a:buNone/>
            </a:pPr>
            <a:r>
              <a:rPr lang="en-IN" dirty="0">
                <a:solidFill>
                  <a:srgbClr val="FF0000"/>
                </a:solidFill>
              </a:rPr>
              <a:t> </a:t>
            </a:r>
            <a:r>
              <a:rPr lang="en-IN" dirty="0" smtClean="0">
                <a:solidFill>
                  <a:srgbClr val="FF0000"/>
                </a:solidFill>
              </a:rPr>
              <a:t>                                                            cube[1</a:t>
            </a:r>
            <a:r>
              <a:rPr lang="en-IN" dirty="0">
                <a:solidFill>
                  <a:srgbClr val="FF0000"/>
                </a:solidFill>
              </a:rPr>
              <a:t>, 2, 1] = 101</a:t>
            </a:r>
            <a:r>
              <a:rPr lang="en-IN" dirty="0" smtClean="0">
                <a:solidFill>
                  <a:srgbClr val="FF0000"/>
                </a:solidFill>
              </a:rPr>
              <a:t>;</a:t>
            </a:r>
          </a:p>
          <a:p>
            <a:pPr marL="0" indent="0" algn="just">
              <a:buNone/>
            </a:pPr>
            <a:r>
              <a:rPr lang="en-IN" dirty="0">
                <a:solidFill>
                  <a:srgbClr val="FF0000"/>
                </a:solidFill>
              </a:rPr>
              <a:t> </a:t>
            </a:r>
            <a:r>
              <a:rPr lang="en-IN" dirty="0" smtClean="0">
                <a:solidFill>
                  <a:srgbClr val="FF0000"/>
                </a:solidFill>
              </a:rPr>
              <a:t>                                                            cube[1</a:t>
            </a:r>
            <a:r>
              <a:rPr lang="en-IN" dirty="0">
                <a:solidFill>
                  <a:srgbClr val="FF0000"/>
                </a:solidFill>
              </a:rPr>
              <a:t>, 2, 2] = cube[1, 2, 1] * 3;</a:t>
            </a:r>
            <a:endParaRPr lang="en-US" b="1" dirty="0">
              <a:solidFill>
                <a:srgbClr val="FF0000"/>
              </a:solidFill>
            </a:endParaRPr>
          </a:p>
        </p:txBody>
      </p:sp>
    </p:spTree>
    <p:extLst>
      <p:ext uri="{BB962C8B-B14F-4D97-AF65-F5344CB8AC3E}">
        <p14:creationId xmlns:p14="http://schemas.microsoft.com/office/powerpoint/2010/main" xmlns="" val="173752537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9"/>
            <a:ext cx="12192000" cy="6298441"/>
          </a:xfrm>
        </p:spPr>
        <p:txBody>
          <a:bodyPr>
            <a:normAutofit/>
          </a:bodyPr>
          <a:lstStyle/>
          <a:p>
            <a:pPr marL="0" indent="0" algn="just">
              <a:buNone/>
            </a:pPr>
            <a:r>
              <a:rPr lang="en-IN" dirty="0">
                <a:solidFill>
                  <a:schemeClr val="tx1">
                    <a:lumMod val="95000"/>
                    <a:lumOff val="5000"/>
                  </a:schemeClr>
                </a:solidFill>
              </a:rPr>
              <a:t>At this point, it is worth giving a word of caution about creating arrays with more than three dimensions. Specifically, arrays can be very memory hungry.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The </a:t>
            </a:r>
            <a:r>
              <a:rPr lang="en-IN" i="1" dirty="0">
                <a:solidFill>
                  <a:schemeClr val="tx1">
                    <a:lumMod val="95000"/>
                    <a:lumOff val="5000"/>
                  </a:schemeClr>
                </a:solidFill>
              </a:rPr>
              <a:t>cube </a:t>
            </a:r>
            <a:r>
              <a:rPr lang="en-IN" dirty="0">
                <a:solidFill>
                  <a:schemeClr val="tx1">
                    <a:lumMod val="95000"/>
                    <a:lumOff val="5000"/>
                  </a:schemeClr>
                </a:solidFill>
              </a:rPr>
              <a:t>array contains 125 elements (5 * 5 * 5). A four-dimensional array where each dimension has a size of 5 contains 625 elements.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If </a:t>
            </a:r>
            <a:r>
              <a:rPr lang="en-IN" dirty="0">
                <a:solidFill>
                  <a:schemeClr val="tx1">
                    <a:lumMod val="95000"/>
                    <a:lumOff val="5000"/>
                  </a:schemeClr>
                </a:solidFill>
              </a:rPr>
              <a:t>you start to create arrays with three or more dimensions, you can soon run out of memory.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Therefore</a:t>
            </a:r>
            <a:r>
              <a:rPr lang="en-IN" dirty="0">
                <a:solidFill>
                  <a:schemeClr val="tx1">
                    <a:lumMod val="95000"/>
                    <a:lumOff val="5000"/>
                  </a:schemeClr>
                </a:solidFill>
              </a:rPr>
              <a:t>, you should always be prepared to catch and handle </a:t>
            </a:r>
            <a:r>
              <a:rPr lang="en-IN" i="1" dirty="0" err="1">
                <a:solidFill>
                  <a:srgbClr val="FF0000"/>
                </a:solidFill>
              </a:rPr>
              <a:t>OutOfMemoryException</a:t>
            </a:r>
            <a:r>
              <a:rPr lang="en-IN" i="1" dirty="0">
                <a:solidFill>
                  <a:srgbClr val="FF0000"/>
                </a:solidFill>
              </a:rPr>
              <a:t> </a:t>
            </a:r>
            <a:r>
              <a:rPr lang="en-IN" dirty="0">
                <a:solidFill>
                  <a:srgbClr val="FF0000"/>
                </a:solidFill>
              </a:rPr>
              <a:t>exceptions</a:t>
            </a:r>
            <a:r>
              <a:rPr lang="en-IN" dirty="0">
                <a:solidFill>
                  <a:schemeClr val="tx1">
                    <a:lumMod val="95000"/>
                    <a:lumOff val="5000"/>
                  </a:schemeClr>
                </a:solidFill>
              </a:rPr>
              <a:t> when you use multidimensional arrays.</a:t>
            </a:r>
            <a:endParaRPr lang="en-US" b="1" dirty="0">
              <a:solidFill>
                <a:schemeClr val="tx1">
                  <a:lumMod val="95000"/>
                  <a:lumOff val="5000"/>
                </a:schemeClr>
              </a:solidFill>
            </a:endParaRPr>
          </a:p>
        </p:txBody>
      </p:sp>
    </p:spTree>
    <p:extLst>
      <p:ext uri="{BB962C8B-B14F-4D97-AF65-F5344CB8AC3E}">
        <p14:creationId xmlns:p14="http://schemas.microsoft.com/office/powerpoint/2010/main" xmlns="" val="94672223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a:solidFill>
                  <a:srgbClr val="FF0000"/>
                </a:solidFill>
              </a:rPr>
              <a:t>Creating Jagged </a:t>
            </a:r>
            <a:r>
              <a:rPr lang="en-IN" dirty="0">
                <a:solidFill>
                  <a:srgbClr val="FF0000"/>
                </a:solidFill>
              </a:rPr>
              <a:t>A</a:t>
            </a:r>
            <a:r>
              <a:rPr lang="en-IN" b="1" dirty="0">
                <a:solidFill>
                  <a:srgbClr val="FF0000"/>
                </a:solidFill>
              </a:rPr>
              <a:t>rrays</a:t>
            </a:r>
            <a:endParaRPr lang="en-IN" dirty="0">
              <a:solidFill>
                <a:srgbClr val="FF0000"/>
              </a:solidFill>
            </a:endParaRPr>
          </a:p>
        </p:txBody>
      </p:sp>
      <p:sp>
        <p:nvSpPr>
          <p:cNvPr id="3" name="Content Placeholder 2"/>
          <p:cNvSpPr>
            <a:spLocks noGrp="1"/>
          </p:cNvSpPr>
          <p:nvPr>
            <p:ph idx="1"/>
          </p:nvPr>
        </p:nvSpPr>
        <p:spPr>
          <a:xfrm>
            <a:off x="0" y="559559"/>
            <a:ext cx="12192000" cy="6298441"/>
          </a:xfrm>
        </p:spPr>
        <p:txBody>
          <a:bodyPr>
            <a:normAutofit fontScale="92500"/>
          </a:bodyPr>
          <a:lstStyle/>
          <a:p>
            <a:pPr marL="0" indent="0" algn="just">
              <a:buNone/>
            </a:pPr>
            <a:r>
              <a:rPr lang="en-IN" b="1" dirty="0">
                <a:solidFill>
                  <a:schemeClr val="tx1">
                    <a:lumMod val="95000"/>
                    <a:lumOff val="5000"/>
                  </a:schemeClr>
                </a:solidFill>
              </a:rPr>
              <a:t>In C#, ordinary multidimensional arrays are sometimes referred to as </a:t>
            </a:r>
            <a:r>
              <a:rPr lang="en-IN" b="1" i="1" dirty="0">
                <a:solidFill>
                  <a:schemeClr val="tx1">
                    <a:lumMod val="95000"/>
                    <a:lumOff val="5000"/>
                  </a:schemeClr>
                </a:solidFill>
              </a:rPr>
              <a:t>rectangular </a:t>
            </a:r>
            <a:r>
              <a:rPr lang="en-IN" b="1" dirty="0">
                <a:solidFill>
                  <a:schemeClr val="tx1">
                    <a:lumMod val="95000"/>
                    <a:lumOff val="5000"/>
                  </a:schemeClr>
                </a:solidFill>
              </a:rPr>
              <a:t>arrays. Each dimension has a regular shape. </a:t>
            </a:r>
            <a:endParaRPr lang="en-IN" b="1" dirty="0" smtClean="0">
              <a:solidFill>
                <a:schemeClr val="tx1">
                  <a:lumMod val="95000"/>
                  <a:lumOff val="5000"/>
                </a:schemeClr>
              </a:solidFill>
            </a:endParaRPr>
          </a:p>
          <a:p>
            <a:pPr marL="0" indent="0" algn="just">
              <a:buNone/>
            </a:pPr>
            <a:r>
              <a:rPr lang="en-IN" b="1" dirty="0" smtClean="0">
                <a:solidFill>
                  <a:schemeClr val="tx1">
                    <a:lumMod val="95000"/>
                    <a:lumOff val="5000"/>
                  </a:schemeClr>
                </a:solidFill>
              </a:rPr>
              <a:t>For </a:t>
            </a:r>
            <a:r>
              <a:rPr lang="en-IN" b="1" dirty="0">
                <a:solidFill>
                  <a:schemeClr val="tx1">
                    <a:lumMod val="95000"/>
                    <a:lumOff val="5000"/>
                  </a:schemeClr>
                </a:solidFill>
              </a:rPr>
              <a:t>example, in the following tabular two-dimensional </a:t>
            </a:r>
            <a:r>
              <a:rPr lang="en-IN" b="1" i="1" dirty="0">
                <a:solidFill>
                  <a:schemeClr val="tx1">
                    <a:lumMod val="95000"/>
                    <a:lumOff val="5000"/>
                  </a:schemeClr>
                </a:solidFill>
              </a:rPr>
              <a:t>items </a:t>
            </a:r>
            <a:r>
              <a:rPr lang="en-IN" b="1" dirty="0">
                <a:solidFill>
                  <a:schemeClr val="tx1">
                    <a:lumMod val="95000"/>
                    <a:lumOff val="5000"/>
                  </a:schemeClr>
                </a:solidFill>
              </a:rPr>
              <a:t>array, every row has a column containing 40 elements, and there are 160 elements in total</a:t>
            </a:r>
            <a:r>
              <a:rPr lang="en-IN" b="1" dirty="0" smtClean="0">
                <a:solidFill>
                  <a:schemeClr val="tx1">
                    <a:lumMod val="95000"/>
                    <a:lumOff val="5000"/>
                  </a:schemeClr>
                </a:solidFill>
              </a:rPr>
              <a:t>: </a:t>
            </a:r>
          </a:p>
          <a:p>
            <a:pPr marL="0" indent="0" algn="ctr">
              <a:buNone/>
            </a:pPr>
            <a:r>
              <a:rPr lang="en-IN" dirty="0" err="1">
                <a:solidFill>
                  <a:srgbClr val="FF0000"/>
                </a:solidFill>
              </a:rPr>
              <a:t>int</a:t>
            </a:r>
            <a:r>
              <a:rPr lang="en-IN" dirty="0">
                <a:solidFill>
                  <a:srgbClr val="FF0000"/>
                </a:solidFill>
              </a:rPr>
              <a:t>[,] items = new </a:t>
            </a:r>
            <a:r>
              <a:rPr lang="en-IN" dirty="0" err="1">
                <a:solidFill>
                  <a:srgbClr val="FF0000"/>
                </a:solidFill>
              </a:rPr>
              <a:t>int</a:t>
            </a:r>
            <a:r>
              <a:rPr lang="en-IN" dirty="0">
                <a:solidFill>
                  <a:srgbClr val="FF0000"/>
                </a:solidFill>
              </a:rPr>
              <a:t>[4, 40</a:t>
            </a:r>
            <a:r>
              <a:rPr lang="en-IN" dirty="0" smtClean="0">
                <a:solidFill>
                  <a:srgbClr val="FF0000"/>
                </a:solidFill>
              </a:rPr>
              <a:t>]; </a:t>
            </a:r>
          </a:p>
          <a:p>
            <a:pPr marL="0" indent="0" algn="just">
              <a:buNone/>
            </a:pPr>
            <a:r>
              <a:rPr lang="en-IN" b="1" dirty="0">
                <a:solidFill>
                  <a:schemeClr val="tx1">
                    <a:lumMod val="95000"/>
                    <a:lumOff val="5000"/>
                  </a:schemeClr>
                </a:solidFill>
              </a:rPr>
              <a:t>As mentioned in the previous section, multidimensional arrays can consume a lot of memory. </a:t>
            </a:r>
            <a:endParaRPr lang="en-IN" b="1" dirty="0" smtClean="0">
              <a:solidFill>
                <a:schemeClr val="tx1">
                  <a:lumMod val="95000"/>
                  <a:lumOff val="5000"/>
                </a:schemeClr>
              </a:solidFill>
            </a:endParaRPr>
          </a:p>
          <a:p>
            <a:pPr marL="0" indent="0" algn="just">
              <a:buNone/>
            </a:pPr>
            <a:r>
              <a:rPr lang="en-IN" b="1" dirty="0" smtClean="0">
                <a:solidFill>
                  <a:schemeClr val="tx1">
                    <a:lumMod val="95000"/>
                    <a:lumOff val="5000"/>
                  </a:schemeClr>
                </a:solidFill>
              </a:rPr>
              <a:t>If </a:t>
            </a:r>
            <a:r>
              <a:rPr lang="en-IN" b="1" dirty="0">
                <a:solidFill>
                  <a:schemeClr val="tx1">
                    <a:lumMod val="95000"/>
                    <a:lumOff val="5000"/>
                  </a:schemeClr>
                </a:solidFill>
              </a:rPr>
              <a:t>the application uses only some of the data in each column, then allocating memory for unused elements is a waste</a:t>
            </a:r>
            <a:r>
              <a:rPr lang="en-IN" b="1" dirty="0" smtClean="0">
                <a:solidFill>
                  <a:schemeClr val="tx1">
                    <a:lumMod val="95000"/>
                    <a:lumOff val="5000"/>
                  </a:schemeClr>
                </a:solidFill>
              </a:rPr>
              <a:t>.</a:t>
            </a:r>
          </a:p>
          <a:p>
            <a:pPr marL="0" indent="0" algn="just">
              <a:buNone/>
            </a:pPr>
            <a:r>
              <a:rPr lang="en-IN" b="1" dirty="0" smtClean="0">
                <a:solidFill>
                  <a:schemeClr val="tx1">
                    <a:lumMod val="95000"/>
                    <a:lumOff val="5000"/>
                  </a:schemeClr>
                </a:solidFill>
              </a:rPr>
              <a:t> </a:t>
            </a:r>
            <a:r>
              <a:rPr lang="en-IN" b="1" dirty="0">
                <a:solidFill>
                  <a:schemeClr val="tx1">
                    <a:lumMod val="95000"/>
                    <a:lumOff val="5000"/>
                  </a:schemeClr>
                </a:solidFill>
              </a:rPr>
              <a:t>In this </a:t>
            </a:r>
            <a:r>
              <a:rPr lang="en-IN" b="1" dirty="0" smtClean="0">
                <a:solidFill>
                  <a:schemeClr val="tx1">
                    <a:lumMod val="95000"/>
                    <a:lumOff val="5000"/>
                  </a:schemeClr>
                </a:solidFill>
              </a:rPr>
              <a:t>scenario</a:t>
            </a:r>
            <a:r>
              <a:rPr lang="en-IN" b="1" dirty="0">
                <a:solidFill>
                  <a:schemeClr val="tx1">
                    <a:lumMod val="95000"/>
                    <a:lumOff val="5000"/>
                  </a:schemeClr>
                </a:solidFill>
              </a:rPr>
              <a:t>, you can use a </a:t>
            </a:r>
            <a:r>
              <a:rPr lang="en-IN" b="1" i="1" dirty="0">
                <a:solidFill>
                  <a:schemeClr val="tx1">
                    <a:lumMod val="95000"/>
                    <a:lumOff val="5000"/>
                  </a:schemeClr>
                </a:solidFill>
              </a:rPr>
              <a:t>jagged </a:t>
            </a:r>
            <a:r>
              <a:rPr lang="en-IN" b="1" dirty="0">
                <a:solidFill>
                  <a:schemeClr val="tx1">
                    <a:lumMod val="95000"/>
                    <a:lumOff val="5000"/>
                  </a:schemeClr>
                </a:solidFill>
              </a:rPr>
              <a:t>array, where each column has a different length, like this</a:t>
            </a:r>
            <a:r>
              <a:rPr lang="en-IN" b="1" dirty="0" smtClean="0">
                <a:solidFill>
                  <a:schemeClr val="tx1">
                    <a:lumMod val="95000"/>
                    <a:lumOff val="5000"/>
                  </a:schemeClr>
                </a:solidFill>
              </a:rPr>
              <a:t>: </a:t>
            </a:r>
          </a:p>
          <a:p>
            <a:pPr marL="0" indent="0" algn="just">
              <a:buNone/>
            </a:pPr>
            <a:r>
              <a:rPr lang="en-IN" b="1" dirty="0" smtClean="0">
                <a:solidFill>
                  <a:srgbClr val="FF0000"/>
                </a:solidFill>
              </a:rPr>
              <a:t>                                                                          </a:t>
            </a:r>
            <a:r>
              <a:rPr lang="en-IN" b="1" dirty="0" err="1" smtClean="0">
                <a:solidFill>
                  <a:srgbClr val="FF0000"/>
                </a:solidFill>
              </a:rPr>
              <a:t>int</a:t>
            </a:r>
            <a:r>
              <a:rPr lang="en-IN" b="1" dirty="0" smtClean="0">
                <a:solidFill>
                  <a:srgbClr val="FF0000"/>
                </a:solidFill>
              </a:rPr>
              <a:t>[ ][ ] </a:t>
            </a:r>
            <a:r>
              <a:rPr lang="en-IN" b="1" dirty="0">
                <a:solidFill>
                  <a:srgbClr val="FF0000"/>
                </a:solidFill>
              </a:rPr>
              <a:t>items = new </a:t>
            </a:r>
            <a:r>
              <a:rPr lang="en-IN" b="1" dirty="0" err="1">
                <a:solidFill>
                  <a:srgbClr val="FF0000"/>
                </a:solidFill>
              </a:rPr>
              <a:t>int</a:t>
            </a:r>
            <a:r>
              <a:rPr lang="en-IN" b="1" dirty="0">
                <a:solidFill>
                  <a:srgbClr val="FF0000"/>
                </a:solidFill>
              </a:rPr>
              <a:t>[4</a:t>
            </a:r>
            <a:r>
              <a:rPr lang="en-IN" b="1" dirty="0" smtClean="0">
                <a:solidFill>
                  <a:srgbClr val="FF0000"/>
                </a:solidFill>
              </a:rPr>
              <a:t>][ ];</a:t>
            </a:r>
          </a:p>
          <a:p>
            <a:pPr marL="0" indent="0" algn="just">
              <a:buNone/>
            </a:pPr>
            <a:r>
              <a:rPr lang="en-IN" dirty="0">
                <a:solidFill>
                  <a:srgbClr val="FF0000"/>
                </a:solidFill>
              </a:rPr>
              <a:t> </a:t>
            </a:r>
            <a:r>
              <a:rPr lang="en-IN" dirty="0" smtClean="0">
                <a:solidFill>
                  <a:srgbClr val="FF0000"/>
                </a:solidFill>
              </a:rPr>
              <a:t>                                                                         </a:t>
            </a:r>
            <a:r>
              <a:rPr lang="en-IN" dirty="0" err="1" smtClean="0">
                <a:solidFill>
                  <a:srgbClr val="FF0000"/>
                </a:solidFill>
              </a:rPr>
              <a:t>int</a:t>
            </a:r>
            <a:r>
              <a:rPr lang="en-IN" dirty="0" smtClean="0">
                <a:solidFill>
                  <a:srgbClr val="FF0000"/>
                </a:solidFill>
              </a:rPr>
              <a:t>[ ] </a:t>
            </a:r>
            <a:r>
              <a:rPr lang="en-IN" dirty="0">
                <a:solidFill>
                  <a:srgbClr val="FF0000"/>
                </a:solidFill>
              </a:rPr>
              <a:t>columnForRow0 = new </a:t>
            </a:r>
            <a:r>
              <a:rPr lang="en-IN" dirty="0" err="1">
                <a:solidFill>
                  <a:srgbClr val="FF0000"/>
                </a:solidFill>
              </a:rPr>
              <a:t>int</a:t>
            </a:r>
            <a:r>
              <a:rPr lang="en-IN" dirty="0">
                <a:solidFill>
                  <a:srgbClr val="FF0000"/>
                </a:solidFill>
              </a:rPr>
              <a:t>[3</a:t>
            </a:r>
            <a:r>
              <a:rPr lang="en-IN" dirty="0" smtClean="0">
                <a:solidFill>
                  <a:srgbClr val="FF0000"/>
                </a:solidFill>
              </a:rPr>
              <a:t>];</a:t>
            </a:r>
          </a:p>
          <a:p>
            <a:pPr marL="0" indent="0" algn="just">
              <a:buNone/>
            </a:pPr>
            <a:r>
              <a:rPr lang="en-IN" dirty="0">
                <a:solidFill>
                  <a:srgbClr val="FF0000"/>
                </a:solidFill>
              </a:rPr>
              <a:t> </a:t>
            </a:r>
            <a:r>
              <a:rPr lang="en-IN" dirty="0" smtClean="0">
                <a:solidFill>
                  <a:srgbClr val="FF0000"/>
                </a:solidFill>
              </a:rPr>
              <a:t>                                                                         </a:t>
            </a:r>
            <a:r>
              <a:rPr lang="en-IN" dirty="0" err="1" smtClean="0">
                <a:solidFill>
                  <a:srgbClr val="FF0000"/>
                </a:solidFill>
              </a:rPr>
              <a:t>int</a:t>
            </a:r>
            <a:r>
              <a:rPr lang="en-IN" dirty="0" smtClean="0">
                <a:solidFill>
                  <a:srgbClr val="FF0000"/>
                </a:solidFill>
              </a:rPr>
              <a:t>[ ] </a:t>
            </a:r>
            <a:r>
              <a:rPr lang="en-IN" dirty="0">
                <a:solidFill>
                  <a:srgbClr val="FF0000"/>
                </a:solidFill>
              </a:rPr>
              <a:t>columnForRow1 = new </a:t>
            </a:r>
            <a:r>
              <a:rPr lang="en-IN" dirty="0" err="1">
                <a:solidFill>
                  <a:srgbClr val="FF0000"/>
                </a:solidFill>
              </a:rPr>
              <a:t>int</a:t>
            </a:r>
            <a:r>
              <a:rPr lang="en-IN" dirty="0">
                <a:solidFill>
                  <a:srgbClr val="FF0000"/>
                </a:solidFill>
              </a:rPr>
              <a:t>[10</a:t>
            </a:r>
            <a:r>
              <a:rPr lang="en-IN" dirty="0" smtClean="0">
                <a:solidFill>
                  <a:srgbClr val="FF0000"/>
                </a:solidFill>
              </a:rPr>
              <a:t>];</a:t>
            </a:r>
          </a:p>
          <a:p>
            <a:pPr marL="0" indent="0" algn="just">
              <a:buNone/>
            </a:pPr>
            <a:r>
              <a:rPr lang="en-IN" dirty="0">
                <a:solidFill>
                  <a:srgbClr val="FF0000"/>
                </a:solidFill>
              </a:rPr>
              <a:t> </a:t>
            </a:r>
            <a:r>
              <a:rPr lang="en-IN" dirty="0" smtClean="0">
                <a:solidFill>
                  <a:srgbClr val="FF0000"/>
                </a:solidFill>
              </a:rPr>
              <a:t>                                                                         </a:t>
            </a:r>
            <a:r>
              <a:rPr lang="en-IN" dirty="0" err="1" smtClean="0">
                <a:solidFill>
                  <a:srgbClr val="FF0000"/>
                </a:solidFill>
              </a:rPr>
              <a:t>int</a:t>
            </a:r>
            <a:r>
              <a:rPr lang="en-IN" dirty="0" smtClean="0">
                <a:solidFill>
                  <a:srgbClr val="FF0000"/>
                </a:solidFill>
              </a:rPr>
              <a:t>[ ] </a:t>
            </a:r>
            <a:r>
              <a:rPr lang="en-IN" dirty="0">
                <a:solidFill>
                  <a:srgbClr val="FF0000"/>
                </a:solidFill>
              </a:rPr>
              <a:t>columnForRow2 = new </a:t>
            </a:r>
            <a:r>
              <a:rPr lang="en-IN" dirty="0" err="1">
                <a:solidFill>
                  <a:srgbClr val="FF0000"/>
                </a:solidFill>
              </a:rPr>
              <a:t>int</a:t>
            </a:r>
            <a:r>
              <a:rPr lang="en-IN" dirty="0">
                <a:solidFill>
                  <a:srgbClr val="FF0000"/>
                </a:solidFill>
              </a:rPr>
              <a:t>[40</a:t>
            </a:r>
            <a:r>
              <a:rPr lang="en-IN" dirty="0" smtClean="0">
                <a:solidFill>
                  <a:srgbClr val="FF0000"/>
                </a:solidFill>
              </a:rPr>
              <a:t>];</a:t>
            </a:r>
          </a:p>
          <a:p>
            <a:pPr marL="0" indent="0" algn="just">
              <a:buNone/>
            </a:pPr>
            <a:r>
              <a:rPr lang="en-IN" dirty="0">
                <a:solidFill>
                  <a:srgbClr val="FF0000"/>
                </a:solidFill>
              </a:rPr>
              <a:t> </a:t>
            </a:r>
            <a:r>
              <a:rPr lang="en-IN" dirty="0" smtClean="0">
                <a:solidFill>
                  <a:srgbClr val="FF0000"/>
                </a:solidFill>
              </a:rPr>
              <a:t>                                                                         </a:t>
            </a:r>
            <a:r>
              <a:rPr lang="en-IN" dirty="0" err="1" smtClean="0">
                <a:solidFill>
                  <a:srgbClr val="FF0000"/>
                </a:solidFill>
              </a:rPr>
              <a:t>int</a:t>
            </a:r>
            <a:r>
              <a:rPr lang="en-IN" dirty="0" smtClean="0">
                <a:solidFill>
                  <a:srgbClr val="FF0000"/>
                </a:solidFill>
              </a:rPr>
              <a:t>[ ] columnForRow3 </a:t>
            </a:r>
            <a:r>
              <a:rPr lang="en-IN" dirty="0">
                <a:solidFill>
                  <a:srgbClr val="FF0000"/>
                </a:solidFill>
              </a:rPr>
              <a:t>= new </a:t>
            </a:r>
            <a:r>
              <a:rPr lang="en-IN" dirty="0" err="1">
                <a:solidFill>
                  <a:srgbClr val="FF0000"/>
                </a:solidFill>
              </a:rPr>
              <a:t>int</a:t>
            </a:r>
            <a:r>
              <a:rPr lang="en-IN" dirty="0">
                <a:solidFill>
                  <a:srgbClr val="FF0000"/>
                </a:solidFill>
              </a:rPr>
              <a:t>[25</a:t>
            </a:r>
            <a:r>
              <a:rPr lang="en-IN" dirty="0" smtClean="0">
                <a:solidFill>
                  <a:srgbClr val="FF0000"/>
                </a:solidFill>
              </a:rPr>
              <a:t>];</a:t>
            </a:r>
          </a:p>
          <a:p>
            <a:pPr marL="0" indent="0" algn="just">
              <a:buNone/>
            </a:pPr>
            <a:r>
              <a:rPr lang="en-IN" dirty="0">
                <a:solidFill>
                  <a:srgbClr val="FF0000"/>
                </a:solidFill>
              </a:rPr>
              <a:t> </a:t>
            </a:r>
            <a:r>
              <a:rPr lang="en-IN" dirty="0" smtClean="0">
                <a:solidFill>
                  <a:srgbClr val="FF0000"/>
                </a:solidFill>
              </a:rPr>
              <a:t>                                                                         items[0</a:t>
            </a:r>
            <a:r>
              <a:rPr lang="en-IN" dirty="0">
                <a:solidFill>
                  <a:srgbClr val="FF0000"/>
                </a:solidFill>
              </a:rPr>
              <a:t>] = columnForRow0</a:t>
            </a:r>
            <a:r>
              <a:rPr lang="en-IN" dirty="0" smtClean="0">
                <a:solidFill>
                  <a:srgbClr val="FF0000"/>
                </a:solidFill>
              </a:rPr>
              <a:t>;</a:t>
            </a:r>
          </a:p>
          <a:p>
            <a:pPr marL="0" indent="0" algn="just">
              <a:buNone/>
            </a:pPr>
            <a:r>
              <a:rPr lang="en-IN" dirty="0">
                <a:solidFill>
                  <a:srgbClr val="FF0000"/>
                </a:solidFill>
              </a:rPr>
              <a:t> </a:t>
            </a:r>
            <a:r>
              <a:rPr lang="en-IN" dirty="0" smtClean="0">
                <a:solidFill>
                  <a:srgbClr val="FF0000"/>
                </a:solidFill>
              </a:rPr>
              <a:t>                                                                         items[1</a:t>
            </a:r>
            <a:r>
              <a:rPr lang="en-IN" dirty="0">
                <a:solidFill>
                  <a:srgbClr val="FF0000"/>
                </a:solidFill>
              </a:rPr>
              <a:t>] = columnForRow1</a:t>
            </a:r>
            <a:r>
              <a:rPr lang="en-IN" dirty="0" smtClean="0">
                <a:solidFill>
                  <a:srgbClr val="FF0000"/>
                </a:solidFill>
              </a:rPr>
              <a:t>;</a:t>
            </a:r>
          </a:p>
          <a:p>
            <a:pPr marL="0" indent="0" algn="just">
              <a:buNone/>
            </a:pPr>
            <a:r>
              <a:rPr lang="en-IN" dirty="0">
                <a:solidFill>
                  <a:srgbClr val="FF0000"/>
                </a:solidFill>
              </a:rPr>
              <a:t> </a:t>
            </a:r>
            <a:r>
              <a:rPr lang="en-IN" dirty="0" smtClean="0">
                <a:solidFill>
                  <a:srgbClr val="FF0000"/>
                </a:solidFill>
              </a:rPr>
              <a:t>                                                                         items[2</a:t>
            </a:r>
            <a:r>
              <a:rPr lang="en-IN" dirty="0">
                <a:solidFill>
                  <a:srgbClr val="FF0000"/>
                </a:solidFill>
              </a:rPr>
              <a:t>] = columnForRow2</a:t>
            </a:r>
            <a:r>
              <a:rPr lang="en-IN" dirty="0" smtClean="0">
                <a:solidFill>
                  <a:srgbClr val="FF0000"/>
                </a:solidFill>
              </a:rPr>
              <a:t>;</a:t>
            </a:r>
          </a:p>
          <a:p>
            <a:pPr marL="0" indent="0" algn="just">
              <a:buNone/>
            </a:pPr>
            <a:r>
              <a:rPr lang="en-IN" dirty="0">
                <a:solidFill>
                  <a:srgbClr val="FF0000"/>
                </a:solidFill>
              </a:rPr>
              <a:t> </a:t>
            </a:r>
            <a:r>
              <a:rPr lang="en-IN" dirty="0" smtClean="0">
                <a:solidFill>
                  <a:srgbClr val="FF0000"/>
                </a:solidFill>
              </a:rPr>
              <a:t>                                                                         items[3</a:t>
            </a:r>
            <a:r>
              <a:rPr lang="en-IN" dirty="0">
                <a:solidFill>
                  <a:srgbClr val="FF0000"/>
                </a:solidFill>
              </a:rPr>
              <a:t>] = columnForRow3;...</a:t>
            </a:r>
            <a:endParaRPr lang="en-US" b="1" dirty="0">
              <a:solidFill>
                <a:srgbClr val="FF0000"/>
              </a:solidFill>
            </a:endParaRPr>
          </a:p>
        </p:txBody>
      </p:sp>
    </p:spTree>
    <p:extLst>
      <p:ext uri="{BB962C8B-B14F-4D97-AF65-F5344CB8AC3E}">
        <p14:creationId xmlns:p14="http://schemas.microsoft.com/office/powerpoint/2010/main" xmlns="" val="164752699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9"/>
            <a:ext cx="12192000" cy="6298441"/>
          </a:xfrm>
        </p:spPr>
        <p:txBody>
          <a:bodyPr>
            <a:normAutofit lnSpcReduction="10000"/>
          </a:bodyPr>
          <a:lstStyle/>
          <a:p>
            <a:pPr marL="0" indent="0" algn="just">
              <a:buNone/>
            </a:pPr>
            <a:r>
              <a:rPr lang="en-IN" dirty="0">
                <a:solidFill>
                  <a:schemeClr val="tx1">
                    <a:lumMod val="95000"/>
                    <a:lumOff val="5000"/>
                  </a:schemeClr>
                </a:solidFill>
              </a:rPr>
              <a:t>In this example, the application requires only 3 elements in the first column, 10 elements in the second column, 40 elements in the third column, and 25 elements in the final column.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This </a:t>
            </a:r>
            <a:r>
              <a:rPr lang="en-IN" dirty="0">
                <a:solidFill>
                  <a:schemeClr val="tx1">
                    <a:lumMod val="95000"/>
                    <a:lumOff val="5000"/>
                  </a:schemeClr>
                </a:solidFill>
              </a:rPr>
              <a:t>code illustrates an array of arrays—rather than </a:t>
            </a:r>
            <a:r>
              <a:rPr lang="en-IN" i="1" dirty="0">
                <a:solidFill>
                  <a:schemeClr val="tx1">
                    <a:lumMod val="95000"/>
                    <a:lumOff val="5000"/>
                  </a:schemeClr>
                </a:solidFill>
              </a:rPr>
              <a:t>items </a:t>
            </a:r>
            <a:r>
              <a:rPr lang="en-IN" dirty="0">
                <a:solidFill>
                  <a:schemeClr val="tx1">
                    <a:lumMod val="95000"/>
                    <a:lumOff val="5000"/>
                  </a:schemeClr>
                </a:solidFill>
              </a:rPr>
              <a:t>being a two-dimensional array, it has only a single dimension, but the elements in that dimension are themselves arrays.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Furthermore</a:t>
            </a:r>
            <a:r>
              <a:rPr lang="en-IN" dirty="0">
                <a:solidFill>
                  <a:schemeClr val="tx1">
                    <a:lumMod val="95000"/>
                    <a:lumOff val="5000"/>
                  </a:schemeClr>
                </a:solidFill>
              </a:rPr>
              <a:t>, the total size of the </a:t>
            </a:r>
            <a:r>
              <a:rPr lang="en-IN" i="1" dirty="0">
                <a:solidFill>
                  <a:schemeClr val="tx1">
                    <a:lumMod val="95000"/>
                    <a:lumOff val="5000"/>
                  </a:schemeClr>
                </a:solidFill>
              </a:rPr>
              <a:t>items </a:t>
            </a:r>
            <a:r>
              <a:rPr lang="en-IN" dirty="0">
                <a:solidFill>
                  <a:schemeClr val="tx1">
                    <a:lumMod val="95000"/>
                    <a:lumOff val="5000"/>
                  </a:schemeClr>
                </a:solidFill>
              </a:rPr>
              <a:t>array is 78 elements rather than 160; no space is allocated for elements that the application is not going to use. </a:t>
            </a:r>
            <a:r>
              <a:rPr lang="en-IN" dirty="0" smtClean="0">
                <a:solidFill>
                  <a:schemeClr val="tx1">
                    <a:lumMod val="95000"/>
                    <a:lumOff val="5000"/>
                  </a:schemeClr>
                </a:solidFill>
              </a:rPr>
              <a:t> </a:t>
            </a:r>
          </a:p>
          <a:p>
            <a:pPr marL="0" indent="0">
              <a:buNone/>
            </a:pPr>
            <a:r>
              <a:rPr lang="en-IN" dirty="0">
                <a:solidFill>
                  <a:schemeClr val="tx1">
                    <a:lumMod val="95000"/>
                    <a:lumOff val="5000"/>
                  </a:schemeClr>
                </a:solidFill>
              </a:rPr>
              <a:t>It is worth highlighting some of the syntax in this example. The following declaration specifies that </a:t>
            </a:r>
            <a:r>
              <a:rPr lang="en-IN" i="1" dirty="0">
                <a:solidFill>
                  <a:schemeClr val="tx1">
                    <a:lumMod val="95000"/>
                    <a:lumOff val="5000"/>
                  </a:schemeClr>
                </a:solidFill>
              </a:rPr>
              <a:t>items </a:t>
            </a:r>
            <a:r>
              <a:rPr lang="en-IN" dirty="0">
                <a:solidFill>
                  <a:schemeClr val="tx1">
                    <a:lumMod val="95000"/>
                    <a:lumOff val="5000"/>
                  </a:schemeClr>
                </a:solidFill>
              </a:rPr>
              <a:t>is an array of arrays of </a:t>
            </a:r>
            <a:r>
              <a:rPr lang="en-IN" i="1" dirty="0">
                <a:solidFill>
                  <a:schemeClr val="tx1">
                    <a:lumMod val="95000"/>
                    <a:lumOff val="5000"/>
                  </a:schemeClr>
                </a:solidFill>
              </a:rPr>
              <a:t>int</a:t>
            </a:r>
            <a:r>
              <a:rPr lang="en-IN" dirty="0">
                <a:solidFill>
                  <a:schemeClr val="tx1">
                    <a:lumMod val="95000"/>
                    <a:lumOff val="5000"/>
                  </a:schemeClr>
                </a:solidFill>
              </a:rPr>
              <a:t>. </a:t>
            </a:r>
          </a:p>
          <a:p>
            <a:pPr marL="0" indent="0">
              <a:buNone/>
            </a:pPr>
            <a:r>
              <a:rPr lang="en-IN" dirty="0" smtClean="0">
                <a:solidFill>
                  <a:schemeClr val="tx1">
                    <a:lumMod val="95000"/>
                    <a:lumOff val="5000"/>
                  </a:schemeClr>
                </a:solidFill>
              </a:rPr>
              <a:t>                                                                   </a:t>
            </a:r>
            <a:r>
              <a:rPr lang="en-IN" dirty="0" err="1" smtClean="0">
                <a:solidFill>
                  <a:schemeClr val="tx1">
                    <a:lumMod val="95000"/>
                    <a:lumOff val="5000"/>
                  </a:schemeClr>
                </a:solidFill>
              </a:rPr>
              <a:t>int</a:t>
            </a:r>
            <a:r>
              <a:rPr lang="en-IN" dirty="0" smtClean="0">
                <a:solidFill>
                  <a:schemeClr val="tx1">
                    <a:lumMod val="95000"/>
                    <a:lumOff val="5000"/>
                  </a:schemeClr>
                </a:solidFill>
              </a:rPr>
              <a:t>[ ][ ] </a:t>
            </a:r>
            <a:r>
              <a:rPr lang="en-IN" dirty="0">
                <a:solidFill>
                  <a:schemeClr val="tx1">
                    <a:lumMod val="95000"/>
                    <a:lumOff val="5000"/>
                  </a:schemeClr>
                </a:solidFill>
              </a:rPr>
              <a:t>items</a:t>
            </a:r>
            <a:r>
              <a:rPr lang="en-IN" dirty="0" smtClean="0">
                <a:solidFill>
                  <a:schemeClr val="tx1">
                    <a:lumMod val="95000"/>
                    <a:lumOff val="5000"/>
                  </a:schemeClr>
                </a:solidFill>
              </a:rPr>
              <a:t>;</a:t>
            </a:r>
          </a:p>
          <a:p>
            <a:pPr marL="0" indent="0">
              <a:buNone/>
            </a:pPr>
            <a:r>
              <a:rPr lang="en-IN" dirty="0">
                <a:solidFill>
                  <a:schemeClr val="tx1">
                    <a:lumMod val="95000"/>
                    <a:lumOff val="5000"/>
                  </a:schemeClr>
                </a:solidFill>
              </a:rPr>
              <a:t>The following statement initializes </a:t>
            </a:r>
            <a:r>
              <a:rPr lang="en-IN" i="1" dirty="0">
                <a:solidFill>
                  <a:schemeClr val="tx1">
                    <a:lumMod val="95000"/>
                    <a:lumOff val="5000"/>
                  </a:schemeClr>
                </a:solidFill>
              </a:rPr>
              <a:t>items </a:t>
            </a:r>
            <a:r>
              <a:rPr lang="en-IN" dirty="0">
                <a:solidFill>
                  <a:schemeClr val="tx1">
                    <a:lumMod val="95000"/>
                    <a:lumOff val="5000"/>
                  </a:schemeClr>
                </a:solidFill>
              </a:rPr>
              <a:t>to hold four elements, each of which is an array of indeterminate length:</a:t>
            </a:r>
          </a:p>
          <a:p>
            <a:pPr marL="0" indent="0">
              <a:buNone/>
            </a:pPr>
            <a:r>
              <a:rPr lang="en-IN" dirty="0" smtClean="0"/>
              <a:t>                                                             </a:t>
            </a:r>
            <a:r>
              <a:rPr lang="en-IN" dirty="0" smtClean="0">
                <a:solidFill>
                  <a:schemeClr val="tx1">
                    <a:lumMod val="95000"/>
                    <a:lumOff val="5000"/>
                  </a:schemeClr>
                </a:solidFill>
              </a:rPr>
              <a:t>   items </a:t>
            </a:r>
            <a:r>
              <a:rPr lang="en-IN" dirty="0">
                <a:solidFill>
                  <a:schemeClr val="tx1">
                    <a:lumMod val="95000"/>
                    <a:lumOff val="5000"/>
                  </a:schemeClr>
                </a:solidFill>
              </a:rPr>
              <a:t>= new </a:t>
            </a:r>
            <a:r>
              <a:rPr lang="en-IN" dirty="0" err="1">
                <a:solidFill>
                  <a:schemeClr val="tx1">
                    <a:lumMod val="95000"/>
                    <a:lumOff val="5000"/>
                  </a:schemeClr>
                </a:solidFill>
              </a:rPr>
              <a:t>int</a:t>
            </a:r>
            <a:r>
              <a:rPr lang="en-IN" dirty="0">
                <a:solidFill>
                  <a:schemeClr val="tx1">
                    <a:lumMod val="95000"/>
                    <a:lumOff val="5000"/>
                  </a:schemeClr>
                </a:solidFill>
              </a:rPr>
              <a:t>[4</a:t>
            </a:r>
            <a:r>
              <a:rPr lang="en-IN" dirty="0" smtClean="0">
                <a:solidFill>
                  <a:schemeClr val="tx1">
                    <a:lumMod val="95000"/>
                    <a:lumOff val="5000"/>
                  </a:schemeClr>
                </a:solidFill>
              </a:rPr>
              <a:t>][ ]; </a:t>
            </a:r>
          </a:p>
          <a:p>
            <a:pPr marL="0" indent="0" algn="just">
              <a:buNone/>
            </a:pPr>
            <a:r>
              <a:rPr lang="en-IN" dirty="0">
                <a:solidFill>
                  <a:schemeClr val="tx1">
                    <a:lumMod val="95000"/>
                    <a:lumOff val="5000"/>
                  </a:schemeClr>
                </a:solidFill>
              </a:rPr>
              <a:t>The arrays </a:t>
            </a:r>
            <a:r>
              <a:rPr lang="en-IN" i="1" dirty="0">
                <a:solidFill>
                  <a:schemeClr val="tx1">
                    <a:lumMod val="95000"/>
                    <a:lumOff val="5000"/>
                  </a:schemeClr>
                </a:solidFill>
              </a:rPr>
              <a:t>columnForRow0 </a:t>
            </a:r>
            <a:r>
              <a:rPr lang="en-IN" dirty="0">
                <a:solidFill>
                  <a:schemeClr val="tx1">
                    <a:lumMod val="95000"/>
                    <a:lumOff val="5000"/>
                  </a:schemeClr>
                </a:solidFill>
              </a:rPr>
              <a:t>to c</a:t>
            </a:r>
            <a:r>
              <a:rPr lang="en-IN" i="1" dirty="0">
                <a:solidFill>
                  <a:schemeClr val="tx1">
                    <a:lumMod val="95000"/>
                    <a:lumOff val="5000"/>
                  </a:schemeClr>
                </a:solidFill>
              </a:rPr>
              <a:t>olumnForRow3 </a:t>
            </a:r>
            <a:r>
              <a:rPr lang="en-IN" dirty="0">
                <a:solidFill>
                  <a:schemeClr val="tx1">
                    <a:lumMod val="95000"/>
                    <a:lumOff val="5000"/>
                  </a:schemeClr>
                </a:solidFill>
              </a:rPr>
              <a:t>are all single-dimensional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dirty="0">
                <a:solidFill>
                  <a:schemeClr val="tx1">
                    <a:lumMod val="95000"/>
                    <a:lumOff val="5000"/>
                  </a:schemeClr>
                </a:solidFill>
              </a:rPr>
              <a:t>arrays, initialized to hold the required amount of data for each column. Finally, each column array is assigned to the appropriate elements in the </a:t>
            </a:r>
            <a:r>
              <a:rPr lang="en-IN" i="1" dirty="0">
                <a:solidFill>
                  <a:schemeClr val="tx1">
                    <a:lumMod val="95000"/>
                    <a:lumOff val="5000"/>
                  </a:schemeClr>
                </a:solidFill>
              </a:rPr>
              <a:t>items </a:t>
            </a:r>
            <a:r>
              <a:rPr lang="en-IN" dirty="0">
                <a:solidFill>
                  <a:schemeClr val="tx1">
                    <a:lumMod val="95000"/>
                    <a:lumOff val="5000"/>
                  </a:schemeClr>
                </a:solidFill>
              </a:rPr>
              <a:t>array, like this:</a:t>
            </a:r>
          </a:p>
          <a:p>
            <a:pPr marL="0" indent="0">
              <a:buNone/>
            </a:pPr>
            <a:r>
              <a:rPr lang="en-IN" dirty="0" smtClean="0"/>
              <a:t>                                                              </a:t>
            </a:r>
            <a:r>
              <a:rPr lang="en-IN" dirty="0" smtClean="0">
                <a:solidFill>
                  <a:schemeClr val="tx1">
                    <a:lumMod val="95000"/>
                    <a:lumOff val="5000"/>
                  </a:schemeClr>
                </a:solidFill>
              </a:rPr>
              <a:t>items[0</a:t>
            </a:r>
            <a:r>
              <a:rPr lang="en-IN" dirty="0">
                <a:solidFill>
                  <a:schemeClr val="tx1">
                    <a:lumMod val="95000"/>
                    <a:lumOff val="5000"/>
                  </a:schemeClr>
                </a:solidFill>
              </a:rPr>
              <a:t>] = columnForRow0</a:t>
            </a:r>
            <a:r>
              <a:rPr lang="en-IN" dirty="0" smtClean="0">
                <a:solidFill>
                  <a:schemeClr val="tx1">
                    <a:lumMod val="95000"/>
                    <a:lumOff val="5000"/>
                  </a:schemeClr>
                </a:solidFill>
              </a:rPr>
              <a:t>; </a:t>
            </a:r>
          </a:p>
          <a:p>
            <a:pPr marL="0" indent="0" algn="just">
              <a:buNone/>
            </a:pPr>
            <a:r>
              <a:rPr lang="en-IN" dirty="0">
                <a:solidFill>
                  <a:schemeClr val="tx1">
                    <a:lumMod val="95000"/>
                    <a:lumOff val="5000"/>
                  </a:schemeClr>
                </a:solidFill>
              </a:rPr>
              <a:t>Recall that arrays are reference objects, so this statement simply adds a reference to </a:t>
            </a:r>
            <a:r>
              <a:rPr lang="en-IN" i="1" dirty="0">
                <a:solidFill>
                  <a:schemeClr val="tx1">
                    <a:lumMod val="95000"/>
                    <a:lumOff val="5000"/>
                  </a:schemeClr>
                </a:solidFill>
              </a:rPr>
              <a:t>columnForRow0 </a:t>
            </a:r>
            <a:r>
              <a:rPr lang="en-IN" dirty="0">
                <a:solidFill>
                  <a:schemeClr val="tx1">
                    <a:lumMod val="95000"/>
                    <a:lumOff val="5000"/>
                  </a:schemeClr>
                </a:solidFill>
              </a:rPr>
              <a:t>to the first element in the </a:t>
            </a:r>
            <a:r>
              <a:rPr lang="en-IN" i="1" dirty="0">
                <a:solidFill>
                  <a:schemeClr val="tx1">
                    <a:lumMod val="95000"/>
                    <a:lumOff val="5000"/>
                  </a:schemeClr>
                </a:solidFill>
              </a:rPr>
              <a:t>items </a:t>
            </a:r>
            <a:r>
              <a:rPr lang="en-IN" dirty="0">
                <a:solidFill>
                  <a:schemeClr val="tx1">
                    <a:lumMod val="95000"/>
                    <a:lumOff val="5000"/>
                  </a:schemeClr>
                </a:solidFill>
              </a:rPr>
              <a:t>array; it does not actually copy any data</a:t>
            </a:r>
            <a:r>
              <a:rPr lang="en-IN" dirty="0" smtClean="0">
                <a:solidFill>
                  <a:schemeClr val="tx1">
                    <a:lumMod val="95000"/>
                    <a:lumOff val="5000"/>
                  </a:schemeClr>
                </a:solidFill>
              </a:rPr>
              <a:t>.</a:t>
            </a:r>
          </a:p>
          <a:p>
            <a:pPr marL="0" indent="0" algn="just">
              <a:buNone/>
            </a:pPr>
            <a:r>
              <a:rPr lang="en-IN" dirty="0" smtClean="0">
                <a:solidFill>
                  <a:schemeClr val="tx1">
                    <a:lumMod val="95000"/>
                    <a:lumOff val="5000"/>
                  </a:schemeClr>
                </a:solidFill>
              </a:rPr>
              <a:t> </a:t>
            </a:r>
            <a:r>
              <a:rPr lang="en-IN" dirty="0">
                <a:solidFill>
                  <a:schemeClr val="tx1">
                    <a:lumMod val="95000"/>
                    <a:lumOff val="5000"/>
                  </a:schemeClr>
                </a:solidFill>
              </a:rPr>
              <a:t>You can populate data in this column either by assigning a value to an indexed element in </a:t>
            </a:r>
            <a:r>
              <a:rPr lang="en-IN" i="1" dirty="0">
                <a:solidFill>
                  <a:schemeClr val="tx1">
                    <a:lumMod val="95000"/>
                    <a:lumOff val="5000"/>
                  </a:schemeClr>
                </a:solidFill>
              </a:rPr>
              <a:t>columnForRow0 </a:t>
            </a:r>
            <a:r>
              <a:rPr lang="en-IN" dirty="0">
                <a:solidFill>
                  <a:schemeClr val="tx1">
                    <a:lumMod val="95000"/>
                    <a:lumOff val="5000"/>
                  </a:schemeClr>
                </a:solidFill>
              </a:rPr>
              <a:t>or by referencing it through the </a:t>
            </a:r>
            <a:r>
              <a:rPr lang="en-IN" i="1" dirty="0">
                <a:solidFill>
                  <a:schemeClr val="tx1">
                    <a:lumMod val="95000"/>
                    <a:lumOff val="5000"/>
                  </a:schemeClr>
                </a:solidFill>
              </a:rPr>
              <a:t>items </a:t>
            </a:r>
            <a:r>
              <a:rPr lang="en-IN" dirty="0">
                <a:solidFill>
                  <a:schemeClr val="tx1">
                    <a:lumMod val="95000"/>
                    <a:lumOff val="5000"/>
                  </a:schemeClr>
                </a:solidFill>
              </a:rPr>
              <a:t>array. The following statements are equivalent:</a:t>
            </a:r>
            <a:endParaRPr lang="en-IN" dirty="0" smtClean="0">
              <a:solidFill>
                <a:schemeClr val="tx1">
                  <a:lumMod val="95000"/>
                  <a:lumOff val="5000"/>
                </a:schemeClr>
              </a:solidFill>
            </a:endParaRPr>
          </a:p>
          <a:p>
            <a:pPr marL="0" indent="0">
              <a:buNone/>
            </a:pPr>
            <a:endParaRPr lang="en-US" b="1" dirty="0">
              <a:solidFill>
                <a:schemeClr val="tx1">
                  <a:lumMod val="95000"/>
                  <a:lumOff val="5000"/>
                </a:schemeClr>
              </a:solidFill>
            </a:endParaRPr>
          </a:p>
        </p:txBody>
      </p:sp>
    </p:spTree>
    <p:extLst>
      <p:ext uri="{BB962C8B-B14F-4D97-AF65-F5344CB8AC3E}">
        <p14:creationId xmlns:p14="http://schemas.microsoft.com/office/powerpoint/2010/main" xmlns="" val="31654587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9"/>
            <a:ext cx="12192000" cy="6298441"/>
          </a:xfrm>
        </p:spPr>
        <p:txBody>
          <a:bodyPr>
            <a:normAutofit/>
          </a:bodyPr>
          <a:lstStyle/>
          <a:p>
            <a:pPr marL="0" indent="0" algn="ctr">
              <a:buNone/>
            </a:pPr>
            <a:r>
              <a:rPr lang="en-IN" dirty="0" smtClean="0"/>
              <a:t> </a:t>
            </a:r>
            <a:r>
              <a:rPr lang="en-IN" dirty="0" smtClean="0">
                <a:solidFill>
                  <a:srgbClr val="FF0000"/>
                </a:solidFill>
              </a:rPr>
              <a:t>columnForRow0[1</a:t>
            </a:r>
            <a:r>
              <a:rPr lang="en-IN" dirty="0">
                <a:solidFill>
                  <a:srgbClr val="FF0000"/>
                </a:solidFill>
              </a:rPr>
              <a:t>] = 99</a:t>
            </a:r>
            <a:r>
              <a:rPr lang="en-IN" dirty="0" smtClean="0">
                <a:solidFill>
                  <a:srgbClr val="FF0000"/>
                </a:solidFill>
              </a:rPr>
              <a:t>;</a:t>
            </a:r>
          </a:p>
          <a:p>
            <a:pPr marL="0" indent="0" algn="ctr">
              <a:buNone/>
            </a:pPr>
            <a:r>
              <a:rPr lang="en-IN" dirty="0" smtClean="0">
                <a:solidFill>
                  <a:srgbClr val="FF0000"/>
                </a:solidFill>
              </a:rPr>
              <a:t>items[0</a:t>
            </a:r>
            <a:r>
              <a:rPr lang="en-IN" dirty="0">
                <a:solidFill>
                  <a:srgbClr val="FF0000"/>
                </a:solidFill>
              </a:rPr>
              <a:t>][1] = 99</a:t>
            </a:r>
            <a:r>
              <a:rPr lang="en-IN" dirty="0" smtClean="0">
                <a:solidFill>
                  <a:srgbClr val="FF0000"/>
                </a:solidFill>
              </a:rPr>
              <a:t>; </a:t>
            </a:r>
          </a:p>
          <a:p>
            <a:pPr marL="0" indent="0" algn="just">
              <a:buNone/>
            </a:pPr>
            <a:r>
              <a:rPr lang="en-IN" dirty="0">
                <a:solidFill>
                  <a:schemeClr val="tx1">
                    <a:lumMod val="95000"/>
                    <a:lumOff val="5000"/>
                  </a:schemeClr>
                </a:solidFill>
              </a:rPr>
              <a:t>You can extend this idea further if you want to create arrays of arrays of arrays rather than rectangular three-dimensional arrays, and so on</a:t>
            </a:r>
            <a:r>
              <a:rPr lang="en-IN" dirty="0" smtClean="0">
                <a:solidFill>
                  <a:schemeClr val="tx1">
                    <a:lumMod val="95000"/>
                    <a:lumOff val="5000"/>
                  </a:schemeClr>
                </a:solidFill>
              </a:rPr>
              <a:t>. </a:t>
            </a:r>
          </a:p>
          <a:p>
            <a:pPr marL="0" indent="0" algn="just">
              <a:buNone/>
            </a:pPr>
            <a:r>
              <a:rPr lang="en-IN" dirty="0">
                <a:solidFill>
                  <a:schemeClr val="tx1">
                    <a:lumMod val="95000"/>
                    <a:lumOff val="5000"/>
                  </a:schemeClr>
                </a:solidFill>
              </a:rPr>
              <a:t>In the following exercise, you will use arrays to </a:t>
            </a:r>
            <a:r>
              <a:rPr lang="en-IN" dirty="0" smtClean="0">
                <a:solidFill>
                  <a:schemeClr val="tx1">
                    <a:lumMod val="95000"/>
                    <a:lumOff val="5000"/>
                  </a:schemeClr>
                </a:solidFill>
              </a:rPr>
              <a:t>implement an application that deals playing cards as part of a card game. </a:t>
            </a:r>
          </a:p>
          <a:p>
            <a:pPr marL="0" indent="0" algn="just">
              <a:buNone/>
            </a:pPr>
            <a:r>
              <a:rPr lang="en-IN" dirty="0" smtClean="0">
                <a:solidFill>
                  <a:schemeClr val="tx1">
                    <a:lumMod val="95000"/>
                    <a:lumOff val="5000"/>
                  </a:schemeClr>
                </a:solidFill>
              </a:rPr>
              <a:t>The application displays a form with four hands of cards dealt at </a:t>
            </a:r>
            <a:r>
              <a:rPr lang="en-IN" dirty="0">
                <a:solidFill>
                  <a:schemeClr val="tx1">
                    <a:lumMod val="95000"/>
                    <a:lumOff val="5000"/>
                  </a:schemeClr>
                </a:solidFill>
              </a:rPr>
              <a:t>random from a regular (52-card) pack of playing cards. You will complete the code that deals the cards for each hand</a:t>
            </a:r>
            <a:r>
              <a:rPr lang="en-IN" dirty="0" smtClean="0">
                <a:solidFill>
                  <a:schemeClr val="tx1">
                    <a:lumMod val="95000"/>
                    <a:lumOff val="5000"/>
                  </a:schemeClr>
                </a:solidFill>
              </a:rPr>
              <a:t>.</a:t>
            </a:r>
          </a:p>
        </p:txBody>
      </p:sp>
    </p:spTree>
    <p:extLst>
      <p:ext uri="{BB962C8B-B14F-4D97-AF65-F5344CB8AC3E}">
        <p14:creationId xmlns:p14="http://schemas.microsoft.com/office/powerpoint/2010/main" xmlns="" val="72359207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a:solidFill>
                  <a:srgbClr val="FF0000"/>
                </a:solidFill>
              </a:rPr>
              <a:t>Use arrays to implement a card game</a:t>
            </a:r>
            <a:endParaRPr lang="en-IN" dirty="0">
              <a:solidFill>
                <a:srgbClr val="FF0000"/>
              </a:solidFill>
            </a:endParaRPr>
          </a:p>
        </p:txBody>
      </p:sp>
      <p:sp>
        <p:nvSpPr>
          <p:cNvPr id="3" name="Content Placeholder 2"/>
          <p:cNvSpPr>
            <a:spLocks noGrp="1"/>
          </p:cNvSpPr>
          <p:nvPr>
            <p:ph idx="1"/>
          </p:nvPr>
        </p:nvSpPr>
        <p:spPr>
          <a:xfrm>
            <a:off x="0" y="559559"/>
            <a:ext cx="12192000" cy="6298441"/>
          </a:xfrm>
        </p:spPr>
        <p:txBody>
          <a:bodyPr>
            <a:normAutofit/>
          </a:bodyPr>
          <a:lstStyle/>
          <a:p>
            <a:pPr marL="0" indent="0" algn="just">
              <a:buNone/>
            </a:pPr>
            <a:r>
              <a:rPr lang="en-IN" dirty="0" smtClean="0">
                <a:solidFill>
                  <a:schemeClr val="tx1">
                    <a:lumMod val="95000"/>
                    <a:lumOff val="5000"/>
                  </a:schemeClr>
                </a:solidFill>
              </a:rPr>
              <a:t>1) Start </a:t>
            </a:r>
            <a:r>
              <a:rPr lang="en-IN" dirty="0">
                <a:solidFill>
                  <a:schemeClr val="tx1">
                    <a:lumMod val="95000"/>
                    <a:lumOff val="5000"/>
                  </a:schemeClr>
                </a:solidFill>
              </a:rPr>
              <a:t>Microsoft Visual Studio 2012 if it is not already running.</a:t>
            </a:r>
          </a:p>
          <a:p>
            <a:pPr marL="0" indent="0" algn="just">
              <a:buNone/>
            </a:pPr>
            <a:r>
              <a:rPr lang="en-IN" dirty="0" smtClean="0">
                <a:solidFill>
                  <a:schemeClr val="tx1">
                    <a:lumMod val="95000"/>
                    <a:lumOff val="5000"/>
                  </a:schemeClr>
                </a:solidFill>
              </a:rPr>
              <a:t>2) Open </a:t>
            </a:r>
            <a:r>
              <a:rPr lang="en-IN" dirty="0">
                <a:solidFill>
                  <a:schemeClr val="tx1">
                    <a:lumMod val="95000"/>
                    <a:lumOff val="5000"/>
                  </a:schemeClr>
                </a:solidFill>
              </a:rPr>
              <a:t>the Cards project, located in the \Microsoft Press\Visual </a:t>
            </a:r>
            <a:r>
              <a:rPr lang="en-IN" dirty="0" err="1">
                <a:solidFill>
                  <a:schemeClr val="tx1">
                    <a:lumMod val="95000"/>
                    <a:lumOff val="5000"/>
                  </a:schemeClr>
                </a:solidFill>
              </a:rPr>
              <a:t>CSharp</a:t>
            </a:r>
            <a:r>
              <a:rPr lang="en-IN" dirty="0">
                <a:solidFill>
                  <a:schemeClr val="tx1">
                    <a:lumMod val="95000"/>
                    <a:lumOff val="5000"/>
                  </a:schemeClr>
                </a:solidFill>
              </a:rPr>
              <a:t> Step By Step\Chapter 10\Windows </a:t>
            </a:r>
            <a:r>
              <a:rPr lang="en-IN" i="1" dirty="0">
                <a:solidFill>
                  <a:schemeClr val="tx1">
                    <a:lumMod val="95000"/>
                    <a:lumOff val="5000"/>
                  </a:schemeClr>
                </a:solidFill>
              </a:rPr>
              <a:t>X</a:t>
            </a:r>
            <a:r>
              <a:rPr lang="en-IN" dirty="0">
                <a:solidFill>
                  <a:schemeClr val="tx1">
                    <a:lumMod val="95000"/>
                    <a:lumOff val="5000"/>
                  </a:schemeClr>
                </a:solidFill>
              </a:rPr>
              <a:t>\Cards Using Arrays folder in your Documents folder.</a:t>
            </a:r>
          </a:p>
          <a:p>
            <a:pPr marL="0" indent="0" algn="just">
              <a:buNone/>
            </a:pPr>
            <a:r>
              <a:rPr lang="en-IN" dirty="0" smtClean="0">
                <a:solidFill>
                  <a:schemeClr val="tx1">
                    <a:lumMod val="95000"/>
                    <a:lumOff val="5000"/>
                  </a:schemeClr>
                </a:solidFill>
              </a:rPr>
              <a:t>3) On </a:t>
            </a:r>
            <a:r>
              <a:rPr lang="en-IN" dirty="0">
                <a:solidFill>
                  <a:schemeClr val="tx1">
                    <a:lumMod val="95000"/>
                    <a:lumOff val="5000"/>
                  </a:schemeClr>
                </a:solidFill>
              </a:rPr>
              <a:t>the DEBUG menu, click Start Debugging to build and run the application.</a:t>
            </a:r>
          </a:p>
          <a:p>
            <a:pPr algn="just"/>
            <a:r>
              <a:rPr lang="en-IN" dirty="0">
                <a:solidFill>
                  <a:schemeClr val="tx1">
                    <a:lumMod val="95000"/>
                    <a:lumOff val="5000"/>
                  </a:schemeClr>
                </a:solidFill>
              </a:rPr>
              <a:t>A form appears with the caption Card Game, four text boxes (</a:t>
            </a:r>
            <a:r>
              <a:rPr lang="en-IN" dirty="0" err="1">
                <a:solidFill>
                  <a:schemeClr val="tx1">
                    <a:lumMod val="95000"/>
                    <a:lumOff val="5000"/>
                  </a:schemeClr>
                </a:solidFill>
              </a:rPr>
              <a:t>labeled</a:t>
            </a:r>
            <a:r>
              <a:rPr lang="en-IN" dirty="0">
                <a:solidFill>
                  <a:schemeClr val="tx1">
                    <a:lumMod val="95000"/>
                    <a:lumOff val="5000"/>
                  </a:schemeClr>
                </a:solidFill>
              </a:rPr>
              <a:t> North, South, East, and West), and a button with the caption Deal.</a:t>
            </a:r>
          </a:p>
          <a:p>
            <a:pPr algn="just"/>
            <a:r>
              <a:rPr lang="en-IN" dirty="0">
                <a:solidFill>
                  <a:schemeClr val="tx1">
                    <a:lumMod val="95000"/>
                    <a:lumOff val="5000"/>
                  </a:schemeClr>
                </a:solidFill>
              </a:rPr>
              <a:t>If you are using Windows 7, the form looks like this</a:t>
            </a:r>
            <a:r>
              <a:rPr lang="en-IN" dirty="0" smtClean="0">
                <a:solidFill>
                  <a:schemeClr val="tx1">
                    <a:lumMod val="95000"/>
                    <a:lumOff val="5000"/>
                  </a:schemeClr>
                </a:solidFill>
              </a:rPr>
              <a:t>: </a:t>
            </a:r>
          </a:p>
          <a:p>
            <a:pPr algn="just"/>
            <a:endParaRPr lang="en-IN" dirty="0" smtClean="0">
              <a:solidFill>
                <a:schemeClr val="tx1">
                  <a:lumMod val="95000"/>
                  <a:lumOff val="5000"/>
                </a:schemeClr>
              </a:solidFill>
            </a:endParaRPr>
          </a:p>
        </p:txBody>
      </p:sp>
      <p:pic>
        <p:nvPicPr>
          <p:cNvPr id="4" name="Picture 3"/>
          <p:cNvPicPr>
            <a:picLocks noChangeAspect="1"/>
          </p:cNvPicPr>
          <p:nvPr/>
        </p:nvPicPr>
        <p:blipFill>
          <a:blip r:embed="rId3"/>
          <a:stretch>
            <a:fillRect/>
          </a:stretch>
        </p:blipFill>
        <p:spPr>
          <a:xfrm>
            <a:off x="3138985" y="3281211"/>
            <a:ext cx="6537278" cy="3376210"/>
          </a:xfrm>
          <a:prstGeom prst="rect">
            <a:avLst/>
          </a:prstGeom>
        </p:spPr>
      </p:pic>
    </p:spTree>
    <p:extLst>
      <p:ext uri="{BB962C8B-B14F-4D97-AF65-F5344CB8AC3E}">
        <p14:creationId xmlns:p14="http://schemas.microsoft.com/office/powerpoint/2010/main" xmlns="" val="313759770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9"/>
            <a:ext cx="12192000" cy="6298441"/>
          </a:xfrm>
        </p:spPr>
        <p:txBody>
          <a:bodyPr>
            <a:normAutofit lnSpcReduction="10000"/>
          </a:bodyPr>
          <a:lstStyle/>
          <a:p>
            <a:pPr marL="0" indent="0" algn="just">
              <a:buNone/>
            </a:pPr>
            <a:r>
              <a:rPr lang="en-IN" dirty="0" smtClean="0">
                <a:solidFill>
                  <a:schemeClr val="tx1">
                    <a:lumMod val="95000"/>
                    <a:lumOff val="5000"/>
                  </a:schemeClr>
                </a:solidFill>
              </a:rPr>
              <a:t>If you are using Windows 8, the Deal button is on the app bar rather than on the main form, and the application looks like this: </a:t>
            </a:r>
          </a:p>
          <a:p>
            <a:pPr marL="0" indent="0" algn="just">
              <a:buNone/>
            </a:pPr>
            <a:endParaRPr lang="en-IN" dirty="0">
              <a:solidFill>
                <a:schemeClr val="tx1">
                  <a:lumMod val="95000"/>
                  <a:lumOff val="5000"/>
                </a:schemeClr>
              </a:solidFill>
            </a:endParaRPr>
          </a:p>
          <a:p>
            <a:pPr marL="0" indent="0" algn="just">
              <a:buNone/>
            </a:pPr>
            <a:endParaRPr lang="en-IN" dirty="0" smtClean="0">
              <a:solidFill>
                <a:schemeClr val="tx1">
                  <a:lumMod val="95000"/>
                  <a:lumOff val="5000"/>
                </a:schemeClr>
              </a:solidFill>
            </a:endParaRPr>
          </a:p>
          <a:p>
            <a:pPr marL="0" indent="0" algn="just">
              <a:buNone/>
            </a:pPr>
            <a:endParaRPr lang="en-IN" dirty="0">
              <a:solidFill>
                <a:schemeClr val="tx1">
                  <a:lumMod val="95000"/>
                  <a:lumOff val="5000"/>
                </a:schemeClr>
              </a:solidFill>
            </a:endParaRPr>
          </a:p>
          <a:p>
            <a:pPr marL="0" indent="0" algn="just">
              <a:buNone/>
            </a:pPr>
            <a:endParaRPr lang="en-IN" dirty="0" smtClean="0">
              <a:solidFill>
                <a:schemeClr val="tx1">
                  <a:lumMod val="95000"/>
                  <a:lumOff val="5000"/>
                </a:schemeClr>
              </a:solidFill>
            </a:endParaRPr>
          </a:p>
          <a:p>
            <a:pPr marL="0" indent="0" algn="just">
              <a:buNone/>
            </a:pPr>
            <a:endParaRPr lang="en-IN" dirty="0">
              <a:solidFill>
                <a:schemeClr val="tx1">
                  <a:lumMod val="95000"/>
                  <a:lumOff val="5000"/>
                </a:schemeClr>
              </a:solidFill>
            </a:endParaRPr>
          </a:p>
          <a:p>
            <a:pPr marL="0" indent="0" algn="just">
              <a:buNone/>
            </a:pPr>
            <a:endParaRPr lang="en-IN" dirty="0" smtClean="0">
              <a:solidFill>
                <a:schemeClr val="tx1">
                  <a:lumMod val="95000"/>
                  <a:lumOff val="5000"/>
                </a:schemeClr>
              </a:solidFill>
            </a:endParaRPr>
          </a:p>
          <a:p>
            <a:pPr marL="0" indent="0" algn="just">
              <a:buNone/>
            </a:pPr>
            <a:endParaRPr lang="en-IN" dirty="0">
              <a:solidFill>
                <a:schemeClr val="tx1">
                  <a:lumMod val="95000"/>
                  <a:lumOff val="5000"/>
                </a:schemeClr>
              </a:solidFill>
            </a:endParaRPr>
          </a:p>
          <a:p>
            <a:pPr marL="0" indent="0" algn="just">
              <a:buNone/>
            </a:pPr>
            <a:endParaRPr lang="en-IN" dirty="0" smtClean="0">
              <a:solidFill>
                <a:schemeClr val="tx1">
                  <a:lumMod val="95000"/>
                  <a:lumOff val="5000"/>
                </a:schemeClr>
              </a:solidFill>
            </a:endParaRPr>
          </a:p>
          <a:p>
            <a:pPr marL="0" indent="0" algn="just">
              <a:buNone/>
            </a:pPr>
            <a:endParaRPr lang="en-IN" dirty="0">
              <a:solidFill>
                <a:schemeClr val="tx1">
                  <a:lumMod val="95000"/>
                  <a:lumOff val="5000"/>
                </a:schemeClr>
              </a:solidFill>
            </a:endParaRPr>
          </a:p>
          <a:p>
            <a:endParaRPr lang="en-IN" dirty="0"/>
          </a:p>
          <a:p>
            <a:pPr marL="0" indent="0" algn="just">
              <a:buNone/>
            </a:pPr>
            <a:r>
              <a:rPr lang="en-IN" dirty="0" smtClean="0">
                <a:solidFill>
                  <a:schemeClr val="tx1">
                    <a:lumMod val="95000"/>
                    <a:lumOff val="5000"/>
                  </a:schemeClr>
                </a:solidFill>
              </a:rPr>
              <a:t>4) Click </a:t>
            </a:r>
            <a:r>
              <a:rPr lang="en-IN" dirty="0">
                <a:solidFill>
                  <a:schemeClr val="tx1">
                    <a:lumMod val="95000"/>
                    <a:lumOff val="5000"/>
                  </a:schemeClr>
                </a:solidFill>
              </a:rPr>
              <a:t>Deal.</a:t>
            </a:r>
          </a:p>
          <a:p>
            <a:pPr algn="just"/>
            <a:r>
              <a:rPr lang="en-IN" dirty="0">
                <a:solidFill>
                  <a:schemeClr val="tx1">
                    <a:lumMod val="95000"/>
                    <a:lumOff val="5000"/>
                  </a:schemeClr>
                </a:solidFill>
              </a:rPr>
              <a:t>Nothing happens. You have not yet implemented the code that deals the cards; this is what you will do in this exercise.</a:t>
            </a:r>
          </a:p>
          <a:p>
            <a:pPr marL="0" indent="0" algn="just">
              <a:buNone/>
            </a:pPr>
            <a:r>
              <a:rPr lang="en-IN" dirty="0" smtClean="0">
                <a:solidFill>
                  <a:schemeClr val="tx1">
                    <a:lumMod val="95000"/>
                    <a:lumOff val="5000"/>
                  </a:schemeClr>
                </a:solidFill>
              </a:rPr>
              <a:t>5) Return </a:t>
            </a:r>
            <a:r>
              <a:rPr lang="en-IN" dirty="0">
                <a:solidFill>
                  <a:schemeClr val="tx1">
                    <a:lumMod val="95000"/>
                    <a:lumOff val="5000"/>
                  </a:schemeClr>
                </a:solidFill>
              </a:rPr>
              <a:t>to Visual Studio 2012, and on the DEBUG menu click Stop Debugging.</a:t>
            </a:r>
          </a:p>
          <a:p>
            <a:pPr marL="0" indent="0" algn="just">
              <a:buNone/>
            </a:pPr>
            <a:r>
              <a:rPr lang="en-IN" dirty="0" smtClean="0">
                <a:solidFill>
                  <a:schemeClr val="tx1">
                    <a:lumMod val="95000"/>
                    <a:lumOff val="5000"/>
                  </a:schemeClr>
                </a:solidFill>
              </a:rPr>
              <a:t> </a:t>
            </a:r>
          </a:p>
        </p:txBody>
      </p:sp>
      <p:pic>
        <p:nvPicPr>
          <p:cNvPr id="5" name="Picture 4"/>
          <p:cNvPicPr>
            <a:picLocks noChangeAspect="1"/>
          </p:cNvPicPr>
          <p:nvPr/>
        </p:nvPicPr>
        <p:blipFill>
          <a:blip r:embed="rId3"/>
          <a:stretch>
            <a:fillRect/>
          </a:stretch>
        </p:blipFill>
        <p:spPr>
          <a:xfrm>
            <a:off x="2743199" y="1319007"/>
            <a:ext cx="6073253" cy="3034091"/>
          </a:xfrm>
          <a:prstGeom prst="rect">
            <a:avLst/>
          </a:prstGeom>
        </p:spPr>
      </p:pic>
    </p:spTree>
    <p:extLst>
      <p:ext uri="{BB962C8B-B14F-4D97-AF65-F5344CB8AC3E}">
        <p14:creationId xmlns:p14="http://schemas.microsoft.com/office/powerpoint/2010/main" xmlns="" val="426358905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9"/>
            <a:ext cx="12192000" cy="6298441"/>
          </a:xfrm>
        </p:spPr>
        <p:txBody>
          <a:bodyPr>
            <a:normAutofit/>
          </a:bodyPr>
          <a:lstStyle/>
          <a:p>
            <a:pPr marL="0" indent="0" algn="just">
              <a:buNone/>
            </a:pPr>
            <a:r>
              <a:rPr lang="en-IN" dirty="0" smtClean="0">
                <a:solidFill>
                  <a:schemeClr val="tx1">
                    <a:lumMod val="95000"/>
                    <a:lumOff val="5000"/>
                  </a:schemeClr>
                </a:solidFill>
              </a:rPr>
              <a:t>6) In Solution Explorer, locate the </a:t>
            </a:r>
            <a:r>
              <a:rPr lang="en-IN" dirty="0" err="1" smtClean="0">
                <a:solidFill>
                  <a:schemeClr val="tx1">
                    <a:lumMod val="95000"/>
                    <a:lumOff val="5000"/>
                  </a:schemeClr>
                </a:solidFill>
              </a:rPr>
              <a:t>Value.cs</a:t>
            </a:r>
            <a:r>
              <a:rPr lang="en-IN" dirty="0" smtClean="0">
                <a:solidFill>
                  <a:schemeClr val="tx1">
                    <a:lumMod val="95000"/>
                    <a:lumOff val="5000"/>
                  </a:schemeClr>
                </a:solidFill>
              </a:rPr>
              <a:t> file. Open this file in the Code and Text Editor window.</a:t>
            </a:r>
            <a:endParaRPr lang="en-IN" dirty="0">
              <a:solidFill>
                <a:schemeClr val="tx1">
                  <a:lumMod val="95000"/>
                  <a:lumOff val="5000"/>
                </a:schemeClr>
              </a:solidFill>
            </a:endParaRPr>
          </a:p>
          <a:p>
            <a:pPr algn="just"/>
            <a:r>
              <a:rPr lang="en-IN" dirty="0">
                <a:solidFill>
                  <a:schemeClr val="tx1">
                    <a:lumMod val="95000"/>
                    <a:lumOff val="5000"/>
                  </a:schemeClr>
                </a:solidFill>
              </a:rPr>
              <a:t>This file contains an enumeration called </a:t>
            </a:r>
            <a:r>
              <a:rPr lang="en-IN" i="1" dirty="0">
                <a:solidFill>
                  <a:schemeClr val="tx1">
                    <a:lumMod val="95000"/>
                    <a:lumOff val="5000"/>
                  </a:schemeClr>
                </a:solidFill>
              </a:rPr>
              <a:t>Value</a:t>
            </a:r>
            <a:r>
              <a:rPr lang="en-IN" dirty="0">
                <a:solidFill>
                  <a:schemeClr val="tx1">
                    <a:lumMod val="95000"/>
                    <a:lumOff val="5000"/>
                  </a:schemeClr>
                </a:solidFill>
              </a:rPr>
              <a:t>, which represents the different values that a card can have, in ascending order:</a:t>
            </a:r>
          </a:p>
          <a:p>
            <a:pPr marL="0" indent="0" algn="just">
              <a:buNone/>
            </a:pPr>
            <a:r>
              <a:rPr lang="en-IN" dirty="0" smtClean="0">
                <a:solidFill>
                  <a:schemeClr val="tx1">
                    <a:lumMod val="95000"/>
                    <a:lumOff val="5000"/>
                  </a:schemeClr>
                </a:solidFill>
              </a:rPr>
              <a:t>                       </a:t>
            </a:r>
            <a:r>
              <a:rPr lang="en-IN" dirty="0" err="1" smtClean="0">
                <a:solidFill>
                  <a:srgbClr val="FF0000"/>
                </a:solidFill>
              </a:rPr>
              <a:t>enum</a:t>
            </a:r>
            <a:r>
              <a:rPr lang="en-IN" dirty="0" smtClean="0">
                <a:solidFill>
                  <a:srgbClr val="FF0000"/>
                </a:solidFill>
              </a:rPr>
              <a:t> </a:t>
            </a:r>
            <a:r>
              <a:rPr lang="en-IN" dirty="0">
                <a:solidFill>
                  <a:srgbClr val="FF0000"/>
                </a:solidFill>
              </a:rPr>
              <a:t>Value { Two, Three, Four, Five, Six, Seven, Eight, Nine, Ten, Jack, Queen, </a:t>
            </a:r>
            <a:r>
              <a:rPr lang="en-IN" dirty="0" err="1">
                <a:solidFill>
                  <a:srgbClr val="FF0000"/>
                </a:solidFill>
              </a:rPr>
              <a:t>King,Ace</a:t>
            </a:r>
            <a:r>
              <a:rPr lang="en-IN" dirty="0">
                <a:solidFill>
                  <a:srgbClr val="FF0000"/>
                </a:solidFill>
              </a:rPr>
              <a:t> }</a:t>
            </a:r>
            <a:r>
              <a:rPr lang="en-IN" dirty="0" smtClean="0">
                <a:solidFill>
                  <a:srgbClr val="FF0000"/>
                </a:solidFill>
              </a:rPr>
              <a:t> </a:t>
            </a:r>
          </a:p>
          <a:p>
            <a:endParaRPr lang="en-IN" dirty="0"/>
          </a:p>
          <a:p>
            <a:pPr marL="0" indent="0">
              <a:buNone/>
            </a:pPr>
            <a:r>
              <a:rPr lang="en-IN" dirty="0" smtClean="0">
                <a:solidFill>
                  <a:schemeClr val="tx1">
                    <a:lumMod val="95000"/>
                    <a:lumOff val="5000"/>
                  </a:schemeClr>
                </a:solidFill>
              </a:rPr>
              <a:t>7)Open </a:t>
            </a:r>
            <a:r>
              <a:rPr lang="en-IN" dirty="0">
                <a:solidFill>
                  <a:schemeClr val="tx1">
                    <a:lumMod val="95000"/>
                    <a:lumOff val="5000"/>
                  </a:schemeClr>
                </a:solidFill>
              </a:rPr>
              <a:t>the </a:t>
            </a:r>
            <a:r>
              <a:rPr lang="en-IN" dirty="0" err="1">
                <a:solidFill>
                  <a:schemeClr val="tx1">
                    <a:lumMod val="95000"/>
                    <a:lumOff val="5000"/>
                  </a:schemeClr>
                </a:solidFill>
              </a:rPr>
              <a:t>Suit.cs</a:t>
            </a:r>
            <a:r>
              <a:rPr lang="en-IN" dirty="0">
                <a:solidFill>
                  <a:schemeClr val="tx1">
                    <a:lumMod val="95000"/>
                    <a:lumOff val="5000"/>
                  </a:schemeClr>
                </a:solidFill>
              </a:rPr>
              <a:t> file in the Code and Text Editor window.</a:t>
            </a:r>
          </a:p>
          <a:p>
            <a:r>
              <a:rPr lang="en-IN" dirty="0">
                <a:solidFill>
                  <a:schemeClr val="tx1">
                    <a:lumMod val="95000"/>
                    <a:lumOff val="5000"/>
                  </a:schemeClr>
                </a:solidFill>
              </a:rPr>
              <a:t>This file contains an enumeration called </a:t>
            </a:r>
            <a:r>
              <a:rPr lang="en-IN" i="1" dirty="0">
                <a:solidFill>
                  <a:schemeClr val="tx1">
                    <a:lumMod val="95000"/>
                    <a:lumOff val="5000"/>
                  </a:schemeClr>
                </a:solidFill>
              </a:rPr>
              <a:t>Suit</a:t>
            </a:r>
            <a:r>
              <a:rPr lang="en-IN" dirty="0">
                <a:solidFill>
                  <a:schemeClr val="tx1">
                    <a:lumMod val="95000"/>
                    <a:lumOff val="5000"/>
                  </a:schemeClr>
                </a:solidFill>
              </a:rPr>
              <a:t>, which represents the suits of cards in a regular pack:</a:t>
            </a:r>
          </a:p>
          <a:p>
            <a:pPr marL="0" indent="0">
              <a:buNone/>
            </a:pPr>
            <a:r>
              <a:rPr lang="en-IN" dirty="0" smtClean="0">
                <a:solidFill>
                  <a:srgbClr val="FF0000"/>
                </a:solidFill>
              </a:rPr>
              <a:t>                                         </a:t>
            </a:r>
            <a:r>
              <a:rPr lang="en-IN" dirty="0" err="1" smtClean="0">
                <a:solidFill>
                  <a:srgbClr val="FF0000"/>
                </a:solidFill>
              </a:rPr>
              <a:t>enum</a:t>
            </a:r>
            <a:r>
              <a:rPr lang="en-IN" dirty="0" smtClean="0">
                <a:solidFill>
                  <a:srgbClr val="FF0000"/>
                </a:solidFill>
              </a:rPr>
              <a:t> </a:t>
            </a:r>
            <a:r>
              <a:rPr lang="en-IN" dirty="0">
                <a:solidFill>
                  <a:srgbClr val="FF0000"/>
                </a:solidFill>
              </a:rPr>
              <a:t>Suit { Clubs, Diamonds, Hearts, Spades </a:t>
            </a:r>
            <a:r>
              <a:rPr lang="en-IN" dirty="0" smtClean="0">
                <a:solidFill>
                  <a:srgbClr val="FF0000"/>
                </a:solidFill>
              </a:rPr>
              <a:t>}</a:t>
            </a:r>
          </a:p>
          <a:p>
            <a:pPr marL="0" indent="0">
              <a:buNone/>
            </a:pPr>
            <a:r>
              <a:rPr lang="en-IN" dirty="0" smtClean="0">
                <a:solidFill>
                  <a:schemeClr val="tx1">
                    <a:lumMod val="95000"/>
                    <a:lumOff val="5000"/>
                  </a:schemeClr>
                </a:solidFill>
              </a:rPr>
              <a:t>8) Display </a:t>
            </a:r>
            <a:r>
              <a:rPr lang="en-IN" dirty="0">
                <a:solidFill>
                  <a:schemeClr val="tx1">
                    <a:lumMod val="95000"/>
                    <a:lumOff val="5000"/>
                  </a:schemeClr>
                </a:solidFill>
              </a:rPr>
              <a:t>the </a:t>
            </a:r>
            <a:r>
              <a:rPr lang="en-IN" dirty="0" err="1">
                <a:solidFill>
                  <a:schemeClr val="tx1">
                    <a:lumMod val="95000"/>
                    <a:lumOff val="5000"/>
                  </a:schemeClr>
                </a:solidFill>
              </a:rPr>
              <a:t>PlayingCard.cs</a:t>
            </a:r>
            <a:r>
              <a:rPr lang="en-IN" dirty="0">
                <a:solidFill>
                  <a:schemeClr val="tx1">
                    <a:lumMod val="95000"/>
                    <a:lumOff val="5000"/>
                  </a:schemeClr>
                </a:solidFill>
              </a:rPr>
              <a:t> file in the Code and Text Editor window.</a:t>
            </a:r>
          </a:p>
          <a:p>
            <a:r>
              <a:rPr lang="en-IN" dirty="0">
                <a:solidFill>
                  <a:schemeClr val="tx1">
                    <a:lumMod val="95000"/>
                    <a:lumOff val="5000"/>
                  </a:schemeClr>
                </a:solidFill>
              </a:rPr>
              <a:t>This file contains the </a:t>
            </a:r>
            <a:r>
              <a:rPr lang="en-IN" i="1" dirty="0" err="1">
                <a:solidFill>
                  <a:schemeClr val="tx1">
                    <a:lumMod val="95000"/>
                    <a:lumOff val="5000"/>
                  </a:schemeClr>
                </a:solidFill>
              </a:rPr>
              <a:t>PlayingCard</a:t>
            </a:r>
            <a:r>
              <a:rPr lang="en-IN" i="1" dirty="0">
                <a:solidFill>
                  <a:schemeClr val="tx1">
                    <a:lumMod val="95000"/>
                    <a:lumOff val="5000"/>
                  </a:schemeClr>
                </a:solidFill>
              </a:rPr>
              <a:t> </a:t>
            </a:r>
            <a:r>
              <a:rPr lang="en-IN" dirty="0">
                <a:solidFill>
                  <a:schemeClr val="tx1">
                    <a:lumMod val="95000"/>
                    <a:lumOff val="5000"/>
                  </a:schemeClr>
                </a:solidFill>
              </a:rPr>
              <a:t>class. This class models a single playing card</a:t>
            </a:r>
            <a:r>
              <a:rPr lang="en-IN" dirty="0" smtClean="0">
                <a:solidFill>
                  <a:schemeClr val="tx1">
                    <a:lumMod val="95000"/>
                    <a:lumOff val="5000"/>
                  </a:schemeClr>
                </a:solidFill>
              </a:rPr>
              <a:t>. </a:t>
            </a:r>
          </a:p>
        </p:txBody>
      </p:sp>
    </p:spTree>
    <p:extLst>
      <p:ext uri="{BB962C8B-B14F-4D97-AF65-F5344CB8AC3E}">
        <p14:creationId xmlns:p14="http://schemas.microsoft.com/office/powerpoint/2010/main" xmlns="" val="252582206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pic>
        <p:nvPicPr>
          <p:cNvPr id="4" name="Content Placeholder 3"/>
          <p:cNvPicPr>
            <a:picLocks noGrp="1" noChangeAspect="1"/>
          </p:cNvPicPr>
          <p:nvPr>
            <p:ph idx="1"/>
          </p:nvPr>
        </p:nvPicPr>
        <p:blipFill>
          <a:blip r:embed="rId3"/>
          <a:stretch>
            <a:fillRect/>
          </a:stretch>
        </p:blipFill>
        <p:spPr>
          <a:xfrm>
            <a:off x="2033516" y="614149"/>
            <a:ext cx="7369791" cy="5156414"/>
          </a:xfrm>
          <a:prstGeom prst="rect">
            <a:avLst/>
          </a:prstGeom>
        </p:spPr>
      </p:pic>
      <p:sp>
        <p:nvSpPr>
          <p:cNvPr id="5" name="Rectangle 4"/>
          <p:cNvSpPr/>
          <p:nvPr/>
        </p:nvSpPr>
        <p:spPr>
          <a:xfrm>
            <a:off x="0" y="5988927"/>
            <a:ext cx="12091916" cy="646331"/>
          </a:xfrm>
          <a:prstGeom prst="rect">
            <a:avLst/>
          </a:prstGeom>
        </p:spPr>
        <p:txBody>
          <a:bodyPr wrap="square">
            <a:spAutoFit/>
          </a:bodyPr>
          <a:lstStyle/>
          <a:p>
            <a:pPr algn="just"/>
            <a:r>
              <a:rPr lang="en-IN" dirty="0">
                <a:solidFill>
                  <a:schemeClr val="tx1">
                    <a:lumMod val="95000"/>
                    <a:lumOff val="5000"/>
                  </a:schemeClr>
                </a:solidFill>
                <a:latin typeface="+mj-lt"/>
              </a:rPr>
              <a:t>This class has two </a:t>
            </a:r>
            <a:r>
              <a:rPr lang="en-IN" i="1" dirty="0" err="1">
                <a:solidFill>
                  <a:schemeClr val="tx1">
                    <a:lumMod val="95000"/>
                    <a:lumOff val="5000"/>
                  </a:schemeClr>
                </a:solidFill>
                <a:latin typeface="+mj-lt"/>
              </a:rPr>
              <a:t>readonly</a:t>
            </a:r>
            <a:r>
              <a:rPr lang="en-IN" i="1" dirty="0">
                <a:solidFill>
                  <a:schemeClr val="tx1">
                    <a:lumMod val="95000"/>
                    <a:lumOff val="5000"/>
                  </a:schemeClr>
                </a:solidFill>
                <a:latin typeface="+mj-lt"/>
              </a:rPr>
              <a:t> </a:t>
            </a:r>
            <a:r>
              <a:rPr lang="en-IN" dirty="0">
                <a:solidFill>
                  <a:schemeClr val="tx1">
                    <a:lumMod val="95000"/>
                    <a:lumOff val="5000"/>
                  </a:schemeClr>
                </a:solidFill>
                <a:latin typeface="+mj-lt"/>
              </a:rPr>
              <a:t>fields that represent the value and suit of the card. The constructor initializes these fields.</a:t>
            </a:r>
          </a:p>
        </p:txBody>
      </p:sp>
    </p:spTree>
    <p:extLst>
      <p:ext uri="{BB962C8B-B14F-4D97-AF65-F5344CB8AC3E}">
        <p14:creationId xmlns:p14="http://schemas.microsoft.com/office/powerpoint/2010/main" xmlns="" val="71724923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a:bodyPr>
          <a:lstStyle/>
          <a:p>
            <a:pPr algn="just"/>
            <a:r>
              <a:rPr lang="en-IN" dirty="0">
                <a:solidFill>
                  <a:schemeClr val="tx1">
                    <a:lumMod val="95000"/>
                    <a:lumOff val="5000"/>
                  </a:schemeClr>
                </a:solidFill>
              </a:rPr>
              <a:t>The class contains a pair of methods called </a:t>
            </a:r>
            <a:r>
              <a:rPr lang="en-IN" i="1" dirty="0" err="1">
                <a:solidFill>
                  <a:schemeClr val="tx1">
                    <a:lumMod val="95000"/>
                    <a:lumOff val="5000"/>
                  </a:schemeClr>
                </a:solidFill>
              </a:rPr>
              <a:t>CardValue</a:t>
            </a:r>
            <a:r>
              <a:rPr lang="en-IN" i="1" dirty="0">
                <a:solidFill>
                  <a:schemeClr val="tx1">
                    <a:lumMod val="95000"/>
                    <a:lumOff val="5000"/>
                  </a:schemeClr>
                </a:solidFill>
              </a:rPr>
              <a:t> </a:t>
            </a:r>
            <a:r>
              <a:rPr lang="en-IN" dirty="0">
                <a:solidFill>
                  <a:schemeClr val="tx1">
                    <a:lumMod val="95000"/>
                    <a:lumOff val="5000"/>
                  </a:schemeClr>
                </a:solidFill>
              </a:rPr>
              <a:t>and </a:t>
            </a:r>
            <a:r>
              <a:rPr lang="en-IN" i="1" dirty="0" err="1">
                <a:solidFill>
                  <a:schemeClr val="tx1">
                    <a:lumMod val="95000"/>
                    <a:lumOff val="5000"/>
                  </a:schemeClr>
                </a:solidFill>
              </a:rPr>
              <a:t>CardSuit</a:t>
            </a:r>
            <a:r>
              <a:rPr lang="en-IN" i="1" dirty="0">
                <a:solidFill>
                  <a:schemeClr val="tx1">
                    <a:lumMod val="95000"/>
                    <a:lumOff val="5000"/>
                  </a:schemeClr>
                </a:solidFill>
              </a:rPr>
              <a:t> </a:t>
            </a:r>
            <a:r>
              <a:rPr lang="en-IN" dirty="0">
                <a:solidFill>
                  <a:schemeClr val="tx1">
                    <a:lumMod val="95000"/>
                    <a:lumOff val="5000"/>
                  </a:schemeClr>
                </a:solidFill>
              </a:rPr>
              <a:t>that return this information, and it overrides the </a:t>
            </a:r>
            <a:r>
              <a:rPr lang="en-IN" i="1" dirty="0" err="1">
                <a:solidFill>
                  <a:schemeClr val="tx1">
                    <a:lumMod val="95000"/>
                    <a:lumOff val="5000"/>
                  </a:schemeClr>
                </a:solidFill>
              </a:rPr>
              <a:t>ToString</a:t>
            </a:r>
            <a:r>
              <a:rPr lang="en-IN" i="1" dirty="0">
                <a:solidFill>
                  <a:schemeClr val="tx1">
                    <a:lumMod val="95000"/>
                    <a:lumOff val="5000"/>
                  </a:schemeClr>
                </a:solidFill>
              </a:rPr>
              <a:t> </a:t>
            </a:r>
            <a:r>
              <a:rPr lang="en-IN" dirty="0">
                <a:solidFill>
                  <a:schemeClr val="tx1">
                    <a:lumMod val="95000"/>
                    <a:lumOff val="5000"/>
                  </a:schemeClr>
                </a:solidFill>
              </a:rPr>
              <a:t>method to return a string representation of the card</a:t>
            </a:r>
            <a:r>
              <a:rPr lang="en-IN" dirty="0" smtClean="0">
                <a:solidFill>
                  <a:schemeClr val="tx1">
                    <a:lumMod val="95000"/>
                    <a:lumOff val="5000"/>
                  </a:schemeClr>
                </a:solidFill>
              </a:rPr>
              <a:t>. </a:t>
            </a:r>
          </a:p>
          <a:p>
            <a:pPr marL="0" indent="0" algn="just">
              <a:buNone/>
            </a:pPr>
            <a:r>
              <a:rPr lang="en-IN" dirty="0" smtClean="0">
                <a:solidFill>
                  <a:schemeClr val="tx1">
                    <a:lumMod val="95000"/>
                    <a:lumOff val="5000"/>
                  </a:schemeClr>
                </a:solidFill>
              </a:rPr>
              <a:t>9) Open </a:t>
            </a:r>
            <a:r>
              <a:rPr lang="en-IN" dirty="0">
                <a:solidFill>
                  <a:schemeClr val="tx1">
                    <a:lumMod val="95000"/>
                    <a:lumOff val="5000"/>
                  </a:schemeClr>
                </a:solidFill>
              </a:rPr>
              <a:t>the </a:t>
            </a:r>
            <a:r>
              <a:rPr lang="en-IN" dirty="0" err="1">
                <a:solidFill>
                  <a:schemeClr val="tx1">
                    <a:lumMod val="95000"/>
                    <a:lumOff val="5000"/>
                  </a:schemeClr>
                </a:solidFill>
              </a:rPr>
              <a:t>Pack.cs</a:t>
            </a:r>
            <a:r>
              <a:rPr lang="en-IN" dirty="0">
                <a:solidFill>
                  <a:schemeClr val="tx1">
                    <a:lumMod val="95000"/>
                    <a:lumOff val="5000"/>
                  </a:schemeClr>
                </a:solidFill>
              </a:rPr>
              <a:t> file in the Code and Text Editor window.</a:t>
            </a:r>
          </a:p>
          <a:p>
            <a:pPr algn="just"/>
            <a:r>
              <a:rPr lang="en-IN" dirty="0">
                <a:solidFill>
                  <a:schemeClr val="tx1">
                    <a:lumMod val="95000"/>
                    <a:lumOff val="5000"/>
                  </a:schemeClr>
                </a:solidFill>
              </a:rPr>
              <a:t>This file contains the </a:t>
            </a:r>
            <a:r>
              <a:rPr lang="en-IN" i="1" dirty="0">
                <a:solidFill>
                  <a:schemeClr val="tx1">
                    <a:lumMod val="95000"/>
                    <a:lumOff val="5000"/>
                  </a:schemeClr>
                </a:solidFill>
              </a:rPr>
              <a:t>Pack </a:t>
            </a:r>
            <a:r>
              <a:rPr lang="en-IN" dirty="0">
                <a:solidFill>
                  <a:schemeClr val="tx1">
                    <a:lumMod val="95000"/>
                    <a:lumOff val="5000"/>
                  </a:schemeClr>
                </a:solidFill>
              </a:rPr>
              <a:t>class, which models a pack of playing cards. At the top of the </a:t>
            </a:r>
            <a:r>
              <a:rPr lang="en-IN" i="1" dirty="0">
                <a:solidFill>
                  <a:schemeClr val="tx1">
                    <a:lumMod val="95000"/>
                    <a:lumOff val="5000"/>
                  </a:schemeClr>
                </a:solidFill>
              </a:rPr>
              <a:t>Pack </a:t>
            </a:r>
            <a:r>
              <a:rPr lang="en-IN" dirty="0">
                <a:solidFill>
                  <a:schemeClr val="tx1">
                    <a:lumMod val="95000"/>
                    <a:lumOff val="5000"/>
                  </a:schemeClr>
                </a:solidFill>
              </a:rPr>
              <a:t>class are two public </a:t>
            </a:r>
            <a:r>
              <a:rPr lang="en-IN" i="1" dirty="0" err="1">
                <a:solidFill>
                  <a:schemeClr val="tx1">
                    <a:lumMod val="95000"/>
                    <a:lumOff val="5000"/>
                  </a:schemeClr>
                </a:solidFill>
              </a:rPr>
              <a:t>const</a:t>
            </a:r>
            <a:r>
              <a:rPr lang="en-IN" i="1" dirty="0">
                <a:solidFill>
                  <a:schemeClr val="tx1">
                    <a:lumMod val="95000"/>
                    <a:lumOff val="5000"/>
                  </a:schemeClr>
                </a:solidFill>
              </a:rPr>
              <a:t>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dirty="0">
                <a:solidFill>
                  <a:schemeClr val="tx1">
                    <a:lumMod val="95000"/>
                    <a:lumOff val="5000"/>
                  </a:schemeClr>
                </a:solidFill>
              </a:rPr>
              <a:t>fields called </a:t>
            </a:r>
            <a:r>
              <a:rPr lang="en-IN" i="1" dirty="0" err="1">
                <a:solidFill>
                  <a:schemeClr val="tx1">
                    <a:lumMod val="95000"/>
                    <a:lumOff val="5000"/>
                  </a:schemeClr>
                </a:solidFill>
              </a:rPr>
              <a:t>NumSuits</a:t>
            </a:r>
            <a:r>
              <a:rPr lang="en-IN" i="1" dirty="0">
                <a:solidFill>
                  <a:schemeClr val="tx1">
                    <a:lumMod val="95000"/>
                    <a:lumOff val="5000"/>
                  </a:schemeClr>
                </a:solidFill>
              </a:rPr>
              <a:t> </a:t>
            </a:r>
            <a:r>
              <a:rPr lang="en-IN" dirty="0">
                <a:solidFill>
                  <a:schemeClr val="tx1">
                    <a:lumMod val="95000"/>
                    <a:lumOff val="5000"/>
                  </a:schemeClr>
                </a:solidFill>
              </a:rPr>
              <a:t>and </a:t>
            </a:r>
            <a:r>
              <a:rPr lang="en-IN" i="1" dirty="0" err="1">
                <a:solidFill>
                  <a:schemeClr val="tx1">
                    <a:lumMod val="95000"/>
                    <a:lumOff val="5000"/>
                  </a:schemeClr>
                </a:solidFill>
              </a:rPr>
              <a:t>CardsPerSuit</a:t>
            </a:r>
            <a:r>
              <a:rPr lang="en-IN" dirty="0">
                <a:solidFill>
                  <a:schemeClr val="tx1">
                    <a:lumMod val="95000"/>
                    <a:lumOff val="5000"/>
                  </a:schemeClr>
                </a:solidFill>
              </a:rPr>
              <a:t>.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These </a:t>
            </a:r>
            <a:r>
              <a:rPr lang="en-IN" dirty="0">
                <a:solidFill>
                  <a:schemeClr val="tx1">
                    <a:lumMod val="95000"/>
                    <a:lumOff val="5000"/>
                  </a:schemeClr>
                </a:solidFill>
              </a:rPr>
              <a:t>two fields specify the number of suits in a pack of cards and the number of cards in each suit. The private </a:t>
            </a:r>
            <a:r>
              <a:rPr lang="en-IN" i="1" dirty="0" err="1">
                <a:solidFill>
                  <a:schemeClr val="tx1">
                    <a:lumMod val="95000"/>
                    <a:lumOff val="5000"/>
                  </a:schemeClr>
                </a:solidFill>
              </a:rPr>
              <a:t>cardPack</a:t>
            </a:r>
            <a:r>
              <a:rPr lang="en-IN" i="1" dirty="0">
                <a:solidFill>
                  <a:schemeClr val="tx1">
                    <a:lumMod val="95000"/>
                    <a:lumOff val="5000"/>
                  </a:schemeClr>
                </a:solidFill>
              </a:rPr>
              <a:t> </a:t>
            </a:r>
            <a:r>
              <a:rPr lang="en-IN" dirty="0">
                <a:solidFill>
                  <a:schemeClr val="tx1">
                    <a:lumMod val="95000"/>
                    <a:lumOff val="5000"/>
                  </a:schemeClr>
                </a:solidFill>
              </a:rPr>
              <a:t>variable is a two-dimensional array of </a:t>
            </a:r>
            <a:r>
              <a:rPr lang="en-IN" i="1" dirty="0" err="1">
                <a:solidFill>
                  <a:schemeClr val="tx1">
                    <a:lumMod val="95000"/>
                    <a:lumOff val="5000"/>
                  </a:schemeClr>
                </a:solidFill>
              </a:rPr>
              <a:t>PlayingCard</a:t>
            </a:r>
            <a:r>
              <a:rPr lang="en-IN" i="1" dirty="0">
                <a:solidFill>
                  <a:schemeClr val="tx1">
                    <a:lumMod val="95000"/>
                    <a:lumOff val="5000"/>
                  </a:schemeClr>
                </a:solidFill>
              </a:rPr>
              <a:t> </a:t>
            </a:r>
            <a:r>
              <a:rPr lang="en-IN" dirty="0">
                <a:solidFill>
                  <a:schemeClr val="tx1">
                    <a:lumMod val="95000"/>
                    <a:lumOff val="5000"/>
                  </a:schemeClr>
                </a:solidFill>
              </a:rPr>
              <a:t>objects.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You </a:t>
            </a:r>
            <a:r>
              <a:rPr lang="en-IN" dirty="0">
                <a:solidFill>
                  <a:schemeClr val="tx1">
                    <a:lumMod val="95000"/>
                    <a:lumOff val="5000"/>
                  </a:schemeClr>
                </a:solidFill>
              </a:rPr>
              <a:t>will use the first dimension to specify the suit and the second dimension to specify the value of the card in the suit. The </a:t>
            </a:r>
            <a:r>
              <a:rPr lang="en-IN" i="1" dirty="0" err="1">
                <a:solidFill>
                  <a:schemeClr val="tx1">
                    <a:lumMod val="95000"/>
                    <a:lumOff val="5000"/>
                  </a:schemeClr>
                </a:solidFill>
              </a:rPr>
              <a:t>randomCardSelector</a:t>
            </a:r>
            <a:r>
              <a:rPr lang="en-IN" i="1" dirty="0">
                <a:solidFill>
                  <a:schemeClr val="tx1">
                    <a:lumMod val="95000"/>
                    <a:lumOff val="5000"/>
                  </a:schemeClr>
                </a:solidFill>
              </a:rPr>
              <a:t> </a:t>
            </a:r>
            <a:r>
              <a:rPr lang="en-IN" dirty="0">
                <a:solidFill>
                  <a:schemeClr val="tx1">
                    <a:lumMod val="95000"/>
                    <a:lumOff val="5000"/>
                  </a:schemeClr>
                </a:solidFill>
              </a:rPr>
              <a:t>variable is a random number generated based on the </a:t>
            </a:r>
            <a:r>
              <a:rPr lang="en-IN" i="1" dirty="0">
                <a:solidFill>
                  <a:schemeClr val="tx1">
                    <a:lumMod val="95000"/>
                    <a:lumOff val="5000"/>
                  </a:schemeClr>
                </a:solidFill>
              </a:rPr>
              <a:t>Random </a:t>
            </a:r>
            <a:r>
              <a:rPr lang="en-IN" dirty="0">
                <a:solidFill>
                  <a:schemeClr val="tx1">
                    <a:lumMod val="95000"/>
                    <a:lumOff val="5000"/>
                  </a:schemeClr>
                </a:solidFill>
              </a:rPr>
              <a:t>class.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You </a:t>
            </a:r>
            <a:r>
              <a:rPr lang="en-IN" dirty="0">
                <a:solidFill>
                  <a:schemeClr val="tx1">
                    <a:lumMod val="95000"/>
                    <a:lumOff val="5000"/>
                  </a:schemeClr>
                </a:solidFill>
              </a:rPr>
              <a:t>will use the </a:t>
            </a:r>
            <a:r>
              <a:rPr lang="en-IN" i="1" dirty="0" err="1">
                <a:solidFill>
                  <a:schemeClr val="tx1">
                    <a:lumMod val="95000"/>
                    <a:lumOff val="5000"/>
                  </a:schemeClr>
                </a:solidFill>
              </a:rPr>
              <a:t>randomCardSelector</a:t>
            </a:r>
            <a:r>
              <a:rPr lang="en-IN" i="1" dirty="0">
                <a:solidFill>
                  <a:schemeClr val="tx1">
                    <a:lumMod val="95000"/>
                    <a:lumOff val="5000"/>
                  </a:schemeClr>
                </a:solidFill>
              </a:rPr>
              <a:t> </a:t>
            </a:r>
            <a:r>
              <a:rPr lang="en-IN" dirty="0">
                <a:solidFill>
                  <a:schemeClr val="tx1">
                    <a:lumMod val="95000"/>
                    <a:lumOff val="5000"/>
                  </a:schemeClr>
                </a:solidFill>
              </a:rPr>
              <a:t>variable to help shuffle the cards before they are dealt to each hand.</a:t>
            </a:r>
          </a:p>
          <a:p>
            <a:pPr marL="0" indent="0">
              <a:spcBef>
                <a:spcPts val="0"/>
              </a:spcBef>
              <a:buNone/>
            </a:pP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class Pack</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public </a:t>
            </a:r>
            <a:r>
              <a:rPr lang="en-IN" dirty="0" err="1">
                <a:solidFill>
                  <a:srgbClr val="FF0000"/>
                </a:solidFill>
              </a:rPr>
              <a:t>const</a:t>
            </a:r>
            <a:r>
              <a:rPr lang="en-IN" dirty="0">
                <a:solidFill>
                  <a:srgbClr val="FF0000"/>
                </a:solidFill>
              </a:rPr>
              <a:t> </a:t>
            </a:r>
            <a:r>
              <a:rPr lang="en-IN" dirty="0" err="1">
                <a:solidFill>
                  <a:srgbClr val="FF0000"/>
                </a:solidFill>
              </a:rPr>
              <a:t>int</a:t>
            </a:r>
            <a:r>
              <a:rPr lang="en-IN" dirty="0">
                <a:solidFill>
                  <a:srgbClr val="FF0000"/>
                </a:solidFill>
              </a:rPr>
              <a:t> </a:t>
            </a:r>
            <a:r>
              <a:rPr lang="en-IN" dirty="0" err="1">
                <a:solidFill>
                  <a:srgbClr val="FF0000"/>
                </a:solidFill>
              </a:rPr>
              <a:t>NumSuits</a:t>
            </a:r>
            <a:r>
              <a:rPr lang="en-IN" dirty="0">
                <a:solidFill>
                  <a:srgbClr val="FF0000"/>
                </a:solidFill>
              </a:rPr>
              <a:t> = 4;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public </a:t>
            </a:r>
            <a:r>
              <a:rPr lang="en-IN" dirty="0" err="1">
                <a:solidFill>
                  <a:srgbClr val="FF0000"/>
                </a:solidFill>
              </a:rPr>
              <a:t>const</a:t>
            </a:r>
            <a:r>
              <a:rPr lang="en-IN" dirty="0">
                <a:solidFill>
                  <a:srgbClr val="FF0000"/>
                </a:solidFill>
              </a:rPr>
              <a:t> </a:t>
            </a:r>
            <a:r>
              <a:rPr lang="en-IN" dirty="0" err="1">
                <a:solidFill>
                  <a:srgbClr val="FF0000"/>
                </a:solidFill>
              </a:rPr>
              <a:t>int</a:t>
            </a:r>
            <a:r>
              <a:rPr lang="en-IN" dirty="0">
                <a:solidFill>
                  <a:srgbClr val="FF0000"/>
                </a:solidFill>
              </a:rPr>
              <a:t> </a:t>
            </a:r>
            <a:r>
              <a:rPr lang="en-IN" dirty="0" err="1">
                <a:solidFill>
                  <a:srgbClr val="FF0000"/>
                </a:solidFill>
              </a:rPr>
              <a:t>CardsPerSuit</a:t>
            </a:r>
            <a:r>
              <a:rPr lang="en-IN" dirty="0">
                <a:solidFill>
                  <a:srgbClr val="FF0000"/>
                </a:solidFill>
              </a:rPr>
              <a:t> = 13;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private </a:t>
            </a:r>
            <a:r>
              <a:rPr lang="en-IN" dirty="0" err="1">
                <a:solidFill>
                  <a:srgbClr val="FF0000"/>
                </a:solidFill>
              </a:rPr>
              <a:t>PlayingCard</a:t>
            </a:r>
            <a:r>
              <a:rPr lang="en-IN" dirty="0">
                <a:solidFill>
                  <a:srgbClr val="FF0000"/>
                </a:solidFill>
              </a:rPr>
              <a:t>[,] </a:t>
            </a:r>
            <a:r>
              <a:rPr lang="en-IN" dirty="0" err="1">
                <a:solidFill>
                  <a:srgbClr val="FF0000"/>
                </a:solidFill>
              </a:rPr>
              <a:t>cardPack</a:t>
            </a:r>
            <a:r>
              <a:rPr lang="en-IN" dirty="0">
                <a:solidFill>
                  <a:srgbClr val="FF0000"/>
                </a:solidFill>
              </a:rPr>
              <a:t>;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private </a:t>
            </a:r>
            <a:r>
              <a:rPr lang="en-IN" dirty="0">
                <a:solidFill>
                  <a:srgbClr val="FF0000"/>
                </a:solidFill>
              </a:rPr>
              <a:t>Random </a:t>
            </a:r>
            <a:r>
              <a:rPr lang="en-IN" dirty="0" err="1">
                <a:solidFill>
                  <a:srgbClr val="FF0000"/>
                </a:solidFill>
              </a:rPr>
              <a:t>randomCardSelector</a:t>
            </a:r>
            <a:r>
              <a:rPr lang="en-IN" dirty="0">
                <a:solidFill>
                  <a:srgbClr val="FF0000"/>
                </a:solidFill>
              </a:rPr>
              <a:t> = new Random();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a:t>
            </a:r>
            <a:endParaRPr lang="en-IN" dirty="0">
              <a:solidFill>
                <a:srgbClr val="FF0000"/>
              </a:solidFill>
            </a:endParaRPr>
          </a:p>
        </p:txBody>
      </p:sp>
    </p:spTree>
    <p:extLst>
      <p:ext uri="{BB962C8B-B14F-4D97-AF65-F5344CB8AC3E}">
        <p14:creationId xmlns:p14="http://schemas.microsoft.com/office/powerpoint/2010/main" xmlns="" val="2832009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178862" cy="579549"/>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79549"/>
            <a:ext cx="12192000" cy="6278451"/>
          </a:xfrm>
        </p:spPr>
        <p:txBody>
          <a:bodyPr/>
          <a:lstStyle/>
          <a:p>
            <a:r>
              <a:rPr lang="en-IN" dirty="0">
                <a:solidFill>
                  <a:schemeClr val="tx1">
                    <a:lumMod val="95000"/>
                    <a:lumOff val="5000"/>
                  </a:schemeClr>
                </a:solidFill>
              </a:rPr>
              <a:t>Therefore, if you’ve written your own constructor that accepts one or more parameters and you also want a default constructor, you’ll have to write the default constructor yourself</a:t>
            </a:r>
            <a:r>
              <a:rPr lang="en-IN" dirty="0" smtClean="0">
                <a:solidFill>
                  <a:schemeClr val="tx1">
                    <a:lumMod val="95000"/>
                    <a:lumOff val="5000"/>
                  </a:schemeClr>
                </a:solidFill>
              </a:rPr>
              <a:t>. </a:t>
            </a:r>
          </a:p>
          <a:p>
            <a:pPr marL="0" indent="0" algn="ctr">
              <a:buNone/>
            </a:pPr>
            <a:r>
              <a:rPr lang="en-IN" sz="2800" b="1" dirty="0">
                <a:solidFill>
                  <a:srgbClr val="FF0000"/>
                </a:solidFill>
                <a:latin typeface="Times New Roman" panose="02020603050405020304" pitchFamily="18" charset="0"/>
                <a:cs typeface="Times New Roman" panose="02020603050405020304" pitchFamily="18" charset="0"/>
              </a:rPr>
              <a:t>Partial Classes </a:t>
            </a:r>
            <a:endParaRPr lang="en-IN" sz="28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IN" dirty="0">
                <a:solidFill>
                  <a:schemeClr val="tx1">
                    <a:lumMod val="95000"/>
                    <a:lumOff val="5000"/>
                  </a:schemeClr>
                </a:solidFill>
              </a:rPr>
              <a:t>When you split a class across multiple files, you define the parts of the class by using the </a:t>
            </a:r>
            <a:r>
              <a:rPr lang="en-IN" i="1" dirty="0">
                <a:solidFill>
                  <a:schemeClr val="tx1">
                    <a:lumMod val="95000"/>
                    <a:lumOff val="5000"/>
                  </a:schemeClr>
                </a:solidFill>
              </a:rPr>
              <a:t>partial </a:t>
            </a:r>
            <a:r>
              <a:rPr lang="en-IN" dirty="0">
                <a:solidFill>
                  <a:schemeClr val="tx1">
                    <a:lumMod val="95000"/>
                    <a:lumOff val="5000"/>
                  </a:schemeClr>
                </a:solidFill>
              </a:rPr>
              <a:t>keyword in each file. </a:t>
            </a:r>
            <a:r>
              <a:rPr lang="en-IN" dirty="0" smtClean="0">
                <a:solidFill>
                  <a:schemeClr val="tx1">
                    <a:lumMod val="95000"/>
                    <a:lumOff val="5000"/>
                  </a:schemeClr>
                </a:solidFill>
              </a:rPr>
              <a:t> </a:t>
            </a:r>
          </a:p>
          <a:p>
            <a:pPr marL="0" indent="0">
              <a:buNone/>
            </a:pPr>
            <a:r>
              <a:rPr lang="en-IN" dirty="0">
                <a:solidFill>
                  <a:schemeClr val="tx1">
                    <a:lumMod val="95000"/>
                    <a:lumOff val="5000"/>
                  </a:schemeClr>
                </a:solidFill>
              </a:rPr>
              <a:t>For example, if the </a:t>
            </a:r>
            <a:r>
              <a:rPr lang="en-IN" i="1" dirty="0">
                <a:solidFill>
                  <a:schemeClr val="tx1">
                    <a:lumMod val="95000"/>
                    <a:lumOff val="5000"/>
                  </a:schemeClr>
                </a:solidFill>
              </a:rPr>
              <a:t>Circle </a:t>
            </a:r>
            <a:r>
              <a:rPr lang="en-IN" dirty="0">
                <a:solidFill>
                  <a:schemeClr val="tx1">
                    <a:lumMod val="95000"/>
                    <a:lumOff val="5000"/>
                  </a:schemeClr>
                </a:solidFill>
              </a:rPr>
              <a:t>class is split between two files called circ1.cs (containing the constructors) and circ2.cs (containing the methods and fields), the con-tents of circ1.cs look like this</a:t>
            </a:r>
            <a:r>
              <a:rPr lang="en-IN" dirty="0" smtClean="0">
                <a:solidFill>
                  <a:schemeClr val="tx1">
                    <a:lumMod val="95000"/>
                    <a:lumOff val="5000"/>
                  </a:schemeClr>
                </a:solidFill>
              </a:rPr>
              <a:t>: </a:t>
            </a:r>
          </a:p>
          <a:p>
            <a:pPr marL="0" indent="0">
              <a:buNone/>
            </a:pPr>
            <a:endParaRPr lang="en-IN" b="1"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IN" sz="2800" b="1" dirty="0" smtClean="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497540" y="3234519"/>
            <a:ext cx="7588155" cy="3623481"/>
          </a:xfrm>
          <a:prstGeom prst="rect">
            <a:avLst/>
          </a:prstGeom>
        </p:spPr>
      </p:pic>
    </p:spTree>
    <p:extLst>
      <p:ext uri="{BB962C8B-B14F-4D97-AF65-F5344CB8AC3E}">
        <p14:creationId xmlns:p14="http://schemas.microsoft.com/office/powerpoint/2010/main" xmlns="" val="61598328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a:bodyPr>
          <a:lstStyle/>
          <a:p>
            <a:pPr marL="0" indent="0" algn="just">
              <a:buNone/>
            </a:pPr>
            <a:r>
              <a:rPr lang="en-IN" dirty="0" smtClean="0">
                <a:solidFill>
                  <a:schemeClr val="tx1">
                    <a:lumMod val="95000"/>
                    <a:lumOff val="5000"/>
                  </a:schemeClr>
                </a:solidFill>
              </a:rPr>
              <a:t>10) Locate </a:t>
            </a:r>
            <a:r>
              <a:rPr lang="en-IN" dirty="0">
                <a:solidFill>
                  <a:schemeClr val="tx1">
                    <a:lumMod val="95000"/>
                    <a:lumOff val="5000"/>
                  </a:schemeClr>
                </a:solidFill>
              </a:rPr>
              <a:t>the default constructor for the </a:t>
            </a:r>
            <a:r>
              <a:rPr lang="en-IN" i="1" dirty="0">
                <a:solidFill>
                  <a:schemeClr val="tx1">
                    <a:lumMod val="95000"/>
                    <a:lumOff val="5000"/>
                  </a:schemeClr>
                </a:solidFill>
              </a:rPr>
              <a:t>Pack </a:t>
            </a:r>
            <a:r>
              <a:rPr lang="en-IN" dirty="0">
                <a:solidFill>
                  <a:schemeClr val="tx1">
                    <a:lumMod val="95000"/>
                    <a:lumOff val="5000"/>
                  </a:schemeClr>
                </a:solidFill>
              </a:rPr>
              <a:t>class. Currently, this constructor is empty apart from a </a:t>
            </a:r>
            <a:r>
              <a:rPr lang="en-IN" i="1" dirty="0">
                <a:solidFill>
                  <a:schemeClr val="tx1">
                    <a:lumMod val="95000"/>
                    <a:lumOff val="5000"/>
                  </a:schemeClr>
                </a:solidFill>
              </a:rPr>
              <a:t>// TODO: </a:t>
            </a:r>
            <a:r>
              <a:rPr lang="en-IN" dirty="0">
                <a:solidFill>
                  <a:schemeClr val="tx1">
                    <a:lumMod val="95000"/>
                    <a:lumOff val="5000"/>
                  </a:schemeClr>
                </a:solidFill>
              </a:rPr>
              <a:t>comment.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Delete </a:t>
            </a:r>
            <a:r>
              <a:rPr lang="en-IN" dirty="0">
                <a:solidFill>
                  <a:schemeClr val="tx1">
                    <a:lumMod val="95000"/>
                    <a:lumOff val="5000"/>
                  </a:schemeClr>
                </a:solidFill>
              </a:rPr>
              <a:t>the comment, and add the statement shown in bold to instantiate the </a:t>
            </a:r>
            <a:r>
              <a:rPr lang="en-IN" i="1" dirty="0" err="1">
                <a:solidFill>
                  <a:schemeClr val="tx1">
                    <a:lumMod val="95000"/>
                    <a:lumOff val="5000"/>
                  </a:schemeClr>
                </a:solidFill>
              </a:rPr>
              <a:t>cardPack</a:t>
            </a:r>
            <a:r>
              <a:rPr lang="en-IN" i="1" dirty="0">
                <a:solidFill>
                  <a:schemeClr val="tx1">
                    <a:lumMod val="95000"/>
                    <a:lumOff val="5000"/>
                  </a:schemeClr>
                </a:solidFill>
              </a:rPr>
              <a:t> </a:t>
            </a:r>
            <a:r>
              <a:rPr lang="en-IN" dirty="0">
                <a:solidFill>
                  <a:schemeClr val="tx1">
                    <a:lumMod val="95000"/>
                    <a:lumOff val="5000"/>
                  </a:schemeClr>
                </a:solidFill>
              </a:rPr>
              <a:t>array with the appropriate values for each dimension:</a:t>
            </a:r>
          </a:p>
          <a:p>
            <a:pPr marL="0" indent="0">
              <a:spcBef>
                <a:spcPts val="0"/>
              </a:spcBef>
              <a:buNone/>
            </a:pPr>
            <a:r>
              <a:rPr lang="en-IN" dirty="0" smtClean="0">
                <a:solidFill>
                  <a:srgbClr val="FF0000"/>
                </a:solidFill>
              </a:rPr>
              <a:t>                                                           public </a:t>
            </a:r>
            <a:r>
              <a:rPr lang="en-IN" dirty="0">
                <a:solidFill>
                  <a:srgbClr val="FF0000"/>
                </a:solidFill>
              </a:rPr>
              <a:t>Pack</a:t>
            </a:r>
            <a:r>
              <a:rPr lang="en-IN" dirty="0" smtClean="0">
                <a:solidFill>
                  <a:srgbClr val="FF0000"/>
                </a:solidFill>
              </a:rPr>
              <a:t>()</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b="1" dirty="0">
                <a:solidFill>
                  <a:srgbClr val="FF0000"/>
                </a:solidFill>
              </a:rPr>
              <a:t> </a:t>
            </a:r>
            <a:r>
              <a:rPr lang="en-IN" b="1" dirty="0" smtClean="0">
                <a:solidFill>
                  <a:srgbClr val="FF0000"/>
                </a:solidFill>
              </a:rPr>
              <a:t>                                                            </a:t>
            </a:r>
            <a:r>
              <a:rPr lang="en-IN" b="1" dirty="0" err="1" smtClean="0">
                <a:solidFill>
                  <a:srgbClr val="FF0000"/>
                </a:solidFill>
              </a:rPr>
              <a:t>this.cardPack</a:t>
            </a:r>
            <a:r>
              <a:rPr lang="en-IN" b="1" dirty="0" smtClean="0">
                <a:solidFill>
                  <a:srgbClr val="FF0000"/>
                </a:solidFill>
              </a:rPr>
              <a:t> </a:t>
            </a:r>
            <a:r>
              <a:rPr lang="en-IN" b="1" dirty="0">
                <a:solidFill>
                  <a:srgbClr val="FF0000"/>
                </a:solidFill>
              </a:rPr>
              <a:t>= new </a:t>
            </a:r>
            <a:r>
              <a:rPr lang="en-IN" b="1" dirty="0" err="1">
                <a:solidFill>
                  <a:srgbClr val="FF0000"/>
                </a:solidFill>
              </a:rPr>
              <a:t>PlayingCard</a:t>
            </a:r>
            <a:r>
              <a:rPr lang="en-IN" b="1" dirty="0">
                <a:solidFill>
                  <a:srgbClr val="FF0000"/>
                </a:solidFill>
              </a:rPr>
              <a:t>[</a:t>
            </a:r>
            <a:r>
              <a:rPr lang="en-IN" b="1" dirty="0" err="1">
                <a:solidFill>
                  <a:srgbClr val="FF0000"/>
                </a:solidFill>
              </a:rPr>
              <a:t>NumSuits</a:t>
            </a:r>
            <a:r>
              <a:rPr lang="en-IN" b="1" dirty="0">
                <a:solidFill>
                  <a:srgbClr val="FF0000"/>
                </a:solidFill>
              </a:rPr>
              <a:t>, </a:t>
            </a:r>
            <a:r>
              <a:rPr lang="en-IN" b="1" dirty="0" err="1">
                <a:solidFill>
                  <a:srgbClr val="FF0000"/>
                </a:solidFill>
              </a:rPr>
              <a:t>CardsPerSuit</a:t>
            </a:r>
            <a:r>
              <a:rPr lang="en-IN" b="1" dirty="0" smtClean="0">
                <a:solidFill>
                  <a:srgbClr val="FF0000"/>
                </a:solidFill>
              </a:rPr>
              <a:t>];</a:t>
            </a:r>
          </a:p>
          <a:p>
            <a:pPr marL="0" indent="0">
              <a:spcBef>
                <a:spcPts val="0"/>
              </a:spcBef>
              <a:buNone/>
            </a:pPr>
            <a:r>
              <a:rPr lang="en-IN" b="1" dirty="0">
                <a:solidFill>
                  <a:srgbClr val="FF0000"/>
                </a:solidFill>
              </a:rPr>
              <a:t> </a:t>
            </a:r>
            <a:r>
              <a:rPr lang="en-IN" b="1" dirty="0" smtClean="0">
                <a:solidFill>
                  <a:srgbClr val="FF0000"/>
                </a:solidFill>
              </a:rPr>
              <a:t>                                                      </a:t>
            </a:r>
            <a:r>
              <a:rPr lang="en-IN" dirty="0" smtClean="0">
                <a:solidFill>
                  <a:srgbClr val="FF0000"/>
                </a:solidFill>
              </a:rPr>
              <a:t>} </a:t>
            </a:r>
          </a:p>
          <a:p>
            <a:pPr marL="0" indent="0">
              <a:buNone/>
            </a:pPr>
            <a:r>
              <a:rPr lang="en-IN" dirty="0" smtClean="0">
                <a:solidFill>
                  <a:schemeClr val="tx1">
                    <a:lumMod val="95000"/>
                    <a:lumOff val="5000"/>
                  </a:schemeClr>
                </a:solidFill>
              </a:rPr>
              <a:t>11) Add </a:t>
            </a:r>
            <a:r>
              <a:rPr lang="en-IN" dirty="0">
                <a:solidFill>
                  <a:schemeClr val="tx1">
                    <a:lumMod val="95000"/>
                    <a:lumOff val="5000"/>
                  </a:schemeClr>
                </a:solidFill>
              </a:rPr>
              <a:t>the following code shown in bold to the </a:t>
            </a:r>
            <a:r>
              <a:rPr lang="en-IN" i="1" dirty="0">
                <a:solidFill>
                  <a:schemeClr val="tx1">
                    <a:lumMod val="95000"/>
                    <a:lumOff val="5000"/>
                  </a:schemeClr>
                </a:solidFill>
              </a:rPr>
              <a:t>Pack </a:t>
            </a:r>
            <a:r>
              <a:rPr lang="en-IN" dirty="0">
                <a:solidFill>
                  <a:schemeClr val="tx1">
                    <a:lumMod val="95000"/>
                    <a:lumOff val="5000"/>
                  </a:schemeClr>
                </a:solidFill>
              </a:rPr>
              <a:t>constructor. These statements populate the </a:t>
            </a:r>
            <a:r>
              <a:rPr lang="en-IN" i="1" dirty="0" err="1">
                <a:solidFill>
                  <a:schemeClr val="tx1">
                    <a:lumMod val="95000"/>
                    <a:lumOff val="5000"/>
                  </a:schemeClr>
                </a:solidFill>
              </a:rPr>
              <a:t>cardPack</a:t>
            </a:r>
            <a:r>
              <a:rPr lang="en-IN" i="1" dirty="0">
                <a:solidFill>
                  <a:schemeClr val="tx1">
                    <a:lumMod val="95000"/>
                    <a:lumOff val="5000"/>
                  </a:schemeClr>
                </a:solidFill>
              </a:rPr>
              <a:t> </a:t>
            </a:r>
            <a:r>
              <a:rPr lang="en-IN" dirty="0">
                <a:solidFill>
                  <a:schemeClr val="tx1">
                    <a:lumMod val="95000"/>
                    <a:lumOff val="5000"/>
                  </a:schemeClr>
                </a:solidFill>
              </a:rPr>
              <a:t>array with a full, sorted deck of cards. </a:t>
            </a:r>
            <a:r>
              <a:rPr lang="en-IN" dirty="0" smtClean="0">
                <a:solidFill>
                  <a:schemeClr val="tx1">
                    <a:lumMod val="95000"/>
                    <a:lumOff val="5000"/>
                  </a:schemeClr>
                </a:solidFill>
              </a:rPr>
              <a:t> </a:t>
            </a:r>
          </a:p>
          <a:p>
            <a:pPr marL="0" indent="0">
              <a:buNone/>
            </a:pPr>
            <a:endParaRPr lang="en-IN" dirty="0"/>
          </a:p>
        </p:txBody>
      </p:sp>
      <p:pic>
        <p:nvPicPr>
          <p:cNvPr id="4" name="Picture 3"/>
          <p:cNvPicPr>
            <a:picLocks noChangeAspect="1"/>
          </p:cNvPicPr>
          <p:nvPr/>
        </p:nvPicPr>
        <p:blipFill>
          <a:blip r:embed="rId3"/>
          <a:stretch>
            <a:fillRect/>
          </a:stretch>
        </p:blipFill>
        <p:spPr>
          <a:xfrm>
            <a:off x="2729552" y="3708778"/>
            <a:ext cx="7820167" cy="2797790"/>
          </a:xfrm>
          <a:prstGeom prst="rect">
            <a:avLst/>
          </a:prstGeom>
        </p:spPr>
      </p:pic>
    </p:spTree>
    <p:extLst>
      <p:ext uri="{BB962C8B-B14F-4D97-AF65-F5344CB8AC3E}">
        <p14:creationId xmlns:p14="http://schemas.microsoft.com/office/powerpoint/2010/main" xmlns="" val="252325782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a:bodyPr>
          <a:lstStyle/>
          <a:p>
            <a:pPr marL="0" indent="0" algn="just">
              <a:buNone/>
            </a:pPr>
            <a:r>
              <a:rPr lang="en-IN" dirty="0" smtClean="0">
                <a:solidFill>
                  <a:schemeClr val="tx1">
                    <a:lumMod val="95000"/>
                    <a:lumOff val="5000"/>
                  </a:schemeClr>
                </a:solidFill>
              </a:rPr>
              <a:t>12) Find </a:t>
            </a:r>
            <a:r>
              <a:rPr lang="en-IN" dirty="0">
                <a:solidFill>
                  <a:schemeClr val="tx1">
                    <a:lumMod val="95000"/>
                    <a:lumOff val="5000"/>
                  </a:schemeClr>
                </a:solidFill>
              </a:rPr>
              <a:t>the </a:t>
            </a:r>
            <a:r>
              <a:rPr lang="en-IN" i="1" dirty="0" err="1">
                <a:solidFill>
                  <a:schemeClr val="tx1">
                    <a:lumMod val="95000"/>
                    <a:lumOff val="5000"/>
                  </a:schemeClr>
                </a:solidFill>
              </a:rPr>
              <a:t>DealCardFromPack</a:t>
            </a:r>
            <a:r>
              <a:rPr lang="en-IN" i="1" dirty="0">
                <a:solidFill>
                  <a:schemeClr val="tx1">
                    <a:lumMod val="95000"/>
                    <a:lumOff val="5000"/>
                  </a:schemeClr>
                </a:solidFill>
              </a:rPr>
              <a:t> </a:t>
            </a:r>
            <a:r>
              <a:rPr lang="en-IN" dirty="0">
                <a:solidFill>
                  <a:schemeClr val="tx1">
                    <a:lumMod val="95000"/>
                    <a:lumOff val="5000"/>
                  </a:schemeClr>
                </a:solidFill>
              </a:rPr>
              <a:t>method in the </a:t>
            </a:r>
            <a:r>
              <a:rPr lang="en-IN" i="1" dirty="0">
                <a:solidFill>
                  <a:schemeClr val="tx1">
                    <a:lumMod val="95000"/>
                    <a:lumOff val="5000"/>
                  </a:schemeClr>
                </a:solidFill>
              </a:rPr>
              <a:t>Pack </a:t>
            </a:r>
            <a:r>
              <a:rPr lang="en-IN" dirty="0">
                <a:solidFill>
                  <a:schemeClr val="tx1">
                    <a:lumMod val="95000"/>
                    <a:lumOff val="5000"/>
                  </a:schemeClr>
                </a:solidFill>
              </a:rPr>
              <a:t>class. The purpose of this method is to pick a random card from the pack, remove the card from the pack to prevent it from being selected again, and then pass it back as the return value from the method.</a:t>
            </a:r>
          </a:p>
          <a:p>
            <a:r>
              <a:rPr lang="en-IN" dirty="0">
                <a:solidFill>
                  <a:schemeClr val="tx1">
                    <a:lumMod val="95000"/>
                    <a:lumOff val="5000"/>
                  </a:schemeClr>
                </a:solidFill>
              </a:rPr>
              <a:t>The first task in this method is to pick a suit at random. Delete the comment and the statement that throws the </a:t>
            </a:r>
            <a:r>
              <a:rPr lang="en-IN" i="1" dirty="0" err="1">
                <a:solidFill>
                  <a:srgbClr val="FF0000"/>
                </a:solidFill>
              </a:rPr>
              <a:t>NotImplementedException</a:t>
            </a:r>
            <a:r>
              <a:rPr lang="en-IN" i="1" dirty="0">
                <a:solidFill>
                  <a:schemeClr val="tx1">
                    <a:lumMod val="95000"/>
                    <a:lumOff val="5000"/>
                  </a:schemeClr>
                </a:solidFill>
              </a:rPr>
              <a:t> </a:t>
            </a:r>
            <a:r>
              <a:rPr lang="en-IN" dirty="0">
                <a:solidFill>
                  <a:schemeClr val="tx1">
                    <a:lumMod val="95000"/>
                    <a:lumOff val="5000"/>
                  </a:schemeClr>
                </a:solidFill>
              </a:rPr>
              <a:t>exception from this method and replace them with the following statement shown in bold:</a:t>
            </a:r>
          </a:p>
          <a:p>
            <a:pPr marL="0" indent="0">
              <a:buNone/>
            </a:pPr>
            <a:r>
              <a:rPr lang="en-IN" dirty="0" smtClean="0"/>
              <a:t>                                                          </a:t>
            </a:r>
            <a:r>
              <a:rPr lang="en-IN" dirty="0" smtClean="0">
                <a:solidFill>
                  <a:srgbClr val="FF0000"/>
                </a:solidFill>
              </a:rPr>
              <a:t>public </a:t>
            </a:r>
            <a:r>
              <a:rPr lang="en-IN" dirty="0" err="1">
                <a:solidFill>
                  <a:srgbClr val="FF0000"/>
                </a:solidFill>
              </a:rPr>
              <a:t>PlayingCard</a:t>
            </a:r>
            <a:r>
              <a:rPr lang="en-IN" dirty="0">
                <a:solidFill>
                  <a:srgbClr val="FF0000"/>
                </a:solidFill>
              </a:rPr>
              <a:t> </a:t>
            </a:r>
            <a:r>
              <a:rPr lang="en-IN" dirty="0" err="1">
                <a:solidFill>
                  <a:srgbClr val="FF0000"/>
                </a:solidFill>
              </a:rPr>
              <a:t>DealCardFromPack</a:t>
            </a:r>
            <a:r>
              <a:rPr lang="en-IN" dirty="0" smtClean="0">
                <a:solidFill>
                  <a:srgbClr val="FF0000"/>
                </a:solidFill>
              </a:rPr>
              <a:t>()</a:t>
            </a:r>
          </a:p>
          <a:p>
            <a:pPr marL="0" indent="0">
              <a:buNone/>
            </a:pPr>
            <a:r>
              <a:rPr lang="en-IN" dirty="0">
                <a:solidFill>
                  <a:srgbClr val="FF0000"/>
                </a:solidFill>
              </a:rPr>
              <a:t> </a:t>
            </a:r>
            <a:r>
              <a:rPr lang="en-IN" dirty="0" smtClean="0">
                <a:solidFill>
                  <a:srgbClr val="FF0000"/>
                </a:solidFill>
              </a:rPr>
              <a:t>                                                       { </a:t>
            </a:r>
          </a:p>
          <a:p>
            <a:pPr marL="0" indent="0">
              <a:buNone/>
            </a:pPr>
            <a:r>
              <a:rPr lang="en-IN" b="1" dirty="0">
                <a:solidFill>
                  <a:srgbClr val="FF0000"/>
                </a:solidFill>
              </a:rPr>
              <a:t> </a:t>
            </a:r>
            <a:r>
              <a:rPr lang="en-IN" b="1" dirty="0" smtClean="0">
                <a:solidFill>
                  <a:srgbClr val="FF0000"/>
                </a:solidFill>
              </a:rPr>
              <a:t>                                                          Suit </a:t>
            </a:r>
            <a:r>
              <a:rPr lang="en-IN" b="1" dirty="0" err="1">
                <a:solidFill>
                  <a:srgbClr val="FF0000"/>
                </a:solidFill>
              </a:rPr>
              <a:t>suit</a:t>
            </a:r>
            <a:r>
              <a:rPr lang="en-IN" b="1" dirty="0">
                <a:solidFill>
                  <a:srgbClr val="FF0000"/>
                </a:solidFill>
              </a:rPr>
              <a:t> = (Suit)</a:t>
            </a:r>
            <a:r>
              <a:rPr lang="en-IN" b="1" dirty="0" err="1">
                <a:solidFill>
                  <a:srgbClr val="FF0000"/>
                </a:solidFill>
              </a:rPr>
              <a:t>randomCardSelector.Next</a:t>
            </a:r>
            <a:r>
              <a:rPr lang="en-IN" b="1" dirty="0">
                <a:solidFill>
                  <a:srgbClr val="FF0000"/>
                </a:solidFill>
              </a:rPr>
              <a:t>(</a:t>
            </a:r>
            <a:r>
              <a:rPr lang="en-IN" b="1" dirty="0" err="1">
                <a:solidFill>
                  <a:srgbClr val="FF0000"/>
                </a:solidFill>
              </a:rPr>
              <a:t>NumSuits</a:t>
            </a:r>
            <a:r>
              <a:rPr lang="en-IN" b="1" dirty="0" smtClean="0">
                <a:solidFill>
                  <a:srgbClr val="FF0000"/>
                </a:solidFill>
              </a:rPr>
              <a:t>);</a:t>
            </a:r>
          </a:p>
          <a:p>
            <a:pPr marL="0" indent="0">
              <a:buNone/>
            </a:pPr>
            <a:r>
              <a:rPr lang="en-IN" b="1" dirty="0">
                <a:solidFill>
                  <a:srgbClr val="FF0000"/>
                </a:solidFill>
              </a:rPr>
              <a:t> </a:t>
            </a:r>
            <a:r>
              <a:rPr lang="en-IN" b="1" dirty="0" smtClean="0">
                <a:solidFill>
                  <a:srgbClr val="FF0000"/>
                </a:solidFill>
              </a:rPr>
              <a:t>                                                       </a:t>
            </a:r>
            <a:r>
              <a:rPr lang="en-IN" dirty="0" smtClean="0">
                <a:solidFill>
                  <a:srgbClr val="FF0000"/>
                </a:solidFill>
              </a:rPr>
              <a:t>}</a:t>
            </a:r>
            <a:endParaRPr lang="en-IN" dirty="0">
              <a:solidFill>
                <a:srgbClr val="FF0000"/>
              </a:solidFill>
            </a:endParaRPr>
          </a:p>
          <a:p>
            <a:pPr algn="just"/>
            <a:r>
              <a:rPr lang="en-IN" dirty="0">
                <a:solidFill>
                  <a:schemeClr val="tx1">
                    <a:lumMod val="95000"/>
                    <a:lumOff val="5000"/>
                  </a:schemeClr>
                </a:solidFill>
              </a:rPr>
              <a:t>This statement uses the </a:t>
            </a:r>
            <a:r>
              <a:rPr lang="en-IN" i="1" dirty="0">
                <a:solidFill>
                  <a:schemeClr val="tx1">
                    <a:lumMod val="95000"/>
                    <a:lumOff val="5000"/>
                  </a:schemeClr>
                </a:solidFill>
              </a:rPr>
              <a:t>Next </a:t>
            </a:r>
            <a:r>
              <a:rPr lang="en-IN" dirty="0">
                <a:solidFill>
                  <a:schemeClr val="tx1">
                    <a:lumMod val="95000"/>
                    <a:lumOff val="5000"/>
                  </a:schemeClr>
                </a:solidFill>
              </a:rPr>
              <a:t>method of the </a:t>
            </a:r>
            <a:r>
              <a:rPr lang="en-IN" i="1" dirty="0" err="1">
                <a:solidFill>
                  <a:schemeClr val="tx1">
                    <a:lumMod val="95000"/>
                    <a:lumOff val="5000"/>
                  </a:schemeClr>
                </a:solidFill>
              </a:rPr>
              <a:t>randomCardSelector</a:t>
            </a:r>
            <a:r>
              <a:rPr lang="en-IN" i="1" dirty="0">
                <a:solidFill>
                  <a:schemeClr val="tx1">
                    <a:lumMod val="95000"/>
                    <a:lumOff val="5000"/>
                  </a:schemeClr>
                </a:solidFill>
              </a:rPr>
              <a:t> </a:t>
            </a:r>
            <a:r>
              <a:rPr lang="en-IN" dirty="0">
                <a:solidFill>
                  <a:schemeClr val="tx1">
                    <a:lumMod val="95000"/>
                    <a:lumOff val="5000"/>
                  </a:schemeClr>
                </a:solidFill>
              </a:rPr>
              <a:t>random number generator object to return a random number corresponding to a suit.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The </a:t>
            </a:r>
            <a:r>
              <a:rPr lang="en-IN" dirty="0">
                <a:solidFill>
                  <a:schemeClr val="tx1">
                    <a:lumMod val="95000"/>
                    <a:lumOff val="5000"/>
                  </a:schemeClr>
                </a:solidFill>
              </a:rPr>
              <a:t>parameter to the </a:t>
            </a:r>
            <a:r>
              <a:rPr lang="en-IN" i="1" dirty="0">
                <a:solidFill>
                  <a:schemeClr val="tx1">
                    <a:lumMod val="95000"/>
                    <a:lumOff val="5000"/>
                  </a:schemeClr>
                </a:solidFill>
              </a:rPr>
              <a:t>Next </a:t>
            </a:r>
            <a:r>
              <a:rPr lang="en-IN" dirty="0">
                <a:solidFill>
                  <a:schemeClr val="tx1">
                    <a:lumMod val="95000"/>
                    <a:lumOff val="5000"/>
                  </a:schemeClr>
                </a:solidFill>
              </a:rPr>
              <a:t>method specifies the exclusive upper bound of the range to use; the value selected is between 0 and this value minus 1.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Note </a:t>
            </a:r>
            <a:r>
              <a:rPr lang="en-IN" dirty="0">
                <a:solidFill>
                  <a:schemeClr val="tx1">
                    <a:lumMod val="95000"/>
                    <a:lumOff val="5000"/>
                  </a:schemeClr>
                </a:solidFill>
              </a:rPr>
              <a:t>that the value returned is an </a:t>
            </a:r>
            <a:r>
              <a:rPr lang="en-IN" i="1" dirty="0" err="1">
                <a:solidFill>
                  <a:schemeClr val="tx1">
                    <a:lumMod val="95000"/>
                    <a:lumOff val="5000"/>
                  </a:schemeClr>
                </a:solidFill>
              </a:rPr>
              <a:t>int</a:t>
            </a:r>
            <a:r>
              <a:rPr lang="en-IN" dirty="0">
                <a:solidFill>
                  <a:schemeClr val="tx1">
                    <a:lumMod val="95000"/>
                    <a:lumOff val="5000"/>
                  </a:schemeClr>
                </a:solidFill>
              </a:rPr>
              <a:t>, so it has to be cast before you can assign it a </a:t>
            </a:r>
            <a:r>
              <a:rPr lang="en-IN" i="1" dirty="0">
                <a:solidFill>
                  <a:schemeClr val="tx1">
                    <a:lumMod val="95000"/>
                    <a:lumOff val="5000"/>
                  </a:schemeClr>
                </a:solidFill>
              </a:rPr>
              <a:t>Suit </a:t>
            </a:r>
            <a:r>
              <a:rPr lang="en-IN" dirty="0">
                <a:solidFill>
                  <a:schemeClr val="tx1">
                    <a:lumMod val="95000"/>
                    <a:lumOff val="5000"/>
                  </a:schemeClr>
                </a:solidFill>
              </a:rPr>
              <a:t>variable.</a:t>
            </a:r>
          </a:p>
          <a:p>
            <a:pPr algn="just"/>
            <a:r>
              <a:rPr lang="en-IN" dirty="0">
                <a:solidFill>
                  <a:schemeClr val="tx1">
                    <a:lumMod val="95000"/>
                    <a:lumOff val="5000"/>
                  </a:schemeClr>
                </a:solidFill>
              </a:rPr>
              <a:t>There is always the possibility that there are no more cards left of the selected suit. You need to handle this situation and pick another suit if necessary.</a:t>
            </a:r>
          </a:p>
        </p:txBody>
      </p:sp>
    </p:spTree>
    <p:extLst>
      <p:ext uri="{BB962C8B-B14F-4D97-AF65-F5344CB8AC3E}">
        <p14:creationId xmlns:p14="http://schemas.microsoft.com/office/powerpoint/2010/main" xmlns="" val="418370419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a:bodyPr>
          <a:lstStyle/>
          <a:p>
            <a:pPr marL="0" indent="0" algn="just">
              <a:buNone/>
            </a:pPr>
            <a:r>
              <a:rPr lang="en-IN" dirty="0" smtClean="0">
                <a:solidFill>
                  <a:schemeClr val="tx1">
                    <a:lumMod val="95000"/>
                    <a:lumOff val="5000"/>
                  </a:schemeClr>
                </a:solidFill>
              </a:rPr>
              <a:t>13) After </a:t>
            </a:r>
            <a:r>
              <a:rPr lang="en-IN" dirty="0">
                <a:solidFill>
                  <a:schemeClr val="tx1">
                    <a:lumMod val="95000"/>
                    <a:lumOff val="5000"/>
                  </a:schemeClr>
                </a:solidFill>
              </a:rPr>
              <a:t>the code that selects a suit at random, add the following </a:t>
            </a:r>
            <a:r>
              <a:rPr lang="en-IN" i="1" dirty="0">
                <a:solidFill>
                  <a:schemeClr val="tx1">
                    <a:lumMod val="95000"/>
                    <a:lumOff val="5000"/>
                  </a:schemeClr>
                </a:solidFill>
              </a:rPr>
              <a:t>while </a:t>
            </a:r>
            <a:r>
              <a:rPr lang="en-IN" dirty="0">
                <a:solidFill>
                  <a:schemeClr val="tx1">
                    <a:lumMod val="95000"/>
                    <a:lumOff val="5000"/>
                  </a:schemeClr>
                </a:solidFill>
              </a:rPr>
              <a:t>loop shown in bold.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This </a:t>
            </a:r>
            <a:r>
              <a:rPr lang="en-IN" dirty="0">
                <a:solidFill>
                  <a:schemeClr val="tx1">
                    <a:lumMod val="95000"/>
                    <a:lumOff val="5000"/>
                  </a:schemeClr>
                </a:solidFill>
              </a:rPr>
              <a:t>loop calls the </a:t>
            </a:r>
            <a:r>
              <a:rPr lang="en-IN" i="1" dirty="0" err="1">
                <a:solidFill>
                  <a:schemeClr val="tx1">
                    <a:lumMod val="95000"/>
                    <a:lumOff val="5000"/>
                  </a:schemeClr>
                </a:solidFill>
              </a:rPr>
              <a:t>IsSuitEmpty</a:t>
            </a:r>
            <a:r>
              <a:rPr lang="en-IN" i="1" dirty="0">
                <a:solidFill>
                  <a:schemeClr val="tx1">
                    <a:lumMod val="95000"/>
                    <a:lumOff val="5000"/>
                  </a:schemeClr>
                </a:solidFill>
              </a:rPr>
              <a:t> </a:t>
            </a:r>
            <a:r>
              <a:rPr lang="en-IN" dirty="0">
                <a:solidFill>
                  <a:schemeClr val="tx1">
                    <a:lumMod val="95000"/>
                    <a:lumOff val="5000"/>
                  </a:schemeClr>
                </a:solidFill>
              </a:rPr>
              <a:t>method to determine whether there are any cards of the specified suit left in the pack (you will implement the logic for this method shortly).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If </a:t>
            </a:r>
            <a:r>
              <a:rPr lang="en-IN" dirty="0">
                <a:solidFill>
                  <a:schemeClr val="tx1">
                    <a:lumMod val="95000"/>
                    <a:lumOff val="5000"/>
                  </a:schemeClr>
                </a:solidFill>
              </a:rPr>
              <a:t>not, it picks another suit at random (it might actually pick the same suit again) and checks again. The loop repeats the process until it finds a suit with at least one card left.</a:t>
            </a:r>
          </a:p>
          <a:p>
            <a:pPr marL="0" indent="0">
              <a:spcBef>
                <a:spcPts val="600"/>
              </a:spcBef>
              <a:buNone/>
            </a:pPr>
            <a:r>
              <a:rPr lang="en-IN" dirty="0" smtClean="0"/>
              <a:t>                                              </a:t>
            </a:r>
          </a:p>
          <a:p>
            <a:pPr marL="0" indent="0">
              <a:spcBef>
                <a:spcPts val="600"/>
              </a:spcBef>
              <a:buNone/>
            </a:pPr>
            <a:r>
              <a:rPr lang="en-IN" dirty="0"/>
              <a:t> </a:t>
            </a:r>
            <a:r>
              <a:rPr lang="en-IN" dirty="0" smtClean="0"/>
              <a:t>                                               </a:t>
            </a:r>
            <a:r>
              <a:rPr lang="en-IN" dirty="0" smtClean="0">
                <a:solidFill>
                  <a:srgbClr val="FF0000"/>
                </a:solidFill>
              </a:rPr>
              <a:t>public </a:t>
            </a:r>
            <a:r>
              <a:rPr lang="en-IN" dirty="0" err="1">
                <a:solidFill>
                  <a:srgbClr val="FF0000"/>
                </a:solidFill>
              </a:rPr>
              <a:t>PlayingCard</a:t>
            </a:r>
            <a:r>
              <a:rPr lang="en-IN" dirty="0">
                <a:solidFill>
                  <a:srgbClr val="FF0000"/>
                </a:solidFill>
              </a:rPr>
              <a:t> </a:t>
            </a:r>
            <a:r>
              <a:rPr lang="en-IN" dirty="0" err="1">
                <a:solidFill>
                  <a:srgbClr val="FF0000"/>
                </a:solidFill>
              </a:rPr>
              <a:t>DealCardFromPack</a:t>
            </a:r>
            <a:r>
              <a:rPr lang="en-IN" dirty="0" smtClean="0">
                <a:solidFill>
                  <a:srgbClr val="FF0000"/>
                </a:solidFill>
              </a:rPr>
              <a:t>()</a:t>
            </a:r>
          </a:p>
          <a:p>
            <a:pPr marL="0" indent="0">
              <a:spcBef>
                <a:spcPts val="600"/>
              </a:spcBef>
              <a:buNone/>
            </a:pPr>
            <a:r>
              <a:rPr lang="en-IN" dirty="0">
                <a:solidFill>
                  <a:srgbClr val="FF0000"/>
                </a:solidFill>
              </a:rPr>
              <a:t> </a:t>
            </a:r>
            <a:r>
              <a:rPr lang="en-IN" dirty="0" smtClean="0">
                <a:solidFill>
                  <a:srgbClr val="FF0000"/>
                </a:solidFill>
              </a:rPr>
              <a:t>                                           { </a:t>
            </a:r>
          </a:p>
          <a:p>
            <a:pPr marL="0" indent="0">
              <a:spcBef>
                <a:spcPts val="600"/>
              </a:spcBef>
              <a:buNone/>
            </a:pPr>
            <a:r>
              <a:rPr lang="en-IN" dirty="0">
                <a:solidFill>
                  <a:srgbClr val="FF0000"/>
                </a:solidFill>
              </a:rPr>
              <a:t> </a:t>
            </a:r>
            <a:r>
              <a:rPr lang="en-IN" dirty="0" smtClean="0">
                <a:solidFill>
                  <a:srgbClr val="FF0000"/>
                </a:solidFill>
              </a:rPr>
              <a:t>                                              Suit </a:t>
            </a:r>
            <a:r>
              <a:rPr lang="en-IN" dirty="0" err="1">
                <a:solidFill>
                  <a:srgbClr val="FF0000"/>
                </a:solidFill>
              </a:rPr>
              <a:t>suit</a:t>
            </a:r>
            <a:r>
              <a:rPr lang="en-IN" dirty="0">
                <a:solidFill>
                  <a:srgbClr val="FF0000"/>
                </a:solidFill>
              </a:rPr>
              <a:t> = (Suit)</a:t>
            </a:r>
            <a:r>
              <a:rPr lang="en-IN" dirty="0" err="1">
                <a:solidFill>
                  <a:srgbClr val="FF0000"/>
                </a:solidFill>
              </a:rPr>
              <a:t>randomCardSelector.Next</a:t>
            </a:r>
            <a:r>
              <a:rPr lang="en-IN" dirty="0">
                <a:solidFill>
                  <a:srgbClr val="FF0000"/>
                </a:solidFill>
              </a:rPr>
              <a:t>(</a:t>
            </a:r>
            <a:r>
              <a:rPr lang="en-IN" dirty="0" err="1">
                <a:solidFill>
                  <a:srgbClr val="FF0000"/>
                </a:solidFill>
              </a:rPr>
              <a:t>NumSuits</a:t>
            </a:r>
            <a:r>
              <a:rPr lang="en-IN" dirty="0">
                <a:solidFill>
                  <a:srgbClr val="FF0000"/>
                </a:solidFill>
              </a:rPr>
              <a:t>); </a:t>
            </a:r>
            <a:endParaRPr lang="en-IN" dirty="0" smtClean="0">
              <a:solidFill>
                <a:srgbClr val="FF0000"/>
              </a:solidFill>
            </a:endParaRPr>
          </a:p>
          <a:p>
            <a:pPr marL="0" indent="0">
              <a:spcBef>
                <a:spcPts val="600"/>
              </a:spcBef>
              <a:buNone/>
            </a:pPr>
            <a:r>
              <a:rPr lang="en-IN" b="1" dirty="0">
                <a:solidFill>
                  <a:srgbClr val="FF0000"/>
                </a:solidFill>
              </a:rPr>
              <a:t> </a:t>
            </a:r>
            <a:r>
              <a:rPr lang="en-IN" b="1" dirty="0" smtClean="0">
                <a:solidFill>
                  <a:srgbClr val="FF0000"/>
                </a:solidFill>
              </a:rPr>
              <a:t>                                             while </a:t>
            </a:r>
            <a:r>
              <a:rPr lang="en-IN" b="1" dirty="0">
                <a:solidFill>
                  <a:srgbClr val="FF0000"/>
                </a:solidFill>
              </a:rPr>
              <a:t>(</a:t>
            </a:r>
            <a:r>
              <a:rPr lang="en-IN" b="1" dirty="0" err="1">
                <a:solidFill>
                  <a:srgbClr val="FF0000"/>
                </a:solidFill>
              </a:rPr>
              <a:t>this.IsSuitEmpty</a:t>
            </a:r>
            <a:r>
              <a:rPr lang="en-IN" b="1" dirty="0">
                <a:solidFill>
                  <a:srgbClr val="FF0000"/>
                </a:solidFill>
              </a:rPr>
              <a:t>(suit)) </a:t>
            </a:r>
            <a:endParaRPr lang="en-IN" b="1" dirty="0" smtClean="0">
              <a:solidFill>
                <a:srgbClr val="FF0000"/>
              </a:solidFill>
            </a:endParaRPr>
          </a:p>
          <a:p>
            <a:pPr marL="0" indent="0">
              <a:spcBef>
                <a:spcPts val="600"/>
              </a:spcBef>
              <a:buNone/>
            </a:pPr>
            <a:r>
              <a:rPr lang="en-IN" b="1" dirty="0">
                <a:solidFill>
                  <a:srgbClr val="FF0000"/>
                </a:solidFill>
              </a:rPr>
              <a:t> </a:t>
            </a:r>
            <a:r>
              <a:rPr lang="en-IN" b="1" dirty="0" smtClean="0">
                <a:solidFill>
                  <a:srgbClr val="FF0000"/>
                </a:solidFill>
              </a:rPr>
              <a:t>                                           { </a:t>
            </a:r>
          </a:p>
          <a:p>
            <a:pPr marL="0" indent="0">
              <a:spcBef>
                <a:spcPts val="600"/>
              </a:spcBef>
              <a:buNone/>
            </a:pPr>
            <a:r>
              <a:rPr lang="en-IN" b="1" dirty="0">
                <a:solidFill>
                  <a:srgbClr val="FF0000"/>
                </a:solidFill>
              </a:rPr>
              <a:t> </a:t>
            </a:r>
            <a:r>
              <a:rPr lang="en-IN" b="1" dirty="0" smtClean="0">
                <a:solidFill>
                  <a:srgbClr val="FF0000"/>
                </a:solidFill>
              </a:rPr>
              <a:t>                                               suit </a:t>
            </a:r>
            <a:r>
              <a:rPr lang="en-IN" b="1" dirty="0">
                <a:solidFill>
                  <a:srgbClr val="FF0000"/>
                </a:solidFill>
              </a:rPr>
              <a:t>= (Suit)</a:t>
            </a:r>
            <a:r>
              <a:rPr lang="en-IN" b="1" dirty="0" err="1">
                <a:solidFill>
                  <a:srgbClr val="FF0000"/>
                </a:solidFill>
              </a:rPr>
              <a:t>randomCardSelector.Next</a:t>
            </a:r>
            <a:r>
              <a:rPr lang="en-IN" b="1" dirty="0">
                <a:solidFill>
                  <a:srgbClr val="FF0000"/>
                </a:solidFill>
              </a:rPr>
              <a:t>(</a:t>
            </a:r>
            <a:r>
              <a:rPr lang="en-IN" b="1" dirty="0" err="1">
                <a:solidFill>
                  <a:srgbClr val="FF0000"/>
                </a:solidFill>
              </a:rPr>
              <a:t>NumSuits</a:t>
            </a:r>
            <a:r>
              <a:rPr lang="en-IN" b="1" dirty="0">
                <a:solidFill>
                  <a:srgbClr val="FF0000"/>
                </a:solidFill>
              </a:rPr>
              <a:t>); </a:t>
            </a:r>
            <a:endParaRPr lang="en-IN" b="1" dirty="0" smtClean="0">
              <a:solidFill>
                <a:srgbClr val="FF0000"/>
              </a:solidFill>
            </a:endParaRPr>
          </a:p>
          <a:p>
            <a:pPr marL="0" indent="0">
              <a:spcBef>
                <a:spcPts val="600"/>
              </a:spcBef>
              <a:buNone/>
            </a:pPr>
            <a:r>
              <a:rPr lang="en-IN" b="1" dirty="0">
                <a:solidFill>
                  <a:srgbClr val="FF0000"/>
                </a:solidFill>
              </a:rPr>
              <a:t> </a:t>
            </a:r>
            <a:r>
              <a:rPr lang="en-IN" b="1" dirty="0" smtClean="0">
                <a:solidFill>
                  <a:srgbClr val="FF0000"/>
                </a:solidFill>
              </a:rPr>
              <a:t>                                            }</a:t>
            </a:r>
          </a:p>
          <a:p>
            <a:pPr marL="0" indent="0">
              <a:spcBef>
                <a:spcPts val="600"/>
              </a:spcBef>
              <a:buNone/>
            </a:pPr>
            <a:r>
              <a:rPr lang="en-IN" b="1" dirty="0">
                <a:solidFill>
                  <a:srgbClr val="FF0000"/>
                </a:solidFill>
              </a:rPr>
              <a:t> </a:t>
            </a:r>
            <a:r>
              <a:rPr lang="en-IN" b="1" dirty="0" smtClean="0">
                <a:solidFill>
                  <a:srgbClr val="FF0000"/>
                </a:solidFill>
              </a:rPr>
              <a:t>                                          </a:t>
            </a:r>
            <a:r>
              <a:rPr lang="en-IN" dirty="0" smtClean="0">
                <a:solidFill>
                  <a:srgbClr val="FF0000"/>
                </a:solidFill>
              </a:rPr>
              <a:t>} </a:t>
            </a:r>
          </a:p>
          <a:p>
            <a:pPr marL="0" indent="0">
              <a:buNone/>
            </a:pPr>
            <a:endParaRPr lang="en-IN" dirty="0">
              <a:solidFill>
                <a:srgbClr val="FF0000"/>
              </a:solidFill>
            </a:endParaRPr>
          </a:p>
        </p:txBody>
      </p:sp>
    </p:spTree>
    <p:extLst>
      <p:ext uri="{BB962C8B-B14F-4D97-AF65-F5344CB8AC3E}">
        <p14:creationId xmlns:p14="http://schemas.microsoft.com/office/powerpoint/2010/main" xmlns="" val="193996695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a:bodyPr>
          <a:lstStyle/>
          <a:p>
            <a:pPr marL="0" indent="0">
              <a:buNone/>
            </a:pPr>
            <a:r>
              <a:rPr lang="en-US" dirty="0" smtClean="0">
                <a:solidFill>
                  <a:schemeClr val="tx1">
                    <a:lumMod val="95000"/>
                    <a:lumOff val="5000"/>
                  </a:schemeClr>
                </a:solidFill>
              </a:rPr>
              <a:t>14) </a:t>
            </a:r>
            <a:r>
              <a:rPr lang="en-IN" dirty="0">
                <a:solidFill>
                  <a:schemeClr val="tx1">
                    <a:lumMod val="95000"/>
                    <a:lumOff val="5000"/>
                  </a:schemeClr>
                </a:solidFill>
              </a:rPr>
              <a:t> </a:t>
            </a:r>
            <a:r>
              <a:rPr lang="en-IN" dirty="0" smtClean="0">
                <a:solidFill>
                  <a:schemeClr val="tx1">
                    <a:lumMod val="95000"/>
                    <a:lumOff val="5000"/>
                  </a:schemeClr>
                </a:solidFill>
              </a:rPr>
              <a:t>You </a:t>
            </a:r>
            <a:r>
              <a:rPr lang="en-IN" dirty="0">
                <a:solidFill>
                  <a:schemeClr val="tx1">
                    <a:lumMod val="95000"/>
                    <a:lumOff val="5000"/>
                  </a:schemeClr>
                </a:solidFill>
              </a:rPr>
              <a:t>have now selected a suit at random with at least one card left. The next task is to pick a card at random in this suit. </a:t>
            </a:r>
            <a:endParaRPr lang="en-IN" dirty="0" smtClean="0">
              <a:solidFill>
                <a:schemeClr val="tx1">
                  <a:lumMod val="95000"/>
                  <a:lumOff val="5000"/>
                </a:schemeClr>
              </a:solidFill>
            </a:endParaRPr>
          </a:p>
          <a:p>
            <a:pPr marL="0" indent="0">
              <a:buNone/>
            </a:pPr>
            <a:r>
              <a:rPr lang="en-IN" dirty="0" smtClean="0">
                <a:solidFill>
                  <a:schemeClr val="tx1">
                    <a:lumMod val="95000"/>
                    <a:lumOff val="5000"/>
                  </a:schemeClr>
                </a:solidFill>
              </a:rPr>
              <a:t>You </a:t>
            </a:r>
            <a:r>
              <a:rPr lang="en-IN" dirty="0">
                <a:solidFill>
                  <a:schemeClr val="tx1">
                    <a:lumMod val="95000"/>
                    <a:lumOff val="5000"/>
                  </a:schemeClr>
                </a:solidFill>
              </a:rPr>
              <a:t>can use the random number generator to select a card value, but as before, there is no guarantee that the card with the chosen value has not already been dealt. </a:t>
            </a:r>
            <a:endParaRPr lang="en-IN" dirty="0" smtClean="0">
              <a:solidFill>
                <a:schemeClr val="tx1">
                  <a:lumMod val="95000"/>
                  <a:lumOff val="5000"/>
                </a:schemeClr>
              </a:solidFill>
            </a:endParaRPr>
          </a:p>
          <a:p>
            <a:pPr marL="0" indent="0">
              <a:buNone/>
            </a:pPr>
            <a:r>
              <a:rPr lang="en-IN" dirty="0" smtClean="0">
                <a:solidFill>
                  <a:schemeClr val="tx1">
                    <a:lumMod val="95000"/>
                    <a:lumOff val="5000"/>
                  </a:schemeClr>
                </a:solidFill>
              </a:rPr>
              <a:t>However</a:t>
            </a:r>
            <a:r>
              <a:rPr lang="en-IN" dirty="0">
                <a:solidFill>
                  <a:schemeClr val="tx1">
                    <a:lumMod val="95000"/>
                    <a:lumOff val="5000"/>
                  </a:schemeClr>
                </a:solidFill>
              </a:rPr>
              <a:t>, you can use the same idiom as before: call the </a:t>
            </a:r>
            <a:r>
              <a:rPr lang="en-IN" i="1" dirty="0" err="1">
                <a:solidFill>
                  <a:schemeClr val="tx1">
                    <a:lumMod val="95000"/>
                    <a:lumOff val="5000"/>
                  </a:schemeClr>
                </a:solidFill>
              </a:rPr>
              <a:t>IsCardAlreadyDealt</a:t>
            </a:r>
            <a:r>
              <a:rPr lang="en-IN" i="1" dirty="0">
                <a:solidFill>
                  <a:schemeClr val="tx1">
                    <a:lumMod val="95000"/>
                    <a:lumOff val="5000"/>
                  </a:schemeClr>
                </a:solidFill>
              </a:rPr>
              <a:t> </a:t>
            </a:r>
            <a:r>
              <a:rPr lang="en-IN" dirty="0">
                <a:solidFill>
                  <a:schemeClr val="tx1">
                    <a:lumMod val="95000"/>
                    <a:lumOff val="5000"/>
                  </a:schemeClr>
                </a:solidFill>
              </a:rPr>
              <a:t>method (which you will examine and complete later) to determine whether the card has been dealt before, and if so, pick another card at random and try again, repeating the process until a card is found. </a:t>
            </a:r>
            <a:endParaRPr lang="en-IN" dirty="0" smtClean="0">
              <a:solidFill>
                <a:schemeClr val="tx1">
                  <a:lumMod val="95000"/>
                  <a:lumOff val="5000"/>
                </a:schemeClr>
              </a:solidFill>
            </a:endParaRPr>
          </a:p>
          <a:p>
            <a:pPr marL="0" indent="0">
              <a:buNone/>
            </a:pPr>
            <a:r>
              <a:rPr lang="en-IN" dirty="0" smtClean="0">
                <a:solidFill>
                  <a:schemeClr val="tx1">
                    <a:lumMod val="95000"/>
                    <a:lumOff val="5000"/>
                  </a:schemeClr>
                </a:solidFill>
              </a:rPr>
              <a:t>Add </a:t>
            </a:r>
            <a:r>
              <a:rPr lang="en-IN" dirty="0">
                <a:solidFill>
                  <a:schemeClr val="tx1">
                    <a:lumMod val="95000"/>
                    <a:lumOff val="5000"/>
                  </a:schemeClr>
                </a:solidFill>
              </a:rPr>
              <a:t>the following statements shown in bold to the </a:t>
            </a:r>
            <a:r>
              <a:rPr lang="en-IN" i="1" dirty="0" err="1">
                <a:solidFill>
                  <a:schemeClr val="tx1">
                    <a:lumMod val="95000"/>
                    <a:lumOff val="5000"/>
                  </a:schemeClr>
                </a:solidFill>
              </a:rPr>
              <a:t>DealCardFromPack</a:t>
            </a:r>
            <a:r>
              <a:rPr lang="en-IN" i="1" dirty="0">
                <a:solidFill>
                  <a:schemeClr val="tx1">
                    <a:lumMod val="95000"/>
                    <a:lumOff val="5000"/>
                  </a:schemeClr>
                </a:solidFill>
              </a:rPr>
              <a:t> </a:t>
            </a:r>
            <a:r>
              <a:rPr lang="en-IN" dirty="0">
                <a:solidFill>
                  <a:schemeClr val="tx1">
                    <a:lumMod val="95000"/>
                    <a:lumOff val="5000"/>
                  </a:schemeClr>
                </a:solidFill>
              </a:rPr>
              <a:t>method, after the existing code, to do this</a:t>
            </a:r>
            <a:r>
              <a:rPr lang="en-IN" dirty="0" smtClean="0">
                <a:solidFill>
                  <a:schemeClr val="tx1">
                    <a:lumMod val="95000"/>
                    <a:lumOff val="5000"/>
                  </a:schemeClr>
                </a:solidFill>
              </a:rPr>
              <a:t>: </a:t>
            </a:r>
            <a:endParaRPr lang="en-IN" dirty="0">
              <a:solidFill>
                <a:schemeClr val="tx1">
                  <a:lumMod val="95000"/>
                  <a:lumOff val="5000"/>
                </a:schemeClr>
              </a:solidFill>
            </a:endParaRPr>
          </a:p>
          <a:p>
            <a:pPr marL="0" indent="0">
              <a:spcBef>
                <a:spcPts val="0"/>
              </a:spcBef>
              <a:buNone/>
            </a:pPr>
            <a:r>
              <a:rPr lang="en-IN" dirty="0" smtClean="0">
                <a:solidFill>
                  <a:srgbClr val="FF0000"/>
                </a:solidFill>
              </a:rPr>
              <a:t>                                                     public </a:t>
            </a:r>
            <a:r>
              <a:rPr lang="en-IN" dirty="0" err="1">
                <a:solidFill>
                  <a:srgbClr val="FF0000"/>
                </a:solidFill>
              </a:rPr>
              <a:t>PlayingCard</a:t>
            </a:r>
            <a:r>
              <a:rPr lang="en-IN" dirty="0">
                <a:solidFill>
                  <a:srgbClr val="FF0000"/>
                </a:solidFill>
              </a:rPr>
              <a:t> </a:t>
            </a:r>
            <a:r>
              <a:rPr lang="en-IN" dirty="0" err="1">
                <a:solidFill>
                  <a:srgbClr val="FF0000"/>
                </a:solidFill>
              </a:rPr>
              <a:t>DealCardFromPack</a:t>
            </a:r>
            <a:r>
              <a:rPr lang="en-IN" dirty="0" smtClean="0">
                <a:solidFill>
                  <a:srgbClr val="FF0000"/>
                </a:solidFill>
              </a:rPr>
              <a:t>()</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b="1" dirty="0">
                <a:solidFill>
                  <a:srgbClr val="FF0000"/>
                </a:solidFill>
              </a:rPr>
              <a:t> </a:t>
            </a:r>
            <a:r>
              <a:rPr lang="en-IN" b="1" dirty="0" smtClean="0">
                <a:solidFill>
                  <a:srgbClr val="FF0000"/>
                </a:solidFill>
              </a:rPr>
              <a:t>                                                     Value </a:t>
            </a:r>
            <a:r>
              <a:rPr lang="en-IN" b="1" dirty="0" err="1">
                <a:solidFill>
                  <a:srgbClr val="FF0000"/>
                </a:solidFill>
              </a:rPr>
              <a:t>value</a:t>
            </a:r>
            <a:r>
              <a:rPr lang="en-IN" b="1" dirty="0">
                <a:solidFill>
                  <a:srgbClr val="FF0000"/>
                </a:solidFill>
              </a:rPr>
              <a:t> = (Value)</a:t>
            </a:r>
            <a:r>
              <a:rPr lang="en-IN" b="1" dirty="0" err="1">
                <a:solidFill>
                  <a:srgbClr val="FF0000"/>
                </a:solidFill>
              </a:rPr>
              <a:t>randomCardSelector.Next</a:t>
            </a:r>
            <a:r>
              <a:rPr lang="en-IN" b="1" dirty="0">
                <a:solidFill>
                  <a:srgbClr val="FF0000"/>
                </a:solidFill>
              </a:rPr>
              <a:t>(</a:t>
            </a:r>
            <a:r>
              <a:rPr lang="en-IN" b="1" dirty="0" err="1">
                <a:solidFill>
                  <a:srgbClr val="FF0000"/>
                </a:solidFill>
              </a:rPr>
              <a:t>CardsPerSuit</a:t>
            </a:r>
            <a:r>
              <a:rPr lang="en-IN" b="1" dirty="0">
                <a:solidFill>
                  <a:srgbClr val="FF0000"/>
                </a:solidFill>
              </a:rPr>
              <a:t>); </a:t>
            </a:r>
            <a:endParaRPr lang="en-IN" b="1" dirty="0" smtClean="0">
              <a:solidFill>
                <a:srgbClr val="FF0000"/>
              </a:solidFill>
            </a:endParaRPr>
          </a:p>
          <a:p>
            <a:pPr marL="0" indent="0">
              <a:spcBef>
                <a:spcPts val="0"/>
              </a:spcBef>
              <a:buNone/>
            </a:pPr>
            <a:r>
              <a:rPr lang="en-IN" b="1" dirty="0">
                <a:solidFill>
                  <a:srgbClr val="FF0000"/>
                </a:solidFill>
              </a:rPr>
              <a:t> </a:t>
            </a:r>
            <a:r>
              <a:rPr lang="en-IN" b="1" dirty="0" smtClean="0">
                <a:solidFill>
                  <a:srgbClr val="FF0000"/>
                </a:solidFill>
              </a:rPr>
              <a:t>                                                      while </a:t>
            </a:r>
            <a:r>
              <a:rPr lang="en-IN" b="1" dirty="0">
                <a:solidFill>
                  <a:srgbClr val="FF0000"/>
                </a:solidFill>
              </a:rPr>
              <a:t>(</a:t>
            </a:r>
            <a:r>
              <a:rPr lang="en-IN" b="1" dirty="0" err="1">
                <a:solidFill>
                  <a:srgbClr val="FF0000"/>
                </a:solidFill>
              </a:rPr>
              <a:t>this.IsCardAlreadyDealt</a:t>
            </a:r>
            <a:r>
              <a:rPr lang="en-IN" b="1" dirty="0">
                <a:solidFill>
                  <a:srgbClr val="FF0000"/>
                </a:solidFill>
              </a:rPr>
              <a:t>(suit, value</a:t>
            </a:r>
            <a:r>
              <a:rPr lang="en-IN" b="1" dirty="0" smtClean="0">
                <a:solidFill>
                  <a:srgbClr val="FF0000"/>
                </a:solidFill>
              </a:rPr>
              <a:t>))</a:t>
            </a:r>
          </a:p>
          <a:p>
            <a:pPr marL="0" indent="0">
              <a:spcBef>
                <a:spcPts val="0"/>
              </a:spcBef>
              <a:buNone/>
            </a:pPr>
            <a:r>
              <a:rPr lang="en-IN" b="1" dirty="0">
                <a:solidFill>
                  <a:srgbClr val="FF0000"/>
                </a:solidFill>
              </a:rPr>
              <a:t> </a:t>
            </a:r>
            <a:r>
              <a:rPr lang="en-IN" b="1" dirty="0" smtClean="0">
                <a:solidFill>
                  <a:srgbClr val="FF0000"/>
                </a:solidFill>
              </a:rPr>
              <a:t>                                                    </a:t>
            </a:r>
            <a:r>
              <a:rPr lang="en-IN" b="1" dirty="0">
                <a:solidFill>
                  <a:srgbClr val="FF0000"/>
                </a:solidFill>
              </a:rPr>
              <a:t>{ </a:t>
            </a:r>
            <a:endParaRPr lang="en-IN" b="1" dirty="0" smtClean="0">
              <a:solidFill>
                <a:srgbClr val="FF0000"/>
              </a:solidFill>
            </a:endParaRPr>
          </a:p>
          <a:p>
            <a:pPr marL="0" indent="0">
              <a:spcBef>
                <a:spcPts val="0"/>
              </a:spcBef>
              <a:buNone/>
            </a:pPr>
            <a:r>
              <a:rPr lang="en-IN" b="1" dirty="0">
                <a:solidFill>
                  <a:srgbClr val="FF0000"/>
                </a:solidFill>
              </a:rPr>
              <a:t> </a:t>
            </a:r>
            <a:r>
              <a:rPr lang="en-IN" b="1" dirty="0" smtClean="0">
                <a:solidFill>
                  <a:srgbClr val="FF0000"/>
                </a:solidFill>
              </a:rPr>
              <a:t>                                                        value </a:t>
            </a:r>
            <a:r>
              <a:rPr lang="en-IN" b="1" dirty="0">
                <a:solidFill>
                  <a:srgbClr val="FF0000"/>
                </a:solidFill>
              </a:rPr>
              <a:t>= (Value)</a:t>
            </a:r>
            <a:r>
              <a:rPr lang="en-IN" b="1" dirty="0" err="1">
                <a:solidFill>
                  <a:srgbClr val="FF0000"/>
                </a:solidFill>
              </a:rPr>
              <a:t>randomCardSelector.Next</a:t>
            </a:r>
            <a:r>
              <a:rPr lang="en-IN" b="1" dirty="0">
                <a:solidFill>
                  <a:srgbClr val="FF0000"/>
                </a:solidFill>
              </a:rPr>
              <a:t>(</a:t>
            </a:r>
            <a:r>
              <a:rPr lang="en-IN" b="1" dirty="0" err="1">
                <a:solidFill>
                  <a:srgbClr val="FF0000"/>
                </a:solidFill>
              </a:rPr>
              <a:t>CardsPerSuit</a:t>
            </a:r>
            <a:r>
              <a:rPr lang="en-IN" b="1" dirty="0">
                <a:solidFill>
                  <a:srgbClr val="FF0000"/>
                </a:solidFill>
              </a:rPr>
              <a:t>); </a:t>
            </a:r>
            <a:endParaRPr lang="en-IN" b="1" dirty="0" smtClean="0">
              <a:solidFill>
                <a:srgbClr val="FF0000"/>
              </a:solidFill>
            </a:endParaRPr>
          </a:p>
          <a:p>
            <a:pPr marL="0" indent="0">
              <a:spcBef>
                <a:spcPts val="0"/>
              </a:spcBef>
              <a:buNone/>
            </a:pPr>
            <a:r>
              <a:rPr lang="en-IN" b="1" dirty="0">
                <a:solidFill>
                  <a:srgbClr val="FF0000"/>
                </a:solidFill>
              </a:rPr>
              <a:t> </a:t>
            </a:r>
            <a:r>
              <a:rPr lang="en-IN" b="1" dirty="0" smtClean="0">
                <a:solidFill>
                  <a:srgbClr val="FF0000"/>
                </a:solidFill>
              </a:rPr>
              <a:t>                                                    }</a:t>
            </a:r>
          </a:p>
          <a:p>
            <a:pPr marL="0" indent="0">
              <a:spcBef>
                <a:spcPts val="0"/>
              </a:spcBef>
              <a:buNone/>
            </a:pPr>
            <a:r>
              <a:rPr lang="en-IN" b="1" dirty="0">
                <a:solidFill>
                  <a:srgbClr val="FF0000"/>
                </a:solidFill>
              </a:rPr>
              <a:t> </a:t>
            </a:r>
            <a:r>
              <a:rPr lang="en-IN" b="1" dirty="0" smtClean="0">
                <a:solidFill>
                  <a:srgbClr val="FF0000"/>
                </a:solidFill>
              </a:rPr>
              <a:t>                                                  </a:t>
            </a:r>
            <a:r>
              <a:rPr lang="en-IN" dirty="0" smtClean="0">
                <a:solidFill>
                  <a:srgbClr val="FF0000"/>
                </a:solidFill>
              </a:rPr>
              <a:t>}</a:t>
            </a:r>
            <a:endParaRPr lang="en-IN" dirty="0">
              <a:solidFill>
                <a:srgbClr val="FF0000"/>
              </a:solidFill>
            </a:endParaRPr>
          </a:p>
        </p:txBody>
      </p:sp>
    </p:spTree>
    <p:extLst>
      <p:ext uri="{BB962C8B-B14F-4D97-AF65-F5344CB8AC3E}">
        <p14:creationId xmlns:p14="http://schemas.microsoft.com/office/powerpoint/2010/main" xmlns="" val="115267253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a:bodyPr>
          <a:lstStyle/>
          <a:p>
            <a:pPr marL="0" indent="0">
              <a:buNone/>
            </a:pPr>
            <a:r>
              <a:rPr lang="en-IN" dirty="0" smtClean="0">
                <a:solidFill>
                  <a:schemeClr val="tx1">
                    <a:lumMod val="95000"/>
                    <a:lumOff val="5000"/>
                  </a:schemeClr>
                </a:solidFill>
              </a:rPr>
              <a:t>15) You </a:t>
            </a:r>
            <a:r>
              <a:rPr lang="en-IN" dirty="0">
                <a:solidFill>
                  <a:schemeClr val="tx1">
                    <a:lumMod val="95000"/>
                    <a:lumOff val="5000"/>
                  </a:schemeClr>
                </a:solidFill>
              </a:rPr>
              <a:t>have now selected a random playing card that has not been dealt previously. Add the following code to the end of the </a:t>
            </a:r>
            <a:r>
              <a:rPr lang="en-IN" i="1" dirty="0" err="1">
                <a:solidFill>
                  <a:schemeClr val="tx1">
                    <a:lumMod val="95000"/>
                    <a:lumOff val="5000"/>
                  </a:schemeClr>
                </a:solidFill>
              </a:rPr>
              <a:t>DealCardFromPack</a:t>
            </a:r>
            <a:r>
              <a:rPr lang="en-IN" i="1" dirty="0">
                <a:solidFill>
                  <a:schemeClr val="tx1">
                    <a:lumMod val="95000"/>
                    <a:lumOff val="5000"/>
                  </a:schemeClr>
                </a:solidFill>
              </a:rPr>
              <a:t> </a:t>
            </a:r>
            <a:r>
              <a:rPr lang="en-IN" dirty="0">
                <a:solidFill>
                  <a:schemeClr val="tx1">
                    <a:lumMod val="95000"/>
                    <a:lumOff val="5000"/>
                  </a:schemeClr>
                </a:solidFill>
              </a:rPr>
              <a:t>method to return this card and set the corresponding element in the </a:t>
            </a:r>
            <a:r>
              <a:rPr lang="en-IN" i="1" dirty="0" err="1">
                <a:solidFill>
                  <a:schemeClr val="tx1">
                    <a:lumMod val="95000"/>
                    <a:lumOff val="5000"/>
                  </a:schemeClr>
                </a:solidFill>
              </a:rPr>
              <a:t>cardPack</a:t>
            </a:r>
            <a:r>
              <a:rPr lang="en-IN" i="1" dirty="0">
                <a:solidFill>
                  <a:schemeClr val="tx1">
                    <a:lumMod val="95000"/>
                    <a:lumOff val="5000"/>
                  </a:schemeClr>
                </a:solidFill>
              </a:rPr>
              <a:t> </a:t>
            </a:r>
            <a:r>
              <a:rPr lang="en-IN" dirty="0">
                <a:solidFill>
                  <a:schemeClr val="tx1">
                    <a:lumMod val="95000"/>
                    <a:lumOff val="5000"/>
                  </a:schemeClr>
                </a:solidFill>
              </a:rPr>
              <a:t>array to </a:t>
            </a:r>
            <a:r>
              <a:rPr lang="en-IN" i="1" dirty="0">
                <a:solidFill>
                  <a:schemeClr val="tx1">
                    <a:lumMod val="95000"/>
                    <a:lumOff val="5000"/>
                  </a:schemeClr>
                </a:solidFill>
              </a:rPr>
              <a:t>null</a:t>
            </a:r>
            <a:r>
              <a:rPr lang="en-IN" dirty="0">
                <a:solidFill>
                  <a:schemeClr val="tx1">
                    <a:lumMod val="95000"/>
                    <a:lumOff val="5000"/>
                  </a:schemeClr>
                </a:solidFill>
              </a:rPr>
              <a:t>:</a:t>
            </a:r>
          </a:p>
          <a:p>
            <a:pPr marL="0" indent="0">
              <a:spcBef>
                <a:spcPts val="0"/>
              </a:spcBef>
              <a:buNone/>
            </a:pPr>
            <a:r>
              <a:rPr lang="en-IN" dirty="0" smtClean="0">
                <a:solidFill>
                  <a:srgbClr val="FF0000"/>
                </a:solidFill>
              </a:rPr>
              <a:t>                                                   public </a:t>
            </a:r>
            <a:r>
              <a:rPr lang="en-IN" dirty="0" err="1">
                <a:solidFill>
                  <a:srgbClr val="FF0000"/>
                </a:solidFill>
              </a:rPr>
              <a:t>PlayingCard</a:t>
            </a:r>
            <a:r>
              <a:rPr lang="en-IN" dirty="0">
                <a:solidFill>
                  <a:srgbClr val="FF0000"/>
                </a:solidFill>
              </a:rPr>
              <a:t> </a:t>
            </a:r>
            <a:r>
              <a:rPr lang="en-IN" dirty="0" err="1">
                <a:solidFill>
                  <a:srgbClr val="FF0000"/>
                </a:solidFill>
              </a:rPr>
              <a:t>DealCardFromPack</a:t>
            </a:r>
            <a:r>
              <a:rPr lang="en-IN" dirty="0" smtClean="0">
                <a:solidFill>
                  <a:srgbClr val="FF0000"/>
                </a:solidFill>
              </a:rPr>
              <a:t>()</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b="1" dirty="0">
                <a:solidFill>
                  <a:srgbClr val="FF0000"/>
                </a:solidFill>
              </a:rPr>
              <a:t> </a:t>
            </a:r>
            <a:r>
              <a:rPr lang="en-IN" b="1" dirty="0" smtClean="0">
                <a:solidFill>
                  <a:srgbClr val="FF0000"/>
                </a:solidFill>
              </a:rPr>
              <a:t>                                                 </a:t>
            </a:r>
            <a:r>
              <a:rPr lang="en-IN" b="1" dirty="0" err="1" smtClean="0">
                <a:solidFill>
                  <a:srgbClr val="FF0000"/>
                </a:solidFill>
              </a:rPr>
              <a:t>PlayingCard</a:t>
            </a:r>
            <a:r>
              <a:rPr lang="en-IN" b="1" dirty="0" smtClean="0">
                <a:solidFill>
                  <a:srgbClr val="FF0000"/>
                </a:solidFill>
              </a:rPr>
              <a:t> </a:t>
            </a:r>
            <a:r>
              <a:rPr lang="en-IN" b="1" dirty="0">
                <a:solidFill>
                  <a:srgbClr val="FF0000"/>
                </a:solidFill>
              </a:rPr>
              <a:t>card = </a:t>
            </a:r>
            <a:r>
              <a:rPr lang="en-IN" b="1" dirty="0" err="1">
                <a:solidFill>
                  <a:srgbClr val="FF0000"/>
                </a:solidFill>
              </a:rPr>
              <a:t>this.cardPack</a:t>
            </a:r>
            <a:r>
              <a:rPr lang="en-IN" b="1" dirty="0">
                <a:solidFill>
                  <a:srgbClr val="FF0000"/>
                </a:solidFill>
              </a:rPr>
              <a:t>[(</a:t>
            </a:r>
            <a:r>
              <a:rPr lang="en-IN" b="1" dirty="0" err="1">
                <a:solidFill>
                  <a:srgbClr val="FF0000"/>
                </a:solidFill>
              </a:rPr>
              <a:t>int</a:t>
            </a:r>
            <a:r>
              <a:rPr lang="en-IN" b="1" dirty="0">
                <a:solidFill>
                  <a:srgbClr val="FF0000"/>
                </a:solidFill>
              </a:rPr>
              <a:t>)suit, (</a:t>
            </a:r>
            <a:r>
              <a:rPr lang="en-IN" b="1" dirty="0" err="1">
                <a:solidFill>
                  <a:srgbClr val="FF0000"/>
                </a:solidFill>
              </a:rPr>
              <a:t>int</a:t>
            </a:r>
            <a:r>
              <a:rPr lang="en-IN" b="1" dirty="0">
                <a:solidFill>
                  <a:srgbClr val="FF0000"/>
                </a:solidFill>
              </a:rPr>
              <a:t>)value]; </a:t>
            </a:r>
            <a:endParaRPr lang="en-IN" b="1" dirty="0" smtClean="0">
              <a:solidFill>
                <a:srgbClr val="FF0000"/>
              </a:solidFill>
            </a:endParaRPr>
          </a:p>
          <a:p>
            <a:pPr marL="0" indent="0">
              <a:spcBef>
                <a:spcPts val="0"/>
              </a:spcBef>
              <a:buNone/>
            </a:pPr>
            <a:r>
              <a:rPr lang="en-IN" b="1" dirty="0">
                <a:solidFill>
                  <a:srgbClr val="FF0000"/>
                </a:solidFill>
              </a:rPr>
              <a:t> </a:t>
            </a:r>
            <a:r>
              <a:rPr lang="en-IN" b="1" dirty="0" smtClean="0">
                <a:solidFill>
                  <a:srgbClr val="FF0000"/>
                </a:solidFill>
              </a:rPr>
              <a:t>                                                 </a:t>
            </a:r>
            <a:r>
              <a:rPr lang="en-IN" b="1" dirty="0" err="1" smtClean="0">
                <a:solidFill>
                  <a:srgbClr val="FF0000"/>
                </a:solidFill>
              </a:rPr>
              <a:t>this.cardPack</a:t>
            </a:r>
            <a:r>
              <a:rPr lang="en-IN" b="1" dirty="0">
                <a:solidFill>
                  <a:srgbClr val="FF0000"/>
                </a:solidFill>
              </a:rPr>
              <a:t>[(</a:t>
            </a:r>
            <a:r>
              <a:rPr lang="en-IN" b="1" dirty="0" err="1">
                <a:solidFill>
                  <a:srgbClr val="FF0000"/>
                </a:solidFill>
              </a:rPr>
              <a:t>int</a:t>
            </a:r>
            <a:r>
              <a:rPr lang="en-IN" b="1" dirty="0">
                <a:solidFill>
                  <a:srgbClr val="FF0000"/>
                </a:solidFill>
              </a:rPr>
              <a:t>)suit, (</a:t>
            </a:r>
            <a:r>
              <a:rPr lang="en-IN" b="1" dirty="0" err="1">
                <a:solidFill>
                  <a:srgbClr val="FF0000"/>
                </a:solidFill>
              </a:rPr>
              <a:t>int</a:t>
            </a:r>
            <a:r>
              <a:rPr lang="en-IN" b="1" dirty="0">
                <a:solidFill>
                  <a:srgbClr val="FF0000"/>
                </a:solidFill>
              </a:rPr>
              <a:t>)value] = null; </a:t>
            </a:r>
            <a:endParaRPr lang="en-IN" b="1" dirty="0" smtClean="0">
              <a:solidFill>
                <a:srgbClr val="FF0000"/>
              </a:solidFill>
            </a:endParaRPr>
          </a:p>
          <a:p>
            <a:pPr marL="0" indent="0">
              <a:spcBef>
                <a:spcPts val="0"/>
              </a:spcBef>
              <a:buNone/>
            </a:pPr>
            <a:r>
              <a:rPr lang="en-IN" b="1" dirty="0">
                <a:solidFill>
                  <a:srgbClr val="FF0000"/>
                </a:solidFill>
              </a:rPr>
              <a:t> </a:t>
            </a:r>
            <a:r>
              <a:rPr lang="en-IN" b="1" dirty="0" smtClean="0">
                <a:solidFill>
                  <a:srgbClr val="FF0000"/>
                </a:solidFill>
              </a:rPr>
              <a:t>                                                 return </a:t>
            </a:r>
            <a:r>
              <a:rPr lang="en-IN" b="1" dirty="0">
                <a:solidFill>
                  <a:srgbClr val="FF0000"/>
                </a:solidFill>
              </a:rPr>
              <a:t>card</a:t>
            </a:r>
            <a:r>
              <a:rPr lang="en-IN" b="1" dirty="0" smtClean="0">
                <a:solidFill>
                  <a:srgbClr val="FF0000"/>
                </a:solidFill>
              </a:rPr>
              <a:t>;</a:t>
            </a:r>
          </a:p>
          <a:p>
            <a:pPr marL="0" indent="0">
              <a:spcBef>
                <a:spcPts val="0"/>
              </a:spcBef>
              <a:buNone/>
            </a:pPr>
            <a:r>
              <a:rPr lang="en-IN" b="1" dirty="0">
                <a:solidFill>
                  <a:srgbClr val="FF0000"/>
                </a:solidFill>
              </a:rPr>
              <a:t> </a:t>
            </a:r>
            <a:r>
              <a:rPr lang="en-IN" b="1" dirty="0" smtClean="0">
                <a:solidFill>
                  <a:srgbClr val="FF0000"/>
                </a:solidFill>
              </a:rPr>
              <a:t>                                               </a:t>
            </a:r>
            <a:r>
              <a:rPr lang="en-IN" dirty="0" smtClean="0">
                <a:solidFill>
                  <a:srgbClr val="FF0000"/>
                </a:solidFill>
              </a:rPr>
              <a:t>} </a:t>
            </a:r>
          </a:p>
          <a:p>
            <a:pPr algn="just"/>
            <a:endParaRPr lang="en-IN" dirty="0">
              <a:solidFill>
                <a:schemeClr val="tx1">
                  <a:lumMod val="95000"/>
                  <a:lumOff val="5000"/>
                </a:schemeClr>
              </a:solidFill>
            </a:endParaRPr>
          </a:p>
          <a:p>
            <a:pPr marL="0" indent="0" algn="just">
              <a:buNone/>
            </a:pPr>
            <a:r>
              <a:rPr lang="en-IN" dirty="0" smtClean="0">
                <a:solidFill>
                  <a:schemeClr val="tx1">
                    <a:lumMod val="95000"/>
                    <a:lumOff val="5000"/>
                  </a:schemeClr>
                </a:solidFill>
              </a:rPr>
              <a:t>16) Locate </a:t>
            </a:r>
            <a:r>
              <a:rPr lang="en-IN" dirty="0">
                <a:solidFill>
                  <a:schemeClr val="tx1">
                    <a:lumMod val="95000"/>
                    <a:lumOff val="5000"/>
                  </a:schemeClr>
                </a:solidFill>
              </a:rPr>
              <a:t>the </a:t>
            </a:r>
            <a:r>
              <a:rPr lang="en-IN" i="1" dirty="0" err="1">
                <a:solidFill>
                  <a:schemeClr val="tx1">
                    <a:lumMod val="95000"/>
                    <a:lumOff val="5000"/>
                  </a:schemeClr>
                </a:solidFill>
              </a:rPr>
              <a:t>IsSuitEmpty</a:t>
            </a:r>
            <a:r>
              <a:rPr lang="en-IN" i="1" dirty="0">
                <a:solidFill>
                  <a:schemeClr val="tx1">
                    <a:lumMod val="95000"/>
                    <a:lumOff val="5000"/>
                  </a:schemeClr>
                </a:solidFill>
              </a:rPr>
              <a:t> </a:t>
            </a:r>
            <a:r>
              <a:rPr lang="en-IN" dirty="0">
                <a:solidFill>
                  <a:schemeClr val="tx1">
                    <a:lumMod val="95000"/>
                    <a:lumOff val="5000"/>
                  </a:schemeClr>
                </a:solidFill>
              </a:rPr>
              <a:t>method. Remember that the purpose of this method is to take a </a:t>
            </a:r>
            <a:r>
              <a:rPr lang="en-IN" i="1" dirty="0">
                <a:solidFill>
                  <a:schemeClr val="tx1">
                    <a:lumMod val="95000"/>
                    <a:lumOff val="5000"/>
                  </a:schemeClr>
                </a:solidFill>
              </a:rPr>
              <a:t>Suit </a:t>
            </a:r>
            <a:r>
              <a:rPr lang="en-IN" dirty="0">
                <a:solidFill>
                  <a:schemeClr val="tx1">
                    <a:lumMod val="95000"/>
                    <a:lumOff val="5000"/>
                  </a:schemeClr>
                </a:solidFill>
              </a:rPr>
              <a:t>parameter and return a Boolean value indicating whether there are any more cards of this suit left in the pack.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Delete </a:t>
            </a:r>
            <a:r>
              <a:rPr lang="en-IN" dirty="0">
                <a:solidFill>
                  <a:schemeClr val="tx1">
                    <a:lumMod val="95000"/>
                    <a:lumOff val="5000"/>
                  </a:schemeClr>
                </a:solidFill>
              </a:rPr>
              <a:t>the comment and the statement that throws the </a:t>
            </a:r>
            <a:r>
              <a:rPr lang="en-IN" i="1" dirty="0" err="1">
                <a:solidFill>
                  <a:schemeClr val="tx1">
                    <a:lumMod val="95000"/>
                    <a:lumOff val="5000"/>
                  </a:schemeClr>
                </a:solidFill>
              </a:rPr>
              <a:t>NotImplementedException</a:t>
            </a:r>
            <a:r>
              <a:rPr lang="en-IN" i="1" dirty="0">
                <a:solidFill>
                  <a:schemeClr val="tx1">
                    <a:lumMod val="95000"/>
                    <a:lumOff val="5000"/>
                  </a:schemeClr>
                </a:solidFill>
              </a:rPr>
              <a:t> </a:t>
            </a:r>
            <a:r>
              <a:rPr lang="en-IN" dirty="0">
                <a:solidFill>
                  <a:schemeClr val="tx1">
                    <a:lumMod val="95000"/>
                    <a:lumOff val="5000"/>
                  </a:schemeClr>
                </a:solidFill>
              </a:rPr>
              <a:t>exception from this method, and add the following code shown in bold:</a:t>
            </a:r>
          </a:p>
          <a:p>
            <a:pPr marL="0" indent="0">
              <a:spcBef>
                <a:spcPts val="0"/>
              </a:spcBef>
              <a:buNone/>
            </a:pPr>
            <a:endParaRPr lang="en-IN" dirty="0">
              <a:solidFill>
                <a:srgbClr val="FF0000"/>
              </a:solidFill>
            </a:endParaRPr>
          </a:p>
        </p:txBody>
      </p:sp>
    </p:spTree>
    <p:extLst>
      <p:ext uri="{BB962C8B-B14F-4D97-AF65-F5344CB8AC3E}">
        <p14:creationId xmlns:p14="http://schemas.microsoft.com/office/powerpoint/2010/main" xmlns="" val="96851246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a:bodyPr>
          <a:lstStyle/>
          <a:p>
            <a:pPr marL="0" indent="0">
              <a:spcBef>
                <a:spcPts val="0"/>
              </a:spcBef>
              <a:buNone/>
            </a:pPr>
            <a:r>
              <a:rPr lang="en-IN" dirty="0" smtClean="0">
                <a:solidFill>
                  <a:srgbClr val="FF0000"/>
                </a:solidFill>
              </a:rPr>
              <a:t>                                                 private </a:t>
            </a:r>
            <a:r>
              <a:rPr lang="en-IN" dirty="0">
                <a:solidFill>
                  <a:srgbClr val="FF0000"/>
                </a:solidFill>
              </a:rPr>
              <a:t>bool </a:t>
            </a:r>
            <a:r>
              <a:rPr lang="en-IN" dirty="0" err="1">
                <a:solidFill>
                  <a:srgbClr val="FF0000"/>
                </a:solidFill>
              </a:rPr>
              <a:t>IsSuitEmpty</a:t>
            </a:r>
            <a:r>
              <a:rPr lang="en-IN" dirty="0">
                <a:solidFill>
                  <a:srgbClr val="FF0000"/>
                </a:solidFill>
              </a:rPr>
              <a:t>(Suit suit</a:t>
            </a:r>
            <a:r>
              <a:rPr lang="en-IN" dirty="0" smtClean="0">
                <a:solidFill>
                  <a:srgbClr val="FF0000"/>
                </a:solidFill>
              </a:rPr>
              <a:t>)</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b="1" dirty="0">
                <a:solidFill>
                  <a:srgbClr val="FF0000"/>
                </a:solidFill>
              </a:rPr>
              <a:t> </a:t>
            </a:r>
            <a:r>
              <a:rPr lang="en-IN" b="1" dirty="0" smtClean="0">
                <a:solidFill>
                  <a:srgbClr val="FF0000"/>
                </a:solidFill>
              </a:rPr>
              <a:t>                                                bool </a:t>
            </a:r>
            <a:r>
              <a:rPr lang="en-IN" b="1" dirty="0">
                <a:solidFill>
                  <a:srgbClr val="FF0000"/>
                </a:solidFill>
              </a:rPr>
              <a:t>result = true; </a:t>
            </a:r>
            <a:endParaRPr lang="en-IN" b="1" dirty="0" smtClean="0">
              <a:solidFill>
                <a:srgbClr val="FF0000"/>
              </a:solidFill>
            </a:endParaRPr>
          </a:p>
          <a:p>
            <a:pPr marL="0" indent="0">
              <a:spcBef>
                <a:spcPts val="0"/>
              </a:spcBef>
              <a:buNone/>
            </a:pPr>
            <a:r>
              <a:rPr lang="en-IN" b="1" dirty="0">
                <a:solidFill>
                  <a:srgbClr val="FF0000"/>
                </a:solidFill>
              </a:rPr>
              <a:t> </a:t>
            </a:r>
            <a:r>
              <a:rPr lang="en-IN" b="1" dirty="0" smtClean="0">
                <a:solidFill>
                  <a:srgbClr val="FF0000"/>
                </a:solidFill>
              </a:rPr>
              <a:t>                                            for </a:t>
            </a:r>
            <a:r>
              <a:rPr lang="en-IN" b="1" dirty="0">
                <a:solidFill>
                  <a:srgbClr val="FF0000"/>
                </a:solidFill>
              </a:rPr>
              <a:t>(Value </a:t>
            </a:r>
            <a:r>
              <a:rPr lang="en-IN" b="1" dirty="0" err="1">
                <a:solidFill>
                  <a:srgbClr val="FF0000"/>
                </a:solidFill>
              </a:rPr>
              <a:t>value</a:t>
            </a:r>
            <a:r>
              <a:rPr lang="en-IN" b="1" dirty="0">
                <a:solidFill>
                  <a:srgbClr val="FF0000"/>
                </a:solidFill>
              </a:rPr>
              <a:t> = </a:t>
            </a:r>
            <a:r>
              <a:rPr lang="en-IN" b="1" dirty="0" err="1">
                <a:solidFill>
                  <a:srgbClr val="FF0000"/>
                </a:solidFill>
              </a:rPr>
              <a:t>Value.Two</a:t>
            </a:r>
            <a:r>
              <a:rPr lang="en-IN" b="1" dirty="0">
                <a:solidFill>
                  <a:srgbClr val="FF0000"/>
                </a:solidFill>
              </a:rPr>
              <a:t>; value &lt;= </a:t>
            </a:r>
            <a:r>
              <a:rPr lang="en-IN" b="1" dirty="0" err="1">
                <a:solidFill>
                  <a:srgbClr val="FF0000"/>
                </a:solidFill>
              </a:rPr>
              <a:t>Value.Ace</a:t>
            </a:r>
            <a:r>
              <a:rPr lang="en-IN" b="1" dirty="0">
                <a:solidFill>
                  <a:srgbClr val="FF0000"/>
                </a:solidFill>
              </a:rPr>
              <a:t>; value++) </a:t>
            </a:r>
            <a:endParaRPr lang="en-IN" b="1" dirty="0" smtClean="0">
              <a:solidFill>
                <a:srgbClr val="FF0000"/>
              </a:solidFill>
            </a:endParaRPr>
          </a:p>
          <a:p>
            <a:pPr marL="0" indent="0">
              <a:spcBef>
                <a:spcPts val="0"/>
              </a:spcBef>
              <a:buNone/>
            </a:pPr>
            <a:r>
              <a:rPr lang="en-IN" b="1" dirty="0">
                <a:solidFill>
                  <a:srgbClr val="FF0000"/>
                </a:solidFill>
              </a:rPr>
              <a:t> </a:t>
            </a:r>
            <a:r>
              <a:rPr lang="en-IN" b="1" dirty="0" smtClean="0">
                <a:solidFill>
                  <a:srgbClr val="FF0000"/>
                </a:solidFill>
              </a:rPr>
              <a:t>                                           { </a:t>
            </a:r>
          </a:p>
          <a:p>
            <a:pPr marL="0" indent="0">
              <a:spcBef>
                <a:spcPts val="0"/>
              </a:spcBef>
              <a:buNone/>
            </a:pPr>
            <a:r>
              <a:rPr lang="en-IN" b="1" dirty="0">
                <a:solidFill>
                  <a:srgbClr val="FF0000"/>
                </a:solidFill>
              </a:rPr>
              <a:t> </a:t>
            </a:r>
            <a:r>
              <a:rPr lang="en-IN" b="1" dirty="0" smtClean="0">
                <a:solidFill>
                  <a:srgbClr val="FF0000"/>
                </a:solidFill>
              </a:rPr>
              <a:t>                                               if </a:t>
            </a:r>
            <a:r>
              <a:rPr lang="en-IN" b="1" dirty="0">
                <a:solidFill>
                  <a:srgbClr val="FF0000"/>
                </a:solidFill>
              </a:rPr>
              <a:t>(!</a:t>
            </a:r>
            <a:r>
              <a:rPr lang="en-IN" b="1" dirty="0" err="1">
                <a:solidFill>
                  <a:srgbClr val="FF0000"/>
                </a:solidFill>
              </a:rPr>
              <a:t>IsCardAlreadyDealt</a:t>
            </a:r>
            <a:r>
              <a:rPr lang="en-IN" b="1" dirty="0">
                <a:solidFill>
                  <a:srgbClr val="FF0000"/>
                </a:solidFill>
              </a:rPr>
              <a:t>(suit, value)) </a:t>
            </a:r>
            <a:endParaRPr lang="en-IN" b="1" dirty="0" smtClean="0">
              <a:solidFill>
                <a:srgbClr val="FF0000"/>
              </a:solidFill>
            </a:endParaRPr>
          </a:p>
          <a:p>
            <a:pPr marL="0" indent="0">
              <a:spcBef>
                <a:spcPts val="0"/>
              </a:spcBef>
              <a:buNone/>
            </a:pPr>
            <a:r>
              <a:rPr lang="en-IN" b="1" dirty="0">
                <a:solidFill>
                  <a:srgbClr val="FF0000"/>
                </a:solidFill>
              </a:rPr>
              <a:t> </a:t>
            </a:r>
            <a:r>
              <a:rPr lang="en-IN" b="1" dirty="0" smtClean="0">
                <a:solidFill>
                  <a:srgbClr val="FF0000"/>
                </a:solidFill>
              </a:rPr>
              <a:t>                                              {</a:t>
            </a:r>
          </a:p>
          <a:p>
            <a:pPr marL="0" indent="0">
              <a:spcBef>
                <a:spcPts val="0"/>
              </a:spcBef>
              <a:buNone/>
            </a:pPr>
            <a:r>
              <a:rPr lang="en-IN" b="1" dirty="0">
                <a:solidFill>
                  <a:srgbClr val="FF0000"/>
                </a:solidFill>
              </a:rPr>
              <a:t> </a:t>
            </a:r>
            <a:r>
              <a:rPr lang="en-IN" b="1" dirty="0" smtClean="0">
                <a:solidFill>
                  <a:srgbClr val="FF0000"/>
                </a:solidFill>
              </a:rPr>
              <a:t>                                                    </a:t>
            </a:r>
            <a:r>
              <a:rPr lang="en-IN" b="1" dirty="0">
                <a:solidFill>
                  <a:srgbClr val="FF0000"/>
                </a:solidFill>
              </a:rPr>
              <a:t>result = false; </a:t>
            </a:r>
            <a:endParaRPr lang="en-IN" b="1" dirty="0" smtClean="0">
              <a:solidFill>
                <a:srgbClr val="FF0000"/>
              </a:solidFill>
            </a:endParaRPr>
          </a:p>
          <a:p>
            <a:pPr marL="0" indent="0">
              <a:spcBef>
                <a:spcPts val="0"/>
              </a:spcBef>
              <a:buNone/>
            </a:pPr>
            <a:r>
              <a:rPr lang="en-IN" b="1" dirty="0">
                <a:solidFill>
                  <a:srgbClr val="FF0000"/>
                </a:solidFill>
              </a:rPr>
              <a:t> </a:t>
            </a:r>
            <a:r>
              <a:rPr lang="en-IN" b="1" dirty="0" smtClean="0">
                <a:solidFill>
                  <a:srgbClr val="FF0000"/>
                </a:solidFill>
              </a:rPr>
              <a:t>                                                     break</a:t>
            </a:r>
            <a:r>
              <a:rPr lang="en-IN" b="1" dirty="0">
                <a:solidFill>
                  <a:srgbClr val="FF0000"/>
                </a:solidFill>
              </a:rPr>
              <a:t>; </a:t>
            </a:r>
            <a:endParaRPr lang="en-IN" b="1" dirty="0" smtClean="0">
              <a:solidFill>
                <a:srgbClr val="FF0000"/>
              </a:solidFill>
            </a:endParaRPr>
          </a:p>
          <a:p>
            <a:pPr marL="0" indent="0">
              <a:spcBef>
                <a:spcPts val="0"/>
              </a:spcBef>
              <a:buNone/>
            </a:pPr>
            <a:r>
              <a:rPr lang="en-IN" b="1" dirty="0">
                <a:solidFill>
                  <a:srgbClr val="FF0000"/>
                </a:solidFill>
              </a:rPr>
              <a:t> </a:t>
            </a:r>
            <a:r>
              <a:rPr lang="en-IN" b="1" dirty="0" smtClean="0">
                <a:solidFill>
                  <a:srgbClr val="FF0000"/>
                </a:solidFill>
              </a:rPr>
              <a:t>                                               } </a:t>
            </a:r>
          </a:p>
          <a:p>
            <a:pPr marL="0" indent="0">
              <a:spcBef>
                <a:spcPts val="0"/>
              </a:spcBef>
              <a:buNone/>
            </a:pPr>
            <a:r>
              <a:rPr lang="en-IN" b="1" dirty="0">
                <a:solidFill>
                  <a:srgbClr val="FF0000"/>
                </a:solidFill>
              </a:rPr>
              <a:t> </a:t>
            </a:r>
            <a:r>
              <a:rPr lang="en-IN" b="1" dirty="0" smtClean="0">
                <a:solidFill>
                  <a:srgbClr val="FF0000"/>
                </a:solidFill>
              </a:rPr>
              <a:t>                                            } </a:t>
            </a:r>
          </a:p>
          <a:p>
            <a:pPr marL="0" indent="0">
              <a:spcBef>
                <a:spcPts val="0"/>
              </a:spcBef>
              <a:buNone/>
            </a:pPr>
            <a:r>
              <a:rPr lang="en-IN" b="1" dirty="0">
                <a:solidFill>
                  <a:srgbClr val="FF0000"/>
                </a:solidFill>
              </a:rPr>
              <a:t> </a:t>
            </a:r>
            <a:r>
              <a:rPr lang="en-IN" b="1" dirty="0" smtClean="0">
                <a:solidFill>
                  <a:srgbClr val="FF0000"/>
                </a:solidFill>
              </a:rPr>
              <a:t>                                                return </a:t>
            </a:r>
            <a:r>
              <a:rPr lang="en-IN" b="1" dirty="0">
                <a:solidFill>
                  <a:srgbClr val="FF0000"/>
                </a:solidFill>
              </a:rPr>
              <a:t>result</a:t>
            </a:r>
            <a:r>
              <a:rPr lang="en-IN" b="1" dirty="0" smtClean="0">
                <a:solidFill>
                  <a:srgbClr val="FF0000"/>
                </a:solidFill>
              </a:rPr>
              <a:t>;</a:t>
            </a:r>
          </a:p>
          <a:p>
            <a:pPr marL="0" indent="0" algn="just">
              <a:spcBef>
                <a:spcPts val="0"/>
              </a:spcBef>
              <a:buNone/>
            </a:pPr>
            <a:r>
              <a:rPr lang="en-IN" b="1" dirty="0">
                <a:solidFill>
                  <a:srgbClr val="FF0000"/>
                </a:solidFill>
              </a:rPr>
              <a:t> </a:t>
            </a:r>
            <a:r>
              <a:rPr lang="en-IN" b="1" dirty="0" smtClean="0">
                <a:solidFill>
                  <a:srgbClr val="FF0000"/>
                </a:solidFill>
              </a:rPr>
              <a:t>                                           </a:t>
            </a:r>
            <a:r>
              <a:rPr lang="en-IN" dirty="0" smtClean="0">
                <a:solidFill>
                  <a:srgbClr val="FF0000"/>
                </a:solidFill>
              </a:rPr>
              <a:t>} </a:t>
            </a:r>
          </a:p>
          <a:p>
            <a:pPr marL="0" indent="0" algn="just">
              <a:spcBef>
                <a:spcPts val="0"/>
              </a:spcBef>
              <a:buNone/>
            </a:pPr>
            <a:r>
              <a:rPr lang="en-IN" dirty="0">
                <a:solidFill>
                  <a:schemeClr val="tx1">
                    <a:lumMod val="95000"/>
                    <a:lumOff val="5000"/>
                  </a:schemeClr>
                </a:solidFill>
              </a:rPr>
              <a:t>This code iterates through the possible card values and determines whether there is a card left in the </a:t>
            </a:r>
            <a:r>
              <a:rPr lang="en-IN" i="1" dirty="0" err="1">
                <a:solidFill>
                  <a:schemeClr val="tx1">
                    <a:lumMod val="95000"/>
                    <a:lumOff val="5000"/>
                  </a:schemeClr>
                </a:solidFill>
              </a:rPr>
              <a:t>cardPack</a:t>
            </a:r>
            <a:r>
              <a:rPr lang="en-IN" i="1" dirty="0">
                <a:solidFill>
                  <a:schemeClr val="tx1">
                    <a:lumMod val="95000"/>
                    <a:lumOff val="5000"/>
                  </a:schemeClr>
                </a:solidFill>
              </a:rPr>
              <a:t> </a:t>
            </a:r>
            <a:r>
              <a:rPr lang="en-IN" dirty="0">
                <a:solidFill>
                  <a:schemeClr val="tx1">
                    <a:lumMod val="95000"/>
                    <a:lumOff val="5000"/>
                  </a:schemeClr>
                </a:solidFill>
              </a:rPr>
              <a:t>array that has the specified suit and value by using the </a:t>
            </a:r>
            <a:r>
              <a:rPr lang="en-IN" i="1" dirty="0" err="1">
                <a:solidFill>
                  <a:schemeClr val="tx1">
                    <a:lumMod val="95000"/>
                    <a:lumOff val="5000"/>
                  </a:schemeClr>
                </a:solidFill>
              </a:rPr>
              <a:t>IsCardAlreadyDealt</a:t>
            </a:r>
            <a:r>
              <a:rPr lang="en-IN" i="1" dirty="0">
                <a:solidFill>
                  <a:schemeClr val="tx1">
                    <a:lumMod val="95000"/>
                    <a:lumOff val="5000"/>
                  </a:schemeClr>
                </a:solidFill>
              </a:rPr>
              <a:t> </a:t>
            </a:r>
            <a:r>
              <a:rPr lang="en-IN" dirty="0">
                <a:solidFill>
                  <a:schemeClr val="tx1">
                    <a:lumMod val="95000"/>
                    <a:lumOff val="5000"/>
                  </a:schemeClr>
                </a:solidFill>
              </a:rPr>
              <a:t>method, which you will complete in the next step. </a:t>
            </a:r>
            <a:endParaRPr lang="en-IN" dirty="0" smtClean="0">
              <a:solidFill>
                <a:schemeClr val="tx1">
                  <a:lumMod val="95000"/>
                  <a:lumOff val="5000"/>
                </a:schemeClr>
              </a:solidFill>
            </a:endParaRPr>
          </a:p>
          <a:p>
            <a:pPr marL="0" indent="0" algn="just">
              <a:spcBef>
                <a:spcPts val="0"/>
              </a:spcBef>
              <a:buNone/>
            </a:pPr>
            <a:endParaRPr lang="en-IN" dirty="0">
              <a:solidFill>
                <a:schemeClr val="tx1">
                  <a:lumMod val="95000"/>
                  <a:lumOff val="5000"/>
                </a:schemeClr>
              </a:solidFill>
            </a:endParaRPr>
          </a:p>
          <a:p>
            <a:pPr marL="0" indent="0" algn="just">
              <a:spcBef>
                <a:spcPts val="0"/>
              </a:spcBef>
              <a:buNone/>
            </a:pPr>
            <a:r>
              <a:rPr lang="en-IN" dirty="0" smtClean="0">
                <a:solidFill>
                  <a:schemeClr val="tx1">
                    <a:lumMod val="95000"/>
                    <a:lumOff val="5000"/>
                  </a:schemeClr>
                </a:solidFill>
              </a:rPr>
              <a:t>If </a:t>
            </a:r>
            <a:r>
              <a:rPr lang="en-IN" dirty="0">
                <a:solidFill>
                  <a:schemeClr val="tx1">
                    <a:lumMod val="95000"/>
                    <a:lumOff val="5000"/>
                  </a:schemeClr>
                </a:solidFill>
              </a:rPr>
              <a:t>the loop finds a card, the value in the </a:t>
            </a:r>
            <a:r>
              <a:rPr lang="en-IN" i="1" dirty="0">
                <a:solidFill>
                  <a:schemeClr val="tx1">
                    <a:lumMod val="95000"/>
                    <a:lumOff val="5000"/>
                  </a:schemeClr>
                </a:solidFill>
              </a:rPr>
              <a:t>result </a:t>
            </a:r>
            <a:r>
              <a:rPr lang="en-IN" dirty="0">
                <a:solidFill>
                  <a:schemeClr val="tx1">
                    <a:lumMod val="95000"/>
                    <a:lumOff val="5000"/>
                  </a:schemeClr>
                </a:solidFill>
              </a:rPr>
              <a:t>variable is set to </a:t>
            </a:r>
            <a:r>
              <a:rPr lang="en-IN" i="1" dirty="0">
                <a:solidFill>
                  <a:schemeClr val="tx1">
                    <a:lumMod val="95000"/>
                    <a:lumOff val="5000"/>
                  </a:schemeClr>
                </a:solidFill>
              </a:rPr>
              <a:t>false </a:t>
            </a:r>
            <a:r>
              <a:rPr lang="en-IN" dirty="0">
                <a:solidFill>
                  <a:schemeClr val="tx1">
                    <a:lumMod val="95000"/>
                    <a:lumOff val="5000"/>
                  </a:schemeClr>
                </a:solidFill>
              </a:rPr>
              <a:t>and the </a:t>
            </a:r>
            <a:r>
              <a:rPr lang="en-IN" i="1" dirty="0">
                <a:solidFill>
                  <a:schemeClr val="tx1">
                    <a:lumMod val="95000"/>
                    <a:lumOff val="5000"/>
                  </a:schemeClr>
                </a:solidFill>
              </a:rPr>
              <a:t>break </a:t>
            </a:r>
            <a:r>
              <a:rPr lang="en-IN" dirty="0">
                <a:solidFill>
                  <a:schemeClr val="tx1">
                    <a:lumMod val="95000"/>
                    <a:lumOff val="5000"/>
                  </a:schemeClr>
                </a:solidFill>
              </a:rPr>
              <a:t>statement causes the loop to terminate</a:t>
            </a:r>
            <a:r>
              <a:rPr lang="en-IN" dirty="0" smtClean="0">
                <a:solidFill>
                  <a:schemeClr val="tx1">
                    <a:lumMod val="95000"/>
                    <a:lumOff val="5000"/>
                  </a:schemeClr>
                </a:solidFill>
              </a:rPr>
              <a:t>.</a:t>
            </a:r>
          </a:p>
          <a:p>
            <a:pPr marL="0" indent="0" algn="just">
              <a:spcBef>
                <a:spcPts val="0"/>
              </a:spcBef>
              <a:buNone/>
            </a:pPr>
            <a:endParaRPr lang="en-IN" dirty="0">
              <a:solidFill>
                <a:schemeClr val="tx1">
                  <a:lumMod val="95000"/>
                  <a:lumOff val="5000"/>
                </a:schemeClr>
              </a:solidFill>
            </a:endParaRPr>
          </a:p>
          <a:p>
            <a:pPr marL="0" indent="0" algn="just">
              <a:spcBef>
                <a:spcPts val="0"/>
              </a:spcBef>
              <a:buNone/>
            </a:pPr>
            <a:r>
              <a:rPr lang="en-IN" dirty="0" smtClean="0">
                <a:solidFill>
                  <a:schemeClr val="tx1">
                    <a:lumMod val="95000"/>
                    <a:lumOff val="5000"/>
                  </a:schemeClr>
                </a:solidFill>
              </a:rPr>
              <a:t> </a:t>
            </a:r>
            <a:r>
              <a:rPr lang="en-IN" dirty="0">
                <a:solidFill>
                  <a:schemeClr val="tx1">
                    <a:lumMod val="95000"/>
                    <a:lumOff val="5000"/>
                  </a:schemeClr>
                </a:solidFill>
              </a:rPr>
              <a:t>If the loop completes without finding a card, the </a:t>
            </a:r>
            <a:r>
              <a:rPr lang="en-IN" i="1" dirty="0">
                <a:solidFill>
                  <a:schemeClr val="tx1">
                    <a:lumMod val="95000"/>
                    <a:lumOff val="5000"/>
                  </a:schemeClr>
                </a:solidFill>
              </a:rPr>
              <a:t>result </a:t>
            </a:r>
            <a:r>
              <a:rPr lang="en-IN" dirty="0">
                <a:solidFill>
                  <a:schemeClr val="tx1">
                    <a:lumMod val="95000"/>
                    <a:lumOff val="5000"/>
                  </a:schemeClr>
                </a:solidFill>
              </a:rPr>
              <a:t>variable remains set to its initial value of </a:t>
            </a:r>
            <a:r>
              <a:rPr lang="en-IN" i="1" dirty="0">
                <a:solidFill>
                  <a:schemeClr val="tx1">
                    <a:lumMod val="95000"/>
                    <a:lumOff val="5000"/>
                  </a:schemeClr>
                </a:solidFill>
              </a:rPr>
              <a:t>true</a:t>
            </a:r>
            <a:r>
              <a:rPr lang="en-IN" dirty="0">
                <a:solidFill>
                  <a:schemeClr val="tx1">
                    <a:lumMod val="95000"/>
                    <a:lumOff val="5000"/>
                  </a:schemeClr>
                </a:solidFill>
              </a:rPr>
              <a:t>. The value of the </a:t>
            </a:r>
            <a:r>
              <a:rPr lang="en-IN" i="1" dirty="0">
                <a:solidFill>
                  <a:schemeClr val="tx1">
                    <a:lumMod val="95000"/>
                    <a:lumOff val="5000"/>
                  </a:schemeClr>
                </a:solidFill>
              </a:rPr>
              <a:t>result </a:t>
            </a:r>
            <a:r>
              <a:rPr lang="en-IN" dirty="0">
                <a:solidFill>
                  <a:schemeClr val="tx1">
                    <a:lumMod val="95000"/>
                    <a:lumOff val="5000"/>
                  </a:schemeClr>
                </a:solidFill>
              </a:rPr>
              <a:t>variable is passed back as the return value of the method.</a:t>
            </a:r>
          </a:p>
        </p:txBody>
      </p:sp>
    </p:spTree>
    <p:extLst>
      <p:ext uri="{BB962C8B-B14F-4D97-AF65-F5344CB8AC3E}">
        <p14:creationId xmlns:p14="http://schemas.microsoft.com/office/powerpoint/2010/main" xmlns="" val="390290973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lnSpcReduction="10000"/>
          </a:bodyPr>
          <a:lstStyle/>
          <a:p>
            <a:pPr marL="0" indent="0" algn="just">
              <a:buNone/>
            </a:pPr>
            <a:r>
              <a:rPr lang="en-IN" b="1" dirty="0" smtClean="0">
                <a:solidFill>
                  <a:schemeClr val="tx1">
                    <a:lumMod val="95000"/>
                    <a:lumOff val="5000"/>
                  </a:schemeClr>
                </a:solidFill>
              </a:rPr>
              <a:t>18 ) Find </a:t>
            </a:r>
            <a:r>
              <a:rPr lang="en-IN" b="1" dirty="0">
                <a:solidFill>
                  <a:schemeClr val="tx1">
                    <a:lumMod val="95000"/>
                    <a:lumOff val="5000"/>
                  </a:schemeClr>
                </a:solidFill>
              </a:rPr>
              <a:t>the </a:t>
            </a:r>
            <a:r>
              <a:rPr lang="en-IN" b="1" i="1" dirty="0" err="1">
                <a:solidFill>
                  <a:schemeClr val="tx1">
                    <a:lumMod val="95000"/>
                    <a:lumOff val="5000"/>
                  </a:schemeClr>
                </a:solidFill>
              </a:rPr>
              <a:t>IsCardAlreadyDealt</a:t>
            </a:r>
            <a:r>
              <a:rPr lang="en-IN" b="1" i="1" dirty="0">
                <a:solidFill>
                  <a:schemeClr val="tx1">
                    <a:lumMod val="95000"/>
                    <a:lumOff val="5000"/>
                  </a:schemeClr>
                </a:solidFill>
              </a:rPr>
              <a:t> </a:t>
            </a:r>
            <a:r>
              <a:rPr lang="en-IN" b="1" dirty="0">
                <a:solidFill>
                  <a:schemeClr val="tx1">
                    <a:lumMod val="95000"/>
                    <a:lumOff val="5000"/>
                  </a:schemeClr>
                </a:solidFill>
              </a:rPr>
              <a:t>method. The purpose of this method is to determine whether the card with the specified suit and value has already been dealt and removed from the pack. </a:t>
            </a:r>
            <a:endParaRPr lang="en-IN" b="1" dirty="0" smtClean="0">
              <a:solidFill>
                <a:schemeClr val="tx1">
                  <a:lumMod val="95000"/>
                  <a:lumOff val="5000"/>
                </a:schemeClr>
              </a:solidFill>
            </a:endParaRPr>
          </a:p>
          <a:p>
            <a:pPr marL="0" indent="0" algn="just">
              <a:buNone/>
            </a:pPr>
            <a:r>
              <a:rPr lang="en-IN" b="1" dirty="0" smtClean="0">
                <a:solidFill>
                  <a:schemeClr val="tx1">
                    <a:lumMod val="95000"/>
                    <a:lumOff val="5000"/>
                  </a:schemeClr>
                </a:solidFill>
              </a:rPr>
              <a:t>You </a:t>
            </a:r>
            <a:r>
              <a:rPr lang="en-IN" b="1" dirty="0">
                <a:solidFill>
                  <a:schemeClr val="tx1">
                    <a:lumMod val="95000"/>
                    <a:lumOff val="5000"/>
                  </a:schemeClr>
                </a:solidFill>
              </a:rPr>
              <a:t>will see later that when the </a:t>
            </a:r>
            <a:r>
              <a:rPr lang="en-IN" b="1" i="1" dirty="0" err="1">
                <a:solidFill>
                  <a:schemeClr val="tx1">
                    <a:lumMod val="95000"/>
                    <a:lumOff val="5000"/>
                  </a:schemeClr>
                </a:solidFill>
              </a:rPr>
              <a:t>DealFromPack</a:t>
            </a:r>
            <a:r>
              <a:rPr lang="en-IN" b="1" i="1" dirty="0">
                <a:solidFill>
                  <a:schemeClr val="tx1">
                    <a:lumMod val="95000"/>
                    <a:lumOff val="5000"/>
                  </a:schemeClr>
                </a:solidFill>
              </a:rPr>
              <a:t> </a:t>
            </a:r>
            <a:r>
              <a:rPr lang="en-IN" b="1" dirty="0">
                <a:solidFill>
                  <a:schemeClr val="tx1">
                    <a:lumMod val="95000"/>
                    <a:lumOff val="5000"/>
                  </a:schemeClr>
                </a:solidFill>
              </a:rPr>
              <a:t>method deals a card, it removes the card from the </a:t>
            </a:r>
            <a:r>
              <a:rPr lang="en-IN" b="1" i="1" dirty="0" err="1">
                <a:solidFill>
                  <a:schemeClr val="tx1">
                    <a:lumMod val="95000"/>
                    <a:lumOff val="5000"/>
                  </a:schemeClr>
                </a:solidFill>
              </a:rPr>
              <a:t>cardPack</a:t>
            </a:r>
            <a:r>
              <a:rPr lang="en-IN" b="1" i="1" dirty="0">
                <a:solidFill>
                  <a:schemeClr val="tx1">
                    <a:lumMod val="95000"/>
                    <a:lumOff val="5000"/>
                  </a:schemeClr>
                </a:solidFill>
              </a:rPr>
              <a:t> </a:t>
            </a:r>
            <a:r>
              <a:rPr lang="en-IN" b="1" dirty="0">
                <a:solidFill>
                  <a:schemeClr val="tx1">
                    <a:lumMod val="95000"/>
                    <a:lumOff val="5000"/>
                  </a:schemeClr>
                </a:solidFill>
              </a:rPr>
              <a:t>array and sets the corresponding element to </a:t>
            </a:r>
            <a:r>
              <a:rPr lang="en-IN" b="1" i="1" dirty="0">
                <a:solidFill>
                  <a:schemeClr val="tx1">
                    <a:lumMod val="95000"/>
                    <a:lumOff val="5000"/>
                  </a:schemeClr>
                </a:solidFill>
              </a:rPr>
              <a:t>null</a:t>
            </a:r>
            <a:r>
              <a:rPr lang="en-IN" b="1" dirty="0">
                <a:solidFill>
                  <a:schemeClr val="tx1">
                    <a:lumMod val="95000"/>
                    <a:lumOff val="5000"/>
                  </a:schemeClr>
                </a:solidFill>
              </a:rPr>
              <a:t>. </a:t>
            </a:r>
            <a:endParaRPr lang="en-IN" b="1" dirty="0" smtClean="0">
              <a:solidFill>
                <a:schemeClr val="tx1">
                  <a:lumMod val="95000"/>
                  <a:lumOff val="5000"/>
                </a:schemeClr>
              </a:solidFill>
            </a:endParaRPr>
          </a:p>
          <a:p>
            <a:pPr marL="0" indent="0" algn="just">
              <a:buNone/>
            </a:pPr>
            <a:r>
              <a:rPr lang="en-IN" b="1" dirty="0" smtClean="0">
                <a:solidFill>
                  <a:schemeClr val="tx1">
                    <a:lumMod val="95000"/>
                    <a:lumOff val="5000"/>
                  </a:schemeClr>
                </a:solidFill>
              </a:rPr>
              <a:t>Replace </a:t>
            </a:r>
            <a:r>
              <a:rPr lang="en-IN" b="1" dirty="0">
                <a:solidFill>
                  <a:schemeClr val="tx1">
                    <a:lumMod val="95000"/>
                    <a:lumOff val="5000"/>
                  </a:schemeClr>
                </a:solidFill>
              </a:rPr>
              <a:t>the comment and the statement that throws the </a:t>
            </a:r>
            <a:r>
              <a:rPr lang="en-IN" b="1" i="1" dirty="0" err="1">
                <a:solidFill>
                  <a:schemeClr val="tx1">
                    <a:lumMod val="95000"/>
                    <a:lumOff val="5000"/>
                  </a:schemeClr>
                </a:solidFill>
              </a:rPr>
              <a:t>NotImplementedException</a:t>
            </a:r>
            <a:r>
              <a:rPr lang="en-IN" b="1" i="1" dirty="0">
                <a:solidFill>
                  <a:schemeClr val="tx1">
                    <a:lumMod val="95000"/>
                    <a:lumOff val="5000"/>
                  </a:schemeClr>
                </a:solidFill>
              </a:rPr>
              <a:t> </a:t>
            </a:r>
            <a:r>
              <a:rPr lang="en-IN" b="1" dirty="0">
                <a:solidFill>
                  <a:schemeClr val="tx1">
                    <a:lumMod val="95000"/>
                    <a:lumOff val="5000"/>
                  </a:schemeClr>
                </a:solidFill>
              </a:rPr>
              <a:t>exception in this method with the code shown in bold:</a:t>
            </a:r>
          </a:p>
          <a:p>
            <a:pPr marL="0" indent="0">
              <a:buNone/>
            </a:pPr>
            <a:r>
              <a:rPr lang="en-IN" dirty="0" smtClean="0">
                <a:solidFill>
                  <a:srgbClr val="FF0000"/>
                </a:solidFill>
              </a:rPr>
              <a:t>                                                  private </a:t>
            </a:r>
            <a:r>
              <a:rPr lang="en-IN" dirty="0">
                <a:solidFill>
                  <a:srgbClr val="FF0000"/>
                </a:solidFill>
              </a:rPr>
              <a:t>bool </a:t>
            </a:r>
            <a:r>
              <a:rPr lang="en-IN" dirty="0" err="1">
                <a:solidFill>
                  <a:srgbClr val="FF0000"/>
                </a:solidFill>
              </a:rPr>
              <a:t>IsCardAlreadyDealt</a:t>
            </a:r>
            <a:r>
              <a:rPr lang="en-IN" dirty="0">
                <a:solidFill>
                  <a:srgbClr val="FF0000"/>
                </a:solidFill>
              </a:rPr>
              <a:t>(Suit </a:t>
            </a:r>
            <a:r>
              <a:rPr lang="en-IN" dirty="0" err="1">
                <a:solidFill>
                  <a:srgbClr val="FF0000"/>
                </a:solidFill>
              </a:rPr>
              <a:t>suit</a:t>
            </a:r>
            <a:r>
              <a:rPr lang="en-IN" dirty="0">
                <a:solidFill>
                  <a:srgbClr val="FF0000"/>
                </a:solidFill>
              </a:rPr>
              <a:t>, Value value</a:t>
            </a:r>
            <a:r>
              <a:rPr lang="en-IN" dirty="0" smtClean="0">
                <a:solidFill>
                  <a:srgbClr val="FF0000"/>
                </a:solidFill>
              </a:rPr>
              <a:t>)</a:t>
            </a:r>
          </a:p>
          <a:p>
            <a:pPr marL="0" indent="0">
              <a:buNone/>
            </a:pPr>
            <a:r>
              <a:rPr lang="en-IN" dirty="0">
                <a:solidFill>
                  <a:srgbClr val="FF0000"/>
                </a:solidFill>
              </a:rPr>
              <a:t> </a:t>
            </a:r>
            <a:r>
              <a:rPr lang="en-IN" dirty="0" smtClean="0">
                <a:solidFill>
                  <a:srgbClr val="FF0000"/>
                </a:solidFill>
              </a:rPr>
              <a:t>                                               { </a:t>
            </a:r>
          </a:p>
          <a:p>
            <a:pPr marL="0" indent="0">
              <a:buNone/>
            </a:pPr>
            <a:r>
              <a:rPr lang="en-IN" b="1" dirty="0">
                <a:solidFill>
                  <a:srgbClr val="FF0000"/>
                </a:solidFill>
              </a:rPr>
              <a:t> </a:t>
            </a:r>
            <a:r>
              <a:rPr lang="en-IN" b="1" dirty="0" smtClean="0">
                <a:solidFill>
                  <a:srgbClr val="FF0000"/>
                </a:solidFill>
              </a:rPr>
              <a:t>                                                   return </a:t>
            </a:r>
            <a:r>
              <a:rPr lang="en-IN" b="1" dirty="0">
                <a:solidFill>
                  <a:srgbClr val="FF0000"/>
                </a:solidFill>
              </a:rPr>
              <a:t>(</a:t>
            </a:r>
            <a:r>
              <a:rPr lang="en-IN" b="1" dirty="0" err="1">
                <a:solidFill>
                  <a:srgbClr val="FF0000"/>
                </a:solidFill>
              </a:rPr>
              <a:t>this.cardPack</a:t>
            </a:r>
            <a:r>
              <a:rPr lang="en-IN" b="1" dirty="0">
                <a:solidFill>
                  <a:srgbClr val="FF0000"/>
                </a:solidFill>
              </a:rPr>
              <a:t>[(</a:t>
            </a:r>
            <a:r>
              <a:rPr lang="en-IN" b="1" dirty="0" err="1">
                <a:solidFill>
                  <a:srgbClr val="FF0000"/>
                </a:solidFill>
              </a:rPr>
              <a:t>int</a:t>
            </a:r>
            <a:r>
              <a:rPr lang="en-IN" b="1" dirty="0">
                <a:solidFill>
                  <a:srgbClr val="FF0000"/>
                </a:solidFill>
              </a:rPr>
              <a:t>)suit, (</a:t>
            </a:r>
            <a:r>
              <a:rPr lang="en-IN" b="1" dirty="0" err="1">
                <a:solidFill>
                  <a:srgbClr val="FF0000"/>
                </a:solidFill>
              </a:rPr>
              <a:t>int</a:t>
            </a:r>
            <a:r>
              <a:rPr lang="en-IN" b="1" dirty="0">
                <a:solidFill>
                  <a:srgbClr val="FF0000"/>
                </a:solidFill>
              </a:rPr>
              <a:t>)value] == null</a:t>
            </a:r>
            <a:r>
              <a:rPr lang="en-IN" b="1" dirty="0" smtClean="0">
                <a:solidFill>
                  <a:srgbClr val="FF0000"/>
                </a:solidFill>
              </a:rPr>
              <a:t>);</a:t>
            </a:r>
          </a:p>
          <a:p>
            <a:pPr marL="0" indent="0">
              <a:buNone/>
            </a:pPr>
            <a:r>
              <a:rPr lang="en-IN" b="1" dirty="0">
                <a:solidFill>
                  <a:srgbClr val="FF0000"/>
                </a:solidFill>
              </a:rPr>
              <a:t> </a:t>
            </a:r>
            <a:r>
              <a:rPr lang="en-IN" b="1" dirty="0" smtClean="0">
                <a:solidFill>
                  <a:srgbClr val="FF0000"/>
                </a:solidFill>
              </a:rPr>
              <a:t>                                              </a:t>
            </a:r>
            <a:r>
              <a:rPr lang="en-IN" dirty="0" smtClean="0">
                <a:solidFill>
                  <a:srgbClr val="FF0000"/>
                </a:solidFill>
              </a:rPr>
              <a:t>}</a:t>
            </a:r>
            <a:endParaRPr lang="en-IN" dirty="0">
              <a:solidFill>
                <a:srgbClr val="FF0000"/>
              </a:solidFill>
            </a:endParaRPr>
          </a:p>
          <a:p>
            <a:pPr algn="just"/>
            <a:r>
              <a:rPr lang="en-IN" b="1" dirty="0">
                <a:solidFill>
                  <a:schemeClr val="tx1">
                    <a:lumMod val="95000"/>
                    <a:lumOff val="5000"/>
                  </a:schemeClr>
                </a:solidFill>
              </a:rPr>
              <a:t>This statement returns </a:t>
            </a:r>
            <a:r>
              <a:rPr lang="en-IN" b="1" i="1" dirty="0">
                <a:solidFill>
                  <a:schemeClr val="tx1">
                    <a:lumMod val="95000"/>
                    <a:lumOff val="5000"/>
                  </a:schemeClr>
                </a:solidFill>
              </a:rPr>
              <a:t>true </a:t>
            </a:r>
            <a:r>
              <a:rPr lang="en-IN" b="1" dirty="0">
                <a:solidFill>
                  <a:schemeClr val="tx1">
                    <a:lumMod val="95000"/>
                    <a:lumOff val="5000"/>
                  </a:schemeClr>
                </a:solidFill>
              </a:rPr>
              <a:t>if the element in the </a:t>
            </a:r>
            <a:r>
              <a:rPr lang="en-IN" b="1" i="1" dirty="0" err="1">
                <a:solidFill>
                  <a:schemeClr val="tx1">
                    <a:lumMod val="95000"/>
                    <a:lumOff val="5000"/>
                  </a:schemeClr>
                </a:solidFill>
              </a:rPr>
              <a:t>cardPack</a:t>
            </a:r>
            <a:r>
              <a:rPr lang="en-IN" b="1" i="1" dirty="0">
                <a:solidFill>
                  <a:schemeClr val="tx1">
                    <a:lumMod val="95000"/>
                    <a:lumOff val="5000"/>
                  </a:schemeClr>
                </a:solidFill>
              </a:rPr>
              <a:t> </a:t>
            </a:r>
            <a:r>
              <a:rPr lang="en-IN" b="1" dirty="0">
                <a:solidFill>
                  <a:schemeClr val="tx1">
                    <a:lumMod val="95000"/>
                    <a:lumOff val="5000"/>
                  </a:schemeClr>
                </a:solidFill>
              </a:rPr>
              <a:t>array corresponding to the suit and value is </a:t>
            </a:r>
            <a:r>
              <a:rPr lang="en-IN" b="1" i="1" dirty="0">
                <a:solidFill>
                  <a:schemeClr val="tx1">
                    <a:lumMod val="95000"/>
                    <a:lumOff val="5000"/>
                  </a:schemeClr>
                </a:solidFill>
              </a:rPr>
              <a:t>null</a:t>
            </a:r>
            <a:r>
              <a:rPr lang="en-IN" b="1" dirty="0">
                <a:solidFill>
                  <a:schemeClr val="tx1">
                    <a:lumMod val="95000"/>
                    <a:lumOff val="5000"/>
                  </a:schemeClr>
                </a:solidFill>
              </a:rPr>
              <a:t>, and it returns </a:t>
            </a:r>
            <a:r>
              <a:rPr lang="en-IN" b="1" i="1" dirty="0">
                <a:solidFill>
                  <a:schemeClr val="tx1">
                    <a:lumMod val="95000"/>
                    <a:lumOff val="5000"/>
                  </a:schemeClr>
                </a:solidFill>
              </a:rPr>
              <a:t>false </a:t>
            </a:r>
            <a:r>
              <a:rPr lang="en-IN" b="1" dirty="0">
                <a:solidFill>
                  <a:schemeClr val="tx1">
                    <a:lumMod val="95000"/>
                    <a:lumOff val="5000"/>
                  </a:schemeClr>
                </a:solidFill>
              </a:rPr>
              <a:t>otherwise</a:t>
            </a:r>
            <a:r>
              <a:rPr lang="en-IN" b="1" dirty="0" smtClean="0">
                <a:solidFill>
                  <a:schemeClr val="tx1">
                    <a:lumMod val="95000"/>
                    <a:lumOff val="5000"/>
                  </a:schemeClr>
                </a:solidFill>
              </a:rPr>
              <a:t>. The </a:t>
            </a:r>
            <a:r>
              <a:rPr lang="en-IN" b="1" dirty="0">
                <a:solidFill>
                  <a:schemeClr val="tx1">
                    <a:lumMod val="95000"/>
                    <a:lumOff val="5000"/>
                  </a:schemeClr>
                </a:solidFill>
              </a:rPr>
              <a:t>next step is to add the selected playing card to a hand. </a:t>
            </a:r>
            <a:endParaRPr lang="en-IN" b="1" dirty="0" smtClean="0">
              <a:solidFill>
                <a:schemeClr val="tx1">
                  <a:lumMod val="95000"/>
                  <a:lumOff val="5000"/>
                </a:schemeClr>
              </a:solidFill>
            </a:endParaRPr>
          </a:p>
          <a:p>
            <a:pPr algn="just"/>
            <a:r>
              <a:rPr lang="en-IN" b="1" dirty="0" smtClean="0">
                <a:solidFill>
                  <a:schemeClr val="tx1">
                    <a:lumMod val="95000"/>
                    <a:lumOff val="5000"/>
                  </a:schemeClr>
                </a:solidFill>
              </a:rPr>
              <a:t>Open </a:t>
            </a:r>
            <a:r>
              <a:rPr lang="en-IN" b="1" dirty="0">
                <a:solidFill>
                  <a:schemeClr val="tx1">
                    <a:lumMod val="95000"/>
                    <a:lumOff val="5000"/>
                  </a:schemeClr>
                </a:solidFill>
              </a:rPr>
              <a:t>the </a:t>
            </a:r>
            <a:r>
              <a:rPr lang="en-IN" b="1" dirty="0" err="1">
                <a:solidFill>
                  <a:schemeClr val="tx1">
                    <a:lumMod val="95000"/>
                    <a:lumOff val="5000"/>
                  </a:schemeClr>
                </a:solidFill>
              </a:rPr>
              <a:t>Hand.cs</a:t>
            </a:r>
            <a:r>
              <a:rPr lang="en-IN" b="1" dirty="0">
                <a:solidFill>
                  <a:schemeClr val="tx1">
                    <a:lumMod val="95000"/>
                    <a:lumOff val="5000"/>
                  </a:schemeClr>
                </a:solidFill>
              </a:rPr>
              <a:t> file, and display it in the Code and Text Editor window. This file contains the </a:t>
            </a:r>
            <a:r>
              <a:rPr lang="en-IN" b="1" i="1" dirty="0">
                <a:solidFill>
                  <a:schemeClr val="tx1">
                    <a:lumMod val="95000"/>
                    <a:lumOff val="5000"/>
                  </a:schemeClr>
                </a:solidFill>
              </a:rPr>
              <a:t>Hand </a:t>
            </a:r>
            <a:r>
              <a:rPr lang="en-IN" b="1" dirty="0">
                <a:solidFill>
                  <a:schemeClr val="tx1">
                    <a:lumMod val="95000"/>
                    <a:lumOff val="5000"/>
                  </a:schemeClr>
                </a:solidFill>
              </a:rPr>
              <a:t>class, which implements a hand of cards (that is, all cards dealt to one player).</a:t>
            </a:r>
          </a:p>
          <a:p>
            <a:pPr algn="just"/>
            <a:r>
              <a:rPr lang="en-IN" b="1" dirty="0">
                <a:solidFill>
                  <a:schemeClr val="tx1">
                    <a:lumMod val="95000"/>
                    <a:lumOff val="5000"/>
                  </a:schemeClr>
                </a:solidFill>
              </a:rPr>
              <a:t>This file contains a </a:t>
            </a:r>
            <a:r>
              <a:rPr lang="en-IN" b="1" i="1" dirty="0">
                <a:solidFill>
                  <a:schemeClr val="tx1">
                    <a:lumMod val="95000"/>
                    <a:lumOff val="5000"/>
                  </a:schemeClr>
                </a:solidFill>
              </a:rPr>
              <a:t>public </a:t>
            </a:r>
            <a:r>
              <a:rPr lang="en-IN" b="1" i="1" dirty="0" err="1">
                <a:solidFill>
                  <a:schemeClr val="tx1">
                    <a:lumMod val="95000"/>
                    <a:lumOff val="5000"/>
                  </a:schemeClr>
                </a:solidFill>
              </a:rPr>
              <a:t>const</a:t>
            </a:r>
            <a:r>
              <a:rPr lang="en-IN" b="1" i="1" dirty="0">
                <a:solidFill>
                  <a:schemeClr val="tx1">
                    <a:lumMod val="95000"/>
                    <a:lumOff val="5000"/>
                  </a:schemeClr>
                </a:solidFill>
              </a:rPr>
              <a:t> </a:t>
            </a:r>
            <a:r>
              <a:rPr lang="en-IN" b="1" i="1" dirty="0" err="1">
                <a:solidFill>
                  <a:schemeClr val="tx1">
                    <a:lumMod val="95000"/>
                    <a:lumOff val="5000"/>
                  </a:schemeClr>
                </a:solidFill>
              </a:rPr>
              <a:t>int</a:t>
            </a:r>
            <a:r>
              <a:rPr lang="en-IN" b="1" i="1" dirty="0">
                <a:solidFill>
                  <a:schemeClr val="tx1">
                    <a:lumMod val="95000"/>
                    <a:lumOff val="5000"/>
                  </a:schemeClr>
                </a:solidFill>
              </a:rPr>
              <a:t> </a:t>
            </a:r>
            <a:r>
              <a:rPr lang="en-IN" b="1" dirty="0">
                <a:solidFill>
                  <a:schemeClr val="tx1">
                    <a:lumMod val="95000"/>
                    <a:lumOff val="5000"/>
                  </a:schemeClr>
                </a:solidFill>
              </a:rPr>
              <a:t>field called </a:t>
            </a:r>
            <a:r>
              <a:rPr lang="en-IN" b="1" i="1" dirty="0" err="1">
                <a:solidFill>
                  <a:schemeClr val="tx1">
                    <a:lumMod val="95000"/>
                    <a:lumOff val="5000"/>
                  </a:schemeClr>
                </a:solidFill>
              </a:rPr>
              <a:t>HandSize</a:t>
            </a:r>
            <a:r>
              <a:rPr lang="en-IN" b="1" dirty="0">
                <a:solidFill>
                  <a:schemeClr val="tx1">
                    <a:lumMod val="95000"/>
                    <a:lumOff val="5000"/>
                  </a:schemeClr>
                </a:solidFill>
              </a:rPr>
              <a:t>, which is set to the size of a hand of cards (13). It also contains an array of </a:t>
            </a:r>
            <a:r>
              <a:rPr lang="en-IN" b="1" i="1" dirty="0" err="1">
                <a:solidFill>
                  <a:schemeClr val="tx1">
                    <a:lumMod val="95000"/>
                    <a:lumOff val="5000"/>
                  </a:schemeClr>
                </a:solidFill>
              </a:rPr>
              <a:t>PlayingCard</a:t>
            </a:r>
            <a:r>
              <a:rPr lang="en-IN" b="1" i="1" dirty="0">
                <a:solidFill>
                  <a:schemeClr val="tx1">
                    <a:lumMod val="95000"/>
                    <a:lumOff val="5000"/>
                  </a:schemeClr>
                </a:solidFill>
              </a:rPr>
              <a:t> </a:t>
            </a:r>
            <a:r>
              <a:rPr lang="en-IN" b="1" dirty="0">
                <a:solidFill>
                  <a:schemeClr val="tx1">
                    <a:lumMod val="95000"/>
                    <a:lumOff val="5000"/>
                  </a:schemeClr>
                </a:solidFill>
              </a:rPr>
              <a:t>objects, which is initialized by using the </a:t>
            </a:r>
            <a:r>
              <a:rPr lang="en-IN" b="1" i="1" dirty="0" err="1">
                <a:solidFill>
                  <a:schemeClr val="tx1">
                    <a:lumMod val="95000"/>
                    <a:lumOff val="5000"/>
                  </a:schemeClr>
                </a:solidFill>
              </a:rPr>
              <a:t>HandSize</a:t>
            </a:r>
            <a:r>
              <a:rPr lang="en-IN" b="1" i="1" dirty="0">
                <a:solidFill>
                  <a:schemeClr val="tx1">
                    <a:lumMod val="95000"/>
                    <a:lumOff val="5000"/>
                  </a:schemeClr>
                </a:solidFill>
              </a:rPr>
              <a:t> </a:t>
            </a:r>
            <a:r>
              <a:rPr lang="en-IN" b="1" dirty="0">
                <a:solidFill>
                  <a:schemeClr val="tx1">
                    <a:lumMod val="95000"/>
                    <a:lumOff val="5000"/>
                  </a:schemeClr>
                </a:solidFill>
              </a:rPr>
              <a:t>constant. </a:t>
            </a:r>
            <a:endParaRPr lang="en-IN" b="1" dirty="0" smtClean="0">
              <a:solidFill>
                <a:schemeClr val="tx1">
                  <a:lumMod val="95000"/>
                  <a:lumOff val="5000"/>
                </a:schemeClr>
              </a:solidFill>
            </a:endParaRPr>
          </a:p>
          <a:p>
            <a:pPr algn="just"/>
            <a:r>
              <a:rPr lang="en-IN" b="1" dirty="0" smtClean="0">
                <a:solidFill>
                  <a:schemeClr val="tx1">
                    <a:lumMod val="95000"/>
                    <a:lumOff val="5000"/>
                  </a:schemeClr>
                </a:solidFill>
              </a:rPr>
              <a:t>The </a:t>
            </a:r>
            <a:r>
              <a:rPr lang="en-IN" b="1" i="1" dirty="0" err="1">
                <a:solidFill>
                  <a:schemeClr val="tx1">
                    <a:lumMod val="95000"/>
                    <a:lumOff val="5000"/>
                  </a:schemeClr>
                </a:solidFill>
              </a:rPr>
              <a:t>playingCardCount</a:t>
            </a:r>
            <a:r>
              <a:rPr lang="en-IN" b="1" i="1" dirty="0">
                <a:solidFill>
                  <a:schemeClr val="tx1">
                    <a:lumMod val="95000"/>
                    <a:lumOff val="5000"/>
                  </a:schemeClr>
                </a:solidFill>
              </a:rPr>
              <a:t> </a:t>
            </a:r>
            <a:r>
              <a:rPr lang="en-IN" b="1" dirty="0">
                <a:solidFill>
                  <a:schemeClr val="tx1">
                    <a:lumMod val="95000"/>
                    <a:lumOff val="5000"/>
                  </a:schemeClr>
                </a:solidFill>
              </a:rPr>
              <a:t>field will be used by your code to keep track of how many cards the hand currently contains as it is being populated.</a:t>
            </a:r>
          </a:p>
        </p:txBody>
      </p:sp>
    </p:spTree>
    <p:extLst>
      <p:ext uri="{BB962C8B-B14F-4D97-AF65-F5344CB8AC3E}">
        <p14:creationId xmlns:p14="http://schemas.microsoft.com/office/powerpoint/2010/main" xmlns="" val="308374029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lnSpcReduction="10000"/>
          </a:bodyPr>
          <a:lstStyle/>
          <a:p>
            <a:pPr marL="0" indent="0" algn="just">
              <a:spcBef>
                <a:spcPts val="0"/>
              </a:spcBef>
              <a:buNone/>
            </a:pPr>
            <a:r>
              <a:rPr lang="en-IN" dirty="0" smtClean="0">
                <a:solidFill>
                  <a:srgbClr val="FF0000"/>
                </a:solidFill>
              </a:rPr>
              <a:t>                                                              class Hand</a:t>
            </a: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public </a:t>
            </a:r>
            <a:r>
              <a:rPr lang="en-IN" dirty="0" err="1">
                <a:solidFill>
                  <a:srgbClr val="FF0000"/>
                </a:solidFill>
              </a:rPr>
              <a:t>const</a:t>
            </a:r>
            <a:r>
              <a:rPr lang="en-IN" dirty="0">
                <a:solidFill>
                  <a:srgbClr val="FF0000"/>
                </a:solidFill>
              </a:rPr>
              <a:t> </a:t>
            </a:r>
            <a:r>
              <a:rPr lang="en-IN" dirty="0" err="1">
                <a:solidFill>
                  <a:srgbClr val="FF0000"/>
                </a:solidFill>
              </a:rPr>
              <a:t>int</a:t>
            </a:r>
            <a:r>
              <a:rPr lang="en-IN" dirty="0">
                <a:solidFill>
                  <a:srgbClr val="FF0000"/>
                </a:solidFill>
              </a:rPr>
              <a:t> </a:t>
            </a:r>
            <a:r>
              <a:rPr lang="en-IN" dirty="0" err="1">
                <a:solidFill>
                  <a:srgbClr val="FF0000"/>
                </a:solidFill>
              </a:rPr>
              <a:t>HandSize</a:t>
            </a:r>
            <a:r>
              <a:rPr lang="en-IN" dirty="0">
                <a:solidFill>
                  <a:srgbClr val="FF0000"/>
                </a:solidFill>
              </a:rPr>
              <a:t> = 13;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private </a:t>
            </a:r>
            <a:r>
              <a:rPr lang="en-IN" dirty="0" err="1">
                <a:solidFill>
                  <a:srgbClr val="FF0000"/>
                </a:solidFill>
              </a:rPr>
              <a:t>PlayingCard</a:t>
            </a:r>
            <a:r>
              <a:rPr lang="en-IN" dirty="0">
                <a:solidFill>
                  <a:srgbClr val="FF0000"/>
                </a:solidFill>
              </a:rPr>
              <a:t>[] cards = new </a:t>
            </a:r>
            <a:r>
              <a:rPr lang="en-IN" dirty="0" err="1">
                <a:solidFill>
                  <a:srgbClr val="FF0000"/>
                </a:solidFill>
              </a:rPr>
              <a:t>PlayingCard</a:t>
            </a:r>
            <a:r>
              <a:rPr lang="en-IN" dirty="0">
                <a:solidFill>
                  <a:srgbClr val="FF0000"/>
                </a:solidFill>
              </a:rPr>
              <a:t>[</a:t>
            </a:r>
            <a:r>
              <a:rPr lang="en-IN" dirty="0" err="1">
                <a:solidFill>
                  <a:srgbClr val="FF0000"/>
                </a:solidFill>
              </a:rPr>
              <a:t>HandSize</a:t>
            </a:r>
            <a:r>
              <a:rPr lang="en-IN" dirty="0">
                <a:solidFill>
                  <a:srgbClr val="FF0000"/>
                </a:solidFill>
              </a:rPr>
              <a:t>];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private </a:t>
            </a:r>
            <a:r>
              <a:rPr lang="en-IN" dirty="0" err="1">
                <a:solidFill>
                  <a:srgbClr val="FF0000"/>
                </a:solidFill>
              </a:rPr>
              <a:t>int</a:t>
            </a:r>
            <a:r>
              <a:rPr lang="en-IN" dirty="0">
                <a:solidFill>
                  <a:srgbClr val="FF0000"/>
                </a:solidFill>
              </a:rPr>
              <a:t> </a:t>
            </a:r>
            <a:r>
              <a:rPr lang="en-IN" dirty="0" err="1">
                <a:solidFill>
                  <a:srgbClr val="FF0000"/>
                </a:solidFill>
              </a:rPr>
              <a:t>playingCardCount</a:t>
            </a:r>
            <a:r>
              <a:rPr lang="en-IN" dirty="0">
                <a:solidFill>
                  <a:srgbClr val="FF0000"/>
                </a:solidFill>
              </a:rPr>
              <a:t> = 0;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a:t>
            </a: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t>The </a:t>
            </a:r>
            <a:r>
              <a:rPr lang="en-IN" i="1" dirty="0" err="1"/>
              <a:t>ToString</a:t>
            </a:r>
            <a:r>
              <a:rPr lang="en-IN" i="1" dirty="0"/>
              <a:t> </a:t>
            </a:r>
            <a:r>
              <a:rPr lang="en-IN" dirty="0"/>
              <a:t>method generates a string representation of the cards in the hand. </a:t>
            </a:r>
            <a:endParaRPr lang="en-IN" dirty="0" smtClean="0"/>
          </a:p>
          <a:p>
            <a:pPr marL="0" indent="0" algn="just">
              <a:spcBef>
                <a:spcPts val="0"/>
              </a:spcBef>
              <a:buNone/>
            </a:pPr>
            <a:endParaRPr lang="en-IN" dirty="0"/>
          </a:p>
          <a:p>
            <a:pPr marL="0" indent="0" algn="just">
              <a:spcBef>
                <a:spcPts val="0"/>
              </a:spcBef>
              <a:buNone/>
            </a:pPr>
            <a:r>
              <a:rPr lang="en-IN" dirty="0" smtClean="0"/>
              <a:t>It </a:t>
            </a:r>
            <a:r>
              <a:rPr lang="en-IN" dirty="0"/>
              <a:t>uses a </a:t>
            </a:r>
            <a:r>
              <a:rPr lang="en-IN" i="1" dirty="0" err="1"/>
              <a:t>foreach</a:t>
            </a:r>
            <a:r>
              <a:rPr lang="en-IN" i="1" dirty="0"/>
              <a:t> </a:t>
            </a:r>
            <a:r>
              <a:rPr lang="en-IN" dirty="0"/>
              <a:t>loop to iterate through the items in the </a:t>
            </a:r>
            <a:r>
              <a:rPr lang="en-IN" i="1" dirty="0"/>
              <a:t>cards </a:t>
            </a:r>
            <a:r>
              <a:rPr lang="en-IN" dirty="0"/>
              <a:t>array and calls the </a:t>
            </a:r>
            <a:r>
              <a:rPr lang="en-IN" i="1" dirty="0" err="1"/>
              <a:t>ToString</a:t>
            </a:r>
            <a:r>
              <a:rPr lang="en-IN" i="1" dirty="0"/>
              <a:t> </a:t>
            </a:r>
            <a:r>
              <a:rPr lang="en-IN" dirty="0"/>
              <a:t>method on each </a:t>
            </a:r>
            <a:r>
              <a:rPr lang="en-IN" i="1" dirty="0" err="1"/>
              <a:t>PlayingCard</a:t>
            </a:r>
            <a:r>
              <a:rPr lang="en-IN" i="1" dirty="0"/>
              <a:t> </a:t>
            </a:r>
            <a:r>
              <a:rPr lang="en-IN" dirty="0"/>
              <a:t>object it finds. </a:t>
            </a:r>
            <a:endParaRPr lang="en-IN" dirty="0" smtClean="0"/>
          </a:p>
          <a:p>
            <a:pPr marL="0" indent="0" algn="just">
              <a:spcBef>
                <a:spcPts val="0"/>
              </a:spcBef>
              <a:buNone/>
            </a:pPr>
            <a:endParaRPr lang="en-IN" dirty="0"/>
          </a:p>
          <a:p>
            <a:pPr marL="0" indent="0" algn="just">
              <a:spcBef>
                <a:spcPts val="0"/>
              </a:spcBef>
              <a:buNone/>
            </a:pPr>
            <a:r>
              <a:rPr lang="en-IN" dirty="0" smtClean="0"/>
              <a:t>These </a:t>
            </a:r>
            <a:r>
              <a:rPr lang="en-IN" dirty="0"/>
              <a:t>strings are concatenated together with a newline character in between (the </a:t>
            </a:r>
            <a:r>
              <a:rPr lang="en-IN" i="1" dirty="0"/>
              <a:t>\n </a:t>
            </a:r>
            <a:r>
              <a:rPr lang="en-IN" dirty="0"/>
              <a:t>character) for formatting purposes</a:t>
            </a:r>
            <a:r>
              <a:rPr lang="en-IN" dirty="0" smtClean="0"/>
              <a:t>. </a:t>
            </a:r>
          </a:p>
          <a:p>
            <a:pPr marL="0" indent="0" algn="just">
              <a:spcBef>
                <a:spcPts val="0"/>
              </a:spcBef>
              <a:buNone/>
            </a:pPr>
            <a:r>
              <a:rPr lang="en-IN" dirty="0" smtClean="0">
                <a:solidFill>
                  <a:srgbClr val="FF0000"/>
                </a:solidFill>
              </a:rPr>
              <a:t>                                                                    public </a:t>
            </a:r>
            <a:r>
              <a:rPr lang="en-IN" dirty="0">
                <a:solidFill>
                  <a:srgbClr val="FF0000"/>
                </a:solidFill>
              </a:rPr>
              <a:t>override string </a:t>
            </a:r>
            <a:r>
              <a:rPr lang="en-IN" dirty="0" err="1">
                <a:solidFill>
                  <a:srgbClr val="FF0000"/>
                </a:solidFill>
              </a:rPr>
              <a:t>ToString</a:t>
            </a:r>
            <a:r>
              <a:rPr lang="en-IN" dirty="0" smtClean="0">
                <a:solidFill>
                  <a:srgbClr val="FF0000"/>
                </a:solidFill>
              </a:rPr>
              <a:t>()</a:t>
            </a: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smtClean="0">
                <a:solidFill>
                  <a:srgbClr val="FF0000"/>
                </a:solidFill>
              </a:rPr>
              <a:t>                                                                    string </a:t>
            </a:r>
            <a:r>
              <a:rPr lang="en-IN" dirty="0">
                <a:solidFill>
                  <a:srgbClr val="FF0000"/>
                </a:solidFill>
              </a:rPr>
              <a:t>result =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foreach</a:t>
            </a:r>
            <a:r>
              <a:rPr lang="en-IN" dirty="0" smtClean="0">
                <a:solidFill>
                  <a:srgbClr val="FF0000"/>
                </a:solidFill>
              </a:rPr>
              <a:t> </a:t>
            </a:r>
            <a:r>
              <a:rPr lang="en-IN" dirty="0">
                <a:solidFill>
                  <a:srgbClr val="FF0000"/>
                </a:solidFill>
              </a:rPr>
              <a:t>(</a:t>
            </a:r>
            <a:r>
              <a:rPr lang="en-IN" dirty="0" err="1">
                <a:solidFill>
                  <a:srgbClr val="FF0000"/>
                </a:solidFill>
              </a:rPr>
              <a:t>PlayingCard</a:t>
            </a:r>
            <a:r>
              <a:rPr lang="en-IN" dirty="0">
                <a:solidFill>
                  <a:srgbClr val="FF0000"/>
                </a:solidFill>
              </a:rPr>
              <a:t> card in </a:t>
            </a:r>
            <a:r>
              <a:rPr lang="en-IN" dirty="0" err="1">
                <a:solidFill>
                  <a:srgbClr val="FF0000"/>
                </a:solidFill>
              </a:rPr>
              <a:t>this.cards</a:t>
            </a:r>
            <a:r>
              <a:rPr lang="en-IN" dirty="0">
                <a:solidFill>
                  <a:srgbClr val="FF0000"/>
                </a:solidFill>
              </a:rPr>
              <a:t>)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result </a:t>
            </a:r>
            <a:r>
              <a:rPr lang="en-IN" dirty="0">
                <a:solidFill>
                  <a:srgbClr val="FF0000"/>
                </a:solidFill>
              </a:rPr>
              <a:t>+= </a:t>
            </a:r>
            <a:r>
              <a:rPr lang="en-IN" dirty="0" err="1">
                <a:solidFill>
                  <a:srgbClr val="FF0000"/>
                </a:solidFill>
              </a:rPr>
              <a:t>card.ToString</a:t>
            </a:r>
            <a:r>
              <a:rPr lang="en-IN" dirty="0">
                <a:solidFill>
                  <a:srgbClr val="FF0000"/>
                </a:solidFill>
              </a:rPr>
              <a:t>() + "\n";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return </a:t>
            </a:r>
            <a:r>
              <a:rPr lang="en-IN" dirty="0">
                <a:solidFill>
                  <a:srgbClr val="FF0000"/>
                </a:solidFill>
              </a:rPr>
              <a:t>result</a:t>
            </a:r>
            <a:r>
              <a:rPr lang="en-IN" dirty="0" smtClean="0">
                <a:solidFill>
                  <a:srgbClr val="FF0000"/>
                </a:solidFill>
              </a:rPr>
              <a:t>;</a:t>
            </a:r>
          </a:p>
          <a:p>
            <a:pPr marL="0" indent="0" algn="just">
              <a:spcBef>
                <a:spcPts val="0"/>
              </a:spcBef>
              <a:buNone/>
            </a:pPr>
            <a:r>
              <a:rPr lang="en-IN" dirty="0">
                <a:solidFill>
                  <a:srgbClr val="FF0000"/>
                </a:solidFill>
              </a:rPr>
              <a:t> </a:t>
            </a:r>
            <a:r>
              <a:rPr lang="en-IN" dirty="0" smtClean="0">
                <a:solidFill>
                  <a:srgbClr val="FF0000"/>
                </a:solidFill>
              </a:rPr>
              <a:t>                                                               }</a:t>
            </a:r>
            <a:endParaRPr lang="en-IN" b="1" dirty="0">
              <a:solidFill>
                <a:srgbClr val="FF0000"/>
              </a:solidFill>
            </a:endParaRPr>
          </a:p>
        </p:txBody>
      </p:sp>
    </p:spTree>
    <p:extLst>
      <p:ext uri="{BB962C8B-B14F-4D97-AF65-F5344CB8AC3E}">
        <p14:creationId xmlns:p14="http://schemas.microsoft.com/office/powerpoint/2010/main" xmlns="" val="169711817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a:bodyPr>
          <a:lstStyle/>
          <a:p>
            <a:pPr marL="0" indent="0" algn="just">
              <a:buNone/>
            </a:pPr>
            <a:r>
              <a:rPr lang="en-IN" dirty="0" smtClean="0"/>
              <a:t>19</a:t>
            </a:r>
            <a:r>
              <a:rPr lang="en-IN" dirty="0" smtClean="0">
                <a:solidFill>
                  <a:schemeClr val="tx1">
                    <a:lumMod val="95000"/>
                    <a:lumOff val="5000"/>
                  </a:schemeClr>
                </a:solidFill>
              </a:rPr>
              <a:t>) Locate </a:t>
            </a:r>
            <a:r>
              <a:rPr lang="en-IN" dirty="0">
                <a:solidFill>
                  <a:schemeClr val="tx1">
                    <a:lumMod val="95000"/>
                    <a:lumOff val="5000"/>
                  </a:schemeClr>
                </a:solidFill>
              </a:rPr>
              <a:t>the </a:t>
            </a:r>
            <a:r>
              <a:rPr lang="en-IN" i="1" dirty="0" err="1">
                <a:solidFill>
                  <a:schemeClr val="tx1">
                    <a:lumMod val="95000"/>
                    <a:lumOff val="5000"/>
                  </a:schemeClr>
                </a:solidFill>
              </a:rPr>
              <a:t>AddCardToHand</a:t>
            </a:r>
            <a:r>
              <a:rPr lang="en-IN" i="1" dirty="0">
                <a:solidFill>
                  <a:schemeClr val="tx1">
                    <a:lumMod val="95000"/>
                    <a:lumOff val="5000"/>
                  </a:schemeClr>
                </a:solidFill>
              </a:rPr>
              <a:t> </a:t>
            </a:r>
            <a:r>
              <a:rPr lang="en-IN" dirty="0">
                <a:solidFill>
                  <a:schemeClr val="tx1">
                    <a:lumMod val="95000"/>
                    <a:lumOff val="5000"/>
                  </a:schemeClr>
                </a:solidFill>
              </a:rPr>
              <a:t>method in the </a:t>
            </a:r>
            <a:r>
              <a:rPr lang="en-IN" i="1" dirty="0">
                <a:solidFill>
                  <a:schemeClr val="tx1">
                    <a:lumMod val="95000"/>
                    <a:lumOff val="5000"/>
                  </a:schemeClr>
                </a:solidFill>
              </a:rPr>
              <a:t>Hand </a:t>
            </a:r>
            <a:r>
              <a:rPr lang="en-IN" dirty="0">
                <a:solidFill>
                  <a:schemeClr val="tx1">
                    <a:lumMod val="95000"/>
                    <a:lumOff val="5000"/>
                  </a:schemeClr>
                </a:solidFill>
              </a:rPr>
              <a:t>class. The purpose of this method is to add the playing card specified as the parameter to the hand. Add the statements shown in bold to this method:</a:t>
            </a:r>
          </a:p>
          <a:p>
            <a:pPr marL="0" indent="0">
              <a:spcBef>
                <a:spcPts val="0"/>
              </a:spcBef>
              <a:buNone/>
            </a:pPr>
            <a:r>
              <a:rPr lang="en-IN" dirty="0" smtClean="0">
                <a:solidFill>
                  <a:srgbClr val="FF0000"/>
                </a:solidFill>
              </a:rPr>
              <a:t>                                                 public </a:t>
            </a:r>
            <a:r>
              <a:rPr lang="en-IN" dirty="0">
                <a:solidFill>
                  <a:srgbClr val="FF0000"/>
                </a:solidFill>
              </a:rPr>
              <a:t>void </a:t>
            </a:r>
            <a:r>
              <a:rPr lang="en-IN" dirty="0" err="1">
                <a:solidFill>
                  <a:srgbClr val="FF0000"/>
                </a:solidFill>
              </a:rPr>
              <a:t>AddCardToHand</a:t>
            </a:r>
            <a:r>
              <a:rPr lang="en-IN" dirty="0">
                <a:solidFill>
                  <a:srgbClr val="FF0000"/>
                </a:solidFill>
              </a:rPr>
              <a:t>(</a:t>
            </a:r>
            <a:r>
              <a:rPr lang="en-IN" dirty="0" err="1">
                <a:solidFill>
                  <a:srgbClr val="FF0000"/>
                </a:solidFill>
              </a:rPr>
              <a:t>PlayingCard</a:t>
            </a:r>
            <a:r>
              <a:rPr lang="en-IN" dirty="0">
                <a:solidFill>
                  <a:srgbClr val="FF0000"/>
                </a:solidFill>
              </a:rPr>
              <a:t> </a:t>
            </a:r>
            <a:r>
              <a:rPr lang="en-IN" dirty="0" err="1">
                <a:solidFill>
                  <a:srgbClr val="FF0000"/>
                </a:solidFill>
              </a:rPr>
              <a:t>cardDealt</a:t>
            </a:r>
            <a:r>
              <a:rPr lang="en-IN" dirty="0" smtClean="0">
                <a:solidFill>
                  <a:srgbClr val="FF0000"/>
                </a:solidFill>
              </a:rPr>
              <a:t>)</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b="1" dirty="0">
                <a:solidFill>
                  <a:srgbClr val="FF0000"/>
                </a:solidFill>
              </a:rPr>
              <a:t> </a:t>
            </a:r>
            <a:r>
              <a:rPr lang="en-IN" b="1" dirty="0" smtClean="0">
                <a:solidFill>
                  <a:srgbClr val="FF0000"/>
                </a:solidFill>
              </a:rPr>
              <a:t>                                                  if </a:t>
            </a:r>
            <a:r>
              <a:rPr lang="en-IN" b="1" dirty="0">
                <a:solidFill>
                  <a:srgbClr val="FF0000"/>
                </a:solidFill>
              </a:rPr>
              <a:t>(</a:t>
            </a:r>
            <a:r>
              <a:rPr lang="en-IN" b="1" dirty="0" err="1">
                <a:solidFill>
                  <a:srgbClr val="FF0000"/>
                </a:solidFill>
              </a:rPr>
              <a:t>this.playingCardCount</a:t>
            </a:r>
            <a:r>
              <a:rPr lang="en-IN" b="1" dirty="0">
                <a:solidFill>
                  <a:srgbClr val="FF0000"/>
                </a:solidFill>
              </a:rPr>
              <a:t> &gt;= </a:t>
            </a:r>
            <a:r>
              <a:rPr lang="en-IN" b="1" dirty="0" err="1">
                <a:solidFill>
                  <a:srgbClr val="FF0000"/>
                </a:solidFill>
              </a:rPr>
              <a:t>HandSize</a:t>
            </a:r>
            <a:r>
              <a:rPr lang="en-IN" b="1" dirty="0">
                <a:solidFill>
                  <a:srgbClr val="FF0000"/>
                </a:solidFill>
              </a:rPr>
              <a:t>) </a:t>
            </a:r>
            <a:endParaRPr lang="en-IN" b="1" dirty="0" smtClean="0">
              <a:solidFill>
                <a:srgbClr val="FF0000"/>
              </a:solidFill>
            </a:endParaRPr>
          </a:p>
          <a:p>
            <a:pPr marL="0" indent="0">
              <a:spcBef>
                <a:spcPts val="0"/>
              </a:spcBef>
              <a:buNone/>
            </a:pPr>
            <a:r>
              <a:rPr lang="en-IN" b="1" dirty="0">
                <a:solidFill>
                  <a:srgbClr val="FF0000"/>
                </a:solidFill>
              </a:rPr>
              <a:t> </a:t>
            </a:r>
            <a:r>
              <a:rPr lang="en-IN" b="1" dirty="0" smtClean="0">
                <a:solidFill>
                  <a:srgbClr val="FF0000"/>
                </a:solidFill>
              </a:rPr>
              <a:t>                                                { </a:t>
            </a:r>
          </a:p>
          <a:p>
            <a:pPr marL="0" indent="0">
              <a:spcBef>
                <a:spcPts val="0"/>
              </a:spcBef>
              <a:buNone/>
            </a:pPr>
            <a:r>
              <a:rPr lang="en-IN" b="1" dirty="0">
                <a:solidFill>
                  <a:srgbClr val="FF0000"/>
                </a:solidFill>
              </a:rPr>
              <a:t> </a:t>
            </a:r>
            <a:r>
              <a:rPr lang="en-IN" b="1" dirty="0" smtClean="0">
                <a:solidFill>
                  <a:srgbClr val="FF0000"/>
                </a:solidFill>
              </a:rPr>
              <a:t>                                                    throw </a:t>
            </a:r>
            <a:r>
              <a:rPr lang="en-IN" b="1" dirty="0">
                <a:solidFill>
                  <a:srgbClr val="FF0000"/>
                </a:solidFill>
              </a:rPr>
              <a:t>new </a:t>
            </a:r>
            <a:r>
              <a:rPr lang="en-IN" b="1" dirty="0" err="1">
                <a:solidFill>
                  <a:srgbClr val="FF0000"/>
                </a:solidFill>
              </a:rPr>
              <a:t>ArgumentException</a:t>
            </a:r>
            <a:r>
              <a:rPr lang="en-IN" b="1" dirty="0">
                <a:solidFill>
                  <a:srgbClr val="FF0000"/>
                </a:solidFill>
              </a:rPr>
              <a:t>("Too many cards"); </a:t>
            </a:r>
            <a:endParaRPr lang="en-IN" b="1" dirty="0" smtClean="0">
              <a:solidFill>
                <a:srgbClr val="FF0000"/>
              </a:solidFill>
            </a:endParaRPr>
          </a:p>
          <a:p>
            <a:pPr marL="0" indent="0">
              <a:spcBef>
                <a:spcPts val="0"/>
              </a:spcBef>
              <a:buNone/>
            </a:pPr>
            <a:r>
              <a:rPr lang="en-IN" b="1" dirty="0">
                <a:solidFill>
                  <a:srgbClr val="FF0000"/>
                </a:solidFill>
              </a:rPr>
              <a:t> </a:t>
            </a:r>
            <a:r>
              <a:rPr lang="en-IN" b="1" dirty="0" smtClean="0">
                <a:solidFill>
                  <a:srgbClr val="FF0000"/>
                </a:solidFill>
              </a:rPr>
              <a:t>                                                 } </a:t>
            </a:r>
          </a:p>
          <a:p>
            <a:pPr marL="0" indent="0">
              <a:spcBef>
                <a:spcPts val="0"/>
              </a:spcBef>
              <a:buNone/>
            </a:pPr>
            <a:r>
              <a:rPr lang="en-IN" b="1" dirty="0">
                <a:solidFill>
                  <a:srgbClr val="FF0000"/>
                </a:solidFill>
              </a:rPr>
              <a:t> </a:t>
            </a:r>
            <a:r>
              <a:rPr lang="en-IN" b="1" dirty="0" smtClean="0">
                <a:solidFill>
                  <a:srgbClr val="FF0000"/>
                </a:solidFill>
              </a:rPr>
              <a:t>                                                 </a:t>
            </a:r>
            <a:r>
              <a:rPr lang="en-IN" b="1" dirty="0" err="1" smtClean="0">
                <a:solidFill>
                  <a:srgbClr val="FF0000"/>
                </a:solidFill>
              </a:rPr>
              <a:t>this.cards</a:t>
            </a:r>
            <a:r>
              <a:rPr lang="en-IN" b="1" dirty="0" smtClean="0">
                <a:solidFill>
                  <a:srgbClr val="FF0000"/>
                </a:solidFill>
              </a:rPr>
              <a:t>[</a:t>
            </a:r>
            <a:r>
              <a:rPr lang="en-IN" b="1" dirty="0" err="1" smtClean="0">
                <a:solidFill>
                  <a:srgbClr val="FF0000"/>
                </a:solidFill>
              </a:rPr>
              <a:t>this.playingCardCount</a:t>
            </a:r>
            <a:r>
              <a:rPr lang="en-IN" b="1" dirty="0">
                <a:solidFill>
                  <a:srgbClr val="FF0000"/>
                </a:solidFill>
              </a:rPr>
              <a:t>] = </a:t>
            </a:r>
            <a:r>
              <a:rPr lang="en-IN" b="1" dirty="0" err="1">
                <a:solidFill>
                  <a:srgbClr val="FF0000"/>
                </a:solidFill>
              </a:rPr>
              <a:t>cardDealt</a:t>
            </a:r>
            <a:r>
              <a:rPr lang="en-IN" b="1" dirty="0">
                <a:solidFill>
                  <a:srgbClr val="FF0000"/>
                </a:solidFill>
              </a:rPr>
              <a:t>; </a:t>
            </a:r>
            <a:endParaRPr lang="en-IN" b="1" dirty="0" smtClean="0">
              <a:solidFill>
                <a:srgbClr val="FF0000"/>
              </a:solidFill>
            </a:endParaRPr>
          </a:p>
          <a:p>
            <a:pPr marL="0" indent="0">
              <a:spcBef>
                <a:spcPts val="0"/>
              </a:spcBef>
              <a:buNone/>
            </a:pPr>
            <a:r>
              <a:rPr lang="en-IN" b="1" dirty="0">
                <a:solidFill>
                  <a:srgbClr val="FF0000"/>
                </a:solidFill>
              </a:rPr>
              <a:t> </a:t>
            </a:r>
            <a:r>
              <a:rPr lang="en-IN" b="1" dirty="0" smtClean="0">
                <a:solidFill>
                  <a:srgbClr val="FF0000"/>
                </a:solidFill>
              </a:rPr>
              <a:t>                                                </a:t>
            </a:r>
            <a:r>
              <a:rPr lang="en-IN" b="1" dirty="0" err="1" smtClean="0">
                <a:solidFill>
                  <a:srgbClr val="FF0000"/>
                </a:solidFill>
              </a:rPr>
              <a:t>this.playingCardCount</a:t>
            </a:r>
            <a:r>
              <a:rPr lang="en-IN" b="1" dirty="0" smtClean="0">
                <a:solidFill>
                  <a:srgbClr val="FF0000"/>
                </a:solidFill>
              </a:rPr>
              <a:t>++;</a:t>
            </a:r>
          </a:p>
          <a:p>
            <a:pPr marL="0" indent="0">
              <a:spcBef>
                <a:spcPts val="0"/>
              </a:spcBef>
              <a:buNone/>
            </a:pPr>
            <a:r>
              <a:rPr lang="en-IN" b="1" dirty="0">
                <a:solidFill>
                  <a:srgbClr val="FF0000"/>
                </a:solidFill>
              </a:rPr>
              <a:t> </a:t>
            </a:r>
            <a:r>
              <a:rPr lang="en-IN" b="1" dirty="0" smtClean="0">
                <a:solidFill>
                  <a:srgbClr val="FF0000"/>
                </a:solidFill>
              </a:rPr>
              <a:t>                                               </a:t>
            </a:r>
            <a:r>
              <a:rPr lang="en-IN" dirty="0" smtClean="0">
                <a:solidFill>
                  <a:srgbClr val="FF0000"/>
                </a:solidFill>
              </a:rPr>
              <a:t>} </a:t>
            </a:r>
          </a:p>
          <a:p>
            <a:pPr marL="0" indent="0" algn="just">
              <a:spcBef>
                <a:spcPts val="0"/>
              </a:spcBef>
              <a:buNone/>
            </a:pPr>
            <a:r>
              <a:rPr lang="en-IN" dirty="0">
                <a:solidFill>
                  <a:schemeClr val="tx1">
                    <a:lumMod val="95000"/>
                    <a:lumOff val="5000"/>
                  </a:schemeClr>
                </a:solidFill>
              </a:rPr>
              <a:t>This code first checks to make sure that the hand is not already full and throws an </a:t>
            </a:r>
            <a:r>
              <a:rPr lang="en-IN" i="1" dirty="0" err="1">
                <a:solidFill>
                  <a:schemeClr val="tx1">
                    <a:lumMod val="95000"/>
                    <a:lumOff val="5000"/>
                  </a:schemeClr>
                </a:solidFill>
              </a:rPr>
              <a:t>ArgumentException</a:t>
            </a:r>
            <a:r>
              <a:rPr lang="en-IN" i="1" dirty="0">
                <a:solidFill>
                  <a:schemeClr val="tx1">
                    <a:lumMod val="95000"/>
                    <a:lumOff val="5000"/>
                  </a:schemeClr>
                </a:solidFill>
              </a:rPr>
              <a:t> </a:t>
            </a:r>
            <a:r>
              <a:rPr lang="en-IN" dirty="0">
                <a:solidFill>
                  <a:schemeClr val="tx1">
                    <a:lumMod val="95000"/>
                    <a:lumOff val="5000"/>
                  </a:schemeClr>
                </a:solidFill>
              </a:rPr>
              <a:t>exception if it is (this should never occur, but it is good practice to be safe). </a:t>
            </a:r>
            <a:endParaRPr lang="en-IN" dirty="0" smtClean="0">
              <a:solidFill>
                <a:schemeClr val="tx1">
                  <a:lumMod val="95000"/>
                  <a:lumOff val="5000"/>
                </a:schemeClr>
              </a:solidFill>
            </a:endParaRPr>
          </a:p>
          <a:p>
            <a:pPr marL="0" indent="0" algn="just">
              <a:spcBef>
                <a:spcPts val="0"/>
              </a:spcBef>
              <a:buNone/>
            </a:pPr>
            <a:endParaRPr lang="en-IN" dirty="0">
              <a:solidFill>
                <a:schemeClr val="tx1">
                  <a:lumMod val="95000"/>
                  <a:lumOff val="5000"/>
                </a:schemeClr>
              </a:solidFill>
            </a:endParaRPr>
          </a:p>
          <a:p>
            <a:pPr marL="0" indent="0" algn="just">
              <a:spcBef>
                <a:spcPts val="0"/>
              </a:spcBef>
              <a:buNone/>
            </a:pPr>
            <a:r>
              <a:rPr lang="en-IN" dirty="0" smtClean="0">
                <a:solidFill>
                  <a:schemeClr val="tx1">
                    <a:lumMod val="95000"/>
                    <a:lumOff val="5000"/>
                  </a:schemeClr>
                </a:solidFill>
              </a:rPr>
              <a:t>Otherwise</a:t>
            </a:r>
            <a:r>
              <a:rPr lang="en-IN" dirty="0">
                <a:solidFill>
                  <a:schemeClr val="tx1">
                    <a:lumMod val="95000"/>
                    <a:lumOff val="5000"/>
                  </a:schemeClr>
                </a:solidFill>
              </a:rPr>
              <a:t>, the card is added to the </a:t>
            </a:r>
            <a:r>
              <a:rPr lang="en-IN" i="1" dirty="0">
                <a:solidFill>
                  <a:schemeClr val="tx1">
                    <a:lumMod val="95000"/>
                    <a:lumOff val="5000"/>
                  </a:schemeClr>
                </a:solidFill>
              </a:rPr>
              <a:t>cards </a:t>
            </a:r>
            <a:r>
              <a:rPr lang="en-IN" dirty="0">
                <a:solidFill>
                  <a:schemeClr val="tx1">
                    <a:lumMod val="95000"/>
                    <a:lumOff val="5000"/>
                  </a:schemeClr>
                </a:solidFill>
              </a:rPr>
              <a:t>array at the index specified by the </a:t>
            </a:r>
            <a:r>
              <a:rPr lang="en-IN" i="1" dirty="0" err="1">
                <a:solidFill>
                  <a:schemeClr val="tx1">
                    <a:lumMod val="95000"/>
                    <a:lumOff val="5000"/>
                  </a:schemeClr>
                </a:solidFill>
              </a:rPr>
              <a:t>playingCardCount</a:t>
            </a:r>
            <a:r>
              <a:rPr lang="en-IN" i="1" dirty="0">
                <a:solidFill>
                  <a:schemeClr val="tx1">
                    <a:lumMod val="95000"/>
                    <a:lumOff val="5000"/>
                  </a:schemeClr>
                </a:solidFill>
              </a:rPr>
              <a:t> </a:t>
            </a:r>
            <a:r>
              <a:rPr lang="en-IN" dirty="0">
                <a:solidFill>
                  <a:schemeClr val="tx1">
                    <a:lumMod val="95000"/>
                    <a:lumOff val="5000"/>
                  </a:schemeClr>
                </a:solidFill>
              </a:rPr>
              <a:t>variable, and this variable is then incremented</a:t>
            </a:r>
            <a:r>
              <a:rPr lang="en-IN" dirty="0" smtClean="0">
                <a:solidFill>
                  <a:schemeClr val="tx1">
                    <a:lumMod val="95000"/>
                    <a:lumOff val="5000"/>
                  </a:schemeClr>
                </a:solidFill>
              </a:rPr>
              <a:t>. </a:t>
            </a:r>
          </a:p>
          <a:p>
            <a:pPr marL="0" indent="0" algn="just">
              <a:buNone/>
            </a:pPr>
            <a:r>
              <a:rPr lang="en-IN" dirty="0" smtClean="0">
                <a:solidFill>
                  <a:schemeClr val="tx1">
                    <a:lumMod val="95000"/>
                    <a:lumOff val="5000"/>
                  </a:schemeClr>
                </a:solidFill>
              </a:rPr>
              <a:t>20) In </a:t>
            </a:r>
            <a:r>
              <a:rPr lang="en-IN" dirty="0">
                <a:solidFill>
                  <a:schemeClr val="tx1">
                    <a:lumMod val="95000"/>
                    <a:lumOff val="5000"/>
                  </a:schemeClr>
                </a:solidFill>
              </a:rPr>
              <a:t>Solution Explorer, expand the </a:t>
            </a:r>
            <a:r>
              <a:rPr lang="en-IN" dirty="0" err="1">
                <a:solidFill>
                  <a:schemeClr val="tx1">
                    <a:lumMod val="95000"/>
                    <a:lumOff val="5000"/>
                  </a:schemeClr>
                </a:solidFill>
              </a:rPr>
              <a:t>MainWindow.xaml</a:t>
            </a:r>
            <a:r>
              <a:rPr lang="en-IN" dirty="0">
                <a:solidFill>
                  <a:schemeClr val="tx1">
                    <a:lumMod val="95000"/>
                    <a:lumOff val="5000"/>
                  </a:schemeClr>
                </a:solidFill>
              </a:rPr>
              <a:t> node and then open the </a:t>
            </a:r>
            <a:r>
              <a:rPr lang="en-IN" dirty="0" err="1">
                <a:solidFill>
                  <a:schemeClr val="tx1">
                    <a:lumMod val="95000"/>
                    <a:lumOff val="5000"/>
                  </a:schemeClr>
                </a:solidFill>
              </a:rPr>
              <a:t>MainWindow.xaml.cs</a:t>
            </a:r>
            <a:r>
              <a:rPr lang="en-IN" dirty="0">
                <a:solidFill>
                  <a:schemeClr val="tx1">
                    <a:lumMod val="95000"/>
                    <a:lumOff val="5000"/>
                  </a:schemeClr>
                </a:solidFill>
              </a:rPr>
              <a:t> file in the Code and Text Editor window. This is the code for the Card Game window.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Locate </a:t>
            </a:r>
            <a:r>
              <a:rPr lang="en-IN" dirty="0">
                <a:solidFill>
                  <a:schemeClr val="tx1">
                    <a:lumMod val="95000"/>
                    <a:lumOff val="5000"/>
                  </a:schemeClr>
                </a:solidFill>
              </a:rPr>
              <a:t>the </a:t>
            </a:r>
            <a:r>
              <a:rPr lang="en-IN" i="1" dirty="0" err="1">
                <a:solidFill>
                  <a:schemeClr val="tx1">
                    <a:lumMod val="95000"/>
                    <a:lumOff val="5000"/>
                  </a:schemeClr>
                </a:solidFill>
              </a:rPr>
              <a:t>dealClick</a:t>
            </a:r>
            <a:r>
              <a:rPr lang="en-IN" i="1" dirty="0">
                <a:solidFill>
                  <a:schemeClr val="tx1">
                    <a:lumMod val="95000"/>
                    <a:lumOff val="5000"/>
                  </a:schemeClr>
                </a:solidFill>
              </a:rPr>
              <a:t> </a:t>
            </a:r>
            <a:r>
              <a:rPr lang="en-IN" dirty="0">
                <a:solidFill>
                  <a:schemeClr val="tx1">
                    <a:lumMod val="95000"/>
                    <a:lumOff val="5000"/>
                  </a:schemeClr>
                </a:solidFill>
              </a:rPr>
              <a:t>method. This method runs when the user clicks the Deal button. Currently, it contains an empty </a:t>
            </a:r>
            <a:r>
              <a:rPr lang="en-IN" i="1" dirty="0">
                <a:solidFill>
                  <a:schemeClr val="tx1">
                    <a:lumMod val="95000"/>
                    <a:lumOff val="5000"/>
                  </a:schemeClr>
                </a:solidFill>
              </a:rPr>
              <a:t>try </a:t>
            </a:r>
            <a:r>
              <a:rPr lang="en-IN" dirty="0">
                <a:solidFill>
                  <a:schemeClr val="tx1">
                    <a:lumMod val="95000"/>
                    <a:lumOff val="5000"/>
                  </a:schemeClr>
                </a:solidFill>
              </a:rPr>
              <a:t>block and an exception handler that displays a message if an exception occurs.</a:t>
            </a:r>
          </a:p>
          <a:p>
            <a:pPr marL="0" indent="0" algn="just">
              <a:spcBef>
                <a:spcPts val="0"/>
              </a:spcBef>
              <a:buNone/>
            </a:pPr>
            <a:endParaRPr lang="en-IN" b="1" dirty="0">
              <a:solidFill>
                <a:schemeClr val="tx1">
                  <a:lumMod val="95000"/>
                  <a:lumOff val="5000"/>
                </a:schemeClr>
              </a:solidFill>
            </a:endParaRPr>
          </a:p>
        </p:txBody>
      </p:sp>
    </p:spTree>
    <p:extLst>
      <p:ext uri="{BB962C8B-B14F-4D97-AF65-F5344CB8AC3E}">
        <p14:creationId xmlns:p14="http://schemas.microsoft.com/office/powerpoint/2010/main" xmlns="" val="399812312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a:bodyPr>
          <a:lstStyle/>
          <a:p>
            <a:pPr marL="0" indent="0">
              <a:buNone/>
            </a:pPr>
            <a:r>
              <a:rPr lang="en-IN" dirty="0" smtClean="0"/>
              <a:t>21) Add </a:t>
            </a:r>
            <a:r>
              <a:rPr lang="en-IN" dirty="0"/>
              <a:t>the following statement shown in bold to the </a:t>
            </a:r>
            <a:r>
              <a:rPr lang="en-IN" i="1" dirty="0"/>
              <a:t>try </a:t>
            </a:r>
            <a:r>
              <a:rPr lang="en-IN" dirty="0"/>
              <a:t>block:</a:t>
            </a:r>
          </a:p>
          <a:p>
            <a:pPr marL="0" indent="0">
              <a:spcBef>
                <a:spcPts val="0"/>
              </a:spcBef>
              <a:buNone/>
            </a:pPr>
            <a:r>
              <a:rPr lang="en-IN" dirty="0" smtClean="0">
                <a:solidFill>
                  <a:srgbClr val="FF0000"/>
                </a:solidFill>
              </a:rPr>
              <a:t>                                              private </a:t>
            </a:r>
            <a:r>
              <a:rPr lang="en-IN" dirty="0">
                <a:solidFill>
                  <a:srgbClr val="FF0000"/>
                </a:solidFill>
              </a:rPr>
              <a:t>void </a:t>
            </a:r>
            <a:r>
              <a:rPr lang="en-IN" dirty="0" err="1">
                <a:solidFill>
                  <a:srgbClr val="FF0000"/>
                </a:solidFill>
              </a:rPr>
              <a:t>dealClick</a:t>
            </a:r>
            <a:r>
              <a:rPr lang="en-IN" dirty="0">
                <a:solidFill>
                  <a:srgbClr val="FF0000"/>
                </a:solidFill>
              </a:rPr>
              <a:t>(object sender, </a:t>
            </a:r>
            <a:r>
              <a:rPr lang="en-IN" dirty="0" err="1">
                <a:solidFill>
                  <a:srgbClr val="FF0000"/>
                </a:solidFill>
              </a:rPr>
              <a:t>RoutedEventArgs</a:t>
            </a:r>
            <a:r>
              <a:rPr lang="en-IN" dirty="0">
                <a:solidFill>
                  <a:srgbClr val="FF0000"/>
                </a:solidFill>
              </a:rPr>
              <a:t> e</a:t>
            </a:r>
            <a:r>
              <a:rPr lang="en-IN" dirty="0" smtClean="0">
                <a:solidFill>
                  <a:srgbClr val="FF0000"/>
                </a:solidFill>
              </a:rPr>
              <a:t>)</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try </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b="1" dirty="0">
                <a:solidFill>
                  <a:srgbClr val="FF0000"/>
                </a:solidFill>
              </a:rPr>
              <a:t> </a:t>
            </a:r>
            <a:r>
              <a:rPr lang="en-IN" b="1" dirty="0" smtClean="0">
                <a:solidFill>
                  <a:srgbClr val="FF0000"/>
                </a:solidFill>
              </a:rPr>
              <a:t>                                                    pack </a:t>
            </a:r>
            <a:r>
              <a:rPr lang="en-IN" b="1" dirty="0">
                <a:solidFill>
                  <a:srgbClr val="FF0000"/>
                </a:solidFill>
              </a:rPr>
              <a:t>= new Pack(); </a:t>
            </a:r>
            <a:endParaRPr lang="en-IN" b="1" dirty="0" smtClean="0">
              <a:solidFill>
                <a:srgbClr val="FF0000"/>
              </a:solidFill>
            </a:endParaRPr>
          </a:p>
          <a:p>
            <a:pPr marL="0" indent="0">
              <a:spcBef>
                <a:spcPts val="0"/>
              </a:spcBef>
              <a:buNone/>
            </a:pPr>
            <a:r>
              <a:rPr lang="en-IN" b="1" dirty="0">
                <a:solidFill>
                  <a:srgbClr val="FF0000"/>
                </a:solidFill>
              </a:rPr>
              <a:t> </a:t>
            </a:r>
            <a:r>
              <a:rPr lang="en-IN" b="1" dirty="0" smtClean="0">
                <a:solidFill>
                  <a:srgbClr val="FF0000"/>
                </a:solidFill>
              </a:rPr>
              <a:t>                                                </a:t>
            </a: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catch </a:t>
            </a:r>
            <a:r>
              <a:rPr lang="en-IN" dirty="0">
                <a:solidFill>
                  <a:srgbClr val="FF0000"/>
                </a:solidFill>
              </a:rPr>
              <a:t>(Exception ex)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a:t>
            </a:r>
            <a:endParaRPr lang="en-IN" dirty="0">
              <a:solidFill>
                <a:srgbClr val="FF0000"/>
              </a:solidFill>
            </a:endParaRPr>
          </a:p>
          <a:p>
            <a:pPr algn="just"/>
            <a:r>
              <a:rPr lang="en-IN" dirty="0">
                <a:solidFill>
                  <a:schemeClr val="tx1">
                    <a:lumMod val="95000"/>
                    <a:lumOff val="5000"/>
                  </a:schemeClr>
                </a:solidFill>
              </a:rPr>
              <a:t>This statement simply creates a new pack of cards. You earlier saw that this class contains a two-dimensional array holding the cards in the pack, and the constructor populates this array with the details of each card.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You </a:t>
            </a:r>
            <a:r>
              <a:rPr lang="en-IN" dirty="0">
                <a:solidFill>
                  <a:schemeClr val="tx1">
                    <a:lumMod val="95000"/>
                    <a:lumOff val="5000"/>
                  </a:schemeClr>
                </a:solidFill>
              </a:rPr>
              <a:t>now need to create four hands of cards from this pack</a:t>
            </a:r>
            <a:r>
              <a:rPr lang="en-IN" dirty="0" smtClean="0">
                <a:solidFill>
                  <a:schemeClr val="tx1">
                    <a:lumMod val="95000"/>
                    <a:lumOff val="5000"/>
                  </a:schemeClr>
                </a:solidFill>
              </a:rPr>
              <a:t>.  </a:t>
            </a:r>
          </a:p>
          <a:p>
            <a:pPr marL="0" indent="0">
              <a:buNone/>
            </a:pPr>
            <a:r>
              <a:rPr lang="en-IN" dirty="0" smtClean="0"/>
              <a:t>22) Add </a:t>
            </a:r>
            <a:r>
              <a:rPr lang="en-IN" dirty="0"/>
              <a:t>the following statements shown in bold to the </a:t>
            </a:r>
            <a:r>
              <a:rPr lang="en-IN" i="1" dirty="0"/>
              <a:t>try </a:t>
            </a:r>
            <a:r>
              <a:rPr lang="en-IN" dirty="0"/>
              <a:t>block</a:t>
            </a:r>
            <a:r>
              <a:rPr lang="en-IN" dirty="0" smtClean="0"/>
              <a:t>:</a:t>
            </a:r>
            <a:endParaRPr lang="en-IN" dirty="0"/>
          </a:p>
        </p:txBody>
      </p:sp>
    </p:spTree>
    <p:extLst>
      <p:ext uri="{BB962C8B-B14F-4D97-AF65-F5344CB8AC3E}">
        <p14:creationId xmlns:p14="http://schemas.microsoft.com/office/powerpoint/2010/main" xmlns="" val="310710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178862" cy="579549"/>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79549"/>
            <a:ext cx="12192000" cy="6278451"/>
          </a:xfrm>
        </p:spPr>
        <p:txBody>
          <a:bodyPr>
            <a:normAutofit/>
          </a:bodyPr>
          <a:lstStyle/>
          <a:p>
            <a:pPr marL="0" indent="0" algn="just">
              <a:buNone/>
            </a:pPr>
            <a:r>
              <a:rPr lang="en-IN" dirty="0">
                <a:solidFill>
                  <a:schemeClr val="tx1">
                    <a:lumMod val="95000"/>
                    <a:lumOff val="5000"/>
                  </a:schemeClr>
                </a:solidFill>
              </a:rPr>
              <a:t>When you compile a class </a:t>
            </a:r>
            <a:r>
              <a:rPr lang="en-IN" dirty="0" smtClean="0">
                <a:solidFill>
                  <a:schemeClr val="tx1">
                    <a:lumMod val="95000"/>
                    <a:lumOff val="5000"/>
                  </a:schemeClr>
                </a:solidFill>
              </a:rPr>
              <a:t>that </a:t>
            </a:r>
            <a:r>
              <a:rPr lang="en-IN" dirty="0">
                <a:solidFill>
                  <a:schemeClr val="tx1">
                    <a:lumMod val="95000"/>
                    <a:lumOff val="5000"/>
                  </a:schemeClr>
                </a:solidFill>
              </a:rPr>
              <a:t>has been split into separate files, you must provide all the files to the compiler</a:t>
            </a:r>
            <a:r>
              <a:rPr lang="en-IN" dirty="0" smtClean="0">
                <a:solidFill>
                  <a:schemeClr val="tx1">
                    <a:lumMod val="95000"/>
                    <a:lumOff val="5000"/>
                  </a:schemeClr>
                </a:solidFill>
              </a:rPr>
              <a:t>.</a:t>
            </a:r>
          </a:p>
          <a:p>
            <a:pPr marL="0" indent="0" algn="just">
              <a:buNone/>
            </a:pPr>
            <a:r>
              <a:rPr lang="en-IN" dirty="0">
                <a:solidFill>
                  <a:schemeClr val="tx1">
                    <a:lumMod val="95000"/>
                    <a:lumOff val="5000"/>
                  </a:schemeClr>
                </a:solidFill>
              </a:rPr>
              <a:t>In the following exercise, you will declare a class that models a point in two-dimensional space. The class will contain two private fields for holding the x- and y-coordinates of a point and will provide constructors for initializing these fields.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You </a:t>
            </a:r>
            <a:r>
              <a:rPr lang="en-IN" dirty="0">
                <a:solidFill>
                  <a:schemeClr val="tx1">
                    <a:lumMod val="95000"/>
                    <a:lumOff val="5000"/>
                  </a:schemeClr>
                </a:solidFill>
              </a:rPr>
              <a:t>will create </a:t>
            </a:r>
            <a:r>
              <a:rPr lang="en-IN" dirty="0" smtClean="0">
                <a:solidFill>
                  <a:schemeClr val="tx1">
                    <a:lumMod val="95000"/>
                    <a:lumOff val="5000"/>
                  </a:schemeClr>
                </a:solidFill>
              </a:rPr>
              <a:t>instances </a:t>
            </a:r>
            <a:r>
              <a:rPr lang="en-IN" dirty="0">
                <a:solidFill>
                  <a:schemeClr val="tx1">
                    <a:lumMod val="95000"/>
                    <a:lumOff val="5000"/>
                  </a:schemeClr>
                </a:solidFill>
              </a:rPr>
              <a:t>of the class by using the </a:t>
            </a:r>
            <a:r>
              <a:rPr lang="en-IN" i="1" dirty="0">
                <a:solidFill>
                  <a:schemeClr val="tx1">
                    <a:lumMod val="95000"/>
                    <a:lumOff val="5000"/>
                  </a:schemeClr>
                </a:solidFill>
              </a:rPr>
              <a:t>new </a:t>
            </a:r>
            <a:r>
              <a:rPr lang="en-IN" dirty="0">
                <a:solidFill>
                  <a:schemeClr val="tx1">
                    <a:lumMod val="95000"/>
                    <a:lumOff val="5000"/>
                  </a:schemeClr>
                </a:solidFill>
              </a:rPr>
              <a:t>keyword and calling the </a:t>
            </a:r>
            <a:r>
              <a:rPr lang="en-IN" dirty="0" smtClean="0">
                <a:solidFill>
                  <a:schemeClr val="tx1">
                    <a:lumMod val="95000"/>
                    <a:lumOff val="5000"/>
                  </a:schemeClr>
                </a:solidFill>
              </a:rPr>
              <a:t>constructors. </a:t>
            </a:r>
          </a:p>
          <a:p>
            <a:pPr marL="0" indent="0" algn="just">
              <a:buNone/>
            </a:pPr>
            <a:endParaRPr lang="en-US"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None/>
            </a:pPr>
            <a:r>
              <a:rPr lang="en-IN" b="1" dirty="0" smtClean="0"/>
              <a:t>                                                     </a:t>
            </a:r>
            <a:r>
              <a:rPr lang="en-IN" sz="2800" b="1" dirty="0" smtClean="0">
                <a:solidFill>
                  <a:srgbClr val="FF0000"/>
                </a:solidFill>
                <a:latin typeface="Times New Roman" panose="02020603050405020304" pitchFamily="18" charset="0"/>
                <a:cs typeface="Times New Roman" panose="02020603050405020304" pitchFamily="18" charset="0"/>
              </a:rPr>
              <a:t>Write constructors and create objects</a:t>
            </a:r>
            <a:endParaRPr lang="en-IN" sz="2800" dirty="0" smtClean="0">
              <a:solidFill>
                <a:srgbClr val="FF0000"/>
              </a:solidFill>
              <a:latin typeface="Times New Roman" panose="02020603050405020304" pitchFamily="18" charset="0"/>
              <a:cs typeface="Times New Roman" panose="02020603050405020304" pitchFamily="18" charset="0"/>
            </a:endParaRPr>
          </a:p>
          <a:p>
            <a:pPr>
              <a:buFont typeface="+mj-lt"/>
              <a:buAutoNum type="arabicPeriod"/>
            </a:pPr>
            <a:r>
              <a:rPr lang="en-IN" dirty="0" smtClean="0">
                <a:solidFill>
                  <a:schemeClr val="tx1">
                    <a:lumMod val="95000"/>
                    <a:lumOff val="5000"/>
                  </a:schemeClr>
                </a:solidFill>
              </a:rPr>
              <a:t>Start Visual Studio 2015 if it is not already running.</a:t>
            </a:r>
          </a:p>
          <a:p>
            <a:pPr>
              <a:buFont typeface="+mj-lt"/>
              <a:buAutoNum type="arabicPeriod"/>
            </a:pPr>
            <a:r>
              <a:rPr lang="en-IN" dirty="0" smtClean="0">
                <a:solidFill>
                  <a:schemeClr val="tx1">
                    <a:lumMod val="95000"/>
                    <a:lumOff val="5000"/>
                  </a:schemeClr>
                </a:solidFill>
              </a:rPr>
              <a:t>Open the Classes project located in the \Microsoft Press\Visual </a:t>
            </a:r>
            <a:r>
              <a:rPr lang="en-IN" dirty="0" err="1" smtClean="0">
                <a:solidFill>
                  <a:schemeClr val="tx1">
                    <a:lumMod val="95000"/>
                    <a:lumOff val="5000"/>
                  </a:schemeClr>
                </a:solidFill>
              </a:rPr>
              <a:t>CSharp</a:t>
            </a:r>
            <a:r>
              <a:rPr lang="en-IN" dirty="0" smtClean="0">
                <a:solidFill>
                  <a:schemeClr val="tx1">
                    <a:lumMod val="95000"/>
                    <a:lumOff val="5000"/>
                  </a:schemeClr>
                </a:solidFill>
              </a:rPr>
              <a:t> Step By Step\Chapter 7\Windows </a:t>
            </a:r>
            <a:r>
              <a:rPr lang="en-IN" i="1" dirty="0" smtClean="0">
                <a:solidFill>
                  <a:schemeClr val="tx1">
                    <a:lumMod val="95000"/>
                    <a:lumOff val="5000"/>
                  </a:schemeClr>
                </a:solidFill>
              </a:rPr>
              <a:t>X</a:t>
            </a:r>
            <a:r>
              <a:rPr lang="en-IN" dirty="0" smtClean="0">
                <a:solidFill>
                  <a:schemeClr val="tx1">
                    <a:lumMod val="95000"/>
                    <a:lumOff val="5000"/>
                  </a:schemeClr>
                </a:solidFill>
              </a:rPr>
              <a:t>\Classes folder in your Documents folder.</a:t>
            </a:r>
          </a:p>
          <a:p>
            <a:pPr>
              <a:buFont typeface="+mj-lt"/>
              <a:buAutoNum type="arabicPeriod"/>
            </a:pPr>
            <a:r>
              <a:rPr lang="en-IN" dirty="0" smtClean="0">
                <a:solidFill>
                  <a:schemeClr val="tx1">
                    <a:lumMod val="95000"/>
                    <a:lumOff val="5000"/>
                  </a:schemeClr>
                </a:solidFill>
              </a:rPr>
              <a:t>In Solution Explorer, double-click the file </a:t>
            </a:r>
            <a:r>
              <a:rPr lang="en-IN" dirty="0" err="1" smtClean="0">
                <a:solidFill>
                  <a:schemeClr val="tx1">
                    <a:lumMod val="95000"/>
                    <a:lumOff val="5000"/>
                  </a:schemeClr>
                </a:solidFill>
              </a:rPr>
              <a:t>Program.cs</a:t>
            </a:r>
            <a:r>
              <a:rPr lang="en-IN" dirty="0" smtClean="0">
                <a:solidFill>
                  <a:schemeClr val="tx1">
                    <a:lumMod val="95000"/>
                    <a:lumOff val="5000"/>
                  </a:schemeClr>
                </a:solidFill>
              </a:rPr>
              <a:t> to display it in the Code and Text Editor window.</a:t>
            </a:r>
          </a:p>
          <a:p>
            <a:pPr>
              <a:buFont typeface="+mj-lt"/>
              <a:buAutoNum type="arabicPeriod"/>
            </a:pPr>
            <a:r>
              <a:rPr lang="en-IN" dirty="0" smtClean="0">
                <a:solidFill>
                  <a:schemeClr val="tx1">
                    <a:lumMod val="95000"/>
                    <a:lumOff val="5000"/>
                  </a:schemeClr>
                </a:solidFill>
              </a:rPr>
              <a:t>Locate the </a:t>
            </a:r>
            <a:r>
              <a:rPr lang="en-IN" i="1" dirty="0" smtClean="0">
                <a:solidFill>
                  <a:schemeClr val="tx1">
                    <a:lumMod val="95000"/>
                    <a:lumOff val="5000"/>
                  </a:schemeClr>
                </a:solidFill>
              </a:rPr>
              <a:t>Main </a:t>
            </a:r>
            <a:r>
              <a:rPr lang="en-IN" dirty="0" smtClean="0">
                <a:solidFill>
                  <a:schemeClr val="tx1">
                    <a:lumMod val="95000"/>
                    <a:lumOff val="5000"/>
                  </a:schemeClr>
                </a:solidFill>
              </a:rPr>
              <a:t>method in the </a:t>
            </a:r>
            <a:r>
              <a:rPr lang="en-IN" i="1" dirty="0" smtClean="0">
                <a:solidFill>
                  <a:schemeClr val="tx1">
                    <a:lumMod val="95000"/>
                    <a:lumOff val="5000"/>
                  </a:schemeClr>
                </a:solidFill>
              </a:rPr>
              <a:t>Program </a:t>
            </a:r>
            <a:r>
              <a:rPr lang="en-IN" dirty="0" smtClean="0">
                <a:solidFill>
                  <a:schemeClr val="tx1">
                    <a:lumMod val="95000"/>
                    <a:lumOff val="5000"/>
                  </a:schemeClr>
                </a:solidFill>
              </a:rPr>
              <a:t>class.</a:t>
            </a:r>
          </a:p>
          <a:p>
            <a:pPr algn="just">
              <a:buFont typeface="+mj-lt"/>
              <a:buAutoNum type="arabicPeriod"/>
            </a:pPr>
            <a:r>
              <a:rPr lang="en-IN" dirty="0" smtClean="0">
                <a:solidFill>
                  <a:schemeClr val="tx1">
                    <a:lumMod val="95000"/>
                    <a:lumOff val="5000"/>
                  </a:schemeClr>
                </a:solidFill>
              </a:rPr>
              <a:t>The </a:t>
            </a:r>
            <a:r>
              <a:rPr lang="en-IN" i="1" dirty="0" smtClean="0">
                <a:solidFill>
                  <a:schemeClr val="tx1">
                    <a:lumMod val="95000"/>
                    <a:lumOff val="5000"/>
                  </a:schemeClr>
                </a:solidFill>
              </a:rPr>
              <a:t>Main </a:t>
            </a:r>
            <a:r>
              <a:rPr lang="en-IN" dirty="0" smtClean="0">
                <a:solidFill>
                  <a:schemeClr val="tx1">
                    <a:lumMod val="95000"/>
                    <a:lumOff val="5000"/>
                  </a:schemeClr>
                </a:solidFill>
              </a:rPr>
              <a:t>method calls the </a:t>
            </a:r>
            <a:r>
              <a:rPr lang="en-IN" i="1" dirty="0" err="1" smtClean="0">
                <a:solidFill>
                  <a:schemeClr val="tx1">
                    <a:lumMod val="95000"/>
                    <a:lumOff val="5000"/>
                  </a:schemeClr>
                </a:solidFill>
              </a:rPr>
              <a:t>doWork</a:t>
            </a:r>
            <a:r>
              <a:rPr lang="en-IN" i="1" dirty="0" smtClean="0">
                <a:solidFill>
                  <a:schemeClr val="tx1">
                    <a:lumMod val="95000"/>
                    <a:lumOff val="5000"/>
                  </a:schemeClr>
                </a:solidFill>
              </a:rPr>
              <a:t> </a:t>
            </a:r>
            <a:r>
              <a:rPr lang="en-IN" dirty="0" smtClean="0">
                <a:solidFill>
                  <a:schemeClr val="tx1">
                    <a:lumMod val="95000"/>
                    <a:lumOff val="5000"/>
                  </a:schemeClr>
                </a:solidFill>
              </a:rPr>
              <a:t>method, wrapped in a </a:t>
            </a:r>
            <a:r>
              <a:rPr lang="en-IN" i="1" dirty="0" smtClean="0">
                <a:solidFill>
                  <a:schemeClr val="tx1">
                    <a:lumMod val="95000"/>
                    <a:lumOff val="5000"/>
                  </a:schemeClr>
                </a:solidFill>
              </a:rPr>
              <a:t>try </a:t>
            </a:r>
            <a:r>
              <a:rPr lang="en-IN" dirty="0" smtClean="0">
                <a:solidFill>
                  <a:schemeClr val="tx1">
                    <a:lumMod val="95000"/>
                    <a:lumOff val="5000"/>
                  </a:schemeClr>
                </a:solidFill>
              </a:rPr>
              <a:t>block and followed by a </a:t>
            </a:r>
            <a:r>
              <a:rPr lang="en-IN" i="1" dirty="0" smtClean="0">
                <a:solidFill>
                  <a:schemeClr val="tx1">
                    <a:lumMod val="95000"/>
                    <a:lumOff val="5000"/>
                  </a:schemeClr>
                </a:solidFill>
              </a:rPr>
              <a:t>catch </a:t>
            </a:r>
            <a:r>
              <a:rPr lang="en-IN" dirty="0" smtClean="0">
                <a:solidFill>
                  <a:schemeClr val="tx1">
                    <a:lumMod val="95000"/>
                    <a:lumOff val="5000"/>
                  </a:schemeClr>
                </a:solidFill>
              </a:rPr>
              <a:t>handler. With this </a:t>
            </a:r>
            <a:r>
              <a:rPr lang="en-IN" i="1" dirty="0" smtClean="0">
                <a:solidFill>
                  <a:schemeClr val="tx1">
                    <a:lumMod val="95000"/>
                    <a:lumOff val="5000"/>
                  </a:schemeClr>
                </a:solidFill>
              </a:rPr>
              <a:t>try/catch </a:t>
            </a:r>
            <a:r>
              <a:rPr lang="en-IN" dirty="0" smtClean="0">
                <a:solidFill>
                  <a:schemeClr val="tx1">
                    <a:lumMod val="95000"/>
                    <a:lumOff val="5000"/>
                  </a:schemeClr>
                </a:solidFill>
              </a:rPr>
              <a:t>block, you can write the code that would typically go inside </a:t>
            </a:r>
            <a:r>
              <a:rPr lang="en-IN" i="1" dirty="0" smtClean="0">
                <a:solidFill>
                  <a:schemeClr val="tx1">
                    <a:lumMod val="95000"/>
                    <a:lumOff val="5000"/>
                  </a:schemeClr>
                </a:solidFill>
              </a:rPr>
              <a:t>Main </a:t>
            </a:r>
            <a:r>
              <a:rPr lang="en-IN" dirty="0" smtClean="0">
                <a:solidFill>
                  <a:schemeClr val="tx1">
                    <a:lumMod val="95000"/>
                    <a:lumOff val="5000"/>
                  </a:schemeClr>
                </a:solidFill>
              </a:rPr>
              <a:t>in the </a:t>
            </a:r>
            <a:r>
              <a:rPr lang="en-IN" i="1" dirty="0" err="1" smtClean="0">
                <a:solidFill>
                  <a:schemeClr val="tx1">
                    <a:lumMod val="95000"/>
                    <a:lumOff val="5000"/>
                  </a:schemeClr>
                </a:solidFill>
              </a:rPr>
              <a:t>doWork</a:t>
            </a:r>
            <a:r>
              <a:rPr lang="en-IN" i="1" dirty="0" smtClean="0">
                <a:solidFill>
                  <a:schemeClr val="tx1">
                    <a:lumMod val="95000"/>
                    <a:lumOff val="5000"/>
                  </a:schemeClr>
                </a:solidFill>
              </a:rPr>
              <a:t> </a:t>
            </a:r>
            <a:r>
              <a:rPr lang="en-IN" dirty="0" smtClean="0">
                <a:solidFill>
                  <a:schemeClr val="tx1">
                    <a:lumMod val="95000"/>
                    <a:lumOff val="5000"/>
                  </a:schemeClr>
                </a:solidFill>
              </a:rPr>
              <a:t>method instead, safe in the knowledge that it will catch and handle any exceptions. The </a:t>
            </a:r>
            <a:r>
              <a:rPr lang="en-IN" i="1" dirty="0" err="1" smtClean="0">
                <a:solidFill>
                  <a:schemeClr val="tx1">
                    <a:lumMod val="95000"/>
                    <a:lumOff val="5000"/>
                  </a:schemeClr>
                </a:solidFill>
              </a:rPr>
              <a:t>doWork</a:t>
            </a:r>
            <a:r>
              <a:rPr lang="en-IN" i="1" dirty="0" smtClean="0">
                <a:solidFill>
                  <a:schemeClr val="tx1">
                    <a:lumMod val="95000"/>
                    <a:lumOff val="5000"/>
                  </a:schemeClr>
                </a:solidFill>
              </a:rPr>
              <a:t> </a:t>
            </a:r>
            <a:r>
              <a:rPr lang="en-IN" dirty="0" smtClean="0">
                <a:solidFill>
                  <a:schemeClr val="tx1">
                    <a:lumMod val="95000"/>
                    <a:lumOff val="5000"/>
                  </a:schemeClr>
                </a:solidFill>
              </a:rPr>
              <a:t>method currently contains nothing but a </a:t>
            </a:r>
            <a:r>
              <a:rPr lang="en-IN" i="1" dirty="0" smtClean="0">
                <a:solidFill>
                  <a:schemeClr val="tx1">
                    <a:lumMod val="95000"/>
                    <a:lumOff val="5000"/>
                  </a:schemeClr>
                </a:solidFill>
              </a:rPr>
              <a:t>// TODO: </a:t>
            </a:r>
            <a:r>
              <a:rPr lang="en-IN" dirty="0" smtClean="0">
                <a:solidFill>
                  <a:schemeClr val="tx1">
                    <a:lumMod val="95000"/>
                    <a:lumOff val="5000"/>
                  </a:schemeClr>
                </a:solidFill>
              </a:rPr>
              <a:t>comment.</a:t>
            </a:r>
            <a:endParaRPr lang="en-IN" b="1" dirty="0" smtClean="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9722275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a:bodyPr>
          <a:lstStyle/>
          <a:p>
            <a:pPr marL="0" indent="0">
              <a:spcBef>
                <a:spcPts val="0"/>
              </a:spcBef>
              <a:buNone/>
            </a:pPr>
            <a:r>
              <a:rPr lang="en-IN" dirty="0" smtClean="0"/>
              <a:t>                                                  </a:t>
            </a:r>
            <a:r>
              <a:rPr lang="en-IN" dirty="0" smtClean="0">
                <a:solidFill>
                  <a:srgbClr val="FF0000"/>
                </a:solidFill>
              </a:rPr>
              <a:t>try</a:t>
            </a:r>
          </a:p>
          <a:p>
            <a:pPr marL="0" indent="0">
              <a:spcBef>
                <a:spcPts val="0"/>
              </a:spcBef>
              <a:buNone/>
            </a:pPr>
            <a:r>
              <a:rPr lang="en-IN" dirty="0">
                <a:solidFill>
                  <a:srgbClr val="FF0000"/>
                </a:solidFill>
              </a:rPr>
              <a:t> </a:t>
            </a: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a:t>
            </a:r>
            <a:r>
              <a:rPr lang="en-IN" dirty="0">
                <a:solidFill>
                  <a:srgbClr val="FF0000"/>
                </a:solidFill>
              </a:rPr>
              <a:t>pack = new Pack(); </a:t>
            </a:r>
          </a:p>
          <a:p>
            <a:pPr marL="0" indent="0">
              <a:spcBef>
                <a:spcPts val="0"/>
              </a:spcBef>
              <a:buNone/>
            </a:pPr>
            <a:r>
              <a:rPr lang="en-IN" b="1" dirty="0" smtClean="0">
                <a:solidFill>
                  <a:srgbClr val="FF0000"/>
                </a:solidFill>
              </a:rPr>
              <a:t>                                                    for </a:t>
            </a:r>
            <a:r>
              <a:rPr lang="en-IN" b="1" dirty="0">
                <a:solidFill>
                  <a:srgbClr val="FF0000"/>
                </a:solidFill>
              </a:rPr>
              <a:t>(</a:t>
            </a:r>
            <a:r>
              <a:rPr lang="en-IN" b="1" dirty="0" err="1">
                <a:solidFill>
                  <a:srgbClr val="FF0000"/>
                </a:solidFill>
              </a:rPr>
              <a:t>int</a:t>
            </a:r>
            <a:r>
              <a:rPr lang="en-IN" b="1" dirty="0">
                <a:solidFill>
                  <a:srgbClr val="FF0000"/>
                </a:solidFill>
              </a:rPr>
              <a:t> </a:t>
            </a:r>
            <a:r>
              <a:rPr lang="en-IN" b="1" dirty="0" err="1">
                <a:solidFill>
                  <a:srgbClr val="FF0000"/>
                </a:solidFill>
              </a:rPr>
              <a:t>handNum</a:t>
            </a:r>
            <a:r>
              <a:rPr lang="en-IN" b="1" dirty="0">
                <a:solidFill>
                  <a:srgbClr val="FF0000"/>
                </a:solidFill>
              </a:rPr>
              <a:t> = 0; </a:t>
            </a:r>
            <a:r>
              <a:rPr lang="en-IN" b="1" dirty="0" err="1">
                <a:solidFill>
                  <a:srgbClr val="FF0000"/>
                </a:solidFill>
              </a:rPr>
              <a:t>handNum</a:t>
            </a:r>
            <a:r>
              <a:rPr lang="en-IN" b="1" dirty="0">
                <a:solidFill>
                  <a:srgbClr val="FF0000"/>
                </a:solidFill>
              </a:rPr>
              <a:t> &lt; </a:t>
            </a:r>
            <a:r>
              <a:rPr lang="en-IN" b="1" dirty="0" err="1">
                <a:solidFill>
                  <a:srgbClr val="FF0000"/>
                </a:solidFill>
              </a:rPr>
              <a:t>NumHands</a:t>
            </a:r>
            <a:r>
              <a:rPr lang="en-IN" b="1" dirty="0">
                <a:solidFill>
                  <a:srgbClr val="FF0000"/>
                </a:solidFill>
              </a:rPr>
              <a:t>; </a:t>
            </a:r>
            <a:r>
              <a:rPr lang="en-IN" b="1" dirty="0" err="1">
                <a:solidFill>
                  <a:srgbClr val="FF0000"/>
                </a:solidFill>
              </a:rPr>
              <a:t>handNum</a:t>
            </a:r>
            <a:r>
              <a:rPr lang="en-IN" b="1" dirty="0">
                <a:solidFill>
                  <a:srgbClr val="FF0000"/>
                </a:solidFill>
              </a:rPr>
              <a:t>++) </a:t>
            </a:r>
            <a:endParaRPr lang="en-IN" b="1" dirty="0" smtClean="0">
              <a:solidFill>
                <a:srgbClr val="FF0000"/>
              </a:solidFill>
            </a:endParaRPr>
          </a:p>
          <a:p>
            <a:pPr marL="0" indent="0">
              <a:spcBef>
                <a:spcPts val="0"/>
              </a:spcBef>
              <a:buNone/>
            </a:pPr>
            <a:r>
              <a:rPr lang="en-IN" b="1" dirty="0" smtClean="0">
                <a:solidFill>
                  <a:srgbClr val="FF0000"/>
                </a:solidFill>
              </a:rPr>
              <a:t>                                                    { </a:t>
            </a:r>
          </a:p>
          <a:p>
            <a:pPr marL="0" indent="0">
              <a:spcBef>
                <a:spcPts val="0"/>
              </a:spcBef>
              <a:buNone/>
            </a:pPr>
            <a:r>
              <a:rPr lang="en-IN" b="1" dirty="0" smtClean="0">
                <a:solidFill>
                  <a:srgbClr val="FF0000"/>
                </a:solidFill>
              </a:rPr>
              <a:t>                                                      hands[</a:t>
            </a:r>
            <a:r>
              <a:rPr lang="en-IN" b="1" dirty="0" err="1" smtClean="0">
                <a:solidFill>
                  <a:srgbClr val="FF0000"/>
                </a:solidFill>
              </a:rPr>
              <a:t>handNum</a:t>
            </a:r>
            <a:r>
              <a:rPr lang="en-IN" b="1" dirty="0">
                <a:solidFill>
                  <a:srgbClr val="FF0000"/>
                </a:solidFill>
              </a:rPr>
              <a:t>] = new Hand(); </a:t>
            </a:r>
            <a:endParaRPr lang="en-IN" b="1" dirty="0" smtClean="0">
              <a:solidFill>
                <a:srgbClr val="FF0000"/>
              </a:solidFill>
            </a:endParaRPr>
          </a:p>
          <a:p>
            <a:pPr marL="0" indent="0">
              <a:spcBef>
                <a:spcPts val="0"/>
              </a:spcBef>
              <a:buNone/>
            </a:pPr>
            <a:r>
              <a:rPr lang="en-IN" b="1" dirty="0">
                <a:solidFill>
                  <a:srgbClr val="FF0000"/>
                </a:solidFill>
              </a:rPr>
              <a:t> </a:t>
            </a:r>
            <a:r>
              <a:rPr lang="en-IN" b="1" dirty="0" smtClean="0">
                <a:solidFill>
                  <a:srgbClr val="FF0000"/>
                </a:solidFill>
              </a:rPr>
              <a:t>                                                   }</a:t>
            </a:r>
          </a:p>
          <a:p>
            <a:pPr marL="0" indent="0">
              <a:spcBef>
                <a:spcPts val="0"/>
              </a:spcBef>
              <a:buNone/>
            </a:pPr>
            <a:r>
              <a:rPr lang="en-IN" b="1" dirty="0">
                <a:solidFill>
                  <a:srgbClr val="FF0000"/>
                </a:solidFill>
              </a:rPr>
              <a:t> </a:t>
            </a:r>
            <a:r>
              <a:rPr lang="en-IN" b="1" dirty="0" smtClean="0">
                <a:solidFill>
                  <a:srgbClr val="FF0000"/>
                </a:solidFill>
              </a:rPr>
              <a:t>                                                </a:t>
            </a:r>
            <a:r>
              <a:rPr lang="en-IN" dirty="0" smtClean="0">
                <a:solidFill>
                  <a:srgbClr val="FF0000"/>
                </a:solidFill>
              </a:rPr>
              <a:t>}</a:t>
            </a:r>
          </a:p>
          <a:p>
            <a:pPr marL="0" indent="0">
              <a:spcBef>
                <a:spcPts val="0"/>
              </a:spcBef>
              <a:buNone/>
            </a:pPr>
            <a:r>
              <a:rPr lang="en-IN" dirty="0">
                <a:solidFill>
                  <a:srgbClr val="FF0000"/>
                </a:solidFill>
              </a:rPr>
              <a:t> </a:t>
            </a:r>
            <a:r>
              <a:rPr lang="en-IN" dirty="0" smtClean="0">
                <a:solidFill>
                  <a:srgbClr val="FF0000"/>
                </a:solidFill>
              </a:rPr>
              <a:t>                                               catch </a:t>
            </a:r>
            <a:r>
              <a:rPr lang="en-IN" dirty="0">
                <a:solidFill>
                  <a:srgbClr val="FF0000"/>
                </a:solidFill>
              </a:rPr>
              <a:t>(Exception ex</a:t>
            </a:r>
            <a:r>
              <a:rPr lang="en-IN" dirty="0" smtClean="0">
                <a:solidFill>
                  <a:srgbClr val="FF0000"/>
                </a:solidFill>
              </a:rPr>
              <a:t>)</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a:t>
            </a:r>
            <a:endParaRPr lang="en-IN" dirty="0">
              <a:solidFill>
                <a:srgbClr val="FF0000"/>
              </a:solidFill>
            </a:endParaRPr>
          </a:p>
          <a:p>
            <a:pPr algn="just"/>
            <a:r>
              <a:rPr lang="en-IN" dirty="0">
                <a:solidFill>
                  <a:schemeClr val="tx1">
                    <a:lumMod val="95000"/>
                    <a:lumOff val="5000"/>
                  </a:schemeClr>
                </a:solidFill>
              </a:rPr>
              <a:t>This </a:t>
            </a:r>
            <a:r>
              <a:rPr lang="en-IN" i="1" dirty="0">
                <a:solidFill>
                  <a:schemeClr val="tx1">
                    <a:lumMod val="95000"/>
                    <a:lumOff val="5000"/>
                  </a:schemeClr>
                </a:solidFill>
              </a:rPr>
              <a:t>for </a:t>
            </a:r>
            <a:r>
              <a:rPr lang="en-IN" dirty="0">
                <a:solidFill>
                  <a:schemeClr val="tx1">
                    <a:lumMod val="95000"/>
                    <a:lumOff val="5000"/>
                  </a:schemeClr>
                </a:solidFill>
              </a:rPr>
              <a:t>loop creates four hands from the pack of cards and stores them in an array called </a:t>
            </a:r>
            <a:r>
              <a:rPr lang="en-IN" i="1" dirty="0">
                <a:solidFill>
                  <a:schemeClr val="tx1">
                    <a:lumMod val="95000"/>
                    <a:lumOff val="5000"/>
                  </a:schemeClr>
                </a:solidFill>
              </a:rPr>
              <a:t>hands</a:t>
            </a:r>
            <a:r>
              <a:rPr lang="en-IN" dirty="0">
                <a:solidFill>
                  <a:schemeClr val="tx1">
                    <a:lumMod val="95000"/>
                    <a:lumOff val="5000"/>
                  </a:schemeClr>
                </a:solidFill>
              </a:rPr>
              <a:t>. Each hand is initially empty, so you need to deal the cards from the pack to each hand.</a:t>
            </a:r>
            <a:endParaRPr lang="en-IN" b="1" dirty="0">
              <a:solidFill>
                <a:schemeClr val="tx1">
                  <a:lumMod val="95000"/>
                  <a:lumOff val="5000"/>
                </a:schemeClr>
              </a:solidFill>
            </a:endParaRPr>
          </a:p>
          <a:p>
            <a:pPr marL="0" indent="0">
              <a:buNone/>
            </a:pPr>
            <a:endParaRPr lang="en-IN" dirty="0"/>
          </a:p>
          <a:p>
            <a:pPr marL="0" indent="0">
              <a:buNone/>
            </a:pPr>
            <a:r>
              <a:rPr lang="en-IN" dirty="0" smtClean="0"/>
              <a:t>23) Add </a:t>
            </a:r>
            <a:r>
              <a:rPr lang="en-IN" dirty="0"/>
              <a:t>the following code shown in bold to the </a:t>
            </a:r>
            <a:r>
              <a:rPr lang="en-IN" i="1" dirty="0"/>
              <a:t>for </a:t>
            </a:r>
            <a:r>
              <a:rPr lang="en-IN" dirty="0"/>
              <a:t>loop</a:t>
            </a:r>
            <a:r>
              <a:rPr lang="en-IN" dirty="0" smtClean="0"/>
              <a:t>:</a:t>
            </a:r>
            <a:endParaRPr lang="en-IN" dirty="0"/>
          </a:p>
        </p:txBody>
      </p:sp>
    </p:spTree>
    <p:extLst>
      <p:ext uri="{BB962C8B-B14F-4D97-AF65-F5344CB8AC3E}">
        <p14:creationId xmlns:p14="http://schemas.microsoft.com/office/powerpoint/2010/main" xmlns="" val="162455817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a:bodyPr>
          <a:lstStyle/>
          <a:p>
            <a:pPr marL="0" indent="0">
              <a:spcBef>
                <a:spcPts val="0"/>
              </a:spcBef>
              <a:buNone/>
            </a:pPr>
            <a:r>
              <a:rPr lang="en-IN" dirty="0" smtClean="0">
                <a:solidFill>
                  <a:srgbClr val="FF0000"/>
                </a:solidFill>
              </a:rPr>
              <a:t>                                                              try</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for </a:t>
            </a:r>
            <a:r>
              <a:rPr lang="en-IN" dirty="0">
                <a:solidFill>
                  <a:srgbClr val="FF0000"/>
                </a:solidFill>
              </a:rPr>
              <a:t>(</a:t>
            </a:r>
            <a:r>
              <a:rPr lang="en-IN" dirty="0" err="1">
                <a:solidFill>
                  <a:srgbClr val="FF0000"/>
                </a:solidFill>
              </a:rPr>
              <a:t>int</a:t>
            </a:r>
            <a:r>
              <a:rPr lang="en-IN" dirty="0">
                <a:solidFill>
                  <a:srgbClr val="FF0000"/>
                </a:solidFill>
              </a:rPr>
              <a:t> </a:t>
            </a:r>
            <a:r>
              <a:rPr lang="en-IN" dirty="0" err="1">
                <a:solidFill>
                  <a:srgbClr val="FF0000"/>
                </a:solidFill>
              </a:rPr>
              <a:t>handNum</a:t>
            </a:r>
            <a:r>
              <a:rPr lang="en-IN" dirty="0">
                <a:solidFill>
                  <a:srgbClr val="FF0000"/>
                </a:solidFill>
              </a:rPr>
              <a:t> = 0; </a:t>
            </a:r>
            <a:r>
              <a:rPr lang="en-IN" dirty="0" err="1">
                <a:solidFill>
                  <a:srgbClr val="FF0000"/>
                </a:solidFill>
              </a:rPr>
              <a:t>handNum</a:t>
            </a:r>
            <a:r>
              <a:rPr lang="en-IN" dirty="0">
                <a:solidFill>
                  <a:srgbClr val="FF0000"/>
                </a:solidFill>
              </a:rPr>
              <a:t> &lt; </a:t>
            </a:r>
            <a:r>
              <a:rPr lang="en-IN" dirty="0" err="1">
                <a:solidFill>
                  <a:srgbClr val="FF0000"/>
                </a:solidFill>
              </a:rPr>
              <a:t>NumHands</a:t>
            </a:r>
            <a:r>
              <a:rPr lang="en-IN" dirty="0">
                <a:solidFill>
                  <a:srgbClr val="FF0000"/>
                </a:solidFill>
              </a:rPr>
              <a:t>; </a:t>
            </a:r>
            <a:r>
              <a:rPr lang="en-IN" dirty="0" err="1">
                <a:solidFill>
                  <a:srgbClr val="FF0000"/>
                </a:solidFill>
              </a:rPr>
              <a:t>handNum</a:t>
            </a:r>
            <a:r>
              <a:rPr lang="en-IN" dirty="0">
                <a:solidFill>
                  <a:srgbClr val="FF0000"/>
                </a:solidFill>
              </a:rPr>
              <a:t>++)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hands[</a:t>
            </a:r>
            <a:r>
              <a:rPr lang="en-IN" dirty="0" err="1" smtClean="0">
                <a:solidFill>
                  <a:srgbClr val="FF0000"/>
                </a:solidFill>
              </a:rPr>
              <a:t>handNum</a:t>
            </a:r>
            <a:r>
              <a:rPr lang="en-IN" dirty="0">
                <a:solidFill>
                  <a:srgbClr val="FF0000"/>
                </a:solidFill>
              </a:rPr>
              <a:t>] = new Hand(); </a:t>
            </a:r>
            <a:endParaRPr lang="en-IN" dirty="0" smtClean="0">
              <a:solidFill>
                <a:srgbClr val="FF0000"/>
              </a:solidFill>
            </a:endParaRPr>
          </a:p>
          <a:p>
            <a:pPr marL="0" indent="0">
              <a:spcBef>
                <a:spcPts val="0"/>
              </a:spcBef>
              <a:buNone/>
            </a:pPr>
            <a:r>
              <a:rPr lang="en-IN" b="1" dirty="0">
                <a:solidFill>
                  <a:srgbClr val="FF0000"/>
                </a:solidFill>
              </a:rPr>
              <a:t> </a:t>
            </a:r>
            <a:r>
              <a:rPr lang="en-IN" b="1" dirty="0" smtClean="0">
                <a:solidFill>
                  <a:srgbClr val="FF0000"/>
                </a:solidFill>
              </a:rPr>
              <a:t>                                                        for </a:t>
            </a:r>
            <a:r>
              <a:rPr lang="en-IN" b="1" dirty="0">
                <a:solidFill>
                  <a:srgbClr val="FF0000"/>
                </a:solidFill>
              </a:rPr>
              <a:t>(</a:t>
            </a:r>
            <a:r>
              <a:rPr lang="en-IN" b="1" dirty="0" err="1">
                <a:solidFill>
                  <a:srgbClr val="FF0000"/>
                </a:solidFill>
              </a:rPr>
              <a:t>int</a:t>
            </a:r>
            <a:r>
              <a:rPr lang="en-IN" b="1" dirty="0">
                <a:solidFill>
                  <a:srgbClr val="FF0000"/>
                </a:solidFill>
              </a:rPr>
              <a:t> </a:t>
            </a:r>
            <a:r>
              <a:rPr lang="en-IN" b="1" dirty="0" err="1">
                <a:solidFill>
                  <a:srgbClr val="FF0000"/>
                </a:solidFill>
              </a:rPr>
              <a:t>numCards</a:t>
            </a:r>
            <a:r>
              <a:rPr lang="en-IN" b="1" dirty="0">
                <a:solidFill>
                  <a:srgbClr val="FF0000"/>
                </a:solidFill>
              </a:rPr>
              <a:t> = 0; </a:t>
            </a:r>
            <a:r>
              <a:rPr lang="en-IN" b="1" dirty="0" err="1">
                <a:solidFill>
                  <a:srgbClr val="FF0000"/>
                </a:solidFill>
              </a:rPr>
              <a:t>numCards</a:t>
            </a:r>
            <a:r>
              <a:rPr lang="en-IN" b="1" dirty="0">
                <a:solidFill>
                  <a:srgbClr val="FF0000"/>
                </a:solidFill>
              </a:rPr>
              <a:t> &lt; </a:t>
            </a:r>
            <a:r>
              <a:rPr lang="en-IN" b="1" dirty="0" err="1">
                <a:solidFill>
                  <a:srgbClr val="FF0000"/>
                </a:solidFill>
              </a:rPr>
              <a:t>Hand.HandSize</a:t>
            </a:r>
            <a:r>
              <a:rPr lang="en-IN" b="1" dirty="0">
                <a:solidFill>
                  <a:srgbClr val="FF0000"/>
                </a:solidFill>
              </a:rPr>
              <a:t>; </a:t>
            </a:r>
            <a:r>
              <a:rPr lang="en-IN" b="1" dirty="0" err="1">
                <a:solidFill>
                  <a:srgbClr val="FF0000"/>
                </a:solidFill>
              </a:rPr>
              <a:t>numCards</a:t>
            </a:r>
            <a:r>
              <a:rPr lang="en-IN" b="1" dirty="0" smtClean="0">
                <a:solidFill>
                  <a:srgbClr val="FF0000"/>
                </a:solidFill>
              </a:rPr>
              <a:t>++) </a:t>
            </a:r>
          </a:p>
          <a:p>
            <a:pPr marL="0" indent="0">
              <a:spcBef>
                <a:spcPts val="0"/>
              </a:spcBef>
              <a:buNone/>
            </a:pPr>
            <a:r>
              <a:rPr lang="en-IN" b="1" dirty="0" smtClean="0">
                <a:solidFill>
                  <a:srgbClr val="FF0000"/>
                </a:solidFill>
              </a:rPr>
              <a:t>                                                        { </a:t>
            </a:r>
          </a:p>
          <a:p>
            <a:pPr marL="0" indent="0">
              <a:spcBef>
                <a:spcPts val="0"/>
              </a:spcBef>
              <a:buNone/>
            </a:pPr>
            <a:r>
              <a:rPr lang="en-IN" b="1" dirty="0">
                <a:solidFill>
                  <a:srgbClr val="FF0000"/>
                </a:solidFill>
              </a:rPr>
              <a:t> </a:t>
            </a:r>
            <a:r>
              <a:rPr lang="en-IN" b="1" dirty="0" smtClean="0">
                <a:solidFill>
                  <a:srgbClr val="FF0000"/>
                </a:solidFill>
              </a:rPr>
              <a:t>                                                        </a:t>
            </a:r>
            <a:r>
              <a:rPr lang="en-IN" b="1" dirty="0" err="1" smtClean="0">
                <a:solidFill>
                  <a:srgbClr val="FF0000"/>
                </a:solidFill>
              </a:rPr>
              <a:t>PlayingCard</a:t>
            </a:r>
            <a:r>
              <a:rPr lang="en-IN" b="1" dirty="0" smtClean="0">
                <a:solidFill>
                  <a:srgbClr val="FF0000"/>
                </a:solidFill>
              </a:rPr>
              <a:t> </a:t>
            </a:r>
            <a:r>
              <a:rPr lang="en-IN" b="1" dirty="0" err="1">
                <a:solidFill>
                  <a:srgbClr val="FF0000"/>
                </a:solidFill>
              </a:rPr>
              <a:t>cardDealt</a:t>
            </a:r>
            <a:r>
              <a:rPr lang="en-IN" b="1" dirty="0">
                <a:solidFill>
                  <a:srgbClr val="FF0000"/>
                </a:solidFill>
              </a:rPr>
              <a:t> = </a:t>
            </a:r>
            <a:r>
              <a:rPr lang="en-IN" b="1" dirty="0" err="1">
                <a:solidFill>
                  <a:srgbClr val="FF0000"/>
                </a:solidFill>
              </a:rPr>
              <a:t>pack.DealCardFromPack</a:t>
            </a:r>
            <a:r>
              <a:rPr lang="en-IN" b="1" dirty="0">
                <a:solidFill>
                  <a:srgbClr val="FF0000"/>
                </a:solidFill>
              </a:rPr>
              <a:t>(); </a:t>
            </a:r>
            <a:r>
              <a:rPr lang="en-IN" b="1" dirty="0" smtClean="0">
                <a:solidFill>
                  <a:srgbClr val="FF0000"/>
                </a:solidFill>
              </a:rPr>
              <a:t>                       </a:t>
            </a:r>
          </a:p>
          <a:p>
            <a:pPr marL="0" indent="0">
              <a:spcBef>
                <a:spcPts val="0"/>
              </a:spcBef>
              <a:buNone/>
            </a:pPr>
            <a:r>
              <a:rPr lang="en-IN" b="1" dirty="0">
                <a:solidFill>
                  <a:srgbClr val="FF0000"/>
                </a:solidFill>
              </a:rPr>
              <a:t> </a:t>
            </a:r>
            <a:r>
              <a:rPr lang="en-IN" b="1" dirty="0" smtClean="0">
                <a:solidFill>
                  <a:srgbClr val="FF0000"/>
                </a:solidFill>
              </a:rPr>
              <a:t>                                                        hands[</a:t>
            </a:r>
            <a:r>
              <a:rPr lang="en-IN" b="1" dirty="0" err="1" smtClean="0">
                <a:solidFill>
                  <a:srgbClr val="FF0000"/>
                </a:solidFill>
              </a:rPr>
              <a:t>handNum</a:t>
            </a:r>
            <a:r>
              <a:rPr lang="en-IN" b="1" dirty="0">
                <a:solidFill>
                  <a:srgbClr val="FF0000"/>
                </a:solidFill>
              </a:rPr>
              <a:t>].</a:t>
            </a:r>
            <a:r>
              <a:rPr lang="en-IN" b="1" dirty="0" err="1">
                <a:solidFill>
                  <a:srgbClr val="FF0000"/>
                </a:solidFill>
              </a:rPr>
              <a:t>AddCardToHand</a:t>
            </a:r>
            <a:r>
              <a:rPr lang="en-IN" b="1" dirty="0">
                <a:solidFill>
                  <a:srgbClr val="FF0000"/>
                </a:solidFill>
              </a:rPr>
              <a:t>(</a:t>
            </a:r>
            <a:r>
              <a:rPr lang="en-IN" b="1" dirty="0" err="1">
                <a:solidFill>
                  <a:srgbClr val="FF0000"/>
                </a:solidFill>
              </a:rPr>
              <a:t>cardDealt</a:t>
            </a:r>
            <a:r>
              <a:rPr lang="en-IN" b="1" dirty="0">
                <a:solidFill>
                  <a:srgbClr val="FF0000"/>
                </a:solidFill>
              </a:rPr>
              <a:t>); </a:t>
            </a:r>
            <a:endParaRPr lang="en-IN" b="1" dirty="0" smtClean="0">
              <a:solidFill>
                <a:srgbClr val="FF0000"/>
              </a:solidFill>
            </a:endParaRPr>
          </a:p>
          <a:p>
            <a:pPr marL="0" indent="0">
              <a:spcBef>
                <a:spcPts val="0"/>
              </a:spcBef>
              <a:buNone/>
            </a:pPr>
            <a:r>
              <a:rPr lang="en-IN" b="1" dirty="0">
                <a:solidFill>
                  <a:srgbClr val="FF0000"/>
                </a:solidFill>
              </a:rPr>
              <a:t> </a:t>
            </a:r>
            <a:r>
              <a:rPr lang="en-IN" b="1" dirty="0" smtClean="0">
                <a:solidFill>
                  <a:srgbClr val="FF0000"/>
                </a:solidFill>
              </a:rPr>
              <a:t>                                                       } </a:t>
            </a:r>
          </a:p>
          <a:p>
            <a:pPr marL="0" indent="0">
              <a:spcBef>
                <a:spcPts val="0"/>
              </a:spcBef>
              <a:buNone/>
            </a:pPr>
            <a:r>
              <a:rPr lang="en-IN" b="1" dirty="0">
                <a:solidFill>
                  <a:srgbClr val="FF0000"/>
                </a:solidFill>
              </a:rPr>
              <a:t> </a:t>
            </a:r>
            <a:r>
              <a:rPr lang="en-IN" b="1" dirty="0" smtClean="0">
                <a:solidFill>
                  <a:srgbClr val="FF0000"/>
                </a:solidFill>
              </a:rPr>
              <a:t>                                                      </a:t>
            </a: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catch </a:t>
            </a:r>
            <a:r>
              <a:rPr lang="en-IN" dirty="0">
                <a:solidFill>
                  <a:srgbClr val="FF0000"/>
                </a:solidFill>
              </a:rPr>
              <a:t>(Exception ex</a:t>
            </a:r>
            <a:r>
              <a:rPr lang="en-IN" dirty="0" smtClean="0">
                <a:solidFill>
                  <a:srgbClr val="FF0000"/>
                </a:solidFill>
              </a:rPr>
              <a:t>)</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a:t>
            </a:r>
          </a:p>
          <a:p>
            <a:pPr marL="0" indent="0" algn="just">
              <a:spcBef>
                <a:spcPts val="0"/>
              </a:spcBef>
              <a:buNone/>
            </a:pPr>
            <a:r>
              <a:rPr lang="en-IN" dirty="0">
                <a:solidFill>
                  <a:schemeClr val="tx1">
                    <a:lumMod val="95000"/>
                    <a:lumOff val="5000"/>
                  </a:schemeClr>
                </a:solidFill>
              </a:rPr>
              <a:t>The inner </a:t>
            </a:r>
            <a:r>
              <a:rPr lang="en-IN" i="1" dirty="0">
                <a:solidFill>
                  <a:schemeClr val="tx1">
                    <a:lumMod val="95000"/>
                    <a:lumOff val="5000"/>
                  </a:schemeClr>
                </a:solidFill>
              </a:rPr>
              <a:t>for </a:t>
            </a:r>
            <a:r>
              <a:rPr lang="en-IN" dirty="0">
                <a:solidFill>
                  <a:schemeClr val="tx1">
                    <a:lumMod val="95000"/>
                    <a:lumOff val="5000"/>
                  </a:schemeClr>
                </a:solidFill>
              </a:rPr>
              <a:t>loop populates each hand by using the </a:t>
            </a:r>
            <a:r>
              <a:rPr lang="en-IN" i="1" dirty="0" err="1">
                <a:solidFill>
                  <a:schemeClr val="tx1">
                    <a:lumMod val="95000"/>
                    <a:lumOff val="5000"/>
                  </a:schemeClr>
                </a:solidFill>
              </a:rPr>
              <a:t>DealCardFromPack</a:t>
            </a:r>
            <a:r>
              <a:rPr lang="en-IN" i="1" dirty="0">
                <a:solidFill>
                  <a:schemeClr val="tx1">
                    <a:lumMod val="95000"/>
                    <a:lumOff val="5000"/>
                  </a:schemeClr>
                </a:solidFill>
              </a:rPr>
              <a:t> </a:t>
            </a:r>
            <a:r>
              <a:rPr lang="en-IN" dirty="0">
                <a:solidFill>
                  <a:schemeClr val="tx1">
                    <a:lumMod val="95000"/>
                    <a:lumOff val="5000"/>
                  </a:schemeClr>
                </a:solidFill>
              </a:rPr>
              <a:t>method to retrieve a card at random from the pack and the </a:t>
            </a:r>
            <a:r>
              <a:rPr lang="en-IN" i="1" dirty="0" err="1">
                <a:solidFill>
                  <a:schemeClr val="tx1">
                    <a:lumMod val="95000"/>
                    <a:lumOff val="5000"/>
                  </a:schemeClr>
                </a:solidFill>
              </a:rPr>
              <a:t>AddCardToHand</a:t>
            </a:r>
            <a:r>
              <a:rPr lang="en-IN" i="1" dirty="0">
                <a:solidFill>
                  <a:schemeClr val="tx1">
                    <a:lumMod val="95000"/>
                    <a:lumOff val="5000"/>
                  </a:schemeClr>
                </a:solidFill>
              </a:rPr>
              <a:t> </a:t>
            </a:r>
            <a:r>
              <a:rPr lang="en-IN" dirty="0">
                <a:solidFill>
                  <a:schemeClr val="tx1">
                    <a:lumMod val="95000"/>
                    <a:lumOff val="5000"/>
                  </a:schemeClr>
                </a:solidFill>
              </a:rPr>
              <a:t>method to add this card to a hand.</a:t>
            </a:r>
          </a:p>
          <a:p>
            <a:pPr marL="0" indent="0">
              <a:spcBef>
                <a:spcPts val="0"/>
              </a:spcBef>
              <a:buNone/>
            </a:pPr>
            <a:endParaRPr lang="en-IN" dirty="0"/>
          </a:p>
        </p:txBody>
      </p:sp>
    </p:spTree>
    <p:extLst>
      <p:ext uri="{BB962C8B-B14F-4D97-AF65-F5344CB8AC3E}">
        <p14:creationId xmlns:p14="http://schemas.microsoft.com/office/powerpoint/2010/main" xmlns="" val="246454009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a:bodyPr>
          <a:lstStyle/>
          <a:p>
            <a:pPr marL="0" indent="0">
              <a:buNone/>
            </a:pPr>
            <a:r>
              <a:rPr lang="en-IN" dirty="0" smtClean="0">
                <a:solidFill>
                  <a:schemeClr val="tx1">
                    <a:lumMod val="95000"/>
                    <a:lumOff val="5000"/>
                  </a:schemeClr>
                </a:solidFill>
              </a:rPr>
              <a:t>24) Add </a:t>
            </a:r>
            <a:r>
              <a:rPr lang="en-IN" dirty="0">
                <a:solidFill>
                  <a:schemeClr val="tx1">
                    <a:lumMod val="95000"/>
                    <a:lumOff val="5000"/>
                  </a:schemeClr>
                </a:solidFill>
              </a:rPr>
              <a:t>the following code shown in bold after the outer </a:t>
            </a:r>
            <a:r>
              <a:rPr lang="en-IN" i="1" dirty="0">
                <a:solidFill>
                  <a:schemeClr val="tx1">
                    <a:lumMod val="95000"/>
                    <a:lumOff val="5000"/>
                  </a:schemeClr>
                </a:solidFill>
              </a:rPr>
              <a:t>for </a:t>
            </a:r>
            <a:r>
              <a:rPr lang="en-IN" dirty="0">
                <a:solidFill>
                  <a:schemeClr val="tx1">
                    <a:lumMod val="95000"/>
                    <a:lumOff val="5000"/>
                  </a:schemeClr>
                </a:solidFill>
              </a:rPr>
              <a:t>loop:</a:t>
            </a:r>
          </a:p>
          <a:p>
            <a:pPr marL="0" indent="0">
              <a:spcBef>
                <a:spcPts val="0"/>
              </a:spcBef>
              <a:buNone/>
            </a:pPr>
            <a:r>
              <a:rPr lang="en-IN" dirty="0" smtClean="0">
                <a:solidFill>
                  <a:srgbClr val="FF0000"/>
                </a:solidFill>
              </a:rPr>
              <a:t>                                                  </a:t>
            </a:r>
            <a:endParaRPr lang="en-IN" dirty="0"/>
          </a:p>
        </p:txBody>
      </p:sp>
      <p:pic>
        <p:nvPicPr>
          <p:cNvPr id="4" name="Picture 3"/>
          <p:cNvPicPr>
            <a:picLocks noChangeAspect="1"/>
          </p:cNvPicPr>
          <p:nvPr/>
        </p:nvPicPr>
        <p:blipFill>
          <a:blip r:embed="rId3"/>
          <a:stretch>
            <a:fillRect/>
          </a:stretch>
        </p:blipFill>
        <p:spPr>
          <a:xfrm>
            <a:off x="2115403" y="1241424"/>
            <a:ext cx="6892119" cy="4163089"/>
          </a:xfrm>
          <a:prstGeom prst="rect">
            <a:avLst/>
          </a:prstGeom>
        </p:spPr>
      </p:pic>
      <p:sp>
        <p:nvSpPr>
          <p:cNvPr id="5" name="Rectangle 4"/>
          <p:cNvSpPr/>
          <p:nvPr/>
        </p:nvSpPr>
        <p:spPr>
          <a:xfrm>
            <a:off x="0" y="5404513"/>
            <a:ext cx="12192000" cy="1477328"/>
          </a:xfrm>
          <a:prstGeom prst="rect">
            <a:avLst/>
          </a:prstGeom>
        </p:spPr>
        <p:txBody>
          <a:bodyPr wrap="square">
            <a:spAutoFit/>
          </a:bodyPr>
          <a:lstStyle/>
          <a:p>
            <a:pPr algn="just"/>
            <a:r>
              <a:rPr lang="en-IN" dirty="0">
                <a:solidFill>
                  <a:schemeClr val="tx1">
                    <a:lumMod val="95000"/>
                    <a:lumOff val="5000"/>
                  </a:schemeClr>
                </a:solidFill>
                <a:latin typeface="+mj-lt"/>
              </a:rPr>
              <a:t>When all the cards have been dealt, this code displays each hand in the text boxes on the form. These text boxes are called </a:t>
            </a:r>
            <a:r>
              <a:rPr lang="en-IN" i="1" dirty="0">
                <a:solidFill>
                  <a:schemeClr val="tx1">
                    <a:lumMod val="95000"/>
                    <a:lumOff val="5000"/>
                  </a:schemeClr>
                </a:solidFill>
                <a:latin typeface="+mj-lt"/>
              </a:rPr>
              <a:t>north, south, east</a:t>
            </a:r>
            <a:r>
              <a:rPr lang="en-IN" dirty="0">
                <a:solidFill>
                  <a:schemeClr val="tx1">
                    <a:lumMod val="95000"/>
                    <a:lumOff val="5000"/>
                  </a:schemeClr>
                </a:solidFill>
                <a:latin typeface="+mj-lt"/>
              </a:rPr>
              <a:t>, and </a:t>
            </a:r>
            <a:r>
              <a:rPr lang="en-IN" i="1" dirty="0">
                <a:solidFill>
                  <a:schemeClr val="tx1">
                    <a:lumMod val="95000"/>
                    <a:lumOff val="5000"/>
                  </a:schemeClr>
                </a:solidFill>
                <a:latin typeface="+mj-lt"/>
              </a:rPr>
              <a:t>west</a:t>
            </a:r>
            <a:r>
              <a:rPr lang="en-IN" dirty="0">
                <a:solidFill>
                  <a:schemeClr val="tx1">
                    <a:lumMod val="95000"/>
                    <a:lumOff val="5000"/>
                  </a:schemeClr>
                </a:solidFill>
                <a:latin typeface="+mj-lt"/>
              </a:rPr>
              <a:t>. </a:t>
            </a:r>
            <a:endParaRPr lang="en-IN" dirty="0" smtClean="0">
              <a:solidFill>
                <a:schemeClr val="tx1">
                  <a:lumMod val="95000"/>
                  <a:lumOff val="5000"/>
                </a:schemeClr>
              </a:solidFill>
              <a:latin typeface="+mj-lt"/>
            </a:endParaRPr>
          </a:p>
          <a:p>
            <a:pPr algn="just"/>
            <a:r>
              <a:rPr lang="en-IN" dirty="0" smtClean="0">
                <a:solidFill>
                  <a:schemeClr val="tx1">
                    <a:lumMod val="95000"/>
                    <a:lumOff val="5000"/>
                  </a:schemeClr>
                </a:solidFill>
                <a:latin typeface="+mj-lt"/>
              </a:rPr>
              <a:t>The </a:t>
            </a:r>
            <a:r>
              <a:rPr lang="en-IN" dirty="0">
                <a:solidFill>
                  <a:schemeClr val="tx1">
                    <a:lumMod val="95000"/>
                    <a:lumOff val="5000"/>
                  </a:schemeClr>
                </a:solidFill>
                <a:latin typeface="+mj-lt"/>
              </a:rPr>
              <a:t>code uses the </a:t>
            </a:r>
            <a:r>
              <a:rPr lang="en-IN" i="1" dirty="0" err="1">
                <a:solidFill>
                  <a:schemeClr val="tx1">
                    <a:lumMod val="95000"/>
                    <a:lumOff val="5000"/>
                  </a:schemeClr>
                </a:solidFill>
                <a:latin typeface="+mj-lt"/>
              </a:rPr>
              <a:t>ToString</a:t>
            </a:r>
            <a:r>
              <a:rPr lang="en-IN" i="1" dirty="0">
                <a:solidFill>
                  <a:schemeClr val="tx1">
                    <a:lumMod val="95000"/>
                    <a:lumOff val="5000"/>
                  </a:schemeClr>
                </a:solidFill>
                <a:latin typeface="+mj-lt"/>
              </a:rPr>
              <a:t> </a:t>
            </a:r>
            <a:r>
              <a:rPr lang="en-IN" dirty="0">
                <a:solidFill>
                  <a:schemeClr val="tx1">
                    <a:lumMod val="95000"/>
                    <a:lumOff val="5000"/>
                  </a:schemeClr>
                </a:solidFill>
                <a:latin typeface="+mj-lt"/>
              </a:rPr>
              <a:t>method of each hand to format the output.</a:t>
            </a:r>
          </a:p>
          <a:p>
            <a:pPr algn="just"/>
            <a:r>
              <a:rPr lang="en-IN" dirty="0">
                <a:solidFill>
                  <a:schemeClr val="tx1">
                    <a:lumMod val="95000"/>
                    <a:lumOff val="5000"/>
                  </a:schemeClr>
                </a:solidFill>
                <a:latin typeface="+mj-lt"/>
              </a:rPr>
              <a:t>If an exception occurs at any point, the </a:t>
            </a:r>
            <a:r>
              <a:rPr lang="en-IN" i="1" dirty="0">
                <a:solidFill>
                  <a:schemeClr val="tx1">
                    <a:lumMod val="95000"/>
                    <a:lumOff val="5000"/>
                  </a:schemeClr>
                </a:solidFill>
                <a:latin typeface="+mj-lt"/>
              </a:rPr>
              <a:t>catch </a:t>
            </a:r>
            <a:r>
              <a:rPr lang="en-IN" dirty="0">
                <a:solidFill>
                  <a:schemeClr val="tx1">
                    <a:lumMod val="95000"/>
                    <a:lumOff val="5000"/>
                  </a:schemeClr>
                </a:solidFill>
                <a:latin typeface="+mj-lt"/>
              </a:rPr>
              <a:t>handler displays a message box with the error message for the exception.</a:t>
            </a:r>
          </a:p>
        </p:txBody>
      </p:sp>
    </p:spTree>
    <p:extLst>
      <p:ext uri="{BB962C8B-B14F-4D97-AF65-F5344CB8AC3E}">
        <p14:creationId xmlns:p14="http://schemas.microsoft.com/office/powerpoint/2010/main" xmlns="" val="18631821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a:bodyPr>
          <a:lstStyle/>
          <a:p>
            <a:pPr marL="0" indent="0" algn="just">
              <a:buNone/>
            </a:pPr>
            <a:r>
              <a:rPr lang="en-IN" dirty="0" smtClean="0"/>
              <a:t>25) On </a:t>
            </a:r>
            <a:r>
              <a:rPr lang="en-IN" dirty="0"/>
              <a:t>the DEBUG menu, click Start Debugging. When the Card Game window appears, click Deal. </a:t>
            </a:r>
            <a:endParaRPr lang="en-IN" dirty="0" smtClean="0"/>
          </a:p>
          <a:p>
            <a:pPr marL="0" indent="0" algn="just">
              <a:buNone/>
            </a:pPr>
            <a:r>
              <a:rPr lang="en-IN" dirty="0" smtClean="0"/>
              <a:t>The </a:t>
            </a:r>
            <a:r>
              <a:rPr lang="en-IN" dirty="0"/>
              <a:t>cards in the pack should be dealt at random to each hand, and the cards in each hand should be displayed on the form as shown in the following image:</a:t>
            </a:r>
          </a:p>
          <a:p>
            <a:pPr marL="0" indent="0" algn="just">
              <a:spcBef>
                <a:spcPts val="0"/>
              </a:spcBef>
              <a:buNone/>
            </a:pPr>
            <a:r>
              <a:rPr lang="en-IN" dirty="0" smtClean="0">
                <a:solidFill>
                  <a:srgbClr val="FF0000"/>
                </a:solidFill>
              </a:rPr>
              <a:t>                                                  </a:t>
            </a:r>
            <a:endParaRPr lang="en-IN" dirty="0"/>
          </a:p>
        </p:txBody>
      </p:sp>
      <p:pic>
        <p:nvPicPr>
          <p:cNvPr id="6" name="Picture 5"/>
          <p:cNvPicPr>
            <a:picLocks noChangeAspect="1"/>
          </p:cNvPicPr>
          <p:nvPr/>
        </p:nvPicPr>
        <p:blipFill>
          <a:blip r:embed="rId3"/>
          <a:stretch>
            <a:fillRect/>
          </a:stretch>
        </p:blipFill>
        <p:spPr>
          <a:xfrm>
            <a:off x="2415654" y="1857232"/>
            <a:ext cx="8134065" cy="3451747"/>
          </a:xfrm>
          <a:prstGeom prst="rect">
            <a:avLst/>
          </a:prstGeom>
        </p:spPr>
      </p:pic>
      <p:sp>
        <p:nvSpPr>
          <p:cNvPr id="7" name="Rectangle 6"/>
          <p:cNvSpPr/>
          <p:nvPr/>
        </p:nvSpPr>
        <p:spPr>
          <a:xfrm>
            <a:off x="0" y="5190881"/>
            <a:ext cx="12192000" cy="1415772"/>
          </a:xfrm>
          <a:prstGeom prst="rect">
            <a:avLst/>
          </a:prstGeom>
        </p:spPr>
        <p:txBody>
          <a:bodyPr wrap="square">
            <a:spAutoFit/>
          </a:bodyPr>
          <a:lstStyle/>
          <a:p>
            <a:endParaRPr lang="en-IN" sz="3200" b="1" dirty="0">
              <a:solidFill>
                <a:schemeClr val="tx1">
                  <a:lumMod val="95000"/>
                  <a:lumOff val="5000"/>
                </a:schemeClr>
              </a:solidFill>
              <a:latin typeface="Segoe"/>
            </a:endParaRPr>
          </a:p>
          <a:p>
            <a:r>
              <a:rPr lang="en-IN" b="1" dirty="0" smtClean="0">
                <a:solidFill>
                  <a:schemeClr val="tx1">
                    <a:lumMod val="95000"/>
                    <a:lumOff val="5000"/>
                  </a:schemeClr>
                </a:solidFill>
                <a:latin typeface="Segoe"/>
              </a:rPr>
              <a:t>26) Click </a:t>
            </a:r>
            <a:r>
              <a:rPr lang="en-IN" b="1" dirty="0">
                <a:solidFill>
                  <a:schemeClr val="tx1">
                    <a:lumMod val="95000"/>
                    <a:lumOff val="5000"/>
                  </a:schemeClr>
                </a:solidFill>
                <a:latin typeface="Segoe"/>
              </a:rPr>
              <a:t>Deal again. Verify that a new set of hands is dealt and the cards in each hand change.</a:t>
            </a:r>
          </a:p>
          <a:p>
            <a:endParaRPr lang="en-IN" b="1" dirty="0" smtClean="0">
              <a:solidFill>
                <a:schemeClr val="tx1">
                  <a:lumMod val="95000"/>
                  <a:lumOff val="5000"/>
                </a:schemeClr>
              </a:solidFill>
              <a:latin typeface="Segoe"/>
            </a:endParaRPr>
          </a:p>
          <a:p>
            <a:r>
              <a:rPr lang="en-IN" b="1" dirty="0" smtClean="0">
                <a:solidFill>
                  <a:schemeClr val="tx1">
                    <a:lumMod val="95000"/>
                    <a:lumOff val="5000"/>
                  </a:schemeClr>
                </a:solidFill>
                <a:latin typeface="Segoe"/>
              </a:rPr>
              <a:t>27) Return </a:t>
            </a:r>
            <a:r>
              <a:rPr lang="en-IN" b="1" dirty="0">
                <a:solidFill>
                  <a:schemeClr val="tx1">
                    <a:lumMod val="95000"/>
                    <a:lumOff val="5000"/>
                  </a:schemeClr>
                </a:solidFill>
                <a:latin typeface="Segoe"/>
              </a:rPr>
              <a:t>to Visual Studio and stop debugging.</a:t>
            </a:r>
          </a:p>
        </p:txBody>
      </p:sp>
    </p:spTree>
    <p:extLst>
      <p:ext uri="{BB962C8B-B14F-4D97-AF65-F5344CB8AC3E}">
        <p14:creationId xmlns:p14="http://schemas.microsoft.com/office/powerpoint/2010/main" xmlns="" val="252260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178862" cy="579549"/>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2210937" y="579550"/>
            <a:ext cx="6482687" cy="3323710"/>
          </a:xfrm>
          <a:prstGeom prst="rect">
            <a:avLst/>
          </a:prstGeom>
        </p:spPr>
      </p:pic>
      <p:sp>
        <p:nvSpPr>
          <p:cNvPr id="5" name="Rectangle 4"/>
          <p:cNvSpPr/>
          <p:nvPr/>
        </p:nvSpPr>
        <p:spPr>
          <a:xfrm>
            <a:off x="127378" y="4066177"/>
            <a:ext cx="12064621" cy="2585323"/>
          </a:xfrm>
          <a:prstGeom prst="rect">
            <a:avLst/>
          </a:prstGeom>
        </p:spPr>
        <p:txBody>
          <a:bodyPr wrap="square">
            <a:spAutoFit/>
          </a:bodyPr>
          <a:lstStyle/>
          <a:p>
            <a:r>
              <a:rPr lang="en-IN" dirty="0" smtClean="0">
                <a:solidFill>
                  <a:schemeClr val="tx1">
                    <a:lumMod val="95000"/>
                    <a:lumOff val="5000"/>
                  </a:schemeClr>
                </a:solidFill>
                <a:latin typeface="+mj-lt"/>
              </a:rPr>
              <a:t>5) Display </a:t>
            </a:r>
            <a:r>
              <a:rPr lang="en-IN" dirty="0">
                <a:solidFill>
                  <a:schemeClr val="tx1">
                    <a:lumMod val="95000"/>
                    <a:lumOff val="5000"/>
                  </a:schemeClr>
                </a:solidFill>
                <a:latin typeface="+mj-lt"/>
              </a:rPr>
              <a:t>the file </a:t>
            </a:r>
            <a:r>
              <a:rPr lang="en-IN" dirty="0" err="1">
                <a:solidFill>
                  <a:schemeClr val="tx1">
                    <a:lumMod val="95000"/>
                    <a:lumOff val="5000"/>
                  </a:schemeClr>
                </a:solidFill>
                <a:latin typeface="+mj-lt"/>
              </a:rPr>
              <a:t>Point.cs</a:t>
            </a:r>
            <a:r>
              <a:rPr lang="en-IN" dirty="0">
                <a:solidFill>
                  <a:schemeClr val="tx1">
                    <a:lumMod val="95000"/>
                    <a:lumOff val="5000"/>
                  </a:schemeClr>
                </a:solidFill>
                <a:latin typeface="+mj-lt"/>
              </a:rPr>
              <a:t> in the Code and Text Editor window.</a:t>
            </a:r>
          </a:p>
          <a:p>
            <a:r>
              <a:rPr lang="en-IN" dirty="0">
                <a:solidFill>
                  <a:schemeClr val="tx1">
                    <a:lumMod val="95000"/>
                    <a:lumOff val="5000"/>
                  </a:schemeClr>
                </a:solidFill>
                <a:latin typeface="+mj-lt"/>
              </a:rPr>
              <a:t>This file defines a class called </a:t>
            </a:r>
            <a:r>
              <a:rPr lang="en-IN" i="1" dirty="0">
                <a:solidFill>
                  <a:schemeClr val="tx1">
                    <a:lumMod val="95000"/>
                    <a:lumOff val="5000"/>
                  </a:schemeClr>
                </a:solidFill>
                <a:latin typeface="+mj-lt"/>
              </a:rPr>
              <a:t>Point</a:t>
            </a:r>
            <a:r>
              <a:rPr lang="en-IN" dirty="0">
                <a:solidFill>
                  <a:schemeClr val="tx1">
                    <a:lumMod val="95000"/>
                    <a:lumOff val="5000"/>
                  </a:schemeClr>
                </a:solidFill>
                <a:latin typeface="+mj-lt"/>
              </a:rPr>
              <a:t>, which you will use to represent the location of a point in two-dimensional space, defined by a pair of x- and y-coordinates. The </a:t>
            </a:r>
            <a:r>
              <a:rPr lang="en-IN" i="1" dirty="0">
                <a:solidFill>
                  <a:schemeClr val="tx1">
                    <a:lumMod val="95000"/>
                    <a:lumOff val="5000"/>
                  </a:schemeClr>
                </a:solidFill>
                <a:latin typeface="+mj-lt"/>
              </a:rPr>
              <a:t>Point </a:t>
            </a:r>
            <a:r>
              <a:rPr lang="en-IN" dirty="0">
                <a:solidFill>
                  <a:schemeClr val="tx1">
                    <a:lumMod val="95000"/>
                    <a:lumOff val="5000"/>
                  </a:schemeClr>
                </a:solidFill>
                <a:latin typeface="+mj-lt"/>
              </a:rPr>
              <a:t>class is currently empty apart from another </a:t>
            </a:r>
            <a:r>
              <a:rPr lang="en-IN" i="1" dirty="0">
                <a:solidFill>
                  <a:schemeClr val="tx1">
                    <a:lumMod val="95000"/>
                    <a:lumOff val="5000"/>
                  </a:schemeClr>
                </a:solidFill>
                <a:latin typeface="+mj-lt"/>
              </a:rPr>
              <a:t>// TODO: </a:t>
            </a:r>
            <a:r>
              <a:rPr lang="en-IN" dirty="0">
                <a:solidFill>
                  <a:schemeClr val="tx1">
                    <a:lumMod val="95000"/>
                    <a:lumOff val="5000"/>
                  </a:schemeClr>
                </a:solidFill>
                <a:latin typeface="+mj-lt"/>
              </a:rPr>
              <a:t>comment</a:t>
            </a:r>
            <a:r>
              <a:rPr lang="en-IN" dirty="0" smtClean="0">
                <a:solidFill>
                  <a:schemeClr val="tx1">
                    <a:lumMod val="95000"/>
                    <a:lumOff val="5000"/>
                  </a:schemeClr>
                </a:solidFill>
                <a:latin typeface="+mj-lt"/>
              </a:rPr>
              <a:t>.</a:t>
            </a:r>
            <a:r>
              <a:rPr lang="en-IN" dirty="0" smtClean="0">
                <a:solidFill>
                  <a:schemeClr val="tx1">
                    <a:lumMod val="95000"/>
                    <a:lumOff val="5000"/>
                  </a:schemeClr>
                </a:solidFill>
                <a:latin typeface="Segoe"/>
              </a:rPr>
              <a:t> </a:t>
            </a:r>
          </a:p>
          <a:p>
            <a:endParaRPr lang="en-US" dirty="0">
              <a:solidFill>
                <a:srgbClr val="000000"/>
              </a:solidFill>
              <a:latin typeface="Segoe"/>
            </a:endParaRPr>
          </a:p>
          <a:p>
            <a:r>
              <a:rPr lang="en-IN" dirty="0" smtClean="0"/>
              <a:t>6)   Return </a:t>
            </a:r>
            <a:r>
              <a:rPr lang="en-IN" dirty="0"/>
              <a:t>to the </a:t>
            </a:r>
            <a:r>
              <a:rPr lang="en-IN" dirty="0" err="1"/>
              <a:t>Program.cs</a:t>
            </a:r>
            <a:r>
              <a:rPr lang="en-IN" dirty="0"/>
              <a:t> file. Edit the body of the </a:t>
            </a:r>
            <a:r>
              <a:rPr lang="en-IN" i="1" dirty="0" err="1"/>
              <a:t>doWork</a:t>
            </a:r>
            <a:r>
              <a:rPr lang="en-IN" i="1" dirty="0"/>
              <a:t> </a:t>
            </a:r>
            <a:r>
              <a:rPr lang="en-IN" dirty="0"/>
              <a:t>method in the </a:t>
            </a:r>
            <a:r>
              <a:rPr lang="en-IN" i="1" dirty="0"/>
              <a:t>Program </a:t>
            </a:r>
            <a:r>
              <a:rPr lang="en-IN" dirty="0"/>
              <a:t>class, and replace </a:t>
            </a:r>
            <a:r>
              <a:rPr lang="en-IN" dirty="0" smtClean="0"/>
              <a:t>the      </a:t>
            </a:r>
          </a:p>
          <a:p>
            <a:r>
              <a:rPr lang="en-IN" dirty="0"/>
              <a:t> </a:t>
            </a:r>
            <a:r>
              <a:rPr lang="en-IN" dirty="0" smtClean="0"/>
              <a:t>                                                                 </a:t>
            </a:r>
            <a:r>
              <a:rPr lang="en-IN" i="1" dirty="0"/>
              <a:t>// TODO: </a:t>
            </a:r>
            <a:r>
              <a:rPr lang="en-IN" dirty="0"/>
              <a:t>comment with the following </a:t>
            </a:r>
            <a:r>
              <a:rPr lang="en-IN" dirty="0" smtClean="0"/>
              <a:t>statement:</a:t>
            </a:r>
            <a:endParaRPr lang="en-IN" dirty="0"/>
          </a:p>
          <a:p>
            <a:r>
              <a:rPr lang="en-IN" dirty="0" smtClean="0"/>
              <a:t>                                                               Point </a:t>
            </a:r>
            <a:r>
              <a:rPr lang="en-IN" dirty="0"/>
              <a:t>origin = new Point();</a:t>
            </a:r>
          </a:p>
          <a:p>
            <a:r>
              <a:rPr lang="en-IN" dirty="0"/>
              <a:t>This statement creates a new instance of the </a:t>
            </a:r>
            <a:r>
              <a:rPr lang="en-IN" i="1" dirty="0"/>
              <a:t>Point </a:t>
            </a:r>
            <a:r>
              <a:rPr lang="en-IN" dirty="0"/>
              <a:t>class and invokes its default constructor.</a:t>
            </a:r>
          </a:p>
        </p:txBody>
      </p:sp>
    </p:spTree>
    <p:extLst>
      <p:ext uri="{BB962C8B-B14F-4D97-AF65-F5344CB8AC3E}">
        <p14:creationId xmlns:p14="http://schemas.microsoft.com/office/powerpoint/2010/main" xmlns="" val="888869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535"/>
            <a:ext cx="11178862" cy="579549"/>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6" name="Rectangle 5"/>
          <p:cNvSpPr/>
          <p:nvPr/>
        </p:nvSpPr>
        <p:spPr>
          <a:xfrm>
            <a:off x="0" y="484014"/>
            <a:ext cx="12192000" cy="5909310"/>
          </a:xfrm>
          <a:prstGeom prst="rect">
            <a:avLst/>
          </a:prstGeom>
        </p:spPr>
        <p:txBody>
          <a:bodyPr wrap="square">
            <a:spAutoFit/>
          </a:bodyPr>
          <a:lstStyle/>
          <a:p>
            <a:pPr algn="just"/>
            <a:r>
              <a:rPr lang="en-IN" dirty="0" smtClean="0">
                <a:solidFill>
                  <a:srgbClr val="000000"/>
                </a:solidFill>
                <a:latin typeface="+mj-lt"/>
              </a:rPr>
              <a:t>7) On </a:t>
            </a:r>
            <a:r>
              <a:rPr lang="en-IN" dirty="0">
                <a:solidFill>
                  <a:srgbClr val="000000"/>
                </a:solidFill>
                <a:latin typeface="+mj-lt"/>
              </a:rPr>
              <a:t>the BUILD menu, click Build Solution</a:t>
            </a:r>
            <a:r>
              <a:rPr lang="en-IN" dirty="0" smtClean="0">
                <a:solidFill>
                  <a:srgbClr val="000000"/>
                </a:solidFill>
                <a:latin typeface="+mj-lt"/>
              </a:rPr>
              <a:t>.</a:t>
            </a:r>
          </a:p>
          <a:p>
            <a:pPr algn="just"/>
            <a:endParaRPr lang="en-IN" dirty="0">
              <a:solidFill>
                <a:srgbClr val="000000"/>
              </a:solidFill>
              <a:latin typeface="+mj-lt"/>
            </a:endParaRPr>
          </a:p>
          <a:p>
            <a:pPr algn="just"/>
            <a:r>
              <a:rPr lang="en-IN" dirty="0">
                <a:solidFill>
                  <a:srgbClr val="000000"/>
                </a:solidFill>
                <a:latin typeface="+mj-lt"/>
              </a:rPr>
              <a:t>The code builds without error because the compiler automatically generates the code for a default constructor for the </a:t>
            </a:r>
            <a:r>
              <a:rPr lang="en-IN" i="1" dirty="0">
                <a:solidFill>
                  <a:srgbClr val="000000"/>
                </a:solidFill>
                <a:latin typeface="+mj-lt"/>
              </a:rPr>
              <a:t>Point </a:t>
            </a:r>
            <a:r>
              <a:rPr lang="en-IN" dirty="0">
                <a:solidFill>
                  <a:srgbClr val="000000"/>
                </a:solidFill>
                <a:latin typeface="+mj-lt"/>
              </a:rPr>
              <a:t>class. However, you cannot see the C# code for this constructor because the compiler does not generate any source language statements</a:t>
            </a:r>
            <a:r>
              <a:rPr lang="en-IN" dirty="0" smtClean="0">
                <a:solidFill>
                  <a:srgbClr val="000000"/>
                </a:solidFill>
                <a:latin typeface="+mj-lt"/>
              </a:rPr>
              <a:t>.</a:t>
            </a:r>
            <a:endParaRPr lang="en-IN" dirty="0">
              <a:solidFill>
                <a:srgbClr val="000000"/>
              </a:solidFill>
              <a:latin typeface="+mj-lt"/>
            </a:endParaRPr>
          </a:p>
          <a:p>
            <a:pPr algn="just"/>
            <a:endParaRPr lang="en-US" dirty="0" smtClean="0">
              <a:solidFill>
                <a:srgbClr val="000000"/>
              </a:solidFill>
              <a:latin typeface="+mj-lt"/>
            </a:endParaRPr>
          </a:p>
          <a:p>
            <a:endParaRPr lang="en-IN" dirty="0"/>
          </a:p>
          <a:p>
            <a:r>
              <a:rPr lang="en-IN" dirty="0" smtClean="0"/>
              <a:t>8) Return </a:t>
            </a:r>
            <a:r>
              <a:rPr lang="en-IN" dirty="0"/>
              <a:t>to the </a:t>
            </a:r>
            <a:r>
              <a:rPr lang="en-IN" i="1" dirty="0"/>
              <a:t>Point </a:t>
            </a:r>
            <a:r>
              <a:rPr lang="en-IN" dirty="0"/>
              <a:t>class in the file </a:t>
            </a:r>
            <a:r>
              <a:rPr lang="en-IN" dirty="0" err="1"/>
              <a:t>Point.cs</a:t>
            </a:r>
            <a:r>
              <a:rPr lang="en-IN" dirty="0"/>
              <a:t>. Replace the </a:t>
            </a:r>
            <a:r>
              <a:rPr lang="en-IN" i="1" dirty="0"/>
              <a:t>// TODO: </a:t>
            </a:r>
            <a:r>
              <a:rPr lang="en-IN" dirty="0"/>
              <a:t>comment with a </a:t>
            </a:r>
            <a:r>
              <a:rPr lang="en-IN" i="1" dirty="0"/>
              <a:t>public </a:t>
            </a:r>
            <a:r>
              <a:rPr lang="en-IN" dirty="0"/>
              <a:t>constructor that accepts two </a:t>
            </a:r>
            <a:r>
              <a:rPr lang="en-IN" i="1" dirty="0" err="1"/>
              <a:t>int</a:t>
            </a:r>
            <a:r>
              <a:rPr lang="en-IN" i="1" dirty="0"/>
              <a:t> </a:t>
            </a:r>
            <a:r>
              <a:rPr lang="en-IN" dirty="0"/>
              <a:t>arguments called </a:t>
            </a:r>
            <a:r>
              <a:rPr lang="en-IN" i="1" dirty="0"/>
              <a:t>x </a:t>
            </a:r>
            <a:r>
              <a:rPr lang="en-IN" dirty="0"/>
              <a:t>and </a:t>
            </a:r>
            <a:r>
              <a:rPr lang="en-IN" i="1" dirty="0"/>
              <a:t>y </a:t>
            </a:r>
            <a:r>
              <a:rPr lang="en-IN" dirty="0"/>
              <a:t>and that calls the </a:t>
            </a:r>
            <a:r>
              <a:rPr lang="en-IN" i="1" dirty="0" err="1"/>
              <a:t>Console.WriteLine</a:t>
            </a:r>
            <a:r>
              <a:rPr lang="en-IN" i="1" dirty="0"/>
              <a:t> </a:t>
            </a:r>
            <a:r>
              <a:rPr lang="en-IN" dirty="0"/>
              <a:t>method to display the values of these arguments to the console, as shown in bold type in the following code example</a:t>
            </a:r>
            <a:r>
              <a:rPr lang="en-IN" dirty="0" smtClean="0"/>
              <a:t>:</a:t>
            </a:r>
          </a:p>
          <a:p>
            <a:endParaRPr lang="en-IN" dirty="0"/>
          </a:p>
          <a:p>
            <a:r>
              <a:rPr lang="en-IN" dirty="0" smtClean="0"/>
              <a:t>                                                       class Point                                </a:t>
            </a:r>
          </a:p>
          <a:p>
            <a:r>
              <a:rPr lang="en-US" dirty="0" smtClean="0"/>
              <a:t>                                                {</a:t>
            </a:r>
            <a:endParaRPr lang="en-IN" dirty="0" smtClean="0"/>
          </a:p>
          <a:p>
            <a:r>
              <a:rPr lang="en-IN" b="1" dirty="0"/>
              <a:t> </a:t>
            </a:r>
            <a:r>
              <a:rPr lang="en-IN" b="1" dirty="0" smtClean="0"/>
              <a:t>                                                   public </a:t>
            </a:r>
            <a:r>
              <a:rPr lang="en-IN" b="1" dirty="0"/>
              <a:t>Point(</a:t>
            </a:r>
            <a:r>
              <a:rPr lang="en-IN" b="1" dirty="0" err="1"/>
              <a:t>int</a:t>
            </a:r>
            <a:r>
              <a:rPr lang="en-IN" b="1" dirty="0"/>
              <a:t> x, </a:t>
            </a:r>
            <a:r>
              <a:rPr lang="en-IN" b="1" dirty="0" err="1"/>
              <a:t>int</a:t>
            </a:r>
            <a:r>
              <a:rPr lang="en-IN" b="1" dirty="0"/>
              <a:t> y) </a:t>
            </a:r>
            <a:r>
              <a:rPr lang="en-IN" b="1" dirty="0" smtClean="0"/>
              <a:t>     </a:t>
            </a:r>
          </a:p>
          <a:p>
            <a:r>
              <a:rPr lang="en-IN" b="1" dirty="0"/>
              <a:t> </a:t>
            </a:r>
            <a:r>
              <a:rPr lang="en-IN" b="1" dirty="0" smtClean="0"/>
              <a:t>                                                 {                                                             </a:t>
            </a:r>
          </a:p>
          <a:p>
            <a:r>
              <a:rPr lang="en-IN" b="1" dirty="0"/>
              <a:t> </a:t>
            </a:r>
            <a:r>
              <a:rPr lang="en-IN" b="1" dirty="0" smtClean="0"/>
              <a:t>                                                     </a:t>
            </a:r>
            <a:r>
              <a:rPr lang="en-IN" b="1" dirty="0" err="1" smtClean="0"/>
              <a:t>Console.WriteLine</a:t>
            </a:r>
            <a:r>
              <a:rPr lang="en-IN" b="1" dirty="0"/>
              <a:t>("x:{0}, y:{1}", x, y); </a:t>
            </a:r>
            <a:r>
              <a:rPr lang="en-IN" b="1" dirty="0" smtClean="0"/>
              <a:t>                      </a:t>
            </a:r>
          </a:p>
          <a:p>
            <a:r>
              <a:rPr lang="en-IN" b="1" dirty="0" smtClean="0"/>
              <a:t>                                                   }</a:t>
            </a:r>
          </a:p>
          <a:p>
            <a:endParaRPr lang="en-IN" b="1" dirty="0" smtClean="0"/>
          </a:p>
          <a:p>
            <a:r>
              <a:rPr lang="en-IN" dirty="0" smtClean="0"/>
              <a:t>                                                 } </a:t>
            </a:r>
          </a:p>
          <a:p>
            <a:endParaRPr lang="en-US" dirty="0" smtClean="0">
              <a:solidFill>
                <a:srgbClr val="000000"/>
              </a:solidFill>
              <a:latin typeface="+mj-lt"/>
            </a:endParaRPr>
          </a:p>
          <a:p>
            <a:pPr algn="just"/>
            <a:r>
              <a:rPr lang="en-US" dirty="0" smtClean="0">
                <a:latin typeface="+mj-lt"/>
              </a:rPr>
              <a:t> </a:t>
            </a:r>
            <a:endParaRPr lang="en-IN" dirty="0">
              <a:latin typeface="+mj-lt"/>
            </a:endParaRPr>
          </a:p>
        </p:txBody>
      </p:sp>
    </p:spTree>
    <p:extLst>
      <p:ext uri="{BB962C8B-B14F-4D97-AF65-F5344CB8AC3E}">
        <p14:creationId xmlns:p14="http://schemas.microsoft.com/office/powerpoint/2010/main" xmlns="" val="1189370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535"/>
            <a:ext cx="11178862" cy="579549"/>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Rectangle 2"/>
          <p:cNvSpPr/>
          <p:nvPr/>
        </p:nvSpPr>
        <p:spPr>
          <a:xfrm>
            <a:off x="0" y="484014"/>
            <a:ext cx="12192000" cy="6740307"/>
          </a:xfrm>
          <a:prstGeom prst="rect">
            <a:avLst/>
          </a:prstGeom>
        </p:spPr>
        <p:txBody>
          <a:bodyPr wrap="square">
            <a:spAutoFit/>
          </a:bodyPr>
          <a:lstStyle/>
          <a:p>
            <a:r>
              <a:rPr lang="en-IN" dirty="0" smtClean="0">
                <a:solidFill>
                  <a:schemeClr val="tx1">
                    <a:lumMod val="95000"/>
                    <a:lumOff val="5000"/>
                  </a:schemeClr>
                </a:solidFill>
                <a:latin typeface="+mj-lt"/>
                <a:cs typeface="Times New Roman" panose="02020603050405020304" pitchFamily="18" charset="0"/>
              </a:rPr>
              <a:t>9)  On </a:t>
            </a:r>
            <a:r>
              <a:rPr lang="en-IN" dirty="0">
                <a:solidFill>
                  <a:schemeClr val="tx1">
                    <a:lumMod val="95000"/>
                    <a:lumOff val="5000"/>
                  </a:schemeClr>
                </a:solidFill>
                <a:latin typeface="+mj-lt"/>
                <a:cs typeface="Times New Roman" panose="02020603050405020304" pitchFamily="18" charset="0"/>
              </a:rPr>
              <a:t>the BUILD menu, click Build Solution.</a:t>
            </a:r>
          </a:p>
          <a:p>
            <a:r>
              <a:rPr lang="en-IN" dirty="0">
                <a:solidFill>
                  <a:schemeClr val="tx1">
                    <a:lumMod val="95000"/>
                    <a:lumOff val="5000"/>
                  </a:schemeClr>
                </a:solidFill>
                <a:latin typeface="+mj-lt"/>
                <a:cs typeface="Times New Roman" panose="02020603050405020304" pitchFamily="18" charset="0"/>
              </a:rPr>
              <a:t>The compiler now reports an error</a:t>
            </a:r>
            <a:r>
              <a:rPr lang="en-IN" dirty="0" smtClean="0">
                <a:solidFill>
                  <a:schemeClr val="tx1">
                    <a:lumMod val="95000"/>
                    <a:lumOff val="5000"/>
                  </a:schemeClr>
                </a:solidFill>
                <a:latin typeface="+mj-lt"/>
                <a:cs typeface="Times New Roman" panose="02020603050405020304" pitchFamily="18" charset="0"/>
              </a:rPr>
              <a:t>:</a:t>
            </a:r>
          </a:p>
          <a:p>
            <a:endParaRPr lang="en-IN" dirty="0">
              <a:solidFill>
                <a:schemeClr val="tx1">
                  <a:lumMod val="95000"/>
                  <a:lumOff val="5000"/>
                </a:schemeClr>
              </a:solidFill>
              <a:latin typeface="+mj-lt"/>
              <a:cs typeface="Times New Roman" panose="02020603050405020304" pitchFamily="18" charset="0"/>
            </a:endParaRPr>
          </a:p>
          <a:p>
            <a:r>
              <a:rPr lang="en-IN" dirty="0" smtClean="0">
                <a:solidFill>
                  <a:srgbClr val="FF0000"/>
                </a:solidFill>
                <a:latin typeface="+mj-lt"/>
                <a:cs typeface="Times New Roman" panose="02020603050405020304" pitchFamily="18" charset="0"/>
              </a:rPr>
              <a:t>                                         '</a:t>
            </a:r>
            <a:r>
              <a:rPr lang="en-IN" dirty="0" err="1" smtClean="0">
                <a:solidFill>
                  <a:srgbClr val="FF0000"/>
                </a:solidFill>
                <a:latin typeface="+mj-lt"/>
                <a:cs typeface="Times New Roman" panose="02020603050405020304" pitchFamily="18" charset="0"/>
              </a:rPr>
              <a:t>Classes.Point</a:t>
            </a:r>
            <a:r>
              <a:rPr lang="en-IN" dirty="0">
                <a:solidFill>
                  <a:srgbClr val="FF0000"/>
                </a:solidFill>
                <a:latin typeface="+mj-lt"/>
                <a:cs typeface="Times New Roman" panose="02020603050405020304" pitchFamily="18" charset="0"/>
              </a:rPr>
              <a:t>' does not contain a constructor that takes 0 </a:t>
            </a:r>
            <a:r>
              <a:rPr lang="en-IN" dirty="0" smtClean="0">
                <a:solidFill>
                  <a:srgbClr val="FF0000"/>
                </a:solidFill>
                <a:latin typeface="+mj-lt"/>
                <a:cs typeface="Times New Roman" panose="02020603050405020304" pitchFamily="18" charset="0"/>
              </a:rPr>
              <a:t>arguments</a:t>
            </a:r>
          </a:p>
          <a:p>
            <a:endParaRPr lang="en-IN" dirty="0">
              <a:solidFill>
                <a:schemeClr val="tx1">
                  <a:lumMod val="95000"/>
                  <a:lumOff val="5000"/>
                </a:schemeClr>
              </a:solidFill>
              <a:latin typeface="+mj-lt"/>
              <a:cs typeface="Times New Roman" panose="02020603050405020304" pitchFamily="18" charset="0"/>
            </a:endParaRPr>
          </a:p>
          <a:p>
            <a:pPr algn="just"/>
            <a:r>
              <a:rPr lang="en-IN" dirty="0">
                <a:solidFill>
                  <a:schemeClr val="tx1">
                    <a:lumMod val="95000"/>
                    <a:lumOff val="5000"/>
                  </a:schemeClr>
                </a:solidFill>
                <a:latin typeface="+mj-lt"/>
                <a:cs typeface="Times New Roman" panose="02020603050405020304" pitchFamily="18" charset="0"/>
              </a:rPr>
              <a:t>The call to the default constructor in the </a:t>
            </a:r>
            <a:r>
              <a:rPr lang="en-IN" i="1" dirty="0" err="1">
                <a:solidFill>
                  <a:schemeClr val="tx1">
                    <a:lumMod val="95000"/>
                    <a:lumOff val="5000"/>
                  </a:schemeClr>
                </a:solidFill>
                <a:latin typeface="+mj-lt"/>
                <a:cs typeface="Times New Roman" panose="02020603050405020304" pitchFamily="18" charset="0"/>
              </a:rPr>
              <a:t>doWork</a:t>
            </a:r>
            <a:r>
              <a:rPr lang="en-IN" i="1" dirty="0">
                <a:solidFill>
                  <a:schemeClr val="tx1">
                    <a:lumMod val="95000"/>
                    <a:lumOff val="5000"/>
                  </a:schemeClr>
                </a:solidFill>
                <a:latin typeface="+mj-lt"/>
                <a:cs typeface="Times New Roman" panose="02020603050405020304" pitchFamily="18" charset="0"/>
              </a:rPr>
              <a:t> </a:t>
            </a:r>
            <a:r>
              <a:rPr lang="en-IN" dirty="0">
                <a:solidFill>
                  <a:schemeClr val="tx1">
                    <a:lumMod val="95000"/>
                    <a:lumOff val="5000"/>
                  </a:schemeClr>
                </a:solidFill>
                <a:latin typeface="+mj-lt"/>
                <a:cs typeface="Times New Roman" panose="02020603050405020304" pitchFamily="18" charset="0"/>
              </a:rPr>
              <a:t>method is now invalid because there is no longer a default constructor. You have written your own constructor for the </a:t>
            </a:r>
            <a:r>
              <a:rPr lang="en-IN" i="1" dirty="0">
                <a:solidFill>
                  <a:schemeClr val="tx1">
                    <a:lumMod val="95000"/>
                    <a:lumOff val="5000"/>
                  </a:schemeClr>
                </a:solidFill>
                <a:latin typeface="+mj-lt"/>
                <a:cs typeface="Times New Roman" panose="02020603050405020304" pitchFamily="18" charset="0"/>
              </a:rPr>
              <a:t>Point </a:t>
            </a:r>
            <a:r>
              <a:rPr lang="en-IN" dirty="0">
                <a:solidFill>
                  <a:schemeClr val="tx1">
                    <a:lumMod val="95000"/>
                    <a:lumOff val="5000"/>
                  </a:schemeClr>
                </a:solidFill>
                <a:latin typeface="+mj-lt"/>
                <a:cs typeface="Times New Roman" panose="02020603050405020304" pitchFamily="18" charset="0"/>
              </a:rPr>
              <a:t>class, so the compiler does not generate the default constructor. You will now fix this by writing your own default constructor</a:t>
            </a:r>
            <a:r>
              <a:rPr lang="en-IN" dirty="0" smtClean="0">
                <a:solidFill>
                  <a:schemeClr val="tx1">
                    <a:lumMod val="95000"/>
                    <a:lumOff val="5000"/>
                  </a:schemeClr>
                </a:solidFill>
                <a:latin typeface="+mj-lt"/>
                <a:cs typeface="Times New Roman" panose="02020603050405020304" pitchFamily="18" charset="0"/>
              </a:rPr>
              <a:t>. </a:t>
            </a:r>
          </a:p>
          <a:p>
            <a:endParaRPr lang="en-IN" dirty="0"/>
          </a:p>
          <a:p>
            <a:r>
              <a:rPr lang="en-IN" dirty="0" smtClean="0"/>
              <a:t>10) Edit </a:t>
            </a:r>
            <a:r>
              <a:rPr lang="en-IN" dirty="0"/>
              <a:t>the </a:t>
            </a:r>
            <a:r>
              <a:rPr lang="en-IN" i="1" dirty="0"/>
              <a:t>Point </a:t>
            </a:r>
            <a:r>
              <a:rPr lang="en-IN" dirty="0"/>
              <a:t>class, and add a </a:t>
            </a:r>
            <a:r>
              <a:rPr lang="en-IN" i="1" dirty="0"/>
              <a:t>public </a:t>
            </a:r>
            <a:r>
              <a:rPr lang="en-IN" dirty="0"/>
              <a:t>default constructor that calls </a:t>
            </a:r>
            <a:r>
              <a:rPr lang="en-IN" i="1" dirty="0" err="1"/>
              <a:t>Console.WriteLine</a:t>
            </a:r>
            <a:r>
              <a:rPr lang="en-IN" i="1" dirty="0"/>
              <a:t> </a:t>
            </a:r>
            <a:r>
              <a:rPr lang="en-IN" dirty="0"/>
              <a:t>to write the string </a:t>
            </a:r>
            <a:r>
              <a:rPr lang="en-IN" i="1" dirty="0"/>
              <a:t>“Default constructor called” </a:t>
            </a:r>
            <a:r>
              <a:rPr lang="en-IN" dirty="0"/>
              <a:t>to the console, as shown in bold type in the following code example. The </a:t>
            </a:r>
            <a:r>
              <a:rPr lang="en-IN" i="1" dirty="0"/>
              <a:t>Point </a:t>
            </a:r>
            <a:r>
              <a:rPr lang="en-IN" dirty="0"/>
              <a:t>class should now look like this</a:t>
            </a:r>
            <a:r>
              <a:rPr lang="en-IN" dirty="0" smtClean="0"/>
              <a:t>: </a:t>
            </a:r>
          </a:p>
          <a:p>
            <a:r>
              <a:rPr lang="en-IN" dirty="0">
                <a:solidFill>
                  <a:srgbClr val="FF0000"/>
                </a:solidFill>
              </a:rPr>
              <a:t> </a:t>
            </a:r>
            <a:r>
              <a:rPr lang="en-IN" dirty="0" smtClean="0">
                <a:solidFill>
                  <a:srgbClr val="FF0000"/>
                </a:solidFill>
              </a:rPr>
              <a:t>                                                              class </a:t>
            </a:r>
            <a:r>
              <a:rPr lang="en-IN" dirty="0">
                <a:solidFill>
                  <a:srgbClr val="FF0000"/>
                </a:solidFill>
              </a:rPr>
              <a:t>Point</a:t>
            </a:r>
          </a:p>
          <a:p>
            <a:r>
              <a:rPr lang="en-IN" dirty="0">
                <a:solidFill>
                  <a:srgbClr val="FF0000"/>
                </a:solidFill>
              </a:rPr>
              <a:t>                                                          { </a:t>
            </a:r>
          </a:p>
          <a:p>
            <a:r>
              <a:rPr lang="en-IN" b="1" dirty="0">
                <a:solidFill>
                  <a:srgbClr val="FF0000"/>
                </a:solidFill>
              </a:rPr>
              <a:t>                                                                public Point() </a:t>
            </a:r>
          </a:p>
          <a:p>
            <a:r>
              <a:rPr lang="en-IN" b="1" dirty="0">
                <a:solidFill>
                  <a:srgbClr val="FF0000"/>
                </a:solidFill>
              </a:rPr>
              <a:t>                                                           </a:t>
            </a:r>
            <a:r>
              <a:rPr lang="en-IN" b="1" dirty="0" smtClean="0">
                <a:solidFill>
                  <a:srgbClr val="FF0000"/>
                </a:solidFill>
              </a:rPr>
              <a:t>  </a:t>
            </a:r>
            <a:r>
              <a:rPr lang="en-IN" b="1" dirty="0">
                <a:solidFill>
                  <a:srgbClr val="FF0000"/>
                </a:solidFill>
              </a:rPr>
              <a:t>{ </a:t>
            </a:r>
          </a:p>
          <a:p>
            <a:r>
              <a:rPr lang="en-IN" b="1" dirty="0">
                <a:solidFill>
                  <a:srgbClr val="FF0000"/>
                </a:solidFill>
              </a:rPr>
              <a:t>                                                               </a:t>
            </a:r>
            <a:r>
              <a:rPr lang="en-IN" b="1" dirty="0" err="1">
                <a:solidFill>
                  <a:srgbClr val="FF0000"/>
                </a:solidFill>
              </a:rPr>
              <a:t>Console.WriteLine</a:t>
            </a:r>
            <a:r>
              <a:rPr lang="en-IN" b="1" dirty="0">
                <a:solidFill>
                  <a:srgbClr val="FF0000"/>
                </a:solidFill>
              </a:rPr>
              <a:t>("Default constructor called"); </a:t>
            </a:r>
          </a:p>
          <a:p>
            <a:r>
              <a:rPr lang="en-IN" b="1" dirty="0">
                <a:solidFill>
                  <a:srgbClr val="FF0000"/>
                </a:solidFill>
              </a:rPr>
              <a:t>                                                             </a:t>
            </a:r>
            <a:r>
              <a:rPr lang="en-IN" b="1" dirty="0" smtClean="0">
                <a:solidFill>
                  <a:srgbClr val="FF0000"/>
                </a:solidFill>
              </a:rPr>
              <a:t> } </a:t>
            </a:r>
            <a:endParaRPr lang="en-IN" b="1" dirty="0">
              <a:solidFill>
                <a:srgbClr val="FF0000"/>
              </a:solidFill>
            </a:endParaRPr>
          </a:p>
          <a:p>
            <a:r>
              <a:rPr lang="en-IN" b="1" dirty="0">
                <a:solidFill>
                  <a:srgbClr val="FF0000"/>
                </a:solidFill>
              </a:rPr>
              <a:t>                                                         </a:t>
            </a:r>
            <a:r>
              <a:rPr lang="en-IN" b="1" dirty="0" smtClean="0">
                <a:solidFill>
                  <a:srgbClr val="FF0000"/>
                </a:solidFill>
              </a:rPr>
              <a:t>  </a:t>
            </a:r>
            <a:r>
              <a:rPr lang="en-IN" dirty="0">
                <a:solidFill>
                  <a:srgbClr val="FF0000"/>
                </a:solidFill>
              </a:rPr>
              <a:t>public Point(</a:t>
            </a:r>
            <a:r>
              <a:rPr lang="en-IN" dirty="0" err="1">
                <a:solidFill>
                  <a:srgbClr val="FF0000"/>
                </a:solidFill>
              </a:rPr>
              <a:t>int</a:t>
            </a:r>
            <a:r>
              <a:rPr lang="en-IN" dirty="0">
                <a:solidFill>
                  <a:srgbClr val="FF0000"/>
                </a:solidFill>
              </a:rPr>
              <a:t> x, </a:t>
            </a:r>
            <a:r>
              <a:rPr lang="en-IN" dirty="0" err="1">
                <a:solidFill>
                  <a:srgbClr val="FF0000"/>
                </a:solidFill>
              </a:rPr>
              <a:t>int</a:t>
            </a:r>
            <a:r>
              <a:rPr lang="en-IN" dirty="0">
                <a:solidFill>
                  <a:srgbClr val="FF0000"/>
                </a:solidFill>
              </a:rPr>
              <a:t> y) </a:t>
            </a:r>
          </a:p>
          <a:p>
            <a:r>
              <a:rPr lang="en-IN" dirty="0">
                <a:solidFill>
                  <a:srgbClr val="FF0000"/>
                </a:solidFill>
              </a:rPr>
              <a:t>                                                           { </a:t>
            </a:r>
          </a:p>
          <a:p>
            <a:r>
              <a:rPr lang="en-IN" dirty="0">
                <a:solidFill>
                  <a:srgbClr val="FF0000"/>
                </a:solidFill>
              </a:rPr>
              <a:t>                                                              </a:t>
            </a:r>
            <a:r>
              <a:rPr lang="en-IN" dirty="0" err="1">
                <a:solidFill>
                  <a:srgbClr val="FF0000"/>
                </a:solidFill>
              </a:rPr>
              <a:t>Console.WriteLine</a:t>
            </a:r>
            <a:r>
              <a:rPr lang="en-IN" dirty="0">
                <a:solidFill>
                  <a:srgbClr val="FF0000"/>
                </a:solidFill>
              </a:rPr>
              <a:t>("x:{0}, y:{1}", x, y); </a:t>
            </a:r>
          </a:p>
          <a:p>
            <a:r>
              <a:rPr lang="en-IN" dirty="0" smtClean="0">
                <a:solidFill>
                  <a:srgbClr val="FF0000"/>
                </a:solidFill>
              </a:rPr>
              <a:t>                                                           }</a:t>
            </a:r>
          </a:p>
          <a:p>
            <a:r>
              <a:rPr lang="en-IN" dirty="0">
                <a:solidFill>
                  <a:srgbClr val="FF0000"/>
                </a:solidFill>
              </a:rPr>
              <a:t> </a:t>
            </a:r>
            <a:r>
              <a:rPr lang="en-IN" dirty="0" smtClean="0">
                <a:solidFill>
                  <a:srgbClr val="FF0000"/>
                </a:solidFill>
              </a:rPr>
              <a:t>                                                      }</a:t>
            </a:r>
          </a:p>
          <a:p>
            <a:endParaRPr lang="en-IN" dirty="0"/>
          </a:p>
        </p:txBody>
      </p:sp>
    </p:spTree>
    <p:extLst>
      <p:ext uri="{BB962C8B-B14F-4D97-AF65-F5344CB8AC3E}">
        <p14:creationId xmlns:p14="http://schemas.microsoft.com/office/powerpoint/2010/main" xmlns="" val="4049958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51"/>
            <a:ext cx="11616744" cy="433588"/>
          </a:xfrm>
        </p:spPr>
        <p:txBody>
          <a:bodyPr>
            <a:normAutofit fontScale="90000"/>
          </a:bodyPr>
          <a:lstStyle/>
          <a:p>
            <a:r>
              <a:rPr lang="en-US" dirty="0" err="1" smtClean="0">
                <a:solidFill>
                  <a:srgbClr val="FF0000"/>
                </a:solidFill>
              </a:rPr>
              <a:t>Contd</a:t>
            </a:r>
            <a:r>
              <a:rPr lang="en-US"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66670"/>
            <a:ext cx="12192000" cy="6291329"/>
          </a:xfrm>
        </p:spPr>
        <p:txBody>
          <a:bodyPr/>
          <a:lstStyle/>
          <a:p>
            <a:pPr marL="0" indent="0">
              <a:buNone/>
            </a:pPr>
            <a:r>
              <a:rPr lang="en-US" dirty="0" smtClean="0">
                <a:solidFill>
                  <a:schemeClr val="tx1">
                    <a:lumMod val="95000"/>
                    <a:lumOff val="5000"/>
                  </a:schemeClr>
                </a:solidFill>
              </a:rPr>
              <a:t>11) </a:t>
            </a:r>
            <a:r>
              <a:rPr lang="en-IN" dirty="0">
                <a:solidFill>
                  <a:schemeClr val="tx1">
                    <a:lumMod val="95000"/>
                    <a:lumOff val="5000"/>
                  </a:schemeClr>
                </a:solidFill>
              </a:rPr>
              <a:t> </a:t>
            </a:r>
            <a:r>
              <a:rPr lang="en-IN" dirty="0" smtClean="0">
                <a:solidFill>
                  <a:schemeClr val="tx1">
                    <a:lumMod val="95000"/>
                    <a:lumOff val="5000"/>
                  </a:schemeClr>
                </a:solidFill>
              </a:rPr>
              <a:t>On </a:t>
            </a:r>
            <a:r>
              <a:rPr lang="en-IN" dirty="0">
                <a:solidFill>
                  <a:schemeClr val="tx1">
                    <a:lumMod val="95000"/>
                    <a:lumOff val="5000"/>
                  </a:schemeClr>
                </a:solidFill>
              </a:rPr>
              <a:t>the BUILD menu, click Build </a:t>
            </a:r>
            <a:r>
              <a:rPr lang="en-IN" dirty="0" smtClean="0">
                <a:solidFill>
                  <a:schemeClr val="tx1">
                    <a:lumMod val="95000"/>
                    <a:lumOff val="5000"/>
                  </a:schemeClr>
                </a:solidFill>
              </a:rPr>
              <a:t>Solution. The </a:t>
            </a:r>
            <a:r>
              <a:rPr lang="en-IN" dirty="0">
                <a:solidFill>
                  <a:schemeClr val="tx1">
                    <a:lumMod val="95000"/>
                    <a:lumOff val="5000"/>
                  </a:schemeClr>
                </a:solidFill>
              </a:rPr>
              <a:t>program should now build successfully</a:t>
            </a:r>
            <a:r>
              <a:rPr lang="en-IN" dirty="0" smtClean="0">
                <a:solidFill>
                  <a:schemeClr val="tx1">
                    <a:lumMod val="95000"/>
                    <a:lumOff val="5000"/>
                  </a:schemeClr>
                </a:solidFill>
              </a:rPr>
              <a:t>. </a:t>
            </a:r>
          </a:p>
          <a:p>
            <a:pPr marL="0" indent="0" algn="just">
              <a:buNone/>
            </a:pPr>
            <a:r>
              <a:rPr lang="en-IN" dirty="0" smtClean="0">
                <a:solidFill>
                  <a:schemeClr val="tx1">
                    <a:lumMod val="95000"/>
                    <a:lumOff val="5000"/>
                  </a:schemeClr>
                </a:solidFill>
              </a:rPr>
              <a:t>12) In </a:t>
            </a:r>
            <a:r>
              <a:rPr lang="en-IN" dirty="0">
                <a:solidFill>
                  <a:schemeClr val="tx1">
                    <a:lumMod val="95000"/>
                    <a:lumOff val="5000"/>
                  </a:schemeClr>
                </a:solidFill>
              </a:rPr>
              <a:t>the </a:t>
            </a:r>
            <a:r>
              <a:rPr lang="en-IN" dirty="0" err="1">
                <a:solidFill>
                  <a:schemeClr val="tx1">
                    <a:lumMod val="95000"/>
                    <a:lumOff val="5000"/>
                  </a:schemeClr>
                </a:solidFill>
              </a:rPr>
              <a:t>Program.cs</a:t>
            </a:r>
            <a:r>
              <a:rPr lang="en-IN" dirty="0">
                <a:solidFill>
                  <a:schemeClr val="tx1">
                    <a:lumMod val="95000"/>
                    <a:lumOff val="5000"/>
                  </a:schemeClr>
                </a:solidFill>
              </a:rPr>
              <a:t> file, edit the body of the </a:t>
            </a:r>
            <a:r>
              <a:rPr lang="en-IN" i="1" dirty="0" err="1">
                <a:solidFill>
                  <a:schemeClr val="tx1">
                    <a:lumMod val="95000"/>
                    <a:lumOff val="5000"/>
                  </a:schemeClr>
                </a:solidFill>
              </a:rPr>
              <a:t>doWork</a:t>
            </a:r>
            <a:r>
              <a:rPr lang="en-IN" i="1" dirty="0">
                <a:solidFill>
                  <a:schemeClr val="tx1">
                    <a:lumMod val="95000"/>
                    <a:lumOff val="5000"/>
                  </a:schemeClr>
                </a:solidFill>
              </a:rPr>
              <a:t> </a:t>
            </a:r>
            <a:r>
              <a:rPr lang="en-IN" dirty="0">
                <a:solidFill>
                  <a:schemeClr val="tx1">
                    <a:lumMod val="95000"/>
                    <a:lumOff val="5000"/>
                  </a:schemeClr>
                </a:solidFill>
              </a:rPr>
              <a:t>method. Declare a variable called </a:t>
            </a:r>
            <a:r>
              <a:rPr lang="en-IN" i="1" dirty="0" err="1">
                <a:solidFill>
                  <a:schemeClr val="tx1">
                    <a:lumMod val="95000"/>
                    <a:lumOff val="5000"/>
                  </a:schemeClr>
                </a:solidFill>
              </a:rPr>
              <a:t>bottomRight</a:t>
            </a:r>
            <a:r>
              <a:rPr lang="en-IN" i="1" dirty="0">
                <a:solidFill>
                  <a:schemeClr val="tx1">
                    <a:lumMod val="95000"/>
                    <a:lumOff val="5000"/>
                  </a:schemeClr>
                </a:solidFill>
              </a:rPr>
              <a:t> </a:t>
            </a:r>
            <a:r>
              <a:rPr lang="en-IN" dirty="0">
                <a:solidFill>
                  <a:schemeClr val="tx1">
                    <a:lumMod val="95000"/>
                    <a:lumOff val="5000"/>
                  </a:schemeClr>
                </a:solidFill>
              </a:rPr>
              <a:t>of type </a:t>
            </a:r>
            <a:r>
              <a:rPr lang="en-IN" i="1" dirty="0">
                <a:solidFill>
                  <a:schemeClr val="tx1">
                    <a:lumMod val="95000"/>
                    <a:lumOff val="5000"/>
                  </a:schemeClr>
                </a:solidFill>
              </a:rPr>
              <a:t>Point</a:t>
            </a:r>
            <a:r>
              <a:rPr lang="en-IN" dirty="0">
                <a:solidFill>
                  <a:schemeClr val="tx1">
                    <a:lumMod val="95000"/>
                    <a:lumOff val="5000"/>
                  </a:schemeClr>
                </a:solidFill>
              </a:rPr>
              <a:t>, and initialize it to a new </a:t>
            </a:r>
            <a:r>
              <a:rPr lang="en-IN" i="1" dirty="0">
                <a:solidFill>
                  <a:schemeClr val="tx1">
                    <a:lumMod val="95000"/>
                    <a:lumOff val="5000"/>
                  </a:schemeClr>
                </a:solidFill>
              </a:rPr>
              <a:t>Point </a:t>
            </a:r>
            <a:r>
              <a:rPr lang="en-IN" dirty="0">
                <a:solidFill>
                  <a:schemeClr val="tx1">
                    <a:lumMod val="95000"/>
                    <a:lumOff val="5000"/>
                  </a:schemeClr>
                </a:solidFill>
              </a:rPr>
              <a:t>object by using the constructor with two arguments, as shown in bold type in the following code. Supply the values 1366 and 768, representing the coordinates at the lower-right corner of the screen based on the resolution 1366 × 768 (a common resolution for many Windows 8 tablet devices). The </a:t>
            </a:r>
            <a:r>
              <a:rPr lang="en-IN" i="1" dirty="0" err="1">
                <a:solidFill>
                  <a:schemeClr val="tx1">
                    <a:lumMod val="95000"/>
                    <a:lumOff val="5000"/>
                  </a:schemeClr>
                </a:solidFill>
              </a:rPr>
              <a:t>doWork</a:t>
            </a:r>
            <a:r>
              <a:rPr lang="en-IN" i="1" dirty="0">
                <a:solidFill>
                  <a:schemeClr val="tx1">
                    <a:lumMod val="95000"/>
                    <a:lumOff val="5000"/>
                  </a:schemeClr>
                </a:solidFill>
              </a:rPr>
              <a:t> </a:t>
            </a:r>
            <a:r>
              <a:rPr lang="en-IN" dirty="0">
                <a:solidFill>
                  <a:schemeClr val="tx1">
                    <a:lumMod val="95000"/>
                    <a:lumOff val="5000"/>
                  </a:schemeClr>
                </a:solidFill>
              </a:rPr>
              <a:t>method should now look like this:</a:t>
            </a:r>
          </a:p>
          <a:p>
            <a:pPr marL="0" indent="0">
              <a:buNone/>
            </a:pPr>
            <a:r>
              <a:rPr lang="en-IN" dirty="0">
                <a:solidFill>
                  <a:schemeClr val="tx1">
                    <a:lumMod val="95000"/>
                    <a:lumOff val="5000"/>
                  </a:schemeClr>
                </a:solidFill>
              </a:rPr>
              <a:t> </a:t>
            </a:r>
            <a:r>
              <a:rPr lang="en-IN" dirty="0" smtClean="0">
                <a:solidFill>
                  <a:schemeClr val="tx1">
                    <a:lumMod val="95000"/>
                    <a:lumOff val="5000"/>
                  </a:schemeClr>
                </a:solidFill>
              </a:rPr>
              <a:t>                                                      static </a:t>
            </a:r>
            <a:r>
              <a:rPr lang="en-IN" dirty="0">
                <a:solidFill>
                  <a:schemeClr val="tx1">
                    <a:lumMod val="95000"/>
                    <a:lumOff val="5000"/>
                  </a:schemeClr>
                </a:solidFill>
              </a:rPr>
              <a:t>void </a:t>
            </a:r>
            <a:r>
              <a:rPr lang="en-IN" dirty="0" err="1">
                <a:solidFill>
                  <a:schemeClr val="tx1">
                    <a:lumMod val="95000"/>
                    <a:lumOff val="5000"/>
                  </a:schemeClr>
                </a:solidFill>
              </a:rPr>
              <a:t>doWork</a:t>
            </a:r>
            <a:r>
              <a:rPr lang="en-IN" dirty="0" smtClean="0">
                <a:solidFill>
                  <a:schemeClr val="tx1">
                    <a:lumMod val="95000"/>
                    <a:lumOff val="5000"/>
                  </a:schemeClr>
                </a:solidFill>
              </a:rPr>
              <a:t>()</a:t>
            </a:r>
          </a:p>
          <a:p>
            <a:pPr marL="0" indent="0">
              <a:buNone/>
            </a:pPr>
            <a:r>
              <a:rPr lang="en-IN" dirty="0">
                <a:solidFill>
                  <a:schemeClr val="tx1">
                    <a:lumMod val="95000"/>
                    <a:lumOff val="5000"/>
                  </a:schemeClr>
                </a:solidFill>
              </a:rPr>
              <a:t> </a:t>
            </a:r>
            <a:r>
              <a:rPr lang="en-IN" dirty="0" smtClean="0">
                <a:solidFill>
                  <a:schemeClr val="tx1">
                    <a:lumMod val="95000"/>
                    <a:lumOff val="5000"/>
                  </a:schemeClr>
                </a:solidFill>
              </a:rPr>
              <a:t>                                                    { </a:t>
            </a:r>
          </a:p>
          <a:p>
            <a:pPr marL="0" indent="0">
              <a:buNone/>
            </a:pPr>
            <a:r>
              <a:rPr lang="en-IN" dirty="0">
                <a:solidFill>
                  <a:schemeClr val="tx1">
                    <a:lumMod val="95000"/>
                    <a:lumOff val="5000"/>
                  </a:schemeClr>
                </a:solidFill>
              </a:rPr>
              <a:t> </a:t>
            </a:r>
            <a:r>
              <a:rPr lang="en-IN" dirty="0" smtClean="0">
                <a:solidFill>
                  <a:schemeClr val="tx1">
                    <a:lumMod val="95000"/>
                    <a:lumOff val="5000"/>
                  </a:schemeClr>
                </a:solidFill>
              </a:rPr>
              <a:t>                                                         Point </a:t>
            </a:r>
            <a:r>
              <a:rPr lang="en-IN" dirty="0">
                <a:solidFill>
                  <a:schemeClr val="tx1">
                    <a:lumMod val="95000"/>
                    <a:lumOff val="5000"/>
                  </a:schemeClr>
                </a:solidFill>
              </a:rPr>
              <a:t>origin = new Point</a:t>
            </a:r>
            <a:r>
              <a:rPr lang="en-IN" dirty="0" smtClean="0">
                <a:solidFill>
                  <a:schemeClr val="tx1">
                    <a:lumMod val="95000"/>
                    <a:lumOff val="5000"/>
                  </a:schemeClr>
                </a:solidFill>
              </a:rPr>
              <a:t>();</a:t>
            </a:r>
          </a:p>
          <a:p>
            <a:pPr marL="0" indent="0">
              <a:buNone/>
            </a:pPr>
            <a:r>
              <a:rPr lang="en-IN" dirty="0">
                <a:solidFill>
                  <a:schemeClr val="tx1">
                    <a:lumMod val="95000"/>
                    <a:lumOff val="5000"/>
                  </a:schemeClr>
                </a:solidFill>
              </a:rPr>
              <a:t> </a:t>
            </a:r>
            <a:r>
              <a:rPr lang="en-IN" dirty="0" smtClean="0">
                <a:solidFill>
                  <a:schemeClr val="tx1">
                    <a:lumMod val="95000"/>
                    <a:lumOff val="5000"/>
                  </a:schemeClr>
                </a:solidFill>
              </a:rPr>
              <a:t>                                                         </a:t>
            </a:r>
            <a:r>
              <a:rPr lang="en-IN" b="1" dirty="0">
                <a:solidFill>
                  <a:schemeClr val="tx1">
                    <a:lumMod val="95000"/>
                    <a:lumOff val="5000"/>
                  </a:schemeClr>
                </a:solidFill>
              </a:rPr>
              <a:t>Point </a:t>
            </a:r>
            <a:r>
              <a:rPr lang="en-IN" b="1" dirty="0" err="1">
                <a:solidFill>
                  <a:schemeClr val="tx1">
                    <a:lumMod val="95000"/>
                    <a:lumOff val="5000"/>
                  </a:schemeClr>
                </a:solidFill>
              </a:rPr>
              <a:t>bottomRight</a:t>
            </a:r>
            <a:r>
              <a:rPr lang="en-IN" b="1" dirty="0">
                <a:solidFill>
                  <a:schemeClr val="tx1">
                    <a:lumMod val="95000"/>
                    <a:lumOff val="5000"/>
                  </a:schemeClr>
                </a:solidFill>
              </a:rPr>
              <a:t> = new Point(1366, 768</a:t>
            </a:r>
            <a:r>
              <a:rPr lang="en-IN" b="1" dirty="0" smtClean="0">
                <a:solidFill>
                  <a:schemeClr val="tx1">
                    <a:lumMod val="95000"/>
                    <a:lumOff val="5000"/>
                  </a:schemeClr>
                </a:solidFill>
              </a:rPr>
              <a:t>);</a:t>
            </a:r>
          </a:p>
          <a:p>
            <a:pPr marL="0" indent="0">
              <a:buNone/>
            </a:pPr>
            <a:r>
              <a:rPr lang="en-IN" b="1" dirty="0">
                <a:solidFill>
                  <a:schemeClr val="tx1">
                    <a:lumMod val="95000"/>
                    <a:lumOff val="5000"/>
                  </a:schemeClr>
                </a:solidFill>
              </a:rPr>
              <a:t> </a:t>
            </a:r>
            <a:r>
              <a:rPr lang="en-IN" b="1" dirty="0" smtClean="0">
                <a:solidFill>
                  <a:schemeClr val="tx1">
                    <a:lumMod val="95000"/>
                    <a:lumOff val="5000"/>
                  </a:schemeClr>
                </a:solidFill>
              </a:rPr>
              <a:t>                                                    </a:t>
            </a:r>
            <a:r>
              <a:rPr lang="en-IN" dirty="0" smtClean="0">
                <a:solidFill>
                  <a:schemeClr val="tx1">
                    <a:lumMod val="95000"/>
                    <a:lumOff val="5000"/>
                  </a:schemeClr>
                </a:solidFill>
              </a:rPr>
              <a:t>} </a:t>
            </a:r>
          </a:p>
          <a:p>
            <a:pPr marL="0" indent="0">
              <a:buNone/>
            </a:pPr>
            <a:r>
              <a:rPr lang="en-IN" dirty="0" smtClean="0">
                <a:solidFill>
                  <a:schemeClr val="tx1">
                    <a:lumMod val="95000"/>
                    <a:lumOff val="5000"/>
                  </a:schemeClr>
                </a:solidFill>
              </a:rPr>
              <a:t>13) On </a:t>
            </a:r>
            <a:r>
              <a:rPr lang="en-IN" dirty="0">
                <a:solidFill>
                  <a:schemeClr val="tx1">
                    <a:lumMod val="95000"/>
                    <a:lumOff val="5000"/>
                  </a:schemeClr>
                </a:solidFill>
              </a:rPr>
              <a:t>the DEBUG menu, click Start Without Debugging.</a:t>
            </a:r>
          </a:p>
          <a:p>
            <a:r>
              <a:rPr lang="en-IN" dirty="0">
                <a:solidFill>
                  <a:schemeClr val="tx1">
                    <a:lumMod val="95000"/>
                    <a:lumOff val="5000"/>
                  </a:schemeClr>
                </a:solidFill>
              </a:rPr>
              <a:t>The program builds and runs, displaying the following messages to the console</a:t>
            </a:r>
            <a:r>
              <a:rPr lang="en-IN" dirty="0" smtClean="0">
                <a:solidFill>
                  <a:schemeClr val="tx1">
                    <a:lumMod val="95000"/>
                    <a:lumOff val="5000"/>
                  </a:schemeClr>
                </a:solidFill>
              </a:rPr>
              <a:t>: </a:t>
            </a:r>
          </a:p>
          <a:p>
            <a:endParaRPr lang="en-IN" dirty="0">
              <a:solidFill>
                <a:schemeClr val="tx1">
                  <a:lumMod val="95000"/>
                  <a:lumOff val="5000"/>
                </a:schemeClr>
              </a:solidFill>
            </a:endParaRPr>
          </a:p>
        </p:txBody>
      </p:sp>
      <p:pic>
        <p:nvPicPr>
          <p:cNvPr id="4" name="Picture 3"/>
          <p:cNvPicPr>
            <a:picLocks noChangeAspect="1"/>
          </p:cNvPicPr>
          <p:nvPr/>
        </p:nvPicPr>
        <p:blipFill>
          <a:blip r:embed="rId2"/>
          <a:stretch>
            <a:fillRect/>
          </a:stretch>
        </p:blipFill>
        <p:spPr>
          <a:xfrm>
            <a:off x="3206838" y="5244626"/>
            <a:ext cx="5061399" cy="1613374"/>
          </a:xfrm>
          <a:prstGeom prst="rect">
            <a:avLst/>
          </a:prstGeom>
        </p:spPr>
      </p:pic>
    </p:spTree>
    <p:extLst>
      <p:ext uri="{BB962C8B-B14F-4D97-AF65-F5344CB8AC3E}">
        <p14:creationId xmlns:p14="http://schemas.microsoft.com/office/powerpoint/2010/main" xmlns="" val="2193541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51"/>
            <a:ext cx="11616744" cy="433588"/>
          </a:xfrm>
        </p:spPr>
        <p:txBody>
          <a:bodyPr>
            <a:normAutofit fontScale="90000"/>
          </a:bodyPr>
          <a:lstStyle/>
          <a:p>
            <a:r>
              <a:rPr lang="en-US" dirty="0" err="1" smtClean="0">
                <a:solidFill>
                  <a:srgbClr val="FF0000"/>
                </a:solidFill>
              </a:rPr>
              <a:t>Contd</a:t>
            </a:r>
            <a:r>
              <a:rPr lang="en-US"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66670"/>
            <a:ext cx="12192000" cy="6291329"/>
          </a:xfrm>
        </p:spPr>
        <p:txBody>
          <a:bodyPr>
            <a:normAutofit/>
          </a:bodyPr>
          <a:lstStyle/>
          <a:p>
            <a:pPr marL="0" indent="0">
              <a:buNone/>
            </a:pPr>
            <a:r>
              <a:rPr lang="en-IN" dirty="0" smtClean="0">
                <a:solidFill>
                  <a:schemeClr val="tx1"/>
                </a:solidFill>
              </a:rPr>
              <a:t>14) Press </a:t>
            </a:r>
            <a:r>
              <a:rPr lang="en-IN" dirty="0">
                <a:solidFill>
                  <a:schemeClr val="tx1"/>
                </a:solidFill>
              </a:rPr>
              <a:t>the Enter key to end the program and return to Visual Studio </a:t>
            </a:r>
            <a:r>
              <a:rPr lang="en-IN" dirty="0" smtClean="0">
                <a:solidFill>
                  <a:schemeClr val="tx1"/>
                </a:solidFill>
              </a:rPr>
              <a:t>2015.</a:t>
            </a:r>
            <a:endParaRPr lang="en-IN" dirty="0">
              <a:solidFill>
                <a:schemeClr val="tx1"/>
              </a:solidFill>
            </a:endParaRPr>
          </a:p>
          <a:p>
            <a:r>
              <a:rPr lang="en-IN" dirty="0">
                <a:solidFill>
                  <a:schemeClr val="tx1"/>
                </a:solidFill>
              </a:rPr>
              <a:t>You will now add two </a:t>
            </a:r>
            <a:r>
              <a:rPr lang="en-IN" i="1" dirty="0" err="1">
                <a:solidFill>
                  <a:schemeClr val="tx1"/>
                </a:solidFill>
              </a:rPr>
              <a:t>int</a:t>
            </a:r>
            <a:r>
              <a:rPr lang="en-IN" i="1" dirty="0">
                <a:solidFill>
                  <a:schemeClr val="tx1"/>
                </a:solidFill>
              </a:rPr>
              <a:t> </a:t>
            </a:r>
            <a:r>
              <a:rPr lang="en-IN" dirty="0">
                <a:solidFill>
                  <a:schemeClr val="tx1"/>
                </a:solidFill>
              </a:rPr>
              <a:t>fields to the </a:t>
            </a:r>
            <a:r>
              <a:rPr lang="en-IN" i="1" dirty="0">
                <a:solidFill>
                  <a:schemeClr val="tx1"/>
                </a:solidFill>
              </a:rPr>
              <a:t>Point </a:t>
            </a:r>
            <a:r>
              <a:rPr lang="en-IN" dirty="0">
                <a:solidFill>
                  <a:schemeClr val="tx1"/>
                </a:solidFill>
              </a:rPr>
              <a:t>class to represent the x- and y-coordinates of a point, and you will modify the constructors to initialize these fields</a:t>
            </a:r>
            <a:r>
              <a:rPr lang="en-IN" dirty="0" smtClean="0">
                <a:solidFill>
                  <a:schemeClr val="tx1"/>
                </a:solidFill>
              </a:rPr>
              <a:t>. </a:t>
            </a:r>
          </a:p>
          <a:p>
            <a:pPr marL="0" indent="0">
              <a:buNone/>
            </a:pPr>
            <a:r>
              <a:rPr lang="en-IN" dirty="0" smtClean="0">
                <a:solidFill>
                  <a:schemeClr val="tx1"/>
                </a:solidFill>
              </a:rPr>
              <a:t>15) Edit </a:t>
            </a:r>
            <a:r>
              <a:rPr lang="en-IN" dirty="0">
                <a:solidFill>
                  <a:schemeClr val="tx1"/>
                </a:solidFill>
              </a:rPr>
              <a:t>the </a:t>
            </a:r>
            <a:r>
              <a:rPr lang="en-IN" i="1" dirty="0">
                <a:solidFill>
                  <a:schemeClr val="tx1"/>
                </a:solidFill>
              </a:rPr>
              <a:t>Point </a:t>
            </a:r>
            <a:r>
              <a:rPr lang="en-IN" dirty="0">
                <a:solidFill>
                  <a:schemeClr val="tx1"/>
                </a:solidFill>
              </a:rPr>
              <a:t>class in the </a:t>
            </a:r>
            <a:r>
              <a:rPr lang="en-IN" dirty="0" err="1">
                <a:solidFill>
                  <a:schemeClr val="tx1"/>
                </a:solidFill>
              </a:rPr>
              <a:t>Point.cs</a:t>
            </a:r>
            <a:r>
              <a:rPr lang="en-IN" dirty="0">
                <a:solidFill>
                  <a:schemeClr val="tx1"/>
                </a:solidFill>
              </a:rPr>
              <a:t> file, and add two </a:t>
            </a:r>
            <a:r>
              <a:rPr lang="en-IN" i="1" dirty="0">
                <a:solidFill>
                  <a:schemeClr val="tx1"/>
                </a:solidFill>
              </a:rPr>
              <a:t>private </a:t>
            </a:r>
            <a:r>
              <a:rPr lang="en-IN" dirty="0">
                <a:solidFill>
                  <a:schemeClr val="tx1"/>
                </a:solidFill>
              </a:rPr>
              <a:t>fields called </a:t>
            </a:r>
            <a:r>
              <a:rPr lang="en-IN" i="1" dirty="0">
                <a:solidFill>
                  <a:schemeClr val="tx1"/>
                </a:solidFill>
              </a:rPr>
              <a:t>x </a:t>
            </a:r>
            <a:r>
              <a:rPr lang="en-IN" dirty="0">
                <a:solidFill>
                  <a:schemeClr val="tx1"/>
                </a:solidFill>
              </a:rPr>
              <a:t>and </a:t>
            </a:r>
            <a:r>
              <a:rPr lang="en-IN" i="1" dirty="0">
                <a:solidFill>
                  <a:schemeClr val="tx1"/>
                </a:solidFill>
              </a:rPr>
              <a:t>y </a:t>
            </a:r>
            <a:r>
              <a:rPr lang="en-IN" dirty="0">
                <a:solidFill>
                  <a:schemeClr val="tx1"/>
                </a:solidFill>
              </a:rPr>
              <a:t>of type </a:t>
            </a:r>
            <a:r>
              <a:rPr lang="en-IN" i="1" dirty="0" err="1">
                <a:solidFill>
                  <a:schemeClr val="tx1"/>
                </a:solidFill>
              </a:rPr>
              <a:t>int</a:t>
            </a:r>
            <a:r>
              <a:rPr lang="en-IN" dirty="0">
                <a:solidFill>
                  <a:schemeClr val="tx1"/>
                </a:solidFill>
              </a:rPr>
              <a:t>, as shown in bold type in the following code. The </a:t>
            </a:r>
            <a:r>
              <a:rPr lang="en-IN" i="1" dirty="0">
                <a:solidFill>
                  <a:schemeClr val="tx1"/>
                </a:solidFill>
              </a:rPr>
              <a:t>Point </a:t>
            </a:r>
            <a:r>
              <a:rPr lang="en-IN" dirty="0">
                <a:solidFill>
                  <a:schemeClr val="tx1"/>
                </a:solidFill>
              </a:rPr>
              <a:t>class should now look like this:</a:t>
            </a:r>
          </a:p>
          <a:p>
            <a:pPr marL="0" indent="0">
              <a:spcBef>
                <a:spcPts val="0"/>
              </a:spcBef>
              <a:buNone/>
            </a:pPr>
            <a:r>
              <a:rPr lang="en-IN" dirty="0" smtClean="0">
                <a:solidFill>
                  <a:srgbClr val="FF0000"/>
                </a:solidFill>
              </a:rPr>
              <a:t>                                               class Point</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b="1" dirty="0">
                <a:solidFill>
                  <a:srgbClr val="FF0000"/>
                </a:solidFill>
              </a:rPr>
              <a:t> </a:t>
            </a:r>
            <a:r>
              <a:rPr lang="en-IN" b="1" dirty="0" smtClean="0">
                <a:solidFill>
                  <a:srgbClr val="FF0000"/>
                </a:solidFill>
              </a:rPr>
              <a:t>                                             private </a:t>
            </a:r>
            <a:r>
              <a:rPr lang="en-IN" b="1" dirty="0" err="1">
                <a:solidFill>
                  <a:srgbClr val="FF0000"/>
                </a:solidFill>
              </a:rPr>
              <a:t>int</a:t>
            </a:r>
            <a:r>
              <a:rPr lang="en-IN" b="1" dirty="0">
                <a:solidFill>
                  <a:srgbClr val="FF0000"/>
                </a:solidFill>
              </a:rPr>
              <a:t> x, y; </a:t>
            </a:r>
            <a:endParaRPr lang="en-IN" b="1" dirty="0" smtClean="0">
              <a:solidFill>
                <a:srgbClr val="FF0000"/>
              </a:solidFill>
            </a:endParaRPr>
          </a:p>
          <a:p>
            <a:pPr marL="0" indent="0">
              <a:spcBef>
                <a:spcPts val="0"/>
              </a:spcBef>
              <a:buNone/>
            </a:pPr>
            <a:r>
              <a:rPr lang="en-IN" b="1" dirty="0">
                <a:solidFill>
                  <a:srgbClr val="FF0000"/>
                </a:solidFill>
              </a:rPr>
              <a:t> </a:t>
            </a:r>
            <a:r>
              <a:rPr lang="en-IN" b="1" dirty="0" smtClean="0">
                <a:solidFill>
                  <a:srgbClr val="FF0000"/>
                </a:solidFill>
              </a:rPr>
              <a:t>                                              </a:t>
            </a:r>
            <a:r>
              <a:rPr lang="en-IN" dirty="0" smtClean="0">
                <a:solidFill>
                  <a:srgbClr val="FF0000"/>
                </a:solidFill>
              </a:rPr>
              <a:t>public </a:t>
            </a:r>
            <a:r>
              <a:rPr lang="en-IN" dirty="0">
                <a:solidFill>
                  <a:srgbClr val="FF0000"/>
                </a:solidFill>
              </a:rPr>
              <a:t>Point</a:t>
            </a:r>
            <a:r>
              <a:rPr lang="en-IN" dirty="0" smtClean="0">
                <a:solidFill>
                  <a:srgbClr val="FF0000"/>
                </a:solidFill>
              </a:rPr>
              <a:t>()</a:t>
            </a:r>
          </a:p>
          <a:p>
            <a:pPr marL="0" indent="0">
              <a:spcBef>
                <a:spcPts val="0"/>
              </a:spcBef>
              <a:buNone/>
            </a:pPr>
            <a:r>
              <a:rPr lang="en-IN" dirty="0">
                <a:solidFill>
                  <a:srgbClr val="FF0000"/>
                </a:solidFill>
              </a:rPr>
              <a:t> </a:t>
            </a: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a:t>
            </a:r>
            <a:r>
              <a:rPr lang="en-IN" dirty="0" err="1">
                <a:solidFill>
                  <a:srgbClr val="FF0000"/>
                </a:solidFill>
              </a:rPr>
              <a:t>Console.WriteLine</a:t>
            </a:r>
            <a:r>
              <a:rPr lang="en-IN" dirty="0">
                <a:solidFill>
                  <a:srgbClr val="FF0000"/>
                </a:solidFill>
              </a:rPr>
              <a:t>("default constructor called");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public </a:t>
            </a:r>
            <a:r>
              <a:rPr lang="en-IN" dirty="0">
                <a:solidFill>
                  <a:srgbClr val="FF0000"/>
                </a:solidFill>
              </a:rPr>
              <a:t>Point(</a:t>
            </a:r>
            <a:r>
              <a:rPr lang="en-IN" dirty="0" err="1">
                <a:solidFill>
                  <a:srgbClr val="FF0000"/>
                </a:solidFill>
              </a:rPr>
              <a:t>int</a:t>
            </a:r>
            <a:r>
              <a:rPr lang="en-IN" dirty="0">
                <a:solidFill>
                  <a:srgbClr val="FF0000"/>
                </a:solidFill>
              </a:rPr>
              <a:t> x, </a:t>
            </a:r>
            <a:r>
              <a:rPr lang="en-IN" dirty="0" err="1">
                <a:solidFill>
                  <a:srgbClr val="FF0000"/>
                </a:solidFill>
              </a:rPr>
              <a:t>int</a:t>
            </a:r>
            <a:r>
              <a:rPr lang="en-IN" dirty="0">
                <a:solidFill>
                  <a:srgbClr val="FF0000"/>
                </a:solidFill>
              </a:rPr>
              <a:t> y)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Console.WriteLine</a:t>
            </a:r>
            <a:r>
              <a:rPr lang="en-IN" dirty="0">
                <a:solidFill>
                  <a:srgbClr val="FF0000"/>
                </a:solidFill>
              </a:rPr>
              <a:t>("x:{0}, y:{1}", x, y);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chemeClr val="tx1"/>
                </a:solidFill>
              </a:rPr>
              <a:t>You will edit the second </a:t>
            </a:r>
            <a:r>
              <a:rPr lang="en-IN" i="1" dirty="0">
                <a:solidFill>
                  <a:schemeClr val="tx1"/>
                </a:solidFill>
              </a:rPr>
              <a:t>Point </a:t>
            </a:r>
            <a:r>
              <a:rPr lang="en-IN" dirty="0">
                <a:solidFill>
                  <a:schemeClr val="tx1"/>
                </a:solidFill>
              </a:rPr>
              <a:t>constructor to initialize the </a:t>
            </a:r>
            <a:r>
              <a:rPr lang="en-IN" i="1" dirty="0">
                <a:solidFill>
                  <a:schemeClr val="tx1"/>
                </a:solidFill>
              </a:rPr>
              <a:t>x </a:t>
            </a:r>
            <a:r>
              <a:rPr lang="en-IN" dirty="0">
                <a:solidFill>
                  <a:schemeClr val="tx1"/>
                </a:solidFill>
              </a:rPr>
              <a:t>and </a:t>
            </a:r>
            <a:r>
              <a:rPr lang="en-IN" i="1" dirty="0">
                <a:solidFill>
                  <a:schemeClr val="tx1"/>
                </a:solidFill>
              </a:rPr>
              <a:t>y </a:t>
            </a:r>
            <a:r>
              <a:rPr lang="en-IN" dirty="0">
                <a:solidFill>
                  <a:schemeClr val="tx1"/>
                </a:solidFill>
              </a:rPr>
              <a:t>fields to the values of the </a:t>
            </a:r>
            <a:r>
              <a:rPr lang="en-IN" i="1" dirty="0">
                <a:solidFill>
                  <a:schemeClr val="tx1"/>
                </a:solidFill>
              </a:rPr>
              <a:t>x </a:t>
            </a:r>
            <a:r>
              <a:rPr lang="en-IN" dirty="0">
                <a:solidFill>
                  <a:schemeClr val="tx1"/>
                </a:solidFill>
              </a:rPr>
              <a:t>and </a:t>
            </a:r>
            <a:r>
              <a:rPr lang="en-IN" i="1" dirty="0">
                <a:solidFill>
                  <a:schemeClr val="tx1"/>
                </a:solidFill>
              </a:rPr>
              <a:t>y </a:t>
            </a:r>
            <a:r>
              <a:rPr lang="en-IN" dirty="0">
                <a:solidFill>
                  <a:schemeClr val="tx1"/>
                </a:solidFill>
              </a:rPr>
              <a:t>parameters. There is a potential trap when you do this. If you are not careful, the constructor will look like this:</a:t>
            </a:r>
          </a:p>
        </p:txBody>
      </p:sp>
    </p:spTree>
    <p:extLst>
      <p:ext uri="{BB962C8B-B14F-4D97-AF65-F5344CB8AC3E}">
        <p14:creationId xmlns:p14="http://schemas.microsoft.com/office/powerpoint/2010/main" xmlns="" val="2743207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01" y="196451"/>
            <a:ext cx="10058400" cy="473251"/>
          </a:xfrm>
        </p:spPr>
        <p:txBody>
          <a:bodyPr>
            <a:normAutofit fontScale="90000"/>
          </a:bodyPr>
          <a:lstStyle/>
          <a:p>
            <a:r>
              <a:rPr lang="en-US" dirty="0" smtClean="0">
                <a:solidFill>
                  <a:srgbClr val="FF0000"/>
                </a:solidFill>
              </a:rPr>
              <a:t>Introduction</a:t>
            </a:r>
            <a:endParaRPr lang="en-IN" dirty="0">
              <a:solidFill>
                <a:srgbClr val="FF0000"/>
              </a:solidFill>
            </a:endParaRPr>
          </a:p>
        </p:txBody>
      </p:sp>
      <p:sp>
        <p:nvSpPr>
          <p:cNvPr id="3" name="Content Placeholder 2"/>
          <p:cNvSpPr>
            <a:spLocks noGrp="1"/>
          </p:cNvSpPr>
          <p:nvPr>
            <p:ph idx="1"/>
          </p:nvPr>
        </p:nvSpPr>
        <p:spPr>
          <a:xfrm>
            <a:off x="170000" y="875763"/>
            <a:ext cx="12021999" cy="5834130"/>
          </a:xfrm>
        </p:spPr>
        <p:txBody>
          <a:bodyPr/>
          <a:lstStyle/>
          <a:p>
            <a:pPr algn="just"/>
            <a:r>
              <a:rPr lang="en-IN" dirty="0">
                <a:solidFill>
                  <a:schemeClr val="tx1">
                    <a:lumMod val="95000"/>
                    <a:lumOff val="5000"/>
                  </a:schemeClr>
                </a:solidFill>
              </a:rPr>
              <a:t>The Microsoft Windows Runtime for Windows 8 together with the Microsoft .NET Framework available on Windows 7 and Windows 8 contain thousands of classes, and you have used a number of them already, including </a:t>
            </a:r>
            <a:r>
              <a:rPr lang="en-IN" i="1" dirty="0">
                <a:solidFill>
                  <a:schemeClr val="tx1">
                    <a:lumMod val="95000"/>
                    <a:lumOff val="5000"/>
                  </a:schemeClr>
                </a:solidFill>
              </a:rPr>
              <a:t>Console </a:t>
            </a:r>
            <a:r>
              <a:rPr lang="en-IN" dirty="0">
                <a:solidFill>
                  <a:schemeClr val="tx1">
                    <a:lumMod val="95000"/>
                    <a:lumOff val="5000"/>
                  </a:schemeClr>
                </a:solidFill>
              </a:rPr>
              <a:t>and </a:t>
            </a:r>
            <a:r>
              <a:rPr lang="en-IN" i="1" dirty="0">
                <a:solidFill>
                  <a:schemeClr val="tx1">
                    <a:lumMod val="95000"/>
                    <a:lumOff val="5000"/>
                  </a:schemeClr>
                </a:solidFill>
              </a:rPr>
              <a:t>Exception </a:t>
            </a:r>
            <a:r>
              <a:rPr lang="en-IN" i="1" dirty="0" smtClean="0">
                <a:solidFill>
                  <a:schemeClr val="tx1">
                    <a:lumMod val="95000"/>
                    <a:lumOff val="5000"/>
                  </a:schemeClr>
                </a:solidFill>
              </a:rPr>
              <a:t>. </a:t>
            </a:r>
          </a:p>
          <a:p>
            <a:pPr algn="just"/>
            <a:r>
              <a:rPr lang="en-IN" dirty="0">
                <a:solidFill>
                  <a:schemeClr val="tx1">
                    <a:lumMod val="95000"/>
                    <a:lumOff val="5000"/>
                  </a:schemeClr>
                </a:solidFill>
              </a:rPr>
              <a:t>Classes provide a convenient mechanism for </a:t>
            </a:r>
            <a:r>
              <a:rPr lang="en-IN" dirty="0" err="1">
                <a:solidFill>
                  <a:schemeClr val="tx1">
                    <a:lumMod val="95000"/>
                    <a:lumOff val="5000"/>
                  </a:schemeClr>
                </a:solidFill>
              </a:rPr>
              <a:t>modeling</a:t>
            </a:r>
            <a:r>
              <a:rPr lang="en-IN" dirty="0">
                <a:solidFill>
                  <a:schemeClr val="tx1">
                    <a:lumMod val="95000"/>
                    <a:lumOff val="5000"/>
                  </a:schemeClr>
                </a:solidFill>
              </a:rPr>
              <a:t> the entities manipulated by applications. </a:t>
            </a:r>
            <a:endParaRPr lang="en-IN" dirty="0" smtClean="0">
              <a:solidFill>
                <a:schemeClr val="tx1">
                  <a:lumMod val="95000"/>
                  <a:lumOff val="5000"/>
                </a:schemeClr>
              </a:solidFill>
            </a:endParaRPr>
          </a:p>
          <a:p>
            <a:pPr algn="just"/>
            <a:r>
              <a:rPr lang="en-IN" dirty="0">
                <a:solidFill>
                  <a:schemeClr val="tx1">
                    <a:lumMod val="95000"/>
                    <a:lumOff val="5000"/>
                  </a:schemeClr>
                </a:solidFill>
              </a:rPr>
              <a:t>An </a:t>
            </a:r>
            <a:r>
              <a:rPr lang="en-IN" i="1" dirty="0">
                <a:solidFill>
                  <a:schemeClr val="tx1">
                    <a:lumMod val="95000"/>
                    <a:lumOff val="5000"/>
                  </a:schemeClr>
                </a:solidFill>
              </a:rPr>
              <a:t>entity </a:t>
            </a:r>
            <a:r>
              <a:rPr lang="en-IN" dirty="0">
                <a:solidFill>
                  <a:schemeClr val="tx1">
                    <a:lumMod val="95000"/>
                    <a:lumOff val="5000"/>
                  </a:schemeClr>
                </a:solidFill>
              </a:rPr>
              <a:t>can represent a specific item, such as a customer, or something more abstract, such as a transaction. </a:t>
            </a:r>
            <a:endParaRPr lang="en-IN" dirty="0" smtClean="0">
              <a:solidFill>
                <a:schemeClr val="tx1">
                  <a:lumMod val="95000"/>
                  <a:lumOff val="5000"/>
                </a:schemeClr>
              </a:solidFill>
            </a:endParaRPr>
          </a:p>
          <a:p>
            <a:pPr algn="just"/>
            <a:r>
              <a:rPr lang="en-IN" dirty="0">
                <a:solidFill>
                  <a:schemeClr val="tx1">
                    <a:lumMod val="95000"/>
                    <a:lumOff val="5000"/>
                  </a:schemeClr>
                </a:solidFill>
              </a:rPr>
              <a:t>Part of the design process of any system is concerned with determining the entities that are important to the processes that the system implements, and then performing an analysis to see what information these entities need to hold and what operations they should perform. </a:t>
            </a:r>
            <a:r>
              <a:rPr lang="en-IN" dirty="0" smtClean="0">
                <a:solidFill>
                  <a:schemeClr val="tx1">
                    <a:lumMod val="95000"/>
                    <a:lumOff val="5000"/>
                  </a:schemeClr>
                </a:solidFill>
              </a:rPr>
              <a:t> </a:t>
            </a:r>
          </a:p>
          <a:p>
            <a:pPr algn="just"/>
            <a:endParaRPr lang="en-IN" dirty="0"/>
          </a:p>
        </p:txBody>
      </p:sp>
    </p:spTree>
    <p:extLst>
      <p:ext uri="{BB962C8B-B14F-4D97-AF65-F5344CB8AC3E}">
        <p14:creationId xmlns:p14="http://schemas.microsoft.com/office/powerpoint/2010/main" xmlns="" val="3424194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51"/>
            <a:ext cx="11616744" cy="433588"/>
          </a:xfrm>
        </p:spPr>
        <p:txBody>
          <a:bodyPr>
            <a:normAutofit fontScale="90000"/>
          </a:bodyPr>
          <a:lstStyle/>
          <a:p>
            <a:r>
              <a:rPr lang="en-US" dirty="0" err="1" smtClean="0">
                <a:solidFill>
                  <a:srgbClr val="FF0000"/>
                </a:solidFill>
              </a:rPr>
              <a:t>Contd</a:t>
            </a:r>
            <a:r>
              <a:rPr lang="en-US"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66670"/>
            <a:ext cx="12192000" cy="6291329"/>
          </a:xfrm>
        </p:spPr>
        <p:txBody>
          <a:bodyPr>
            <a:normAutofit/>
          </a:bodyPr>
          <a:lstStyle/>
          <a:p>
            <a:pPr marL="0" indent="0">
              <a:spcBef>
                <a:spcPts val="0"/>
              </a:spcBef>
              <a:buNone/>
            </a:pPr>
            <a:r>
              <a:rPr lang="en-IN" dirty="0" smtClean="0">
                <a:solidFill>
                  <a:srgbClr val="FF0000"/>
                </a:solidFill>
              </a:rPr>
              <a:t>                                                        public </a:t>
            </a:r>
            <a:r>
              <a:rPr lang="en-IN" dirty="0">
                <a:solidFill>
                  <a:srgbClr val="FF0000"/>
                </a:solidFill>
              </a:rPr>
              <a:t>Point(</a:t>
            </a:r>
            <a:r>
              <a:rPr lang="en-IN" dirty="0" err="1">
                <a:solidFill>
                  <a:srgbClr val="FF0000"/>
                </a:solidFill>
              </a:rPr>
              <a:t>int</a:t>
            </a:r>
            <a:r>
              <a:rPr lang="en-IN" dirty="0">
                <a:solidFill>
                  <a:srgbClr val="FF0000"/>
                </a:solidFill>
              </a:rPr>
              <a:t> x, </a:t>
            </a:r>
            <a:r>
              <a:rPr lang="en-IN" dirty="0" err="1">
                <a:solidFill>
                  <a:srgbClr val="FF0000"/>
                </a:solidFill>
              </a:rPr>
              <a:t>int</a:t>
            </a:r>
            <a:r>
              <a:rPr lang="en-IN" dirty="0">
                <a:solidFill>
                  <a:srgbClr val="FF0000"/>
                </a:solidFill>
              </a:rPr>
              <a:t> y) </a:t>
            </a:r>
            <a:r>
              <a:rPr lang="en-IN" dirty="0" smtClean="0">
                <a:solidFill>
                  <a:srgbClr val="FF0000"/>
                </a:solidFill>
              </a:rPr>
              <a:t>    // </a:t>
            </a:r>
            <a:r>
              <a:rPr lang="en-IN" dirty="0">
                <a:solidFill>
                  <a:srgbClr val="FF0000"/>
                </a:solidFill>
              </a:rPr>
              <a:t>Don't type this</a:t>
            </a: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x </a:t>
            </a:r>
            <a:r>
              <a:rPr lang="en-IN" dirty="0">
                <a:solidFill>
                  <a:srgbClr val="FF0000"/>
                </a:solidFill>
              </a:rPr>
              <a:t>= x; </a:t>
            </a: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y </a:t>
            </a:r>
            <a:r>
              <a:rPr lang="en-IN" dirty="0">
                <a:solidFill>
                  <a:srgbClr val="FF0000"/>
                </a:solidFill>
              </a:rPr>
              <a:t>= y</a:t>
            </a:r>
            <a:r>
              <a:rPr lang="en-IN" dirty="0" smtClean="0">
                <a:solidFill>
                  <a:srgbClr val="FF0000"/>
                </a:solidFill>
              </a:rPr>
              <a:t>;</a:t>
            </a:r>
          </a:p>
          <a:p>
            <a:pPr marL="0" indent="0">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chemeClr val="tx1"/>
                </a:solidFill>
              </a:rPr>
              <a:t>Although this code will compile, these statements appear to be ambiguous. How does the compiler know in the statement </a:t>
            </a:r>
            <a:r>
              <a:rPr lang="en-IN" i="1" dirty="0">
                <a:solidFill>
                  <a:schemeClr val="tx1"/>
                </a:solidFill>
              </a:rPr>
              <a:t>x = x; </a:t>
            </a:r>
            <a:r>
              <a:rPr lang="en-IN" dirty="0">
                <a:solidFill>
                  <a:schemeClr val="tx1"/>
                </a:solidFill>
              </a:rPr>
              <a:t>that the first </a:t>
            </a:r>
            <a:r>
              <a:rPr lang="en-IN" i="1" dirty="0">
                <a:solidFill>
                  <a:schemeClr val="tx1"/>
                </a:solidFill>
              </a:rPr>
              <a:t>x </a:t>
            </a:r>
            <a:r>
              <a:rPr lang="en-IN" dirty="0">
                <a:solidFill>
                  <a:schemeClr val="tx1"/>
                </a:solidFill>
              </a:rPr>
              <a:t>is the field and the second </a:t>
            </a:r>
            <a:r>
              <a:rPr lang="en-IN" i="1" dirty="0">
                <a:solidFill>
                  <a:schemeClr val="tx1"/>
                </a:solidFill>
              </a:rPr>
              <a:t>x </a:t>
            </a:r>
            <a:r>
              <a:rPr lang="en-IN" dirty="0">
                <a:solidFill>
                  <a:schemeClr val="tx1"/>
                </a:solidFill>
              </a:rPr>
              <a:t>is the parameter? </a:t>
            </a:r>
            <a:r>
              <a:rPr lang="en-IN" dirty="0" smtClean="0">
                <a:solidFill>
                  <a:schemeClr val="tx1"/>
                </a:solidFill>
              </a:rPr>
              <a:t> </a:t>
            </a:r>
          </a:p>
          <a:p>
            <a:pPr marL="0" indent="0" algn="just">
              <a:spcBef>
                <a:spcPts val="0"/>
              </a:spcBef>
              <a:buNone/>
            </a:pPr>
            <a:endParaRPr lang="en-US" dirty="0">
              <a:solidFill>
                <a:schemeClr val="tx1"/>
              </a:solidFill>
            </a:endParaRPr>
          </a:p>
          <a:p>
            <a:pPr marL="0" indent="0" algn="just">
              <a:spcBef>
                <a:spcPts val="0"/>
              </a:spcBef>
              <a:buNone/>
            </a:pPr>
            <a:r>
              <a:rPr lang="en-IN" dirty="0">
                <a:solidFill>
                  <a:schemeClr val="tx1"/>
                </a:solidFill>
              </a:rPr>
              <a:t>The answer is that it doesn’t! A method parameter with the same name as a field hides the field for all statements in the method. All this code actually does is assign the parameters to themselves; it does not modify the fields at all. This is clearly not what you want</a:t>
            </a:r>
            <a:r>
              <a:rPr lang="en-IN" dirty="0" smtClean="0">
                <a:solidFill>
                  <a:schemeClr val="tx1"/>
                </a:solidFill>
              </a:rPr>
              <a:t>. </a:t>
            </a:r>
          </a:p>
          <a:p>
            <a:pPr marL="0" indent="0" algn="just">
              <a:spcBef>
                <a:spcPts val="0"/>
              </a:spcBef>
              <a:buNone/>
            </a:pPr>
            <a:endParaRPr lang="en-US" dirty="0">
              <a:solidFill>
                <a:schemeClr val="tx1"/>
              </a:solidFill>
            </a:endParaRPr>
          </a:p>
          <a:p>
            <a:pPr marL="0" indent="0" algn="just">
              <a:spcBef>
                <a:spcPts val="0"/>
              </a:spcBef>
              <a:buNone/>
            </a:pPr>
            <a:r>
              <a:rPr lang="en-IN" dirty="0">
                <a:solidFill>
                  <a:schemeClr val="tx1"/>
                </a:solidFill>
              </a:rPr>
              <a:t>The solution is to use the </a:t>
            </a:r>
            <a:r>
              <a:rPr lang="en-IN" i="1" dirty="0">
                <a:solidFill>
                  <a:srgbClr val="FF0000"/>
                </a:solidFill>
              </a:rPr>
              <a:t>this</a:t>
            </a:r>
            <a:r>
              <a:rPr lang="en-IN" i="1" dirty="0">
                <a:solidFill>
                  <a:schemeClr val="tx1"/>
                </a:solidFill>
              </a:rPr>
              <a:t> </a:t>
            </a:r>
            <a:r>
              <a:rPr lang="en-IN" dirty="0">
                <a:solidFill>
                  <a:schemeClr val="tx1"/>
                </a:solidFill>
              </a:rPr>
              <a:t>keyword to qualify which variables are parameters and which are fields. Prefixing a variable with </a:t>
            </a:r>
            <a:r>
              <a:rPr lang="en-IN" i="1" dirty="0">
                <a:solidFill>
                  <a:schemeClr val="tx1"/>
                </a:solidFill>
              </a:rPr>
              <a:t>this </a:t>
            </a:r>
            <a:r>
              <a:rPr lang="en-IN" dirty="0">
                <a:solidFill>
                  <a:schemeClr val="tx1"/>
                </a:solidFill>
              </a:rPr>
              <a:t>means “the field in this object</a:t>
            </a:r>
            <a:r>
              <a:rPr lang="en-IN" dirty="0" smtClean="0">
                <a:solidFill>
                  <a:schemeClr val="tx1"/>
                </a:solidFill>
              </a:rPr>
              <a:t>.”  </a:t>
            </a:r>
          </a:p>
          <a:p>
            <a:pPr marL="0" indent="0">
              <a:buNone/>
            </a:pPr>
            <a:r>
              <a:rPr lang="en-US" dirty="0" smtClean="0">
                <a:solidFill>
                  <a:schemeClr val="tx1">
                    <a:lumMod val="95000"/>
                    <a:lumOff val="5000"/>
                  </a:schemeClr>
                </a:solidFill>
              </a:rPr>
              <a:t>16) </a:t>
            </a:r>
            <a:r>
              <a:rPr lang="en-IN" dirty="0" smtClean="0">
                <a:solidFill>
                  <a:schemeClr val="tx1">
                    <a:lumMod val="95000"/>
                    <a:lumOff val="5000"/>
                  </a:schemeClr>
                </a:solidFill>
              </a:rPr>
              <a:t>Modify </a:t>
            </a:r>
            <a:r>
              <a:rPr lang="en-IN" dirty="0">
                <a:solidFill>
                  <a:schemeClr val="tx1">
                    <a:lumMod val="95000"/>
                    <a:lumOff val="5000"/>
                  </a:schemeClr>
                </a:solidFill>
              </a:rPr>
              <a:t>the </a:t>
            </a:r>
            <a:r>
              <a:rPr lang="en-IN" i="1" dirty="0">
                <a:solidFill>
                  <a:schemeClr val="tx1">
                    <a:lumMod val="95000"/>
                    <a:lumOff val="5000"/>
                  </a:schemeClr>
                </a:solidFill>
              </a:rPr>
              <a:t>Point </a:t>
            </a:r>
            <a:r>
              <a:rPr lang="en-IN" dirty="0">
                <a:solidFill>
                  <a:schemeClr val="tx1">
                    <a:lumMod val="95000"/>
                    <a:lumOff val="5000"/>
                  </a:schemeClr>
                </a:solidFill>
              </a:rPr>
              <a:t>constructor that takes two parameters, and replace the </a:t>
            </a:r>
            <a:r>
              <a:rPr lang="en-IN" i="1" dirty="0" err="1">
                <a:solidFill>
                  <a:schemeClr val="tx1">
                    <a:lumMod val="95000"/>
                    <a:lumOff val="5000"/>
                  </a:schemeClr>
                </a:solidFill>
              </a:rPr>
              <a:t>Console.WriteLine</a:t>
            </a:r>
            <a:r>
              <a:rPr lang="en-IN" i="1" dirty="0">
                <a:solidFill>
                  <a:schemeClr val="tx1">
                    <a:lumMod val="95000"/>
                    <a:lumOff val="5000"/>
                  </a:schemeClr>
                </a:solidFill>
              </a:rPr>
              <a:t> </a:t>
            </a:r>
            <a:r>
              <a:rPr lang="en-IN" dirty="0">
                <a:solidFill>
                  <a:schemeClr val="tx1">
                    <a:lumMod val="95000"/>
                    <a:lumOff val="5000"/>
                  </a:schemeClr>
                </a:solidFill>
              </a:rPr>
              <a:t>statement with the following code shown in bold type:</a:t>
            </a:r>
          </a:p>
          <a:p>
            <a:pPr marL="324000">
              <a:spcBef>
                <a:spcPts val="0"/>
              </a:spcBef>
            </a:pPr>
            <a:r>
              <a:rPr lang="en-IN" dirty="0" smtClean="0">
                <a:solidFill>
                  <a:schemeClr val="tx1">
                    <a:lumMod val="95000"/>
                    <a:lumOff val="5000"/>
                  </a:schemeClr>
                </a:solidFill>
              </a:rPr>
              <a:t>                                                         </a:t>
            </a:r>
          </a:p>
          <a:p>
            <a:pPr marL="324000">
              <a:spcBef>
                <a:spcPts val="0"/>
              </a:spcBef>
            </a:pPr>
            <a:r>
              <a:rPr lang="en-IN" dirty="0">
                <a:solidFill>
                  <a:schemeClr val="tx1">
                    <a:lumMod val="95000"/>
                    <a:lumOff val="5000"/>
                  </a:schemeClr>
                </a:solidFill>
              </a:rPr>
              <a:t> </a:t>
            </a:r>
            <a:r>
              <a:rPr lang="en-IN" dirty="0" smtClean="0">
                <a:solidFill>
                  <a:schemeClr val="tx1">
                    <a:lumMod val="95000"/>
                    <a:lumOff val="5000"/>
                  </a:schemeClr>
                </a:solidFill>
              </a:rPr>
              <a:t>                                                       </a:t>
            </a:r>
            <a:r>
              <a:rPr lang="en-IN" dirty="0" smtClean="0">
                <a:solidFill>
                  <a:srgbClr val="FF0000"/>
                </a:solidFill>
              </a:rPr>
              <a:t>public </a:t>
            </a:r>
            <a:r>
              <a:rPr lang="en-IN" dirty="0">
                <a:solidFill>
                  <a:srgbClr val="FF0000"/>
                </a:solidFill>
              </a:rPr>
              <a:t>Point(</a:t>
            </a:r>
            <a:r>
              <a:rPr lang="en-IN" dirty="0" err="1">
                <a:solidFill>
                  <a:srgbClr val="FF0000"/>
                </a:solidFill>
              </a:rPr>
              <a:t>int</a:t>
            </a:r>
            <a:r>
              <a:rPr lang="en-IN" dirty="0">
                <a:solidFill>
                  <a:srgbClr val="FF0000"/>
                </a:solidFill>
              </a:rPr>
              <a:t> x, </a:t>
            </a:r>
            <a:r>
              <a:rPr lang="en-IN" dirty="0" err="1">
                <a:solidFill>
                  <a:srgbClr val="FF0000"/>
                </a:solidFill>
              </a:rPr>
              <a:t>int</a:t>
            </a:r>
            <a:r>
              <a:rPr lang="en-IN" dirty="0">
                <a:solidFill>
                  <a:srgbClr val="FF0000"/>
                </a:solidFill>
              </a:rPr>
              <a:t> y</a:t>
            </a:r>
            <a:r>
              <a:rPr lang="en-IN" dirty="0" smtClean="0">
                <a:solidFill>
                  <a:srgbClr val="FF0000"/>
                </a:solidFill>
              </a:rPr>
              <a:t>)</a:t>
            </a:r>
          </a:p>
          <a:p>
            <a:pPr marL="324000">
              <a:spcBef>
                <a:spcPts val="0"/>
              </a:spcBef>
            </a:pPr>
            <a:r>
              <a:rPr lang="en-IN" dirty="0">
                <a:solidFill>
                  <a:srgbClr val="FF0000"/>
                </a:solidFill>
              </a:rPr>
              <a:t> </a:t>
            </a:r>
            <a:r>
              <a:rPr lang="en-IN" dirty="0" smtClean="0">
                <a:solidFill>
                  <a:srgbClr val="FF0000"/>
                </a:solidFill>
              </a:rPr>
              <a:t>                                                      { </a:t>
            </a:r>
          </a:p>
          <a:p>
            <a:pPr marL="324000">
              <a:spcBef>
                <a:spcPts val="0"/>
              </a:spcBef>
            </a:pPr>
            <a:r>
              <a:rPr lang="en-IN" b="1" dirty="0">
                <a:solidFill>
                  <a:srgbClr val="FF0000"/>
                </a:solidFill>
              </a:rPr>
              <a:t> </a:t>
            </a:r>
            <a:r>
              <a:rPr lang="en-IN" b="1" dirty="0" smtClean="0">
                <a:solidFill>
                  <a:srgbClr val="FF0000"/>
                </a:solidFill>
              </a:rPr>
              <a:t>                                                            </a:t>
            </a:r>
            <a:r>
              <a:rPr lang="en-IN" b="1" dirty="0" err="1" smtClean="0">
                <a:solidFill>
                  <a:srgbClr val="FF0000"/>
                </a:solidFill>
              </a:rPr>
              <a:t>this.x</a:t>
            </a:r>
            <a:r>
              <a:rPr lang="en-IN" b="1" dirty="0" smtClean="0">
                <a:solidFill>
                  <a:srgbClr val="FF0000"/>
                </a:solidFill>
              </a:rPr>
              <a:t> </a:t>
            </a:r>
            <a:r>
              <a:rPr lang="en-IN" b="1" dirty="0">
                <a:solidFill>
                  <a:srgbClr val="FF0000"/>
                </a:solidFill>
              </a:rPr>
              <a:t>= x; </a:t>
            </a:r>
            <a:endParaRPr lang="en-IN" b="1" dirty="0" smtClean="0">
              <a:solidFill>
                <a:srgbClr val="FF0000"/>
              </a:solidFill>
            </a:endParaRPr>
          </a:p>
          <a:p>
            <a:pPr marL="324000">
              <a:spcBef>
                <a:spcPts val="0"/>
              </a:spcBef>
            </a:pPr>
            <a:r>
              <a:rPr lang="en-IN" b="1" dirty="0">
                <a:solidFill>
                  <a:srgbClr val="FF0000"/>
                </a:solidFill>
              </a:rPr>
              <a:t> </a:t>
            </a:r>
            <a:r>
              <a:rPr lang="en-IN" b="1" dirty="0" smtClean="0">
                <a:solidFill>
                  <a:srgbClr val="FF0000"/>
                </a:solidFill>
              </a:rPr>
              <a:t>                                                            </a:t>
            </a:r>
            <a:r>
              <a:rPr lang="en-IN" b="1" dirty="0" err="1" smtClean="0">
                <a:solidFill>
                  <a:srgbClr val="FF0000"/>
                </a:solidFill>
              </a:rPr>
              <a:t>this.y</a:t>
            </a:r>
            <a:r>
              <a:rPr lang="en-IN" b="1" dirty="0" smtClean="0">
                <a:solidFill>
                  <a:srgbClr val="FF0000"/>
                </a:solidFill>
              </a:rPr>
              <a:t> </a:t>
            </a:r>
            <a:r>
              <a:rPr lang="en-IN" b="1" dirty="0">
                <a:solidFill>
                  <a:srgbClr val="FF0000"/>
                </a:solidFill>
              </a:rPr>
              <a:t>= y</a:t>
            </a:r>
            <a:r>
              <a:rPr lang="en-IN" b="1" dirty="0" smtClean="0">
                <a:solidFill>
                  <a:srgbClr val="FF0000"/>
                </a:solidFill>
              </a:rPr>
              <a:t>;</a:t>
            </a:r>
          </a:p>
          <a:p>
            <a:pPr marL="324000">
              <a:spcBef>
                <a:spcPts val="0"/>
              </a:spcBef>
            </a:pPr>
            <a:r>
              <a:rPr lang="en-IN" b="1" dirty="0">
                <a:solidFill>
                  <a:srgbClr val="FF0000"/>
                </a:solidFill>
              </a:rPr>
              <a:t> </a:t>
            </a:r>
            <a:r>
              <a:rPr lang="en-IN" b="1" dirty="0" smtClean="0">
                <a:solidFill>
                  <a:srgbClr val="FF0000"/>
                </a:solidFill>
              </a:rPr>
              <a:t>                                                       </a:t>
            </a:r>
            <a:r>
              <a:rPr lang="en-IN" dirty="0" smtClean="0">
                <a:solidFill>
                  <a:srgbClr val="FF0000"/>
                </a:solidFill>
              </a:rPr>
              <a:t>}</a:t>
            </a:r>
          </a:p>
          <a:p>
            <a:pPr marL="0" indent="0" algn="just">
              <a:spcBef>
                <a:spcPts val="0"/>
              </a:spcBef>
              <a:buNone/>
            </a:pPr>
            <a:endParaRPr lang="en-IN" dirty="0">
              <a:solidFill>
                <a:schemeClr val="tx1"/>
              </a:solidFill>
            </a:endParaRPr>
          </a:p>
        </p:txBody>
      </p:sp>
    </p:spTree>
    <p:extLst>
      <p:ext uri="{BB962C8B-B14F-4D97-AF65-F5344CB8AC3E}">
        <p14:creationId xmlns:p14="http://schemas.microsoft.com/office/powerpoint/2010/main" xmlns="" val="808515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51"/>
            <a:ext cx="11616744" cy="433588"/>
          </a:xfrm>
        </p:spPr>
        <p:txBody>
          <a:bodyPr>
            <a:normAutofit fontScale="90000"/>
          </a:bodyPr>
          <a:lstStyle/>
          <a:p>
            <a:r>
              <a:rPr lang="en-US" dirty="0" err="1" smtClean="0">
                <a:solidFill>
                  <a:srgbClr val="FF0000"/>
                </a:solidFill>
              </a:rPr>
              <a:t>Contd</a:t>
            </a:r>
            <a:r>
              <a:rPr lang="en-US"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66670"/>
            <a:ext cx="12192000" cy="6291329"/>
          </a:xfrm>
        </p:spPr>
        <p:txBody>
          <a:bodyPr>
            <a:normAutofit/>
          </a:bodyPr>
          <a:lstStyle/>
          <a:p>
            <a:pPr marL="0" indent="0">
              <a:buNone/>
            </a:pPr>
            <a:r>
              <a:rPr lang="en-IN" dirty="0" smtClean="0"/>
              <a:t>17) Edit </a:t>
            </a:r>
            <a:r>
              <a:rPr lang="en-IN" dirty="0"/>
              <a:t>the default </a:t>
            </a:r>
            <a:r>
              <a:rPr lang="en-IN" i="1" dirty="0"/>
              <a:t>Point </a:t>
            </a:r>
            <a:r>
              <a:rPr lang="en-IN" dirty="0"/>
              <a:t>constructor to initialize the </a:t>
            </a:r>
            <a:r>
              <a:rPr lang="en-IN" i="1" dirty="0"/>
              <a:t>x </a:t>
            </a:r>
            <a:r>
              <a:rPr lang="en-IN" dirty="0"/>
              <a:t>and </a:t>
            </a:r>
            <a:r>
              <a:rPr lang="en-IN" i="1" dirty="0"/>
              <a:t>y </a:t>
            </a:r>
            <a:r>
              <a:rPr lang="en-IN" dirty="0"/>
              <a:t>fields to –1, as follows in bold type. Note that although there are no parameters to cause confusion, it is still good practice to qualify the field references with </a:t>
            </a:r>
            <a:r>
              <a:rPr lang="en-IN" i="1" dirty="0"/>
              <a:t>this</a:t>
            </a:r>
            <a:r>
              <a:rPr lang="en-IN" dirty="0"/>
              <a:t>:</a:t>
            </a:r>
          </a:p>
          <a:p>
            <a:pPr marL="0" indent="0">
              <a:spcBef>
                <a:spcPts val="0"/>
              </a:spcBef>
              <a:buNone/>
            </a:pPr>
            <a:r>
              <a:rPr lang="en-IN" dirty="0" smtClean="0">
                <a:solidFill>
                  <a:srgbClr val="FF0000"/>
                </a:solidFill>
              </a:rPr>
              <a:t>                                                       public </a:t>
            </a:r>
            <a:r>
              <a:rPr lang="en-IN" dirty="0">
                <a:solidFill>
                  <a:srgbClr val="FF0000"/>
                </a:solidFill>
              </a:rPr>
              <a:t>Point</a:t>
            </a: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b="1" dirty="0">
                <a:solidFill>
                  <a:srgbClr val="FF0000"/>
                </a:solidFill>
              </a:rPr>
              <a:t> </a:t>
            </a:r>
            <a:r>
              <a:rPr lang="en-IN" b="1" dirty="0" smtClean="0">
                <a:solidFill>
                  <a:srgbClr val="FF0000"/>
                </a:solidFill>
              </a:rPr>
              <a:t>                                                       </a:t>
            </a:r>
            <a:r>
              <a:rPr lang="en-IN" b="1" dirty="0" err="1" smtClean="0">
                <a:solidFill>
                  <a:srgbClr val="FF0000"/>
                </a:solidFill>
              </a:rPr>
              <a:t>this.x</a:t>
            </a:r>
            <a:r>
              <a:rPr lang="en-IN" b="1" dirty="0" smtClean="0">
                <a:solidFill>
                  <a:srgbClr val="FF0000"/>
                </a:solidFill>
              </a:rPr>
              <a:t> </a:t>
            </a:r>
            <a:r>
              <a:rPr lang="en-IN" b="1" dirty="0">
                <a:solidFill>
                  <a:srgbClr val="FF0000"/>
                </a:solidFill>
              </a:rPr>
              <a:t>= -1; </a:t>
            </a:r>
            <a:endParaRPr lang="en-IN" b="1" dirty="0" smtClean="0">
              <a:solidFill>
                <a:srgbClr val="FF0000"/>
              </a:solidFill>
            </a:endParaRPr>
          </a:p>
          <a:p>
            <a:pPr marL="0" indent="0">
              <a:spcBef>
                <a:spcPts val="0"/>
              </a:spcBef>
              <a:buNone/>
            </a:pPr>
            <a:r>
              <a:rPr lang="en-IN" b="1" dirty="0">
                <a:solidFill>
                  <a:srgbClr val="FF0000"/>
                </a:solidFill>
              </a:rPr>
              <a:t> </a:t>
            </a:r>
            <a:r>
              <a:rPr lang="en-IN" b="1" dirty="0" smtClean="0">
                <a:solidFill>
                  <a:srgbClr val="FF0000"/>
                </a:solidFill>
              </a:rPr>
              <a:t>                                                       </a:t>
            </a:r>
            <a:r>
              <a:rPr lang="en-IN" b="1" dirty="0" err="1" smtClean="0">
                <a:solidFill>
                  <a:srgbClr val="FF0000"/>
                </a:solidFill>
              </a:rPr>
              <a:t>this.y</a:t>
            </a:r>
            <a:r>
              <a:rPr lang="en-IN" b="1" dirty="0" smtClean="0">
                <a:solidFill>
                  <a:srgbClr val="FF0000"/>
                </a:solidFill>
              </a:rPr>
              <a:t> </a:t>
            </a:r>
            <a:r>
              <a:rPr lang="en-IN" b="1" dirty="0">
                <a:solidFill>
                  <a:srgbClr val="FF0000"/>
                </a:solidFill>
              </a:rPr>
              <a:t>= -1</a:t>
            </a:r>
            <a:r>
              <a:rPr lang="en-IN" b="1" dirty="0" smtClean="0">
                <a:solidFill>
                  <a:srgbClr val="FF0000"/>
                </a:solidFill>
              </a:rPr>
              <a:t>;</a:t>
            </a:r>
          </a:p>
          <a:p>
            <a:pPr marL="0" indent="0">
              <a:spcBef>
                <a:spcPts val="0"/>
              </a:spcBef>
              <a:buNone/>
            </a:pPr>
            <a:r>
              <a:rPr lang="en-IN" b="1" dirty="0">
                <a:solidFill>
                  <a:srgbClr val="FF0000"/>
                </a:solidFill>
              </a:rPr>
              <a:t> </a:t>
            </a:r>
            <a:r>
              <a:rPr lang="en-IN" b="1" dirty="0" smtClean="0">
                <a:solidFill>
                  <a:srgbClr val="FF0000"/>
                </a:solidFill>
              </a:rPr>
              <a:t>                                                    </a:t>
            </a:r>
            <a:r>
              <a:rPr lang="en-IN" dirty="0" smtClean="0">
                <a:solidFill>
                  <a:srgbClr val="FF0000"/>
                </a:solidFill>
              </a:rPr>
              <a:t>} </a:t>
            </a:r>
            <a:endParaRPr lang="en-IN" dirty="0"/>
          </a:p>
          <a:p>
            <a:pPr marL="0" indent="0">
              <a:buNone/>
            </a:pPr>
            <a:r>
              <a:rPr lang="en-IN" dirty="0" smtClean="0">
                <a:solidFill>
                  <a:schemeClr val="tx1">
                    <a:lumMod val="95000"/>
                    <a:lumOff val="5000"/>
                  </a:schemeClr>
                </a:solidFill>
              </a:rPr>
              <a:t>18) On </a:t>
            </a:r>
            <a:r>
              <a:rPr lang="en-IN" dirty="0">
                <a:solidFill>
                  <a:schemeClr val="tx1">
                    <a:lumMod val="95000"/>
                    <a:lumOff val="5000"/>
                  </a:schemeClr>
                </a:solidFill>
              </a:rPr>
              <a:t>the BUILD menu, click Build Solution. Confirm that the code compiles without errors or warnings. (You can run it, but it does not produce any output yet.)</a:t>
            </a:r>
          </a:p>
          <a:p>
            <a:pPr marL="0" indent="0">
              <a:spcBef>
                <a:spcPts val="0"/>
              </a:spcBef>
              <a:buNone/>
            </a:pPr>
            <a:endParaRPr lang="en-IN" dirty="0" smtClean="0"/>
          </a:p>
          <a:p>
            <a:pPr marL="0" indent="0">
              <a:spcBef>
                <a:spcPts val="0"/>
              </a:spcBef>
              <a:buNone/>
            </a:pPr>
            <a:r>
              <a:rPr lang="en-IN" dirty="0" smtClean="0">
                <a:solidFill>
                  <a:schemeClr val="tx1">
                    <a:lumMod val="95000"/>
                    <a:lumOff val="5000"/>
                  </a:schemeClr>
                </a:solidFill>
              </a:rPr>
              <a:t>Methods </a:t>
            </a:r>
            <a:r>
              <a:rPr lang="en-IN" dirty="0">
                <a:solidFill>
                  <a:schemeClr val="tx1">
                    <a:lumMod val="95000"/>
                    <a:lumOff val="5000"/>
                  </a:schemeClr>
                </a:solidFill>
              </a:rPr>
              <a:t>that belong to a class and that operate on the data belonging to a particular instance of a class are called </a:t>
            </a:r>
            <a:r>
              <a:rPr lang="en-IN" i="1" dirty="0">
                <a:solidFill>
                  <a:schemeClr val="tx1">
                    <a:lumMod val="95000"/>
                    <a:lumOff val="5000"/>
                  </a:schemeClr>
                </a:solidFill>
              </a:rPr>
              <a:t>instance methods</a:t>
            </a:r>
            <a:r>
              <a:rPr lang="en-IN" dirty="0">
                <a:solidFill>
                  <a:schemeClr val="tx1">
                    <a:lumMod val="95000"/>
                    <a:lumOff val="5000"/>
                  </a:schemeClr>
                </a:solidFill>
              </a:rPr>
              <a:t>. </a:t>
            </a:r>
            <a:r>
              <a:rPr lang="en-IN" dirty="0" smtClean="0">
                <a:solidFill>
                  <a:schemeClr val="tx1">
                    <a:lumMod val="95000"/>
                    <a:lumOff val="5000"/>
                  </a:schemeClr>
                </a:solidFill>
              </a:rPr>
              <a:t> </a:t>
            </a:r>
          </a:p>
          <a:p>
            <a:pPr marL="0" indent="0">
              <a:spcBef>
                <a:spcPts val="0"/>
              </a:spcBef>
              <a:buNone/>
            </a:pPr>
            <a:endParaRPr lang="en-IN" dirty="0">
              <a:solidFill>
                <a:schemeClr val="tx1">
                  <a:lumMod val="95000"/>
                  <a:lumOff val="5000"/>
                </a:schemeClr>
              </a:solidFill>
            </a:endParaRPr>
          </a:p>
        </p:txBody>
      </p:sp>
    </p:spTree>
    <p:extLst>
      <p:ext uri="{BB962C8B-B14F-4D97-AF65-F5344CB8AC3E}">
        <p14:creationId xmlns:p14="http://schemas.microsoft.com/office/powerpoint/2010/main" xmlns="" val="3132562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51"/>
            <a:ext cx="11616744" cy="433588"/>
          </a:xfrm>
        </p:spPr>
        <p:txBody>
          <a:bodyPr>
            <a:normAutofit fontScale="90000"/>
          </a:bodyPr>
          <a:lstStyle/>
          <a:p>
            <a:r>
              <a:rPr lang="en-IN" b="1" dirty="0">
                <a:solidFill>
                  <a:srgbClr val="FF0000"/>
                </a:solidFill>
              </a:rPr>
              <a:t>Write and call instance methods</a:t>
            </a:r>
            <a:endParaRPr lang="en-IN" dirty="0">
              <a:solidFill>
                <a:srgbClr val="FF0000"/>
              </a:solidFill>
            </a:endParaRPr>
          </a:p>
        </p:txBody>
      </p:sp>
      <p:sp>
        <p:nvSpPr>
          <p:cNvPr id="3" name="Content Placeholder 2"/>
          <p:cNvSpPr>
            <a:spLocks noGrp="1"/>
          </p:cNvSpPr>
          <p:nvPr>
            <p:ph idx="1"/>
          </p:nvPr>
        </p:nvSpPr>
        <p:spPr>
          <a:xfrm>
            <a:off x="0" y="566670"/>
            <a:ext cx="12192000" cy="6291329"/>
          </a:xfrm>
        </p:spPr>
        <p:txBody>
          <a:bodyPr>
            <a:normAutofit lnSpcReduction="10000"/>
          </a:bodyPr>
          <a:lstStyle/>
          <a:p>
            <a:pPr marL="0" indent="0">
              <a:buNone/>
            </a:pPr>
            <a:r>
              <a:rPr lang="en-IN" dirty="0" smtClean="0">
                <a:solidFill>
                  <a:schemeClr val="tx1">
                    <a:lumMod val="95000"/>
                    <a:lumOff val="5000"/>
                  </a:schemeClr>
                </a:solidFill>
              </a:rPr>
              <a:t>1) In </a:t>
            </a:r>
            <a:r>
              <a:rPr lang="en-IN" dirty="0">
                <a:solidFill>
                  <a:schemeClr val="tx1">
                    <a:lumMod val="95000"/>
                    <a:lumOff val="5000"/>
                  </a:schemeClr>
                </a:solidFill>
              </a:rPr>
              <a:t>the Classes project in Visual Studio </a:t>
            </a:r>
            <a:r>
              <a:rPr lang="en-IN" dirty="0" smtClean="0">
                <a:solidFill>
                  <a:schemeClr val="tx1">
                    <a:lumMod val="95000"/>
                    <a:lumOff val="5000"/>
                  </a:schemeClr>
                </a:solidFill>
              </a:rPr>
              <a:t>2015, </a:t>
            </a:r>
            <a:r>
              <a:rPr lang="en-IN" dirty="0">
                <a:solidFill>
                  <a:schemeClr val="tx1">
                    <a:lumMod val="95000"/>
                    <a:lumOff val="5000"/>
                  </a:schemeClr>
                </a:solidFill>
              </a:rPr>
              <a:t>add the following public instance method called </a:t>
            </a:r>
            <a:r>
              <a:rPr lang="en-IN" i="1" dirty="0" err="1">
                <a:solidFill>
                  <a:schemeClr val="tx1">
                    <a:lumMod val="95000"/>
                    <a:lumOff val="5000"/>
                  </a:schemeClr>
                </a:solidFill>
              </a:rPr>
              <a:t>DistanceTo</a:t>
            </a:r>
            <a:r>
              <a:rPr lang="en-IN" i="1" dirty="0">
                <a:solidFill>
                  <a:schemeClr val="tx1">
                    <a:lumMod val="95000"/>
                    <a:lumOff val="5000"/>
                  </a:schemeClr>
                </a:solidFill>
              </a:rPr>
              <a:t> </a:t>
            </a:r>
            <a:r>
              <a:rPr lang="en-IN" dirty="0">
                <a:solidFill>
                  <a:schemeClr val="tx1">
                    <a:lumMod val="95000"/>
                    <a:lumOff val="5000"/>
                  </a:schemeClr>
                </a:solidFill>
              </a:rPr>
              <a:t>to the </a:t>
            </a:r>
            <a:r>
              <a:rPr lang="en-IN" i="1" dirty="0">
                <a:solidFill>
                  <a:schemeClr val="tx1">
                    <a:lumMod val="95000"/>
                    <a:lumOff val="5000"/>
                  </a:schemeClr>
                </a:solidFill>
              </a:rPr>
              <a:t>Point </a:t>
            </a:r>
            <a:r>
              <a:rPr lang="en-IN" dirty="0">
                <a:solidFill>
                  <a:schemeClr val="tx1">
                    <a:lumMod val="95000"/>
                    <a:lumOff val="5000"/>
                  </a:schemeClr>
                </a:solidFill>
              </a:rPr>
              <a:t>class after the constructors. The method accepts a single </a:t>
            </a:r>
            <a:r>
              <a:rPr lang="en-IN" i="1" dirty="0">
                <a:solidFill>
                  <a:schemeClr val="tx1">
                    <a:lumMod val="95000"/>
                    <a:lumOff val="5000"/>
                  </a:schemeClr>
                </a:solidFill>
              </a:rPr>
              <a:t>Point </a:t>
            </a:r>
            <a:r>
              <a:rPr lang="en-IN" dirty="0">
                <a:solidFill>
                  <a:schemeClr val="tx1">
                    <a:lumMod val="95000"/>
                    <a:lumOff val="5000"/>
                  </a:schemeClr>
                </a:solidFill>
              </a:rPr>
              <a:t>argument called </a:t>
            </a:r>
            <a:r>
              <a:rPr lang="en-IN" i="1" dirty="0">
                <a:solidFill>
                  <a:schemeClr val="tx1">
                    <a:lumMod val="95000"/>
                    <a:lumOff val="5000"/>
                  </a:schemeClr>
                </a:solidFill>
              </a:rPr>
              <a:t>other </a:t>
            </a:r>
            <a:r>
              <a:rPr lang="en-IN" dirty="0">
                <a:solidFill>
                  <a:schemeClr val="tx1">
                    <a:lumMod val="95000"/>
                    <a:lumOff val="5000"/>
                  </a:schemeClr>
                </a:solidFill>
              </a:rPr>
              <a:t>and returns a </a:t>
            </a:r>
            <a:r>
              <a:rPr lang="en-IN" i="1" dirty="0">
                <a:solidFill>
                  <a:schemeClr val="tx1">
                    <a:lumMod val="95000"/>
                    <a:lumOff val="5000"/>
                  </a:schemeClr>
                </a:solidFill>
              </a:rPr>
              <a:t>double</a:t>
            </a:r>
            <a:r>
              <a:rPr lang="en-IN" dirty="0">
                <a:solidFill>
                  <a:schemeClr val="tx1">
                    <a:lumMod val="95000"/>
                    <a:lumOff val="5000"/>
                  </a:schemeClr>
                </a:solidFill>
              </a:rPr>
              <a:t>.</a:t>
            </a:r>
          </a:p>
          <a:p>
            <a:pPr marL="0" indent="0">
              <a:buNone/>
            </a:pPr>
            <a:r>
              <a:rPr lang="en-IN" dirty="0" smtClean="0"/>
              <a:t>            </a:t>
            </a:r>
            <a:r>
              <a:rPr lang="en-IN" dirty="0" smtClean="0">
                <a:solidFill>
                  <a:schemeClr val="tx1">
                    <a:lumMod val="95000"/>
                    <a:lumOff val="5000"/>
                  </a:schemeClr>
                </a:solidFill>
              </a:rPr>
              <a:t>     The </a:t>
            </a:r>
            <a:r>
              <a:rPr lang="en-IN" i="1" dirty="0" err="1">
                <a:solidFill>
                  <a:schemeClr val="tx1">
                    <a:lumMod val="95000"/>
                    <a:lumOff val="5000"/>
                  </a:schemeClr>
                </a:solidFill>
              </a:rPr>
              <a:t>DistanceTo</a:t>
            </a:r>
            <a:r>
              <a:rPr lang="en-IN" i="1" dirty="0">
                <a:solidFill>
                  <a:schemeClr val="tx1">
                    <a:lumMod val="95000"/>
                    <a:lumOff val="5000"/>
                  </a:schemeClr>
                </a:solidFill>
              </a:rPr>
              <a:t> </a:t>
            </a:r>
            <a:r>
              <a:rPr lang="en-IN" dirty="0">
                <a:solidFill>
                  <a:schemeClr val="tx1">
                    <a:lumMod val="95000"/>
                    <a:lumOff val="5000"/>
                  </a:schemeClr>
                </a:solidFill>
              </a:rPr>
              <a:t>method should look like this:</a:t>
            </a:r>
          </a:p>
          <a:p>
            <a:pPr marL="0" indent="0">
              <a:spcBef>
                <a:spcPts val="0"/>
              </a:spcBef>
              <a:buNone/>
            </a:pPr>
            <a:r>
              <a:rPr lang="en-IN" dirty="0" smtClean="0">
                <a:solidFill>
                  <a:schemeClr val="tx1">
                    <a:lumMod val="95000"/>
                    <a:lumOff val="5000"/>
                  </a:schemeClr>
                </a:solidFill>
              </a:rPr>
              <a:t>                               </a:t>
            </a:r>
            <a:r>
              <a:rPr lang="en-IN" dirty="0" smtClean="0">
                <a:solidFill>
                  <a:srgbClr val="FF0000"/>
                </a:solidFill>
              </a:rPr>
              <a:t>       class Point</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b="1" dirty="0">
                <a:solidFill>
                  <a:srgbClr val="FF0000"/>
                </a:solidFill>
              </a:rPr>
              <a:t> </a:t>
            </a:r>
            <a:r>
              <a:rPr lang="en-IN" b="1" dirty="0" smtClean="0">
                <a:solidFill>
                  <a:srgbClr val="FF0000"/>
                </a:solidFill>
              </a:rPr>
              <a:t>                                    public </a:t>
            </a:r>
            <a:r>
              <a:rPr lang="en-IN" b="1" dirty="0">
                <a:solidFill>
                  <a:srgbClr val="FF0000"/>
                </a:solidFill>
              </a:rPr>
              <a:t>double </a:t>
            </a:r>
            <a:r>
              <a:rPr lang="en-IN" b="1" dirty="0" err="1">
                <a:solidFill>
                  <a:srgbClr val="FF0000"/>
                </a:solidFill>
              </a:rPr>
              <a:t>DistanceTo</a:t>
            </a:r>
            <a:r>
              <a:rPr lang="en-IN" b="1" dirty="0">
                <a:solidFill>
                  <a:srgbClr val="FF0000"/>
                </a:solidFill>
              </a:rPr>
              <a:t>(Point other) </a:t>
            </a:r>
            <a:endParaRPr lang="en-IN" b="1" dirty="0" smtClean="0">
              <a:solidFill>
                <a:srgbClr val="FF0000"/>
              </a:solidFill>
            </a:endParaRPr>
          </a:p>
          <a:p>
            <a:pPr marL="0" indent="0">
              <a:spcBef>
                <a:spcPts val="0"/>
              </a:spcBef>
              <a:buNone/>
            </a:pPr>
            <a:r>
              <a:rPr lang="en-IN" b="1" dirty="0">
                <a:solidFill>
                  <a:srgbClr val="FF0000"/>
                </a:solidFill>
              </a:rPr>
              <a:t> </a:t>
            </a:r>
            <a:r>
              <a:rPr lang="en-IN" b="1" dirty="0" smtClean="0">
                <a:solidFill>
                  <a:srgbClr val="FF0000"/>
                </a:solidFill>
              </a:rPr>
              <a:t>                                    { </a:t>
            </a:r>
          </a:p>
          <a:p>
            <a:pPr marL="0" indent="0">
              <a:spcBef>
                <a:spcPts val="0"/>
              </a:spcBef>
              <a:buNone/>
            </a:pPr>
            <a:r>
              <a:rPr lang="en-IN" b="1" dirty="0">
                <a:solidFill>
                  <a:srgbClr val="FF0000"/>
                </a:solidFill>
              </a:rPr>
              <a:t> </a:t>
            </a:r>
            <a:r>
              <a:rPr lang="en-IN" b="1" dirty="0" smtClean="0">
                <a:solidFill>
                  <a:srgbClr val="FF0000"/>
                </a:solidFill>
              </a:rPr>
              <a:t>                                     </a:t>
            </a:r>
          </a:p>
          <a:p>
            <a:pPr marL="0" indent="0">
              <a:spcBef>
                <a:spcPts val="0"/>
              </a:spcBef>
              <a:buNone/>
            </a:pPr>
            <a:r>
              <a:rPr lang="en-IN" b="1" dirty="0">
                <a:solidFill>
                  <a:srgbClr val="FF0000"/>
                </a:solidFill>
              </a:rPr>
              <a:t> </a:t>
            </a:r>
            <a:r>
              <a:rPr lang="en-IN" b="1" dirty="0" smtClean="0">
                <a:solidFill>
                  <a:srgbClr val="FF0000"/>
                </a:solidFill>
              </a:rPr>
              <a:t>                                      }</a:t>
            </a:r>
          </a:p>
          <a:p>
            <a:pPr marL="0" indent="0">
              <a:spcBef>
                <a:spcPts val="0"/>
              </a:spcBef>
              <a:buNone/>
            </a:pPr>
            <a:r>
              <a:rPr lang="en-IN" b="1" dirty="0">
                <a:solidFill>
                  <a:srgbClr val="FF0000"/>
                </a:solidFill>
              </a:rPr>
              <a:t> </a:t>
            </a:r>
            <a:r>
              <a:rPr lang="en-IN" b="1" dirty="0" smtClean="0">
                <a:solidFill>
                  <a:srgbClr val="FF0000"/>
                </a:solidFill>
              </a:rPr>
              <a:t>                                   </a:t>
            </a:r>
            <a:r>
              <a:rPr lang="en-IN" dirty="0" smtClean="0">
                <a:solidFill>
                  <a:srgbClr val="FF0000"/>
                </a:solidFill>
              </a:rPr>
              <a:t>} </a:t>
            </a:r>
          </a:p>
          <a:p>
            <a:pPr marL="0" indent="0">
              <a:spcBef>
                <a:spcPts val="0"/>
              </a:spcBef>
              <a:buNone/>
            </a:pPr>
            <a:r>
              <a:rPr lang="en-IN" dirty="0">
                <a:solidFill>
                  <a:schemeClr val="tx1">
                    <a:lumMod val="95000"/>
                    <a:lumOff val="5000"/>
                  </a:schemeClr>
                </a:solidFill>
              </a:rPr>
              <a:t>In the following steps, you will add code to the body of the </a:t>
            </a:r>
            <a:r>
              <a:rPr lang="en-IN" i="1" dirty="0" err="1">
                <a:solidFill>
                  <a:schemeClr val="tx1">
                    <a:lumMod val="95000"/>
                    <a:lumOff val="5000"/>
                  </a:schemeClr>
                </a:solidFill>
              </a:rPr>
              <a:t>DistanceTo</a:t>
            </a:r>
            <a:r>
              <a:rPr lang="en-IN" i="1" dirty="0">
                <a:solidFill>
                  <a:schemeClr val="tx1">
                    <a:lumMod val="95000"/>
                    <a:lumOff val="5000"/>
                  </a:schemeClr>
                </a:solidFill>
              </a:rPr>
              <a:t> </a:t>
            </a:r>
            <a:r>
              <a:rPr lang="en-IN" dirty="0">
                <a:solidFill>
                  <a:schemeClr val="tx1">
                    <a:lumMod val="95000"/>
                    <a:lumOff val="5000"/>
                  </a:schemeClr>
                </a:solidFill>
              </a:rPr>
              <a:t>instance method to calculate and return the distance between the </a:t>
            </a:r>
            <a:r>
              <a:rPr lang="en-IN" i="1" dirty="0">
                <a:solidFill>
                  <a:schemeClr val="tx1">
                    <a:lumMod val="95000"/>
                    <a:lumOff val="5000"/>
                  </a:schemeClr>
                </a:solidFill>
              </a:rPr>
              <a:t>Point </a:t>
            </a:r>
            <a:r>
              <a:rPr lang="en-IN" dirty="0">
                <a:solidFill>
                  <a:schemeClr val="tx1">
                    <a:lumMod val="95000"/>
                    <a:lumOff val="5000"/>
                  </a:schemeClr>
                </a:solidFill>
              </a:rPr>
              <a:t>object being used to make the call and the </a:t>
            </a:r>
            <a:r>
              <a:rPr lang="en-IN" i="1" dirty="0">
                <a:solidFill>
                  <a:schemeClr val="tx1">
                    <a:lumMod val="95000"/>
                    <a:lumOff val="5000"/>
                  </a:schemeClr>
                </a:solidFill>
              </a:rPr>
              <a:t>Point </a:t>
            </a:r>
            <a:r>
              <a:rPr lang="en-IN" dirty="0">
                <a:solidFill>
                  <a:schemeClr val="tx1">
                    <a:lumMod val="95000"/>
                    <a:lumOff val="5000"/>
                  </a:schemeClr>
                </a:solidFill>
              </a:rPr>
              <a:t>object passed as a parameter. To do this, you must calculate the difference between the x-coordinates and the y-coordinates</a:t>
            </a:r>
            <a:r>
              <a:rPr lang="en-IN" dirty="0" smtClean="0">
                <a:solidFill>
                  <a:schemeClr val="tx1">
                    <a:lumMod val="95000"/>
                    <a:lumOff val="5000"/>
                  </a:schemeClr>
                </a:solidFill>
              </a:rPr>
              <a:t>. </a:t>
            </a:r>
          </a:p>
          <a:p>
            <a:pPr marL="0" indent="0">
              <a:buNone/>
            </a:pPr>
            <a:r>
              <a:rPr lang="en-US" dirty="0" smtClean="0">
                <a:solidFill>
                  <a:schemeClr val="tx1">
                    <a:lumMod val="95000"/>
                    <a:lumOff val="5000"/>
                  </a:schemeClr>
                </a:solidFill>
              </a:rPr>
              <a:t>2) </a:t>
            </a:r>
            <a:r>
              <a:rPr lang="en-IN" dirty="0" smtClean="0">
                <a:solidFill>
                  <a:schemeClr val="tx1">
                    <a:lumMod val="95000"/>
                    <a:lumOff val="5000"/>
                  </a:schemeClr>
                </a:solidFill>
              </a:rPr>
              <a:t>In </a:t>
            </a:r>
            <a:r>
              <a:rPr lang="en-IN" dirty="0">
                <a:solidFill>
                  <a:schemeClr val="tx1">
                    <a:lumMod val="95000"/>
                    <a:lumOff val="5000"/>
                  </a:schemeClr>
                </a:solidFill>
              </a:rPr>
              <a:t>the </a:t>
            </a:r>
            <a:r>
              <a:rPr lang="en-IN" i="1" dirty="0" err="1">
                <a:solidFill>
                  <a:schemeClr val="tx1">
                    <a:lumMod val="95000"/>
                    <a:lumOff val="5000"/>
                  </a:schemeClr>
                </a:solidFill>
              </a:rPr>
              <a:t>DistanceTo</a:t>
            </a:r>
            <a:r>
              <a:rPr lang="en-IN" i="1" dirty="0">
                <a:solidFill>
                  <a:schemeClr val="tx1">
                    <a:lumMod val="95000"/>
                    <a:lumOff val="5000"/>
                  </a:schemeClr>
                </a:solidFill>
              </a:rPr>
              <a:t> </a:t>
            </a:r>
            <a:r>
              <a:rPr lang="en-IN" dirty="0">
                <a:solidFill>
                  <a:schemeClr val="tx1">
                    <a:lumMod val="95000"/>
                    <a:lumOff val="5000"/>
                  </a:schemeClr>
                </a:solidFill>
              </a:rPr>
              <a:t>method, declare a local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dirty="0">
                <a:solidFill>
                  <a:schemeClr val="tx1">
                    <a:lumMod val="95000"/>
                    <a:lumOff val="5000"/>
                  </a:schemeClr>
                </a:solidFill>
              </a:rPr>
              <a:t>variable called </a:t>
            </a:r>
            <a:r>
              <a:rPr lang="en-IN" i="1" dirty="0" err="1">
                <a:solidFill>
                  <a:schemeClr val="tx1">
                    <a:lumMod val="95000"/>
                    <a:lumOff val="5000"/>
                  </a:schemeClr>
                </a:solidFill>
              </a:rPr>
              <a:t>xDiff</a:t>
            </a:r>
            <a:r>
              <a:rPr lang="en-IN" dirty="0">
                <a:solidFill>
                  <a:schemeClr val="tx1">
                    <a:lumMod val="95000"/>
                    <a:lumOff val="5000"/>
                  </a:schemeClr>
                </a:solidFill>
              </a:rPr>
              <a:t>, and initialize it with the difference between </a:t>
            </a:r>
            <a:r>
              <a:rPr lang="en-IN" i="1" dirty="0" err="1">
                <a:solidFill>
                  <a:schemeClr val="tx1">
                    <a:lumMod val="95000"/>
                    <a:lumOff val="5000"/>
                  </a:schemeClr>
                </a:solidFill>
              </a:rPr>
              <a:t>this.x</a:t>
            </a:r>
            <a:r>
              <a:rPr lang="en-IN" i="1" dirty="0">
                <a:solidFill>
                  <a:schemeClr val="tx1">
                    <a:lumMod val="95000"/>
                    <a:lumOff val="5000"/>
                  </a:schemeClr>
                </a:solidFill>
              </a:rPr>
              <a:t> </a:t>
            </a:r>
            <a:r>
              <a:rPr lang="en-IN" dirty="0">
                <a:solidFill>
                  <a:schemeClr val="tx1">
                    <a:lumMod val="95000"/>
                    <a:lumOff val="5000"/>
                  </a:schemeClr>
                </a:solidFill>
              </a:rPr>
              <a:t>and </a:t>
            </a:r>
            <a:r>
              <a:rPr lang="en-IN" i="1" dirty="0" err="1">
                <a:solidFill>
                  <a:schemeClr val="tx1">
                    <a:lumMod val="95000"/>
                    <a:lumOff val="5000"/>
                  </a:schemeClr>
                </a:solidFill>
              </a:rPr>
              <a:t>other.x</a:t>
            </a:r>
            <a:r>
              <a:rPr lang="en-IN" dirty="0">
                <a:solidFill>
                  <a:schemeClr val="tx1">
                    <a:lumMod val="95000"/>
                    <a:lumOff val="5000"/>
                  </a:schemeClr>
                </a:solidFill>
              </a:rPr>
              <a:t>, as shown below in bold type:</a:t>
            </a:r>
          </a:p>
          <a:p>
            <a:pPr marL="0" indent="0">
              <a:buNone/>
            </a:pPr>
            <a:r>
              <a:rPr lang="en-IN" dirty="0" smtClean="0">
                <a:solidFill>
                  <a:srgbClr val="FF0000"/>
                </a:solidFill>
              </a:rPr>
              <a:t>                                                     public </a:t>
            </a:r>
            <a:r>
              <a:rPr lang="en-IN" dirty="0">
                <a:solidFill>
                  <a:srgbClr val="FF0000"/>
                </a:solidFill>
              </a:rPr>
              <a:t>double </a:t>
            </a:r>
            <a:r>
              <a:rPr lang="en-IN" dirty="0" err="1">
                <a:solidFill>
                  <a:srgbClr val="FF0000"/>
                </a:solidFill>
              </a:rPr>
              <a:t>DistanceTo</a:t>
            </a:r>
            <a:r>
              <a:rPr lang="en-IN" dirty="0">
                <a:solidFill>
                  <a:srgbClr val="FF0000"/>
                </a:solidFill>
              </a:rPr>
              <a:t>(Point other</a:t>
            </a:r>
            <a:r>
              <a:rPr lang="en-IN" dirty="0" smtClean="0">
                <a:solidFill>
                  <a:srgbClr val="FF0000"/>
                </a:solidFill>
              </a:rPr>
              <a:t>)</a:t>
            </a:r>
          </a:p>
          <a:p>
            <a:pPr marL="0" indent="0">
              <a:buNone/>
            </a:pPr>
            <a:r>
              <a:rPr lang="en-IN" dirty="0">
                <a:solidFill>
                  <a:srgbClr val="FF0000"/>
                </a:solidFill>
              </a:rPr>
              <a:t> </a:t>
            </a:r>
            <a:r>
              <a:rPr lang="en-IN" dirty="0" smtClean="0">
                <a:solidFill>
                  <a:srgbClr val="FF0000"/>
                </a:solidFill>
              </a:rPr>
              <a:t>                                                  {</a:t>
            </a:r>
          </a:p>
          <a:p>
            <a:pPr marL="0" indent="0">
              <a:buNone/>
            </a:pPr>
            <a:r>
              <a:rPr lang="en-IN" b="1" dirty="0">
                <a:solidFill>
                  <a:srgbClr val="FF0000"/>
                </a:solidFill>
              </a:rPr>
              <a:t> </a:t>
            </a:r>
            <a:r>
              <a:rPr lang="en-IN" b="1" dirty="0" smtClean="0">
                <a:solidFill>
                  <a:srgbClr val="FF0000"/>
                </a:solidFill>
              </a:rPr>
              <a:t>                                                       </a:t>
            </a:r>
            <a:r>
              <a:rPr lang="en-IN" b="1" dirty="0" err="1" smtClean="0">
                <a:solidFill>
                  <a:srgbClr val="FF0000"/>
                </a:solidFill>
              </a:rPr>
              <a:t>int</a:t>
            </a:r>
            <a:r>
              <a:rPr lang="en-IN" b="1" dirty="0" smtClean="0">
                <a:solidFill>
                  <a:srgbClr val="FF0000"/>
                </a:solidFill>
              </a:rPr>
              <a:t> </a:t>
            </a:r>
            <a:r>
              <a:rPr lang="en-IN" b="1" dirty="0" err="1">
                <a:solidFill>
                  <a:srgbClr val="FF0000"/>
                </a:solidFill>
              </a:rPr>
              <a:t>xDiff</a:t>
            </a:r>
            <a:r>
              <a:rPr lang="en-IN" b="1" dirty="0">
                <a:solidFill>
                  <a:srgbClr val="FF0000"/>
                </a:solidFill>
              </a:rPr>
              <a:t> = </a:t>
            </a:r>
            <a:r>
              <a:rPr lang="en-IN" b="1" dirty="0" err="1">
                <a:solidFill>
                  <a:srgbClr val="FF0000"/>
                </a:solidFill>
              </a:rPr>
              <a:t>this.x</a:t>
            </a:r>
            <a:r>
              <a:rPr lang="en-IN" b="1" dirty="0">
                <a:solidFill>
                  <a:srgbClr val="FF0000"/>
                </a:solidFill>
              </a:rPr>
              <a:t> - </a:t>
            </a:r>
            <a:r>
              <a:rPr lang="en-IN" b="1" dirty="0" err="1">
                <a:solidFill>
                  <a:srgbClr val="FF0000"/>
                </a:solidFill>
              </a:rPr>
              <a:t>other.x</a:t>
            </a:r>
            <a:r>
              <a:rPr lang="en-IN" b="1" dirty="0" smtClean="0">
                <a:solidFill>
                  <a:srgbClr val="FF0000"/>
                </a:solidFill>
              </a:rPr>
              <a:t>;</a:t>
            </a:r>
          </a:p>
          <a:p>
            <a:pPr marL="0" indent="0">
              <a:buNone/>
            </a:pPr>
            <a:r>
              <a:rPr lang="en-IN" b="1" dirty="0">
                <a:solidFill>
                  <a:srgbClr val="FF0000"/>
                </a:solidFill>
              </a:rPr>
              <a:t> </a:t>
            </a:r>
            <a:r>
              <a:rPr lang="en-IN" b="1" dirty="0" smtClean="0">
                <a:solidFill>
                  <a:srgbClr val="FF0000"/>
                </a:solidFill>
              </a:rPr>
              <a:t>                                                   </a:t>
            </a:r>
            <a:r>
              <a:rPr lang="en-IN" dirty="0" smtClean="0">
                <a:solidFill>
                  <a:srgbClr val="FF0000"/>
                </a:solidFill>
              </a:rPr>
              <a:t>}</a:t>
            </a:r>
            <a:endParaRPr lang="en-IN" dirty="0">
              <a:solidFill>
                <a:srgbClr val="FF0000"/>
              </a:solidFill>
            </a:endParaRPr>
          </a:p>
        </p:txBody>
      </p:sp>
    </p:spTree>
    <p:extLst>
      <p:ext uri="{BB962C8B-B14F-4D97-AF65-F5344CB8AC3E}">
        <p14:creationId xmlns:p14="http://schemas.microsoft.com/office/powerpoint/2010/main" xmlns="" val="2271423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51"/>
            <a:ext cx="11616744" cy="433588"/>
          </a:xfrm>
        </p:spPr>
        <p:txBody>
          <a:bodyPr>
            <a:normAutofit fontScale="90000"/>
          </a:bodyPr>
          <a:lstStyle/>
          <a:p>
            <a:r>
              <a:rPr lang="en-US" b="1" dirty="0" err="1" smtClean="0">
                <a:solidFill>
                  <a:srgbClr val="FF0000"/>
                </a:solidFill>
              </a:rPr>
              <a:t>Contd</a:t>
            </a:r>
            <a:r>
              <a:rPr lang="en-US"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66670"/>
            <a:ext cx="12192000" cy="6291329"/>
          </a:xfrm>
        </p:spPr>
        <p:txBody>
          <a:bodyPr>
            <a:normAutofit/>
          </a:bodyPr>
          <a:lstStyle/>
          <a:p>
            <a:pPr marL="0" indent="0">
              <a:buNone/>
            </a:pPr>
            <a:r>
              <a:rPr lang="en-IN" dirty="0" smtClean="0">
                <a:solidFill>
                  <a:schemeClr val="tx1">
                    <a:lumMod val="95000"/>
                    <a:lumOff val="5000"/>
                  </a:schemeClr>
                </a:solidFill>
              </a:rPr>
              <a:t>3) Declare </a:t>
            </a:r>
            <a:r>
              <a:rPr lang="en-IN" dirty="0">
                <a:solidFill>
                  <a:schemeClr val="tx1">
                    <a:lumMod val="95000"/>
                    <a:lumOff val="5000"/>
                  </a:schemeClr>
                </a:solidFill>
              </a:rPr>
              <a:t>another local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dirty="0">
                <a:solidFill>
                  <a:schemeClr val="tx1">
                    <a:lumMod val="95000"/>
                    <a:lumOff val="5000"/>
                  </a:schemeClr>
                </a:solidFill>
              </a:rPr>
              <a:t>variable called </a:t>
            </a:r>
            <a:r>
              <a:rPr lang="en-IN" i="1" dirty="0" err="1">
                <a:solidFill>
                  <a:schemeClr val="tx1">
                    <a:lumMod val="95000"/>
                    <a:lumOff val="5000"/>
                  </a:schemeClr>
                </a:solidFill>
              </a:rPr>
              <a:t>yDiff</a:t>
            </a:r>
            <a:r>
              <a:rPr lang="en-IN" dirty="0">
                <a:solidFill>
                  <a:schemeClr val="tx1">
                    <a:lumMod val="95000"/>
                    <a:lumOff val="5000"/>
                  </a:schemeClr>
                </a:solidFill>
              </a:rPr>
              <a:t>, and initialize it with the difference between </a:t>
            </a:r>
            <a:r>
              <a:rPr lang="en-IN" i="1" dirty="0" err="1">
                <a:solidFill>
                  <a:schemeClr val="tx1">
                    <a:lumMod val="95000"/>
                    <a:lumOff val="5000"/>
                  </a:schemeClr>
                </a:solidFill>
              </a:rPr>
              <a:t>this.y</a:t>
            </a:r>
            <a:r>
              <a:rPr lang="en-IN" i="1" dirty="0">
                <a:solidFill>
                  <a:schemeClr val="tx1">
                    <a:lumMod val="95000"/>
                    <a:lumOff val="5000"/>
                  </a:schemeClr>
                </a:solidFill>
              </a:rPr>
              <a:t> </a:t>
            </a:r>
            <a:r>
              <a:rPr lang="en-IN" dirty="0">
                <a:solidFill>
                  <a:schemeClr val="tx1">
                    <a:lumMod val="95000"/>
                    <a:lumOff val="5000"/>
                  </a:schemeClr>
                </a:solidFill>
              </a:rPr>
              <a:t>and </a:t>
            </a:r>
            <a:r>
              <a:rPr lang="en-IN" i="1" dirty="0" err="1">
                <a:solidFill>
                  <a:schemeClr val="tx1">
                    <a:lumMod val="95000"/>
                    <a:lumOff val="5000"/>
                  </a:schemeClr>
                </a:solidFill>
              </a:rPr>
              <a:t>other.y</a:t>
            </a:r>
            <a:r>
              <a:rPr lang="en-IN" dirty="0">
                <a:solidFill>
                  <a:schemeClr val="tx1">
                    <a:lumMod val="95000"/>
                    <a:lumOff val="5000"/>
                  </a:schemeClr>
                </a:solidFill>
              </a:rPr>
              <a:t>, as shown here in bold type:</a:t>
            </a:r>
          </a:p>
          <a:p>
            <a:pPr marL="0" indent="0">
              <a:spcBef>
                <a:spcPts val="0"/>
              </a:spcBef>
              <a:buNone/>
            </a:pPr>
            <a:r>
              <a:rPr lang="en-IN" dirty="0" smtClean="0">
                <a:solidFill>
                  <a:srgbClr val="FF0000"/>
                </a:solidFill>
              </a:rPr>
              <a:t>                                                              public </a:t>
            </a:r>
            <a:r>
              <a:rPr lang="en-IN" dirty="0">
                <a:solidFill>
                  <a:srgbClr val="FF0000"/>
                </a:solidFill>
              </a:rPr>
              <a:t>double </a:t>
            </a:r>
            <a:r>
              <a:rPr lang="en-IN" dirty="0" err="1">
                <a:solidFill>
                  <a:srgbClr val="FF0000"/>
                </a:solidFill>
              </a:rPr>
              <a:t>DistanceTo</a:t>
            </a:r>
            <a:r>
              <a:rPr lang="en-IN" dirty="0">
                <a:solidFill>
                  <a:srgbClr val="FF0000"/>
                </a:solidFill>
              </a:rPr>
              <a:t>(Point other</a:t>
            </a:r>
            <a:r>
              <a:rPr lang="en-IN" dirty="0" smtClean="0">
                <a:solidFill>
                  <a:srgbClr val="FF0000"/>
                </a:solidFill>
              </a:rPr>
              <a:t>)</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int</a:t>
            </a:r>
            <a:r>
              <a:rPr lang="en-IN" dirty="0" smtClean="0">
                <a:solidFill>
                  <a:srgbClr val="FF0000"/>
                </a:solidFill>
              </a:rPr>
              <a:t> </a:t>
            </a:r>
            <a:r>
              <a:rPr lang="en-IN" dirty="0" err="1">
                <a:solidFill>
                  <a:srgbClr val="FF0000"/>
                </a:solidFill>
              </a:rPr>
              <a:t>xDiff</a:t>
            </a:r>
            <a:r>
              <a:rPr lang="en-IN" dirty="0">
                <a:solidFill>
                  <a:srgbClr val="FF0000"/>
                </a:solidFill>
              </a:rPr>
              <a:t> = </a:t>
            </a:r>
            <a:r>
              <a:rPr lang="en-IN" dirty="0" err="1">
                <a:solidFill>
                  <a:srgbClr val="FF0000"/>
                </a:solidFill>
              </a:rPr>
              <a:t>this.x</a:t>
            </a:r>
            <a:r>
              <a:rPr lang="en-IN" dirty="0">
                <a:solidFill>
                  <a:srgbClr val="FF0000"/>
                </a:solidFill>
              </a:rPr>
              <a:t> - </a:t>
            </a:r>
            <a:r>
              <a:rPr lang="en-IN" dirty="0" err="1">
                <a:solidFill>
                  <a:srgbClr val="FF0000"/>
                </a:solidFill>
              </a:rPr>
              <a:t>other.x</a:t>
            </a:r>
            <a:r>
              <a:rPr lang="en-IN" dirty="0">
                <a:solidFill>
                  <a:srgbClr val="FF0000"/>
                </a:solidFill>
              </a:rPr>
              <a:t>; </a:t>
            </a:r>
            <a:endParaRPr lang="en-IN" dirty="0" smtClean="0">
              <a:solidFill>
                <a:srgbClr val="FF0000"/>
              </a:solidFill>
            </a:endParaRPr>
          </a:p>
          <a:p>
            <a:pPr marL="0" indent="0">
              <a:spcBef>
                <a:spcPts val="0"/>
              </a:spcBef>
              <a:buNone/>
            </a:pPr>
            <a:r>
              <a:rPr lang="en-IN" b="1" dirty="0">
                <a:solidFill>
                  <a:srgbClr val="FF0000"/>
                </a:solidFill>
              </a:rPr>
              <a:t> </a:t>
            </a:r>
            <a:r>
              <a:rPr lang="en-IN" b="1" dirty="0" smtClean="0">
                <a:solidFill>
                  <a:srgbClr val="FF0000"/>
                </a:solidFill>
              </a:rPr>
              <a:t>                                                              </a:t>
            </a:r>
            <a:r>
              <a:rPr lang="en-IN" b="1" dirty="0" err="1" smtClean="0">
                <a:solidFill>
                  <a:srgbClr val="FF0000"/>
                </a:solidFill>
              </a:rPr>
              <a:t>int</a:t>
            </a:r>
            <a:r>
              <a:rPr lang="en-IN" b="1" dirty="0" smtClean="0">
                <a:solidFill>
                  <a:srgbClr val="FF0000"/>
                </a:solidFill>
              </a:rPr>
              <a:t> </a:t>
            </a:r>
            <a:r>
              <a:rPr lang="en-IN" b="1" dirty="0" err="1">
                <a:solidFill>
                  <a:srgbClr val="FF0000"/>
                </a:solidFill>
              </a:rPr>
              <a:t>yDiff</a:t>
            </a:r>
            <a:r>
              <a:rPr lang="en-IN" b="1" dirty="0">
                <a:solidFill>
                  <a:srgbClr val="FF0000"/>
                </a:solidFill>
              </a:rPr>
              <a:t> = </a:t>
            </a:r>
            <a:r>
              <a:rPr lang="en-IN" b="1" dirty="0" err="1">
                <a:solidFill>
                  <a:srgbClr val="FF0000"/>
                </a:solidFill>
              </a:rPr>
              <a:t>this.y</a:t>
            </a:r>
            <a:r>
              <a:rPr lang="en-IN" b="1" dirty="0">
                <a:solidFill>
                  <a:srgbClr val="FF0000"/>
                </a:solidFill>
              </a:rPr>
              <a:t> - </a:t>
            </a:r>
            <a:r>
              <a:rPr lang="en-IN" b="1" dirty="0" err="1">
                <a:solidFill>
                  <a:srgbClr val="FF0000"/>
                </a:solidFill>
              </a:rPr>
              <a:t>other.y</a:t>
            </a:r>
            <a:r>
              <a:rPr lang="en-IN" b="1" dirty="0" smtClean="0">
                <a:solidFill>
                  <a:srgbClr val="FF0000"/>
                </a:solidFill>
              </a:rPr>
              <a:t>;</a:t>
            </a:r>
          </a:p>
          <a:p>
            <a:pPr marL="0" indent="0">
              <a:spcBef>
                <a:spcPts val="0"/>
              </a:spcBef>
              <a:buNone/>
            </a:pPr>
            <a:r>
              <a:rPr lang="en-IN" b="1" dirty="0">
                <a:solidFill>
                  <a:srgbClr val="FF0000"/>
                </a:solidFill>
              </a:rPr>
              <a:t> </a:t>
            </a:r>
            <a:r>
              <a:rPr lang="en-IN" b="1" dirty="0" smtClean="0">
                <a:solidFill>
                  <a:srgbClr val="FF0000"/>
                </a:solidFill>
              </a:rPr>
              <a:t>                                                          </a:t>
            </a:r>
            <a:r>
              <a:rPr lang="en-IN" dirty="0" smtClean="0">
                <a:solidFill>
                  <a:srgbClr val="FF0000"/>
                </a:solidFill>
              </a:rPr>
              <a:t>} </a:t>
            </a:r>
          </a:p>
          <a:p>
            <a:pPr marL="0" indent="0" algn="just">
              <a:spcBef>
                <a:spcPts val="0"/>
              </a:spcBef>
              <a:buNone/>
            </a:pPr>
            <a:r>
              <a:rPr lang="en-IN" dirty="0">
                <a:solidFill>
                  <a:schemeClr val="tx1">
                    <a:lumMod val="95000"/>
                    <a:lumOff val="5000"/>
                  </a:schemeClr>
                </a:solidFill>
              </a:rPr>
              <a:t>To calculate the distance, you can use Pythagoras theorem and calculate the square root of the sum of the square of </a:t>
            </a:r>
            <a:r>
              <a:rPr lang="en-IN" i="1" dirty="0" err="1">
                <a:solidFill>
                  <a:schemeClr val="tx1">
                    <a:lumMod val="95000"/>
                    <a:lumOff val="5000"/>
                  </a:schemeClr>
                </a:solidFill>
              </a:rPr>
              <a:t>xDiff</a:t>
            </a:r>
            <a:r>
              <a:rPr lang="en-IN" i="1" dirty="0">
                <a:solidFill>
                  <a:schemeClr val="tx1">
                    <a:lumMod val="95000"/>
                    <a:lumOff val="5000"/>
                  </a:schemeClr>
                </a:solidFill>
              </a:rPr>
              <a:t> </a:t>
            </a:r>
            <a:r>
              <a:rPr lang="en-IN" dirty="0">
                <a:solidFill>
                  <a:schemeClr val="tx1">
                    <a:lumMod val="95000"/>
                    <a:lumOff val="5000"/>
                  </a:schemeClr>
                </a:solidFill>
              </a:rPr>
              <a:t>and the square of </a:t>
            </a:r>
            <a:r>
              <a:rPr lang="en-IN" i="1" dirty="0" err="1">
                <a:solidFill>
                  <a:schemeClr val="tx1">
                    <a:lumMod val="95000"/>
                    <a:lumOff val="5000"/>
                  </a:schemeClr>
                </a:solidFill>
              </a:rPr>
              <a:t>yDiff</a:t>
            </a:r>
            <a:r>
              <a:rPr lang="en-IN" dirty="0">
                <a:solidFill>
                  <a:schemeClr val="tx1">
                    <a:lumMod val="95000"/>
                    <a:lumOff val="5000"/>
                  </a:schemeClr>
                </a:solidFill>
              </a:rPr>
              <a:t>. The </a:t>
            </a:r>
            <a:r>
              <a:rPr lang="en-IN" i="1" dirty="0" err="1">
                <a:solidFill>
                  <a:schemeClr val="tx1">
                    <a:lumMod val="95000"/>
                    <a:lumOff val="5000"/>
                  </a:schemeClr>
                </a:solidFill>
              </a:rPr>
              <a:t>System.Math</a:t>
            </a:r>
            <a:r>
              <a:rPr lang="en-IN" i="1" dirty="0">
                <a:solidFill>
                  <a:schemeClr val="tx1">
                    <a:lumMod val="95000"/>
                    <a:lumOff val="5000"/>
                  </a:schemeClr>
                </a:solidFill>
              </a:rPr>
              <a:t> </a:t>
            </a:r>
            <a:r>
              <a:rPr lang="en-IN" dirty="0">
                <a:solidFill>
                  <a:schemeClr val="tx1">
                    <a:lumMod val="95000"/>
                    <a:lumOff val="5000"/>
                  </a:schemeClr>
                </a:solidFill>
              </a:rPr>
              <a:t>class provides the </a:t>
            </a:r>
            <a:r>
              <a:rPr lang="en-IN" i="1" dirty="0" err="1">
                <a:solidFill>
                  <a:schemeClr val="tx1">
                    <a:lumMod val="95000"/>
                    <a:lumOff val="5000"/>
                  </a:schemeClr>
                </a:solidFill>
              </a:rPr>
              <a:t>Sqrt</a:t>
            </a:r>
            <a:r>
              <a:rPr lang="en-IN" i="1" dirty="0">
                <a:solidFill>
                  <a:schemeClr val="tx1">
                    <a:lumMod val="95000"/>
                    <a:lumOff val="5000"/>
                  </a:schemeClr>
                </a:solidFill>
              </a:rPr>
              <a:t> </a:t>
            </a:r>
            <a:r>
              <a:rPr lang="en-IN" dirty="0">
                <a:solidFill>
                  <a:schemeClr val="tx1">
                    <a:lumMod val="95000"/>
                    <a:lumOff val="5000"/>
                  </a:schemeClr>
                </a:solidFill>
              </a:rPr>
              <a:t>method that you can use to calculate square </a:t>
            </a:r>
            <a:r>
              <a:rPr lang="en-IN" dirty="0" smtClean="0">
                <a:solidFill>
                  <a:schemeClr val="tx1">
                    <a:lumMod val="95000"/>
                    <a:lumOff val="5000"/>
                  </a:schemeClr>
                </a:solidFill>
              </a:rPr>
              <a:t>roots.</a:t>
            </a:r>
          </a:p>
          <a:p>
            <a:pPr marL="0" indent="0" algn="just">
              <a:spcBef>
                <a:spcPts val="0"/>
              </a:spcBef>
              <a:buNone/>
            </a:pPr>
            <a:endParaRPr lang="en-US" dirty="0" smtClean="0">
              <a:solidFill>
                <a:schemeClr val="tx1">
                  <a:lumMod val="95000"/>
                  <a:lumOff val="5000"/>
                </a:schemeClr>
              </a:solidFill>
            </a:endParaRPr>
          </a:p>
          <a:p>
            <a:pPr marL="0" indent="0">
              <a:buNone/>
            </a:pPr>
            <a:r>
              <a:rPr lang="en-IN" dirty="0" smtClean="0">
                <a:solidFill>
                  <a:schemeClr val="tx1">
                    <a:lumMod val="95000"/>
                    <a:lumOff val="5000"/>
                  </a:schemeClr>
                </a:solidFill>
              </a:rPr>
              <a:t>4) Declare </a:t>
            </a:r>
            <a:r>
              <a:rPr lang="en-IN" dirty="0">
                <a:solidFill>
                  <a:schemeClr val="tx1">
                    <a:lumMod val="95000"/>
                    <a:lumOff val="5000"/>
                  </a:schemeClr>
                </a:solidFill>
              </a:rPr>
              <a:t>a variable called </a:t>
            </a:r>
            <a:r>
              <a:rPr lang="en-IN" i="1" dirty="0">
                <a:solidFill>
                  <a:schemeClr val="tx1">
                    <a:lumMod val="95000"/>
                    <a:lumOff val="5000"/>
                  </a:schemeClr>
                </a:solidFill>
              </a:rPr>
              <a:t>distance </a:t>
            </a:r>
            <a:r>
              <a:rPr lang="en-IN" dirty="0">
                <a:solidFill>
                  <a:schemeClr val="tx1">
                    <a:lumMod val="95000"/>
                    <a:lumOff val="5000"/>
                  </a:schemeClr>
                </a:solidFill>
              </a:rPr>
              <a:t>of type </a:t>
            </a:r>
            <a:r>
              <a:rPr lang="en-IN" i="1" dirty="0">
                <a:solidFill>
                  <a:schemeClr val="tx1">
                    <a:lumMod val="95000"/>
                    <a:lumOff val="5000"/>
                  </a:schemeClr>
                </a:solidFill>
              </a:rPr>
              <a:t>double </a:t>
            </a:r>
            <a:r>
              <a:rPr lang="en-IN" dirty="0">
                <a:solidFill>
                  <a:schemeClr val="tx1">
                    <a:lumMod val="95000"/>
                    <a:lumOff val="5000"/>
                  </a:schemeClr>
                </a:solidFill>
              </a:rPr>
              <a:t>and use it to hold the result of the calculation just described.</a:t>
            </a:r>
          </a:p>
          <a:p>
            <a:pPr marL="0" indent="0">
              <a:buNone/>
            </a:pPr>
            <a:r>
              <a:rPr lang="en-IN" dirty="0" smtClean="0">
                <a:solidFill>
                  <a:srgbClr val="FF0000"/>
                </a:solidFill>
              </a:rPr>
              <a:t>                                                        public </a:t>
            </a:r>
            <a:r>
              <a:rPr lang="en-IN" dirty="0">
                <a:solidFill>
                  <a:srgbClr val="FF0000"/>
                </a:solidFill>
              </a:rPr>
              <a:t>double </a:t>
            </a:r>
            <a:r>
              <a:rPr lang="en-IN" dirty="0" err="1">
                <a:solidFill>
                  <a:srgbClr val="FF0000"/>
                </a:solidFill>
              </a:rPr>
              <a:t>DistanceTo</a:t>
            </a:r>
            <a:r>
              <a:rPr lang="en-IN" dirty="0">
                <a:solidFill>
                  <a:srgbClr val="FF0000"/>
                </a:solidFill>
              </a:rPr>
              <a:t>(Point other</a:t>
            </a:r>
            <a:r>
              <a:rPr lang="en-IN" dirty="0" smtClean="0">
                <a:solidFill>
                  <a:srgbClr val="FF0000"/>
                </a:solidFill>
              </a:rPr>
              <a:t>)</a:t>
            </a:r>
          </a:p>
          <a:p>
            <a:pPr marL="0" indent="0">
              <a:buNone/>
            </a:pPr>
            <a:r>
              <a:rPr lang="en-IN" dirty="0">
                <a:solidFill>
                  <a:srgbClr val="FF0000"/>
                </a:solidFill>
              </a:rPr>
              <a:t> </a:t>
            </a:r>
            <a:r>
              <a:rPr lang="en-IN" dirty="0" smtClean="0">
                <a:solidFill>
                  <a:srgbClr val="FF0000"/>
                </a:solidFill>
              </a:rPr>
              <a:t>                                                   { </a:t>
            </a:r>
          </a:p>
          <a:p>
            <a:pPr marL="0" indent="0">
              <a:buNone/>
            </a:pPr>
            <a:r>
              <a:rPr lang="en-IN" dirty="0">
                <a:solidFill>
                  <a:srgbClr val="FF0000"/>
                </a:solidFill>
              </a:rPr>
              <a:t> </a:t>
            </a:r>
            <a:r>
              <a:rPr lang="en-IN" dirty="0" smtClean="0">
                <a:solidFill>
                  <a:srgbClr val="FF0000"/>
                </a:solidFill>
              </a:rPr>
              <a:t>                                                         </a:t>
            </a:r>
            <a:r>
              <a:rPr lang="en-IN" dirty="0" err="1" smtClean="0">
                <a:solidFill>
                  <a:srgbClr val="FF0000"/>
                </a:solidFill>
              </a:rPr>
              <a:t>int</a:t>
            </a:r>
            <a:r>
              <a:rPr lang="en-IN" dirty="0" smtClean="0">
                <a:solidFill>
                  <a:srgbClr val="FF0000"/>
                </a:solidFill>
              </a:rPr>
              <a:t> </a:t>
            </a:r>
            <a:r>
              <a:rPr lang="en-IN" dirty="0" err="1">
                <a:solidFill>
                  <a:srgbClr val="FF0000"/>
                </a:solidFill>
              </a:rPr>
              <a:t>xDiff</a:t>
            </a:r>
            <a:r>
              <a:rPr lang="en-IN" dirty="0">
                <a:solidFill>
                  <a:srgbClr val="FF0000"/>
                </a:solidFill>
              </a:rPr>
              <a:t> = </a:t>
            </a:r>
            <a:r>
              <a:rPr lang="en-IN" dirty="0" err="1">
                <a:solidFill>
                  <a:srgbClr val="FF0000"/>
                </a:solidFill>
              </a:rPr>
              <a:t>this.x</a:t>
            </a:r>
            <a:r>
              <a:rPr lang="en-IN" dirty="0">
                <a:solidFill>
                  <a:srgbClr val="FF0000"/>
                </a:solidFill>
              </a:rPr>
              <a:t> - </a:t>
            </a:r>
            <a:r>
              <a:rPr lang="en-IN" dirty="0" err="1">
                <a:solidFill>
                  <a:srgbClr val="FF0000"/>
                </a:solidFill>
              </a:rPr>
              <a:t>other.x</a:t>
            </a:r>
            <a:r>
              <a:rPr lang="en-IN" dirty="0">
                <a:solidFill>
                  <a:srgbClr val="FF0000"/>
                </a:solidFill>
              </a:rPr>
              <a:t>; </a:t>
            </a:r>
            <a:endParaRPr lang="en-IN" dirty="0" smtClean="0">
              <a:solidFill>
                <a:srgbClr val="FF0000"/>
              </a:solidFill>
            </a:endParaRPr>
          </a:p>
          <a:p>
            <a:pPr marL="0" indent="0">
              <a:buNone/>
            </a:pPr>
            <a:r>
              <a:rPr lang="en-IN" dirty="0">
                <a:solidFill>
                  <a:srgbClr val="FF0000"/>
                </a:solidFill>
              </a:rPr>
              <a:t> </a:t>
            </a:r>
            <a:r>
              <a:rPr lang="en-IN" dirty="0" smtClean="0">
                <a:solidFill>
                  <a:srgbClr val="FF0000"/>
                </a:solidFill>
              </a:rPr>
              <a:t>                                                         </a:t>
            </a:r>
            <a:r>
              <a:rPr lang="en-IN" dirty="0" err="1" smtClean="0">
                <a:solidFill>
                  <a:srgbClr val="FF0000"/>
                </a:solidFill>
              </a:rPr>
              <a:t>int</a:t>
            </a:r>
            <a:r>
              <a:rPr lang="en-IN" dirty="0" smtClean="0">
                <a:solidFill>
                  <a:srgbClr val="FF0000"/>
                </a:solidFill>
              </a:rPr>
              <a:t> </a:t>
            </a:r>
            <a:r>
              <a:rPr lang="en-IN" dirty="0" err="1">
                <a:solidFill>
                  <a:srgbClr val="FF0000"/>
                </a:solidFill>
              </a:rPr>
              <a:t>yDiff</a:t>
            </a:r>
            <a:r>
              <a:rPr lang="en-IN" dirty="0">
                <a:solidFill>
                  <a:srgbClr val="FF0000"/>
                </a:solidFill>
              </a:rPr>
              <a:t> = </a:t>
            </a:r>
            <a:r>
              <a:rPr lang="en-IN" dirty="0" err="1">
                <a:solidFill>
                  <a:srgbClr val="FF0000"/>
                </a:solidFill>
              </a:rPr>
              <a:t>this.y</a:t>
            </a:r>
            <a:r>
              <a:rPr lang="en-IN" dirty="0">
                <a:solidFill>
                  <a:srgbClr val="FF0000"/>
                </a:solidFill>
              </a:rPr>
              <a:t> - </a:t>
            </a:r>
            <a:r>
              <a:rPr lang="en-IN" dirty="0" err="1">
                <a:solidFill>
                  <a:srgbClr val="FF0000"/>
                </a:solidFill>
              </a:rPr>
              <a:t>other.y</a:t>
            </a:r>
            <a:r>
              <a:rPr lang="en-IN" dirty="0">
                <a:solidFill>
                  <a:srgbClr val="FF0000"/>
                </a:solidFill>
              </a:rPr>
              <a:t>; </a:t>
            </a:r>
            <a:endParaRPr lang="en-IN" dirty="0" smtClean="0">
              <a:solidFill>
                <a:srgbClr val="FF0000"/>
              </a:solidFill>
            </a:endParaRPr>
          </a:p>
          <a:p>
            <a:pPr marL="0" indent="0">
              <a:buNone/>
            </a:pPr>
            <a:r>
              <a:rPr lang="en-IN" b="1" dirty="0">
                <a:solidFill>
                  <a:srgbClr val="FF0000"/>
                </a:solidFill>
              </a:rPr>
              <a:t> </a:t>
            </a:r>
            <a:r>
              <a:rPr lang="en-IN" b="1" dirty="0" smtClean="0">
                <a:solidFill>
                  <a:srgbClr val="FF0000"/>
                </a:solidFill>
              </a:rPr>
              <a:t>                                                        double </a:t>
            </a:r>
            <a:r>
              <a:rPr lang="en-IN" b="1" dirty="0">
                <a:solidFill>
                  <a:srgbClr val="FF0000"/>
                </a:solidFill>
              </a:rPr>
              <a:t>distance = </a:t>
            </a:r>
            <a:r>
              <a:rPr lang="en-IN" b="1" dirty="0" err="1">
                <a:solidFill>
                  <a:srgbClr val="FF0000"/>
                </a:solidFill>
              </a:rPr>
              <a:t>Math.Sqrt</a:t>
            </a:r>
            <a:r>
              <a:rPr lang="en-IN" b="1" dirty="0">
                <a:solidFill>
                  <a:srgbClr val="FF0000"/>
                </a:solidFill>
              </a:rPr>
              <a:t>((</a:t>
            </a:r>
            <a:r>
              <a:rPr lang="en-IN" b="1" dirty="0" err="1">
                <a:solidFill>
                  <a:srgbClr val="FF0000"/>
                </a:solidFill>
              </a:rPr>
              <a:t>xDiff</a:t>
            </a:r>
            <a:r>
              <a:rPr lang="en-IN" b="1" dirty="0">
                <a:solidFill>
                  <a:srgbClr val="FF0000"/>
                </a:solidFill>
              </a:rPr>
              <a:t> * </a:t>
            </a:r>
            <a:r>
              <a:rPr lang="en-IN" b="1" dirty="0" err="1">
                <a:solidFill>
                  <a:srgbClr val="FF0000"/>
                </a:solidFill>
              </a:rPr>
              <a:t>xDiff</a:t>
            </a:r>
            <a:r>
              <a:rPr lang="en-IN" b="1" dirty="0">
                <a:solidFill>
                  <a:srgbClr val="FF0000"/>
                </a:solidFill>
              </a:rPr>
              <a:t>) + (</a:t>
            </a:r>
            <a:r>
              <a:rPr lang="en-IN" b="1" dirty="0" err="1">
                <a:solidFill>
                  <a:srgbClr val="FF0000"/>
                </a:solidFill>
              </a:rPr>
              <a:t>yDiff</a:t>
            </a:r>
            <a:r>
              <a:rPr lang="en-IN" b="1" dirty="0">
                <a:solidFill>
                  <a:srgbClr val="FF0000"/>
                </a:solidFill>
              </a:rPr>
              <a:t> * </a:t>
            </a:r>
            <a:r>
              <a:rPr lang="en-IN" b="1" dirty="0" err="1">
                <a:solidFill>
                  <a:srgbClr val="FF0000"/>
                </a:solidFill>
              </a:rPr>
              <a:t>yDiff</a:t>
            </a:r>
            <a:r>
              <a:rPr lang="en-IN" b="1" dirty="0" smtClean="0">
                <a:solidFill>
                  <a:srgbClr val="FF0000"/>
                </a:solidFill>
              </a:rPr>
              <a:t>));</a:t>
            </a:r>
          </a:p>
          <a:p>
            <a:pPr marL="0" indent="0">
              <a:buNone/>
            </a:pPr>
            <a:r>
              <a:rPr lang="en-IN" b="1" dirty="0">
                <a:solidFill>
                  <a:srgbClr val="FF0000"/>
                </a:solidFill>
              </a:rPr>
              <a:t> </a:t>
            </a:r>
            <a:r>
              <a:rPr lang="en-IN" b="1" dirty="0" smtClean="0">
                <a:solidFill>
                  <a:srgbClr val="FF0000"/>
                </a:solidFill>
              </a:rPr>
              <a:t>                                                  </a:t>
            </a:r>
            <a:r>
              <a:rPr lang="en-IN" dirty="0" smtClean="0">
                <a:solidFill>
                  <a:srgbClr val="FF0000"/>
                </a:solidFill>
              </a:rPr>
              <a:t>}</a:t>
            </a:r>
            <a:endParaRPr lang="en-IN" dirty="0">
              <a:solidFill>
                <a:srgbClr val="FF0000"/>
              </a:solidFill>
            </a:endParaRPr>
          </a:p>
        </p:txBody>
      </p:sp>
    </p:spTree>
    <p:extLst>
      <p:ext uri="{BB962C8B-B14F-4D97-AF65-F5344CB8AC3E}">
        <p14:creationId xmlns:p14="http://schemas.microsoft.com/office/powerpoint/2010/main" xmlns="" val="1513267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51"/>
            <a:ext cx="11616744" cy="433588"/>
          </a:xfrm>
        </p:spPr>
        <p:txBody>
          <a:bodyPr>
            <a:normAutofit fontScale="90000"/>
          </a:bodyPr>
          <a:lstStyle/>
          <a:p>
            <a:r>
              <a:rPr lang="en-US" b="1" dirty="0" err="1" smtClean="0">
                <a:solidFill>
                  <a:srgbClr val="FF0000"/>
                </a:solidFill>
              </a:rPr>
              <a:t>Contd</a:t>
            </a:r>
            <a:r>
              <a:rPr lang="en-US"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66670"/>
            <a:ext cx="12192000" cy="6291329"/>
          </a:xfrm>
        </p:spPr>
        <p:txBody>
          <a:bodyPr>
            <a:normAutofit/>
          </a:bodyPr>
          <a:lstStyle/>
          <a:p>
            <a:pPr marL="0" indent="0">
              <a:buNone/>
            </a:pPr>
            <a:r>
              <a:rPr lang="en-IN" dirty="0" smtClean="0"/>
              <a:t>5) </a:t>
            </a:r>
            <a:r>
              <a:rPr lang="en-IN" dirty="0" smtClean="0">
                <a:solidFill>
                  <a:schemeClr val="tx1">
                    <a:lumMod val="95000"/>
                    <a:lumOff val="5000"/>
                  </a:schemeClr>
                </a:solidFill>
              </a:rPr>
              <a:t>Add </a:t>
            </a:r>
            <a:r>
              <a:rPr lang="en-IN" dirty="0">
                <a:solidFill>
                  <a:schemeClr val="tx1">
                    <a:lumMod val="95000"/>
                    <a:lumOff val="5000"/>
                  </a:schemeClr>
                </a:solidFill>
              </a:rPr>
              <a:t>the </a:t>
            </a:r>
            <a:r>
              <a:rPr lang="en-IN" i="1" dirty="0">
                <a:solidFill>
                  <a:schemeClr val="tx1">
                    <a:lumMod val="95000"/>
                    <a:lumOff val="5000"/>
                  </a:schemeClr>
                </a:solidFill>
              </a:rPr>
              <a:t>return </a:t>
            </a:r>
            <a:r>
              <a:rPr lang="en-IN" dirty="0">
                <a:solidFill>
                  <a:schemeClr val="tx1">
                    <a:lumMod val="95000"/>
                    <a:lumOff val="5000"/>
                  </a:schemeClr>
                </a:solidFill>
              </a:rPr>
              <a:t>statement to the end of the </a:t>
            </a:r>
            <a:r>
              <a:rPr lang="en-IN" i="1" dirty="0" err="1">
                <a:solidFill>
                  <a:schemeClr val="tx1">
                    <a:lumMod val="95000"/>
                    <a:lumOff val="5000"/>
                  </a:schemeClr>
                </a:solidFill>
              </a:rPr>
              <a:t>DistanceTo</a:t>
            </a:r>
            <a:r>
              <a:rPr lang="en-IN" i="1" dirty="0">
                <a:solidFill>
                  <a:schemeClr val="tx1">
                    <a:lumMod val="95000"/>
                    <a:lumOff val="5000"/>
                  </a:schemeClr>
                </a:solidFill>
              </a:rPr>
              <a:t> </a:t>
            </a:r>
            <a:r>
              <a:rPr lang="en-IN" dirty="0">
                <a:solidFill>
                  <a:schemeClr val="tx1">
                    <a:lumMod val="95000"/>
                    <a:lumOff val="5000"/>
                  </a:schemeClr>
                </a:solidFill>
              </a:rPr>
              <a:t>method and return the value in the </a:t>
            </a:r>
            <a:r>
              <a:rPr lang="en-IN" i="1" dirty="0">
                <a:solidFill>
                  <a:schemeClr val="tx1">
                    <a:lumMod val="95000"/>
                    <a:lumOff val="5000"/>
                  </a:schemeClr>
                </a:solidFill>
              </a:rPr>
              <a:t>distance </a:t>
            </a:r>
            <a:r>
              <a:rPr lang="en-IN" dirty="0">
                <a:solidFill>
                  <a:schemeClr val="tx1">
                    <a:lumMod val="95000"/>
                    <a:lumOff val="5000"/>
                  </a:schemeClr>
                </a:solidFill>
              </a:rPr>
              <a:t>variable:</a:t>
            </a:r>
          </a:p>
          <a:p>
            <a:pPr marL="0" indent="0">
              <a:spcBef>
                <a:spcPts val="0"/>
              </a:spcBef>
              <a:buNone/>
            </a:pPr>
            <a:r>
              <a:rPr lang="en-IN" dirty="0" smtClean="0">
                <a:solidFill>
                  <a:srgbClr val="FF0000"/>
                </a:solidFill>
              </a:rPr>
              <a:t>                                                  public </a:t>
            </a:r>
            <a:r>
              <a:rPr lang="en-IN" dirty="0">
                <a:solidFill>
                  <a:srgbClr val="FF0000"/>
                </a:solidFill>
              </a:rPr>
              <a:t>double </a:t>
            </a:r>
            <a:r>
              <a:rPr lang="en-IN" dirty="0" err="1">
                <a:solidFill>
                  <a:srgbClr val="FF0000"/>
                </a:solidFill>
              </a:rPr>
              <a:t>DistanceTo</a:t>
            </a:r>
            <a:r>
              <a:rPr lang="en-IN" dirty="0">
                <a:solidFill>
                  <a:srgbClr val="FF0000"/>
                </a:solidFill>
              </a:rPr>
              <a:t>(Point other</a:t>
            </a:r>
            <a:r>
              <a:rPr lang="en-IN" dirty="0" smtClean="0">
                <a:solidFill>
                  <a:srgbClr val="FF0000"/>
                </a:solidFill>
              </a:rPr>
              <a:t>)</a:t>
            </a:r>
          </a:p>
          <a:p>
            <a:pPr marL="0" indent="0">
              <a:spcBef>
                <a:spcPts val="0"/>
              </a:spcBef>
              <a:buNone/>
            </a:pPr>
            <a:r>
              <a:rPr lang="en-IN" dirty="0">
                <a:solidFill>
                  <a:srgbClr val="FF0000"/>
                </a:solidFill>
              </a:rPr>
              <a:t> </a:t>
            </a: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a:t>
            </a:r>
            <a:r>
              <a:rPr lang="en-IN" dirty="0" err="1">
                <a:solidFill>
                  <a:srgbClr val="FF0000"/>
                </a:solidFill>
              </a:rPr>
              <a:t>int</a:t>
            </a:r>
            <a:r>
              <a:rPr lang="en-IN" dirty="0">
                <a:solidFill>
                  <a:srgbClr val="FF0000"/>
                </a:solidFill>
              </a:rPr>
              <a:t> </a:t>
            </a:r>
            <a:r>
              <a:rPr lang="en-IN" dirty="0" err="1">
                <a:solidFill>
                  <a:srgbClr val="FF0000"/>
                </a:solidFill>
              </a:rPr>
              <a:t>xDiff</a:t>
            </a:r>
            <a:r>
              <a:rPr lang="en-IN" dirty="0">
                <a:solidFill>
                  <a:srgbClr val="FF0000"/>
                </a:solidFill>
              </a:rPr>
              <a:t> = </a:t>
            </a:r>
            <a:r>
              <a:rPr lang="en-IN" dirty="0" err="1">
                <a:solidFill>
                  <a:srgbClr val="FF0000"/>
                </a:solidFill>
              </a:rPr>
              <a:t>this.x</a:t>
            </a:r>
            <a:r>
              <a:rPr lang="en-IN" dirty="0">
                <a:solidFill>
                  <a:srgbClr val="FF0000"/>
                </a:solidFill>
              </a:rPr>
              <a:t> - </a:t>
            </a:r>
            <a:r>
              <a:rPr lang="en-IN" dirty="0" err="1">
                <a:solidFill>
                  <a:srgbClr val="FF0000"/>
                </a:solidFill>
              </a:rPr>
              <a:t>other.x</a:t>
            </a:r>
            <a:r>
              <a:rPr lang="en-IN" dirty="0">
                <a:solidFill>
                  <a:srgbClr val="FF0000"/>
                </a:solidFill>
              </a:rPr>
              <a:t>;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int</a:t>
            </a:r>
            <a:r>
              <a:rPr lang="en-IN" dirty="0" smtClean="0">
                <a:solidFill>
                  <a:srgbClr val="FF0000"/>
                </a:solidFill>
              </a:rPr>
              <a:t> </a:t>
            </a:r>
            <a:r>
              <a:rPr lang="en-IN" dirty="0" err="1">
                <a:solidFill>
                  <a:srgbClr val="FF0000"/>
                </a:solidFill>
              </a:rPr>
              <a:t>yDiff</a:t>
            </a:r>
            <a:r>
              <a:rPr lang="en-IN" dirty="0">
                <a:solidFill>
                  <a:srgbClr val="FF0000"/>
                </a:solidFill>
              </a:rPr>
              <a:t> = </a:t>
            </a:r>
            <a:r>
              <a:rPr lang="en-IN" dirty="0" err="1">
                <a:solidFill>
                  <a:srgbClr val="FF0000"/>
                </a:solidFill>
              </a:rPr>
              <a:t>this.y</a:t>
            </a:r>
            <a:r>
              <a:rPr lang="en-IN" dirty="0">
                <a:solidFill>
                  <a:srgbClr val="FF0000"/>
                </a:solidFill>
              </a:rPr>
              <a:t> - </a:t>
            </a:r>
            <a:r>
              <a:rPr lang="en-IN" dirty="0" err="1">
                <a:solidFill>
                  <a:srgbClr val="FF0000"/>
                </a:solidFill>
              </a:rPr>
              <a:t>other.y</a:t>
            </a:r>
            <a:r>
              <a:rPr lang="en-IN" dirty="0">
                <a:solidFill>
                  <a:srgbClr val="FF0000"/>
                </a:solidFill>
              </a:rPr>
              <a:t>;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double </a:t>
            </a:r>
            <a:r>
              <a:rPr lang="en-IN" dirty="0">
                <a:solidFill>
                  <a:srgbClr val="FF0000"/>
                </a:solidFill>
              </a:rPr>
              <a:t>distance = </a:t>
            </a:r>
            <a:r>
              <a:rPr lang="en-IN" dirty="0" err="1">
                <a:solidFill>
                  <a:srgbClr val="FF0000"/>
                </a:solidFill>
              </a:rPr>
              <a:t>Math.Sqrt</a:t>
            </a:r>
            <a:r>
              <a:rPr lang="en-IN" dirty="0">
                <a:solidFill>
                  <a:srgbClr val="FF0000"/>
                </a:solidFill>
              </a:rPr>
              <a:t>((</a:t>
            </a:r>
            <a:r>
              <a:rPr lang="en-IN" dirty="0" err="1">
                <a:solidFill>
                  <a:srgbClr val="FF0000"/>
                </a:solidFill>
              </a:rPr>
              <a:t>xDiff</a:t>
            </a:r>
            <a:r>
              <a:rPr lang="en-IN" dirty="0">
                <a:solidFill>
                  <a:srgbClr val="FF0000"/>
                </a:solidFill>
              </a:rPr>
              <a:t> * </a:t>
            </a:r>
            <a:r>
              <a:rPr lang="en-IN" dirty="0" err="1">
                <a:solidFill>
                  <a:srgbClr val="FF0000"/>
                </a:solidFill>
              </a:rPr>
              <a:t>xDiff</a:t>
            </a:r>
            <a:r>
              <a:rPr lang="en-IN" dirty="0">
                <a:solidFill>
                  <a:srgbClr val="FF0000"/>
                </a:solidFill>
              </a:rPr>
              <a:t>) + (</a:t>
            </a:r>
            <a:r>
              <a:rPr lang="en-IN" dirty="0" err="1">
                <a:solidFill>
                  <a:srgbClr val="FF0000"/>
                </a:solidFill>
              </a:rPr>
              <a:t>yDiff</a:t>
            </a:r>
            <a:r>
              <a:rPr lang="en-IN" dirty="0">
                <a:solidFill>
                  <a:srgbClr val="FF0000"/>
                </a:solidFill>
              </a:rPr>
              <a:t> * </a:t>
            </a:r>
            <a:r>
              <a:rPr lang="en-IN" dirty="0" err="1">
                <a:solidFill>
                  <a:srgbClr val="FF0000"/>
                </a:solidFill>
              </a:rPr>
              <a:t>yDiff</a:t>
            </a:r>
            <a:r>
              <a:rPr lang="en-IN" dirty="0">
                <a:solidFill>
                  <a:srgbClr val="FF0000"/>
                </a:solidFill>
              </a:rPr>
              <a:t>)); </a:t>
            </a:r>
            <a:endParaRPr lang="en-IN" dirty="0" smtClean="0">
              <a:solidFill>
                <a:srgbClr val="FF0000"/>
              </a:solidFill>
            </a:endParaRPr>
          </a:p>
          <a:p>
            <a:pPr marL="0" indent="0">
              <a:spcBef>
                <a:spcPts val="0"/>
              </a:spcBef>
              <a:buNone/>
            </a:pPr>
            <a:r>
              <a:rPr lang="en-IN" b="1" dirty="0">
                <a:solidFill>
                  <a:srgbClr val="FF0000"/>
                </a:solidFill>
              </a:rPr>
              <a:t> </a:t>
            </a:r>
            <a:r>
              <a:rPr lang="en-IN" b="1" dirty="0" smtClean="0">
                <a:solidFill>
                  <a:srgbClr val="FF0000"/>
                </a:solidFill>
              </a:rPr>
              <a:t>                                                    return </a:t>
            </a:r>
            <a:r>
              <a:rPr lang="en-IN" b="1" dirty="0">
                <a:solidFill>
                  <a:srgbClr val="FF0000"/>
                </a:solidFill>
              </a:rPr>
              <a:t>distance</a:t>
            </a:r>
            <a:r>
              <a:rPr lang="en-IN" b="1" dirty="0" smtClean="0">
                <a:solidFill>
                  <a:srgbClr val="FF0000"/>
                </a:solidFill>
              </a:rPr>
              <a:t>;</a:t>
            </a:r>
          </a:p>
          <a:p>
            <a:pPr marL="0" indent="0">
              <a:spcBef>
                <a:spcPts val="0"/>
              </a:spcBef>
              <a:buNone/>
            </a:pPr>
            <a:r>
              <a:rPr lang="en-IN" b="1" dirty="0">
                <a:solidFill>
                  <a:srgbClr val="FF0000"/>
                </a:solidFill>
              </a:rPr>
              <a:t> </a:t>
            </a:r>
            <a:r>
              <a:rPr lang="en-IN" b="1" dirty="0" smtClean="0">
                <a:solidFill>
                  <a:srgbClr val="FF0000"/>
                </a:solidFill>
              </a:rPr>
              <a:t>                                              </a:t>
            </a:r>
            <a:r>
              <a:rPr lang="en-IN" dirty="0" smtClean="0">
                <a:solidFill>
                  <a:srgbClr val="FF0000"/>
                </a:solidFill>
              </a:rPr>
              <a:t>}</a:t>
            </a:r>
            <a:endParaRPr lang="en-IN" dirty="0">
              <a:solidFill>
                <a:srgbClr val="FF0000"/>
              </a:solidFill>
            </a:endParaRPr>
          </a:p>
          <a:p>
            <a:r>
              <a:rPr lang="en-IN" dirty="0">
                <a:solidFill>
                  <a:schemeClr val="tx1">
                    <a:lumMod val="95000"/>
                    <a:lumOff val="5000"/>
                  </a:schemeClr>
                </a:solidFill>
              </a:rPr>
              <a:t>You will now test the </a:t>
            </a:r>
            <a:r>
              <a:rPr lang="en-IN" i="1" dirty="0" err="1">
                <a:solidFill>
                  <a:schemeClr val="tx1">
                    <a:lumMod val="95000"/>
                    <a:lumOff val="5000"/>
                  </a:schemeClr>
                </a:solidFill>
              </a:rPr>
              <a:t>DistanceTo</a:t>
            </a:r>
            <a:r>
              <a:rPr lang="en-IN" i="1" dirty="0">
                <a:solidFill>
                  <a:schemeClr val="tx1">
                    <a:lumMod val="95000"/>
                    <a:lumOff val="5000"/>
                  </a:schemeClr>
                </a:solidFill>
              </a:rPr>
              <a:t> </a:t>
            </a:r>
            <a:r>
              <a:rPr lang="en-IN" dirty="0">
                <a:solidFill>
                  <a:schemeClr val="tx1">
                    <a:lumMod val="95000"/>
                    <a:lumOff val="5000"/>
                  </a:schemeClr>
                </a:solidFill>
              </a:rPr>
              <a:t>method</a:t>
            </a:r>
            <a:r>
              <a:rPr lang="en-IN" dirty="0" smtClean="0">
                <a:solidFill>
                  <a:schemeClr val="tx1">
                    <a:lumMod val="95000"/>
                    <a:lumOff val="5000"/>
                  </a:schemeClr>
                </a:solidFill>
              </a:rPr>
              <a:t>. </a:t>
            </a:r>
          </a:p>
          <a:p>
            <a:pPr marL="0" indent="0" algn="just">
              <a:buNone/>
            </a:pPr>
            <a:r>
              <a:rPr lang="en-IN" dirty="0" smtClean="0">
                <a:solidFill>
                  <a:schemeClr val="tx1">
                    <a:lumMod val="95000"/>
                    <a:lumOff val="5000"/>
                  </a:schemeClr>
                </a:solidFill>
              </a:rPr>
              <a:t>6) Return </a:t>
            </a:r>
            <a:r>
              <a:rPr lang="en-IN" dirty="0">
                <a:solidFill>
                  <a:schemeClr val="tx1">
                    <a:lumMod val="95000"/>
                    <a:lumOff val="5000"/>
                  </a:schemeClr>
                </a:solidFill>
              </a:rPr>
              <a:t>to the </a:t>
            </a:r>
            <a:r>
              <a:rPr lang="en-IN" i="1" dirty="0" err="1">
                <a:solidFill>
                  <a:schemeClr val="tx1">
                    <a:lumMod val="95000"/>
                    <a:lumOff val="5000"/>
                  </a:schemeClr>
                </a:solidFill>
              </a:rPr>
              <a:t>doWork</a:t>
            </a:r>
            <a:r>
              <a:rPr lang="en-IN" i="1" dirty="0">
                <a:solidFill>
                  <a:schemeClr val="tx1">
                    <a:lumMod val="95000"/>
                    <a:lumOff val="5000"/>
                  </a:schemeClr>
                </a:solidFill>
              </a:rPr>
              <a:t> </a:t>
            </a:r>
            <a:r>
              <a:rPr lang="en-IN" dirty="0">
                <a:solidFill>
                  <a:schemeClr val="tx1">
                    <a:lumMod val="95000"/>
                    <a:lumOff val="5000"/>
                  </a:schemeClr>
                </a:solidFill>
              </a:rPr>
              <a:t>method in the </a:t>
            </a:r>
            <a:r>
              <a:rPr lang="en-IN" i="1" dirty="0">
                <a:solidFill>
                  <a:schemeClr val="tx1">
                    <a:lumMod val="95000"/>
                    <a:lumOff val="5000"/>
                  </a:schemeClr>
                </a:solidFill>
              </a:rPr>
              <a:t>Program </a:t>
            </a:r>
            <a:r>
              <a:rPr lang="en-IN" dirty="0">
                <a:solidFill>
                  <a:schemeClr val="tx1">
                    <a:lumMod val="95000"/>
                    <a:lumOff val="5000"/>
                  </a:schemeClr>
                </a:solidFill>
              </a:rPr>
              <a:t>class. After the statements that declare and initialize the </a:t>
            </a:r>
            <a:r>
              <a:rPr lang="en-IN" i="1" dirty="0">
                <a:solidFill>
                  <a:schemeClr val="tx1">
                    <a:lumMod val="95000"/>
                    <a:lumOff val="5000"/>
                  </a:schemeClr>
                </a:solidFill>
              </a:rPr>
              <a:t>origin </a:t>
            </a:r>
            <a:r>
              <a:rPr lang="en-IN" dirty="0">
                <a:solidFill>
                  <a:schemeClr val="tx1">
                    <a:lumMod val="95000"/>
                    <a:lumOff val="5000"/>
                  </a:schemeClr>
                </a:solidFill>
              </a:rPr>
              <a:t>and </a:t>
            </a:r>
            <a:r>
              <a:rPr lang="en-IN" i="1" dirty="0" err="1">
                <a:solidFill>
                  <a:schemeClr val="tx1">
                    <a:lumMod val="95000"/>
                    <a:lumOff val="5000"/>
                  </a:schemeClr>
                </a:solidFill>
              </a:rPr>
              <a:t>bottomRight</a:t>
            </a:r>
            <a:r>
              <a:rPr lang="en-IN" i="1" dirty="0">
                <a:solidFill>
                  <a:schemeClr val="tx1">
                    <a:lumMod val="95000"/>
                    <a:lumOff val="5000"/>
                  </a:schemeClr>
                </a:solidFill>
              </a:rPr>
              <a:t> Point </a:t>
            </a:r>
            <a:r>
              <a:rPr lang="en-IN" dirty="0">
                <a:solidFill>
                  <a:schemeClr val="tx1">
                    <a:lumMod val="95000"/>
                    <a:lumOff val="5000"/>
                  </a:schemeClr>
                </a:solidFill>
              </a:rPr>
              <a:t>variables, declare a variable called </a:t>
            </a:r>
            <a:r>
              <a:rPr lang="en-IN" i="1" dirty="0">
                <a:solidFill>
                  <a:schemeClr val="tx1">
                    <a:lumMod val="95000"/>
                    <a:lumOff val="5000"/>
                  </a:schemeClr>
                </a:solidFill>
              </a:rPr>
              <a:t>distance </a:t>
            </a:r>
            <a:r>
              <a:rPr lang="en-IN" dirty="0">
                <a:solidFill>
                  <a:schemeClr val="tx1">
                    <a:lumMod val="95000"/>
                    <a:lumOff val="5000"/>
                  </a:schemeClr>
                </a:solidFill>
              </a:rPr>
              <a:t>of type </a:t>
            </a:r>
            <a:r>
              <a:rPr lang="en-IN" i="1" dirty="0">
                <a:solidFill>
                  <a:schemeClr val="tx1">
                    <a:lumMod val="95000"/>
                    <a:lumOff val="5000"/>
                  </a:schemeClr>
                </a:solidFill>
              </a:rPr>
              <a:t>double</a:t>
            </a:r>
            <a:r>
              <a:rPr lang="en-IN" dirty="0">
                <a:solidFill>
                  <a:schemeClr val="tx1">
                    <a:lumMod val="95000"/>
                    <a:lumOff val="5000"/>
                  </a:schemeClr>
                </a:solidFill>
              </a:rPr>
              <a:t>. Initialize this </a:t>
            </a:r>
            <a:r>
              <a:rPr lang="en-IN" i="1" dirty="0">
                <a:solidFill>
                  <a:schemeClr val="tx1">
                    <a:lumMod val="95000"/>
                    <a:lumOff val="5000"/>
                  </a:schemeClr>
                </a:solidFill>
              </a:rPr>
              <a:t>double </a:t>
            </a:r>
            <a:r>
              <a:rPr lang="en-IN" dirty="0">
                <a:solidFill>
                  <a:schemeClr val="tx1">
                    <a:lumMod val="95000"/>
                    <a:lumOff val="5000"/>
                  </a:schemeClr>
                </a:solidFill>
              </a:rPr>
              <a:t>variable with the result obtained when you call the </a:t>
            </a:r>
            <a:r>
              <a:rPr lang="en-IN" i="1" dirty="0" err="1">
                <a:solidFill>
                  <a:schemeClr val="tx1">
                    <a:lumMod val="95000"/>
                    <a:lumOff val="5000"/>
                  </a:schemeClr>
                </a:solidFill>
              </a:rPr>
              <a:t>DistanceTo</a:t>
            </a:r>
            <a:r>
              <a:rPr lang="en-IN" i="1" dirty="0">
                <a:solidFill>
                  <a:schemeClr val="tx1">
                    <a:lumMod val="95000"/>
                    <a:lumOff val="5000"/>
                  </a:schemeClr>
                </a:solidFill>
              </a:rPr>
              <a:t> </a:t>
            </a:r>
            <a:r>
              <a:rPr lang="en-IN" dirty="0">
                <a:solidFill>
                  <a:schemeClr val="tx1">
                    <a:lumMod val="95000"/>
                    <a:lumOff val="5000"/>
                  </a:schemeClr>
                </a:solidFill>
              </a:rPr>
              <a:t>method on the </a:t>
            </a:r>
            <a:r>
              <a:rPr lang="en-IN" i="1" dirty="0">
                <a:solidFill>
                  <a:schemeClr val="tx1">
                    <a:lumMod val="95000"/>
                    <a:lumOff val="5000"/>
                  </a:schemeClr>
                </a:solidFill>
              </a:rPr>
              <a:t>origin </a:t>
            </a:r>
            <a:r>
              <a:rPr lang="en-IN" dirty="0">
                <a:solidFill>
                  <a:schemeClr val="tx1">
                    <a:lumMod val="95000"/>
                    <a:lumOff val="5000"/>
                  </a:schemeClr>
                </a:solidFill>
              </a:rPr>
              <a:t>object, passing the </a:t>
            </a:r>
            <a:r>
              <a:rPr lang="en-IN" i="1" dirty="0" err="1">
                <a:solidFill>
                  <a:schemeClr val="tx1">
                    <a:lumMod val="95000"/>
                    <a:lumOff val="5000"/>
                  </a:schemeClr>
                </a:solidFill>
              </a:rPr>
              <a:t>bottomRight</a:t>
            </a:r>
            <a:r>
              <a:rPr lang="en-IN" i="1" dirty="0">
                <a:solidFill>
                  <a:schemeClr val="tx1">
                    <a:lumMod val="95000"/>
                    <a:lumOff val="5000"/>
                  </a:schemeClr>
                </a:solidFill>
              </a:rPr>
              <a:t> </a:t>
            </a:r>
            <a:r>
              <a:rPr lang="en-IN" dirty="0">
                <a:solidFill>
                  <a:schemeClr val="tx1">
                    <a:lumMod val="95000"/>
                    <a:lumOff val="5000"/>
                  </a:schemeClr>
                </a:solidFill>
              </a:rPr>
              <a:t>object to it as an argument.</a:t>
            </a:r>
          </a:p>
          <a:p>
            <a:r>
              <a:rPr lang="en-IN" dirty="0">
                <a:solidFill>
                  <a:schemeClr val="tx1">
                    <a:lumMod val="95000"/>
                    <a:lumOff val="5000"/>
                  </a:schemeClr>
                </a:solidFill>
              </a:rPr>
              <a:t>The </a:t>
            </a:r>
            <a:r>
              <a:rPr lang="en-IN" i="1" dirty="0" err="1">
                <a:solidFill>
                  <a:schemeClr val="tx1">
                    <a:lumMod val="95000"/>
                    <a:lumOff val="5000"/>
                  </a:schemeClr>
                </a:solidFill>
              </a:rPr>
              <a:t>doWork</a:t>
            </a:r>
            <a:r>
              <a:rPr lang="en-IN" i="1" dirty="0">
                <a:solidFill>
                  <a:schemeClr val="tx1">
                    <a:lumMod val="95000"/>
                    <a:lumOff val="5000"/>
                  </a:schemeClr>
                </a:solidFill>
              </a:rPr>
              <a:t> </a:t>
            </a:r>
            <a:r>
              <a:rPr lang="en-IN" dirty="0">
                <a:solidFill>
                  <a:schemeClr val="tx1">
                    <a:lumMod val="95000"/>
                    <a:lumOff val="5000"/>
                  </a:schemeClr>
                </a:solidFill>
              </a:rPr>
              <a:t>method should now look like this:</a:t>
            </a:r>
          </a:p>
          <a:p>
            <a:pPr marL="0" indent="0">
              <a:spcBef>
                <a:spcPts val="0"/>
              </a:spcBef>
              <a:buNone/>
            </a:pPr>
            <a:r>
              <a:rPr lang="en-IN" dirty="0" smtClean="0">
                <a:solidFill>
                  <a:srgbClr val="FF0000"/>
                </a:solidFill>
              </a:rPr>
              <a:t>                                                                  static </a:t>
            </a:r>
            <a:r>
              <a:rPr lang="en-IN" dirty="0">
                <a:solidFill>
                  <a:srgbClr val="FF0000"/>
                </a:solidFill>
              </a:rPr>
              <a:t>void </a:t>
            </a:r>
            <a:r>
              <a:rPr lang="en-IN" dirty="0" err="1">
                <a:solidFill>
                  <a:srgbClr val="FF0000"/>
                </a:solidFill>
              </a:rPr>
              <a:t>doWork</a:t>
            </a:r>
            <a:r>
              <a:rPr lang="en-IN" dirty="0" smtClean="0">
                <a:solidFill>
                  <a:srgbClr val="FF0000"/>
                </a:solidFill>
              </a:rPr>
              <a:t>()</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Point </a:t>
            </a:r>
            <a:r>
              <a:rPr lang="en-IN" dirty="0">
                <a:solidFill>
                  <a:srgbClr val="FF0000"/>
                </a:solidFill>
              </a:rPr>
              <a:t>origin = new Point();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Point </a:t>
            </a:r>
            <a:r>
              <a:rPr lang="en-IN" dirty="0" err="1">
                <a:solidFill>
                  <a:srgbClr val="FF0000"/>
                </a:solidFill>
              </a:rPr>
              <a:t>bottomRight</a:t>
            </a:r>
            <a:r>
              <a:rPr lang="en-IN" dirty="0">
                <a:solidFill>
                  <a:srgbClr val="FF0000"/>
                </a:solidFill>
              </a:rPr>
              <a:t> = new Point(1366, 768); </a:t>
            </a:r>
            <a:endParaRPr lang="en-IN" dirty="0" smtClean="0">
              <a:solidFill>
                <a:srgbClr val="FF0000"/>
              </a:solidFill>
            </a:endParaRPr>
          </a:p>
          <a:p>
            <a:pPr marL="0" indent="0">
              <a:spcBef>
                <a:spcPts val="0"/>
              </a:spcBef>
              <a:buNone/>
            </a:pPr>
            <a:r>
              <a:rPr lang="en-IN" b="1" dirty="0">
                <a:solidFill>
                  <a:srgbClr val="FF0000"/>
                </a:solidFill>
              </a:rPr>
              <a:t> </a:t>
            </a:r>
            <a:r>
              <a:rPr lang="en-IN" b="1" dirty="0" smtClean="0">
                <a:solidFill>
                  <a:srgbClr val="FF0000"/>
                </a:solidFill>
              </a:rPr>
              <a:t>                                                                    double </a:t>
            </a:r>
            <a:r>
              <a:rPr lang="en-IN" b="1" dirty="0">
                <a:solidFill>
                  <a:srgbClr val="FF0000"/>
                </a:solidFill>
              </a:rPr>
              <a:t>distance = </a:t>
            </a:r>
            <a:r>
              <a:rPr lang="en-IN" b="1" dirty="0" err="1">
                <a:solidFill>
                  <a:srgbClr val="FF0000"/>
                </a:solidFill>
              </a:rPr>
              <a:t>origin.DistanceTo</a:t>
            </a:r>
            <a:r>
              <a:rPr lang="en-IN" b="1" dirty="0">
                <a:solidFill>
                  <a:srgbClr val="FF0000"/>
                </a:solidFill>
              </a:rPr>
              <a:t>(</a:t>
            </a:r>
            <a:r>
              <a:rPr lang="en-IN" b="1" dirty="0" err="1">
                <a:solidFill>
                  <a:srgbClr val="FF0000"/>
                </a:solidFill>
              </a:rPr>
              <a:t>bottomRight</a:t>
            </a:r>
            <a:r>
              <a:rPr lang="en-IN" b="1" dirty="0" smtClean="0">
                <a:solidFill>
                  <a:srgbClr val="FF0000"/>
                </a:solidFill>
              </a:rPr>
              <a:t>);</a:t>
            </a:r>
          </a:p>
          <a:p>
            <a:pPr marL="0" indent="0">
              <a:spcBef>
                <a:spcPts val="0"/>
              </a:spcBef>
              <a:buNone/>
            </a:pPr>
            <a:r>
              <a:rPr lang="en-IN" b="1" dirty="0">
                <a:solidFill>
                  <a:srgbClr val="FF0000"/>
                </a:solidFill>
              </a:rPr>
              <a:t> </a:t>
            </a:r>
            <a:r>
              <a:rPr lang="en-IN" b="1" dirty="0" smtClean="0">
                <a:solidFill>
                  <a:srgbClr val="FF0000"/>
                </a:solidFill>
              </a:rPr>
              <a:t>                                                              </a:t>
            </a:r>
            <a:r>
              <a:rPr lang="en-IN" dirty="0" smtClean="0">
                <a:solidFill>
                  <a:srgbClr val="FF0000"/>
                </a:solidFill>
              </a:rPr>
              <a:t>}</a:t>
            </a:r>
            <a:endParaRPr lang="en-IN" dirty="0">
              <a:solidFill>
                <a:srgbClr val="FF0000"/>
              </a:solidFill>
            </a:endParaRPr>
          </a:p>
        </p:txBody>
      </p:sp>
    </p:spTree>
    <p:extLst>
      <p:ext uri="{BB962C8B-B14F-4D97-AF65-F5344CB8AC3E}">
        <p14:creationId xmlns:p14="http://schemas.microsoft.com/office/powerpoint/2010/main" xmlns="" val="3916027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51"/>
            <a:ext cx="11616744" cy="433588"/>
          </a:xfrm>
        </p:spPr>
        <p:txBody>
          <a:bodyPr>
            <a:normAutofit fontScale="90000"/>
          </a:bodyPr>
          <a:lstStyle/>
          <a:p>
            <a:r>
              <a:rPr lang="en-US" b="1" dirty="0" err="1" smtClean="0">
                <a:solidFill>
                  <a:srgbClr val="FF0000"/>
                </a:solidFill>
              </a:rPr>
              <a:t>Contd</a:t>
            </a:r>
            <a:r>
              <a:rPr lang="en-US"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66670"/>
            <a:ext cx="12192000" cy="6291329"/>
          </a:xfrm>
        </p:spPr>
        <p:txBody>
          <a:bodyPr>
            <a:normAutofit/>
          </a:bodyPr>
          <a:lstStyle/>
          <a:p>
            <a:pPr marL="0" indent="0" algn="just">
              <a:buNone/>
            </a:pPr>
            <a:r>
              <a:rPr lang="en-IN" dirty="0" smtClean="0">
                <a:solidFill>
                  <a:schemeClr val="tx1">
                    <a:lumMod val="95000"/>
                    <a:lumOff val="5000"/>
                  </a:schemeClr>
                </a:solidFill>
              </a:rPr>
              <a:t>7) Add </a:t>
            </a:r>
            <a:r>
              <a:rPr lang="en-IN" dirty="0">
                <a:solidFill>
                  <a:schemeClr val="tx1">
                    <a:lumMod val="95000"/>
                    <a:lumOff val="5000"/>
                  </a:schemeClr>
                </a:solidFill>
              </a:rPr>
              <a:t>to the </a:t>
            </a:r>
            <a:r>
              <a:rPr lang="en-IN" i="1" dirty="0" err="1">
                <a:solidFill>
                  <a:schemeClr val="tx1">
                    <a:lumMod val="95000"/>
                    <a:lumOff val="5000"/>
                  </a:schemeClr>
                </a:solidFill>
              </a:rPr>
              <a:t>doWork</a:t>
            </a:r>
            <a:r>
              <a:rPr lang="en-IN" i="1" dirty="0">
                <a:solidFill>
                  <a:schemeClr val="tx1">
                    <a:lumMod val="95000"/>
                    <a:lumOff val="5000"/>
                  </a:schemeClr>
                </a:solidFill>
              </a:rPr>
              <a:t> </a:t>
            </a:r>
            <a:r>
              <a:rPr lang="en-IN" dirty="0">
                <a:solidFill>
                  <a:schemeClr val="tx1">
                    <a:lumMod val="95000"/>
                    <a:lumOff val="5000"/>
                  </a:schemeClr>
                </a:solidFill>
              </a:rPr>
              <a:t>method another statement that writes the value of the </a:t>
            </a:r>
            <a:r>
              <a:rPr lang="en-IN" i="1" dirty="0">
                <a:solidFill>
                  <a:schemeClr val="tx1">
                    <a:lumMod val="95000"/>
                    <a:lumOff val="5000"/>
                  </a:schemeClr>
                </a:solidFill>
              </a:rPr>
              <a:t>distance </a:t>
            </a:r>
            <a:r>
              <a:rPr lang="en-IN" dirty="0">
                <a:solidFill>
                  <a:schemeClr val="tx1">
                    <a:lumMod val="95000"/>
                    <a:lumOff val="5000"/>
                  </a:schemeClr>
                </a:solidFill>
              </a:rPr>
              <a:t>variable to the console by using the </a:t>
            </a:r>
            <a:r>
              <a:rPr lang="en-IN" i="1" dirty="0" err="1">
                <a:solidFill>
                  <a:schemeClr val="tx1">
                    <a:lumMod val="95000"/>
                    <a:lumOff val="5000"/>
                  </a:schemeClr>
                </a:solidFill>
              </a:rPr>
              <a:t>Console.WriteLine</a:t>
            </a:r>
            <a:r>
              <a:rPr lang="en-IN" i="1" dirty="0">
                <a:solidFill>
                  <a:schemeClr val="tx1">
                    <a:lumMod val="95000"/>
                    <a:lumOff val="5000"/>
                  </a:schemeClr>
                </a:solidFill>
              </a:rPr>
              <a:t> </a:t>
            </a:r>
            <a:r>
              <a:rPr lang="en-IN" dirty="0">
                <a:solidFill>
                  <a:schemeClr val="tx1">
                    <a:lumMod val="95000"/>
                    <a:lumOff val="5000"/>
                  </a:schemeClr>
                </a:solidFill>
              </a:rPr>
              <a:t>method</a:t>
            </a:r>
            <a:r>
              <a:rPr lang="en-IN" dirty="0" smtClean="0">
                <a:solidFill>
                  <a:schemeClr val="tx1">
                    <a:lumMod val="95000"/>
                    <a:lumOff val="5000"/>
                  </a:schemeClr>
                </a:solidFill>
              </a:rPr>
              <a:t>. </a:t>
            </a:r>
          </a:p>
          <a:p>
            <a:r>
              <a:rPr lang="en-IN" dirty="0"/>
              <a:t>The completed </a:t>
            </a:r>
            <a:r>
              <a:rPr lang="en-IN" i="1" dirty="0" err="1"/>
              <a:t>doWork</a:t>
            </a:r>
            <a:r>
              <a:rPr lang="en-IN" i="1" dirty="0"/>
              <a:t> </a:t>
            </a:r>
            <a:r>
              <a:rPr lang="en-IN" dirty="0"/>
              <a:t>method should look like this:</a:t>
            </a:r>
          </a:p>
          <a:p>
            <a:pPr marL="0" indent="0">
              <a:spcBef>
                <a:spcPts val="0"/>
              </a:spcBef>
              <a:buNone/>
            </a:pPr>
            <a:r>
              <a:rPr lang="en-IN" dirty="0" smtClean="0"/>
              <a:t>                                                          </a:t>
            </a:r>
            <a:r>
              <a:rPr lang="en-IN" dirty="0" smtClean="0">
                <a:solidFill>
                  <a:srgbClr val="FF0000"/>
                </a:solidFill>
              </a:rPr>
              <a:t>static </a:t>
            </a:r>
            <a:r>
              <a:rPr lang="en-IN" dirty="0">
                <a:solidFill>
                  <a:srgbClr val="FF0000"/>
                </a:solidFill>
              </a:rPr>
              <a:t>void </a:t>
            </a:r>
            <a:r>
              <a:rPr lang="en-IN" dirty="0" err="1">
                <a:solidFill>
                  <a:srgbClr val="FF0000"/>
                </a:solidFill>
              </a:rPr>
              <a:t>doWork</a:t>
            </a:r>
            <a:r>
              <a:rPr lang="en-IN" dirty="0" smtClean="0">
                <a:solidFill>
                  <a:srgbClr val="FF0000"/>
                </a:solidFill>
              </a:rPr>
              <a:t>()</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Point </a:t>
            </a:r>
            <a:r>
              <a:rPr lang="en-IN" dirty="0">
                <a:solidFill>
                  <a:srgbClr val="FF0000"/>
                </a:solidFill>
              </a:rPr>
              <a:t>origin = new Point();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Point </a:t>
            </a:r>
            <a:r>
              <a:rPr lang="en-IN" dirty="0" err="1">
                <a:solidFill>
                  <a:srgbClr val="FF0000"/>
                </a:solidFill>
              </a:rPr>
              <a:t>bottomRight</a:t>
            </a:r>
            <a:r>
              <a:rPr lang="en-IN" dirty="0">
                <a:solidFill>
                  <a:srgbClr val="FF0000"/>
                </a:solidFill>
              </a:rPr>
              <a:t> = new Point(1366, 768);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double </a:t>
            </a:r>
            <a:r>
              <a:rPr lang="en-IN" dirty="0">
                <a:solidFill>
                  <a:srgbClr val="FF0000"/>
                </a:solidFill>
              </a:rPr>
              <a:t>distance = </a:t>
            </a:r>
            <a:r>
              <a:rPr lang="en-IN" dirty="0" err="1">
                <a:solidFill>
                  <a:srgbClr val="FF0000"/>
                </a:solidFill>
              </a:rPr>
              <a:t>origin.DistanceTo</a:t>
            </a:r>
            <a:r>
              <a:rPr lang="en-IN" dirty="0">
                <a:solidFill>
                  <a:srgbClr val="FF0000"/>
                </a:solidFill>
              </a:rPr>
              <a:t>(</a:t>
            </a:r>
            <a:r>
              <a:rPr lang="en-IN" dirty="0" err="1">
                <a:solidFill>
                  <a:srgbClr val="FF0000"/>
                </a:solidFill>
              </a:rPr>
              <a:t>bottomRight</a:t>
            </a:r>
            <a:r>
              <a:rPr lang="en-IN" dirty="0">
                <a:solidFill>
                  <a:srgbClr val="FF0000"/>
                </a:solidFill>
              </a:rPr>
              <a:t>); </a:t>
            </a:r>
            <a:endParaRPr lang="en-IN" dirty="0" smtClean="0">
              <a:solidFill>
                <a:srgbClr val="FF0000"/>
              </a:solidFill>
            </a:endParaRPr>
          </a:p>
          <a:p>
            <a:pPr marL="0" indent="0">
              <a:spcBef>
                <a:spcPts val="0"/>
              </a:spcBef>
              <a:buNone/>
            </a:pPr>
            <a:r>
              <a:rPr lang="en-IN" b="1" dirty="0">
                <a:solidFill>
                  <a:srgbClr val="FF0000"/>
                </a:solidFill>
              </a:rPr>
              <a:t> </a:t>
            </a:r>
            <a:r>
              <a:rPr lang="en-IN" b="1" dirty="0" smtClean="0">
                <a:solidFill>
                  <a:srgbClr val="FF0000"/>
                </a:solidFill>
              </a:rPr>
              <a:t>                                                       </a:t>
            </a:r>
            <a:r>
              <a:rPr lang="en-IN" b="1" dirty="0" err="1" smtClean="0">
                <a:solidFill>
                  <a:srgbClr val="FF0000"/>
                </a:solidFill>
              </a:rPr>
              <a:t>Console.WriteLine</a:t>
            </a:r>
            <a:r>
              <a:rPr lang="en-IN" b="1" dirty="0">
                <a:solidFill>
                  <a:srgbClr val="FF0000"/>
                </a:solidFill>
              </a:rPr>
              <a:t>("Distance is: {0}", distance</a:t>
            </a:r>
            <a:r>
              <a:rPr lang="en-IN" b="1" dirty="0" smtClean="0">
                <a:solidFill>
                  <a:srgbClr val="FF0000"/>
                </a:solidFill>
              </a:rPr>
              <a:t>);</a:t>
            </a:r>
          </a:p>
          <a:p>
            <a:pPr marL="0" indent="0">
              <a:spcBef>
                <a:spcPts val="0"/>
              </a:spcBef>
              <a:buNone/>
            </a:pPr>
            <a:r>
              <a:rPr lang="en-IN" b="1" dirty="0">
                <a:solidFill>
                  <a:srgbClr val="FF0000"/>
                </a:solidFill>
              </a:rPr>
              <a:t> </a:t>
            </a:r>
            <a:r>
              <a:rPr lang="en-IN" b="1" dirty="0" smtClean="0">
                <a:solidFill>
                  <a:srgbClr val="FF0000"/>
                </a:solidFill>
              </a:rPr>
              <a:t>                                                 </a:t>
            </a:r>
            <a:r>
              <a:rPr lang="en-IN" dirty="0" smtClean="0">
                <a:solidFill>
                  <a:srgbClr val="FF0000"/>
                </a:solidFill>
              </a:rPr>
              <a:t>} </a:t>
            </a:r>
          </a:p>
          <a:p>
            <a:pPr marL="0" indent="0">
              <a:buNone/>
            </a:pPr>
            <a:r>
              <a:rPr lang="en-IN" dirty="0" smtClean="0">
                <a:solidFill>
                  <a:schemeClr val="tx1">
                    <a:lumMod val="95000"/>
                    <a:lumOff val="5000"/>
                  </a:schemeClr>
                </a:solidFill>
              </a:rPr>
              <a:t>8) On </a:t>
            </a:r>
            <a:r>
              <a:rPr lang="en-IN" dirty="0">
                <a:solidFill>
                  <a:schemeClr val="tx1">
                    <a:lumMod val="95000"/>
                    <a:lumOff val="5000"/>
                  </a:schemeClr>
                </a:solidFill>
              </a:rPr>
              <a:t>the DEBUG menu, click Start Without Debugging.</a:t>
            </a:r>
          </a:p>
          <a:p>
            <a:pPr marL="0" indent="0">
              <a:buNone/>
            </a:pPr>
            <a:r>
              <a:rPr lang="en-IN" dirty="0" smtClean="0">
                <a:solidFill>
                  <a:schemeClr val="tx1">
                    <a:lumMod val="95000"/>
                    <a:lumOff val="5000"/>
                  </a:schemeClr>
                </a:solidFill>
              </a:rPr>
              <a:t>9) Confirm </a:t>
            </a:r>
            <a:r>
              <a:rPr lang="en-IN" dirty="0">
                <a:solidFill>
                  <a:schemeClr val="tx1">
                    <a:lumMod val="95000"/>
                    <a:lumOff val="5000"/>
                  </a:schemeClr>
                </a:solidFill>
              </a:rPr>
              <a:t>that the value 1568.45465347265 is written to the console window, and then press Enter to close the application and return to Visual Studio </a:t>
            </a:r>
            <a:r>
              <a:rPr lang="en-IN" dirty="0" smtClean="0">
                <a:solidFill>
                  <a:schemeClr val="tx1">
                    <a:lumMod val="95000"/>
                    <a:lumOff val="5000"/>
                  </a:schemeClr>
                </a:solidFill>
              </a:rPr>
              <a:t>2015.</a:t>
            </a:r>
            <a:endParaRPr lang="en-IN" dirty="0">
              <a:solidFill>
                <a:schemeClr val="tx1">
                  <a:lumMod val="95000"/>
                  <a:lumOff val="5000"/>
                </a:schemeClr>
              </a:solidFill>
            </a:endParaRPr>
          </a:p>
        </p:txBody>
      </p:sp>
    </p:spTree>
    <p:extLst>
      <p:ext uri="{BB962C8B-B14F-4D97-AF65-F5344CB8AC3E}">
        <p14:creationId xmlns:p14="http://schemas.microsoft.com/office/powerpoint/2010/main" xmlns="" val="324970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51"/>
            <a:ext cx="11616744" cy="433588"/>
          </a:xfrm>
        </p:spPr>
        <p:txBody>
          <a:bodyPr>
            <a:normAutofit fontScale="90000"/>
          </a:bodyPr>
          <a:lstStyle/>
          <a:p>
            <a:r>
              <a:rPr lang="en-IN" b="1" dirty="0">
                <a:solidFill>
                  <a:srgbClr val="FF0000"/>
                </a:solidFill>
              </a:rPr>
              <a:t>Understanding static Methods and Data</a:t>
            </a:r>
            <a:endParaRPr lang="en-IN" dirty="0">
              <a:solidFill>
                <a:srgbClr val="FF0000"/>
              </a:solidFill>
            </a:endParaRPr>
          </a:p>
        </p:txBody>
      </p:sp>
      <p:sp>
        <p:nvSpPr>
          <p:cNvPr id="3" name="Content Placeholder 2"/>
          <p:cNvSpPr>
            <a:spLocks noGrp="1"/>
          </p:cNvSpPr>
          <p:nvPr>
            <p:ph idx="1"/>
          </p:nvPr>
        </p:nvSpPr>
        <p:spPr>
          <a:xfrm>
            <a:off x="0" y="566670"/>
            <a:ext cx="12192000" cy="6291329"/>
          </a:xfrm>
        </p:spPr>
        <p:txBody>
          <a:bodyPr>
            <a:normAutofit/>
          </a:bodyPr>
          <a:lstStyle/>
          <a:p>
            <a:pPr marL="0" indent="0" algn="just">
              <a:buNone/>
            </a:pPr>
            <a:r>
              <a:rPr lang="en-IN" dirty="0">
                <a:solidFill>
                  <a:schemeClr val="tx1">
                    <a:lumMod val="95000"/>
                    <a:lumOff val="5000"/>
                  </a:schemeClr>
                </a:solidFill>
              </a:rPr>
              <a:t>In the preceding exercise, you used the </a:t>
            </a:r>
            <a:r>
              <a:rPr lang="en-IN" i="1" dirty="0" err="1">
                <a:solidFill>
                  <a:schemeClr val="tx1">
                    <a:lumMod val="95000"/>
                    <a:lumOff val="5000"/>
                  </a:schemeClr>
                </a:solidFill>
              </a:rPr>
              <a:t>Sqrt</a:t>
            </a:r>
            <a:r>
              <a:rPr lang="en-IN" i="1" dirty="0">
                <a:solidFill>
                  <a:schemeClr val="tx1">
                    <a:lumMod val="95000"/>
                    <a:lumOff val="5000"/>
                  </a:schemeClr>
                </a:solidFill>
              </a:rPr>
              <a:t> </a:t>
            </a:r>
            <a:r>
              <a:rPr lang="en-IN" dirty="0">
                <a:solidFill>
                  <a:schemeClr val="tx1">
                    <a:lumMod val="95000"/>
                    <a:lumOff val="5000"/>
                  </a:schemeClr>
                </a:solidFill>
              </a:rPr>
              <a:t>method of the </a:t>
            </a:r>
            <a:r>
              <a:rPr lang="en-IN" i="1" dirty="0">
                <a:solidFill>
                  <a:schemeClr val="tx1">
                    <a:lumMod val="95000"/>
                    <a:lumOff val="5000"/>
                  </a:schemeClr>
                </a:solidFill>
              </a:rPr>
              <a:t>Math </a:t>
            </a:r>
            <a:r>
              <a:rPr lang="en-IN" dirty="0">
                <a:solidFill>
                  <a:schemeClr val="tx1">
                    <a:lumMod val="95000"/>
                    <a:lumOff val="5000"/>
                  </a:schemeClr>
                </a:solidFill>
              </a:rPr>
              <a:t>class. Similarly, when looking at the </a:t>
            </a:r>
            <a:r>
              <a:rPr lang="en-IN" i="1" dirty="0">
                <a:solidFill>
                  <a:schemeClr val="tx1">
                    <a:lumMod val="95000"/>
                    <a:lumOff val="5000"/>
                  </a:schemeClr>
                </a:solidFill>
              </a:rPr>
              <a:t>Circle </a:t>
            </a:r>
            <a:r>
              <a:rPr lang="en-IN" dirty="0">
                <a:solidFill>
                  <a:schemeClr val="tx1">
                    <a:lumMod val="95000"/>
                    <a:lumOff val="5000"/>
                  </a:schemeClr>
                </a:solidFill>
              </a:rPr>
              <a:t>class, you read the </a:t>
            </a:r>
            <a:r>
              <a:rPr lang="en-IN" i="1" dirty="0">
                <a:solidFill>
                  <a:schemeClr val="tx1">
                    <a:lumMod val="95000"/>
                    <a:lumOff val="5000"/>
                  </a:schemeClr>
                </a:solidFill>
              </a:rPr>
              <a:t>PI </a:t>
            </a:r>
            <a:r>
              <a:rPr lang="en-IN" dirty="0">
                <a:solidFill>
                  <a:schemeClr val="tx1">
                    <a:lumMod val="95000"/>
                    <a:lumOff val="5000"/>
                  </a:schemeClr>
                </a:solidFill>
              </a:rPr>
              <a:t>field of the </a:t>
            </a:r>
            <a:r>
              <a:rPr lang="en-IN" i="1" dirty="0">
                <a:solidFill>
                  <a:schemeClr val="tx1">
                    <a:lumMod val="95000"/>
                    <a:lumOff val="5000"/>
                  </a:schemeClr>
                </a:solidFill>
              </a:rPr>
              <a:t>Math </a:t>
            </a:r>
            <a:r>
              <a:rPr lang="en-IN" dirty="0">
                <a:solidFill>
                  <a:schemeClr val="tx1">
                    <a:lumMod val="95000"/>
                    <a:lumOff val="5000"/>
                  </a:schemeClr>
                </a:solidFill>
              </a:rPr>
              <a:t>class. </a:t>
            </a:r>
            <a:r>
              <a:rPr lang="en-IN" dirty="0" smtClean="0">
                <a:solidFill>
                  <a:schemeClr val="tx1">
                    <a:lumMod val="95000"/>
                    <a:lumOff val="5000"/>
                  </a:schemeClr>
                </a:solidFill>
              </a:rPr>
              <a:t> </a:t>
            </a:r>
          </a:p>
          <a:p>
            <a:pPr marL="0" indent="0" algn="just">
              <a:buNone/>
            </a:pPr>
            <a:r>
              <a:rPr lang="en-IN" dirty="0">
                <a:solidFill>
                  <a:schemeClr val="tx1">
                    <a:lumMod val="95000"/>
                    <a:lumOff val="5000"/>
                  </a:schemeClr>
                </a:solidFill>
              </a:rPr>
              <a:t>If you think about it, the way in which you called the </a:t>
            </a:r>
            <a:r>
              <a:rPr lang="en-IN" i="1" dirty="0" err="1">
                <a:solidFill>
                  <a:schemeClr val="tx1">
                    <a:lumMod val="95000"/>
                    <a:lumOff val="5000"/>
                  </a:schemeClr>
                </a:solidFill>
              </a:rPr>
              <a:t>Sqrt</a:t>
            </a:r>
            <a:r>
              <a:rPr lang="en-IN" i="1" dirty="0">
                <a:solidFill>
                  <a:schemeClr val="tx1">
                    <a:lumMod val="95000"/>
                    <a:lumOff val="5000"/>
                  </a:schemeClr>
                </a:solidFill>
              </a:rPr>
              <a:t> </a:t>
            </a:r>
            <a:r>
              <a:rPr lang="en-IN" dirty="0">
                <a:solidFill>
                  <a:schemeClr val="tx1">
                    <a:lumMod val="95000"/>
                    <a:lumOff val="5000"/>
                  </a:schemeClr>
                </a:solidFill>
              </a:rPr>
              <a:t>method or read the </a:t>
            </a:r>
            <a:r>
              <a:rPr lang="en-IN" i="1" dirty="0">
                <a:solidFill>
                  <a:schemeClr val="tx1">
                    <a:lumMod val="95000"/>
                    <a:lumOff val="5000"/>
                  </a:schemeClr>
                </a:solidFill>
              </a:rPr>
              <a:t>PI </a:t>
            </a:r>
            <a:r>
              <a:rPr lang="en-IN" dirty="0">
                <a:solidFill>
                  <a:schemeClr val="tx1">
                    <a:lumMod val="95000"/>
                    <a:lumOff val="5000"/>
                  </a:schemeClr>
                </a:solidFill>
              </a:rPr>
              <a:t>field was slightly odd. You invoked the method or read the field on the class itself, not on an object of type </a:t>
            </a:r>
            <a:r>
              <a:rPr lang="en-IN" i="1" dirty="0">
                <a:solidFill>
                  <a:schemeClr val="tx1">
                    <a:lumMod val="95000"/>
                    <a:lumOff val="5000"/>
                  </a:schemeClr>
                </a:solidFill>
              </a:rPr>
              <a:t>Math</a:t>
            </a:r>
            <a:r>
              <a:rPr lang="en-IN" dirty="0">
                <a:solidFill>
                  <a:schemeClr val="tx1">
                    <a:lumMod val="95000"/>
                    <a:lumOff val="5000"/>
                  </a:schemeClr>
                </a:solidFill>
              </a:rPr>
              <a:t>. </a:t>
            </a:r>
            <a:r>
              <a:rPr lang="en-IN" dirty="0" smtClean="0">
                <a:solidFill>
                  <a:schemeClr val="tx1">
                    <a:lumMod val="95000"/>
                    <a:lumOff val="5000"/>
                  </a:schemeClr>
                </a:solidFill>
              </a:rPr>
              <a:t> </a:t>
            </a:r>
          </a:p>
          <a:p>
            <a:pPr marL="0" indent="0" algn="just">
              <a:buNone/>
            </a:pPr>
            <a:r>
              <a:rPr lang="en-IN" dirty="0">
                <a:solidFill>
                  <a:schemeClr val="tx1">
                    <a:lumMod val="95000"/>
                    <a:lumOff val="5000"/>
                  </a:schemeClr>
                </a:solidFill>
              </a:rPr>
              <a:t>It is like trying to write </a:t>
            </a:r>
            <a:r>
              <a:rPr lang="en-IN" i="1" dirty="0" err="1">
                <a:solidFill>
                  <a:srgbClr val="FF0000"/>
                </a:solidFill>
              </a:rPr>
              <a:t>Point.DistanceTo</a:t>
            </a:r>
            <a:r>
              <a:rPr lang="en-IN" i="1" dirty="0">
                <a:solidFill>
                  <a:schemeClr val="tx1">
                    <a:lumMod val="95000"/>
                    <a:lumOff val="5000"/>
                  </a:schemeClr>
                </a:solidFill>
              </a:rPr>
              <a:t> </a:t>
            </a:r>
            <a:r>
              <a:rPr lang="en-IN" dirty="0">
                <a:solidFill>
                  <a:schemeClr val="tx1">
                    <a:lumMod val="95000"/>
                    <a:lumOff val="5000"/>
                  </a:schemeClr>
                </a:solidFill>
              </a:rPr>
              <a:t>rather than </a:t>
            </a:r>
            <a:r>
              <a:rPr lang="en-IN" i="1" dirty="0" err="1">
                <a:solidFill>
                  <a:srgbClr val="FF0000"/>
                </a:solidFill>
              </a:rPr>
              <a:t>origin.DistanceTo</a:t>
            </a:r>
            <a:r>
              <a:rPr lang="en-IN" i="1" dirty="0">
                <a:solidFill>
                  <a:schemeClr val="tx1">
                    <a:lumMod val="95000"/>
                    <a:lumOff val="5000"/>
                  </a:schemeClr>
                </a:solidFill>
              </a:rPr>
              <a:t> </a:t>
            </a:r>
            <a:r>
              <a:rPr lang="en-IN" dirty="0">
                <a:solidFill>
                  <a:schemeClr val="tx1">
                    <a:lumMod val="95000"/>
                    <a:lumOff val="5000"/>
                  </a:schemeClr>
                </a:solidFill>
              </a:rPr>
              <a:t>in the code you added in the preceding exercise. </a:t>
            </a:r>
            <a:r>
              <a:rPr lang="en-IN" dirty="0" smtClean="0">
                <a:solidFill>
                  <a:schemeClr val="tx1">
                    <a:lumMod val="95000"/>
                    <a:lumOff val="5000"/>
                  </a:schemeClr>
                </a:solidFill>
              </a:rPr>
              <a:t> </a:t>
            </a:r>
          </a:p>
          <a:p>
            <a:pPr marL="0" indent="0" algn="just">
              <a:buNone/>
            </a:pPr>
            <a:r>
              <a:rPr lang="en-IN" dirty="0" smtClean="0"/>
              <a:t>                                                              </a:t>
            </a:r>
            <a:r>
              <a:rPr lang="en-IN" sz="2400" dirty="0" smtClean="0">
                <a:solidFill>
                  <a:srgbClr val="FF0000"/>
                </a:solidFill>
              </a:rPr>
              <a:t>what’s </a:t>
            </a:r>
            <a:r>
              <a:rPr lang="en-IN" sz="2400" dirty="0">
                <a:solidFill>
                  <a:srgbClr val="FF0000"/>
                </a:solidFill>
              </a:rPr>
              <a:t>happening, and how does this work</a:t>
            </a:r>
            <a:r>
              <a:rPr lang="en-IN" sz="2400" dirty="0" smtClean="0">
                <a:solidFill>
                  <a:srgbClr val="FF0000"/>
                </a:solidFill>
              </a:rPr>
              <a:t>?  </a:t>
            </a:r>
          </a:p>
          <a:p>
            <a:pPr marL="0" indent="0" algn="just">
              <a:buNone/>
            </a:pPr>
            <a:r>
              <a:rPr lang="en-IN" dirty="0">
                <a:solidFill>
                  <a:schemeClr val="tx1">
                    <a:lumMod val="95000"/>
                    <a:lumOff val="5000"/>
                  </a:schemeClr>
                </a:solidFill>
              </a:rPr>
              <a:t>You will often find that not all methods naturally belong to an instance of a class; they are utility methods </a:t>
            </a:r>
            <a:r>
              <a:rPr lang="en-IN" dirty="0" smtClean="0">
                <a:solidFill>
                  <a:schemeClr val="tx1">
                    <a:lumMod val="95000"/>
                    <a:lumOff val="5000"/>
                  </a:schemeClr>
                </a:solidFill>
              </a:rPr>
              <a:t>in as much </a:t>
            </a:r>
            <a:r>
              <a:rPr lang="en-IN" dirty="0">
                <a:solidFill>
                  <a:schemeClr val="tx1">
                    <a:lumMod val="95000"/>
                    <a:lumOff val="5000"/>
                  </a:schemeClr>
                </a:solidFill>
              </a:rPr>
              <a:t>as they provide a useful function that is independent of any specific class instance. </a:t>
            </a:r>
            <a:r>
              <a:rPr lang="en-IN" dirty="0" smtClean="0">
                <a:solidFill>
                  <a:schemeClr val="tx1">
                    <a:lumMod val="95000"/>
                    <a:lumOff val="5000"/>
                  </a:schemeClr>
                </a:solidFill>
              </a:rPr>
              <a:t> </a:t>
            </a:r>
          </a:p>
          <a:p>
            <a:pPr marL="0" indent="0" algn="just">
              <a:buNone/>
            </a:pPr>
            <a:r>
              <a:rPr lang="en-IN" dirty="0">
                <a:solidFill>
                  <a:schemeClr val="tx1">
                    <a:lumMod val="95000"/>
                    <a:lumOff val="5000"/>
                  </a:schemeClr>
                </a:solidFill>
              </a:rPr>
              <a:t>The </a:t>
            </a:r>
            <a:r>
              <a:rPr lang="en-IN" i="1" dirty="0" err="1">
                <a:solidFill>
                  <a:schemeClr val="tx1">
                    <a:lumMod val="95000"/>
                    <a:lumOff val="5000"/>
                  </a:schemeClr>
                </a:solidFill>
              </a:rPr>
              <a:t>Sqrt</a:t>
            </a:r>
            <a:r>
              <a:rPr lang="en-IN" i="1" dirty="0">
                <a:solidFill>
                  <a:schemeClr val="tx1">
                    <a:lumMod val="95000"/>
                    <a:lumOff val="5000"/>
                  </a:schemeClr>
                </a:solidFill>
              </a:rPr>
              <a:t> </a:t>
            </a:r>
            <a:r>
              <a:rPr lang="en-IN" dirty="0">
                <a:solidFill>
                  <a:schemeClr val="tx1">
                    <a:lumMod val="95000"/>
                    <a:lumOff val="5000"/>
                  </a:schemeClr>
                </a:solidFill>
              </a:rPr>
              <a:t>method is just such an example. If </a:t>
            </a:r>
            <a:r>
              <a:rPr lang="en-IN" i="1" dirty="0" err="1">
                <a:solidFill>
                  <a:schemeClr val="tx1">
                    <a:lumMod val="95000"/>
                    <a:lumOff val="5000"/>
                  </a:schemeClr>
                </a:solidFill>
              </a:rPr>
              <a:t>Sqrt</a:t>
            </a:r>
            <a:r>
              <a:rPr lang="en-IN" i="1" dirty="0">
                <a:solidFill>
                  <a:schemeClr val="tx1">
                    <a:lumMod val="95000"/>
                    <a:lumOff val="5000"/>
                  </a:schemeClr>
                </a:solidFill>
              </a:rPr>
              <a:t> </a:t>
            </a:r>
            <a:r>
              <a:rPr lang="en-IN" dirty="0">
                <a:solidFill>
                  <a:schemeClr val="tx1">
                    <a:lumMod val="95000"/>
                    <a:lumOff val="5000"/>
                  </a:schemeClr>
                </a:solidFill>
              </a:rPr>
              <a:t>were an instance method of </a:t>
            </a:r>
            <a:r>
              <a:rPr lang="en-IN" i="1" dirty="0">
                <a:solidFill>
                  <a:schemeClr val="tx1">
                    <a:lumMod val="95000"/>
                    <a:lumOff val="5000"/>
                  </a:schemeClr>
                </a:solidFill>
              </a:rPr>
              <a:t>Math</a:t>
            </a:r>
            <a:r>
              <a:rPr lang="en-IN" dirty="0">
                <a:solidFill>
                  <a:schemeClr val="tx1">
                    <a:lumMod val="95000"/>
                    <a:lumOff val="5000"/>
                  </a:schemeClr>
                </a:solidFill>
              </a:rPr>
              <a:t>, you’d have to create a </a:t>
            </a:r>
            <a:r>
              <a:rPr lang="en-IN" i="1" dirty="0">
                <a:solidFill>
                  <a:schemeClr val="tx1">
                    <a:lumMod val="95000"/>
                    <a:lumOff val="5000"/>
                  </a:schemeClr>
                </a:solidFill>
              </a:rPr>
              <a:t>Math </a:t>
            </a:r>
            <a:r>
              <a:rPr lang="en-IN" dirty="0">
                <a:solidFill>
                  <a:schemeClr val="tx1">
                    <a:lumMod val="95000"/>
                    <a:lumOff val="5000"/>
                  </a:schemeClr>
                </a:solidFill>
              </a:rPr>
              <a:t>object to call </a:t>
            </a:r>
            <a:r>
              <a:rPr lang="en-IN" i="1" dirty="0" err="1">
                <a:solidFill>
                  <a:schemeClr val="tx1">
                    <a:lumMod val="95000"/>
                    <a:lumOff val="5000"/>
                  </a:schemeClr>
                </a:solidFill>
              </a:rPr>
              <a:t>Sqrt</a:t>
            </a:r>
            <a:r>
              <a:rPr lang="en-IN" i="1" dirty="0">
                <a:solidFill>
                  <a:schemeClr val="tx1">
                    <a:lumMod val="95000"/>
                    <a:lumOff val="5000"/>
                  </a:schemeClr>
                </a:solidFill>
              </a:rPr>
              <a:t> </a:t>
            </a:r>
            <a:r>
              <a:rPr lang="en-IN" dirty="0">
                <a:solidFill>
                  <a:schemeClr val="tx1">
                    <a:lumMod val="95000"/>
                    <a:lumOff val="5000"/>
                  </a:schemeClr>
                </a:solidFill>
              </a:rPr>
              <a:t>on</a:t>
            </a:r>
            <a:r>
              <a:rPr lang="en-IN" dirty="0" smtClean="0">
                <a:solidFill>
                  <a:schemeClr val="tx1">
                    <a:lumMod val="95000"/>
                    <a:lumOff val="5000"/>
                  </a:schemeClr>
                </a:solidFill>
              </a:rPr>
              <a:t>:  </a:t>
            </a:r>
          </a:p>
          <a:p>
            <a:pPr marL="0" indent="0" algn="just">
              <a:buNone/>
            </a:pPr>
            <a:r>
              <a:rPr lang="en-IN" dirty="0" smtClean="0"/>
              <a:t>                                                                        </a:t>
            </a:r>
            <a:r>
              <a:rPr lang="en-IN" dirty="0" smtClean="0">
                <a:solidFill>
                  <a:srgbClr val="FF0000"/>
                </a:solidFill>
              </a:rPr>
              <a:t>Math m </a:t>
            </a:r>
            <a:r>
              <a:rPr lang="en-IN" dirty="0">
                <a:solidFill>
                  <a:srgbClr val="FF0000"/>
                </a:solidFill>
              </a:rPr>
              <a:t>= new Math</a:t>
            </a:r>
            <a:r>
              <a:rPr lang="en-IN" dirty="0" smtClean="0">
                <a:solidFill>
                  <a:srgbClr val="FF0000"/>
                </a:solidFill>
              </a:rPr>
              <a:t>();</a:t>
            </a:r>
          </a:p>
          <a:p>
            <a:pPr marL="0" indent="0" algn="just">
              <a:buNone/>
            </a:pPr>
            <a:r>
              <a:rPr lang="en-IN" dirty="0">
                <a:solidFill>
                  <a:srgbClr val="FF0000"/>
                </a:solidFill>
              </a:rPr>
              <a:t> </a:t>
            </a:r>
            <a:r>
              <a:rPr lang="en-IN" dirty="0" smtClean="0">
                <a:solidFill>
                  <a:srgbClr val="FF0000"/>
                </a:solidFill>
              </a:rPr>
              <a:t>                                                                       double </a:t>
            </a:r>
            <a:r>
              <a:rPr lang="en-IN" dirty="0">
                <a:solidFill>
                  <a:srgbClr val="FF0000"/>
                </a:solidFill>
              </a:rPr>
              <a:t>d = </a:t>
            </a:r>
            <a:r>
              <a:rPr lang="en-IN" dirty="0" err="1">
                <a:solidFill>
                  <a:srgbClr val="FF0000"/>
                </a:solidFill>
              </a:rPr>
              <a:t>m.Sqrt</a:t>
            </a:r>
            <a:r>
              <a:rPr lang="en-IN" dirty="0">
                <a:solidFill>
                  <a:srgbClr val="FF0000"/>
                </a:solidFill>
              </a:rPr>
              <a:t>(42.24</a:t>
            </a:r>
            <a:r>
              <a:rPr lang="en-IN" dirty="0" smtClean="0">
                <a:solidFill>
                  <a:srgbClr val="FF0000"/>
                </a:solidFill>
              </a:rPr>
              <a:t>); </a:t>
            </a:r>
          </a:p>
          <a:p>
            <a:pPr marL="0" indent="0" algn="just">
              <a:buNone/>
            </a:pPr>
            <a:r>
              <a:rPr lang="en-IN" dirty="0">
                <a:solidFill>
                  <a:schemeClr val="tx1">
                    <a:lumMod val="95000"/>
                    <a:lumOff val="5000"/>
                  </a:schemeClr>
                </a:solidFill>
              </a:rPr>
              <a:t>This would be cumbersome. The </a:t>
            </a:r>
            <a:r>
              <a:rPr lang="en-IN" i="1" dirty="0">
                <a:solidFill>
                  <a:schemeClr val="tx1">
                    <a:lumMod val="95000"/>
                    <a:lumOff val="5000"/>
                  </a:schemeClr>
                </a:solidFill>
              </a:rPr>
              <a:t>Math </a:t>
            </a:r>
            <a:r>
              <a:rPr lang="en-IN" dirty="0">
                <a:solidFill>
                  <a:schemeClr val="tx1">
                    <a:lumMod val="95000"/>
                    <a:lumOff val="5000"/>
                  </a:schemeClr>
                </a:solidFill>
              </a:rPr>
              <a:t>object would play no part in the calculation of the square root. </a:t>
            </a:r>
            <a:r>
              <a:rPr lang="en-IN" dirty="0" smtClean="0">
                <a:solidFill>
                  <a:schemeClr val="tx1">
                    <a:lumMod val="95000"/>
                    <a:lumOff val="5000"/>
                  </a:schemeClr>
                </a:solidFill>
              </a:rPr>
              <a:t> </a:t>
            </a:r>
          </a:p>
          <a:p>
            <a:pPr marL="0" indent="0" algn="just">
              <a:buNone/>
            </a:pPr>
            <a:r>
              <a:rPr lang="en-IN" dirty="0">
                <a:solidFill>
                  <a:schemeClr val="tx1">
                    <a:lumMod val="95000"/>
                    <a:lumOff val="5000"/>
                  </a:schemeClr>
                </a:solidFill>
              </a:rPr>
              <a:t>All the input data that </a:t>
            </a:r>
            <a:r>
              <a:rPr lang="en-IN" i="1" dirty="0" err="1">
                <a:solidFill>
                  <a:schemeClr val="tx1">
                    <a:lumMod val="95000"/>
                    <a:lumOff val="5000"/>
                  </a:schemeClr>
                </a:solidFill>
              </a:rPr>
              <a:t>Sqrt</a:t>
            </a:r>
            <a:r>
              <a:rPr lang="en-IN" i="1" dirty="0">
                <a:solidFill>
                  <a:schemeClr val="tx1">
                    <a:lumMod val="95000"/>
                    <a:lumOff val="5000"/>
                  </a:schemeClr>
                </a:solidFill>
              </a:rPr>
              <a:t> </a:t>
            </a:r>
            <a:r>
              <a:rPr lang="en-IN" dirty="0">
                <a:solidFill>
                  <a:schemeClr val="tx1">
                    <a:lumMod val="95000"/>
                    <a:lumOff val="5000"/>
                  </a:schemeClr>
                </a:solidFill>
              </a:rPr>
              <a:t>needs is provided in the parameter list, and the result is passed back to the caller by using the method’s return value. </a:t>
            </a:r>
            <a:r>
              <a:rPr lang="en-IN" dirty="0" smtClean="0">
                <a:solidFill>
                  <a:schemeClr val="tx1">
                    <a:lumMod val="95000"/>
                    <a:lumOff val="5000"/>
                  </a:schemeClr>
                </a:solidFill>
              </a:rPr>
              <a:t> </a:t>
            </a:r>
          </a:p>
          <a:p>
            <a:pPr marL="0" indent="0" algn="just">
              <a:buNone/>
            </a:pPr>
            <a:r>
              <a:rPr lang="en-IN" dirty="0">
                <a:solidFill>
                  <a:schemeClr val="tx1">
                    <a:lumMod val="95000"/>
                    <a:lumOff val="5000"/>
                  </a:schemeClr>
                </a:solidFill>
              </a:rPr>
              <a:t>Objects are not really needed here, so forcing </a:t>
            </a:r>
            <a:r>
              <a:rPr lang="en-IN" i="1" dirty="0" err="1">
                <a:solidFill>
                  <a:schemeClr val="tx1">
                    <a:lumMod val="95000"/>
                    <a:lumOff val="5000"/>
                  </a:schemeClr>
                </a:solidFill>
              </a:rPr>
              <a:t>Sqrt</a:t>
            </a:r>
            <a:r>
              <a:rPr lang="en-IN" i="1" dirty="0">
                <a:solidFill>
                  <a:schemeClr val="tx1">
                    <a:lumMod val="95000"/>
                    <a:lumOff val="5000"/>
                  </a:schemeClr>
                </a:solidFill>
              </a:rPr>
              <a:t> </a:t>
            </a:r>
            <a:r>
              <a:rPr lang="en-IN" dirty="0">
                <a:solidFill>
                  <a:schemeClr val="tx1">
                    <a:lumMod val="95000"/>
                    <a:lumOff val="5000"/>
                  </a:schemeClr>
                </a:solidFill>
              </a:rPr>
              <a:t>into an instance straitjacket is just not a good idea. </a:t>
            </a:r>
          </a:p>
        </p:txBody>
      </p:sp>
    </p:spTree>
    <p:extLst>
      <p:ext uri="{BB962C8B-B14F-4D97-AF65-F5344CB8AC3E}">
        <p14:creationId xmlns:p14="http://schemas.microsoft.com/office/powerpoint/2010/main" xmlns="" val="3542059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51"/>
            <a:ext cx="11616744" cy="433588"/>
          </a:xfrm>
        </p:spPr>
        <p:txBody>
          <a:bodyPr>
            <a:normAutofit fontScale="90000"/>
          </a:bodyPr>
          <a:lstStyle/>
          <a:p>
            <a:r>
              <a:rPr lang="en-US" dirty="0" err="1" smtClean="0">
                <a:solidFill>
                  <a:srgbClr val="FF0000"/>
                </a:solidFill>
              </a:rPr>
              <a:t>Contd</a:t>
            </a:r>
            <a:r>
              <a:rPr lang="en-US"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66670"/>
            <a:ext cx="12192000" cy="6291329"/>
          </a:xfrm>
        </p:spPr>
        <p:txBody>
          <a:bodyPr>
            <a:normAutofit/>
          </a:bodyPr>
          <a:lstStyle/>
          <a:p>
            <a:pPr marL="0" indent="0" algn="just">
              <a:buNone/>
            </a:pPr>
            <a:r>
              <a:rPr lang="en-IN" dirty="0"/>
              <a:t>In C#, all methods must be declared inside a class. However, if you declare a method or a field as </a:t>
            </a:r>
            <a:r>
              <a:rPr lang="en-IN" i="1" dirty="0"/>
              <a:t>static</a:t>
            </a:r>
            <a:r>
              <a:rPr lang="en-IN" dirty="0"/>
              <a:t>, you can call the method or access the field by using the name of the class. </a:t>
            </a:r>
            <a:endParaRPr lang="en-IN" dirty="0" smtClean="0"/>
          </a:p>
          <a:p>
            <a:pPr marL="0" indent="0" algn="just">
              <a:buNone/>
            </a:pPr>
            <a:r>
              <a:rPr lang="en-IN" dirty="0" smtClean="0"/>
              <a:t>No </a:t>
            </a:r>
            <a:r>
              <a:rPr lang="en-IN" dirty="0"/>
              <a:t>instance is required. This is how the </a:t>
            </a:r>
            <a:r>
              <a:rPr lang="en-IN" i="1" dirty="0" err="1"/>
              <a:t>Sqrt</a:t>
            </a:r>
            <a:r>
              <a:rPr lang="en-IN" i="1" dirty="0"/>
              <a:t> </a:t>
            </a:r>
            <a:r>
              <a:rPr lang="en-IN" dirty="0"/>
              <a:t>method of the </a:t>
            </a:r>
            <a:r>
              <a:rPr lang="en-IN" i="1" dirty="0"/>
              <a:t>Math </a:t>
            </a:r>
            <a:r>
              <a:rPr lang="en-IN" dirty="0"/>
              <a:t>class is declared</a:t>
            </a:r>
            <a:r>
              <a:rPr lang="en-IN" dirty="0" smtClean="0"/>
              <a:t>: </a:t>
            </a:r>
          </a:p>
          <a:p>
            <a:pPr marL="0" indent="0" algn="just">
              <a:spcBef>
                <a:spcPts val="0"/>
              </a:spcBef>
              <a:buNone/>
            </a:pPr>
            <a:r>
              <a:rPr lang="en-IN" dirty="0" smtClean="0">
                <a:solidFill>
                  <a:srgbClr val="FF0000"/>
                </a:solidFill>
              </a:rPr>
              <a:t>                                                      class Math</a:t>
            </a: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public </a:t>
            </a:r>
            <a:r>
              <a:rPr lang="en-IN" dirty="0">
                <a:solidFill>
                  <a:srgbClr val="FF0000"/>
                </a:solidFill>
              </a:rPr>
              <a:t>static double </a:t>
            </a:r>
            <a:r>
              <a:rPr lang="en-IN" dirty="0" err="1">
                <a:solidFill>
                  <a:srgbClr val="FF0000"/>
                </a:solidFill>
              </a:rPr>
              <a:t>Sqrt</a:t>
            </a:r>
            <a:r>
              <a:rPr lang="en-IN" dirty="0">
                <a:solidFill>
                  <a:srgbClr val="FF0000"/>
                </a:solidFill>
              </a:rPr>
              <a:t>(double d)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a:t>
            </a: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A static method does not depend on an instance of the class, and it cannot access any instance fields or instance methods defined in the class; it can use only fields and other methods that are marked as </a:t>
            </a:r>
            <a:r>
              <a:rPr lang="en-IN" i="1" dirty="0">
                <a:solidFill>
                  <a:srgbClr val="FF0000"/>
                </a:solidFill>
              </a:rPr>
              <a:t>static</a:t>
            </a:r>
            <a:r>
              <a:rPr lang="en-IN" dirty="0">
                <a:solidFill>
                  <a:srgbClr val="FF0000"/>
                </a:solidFill>
              </a:rPr>
              <a:t>. </a:t>
            </a:r>
          </a:p>
        </p:txBody>
      </p:sp>
    </p:spTree>
    <p:extLst>
      <p:ext uri="{BB962C8B-B14F-4D97-AF65-F5344CB8AC3E}">
        <p14:creationId xmlns:p14="http://schemas.microsoft.com/office/powerpoint/2010/main" xmlns="" val="4004613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51"/>
            <a:ext cx="11616744" cy="433588"/>
          </a:xfrm>
        </p:spPr>
        <p:txBody>
          <a:bodyPr>
            <a:normAutofit fontScale="90000"/>
          </a:bodyPr>
          <a:lstStyle/>
          <a:p>
            <a:r>
              <a:rPr lang="en-IN" b="1" dirty="0">
                <a:solidFill>
                  <a:srgbClr val="FF0000"/>
                </a:solidFill>
              </a:rPr>
              <a:t>Creating a Shared Field</a:t>
            </a:r>
            <a:endParaRPr lang="en-IN" dirty="0">
              <a:solidFill>
                <a:srgbClr val="FF0000"/>
              </a:solidFill>
            </a:endParaRPr>
          </a:p>
        </p:txBody>
      </p:sp>
      <p:sp>
        <p:nvSpPr>
          <p:cNvPr id="3" name="Content Placeholder 2"/>
          <p:cNvSpPr>
            <a:spLocks noGrp="1"/>
          </p:cNvSpPr>
          <p:nvPr>
            <p:ph idx="1"/>
          </p:nvPr>
        </p:nvSpPr>
        <p:spPr>
          <a:xfrm>
            <a:off x="0" y="566670"/>
            <a:ext cx="12192000" cy="6291329"/>
          </a:xfrm>
        </p:spPr>
        <p:txBody>
          <a:bodyPr>
            <a:normAutofit/>
          </a:bodyPr>
          <a:lstStyle/>
          <a:p>
            <a:pPr marL="0" indent="0" algn="just">
              <a:buNone/>
            </a:pPr>
            <a:r>
              <a:rPr lang="en-IN" dirty="0" smtClean="0">
                <a:solidFill>
                  <a:schemeClr val="tx1">
                    <a:lumMod val="95000"/>
                    <a:lumOff val="5000"/>
                  </a:schemeClr>
                </a:solidFill>
              </a:rPr>
              <a:t>Defining a field as </a:t>
            </a:r>
            <a:r>
              <a:rPr lang="en-IN" dirty="0" smtClean="0">
                <a:solidFill>
                  <a:srgbClr val="FF0000"/>
                </a:solidFill>
              </a:rPr>
              <a:t>static</a:t>
            </a:r>
            <a:r>
              <a:rPr lang="en-IN" dirty="0" smtClean="0">
                <a:solidFill>
                  <a:schemeClr val="tx1">
                    <a:lumMod val="95000"/>
                    <a:lumOff val="5000"/>
                  </a:schemeClr>
                </a:solidFill>
              </a:rPr>
              <a:t> enables you to create a single instance of a field that is shared among all objects created from a single class  </a:t>
            </a:r>
          </a:p>
          <a:p>
            <a:pPr marL="0" indent="0" algn="just">
              <a:buNone/>
            </a:pPr>
            <a:r>
              <a:rPr lang="en-IN" dirty="0" smtClean="0">
                <a:solidFill>
                  <a:schemeClr val="tx1">
                    <a:lumMod val="95000"/>
                    <a:lumOff val="5000"/>
                  </a:schemeClr>
                </a:solidFill>
              </a:rPr>
              <a:t>In the following example, the </a:t>
            </a:r>
            <a:r>
              <a:rPr lang="en-IN" i="1" dirty="0" smtClean="0">
                <a:solidFill>
                  <a:schemeClr val="tx1">
                    <a:lumMod val="95000"/>
                    <a:lumOff val="5000"/>
                  </a:schemeClr>
                </a:solidFill>
              </a:rPr>
              <a:t>static </a:t>
            </a:r>
            <a:r>
              <a:rPr lang="en-IN" dirty="0" smtClean="0">
                <a:solidFill>
                  <a:schemeClr val="tx1">
                    <a:lumMod val="95000"/>
                    <a:lumOff val="5000"/>
                  </a:schemeClr>
                </a:solidFill>
              </a:rPr>
              <a:t>field </a:t>
            </a:r>
            <a:r>
              <a:rPr lang="en-IN" i="1" dirty="0" err="1" smtClean="0">
                <a:solidFill>
                  <a:schemeClr val="tx1">
                    <a:lumMod val="95000"/>
                    <a:lumOff val="5000"/>
                  </a:schemeClr>
                </a:solidFill>
              </a:rPr>
              <a:t>NumCircles</a:t>
            </a:r>
            <a:r>
              <a:rPr lang="en-IN" i="1" dirty="0" smtClean="0">
                <a:solidFill>
                  <a:schemeClr val="tx1">
                    <a:lumMod val="95000"/>
                    <a:lumOff val="5000"/>
                  </a:schemeClr>
                </a:solidFill>
              </a:rPr>
              <a:t> </a:t>
            </a:r>
            <a:r>
              <a:rPr lang="en-IN" dirty="0" smtClean="0">
                <a:solidFill>
                  <a:schemeClr val="tx1">
                    <a:lumMod val="95000"/>
                    <a:lumOff val="5000"/>
                  </a:schemeClr>
                </a:solidFill>
              </a:rPr>
              <a:t>in the </a:t>
            </a:r>
            <a:r>
              <a:rPr lang="en-IN" i="1" dirty="0" smtClean="0">
                <a:solidFill>
                  <a:schemeClr val="tx1">
                    <a:lumMod val="95000"/>
                    <a:lumOff val="5000"/>
                  </a:schemeClr>
                </a:solidFill>
              </a:rPr>
              <a:t>Circle </a:t>
            </a:r>
            <a:r>
              <a:rPr lang="en-IN" dirty="0" smtClean="0">
                <a:solidFill>
                  <a:schemeClr val="tx1">
                    <a:lumMod val="95000"/>
                    <a:lumOff val="5000"/>
                  </a:schemeClr>
                </a:solidFill>
              </a:rPr>
              <a:t>class is incremented by the </a:t>
            </a:r>
            <a:r>
              <a:rPr lang="en-IN" i="1" dirty="0" smtClean="0">
                <a:solidFill>
                  <a:schemeClr val="tx1">
                    <a:lumMod val="95000"/>
                    <a:lumOff val="5000"/>
                  </a:schemeClr>
                </a:solidFill>
              </a:rPr>
              <a:t>Circle </a:t>
            </a:r>
            <a:r>
              <a:rPr lang="en-IN" dirty="0" smtClean="0">
                <a:solidFill>
                  <a:schemeClr val="tx1">
                    <a:lumMod val="95000"/>
                    <a:lumOff val="5000"/>
                  </a:schemeClr>
                </a:solidFill>
              </a:rPr>
              <a:t>constructor every time a new </a:t>
            </a:r>
            <a:r>
              <a:rPr lang="en-IN" i="1" dirty="0" smtClean="0">
                <a:solidFill>
                  <a:schemeClr val="tx1">
                    <a:lumMod val="95000"/>
                    <a:lumOff val="5000"/>
                  </a:schemeClr>
                </a:solidFill>
              </a:rPr>
              <a:t>Circle </a:t>
            </a:r>
            <a:r>
              <a:rPr lang="en-IN" dirty="0" smtClean="0">
                <a:solidFill>
                  <a:schemeClr val="tx1">
                    <a:lumMod val="95000"/>
                    <a:lumOff val="5000"/>
                  </a:schemeClr>
                </a:solidFill>
              </a:rPr>
              <a:t>object is created: </a:t>
            </a:r>
          </a:p>
          <a:p>
            <a:pPr marL="0" indent="0" algn="just">
              <a:buNone/>
            </a:pP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2738905" y="1813464"/>
            <a:ext cx="6774287" cy="3234074"/>
          </a:xfrm>
          <a:prstGeom prst="rect">
            <a:avLst/>
          </a:prstGeom>
        </p:spPr>
      </p:pic>
      <p:sp>
        <p:nvSpPr>
          <p:cNvPr id="5" name="Rectangle 4"/>
          <p:cNvSpPr/>
          <p:nvPr/>
        </p:nvSpPr>
        <p:spPr>
          <a:xfrm>
            <a:off x="60100" y="5047538"/>
            <a:ext cx="12131899" cy="1815882"/>
          </a:xfrm>
          <a:prstGeom prst="rect">
            <a:avLst/>
          </a:prstGeom>
        </p:spPr>
        <p:txBody>
          <a:bodyPr wrap="square">
            <a:spAutoFit/>
          </a:bodyPr>
          <a:lstStyle/>
          <a:p>
            <a:r>
              <a:rPr lang="en-IN" sz="1600" b="1" dirty="0">
                <a:solidFill>
                  <a:schemeClr val="tx1">
                    <a:lumMod val="95000"/>
                    <a:lumOff val="5000"/>
                  </a:schemeClr>
                </a:solidFill>
                <a:latin typeface="+mj-lt"/>
              </a:rPr>
              <a:t>All </a:t>
            </a:r>
            <a:r>
              <a:rPr lang="en-IN" sz="1600" b="1" i="1" dirty="0">
                <a:solidFill>
                  <a:schemeClr val="tx1">
                    <a:lumMod val="95000"/>
                    <a:lumOff val="5000"/>
                  </a:schemeClr>
                </a:solidFill>
                <a:latin typeface="+mj-lt"/>
              </a:rPr>
              <a:t>Circle </a:t>
            </a:r>
            <a:r>
              <a:rPr lang="en-IN" sz="1600" b="1" dirty="0">
                <a:solidFill>
                  <a:schemeClr val="tx1">
                    <a:lumMod val="95000"/>
                    <a:lumOff val="5000"/>
                  </a:schemeClr>
                </a:solidFill>
                <a:latin typeface="+mj-lt"/>
              </a:rPr>
              <a:t>objects share the same instance of the </a:t>
            </a:r>
            <a:r>
              <a:rPr lang="en-IN" sz="1600" b="1" i="1" dirty="0" err="1">
                <a:solidFill>
                  <a:schemeClr val="tx1">
                    <a:lumMod val="95000"/>
                    <a:lumOff val="5000"/>
                  </a:schemeClr>
                </a:solidFill>
                <a:latin typeface="+mj-lt"/>
              </a:rPr>
              <a:t>NumCircles</a:t>
            </a:r>
            <a:r>
              <a:rPr lang="en-IN" sz="1600" b="1" i="1" dirty="0">
                <a:solidFill>
                  <a:schemeClr val="tx1">
                    <a:lumMod val="95000"/>
                    <a:lumOff val="5000"/>
                  </a:schemeClr>
                </a:solidFill>
                <a:latin typeface="+mj-lt"/>
              </a:rPr>
              <a:t> </a:t>
            </a:r>
            <a:r>
              <a:rPr lang="en-IN" sz="1600" b="1" dirty="0">
                <a:solidFill>
                  <a:schemeClr val="tx1">
                    <a:lumMod val="95000"/>
                    <a:lumOff val="5000"/>
                  </a:schemeClr>
                </a:solidFill>
                <a:latin typeface="+mj-lt"/>
              </a:rPr>
              <a:t>field, so the statement </a:t>
            </a:r>
            <a:r>
              <a:rPr lang="en-IN" sz="1600" b="1" i="1" dirty="0" err="1">
                <a:solidFill>
                  <a:schemeClr val="tx1">
                    <a:lumMod val="95000"/>
                    <a:lumOff val="5000"/>
                  </a:schemeClr>
                </a:solidFill>
                <a:latin typeface="+mj-lt"/>
              </a:rPr>
              <a:t>NumCircles</a:t>
            </a:r>
            <a:r>
              <a:rPr lang="en-IN" sz="1600" b="1" i="1" dirty="0">
                <a:solidFill>
                  <a:schemeClr val="tx1">
                    <a:lumMod val="95000"/>
                    <a:lumOff val="5000"/>
                  </a:schemeClr>
                </a:solidFill>
                <a:latin typeface="+mj-lt"/>
              </a:rPr>
              <a:t>++; </a:t>
            </a:r>
            <a:r>
              <a:rPr lang="en-IN" sz="1600" b="1" dirty="0">
                <a:solidFill>
                  <a:schemeClr val="tx1">
                    <a:lumMod val="95000"/>
                    <a:lumOff val="5000"/>
                  </a:schemeClr>
                </a:solidFill>
                <a:latin typeface="+mj-lt"/>
              </a:rPr>
              <a:t>increments the same data every time a new instance is created. Notice that you cannot prefix </a:t>
            </a:r>
            <a:r>
              <a:rPr lang="en-IN" sz="1600" b="1" i="1" dirty="0" err="1">
                <a:solidFill>
                  <a:schemeClr val="tx1">
                    <a:lumMod val="95000"/>
                    <a:lumOff val="5000"/>
                  </a:schemeClr>
                </a:solidFill>
                <a:latin typeface="+mj-lt"/>
              </a:rPr>
              <a:t>NumCircles</a:t>
            </a:r>
            <a:r>
              <a:rPr lang="en-IN" sz="1600" b="1" i="1" dirty="0">
                <a:solidFill>
                  <a:schemeClr val="tx1">
                    <a:lumMod val="95000"/>
                    <a:lumOff val="5000"/>
                  </a:schemeClr>
                </a:solidFill>
                <a:latin typeface="+mj-lt"/>
              </a:rPr>
              <a:t> </a:t>
            </a:r>
            <a:r>
              <a:rPr lang="en-IN" sz="1600" b="1" dirty="0">
                <a:solidFill>
                  <a:schemeClr val="tx1">
                    <a:lumMod val="95000"/>
                    <a:lumOff val="5000"/>
                  </a:schemeClr>
                </a:solidFill>
                <a:latin typeface="+mj-lt"/>
              </a:rPr>
              <a:t>with the </a:t>
            </a:r>
            <a:r>
              <a:rPr lang="en-IN" sz="1600" b="1" i="1" dirty="0">
                <a:solidFill>
                  <a:srgbClr val="FF0000"/>
                </a:solidFill>
                <a:latin typeface="+mj-lt"/>
              </a:rPr>
              <a:t>this </a:t>
            </a:r>
            <a:r>
              <a:rPr lang="en-IN" sz="1600" b="1" dirty="0">
                <a:solidFill>
                  <a:srgbClr val="FF0000"/>
                </a:solidFill>
                <a:latin typeface="+mj-lt"/>
              </a:rPr>
              <a:t>keyword</a:t>
            </a:r>
            <a:r>
              <a:rPr lang="en-IN" sz="1600" b="1" dirty="0">
                <a:solidFill>
                  <a:schemeClr val="tx1">
                    <a:lumMod val="95000"/>
                    <a:lumOff val="5000"/>
                  </a:schemeClr>
                </a:solidFill>
                <a:latin typeface="+mj-lt"/>
              </a:rPr>
              <a:t>, as </a:t>
            </a:r>
            <a:r>
              <a:rPr lang="en-IN" sz="1600" b="1" i="1" dirty="0" err="1">
                <a:solidFill>
                  <a:schemeClr val="tx1">
                    <a:lumMod val="95000"/>
                    <a:lumOff val="5000"/>
                  </a:schemeClr>
                </a:solidFill>
                <a:latin typeface="+mj-lt"/>
              </a:rPr>
              <a:t>NumCircles</a:t>
            </a:r>
            <a:r>
              <a:rPr lang="en-IN" sz="1600" b="1" i="1" dirty="0">
                <a:solidFill>
                  <a:schemeClr val="tx1">
                    <a:lumMod val="95000"/>
                    <a:lumOff val="5000"/>
                  </a:schemeClr>
                </a:solidFill>
                <a:latin typeface="+mj-lt"/>
              </a:rPr>
              <a:t> </a:t>
            </a:r>
            <a:r>
              <a:rPr lang="en-IN" sz="1600" b="1" dirty="0">
                <a:solidFill>
                  <a:schemeClr val="tx1">
                    <a:lumMod val="95000"/>
                    <a:lumOff val="5000"/>
                  </a:schemeClr>
                </a:solidFill>
                <a:latin typeface="+mj-lt"/>
              </a:rPr>
              <a:t>does not belong to a specific object. </a:t>
            </a:r>
            <a:endParaRPr lang="en-IN" sz="1600" b="1" dirty="0" smtClean="0">
              <a:solidFill>
                <a:schemeClr val="tx1">
                  <a:lumMod val="95000"/>
                  <a:lumOff val="5000"/>
                </a:schemeClr>
              </a:solidFill>
              <a:latin typeface="+mj-lt"/>
            </a:endParaRPr>
          </a:p>
          <a:p>
            <a:endParaRPr lang="en-IN" sz="1600" b="1" dirty="0" smtClean="0">
              <a:solidFill>
                <a:schemeClr val="tx1">
                  <a:lumMod val="95000"/>
                  <a:lumOff val="5000"/>
                </a:schemeClr>
              </a:solidFill>
              <a:latin typeface="+mj-lt"/>
            </a:endParaRPr>
          </a:p>
          <a:p>
            <a:r>
              <a:rPr lang="en-IN" sz="1600" b="1" dirty="0">
                <a:solidFill>
                  <a:schemeClr val="tx1">
                    <a:lumMod val="95000"/>
                    <a:lumOff val="5000"/>
                  </a:schemeClr>
                </a:solidFill>
                <a:latin typeface="+mj-lt"/>
              </a:rPr>
              <a:t>You can access the </a:t>
            </a:r>
            <a:r>
              <a:rPr lang="en-IN" sz="1600" b="1" i="1" dirty="0" err="1">
                <a:solidFill>
                  <a:schemeClr val="tx1">
                    <a:lumMod val="95000"/>
                    <a:lumOff val="5000"/>
                  </a:schemeClr>
                </a:solidFill>
                <a:latin typeface="+mj-lt"/>
              </a:rPr>
              <a:t>NumCircles</a:t>
            </a:r>
            <a:r>
              <a:rPr lang="en-IN" sz="1600" b="1" i="1" dirty="0">
                <a:solidFill>
                  <a:schemeClr val="tx1">
                    <a:lumMod val="95000"/>
                    <a:lumOff val="5000"/>
                  </a:schemeClr>
                </a:solidFill>
                <a:latin typeface="+mj-lt"/>
              </a:rPr>
              <a:t> </a:t>
            </a:r>
            <a:r>
              <a:rPr lang="en-IN" sz="1600" b="1" dirty="0">
                <a:solidFill>
                  <a:schemeClr val="tx1">
                    <a:lumMod val="95000"/>
                    <a:lumOff val="5000"/>
                  </a:schemeClr>
                </a:solidFill>
                <a:latin typeface="+mj-lt"/>
              </a:rPr>
              <a:t>field from outside of the class by specifying the </a:t>
            </a:r>
            <a:r>
              <a:rPr lang="en-IN" sz="1600" b="1" i="1" dirty="0">
                <a:solidFill>
                  <a:schemeClr val="tx1">
                    <a:lumMod val="95000"/>
                    <a:lumOff val="5000"/>
                  </a:schemeClr>
                </a:solidFill>
                <a:latin typeface="+mj-lt"/>
              </a:rPr>
              <a:t>Circle </a:t>
            </a:r>
            <a:r>
              <a:rPr lang="en-IN" sz="1600" b="1" dirty="0">
                <a:solidFill>
                  <a:schemeClr val="tx1">
                    <a:lumMod val="95000"/>
                    <a:lumOff val="5000"/>
                  </a:schemeClr>
                </a:solidFill>
                <a:latin typeface="+mj-lt"/>
              </a:rPr>
              <a:t>class rather than a </a:t>
            </a:r>
            <a:r>
              <a:rPr lang="en-IN" sz="1600" b="1" i="1" dirty="0">
                <a:solidFill>
                  <a:schemeClr val="tx1">
                    <a:lumMod val="95000"/>
                    <a:lumOff val="5000"/>
                  </a:schemeClr>
                </a:solidFill>
                <a:latin typeface="+mj-lt"/>
              </a:rPr>
              <a:t>Circle </a:t>
            </a:r>
            <a:r>
              <a:rPr lang="en-IN" sz="1600" b="1" dirty="0">
                <a:solidFill>
                  <a:schemeClr val="tx1">
                    <a:lumMod val="95000"/>
                    <a:lumOff val="5000"/>
                  </a:schemeClr>
                </a:solidFill>
                <a:latin typeface="+mj-lt"/>
              </a:rPr>
              <a:t>object. For example:</a:t>
            </a:r>
          </a:p>
          <a:p>
            <a:r>
              <a:rPr lang="en-IN" sz="1600" dirty="0" smtClean="0"/>
              <a:t>                                               </a:t>
            </a:r>
            <a:r>
              <a:rPr lang="en-IN" sz="1600" dirty="0" err="1" smtClean="0">
                <a:solidFill>
                  <a:srgbClr val="FF0000"/>
                </a:solidFill>
              </a:rPr>
              <a:t>Console.WriteLine</a:t>
            </a:r>
            <a:r>
              <a:rPr lang="en-IN" sz="1600" dirty="0">
                <a:solidFill>
                  <a:srgbClr val="FF0000"/>
                </a:solidFill>
              </a:rPr>
              <a:t>("Number of Circle objects: {0}", </a:t>
            </a:r>
            <a:r>
              <a:rPr lang="en-IN" sz="1600" dirty="0" err="1">
                <a:solidFill>
                  <a:srgbClr val="FF0000"/>
                </a:solidFill>
              </a:rPr>
              <a:t>Circle.NumCircles</a:t>
            </a:r>
            <a:r>
              <a:rPr lang="en-IN" sz="1600" dirty="0">
                <a:solidFill>
                  <a:srgbClr val="FF0000"/>
                </a:solidFill>
              </a:rPr>
              <a:t>);</a:t>
            </a:r>
            <a:endParaRPr lang="en-IN" sz="1600" dirty="0">
              <a:solidFill>
                <a:srgbClr val="FF0000"/>
              </a:solidFill>
              <a:latin typeface="+mj-lt"/>
            </a:endParaRPr>
          </a:p>
        </p:txBody>
      </p:sp>
    </p:spTree>
    <p:extLst>
      <p:ext uri="{BB962C8B-B14F-4D97-AF65-F5344CB8AC3E}">
        <p14:creationId xmlns:p14="http://schemas.microsoft.com/office/powerpoint/2010/main" xmlns="" val="1061545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51"/>
            <a:ext cx="11616744" cy="433588"/>
          </a:xfrm>
        </p:spPr>
        <p:txBody>
          <a:bodyPr>
            <a:normAutofit fontScale="90000"/>
          </a:bodyPr>
          <a:lstStyle/>
          <a:p>
            <a:r>
              <a:rPr lang="en-IN" b="1" dirty="0">
                <a:solidFill>
                  <a:srgbClr val="FF0000"/>
                </a:solidFill>
              </a:rPr>
              <a:t>Creating a static Field by Using the </a:t>
            </a:r>
            <a:r>
              <a:rPr lang="en-IN" b="1" dirty="0" err="1">
                <a:solidFill>
                  <a:srgbClr val="FF0000"/>
                </a:solidFill>
              </a:rPr>
              <a:t>const</a:t>
            </a:r>
            <a:r>
              <a:rPr lang="en-IN" b="1" dirty="0">
                <a:solidFill>
                  <a:srgbClr val="FF0000"/>
                </a:solidFill>
              </a:rPr>
              <a:t> Keyword</a:t>
            </a:r>
            <a:endParaRPr lang="en-IN" dirty="0">
              <a:solidFill>
                <a:srgbClr val="FF0000"/>
              </a:solidFill>
            </a:endParaRPr>
          </a:p>
        </p:txBody>
      </p:sp>
      <p:sp>
        <p:nvSpPr>
          <p:cNvPr id="3" name="Content Placeholder 2"/>
          <p:cNvSpPr>
            <a:spLocks noGrp="1"/>
          </p:cNvSpPr>
          <p:nvPr>
            <p:ph idx="1"/>
          </p:nvPr>
        </p:nvSpPr>
        <p:spPr>
          <a:xfrm>
            <a:off x="0" y="566670"/>
            <a:ext cx="12192000" cy="6291329"/>
          </a:xfrm>
        </p:spPr>
        <p:txBody>
          <a:bodyPr>
            <a:normAutofit/>
          </a:bodyPr>
          <a:lstStyle/>
          <a:p>
            <a:pPr marL="0" indent="0" algn="just">
              <a:buNone/>
            </a:pPr>
            <a:r>
              <a:rPr lang="en-IN" dirty="0"/>
              <a:t>By prefixing the field with the </a:t>
            </a:r>
            <a:r>
              <a:rPr lang="en-IN" i="1" dirty="0" err="1">
                <a:solidFill>
                  <a:srgbClr val="FF0000"/>
                </a:solidFill>
              </a:rPr>
              <a:t>const</a:t>
            </a:r>
            <a:r>
              <a:rPr lang="en-IN" i="1" dirty="0"/>
              <a:t> </a:t>
            </a:r>
            <a:r>
              <a:rPr lang="en-IN" dirty="0"/>
              <a:t>keyword, you can declare that a field is static but that its value can never change. </a:t>
            </a:r>
            <a:endParaRPr lang="en-IN" dirty="0" smtClean="0"/>
          </a:p>
          <a:p>
            <a:pPr marL="0" indent="0" algn="just">
              <a:buNone/>
            </a:pPr>
            <a:r>
              <a:rPr lang="en-IN" dirty="0"/>
              <a:t>The keyword </a:t>
            </a:r>
            <a:r>
              <a:rPr lang="en-IN" i="1" dirty="0" err="1">
                <a:solidFill>
                  <a:srgbClr val="FF0000"/>
                </a:solidFill>
              </a:rPr>
              <a:t>const</a:t>
            </a:r>
            <a:r>
              <a:rPr lang="en-IN" i="1" dirty="0"/>
              <a:t> </a:t>
            </a:r>
            <a:r>
              <a:rPr lang="en-IN" dirty="0"/>
              <a:t>is short for </a:t>
            </a:r>
            <a:r>
              <a:rPr lang="en-IN" i="1" dirty="0"/>
              <a:t>constant</a:t>
            </a:r>
            <a:r>
              <a:rPr lang="en-IN" dirty="0"/>
              <a:t>. A </a:t>
            </a:r>
            <a:r>
              <a:rPr lang="en-IN" i="1" dirty="0" err="1"/>
              <a:t>const</a:t>
            </a:r>
            <a:r>
              <a:rPr lang="en-IN" i="1" dirty="0"/>
              <a:t> </a:t>
            </a:r>
            <a:r>
              <a:rPr lang="en-IN" dirty="0"/>
              <a:t>field does not use the </a:t>
            </a:r>
            <a:r>
              <a:rPr lang="en-IN" i="1" dirty="0"/>
              <a:t>static </a:t>
            </a:r>
            <a:r>
              <a:rPr lang="en-IN" dirty="0"/>
              <a:t>keyword in its declaration but is nevertheless static. </a:t>
            </a:r>
            <a:endParaRPr lang="en-IN" dirty="0" smtClean="0"/>
          </a:p>
          <a:p>
            <a:r>
              <a:rPr lang="en-IN" dirty="0"/>
              <a:t>For example, here’s how the </a:t>
            </a:r>
            <a:r>
              <a:rPr lang="en-IN" i="1" dirty="0"/>
              <a:t>Math </a:t>
            </a:r>
            <a:r>
              <a:rPr lang="en-IN" dirty="0"/>
              <a:t>class declares </a:t>
            </a:r>
            <a:r>
              <a:rPr lang="en-IN" i="1" dirty="0"/>
              <a:t>PI </a:t>
            </a:r>
            <a:r>
              <a:rPr lang="en-IN" dirty="0"/>
              <a:t>as a </a:t>
            </a:r>
            <a:r>
              <a:rPr lang="en-IN" i="1" dirty="0" err="1"/>
              <a:t>const</a:t>
            </a:r>
            <a:r>
              <a:rPr lang="en-IN" i="1" dirty="0"/>
              <a:t> </a:t>
            </a:r>
            <a:r>
              <a:rPr lang="en-IN" dirty="0"/>
              <a:t>field:</a:t>
            </a:r>
          </a:p>
          <a:p>
            <a:pPr marL="0" indent="0">
              <a:spcBef>
                <a:spcPts val="0"/>
              </a:spcBef>
              <a:buNone/>
            </a:pPr>
            <a:r>
              <a:rPr lang="en-IN" dirty="0" smtClean="0">
                <a:solidFill>
                  <a:srgbClr val="FF0000"/>
                </a:solidFill>
              </a:rPr>
              <a:t>                                                        class Math</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public </a:t>
            </a:r>
            <a:r>
              <a:rPr lang="en-IN" dirty="0" err="1">
                <a:solidFill>
                  <a:srgbClr val="FF0000"/>
                </a:solidFill>
              </a:rPr>
              <a:t>const</a:t>
            </a:r>
            <a:r>
              <a:rPr lang="en-IN" dirty="0">
                <a:solidFill>
                  <a:srgbClr val="FF0000"/>
                </a:solidFill>
              </a:rPr>
              <a:t> double PI = 3.14159265358979323846</a:t>
            </a:r>
            <a:r>
              <a:rPr lang="en-IN" dirty="0" smtClean="0">
                <a:solidFill>
                  <a:srgbClr val="FF0000"/>
                </a:solidFill>
              </a:rPr>
              <a:t>;</a:t>
            </a:r>
          </a:p>
          <a:p>
            <a:pPr marL="0" indent="0">
              <a:spcBef>
                <a:spcPts val="0"/>
              </a:spcBef>
              <a:buNone/>
            </a:pPr>
            <a:r>
              <a:rPr lang="en-IN" dirty="0">
                <a:solidFill>
                  <a:srgbClr val="FF0000"/>
                </a:solidFill>
              </a:rPr>
              <a:t> </a:t>
            </a:r>
            <a:r>
              <a:rPr lang="en-IN" dirty="0" smtClean="0">
                <a:solidFill>
                  <a:srgbClr val="FF0000"/>
                </a:solidFill>
              </a:rPr>
              <a:t>                                                  } </a:t>
            </a:r>
          </a:p>
        </p:txBody>
      </p:sp>
    </p:spTree>
    <p:extLst>
      <p:ext uri="{BB962C8B-B14F-4D97-AF65-F5344CB8AC3E}">
        <p14:creationId xmlns:p14="http://schemas.microsoft.com/office/powerpoint/2010/main" xmlns="" val="211605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62" y="0"/>
            <a:ext cx="11184109" cy="412124"/>
          </a:xfrm>
        </p:spPr>
        <p:txBody>
          <a:bodyPr>
            <a:normAutofit fontScale="90000"/>
          </a:bodyPr>
          <a:lstStyle/>
          <a:p>
            <a:r>
              <a:rPr lang="en-IN" b="1" dirty="0">
                <a:solidFill>
                  <a:srgbClr val="FF0000"/>
                </a:solidFill>
              </a:rPr>
              <a:t>Understanding Classification </a:t>
            </a:r>
            <a:endParaRPr lang="en-IN" dirty="0">
              <a:solidFill>
                <a:srgbClr val="FF0000"/>
              </a:solidFill>
            </a:endParaRPr>
          </a:p>
        </p:txBody>
      </p:sp>
      <p:sp>
        <p:nvSpPr>
          <p:cNvPr id="3" name="Content Placeholder 2"/>
          <p:cNvSpPr>
            <a:spLocks noGrp="1"/>
          </p:cNvSpPr>
          <p:nvPr>
            <p:ph idx="1"/>
          </p:nvPr>
        </p:nvSpPr>
        <p:spPr>
          <a:xfrm>
            <a:off x="0" y="618186"/>
            <a:ext cx="12192000" cy="6239813"/>
          </a:xfrm>
        </p:spPr>
        <p:txBody>
          <a:bodyPr/>
          <a:lstStyle/>
          <a:p>
            <a:pPr algn="just"/>
            <a:r>
              <a:rPr lang="en-IN" i="1" dirty="0">
                <a:solidFill>
                  <a:schemeClr val="tx1">
                    <a:lumMod val="95000"/>
                    <a:lumOff val="5000"/>
                  </a:schemeClr>
                </a:solidFill>
              </a:rPr>
              <a:t>Class </a:t>
            </a:r>
            <a:r>
              <a:rPr lang="en-IN" dirty="0">
                <a:solidFill>
                  <a:schemeClr val="tx1">
                    <a:lumMod val="95000"/>
                    <a:lumOff val="5000"/>
                  </a:schemeClr>
                </a:solidFill>
              </a:rPr>
              <a:t>is the root word of the term </a:t>
            </a:r>
            <a:r>
              <a:rPr lang="en-IN" i="1" dirty="0">
                <a:solidFill>
                  <a:schemeClr val="tx1">
                    <a:lumMod val="95000"/>
                    <a:lumOff val="5000"/>
                  </a:schemeClr>
                </a:solidFill>
              </a:rPr>
              <a:t>classification</a:t>
            </a:r>
            <a:r>
              <a:rPr lang="en-IN" dirty="0">
                <a:solidFill>
                  <a:schemeClr val="tx1">
                    <a:lumMod val="95000"/>
                    <a:lumOff val="5000"/>
                  </a:schemeClr>
                </a:solidFill>
              </a:rPr>
              <a:t>. When you design a class, you systematically arrange information and </a:t>
            </a:r>
            <a:r>
              <a:rPr lang="en-IN" dirty="0" err="1">
                <a:solidFill>
                  <a:schemeClr val="tx1">
                    <a:lumMod val="95000"/>
                    <a:lumOff val="5000"/>
                  </a:schemeClr>
                </a:solidFill>
              </a:rPr>
              <a:t>behavior</a:t>
            </a:r>
            <a:r>
              <a:rPr lang="en-IN" dirty="0">
                <a:solidFill>
                  <a:schemeClr val="tx1">
                    <a:lumMod val="95000"/>
                    <a:lumOff val="5000"/>
                  </a:schemeClr>
                </a:solidFill>
              </a:rPr>
              <a:t> into a meaningful entity. </a:t>
            </a:r>
            <a:r>
              <a:rPr lang="en-IN" dirty="0" smtClean="0">
                <a:solidFill>
                  <a:schemeClr val="tx1">
                    <a:lumMod val="95000"/>
                    <a:lumOff val="5000"/>
                  </a:schemeClr>
                </a:solidFill>
              </a:rPr>
              <a:t> </a:t>
            </a:r>
          </a:p>
          <a:p>
            <a:pPr algn="just"/>
            <a:r>
              <a:rPr lang="en-IN" dirty="0">
                <a:solidFill>
                  <a:schemeClr val="tx1">
                    <a:lumMod val="95000"/>
                    <a:lumOff val="5000"/>
                  </a:schemeClr>
                </a:solidFill>
              </a:rPr>
              <a:t>This arranging is an act of classification and is something that everyone does—not just programmers. </a:t>
            </a:r>
            <a:endParaRPr lang="en-IN" dirty="0" smtClean="0">
              <a:solidFill>
                <a:schemeClr val="tx1">
                  <a:lumMod val="95000"/>
                  <a:lumOff val="5000"/>
                </a:schemeClr>
              </a:solidFill>
            </a:endParaRPr>
          </a:p>
          <a:p>
            <a:pPr algn="just"/>
            <a:r>
              <a:rPr lang="en-IN" dirty="0">
                <a:solidFill>
                  <a:schemeClr val="tx1">
                    <a:lumMod val="95000"/>
                    <a:lumOff val="5000"/>
                  </a:schemeClr>
                </a:solidFill>
              </a:rPr>
              <a:t>For example, all cars share common </a:t>
            </a:r>
            <a:r>
              <a:rPr lang="en-IN" dirty="0" smtClean="0">
                <a:solidFill>
                  <a:schemeClr val="tx1">
                    <a:lumMod val="95000"/>
                    <a:lumOff val="5000"/>
                  </a:schemeClr>
                </a:solidFill>
              </a:rPr>
              <a:t>behaviours </a:t>
            </a:r>
            <a:r>
              <a:rPr lang="en-IN" dirty="0">
                <a:solidFill>
                  <a:schemeClr val="tx1">
                    <a:lumMod val="95000"/>
                    <a:lumOff val="5000"/>
                  </a:schemeClr>
                </a:solidFill>
              </a:rPr>
              <a:t>(they can be steered, stopped, accelerated, and so on) and common attributes (they have a steering wheel, an engine, and so on) </a:t>
            </a:r>
            <a:endParaRPr lang="en-IN" dirty="0" smtClean="0">
              <a:solidFill>
                <a:schemeClr val="tx1">
                  <a:lumMod val="95000"/>
                  <a:lumOff val="5000"/>
                </a:schemeClr>
              </a:solidFill>
            </a:endParaRPr>
          </a:p>
          <a:p>
            <a:pPr algn="just"/>
            <a:r>
              <a:rPr lang="en-IN" dirty="0">
                <a:solidFill>
                  <a:schemeClr val="tx1">
                    <a:lumMod val="95000"/>
                    <a:lumOff val="5000"/>
                  </a:schemeClr>
                </a:solidFill>
              </a:rPr>
              <a:t>People use the word </a:t>
            </a:r>
            <a:r>
              <a:rPr lang="en-IN" i="1" dirty="0">
                <a:solidFill>
                  <a:schemeClr val="tx1">
                    <a:lumMod val="95000"/>
                    <a:lumOff val="5000"/>
                  </a:schemeClr>
                </a:solidFill>
              </a:rPr>
              <a:t>car </a:t>
            </a:r>
            <a:r>
              <a:rPr lang="en-IN" dirty="0">
                <a:solidFill>
                  <a:schemeClr val="tx1">
                    <a:lumMod val="95000"/>
                    <a:lumOff val="5000"/>
                  </a:schemeClr>
                </a:solidFill>
              </a:rPr>
              <a:t>to mean an object that shares these common </a:t>
            </a:r>
            <a:r>
              <a:rPr lang="en-IN" dirty="0" smtClean="0">
                <a:solidFill>
                  <a:schemeClr val="tx1">
                    <a:lumMod val="95000"/>
                    <a:lumOff val="5000"/>
                  </a:schemeClr>
                </a:solidFill>
              </a:rPr>
              <a:t>behaviours </a:t>
            </a:r>
            <a:r>
              <a:rPr lang="en-IN" dirty="0">
                <a:solidFill>
                  <a:schemeClr val="tx1">
                    <a:lumMod val="95000"/>
                    <a:lumOff val="5000"/>
                  </a:schemeClr>
                </a:solidFill>
              </a:rPr>
              <a:t>and attributes. As long as everyone agrees on what a word means, this system works </a:t>
            </a:r>
            <a:r>
              <a:rPr lang="en-IN" dirty="0" smtClean="0">
                <a:solidFill>
                  <a:schemeClr val="tx1">
                    <a:lumMod val="95000"/>
                    <a:lumOff val="5000"/>
                  </a:schemeClr>
                </a:solidFill>
              </a:rPr>
              <a:t>well </a:t>
            </a:r>
            <a:r>
              <a:rPr lang="en-IN" dirty="0">
                <a:solidFill>
                  <a:schemeClr val="tx1">
                    <a:lumMod val="95000"/>
                    <a:lumOff val="5000"/>
                  </a:schemeClr>
                </a:solidFill>
              </a:rPr>
              <a:t>and you can express complex but precise ideas in a concise form. Without classification, it’s hard to imagine how people could think or communicate at all. </a:t>
            </a:r>
            <a:r>
              <a:rPr lang="en-IN" dirty="0" smtClean="0">
                <a:solidFill>
                  <a:schemeClr val="tx1">
                    <a:lumMod val="95000"/>
                    <a:lumOff val="5000"/>
                  </a:schemeClr>
                </a:solidFill>
              </a:rPr>
              <a:t> </a:t>
            </a:r>
          </a:p>
          <a:p>
            <a:pPr algn="just"/>
            <a:endParaRPr lang="en-IN" dirty="0">
              <a:solidFill>
                <a:schemeClr val="tx1">
                  <a:lumMod val="95000"/>
                  <a:lumOff val="5000"/>
                </a:schemeClr>
              </a:solidFill>
            </a:endParaRPr>
          </a:p>
        </p:txBody>
      </p:sp>
    </p:spTree>
    <p:extLst>
      <p:ext uri="{BB962C8B-B14F-4D97-AF65-F5344CB8AC3E}">
        <p14:creationId xmlns:p14="http://schemas.microsoft.com/office/powerpoint/2010/main" xmlns="" val="1291272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51"/>
            <a:ext cx="11616744" cy="433588"/>
          </a:xfrm>
        </p:spPr>
        <p:txBody>
          <a:bodyPr>
            <a:normAutofit fontScale="90000"/>
          </a:bodyPr>
          <a:lstStyle/>
          <a:p>
            <a:pPr>
              <a:spcBef>
                <a:spcPts val="0"/>
              </a:spcBef>
            </a:pPr>
            <a:r>
              <a:rPr lang="en-IN" b="1" dirty="0">
                <a:solidFill>
                  <a:srgbClr val="FF0000"/>
                </a:solidFill>
              </a:rPr>
              <a:t>Understanding static Classes</a:t>
            </a:r>
            <a:endParaRPr lang="en-US" dirty="0">
              <a:solidFill>
                <a:srgbClr val="FF0000"/>
              </a:solidFill>
            </a:endParaRPr>
          </a:p>
        </p:txBody>
      </p:sp>
      <p:sp>
        <p:nvSpPr>
          <p:cNvPr id="3" name="Content Placeholder 2"/>
          <p:cNvSpPr>
            <a:spLocks noGrp="1"/>
          </p:cNvSpPr>
          <p:nvPr>
            <p:ph idx="1"/>
          </p:nvPr>
        </p:nvSpPr>
        <p:spPr>
          <a:xfrm>
            <a:off x="0" y="566670"/>
            <a:ext cx="12192000" cy="6291329"/>
          </a:xfrm>
        </p:spPr>
        <p:txBody>
          <a:bodyPr>
            <a:normAutofit fontScale="92500" lnSpcReduction="20000"/>
          </a:bodyPr>
          <a:lstStyle/>
          <a:p>
            <a:pPr marL="0" indent="0" algn="just">
              <a:buNone/>
            </a:pPr>
            <a:r>
              <a:rPr lang="en-IN" dirty="0">
                <a:solidFill>
                  <a:schemeClr val="tx1">
                    <a:lumMod val="95000"/>
                    <a:lumOff val="5000"/>
                  </a:schemeClr>
                </a:solidFill>
              </a:rPr>
              <a:t>Another feature of the C# language is the ability to declare a class as </a:t>
            </a:r>
            <a:r>
              <a:rPr lang="en-IN" i="1" dirty="0">
                <a:solidFill>
                  <a:srgbClr val="FF0000"/>
                </a:solidFill>
              </a:rPr>
              <a:t>static</a:t>
            </a:r>
            <a:r>
              <a:rPr lang="en-IN" dirty="0">
                <a:solidFill>
                  <a:schemeClr val="tx1">
                    <a:lumMod val="95000"/>
                    <a:lumOff val="5000"/>
                  </a:schemeClr>
                </a:solidFill>
              </a:rPr>
              <a:t>. A </a:t>
            </a:r>
            <a:r>
              <a:rPr lang="en-IN" i="1" dirty="0">
                <a:solidFill>
                  <a:schemeClr val="tx1">
                    <a:lumMod val="95000"/>
                    <a:lumOff val="5000"/>
                  </a:schemeClr>
                </a:solidFill>
              </a:rPr>
              <a:t>static </a:t>
            </a:r>
            <a:r>
              <a:rPr lang="en-IN" dirty="0">
                <a:solidFill>
                  <a:schemeClr val="tx1">
                    <a:lumMod val="95000"/>
                    <a:lumOff val="5000"/>
                  </a:schemeClr>
                </a:solidFill>
              </a:rPr>
              <a:t>class can contain only </a:t>
            </a:r>
            <a:r>
              <a:rPr lang="en-IN" i="1" dirty="0">
                <a:solidFill>
                  <a:schemeClr val="tx1">
                    <a:lumMod val="95000"/>
                    <a:lumOff val="5000"/>
                  </a:schemeClr>
                </a:solidFill>
              </a:rPr>
              <a:t>static </a:t>
            </a:r>
            <a:r>
              <a:rPr lang="en-IN" dirty="0">
                <a:solidFill>
                  <a:schemeClr val="tx1">
                    <a:lumMod val="95000"/>
                    <a:lumOff val="5000"/>
                  </a:schemeClr>
                </a:solidFill>
              </a:rPr>
              <a:t>members. </a:t>
            </a:r>
            <a:r>
              <a:rPr lang="en-IN" dirty="0" smtClean="0">
                <a:solidFill>
                  <a:schemeClr val="tx1">
                    <a:lumMod val="95000"/>
                    <a:lumOff val="5000"/>
                  </a:schemeClr>
                </a:solidFill>
              </a:rPr>
              <a:t> </a:t>
            </a:r>
          </a:p>
          <a:p>
            <a:pPr marL="0" indent="0" algn="just">
              <a:buNone/>
            </a:pPr>
            <a:r>
              <a:rPr lang="en-IN" dirty="0">
                <a:solidFill>
                  <a:schemeClr val="tx1">
                    <a:lumMod val="95000"/>
                    <a:lumOff val="5000"/>
                  </a:schemeClr>
                </a:solidFill>
              </a:rPr>
              <a:t>The purpose of a </a:t>
            </a:r>
            <a:r>
              <a:rPr lang="en-IN" i="1" dirty="0">
                <a:solidFill>
                  <a:schemeClr val="tx1">
                    <a:lumMod val="95000"/>
                    <a:lumOff val="5000"/>
                  </a:schemeClr>
                </a:solidFill>
              </a:rPr>
              <a:t>static </a:t>
            </a:r>
            <a:r>
              <a:rPr lang="en-IN" dirty="0">
                <a:solidFill>
                  <a:schemeClr val="tx1">
                    <a:lumMod val="95000"/>
                    <a:lumOff val="5000"/>
                  </a:schemeClr>
                </a:solidFill>
              </a:rPr>
              <a:t>class is purely to act as a holder of utility methods and fields. </a:t>
            </a:r>
            <a:endParaRPr lang="en-IN" dirty="0" smtClean="0">
              <a:solidFill>
                <a:schemeClr val="tx1">
                  <a:lumMod val="95000"/>
                  <a:lumOff val="5000"/>
                </a:schemeClr>
              </a:solidFill>
            </a:endParaRPr>
          </a:p>
          <a:p>
            <a:pPr marL="0" indent="0" algn="just">
              <a:buNone/>
            </a:pPr>
            <a:r>
              <a:rPr lang="en-IN" dirty="0">
                <a:solidFill>
                  <a:schemeClr val="tx1">
                    <a:lumMod val="95000"/>
                    <a:lumOff val="5000"/>
                  </a:schemeClr>
                </a:solidFill>
              </a:rPr>
              <a:t>A </a:t>
            </a:r>
            <a:r>
              <a:rPr lang="en-IN" i="1" dirty="0">
                <a:solidFill>
                  <a:schemeClr val="tx1">
                    <a:lumMod val="95000"/>
                    <a:lumOff val="5000"/>
                  </a:schemeClr>
                </a:solidFill>
              </a:rPr>
              <a:t>static </a:t>
            </a:r>
            <a:r>
              <a:rPr lang="en-IN" dirty="0">
                <a:solidFill>
                  <a:schemeClr val="tx1">
                    <a:lumMod val="95000"/>
                    <a:lumOff val="5000"/>
                  </a:schemeClr>
                </a:solidFill>
              </a:rPr>
              <a:t>class cannot contain any instance data or methods, and it does not make sense to try to create an object from a </a:t>
            </a:r>
            <a:r>
              <a:rPr lang="en-IN" i="1" dirty="0">
                <a:solidFill>
                  <a:schemeClr val="tx1">
                    <a:lumMod val="95000"/>
                    <a:lumOff val="5000"/>
                  </a:schemeClr>
                </a:solidFill>
              </a:rPr>
              <a:t>static </a:t>
            </a:r>
            <a:r>
              <a:rPr lang="en-IN" dirty="0">
                <a:solidFill>
                  <a:schemeClr val="tx1">
                    <a:lumMod val="95000"/>
                    <a:lumOff val="5000"/>
                  </a:schemeClr>
                </a:solidFill>
              </a:rPr>
              <a:t>class by using the </a:t>
            </a:r>
            <a:r>
              <a:rPr lang="en-IN" i="1" dirty="0">
                <a:solidFill>
                  <a:schemeClr val="tx1">
                    <a:lumMod val="95000"/>
                    <a:lumOff val="5000"/>
                  </a:schemeClr>
                </a:solidFill>
              </a:rPr>
              <a:t>new </a:t>
            </a:r>
            <a:r>
              <a:rPr lang="en-IN" dirty="0">
                <a:solidFill>
                  <a:schemeClr val="tx1">
                    <a:lumMod val="95000"/>
                    <a:lumOff val="5000"/>
                  </a:schemeClr>
                </a:solidFill>
              </a:rPr>
              <a:t>operator. </a:t>
            </a:r>
          </a:p>
          <a:p>
            <a:pPr marL="0" indent="0" algn="just">
              <a:buNone/>
            </a:pPr>
            <a:r>
              <a:rPr lang="en-IN" dirty="0">
                <a:solidFill>
                  <a:schemeClr val="tx1">
                    <a:lumMod val="95000"/>
                    <a:lumOff val="5000"/>
                  </a:schemeClr>
                </a:solidFill>
              </a:rPr>
              <a:t>In fact, you can’t actually create an instance of an object using a </a:t>
            </a:r>
            <a:r>
              <a:rPr lang="en-IN" i="1" dirty="0">
                <a:solidFill>
                  <a:schemeClr val="tx1">
                    <a:lumMod val="95000"/>
                    <a:lumOff val="5000"/>
                  </a:schemeClr>
                </a:solidFill>
              </a:rPr>
              <a:t>static </a:t>
            </a:r>
            <a:r>
              <a:rPr lang="en-IN" dirty="0">
                <a:solidFill>
                  <a:schemeClr val="tx1">
                    <a:lumMod val="95000"/>
                    <a:lumOff val="5000"/>
                  </a:schemeClr>
                </a:solidFill>
              </a:rPr>
              <a:t>class by using </a:t>
            </a:r>
            <a:r>
              <a:rPr lang="en-IN" i="1" dirty="0">
                <a:solidFill>
                  <a:schemeClr val="tx1">
                    <a:lumMod val="95000"/>
                    <a:lumOff val="5000"/>
                  </a:schemeClr>
                </a:solidFill>
              </a:rPr>
              <a:t>new </a:t>
            </a:r>
            <a:r>
              <a:rPr lang="en-IN" dirty="0">
                <a:solidFill>
                  <a:schemeClr val="tx1">
                    <a:lumMod val="95000"/>
                    <a:lumOff val="5000"/>
                  </a:schemeClr>
                </a:solidFill>
              </a:rPr>
              <a:t>even if you want to. </a:t>
            </a:r>
            <a:endParaRPr lang="en-IN" dirty="0" smtClean="0">
              <a:solidFill>
                <a:schemeClr val="tx1">
                  <a:lumMod val="95000"/>
                  <a:lumOff val="5000"/>
                </a:schemeClr>
              </a:solidFill>
            </a:endParaRPr>
          </a:p>
          <a:p>
            <a:pPr marL="0" indent="0" algn="just">
              <a:buNone/>
            </a:pPr>
            <a:r>
              <a:rPr lang="en-IN" dirty="0">
                <a:solidFill>
                  <a:schemeClr val="tx1">
                    <a:lumMod val="95000"/>
                    <a:lumOff val="5000"/>
                  </a:schemeClr>
                </a:solidFill>
              </a:rPr>
              <a:t>If you need to perform any initialization, a </a:t>
            </a:r>
            <a:r>
              <a:rPr lang="en-IN" i="1" dirty="0">
                <a:solidFill>
                  <a:schemeClr val="tx1">
                    <a:lumMod val="95000"/>
                    <a:lumOff val="5000"/>
                  </a:schemeClr>
                </a:solidFill>
              </a:rPr>
              <a:t>static </a:t>
            </a:r>
            <a:r>
              <a:rPr lang="en-IN" dirty="0">
                <a:solidFill>
                  <a:schemeClr val="tx1">
                    <a:lumMod val="95000"/>
                    <a:lumOff val="5000"/>
                  </a:schemeClr>
                </a:solidFill>
              </a:rPr>
              <a:t>class can have a default constructor as long as it is also declared as </a:t>
            </a:r>
            <a:r>
              <a:rPr lang="en-IN" i="1" dirty="0">
                <a:solidFill>
                  <a:schemeClr val="tx1">
                    <a:lumMod val="95000"/>
                    <a:lumOff val="5000"/>
                  </a:schemeClr>
                </a:solidFill>
              </a:rPr>
              <a:t>static</a:t>
            </a:r>
            <a:r>
              <a:rPr lang="en-IN" dirty="0">
                <a:solidFill>
                  <a:schemeClr val="tx1">
                    <a:lumMod val="95000"/>
                    <a:lumOff val="5000"/>
                  </a:schemeClr>
                </a:solidFill>
              </a:rPr>
              <a:t>. </a:t>
            </a:r>
            <a:r>
              <a:rPr lang="en-IN" dirty="0" smtClean="0">
                <a:solidFill>
                  <a:schemeClr val="tx1">
                    <a:lumMod val="95000"/>
                    <a:lumOff val="5000"/>
                  </a:schemeClr>
                </a:solidFill>
              </a:rPr>
              <a:t> </a:t>
            </a:r>
          </a:p>
          <a:p>
            <a:pPr marL="0" indent="0">
              <a:buNone/>
            </a:pPr>
            <a:r>
              <a:rPr lang="en-IN" dirty="0">
                <a:solidFill>
                  <a:schemeClr val="tx1">
                    <a:lumMod val="95000"/>
                    <a:lumOff val="5000"/>
                  </a:schemeClr>
                </a:solidFill>
              </a:rPr>
              <a:t>Any other types of constructor are illegal and will be reported as such by the compiler.</a:t>
            </a:r>
          </a:p>
          <a:p>
            <a:r>
              <a:rPr lang="en-IN" dirty="0">
                <a:solidFill>
                  <a:schemeClr val="tx1">
                    <a:lumMod val="95000"/>
                    <a:lumOff val="5000"/>
                  </a:schemeClr>
                </a:solidFill>
              </a:rPr>
              <a:t>If you were defining your own version of the </a:t>
            </a:r>
            <a:r>
              <a:rPr lang="en-IN" i="1" dirty="0">
                <a:solidFill>
                  <a:schemeClr val="tx1">
                    <a:lumMod val="95000"/>
                    <a:lumOff val="5000"/>
                  </a:schemeClr>
                </a:solidFill>
              </a:rPr>
              <a:t>Math </a:t>
            </a:r>
            <a:r>
              <a:rPr lang="en-IN" dirty="0">
                <a:solidFill>
                  <a:schemeClr val="tx1">
                    <a:lumMod val="95000"/>
                    <a:lumOff val="5000"/>
                  </a:schemeClr>
                </a:solidFill>
              </a:rPr>
              <a:t>class, one containing only </a:t>
            </a:r>
            <a:r>
              <a:rPr lang="en-IN" i="1" dirty="0">
                <a:solidFill>
                  <a:schemeClr val="tx1">
                    <a:lumMod val="95000"/>
                    <a:lumOff val="5000"/>
                  </a:schemeClr>
                </a:solidFill>
              </a:rPr>
              <a:t>static </a:t>
            </a:r>
            <a:r>
              <a:rPr lang="en-IN" dirty="0">
                <a:solidFill>
                  <a:schemeClr val="tx1">
                    <a:lumMod val="95000"/>
                    <a:lumOff val="5000"/>
                  </a:schemeClr>
                </a:solidFill>
              </a:rPr>
              <a:t>members, it could look like this</a:t>
            </a:r>
            <a:r>
              <a:rPr lang="en-IN" dirty="0" smtClean="0">
                <a:solidFill>
                  <a:schemeClr val="tx1">
                    <a:lumMod val="95000"/>
                    <a:lumOff val="5000"/>
                  </a:schemeClr>
                </a:solidFill>
              </a:rPr>
              <a:t>: </a:t>
            </a:r>
          </a:p>
          <a:p>
            <a:pPr marL="0" indent="0">
              <a:spcBef>
                <a:spcPts val="0"/>
              </a:spcBef>
              <a:buNone/>
            </a:pPr>
            <a:r>
              <a:rPr lang="en-IN" dirty="0" smtClean="0">
                <a:solidFill>
                  <a:srgbClr val="FF0000"/>
                </a:solidFill>
              </a:rPr>
              <a:t>                                                        public </a:t>
            </a:r>
            <a:r>
              <a:rPr lang="en-IN" dirty="0">
                <a:solidFill>
                  <a:srgbClr val="FF0000"/>
                </a:solidFill>
              </a:rPr>
              <a:t>static class </a:t>
            </a:r>
            <a:r>
              <a:rPr lang="en-IN" dirty="0" smtClean="0">
                <a:solidFill>
                  <a:srgbClr val="FF0000"/>
                </a:solidFill>
              </a:rPr>
              <a:t>Math</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public </a:t>
            </a:r>
            <a:r>
              <a:rPr lang="en-IN" dirty="0">
                <a:solidFill>
                  <a:srgbClr val="FF0000"/>
                </a:solidFill>
              </a:rPr>
              <a:t>static double Sin(double x)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public </a:t>
            </a:r>
            <a:r>
              <a:rPr lang="en-IN" dirty="0">
                <a:solidFill>
                  <a:srgbClr val="FF0000"/>
                </a:solidFill>
              </a:rPr>
              <a:t>static double Cos(double x)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public </a:t>
            </a:r>
            <a:r>
              <a:rPr lang="en-IN" dirty="0">
                <a:solidFill>
                  <a:srgbClr val="FF0000"/>
                </a:solidFill>
              </a:rPr>
              <a:t>static double </a:t>
            </a:r>
            <a:r>
              <a:rPr lang="en-IN" dirty="0" err="1">
                <a:solidFill>
                  <a:srgbClr val="FF0000"/>
                </a:solidFill>
              </a:rPr>
              <a:t>Sqrt</a:t>
            </a:r>
            <a:r>
              <a:rPr lang="en-IN" dirty="0">
                <a:solidFill>
                  <a:srgbClr val="FF0000"/>
                </a:solidFill>
              </a:rPr>
              <a:t>(double x)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a:t>
            </a:r>
          </a:p>
        </p:txBody>
      </p:sp>
    </p:spTree>
    <p:extLst>
      <p:ext uri="{BB962C8B-B14F-4D97-AF65-F5344CB8AC3E}">
        <p14:creationId xmlns:p14="http://schemas.microsoft.com/office/powerpoint/2010/main" xmlns="" val="1658297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51"/>
            <a:ext cx="11616744" cy="433588"/>
          </a:xfrm>
        </p:spPr>
        <p:txBody>
          <a:bodyPr>
            <a:normAutofit fontScale="90000"/>
          </a:bodyPr>
          <a:lstStyle/>
          <a:p>
            <a:pPr>
              <a:spcBef>
                <a:spcPts val="0"/>
              </a:spcBef>
            </a:pPr>
            <a:r>
              <a:rPr lang="en-IN" b="1" dirty="0">
                <a:solidFill>
                  <a:srgbClr val="FF0000"/>
                </a:solidFill>
              </a:rPr>
              <a:t>Understanding static Classes</a:t>
            </a:r>
            <a:endParaRPr lang="en-US" dirty="0">
              <a:solidFill>
                <a:srgbClr val="FF0000"/>
              </a:solidFill>
            </a:endParaRPr>
          </a:p>
        </p:txBody>
      </p:sp>
      <p:sp>
        <p:nvSpPr>
          <p:cNvPr id="3" name="Content Placeholder 2"/>
          <p:cNvSpPr>
            <a:spLocks noGrp="1"/>
          </p:cNvSpPr>
          <p:nvPr>
            <p:ph idx="1"/>
          </p:nvPr>
        </p:nvSpPr>
        <p:spPr>
          <a:xfrm>
            <a:off x="0" y="566670"/>
            <a:ext cx="12192000" cy="6291329"/>
          </a:xfrm>
        </p:spPr>
        <p:txBody>
          <a:bodyPr>
            <a:normAutofit/>
          </a:bodyPr>
          <a:lstStyle/>
          <a:p>
            <a:pPr marL="0" indent="0" algn="just">
              <a:buNone/>
            </a:pPr>
            <a:r>
              <a:rPr lang="en-IN" dirty="0">
                <a:solidFill>
                  <a:schemeClr val="tx1">
                    <a:lumMod val="95000"/>
                    <a:lumOff val="5000"/>
                  </a:schemeClr>
                </a:solidFill>
              </a:rPr>
              <a:t>In the final exercise in this chapter, you will add a </a:t>
            </a:r>
            <a:r>
              <a:rPr lang="en-IN" i="1" dirty="0">
                <a:solidFill>
                  <a:schemeClr val="tx1">
                    <a:lumMod val="95000"/>
                    <a:lumOff val="5000"/>
                  </a:schemeClr>
                </a:solidFill>
              </a:rPr>
              <a:t>private static </a:t>
            </a:r>
            <a:r>
              <a:rPr lang="en-IN" dirty="0">
                <a:solidFill>
                  <a:schemeClr val="tx1">
                    <a:lumMod val="95000"/>
                    <a:lumOff val="5000"/>
                  </a:schemeClr>
                </a:solidFill>
              </a:rPr>
              <a:t>field to the </a:t>
            </a:r>
            <a:r>
              <a:rPr lang="en-IN" i="1" dirty="0">
                <a:solidFill>
                  <a:schemeClr val="tx1">
                    <a:lumMod val="95000"/>
                    <a:lumOff val="5000"/>
                  </a:schemeClr>
                </a:solidFill>
              </a:rPr>
              <a:t>Point </a:t>
            </a:r>
            <a:r>
              <a:rPr lang="en-IN" dirty="0">
                <a:solidFill>
                  <a:schemeClr val="tx1">
                    <a:lumMod val="95000"/>
                    <a:lumOff val="5000"/>
                  </a:schemeClr>
                </a:solidFill>
              </a:rPr>
              <a:t>class and initialize the field to 0. You will increment this count in both constructors. Finally, you will write a </a:t>
            </a:r>
            <a:r>
              <a:rPr lang="en-IN" i="1" dirty="0">
                <a:solidFill>
                  <a:schemeClr val="tx1">
                    <a:lumMod val="95000"/>
                    <a:lumOff val="5000"/>
                  </a:schemeClr>
                </a:solidFill>
              </a:rPr>
              <a:t>public static </a:t>
            </a:r>
            <a:r>
              <a:rPr lang="en-IN" dirty="0">
                <a:solidFill>
                  <a:schemeClr val="tx1">
                    <a:lumMod val="95000"/>
                    <a:lumOff val="5000"/>
                  </a:schemeClr>
                </a:solidFill>
              </a:rPr>
              <a:t>method to return the value of this </a:t>
            </a:r>
            <a:r>
              <a:rPr lang="en-IN" i="1" dirty="0">
                <a:solidFill>
                  <a:schemeClr val="tx1">
                    <a:lumMod val="95000"/>
                    <a:lumOff val="5000"/>
                  </a:schemeClr>
                </a:solidFill>
              </a:rPr>
              <a:t>private static </a:t>
            </a:r>
            <a:r>
              <a:rPr lang="en-IN" dirty="0">
                <a:solidFill>
                  <a:schemeClr val="tx1">
                    <a:lumMod val="95000"/>
                    <a:lumOff val="5000"/>
                  </a:schemeClr>
                </a:solidFill>
              </a:rPr>
              <a:t>field. </a:t>
            </a:r>
            <a:endParaRPr lang="en-IN" dirty="0" smtClean="0">
              <a:solidFill>
                <a:schemeClr val="tx1">
                  <a:lumMod val="95000"/>
                  <a:lumOff val="5000"/>
                </a:schemeClr>
              </a:solidFill>
            </a:endParaRPr>
          </a:p>
          <a:p>
            <a:pPr marL="0" indent="0" algn="ctr">
              <a:buNone/>
            </a:pPr>
            <a:r>
              <a:rPr lang="en-IN" sz="2400" b="1" dirty="0">
                <a:solidFill>
                  <a:srgbClr val="FF0000"/>
                </a:solidFill>
              </a:rPr>
              <a:t>Write </a:t>
            </a:r>
            <a:r>
              <a:rPr lang="en-IN" sz="2400" b="1" i="1" dirty="0">
                <a:solidFill>
                  <a:srgbClr val="FF0000"/>
                </a:solidFill>
              </a:rPr>
              <a:t>static </a:t>
            </a:r>
            <a:r>
              <a:rPr lang="en-IN" sz="2400" b="1" dirty="0">
                <a:solidFill>
                  <a:srgbClr val="FF0000"/>
                </a:solidFill>
              </a:rPr>
              <a:t>members, and call </a:t>
            </a:r>
            <a:r>
              <a:rPr lang="en-IN" sz="2400" b="1" i="1" dirty="0">
                <a:solidFill>
                  <a:srgbClr val="FF0000"/>
                </a:solidFill>
              </a:rPr>
              <a:t>static </a:t>
            </a:r>
            <a:r>
              <a:rPr lang="en-IN" sz="2400" b="1" dirty="0" smtClean="0">
                <a:solidFill>
                  <a:srgbClr val="FF0000"/>
                </a:solidFill>
              </a:rPr>
              <a:t>methods </a:t>
            </a:r>
          </a:p>
          <a:p>
            <a:pPr marL="0" indent="0">
              <a:buNone/>
            </a:pPr>
            <a:r>
              <a:rPr lang="en-IN" sz="2400" dirty="0" smtClean="0">
                <a:solidFill>
                  <a:schemeClr val="tx1">
                    <a:lumMod val="95000"/>
                    <a:lumOff val="5000"/>
                  </a:schemeClr>
                </a:solidFill>
              </a:rPr>
              <a:t>1) </a:t>
            </a:r>
            <a:r>
              <a:rPr lang="en-IN" dirty="0" smtClean="0">
                <a:solidFill>
                  <a:schemeClr val="tx1">
                    <a:lumMod val="95000"/>
                    <a:lumOff val="5000"/>
                  </a:schemeClr>
                </a:solidFill>
              </a:rPr>
              <a:t>Using </a:t>
            </a:r>
            <a:r>
              <a:rPr lang="en-IN" dirty="0">
                <a:solidFill>
                  <a:schemeClr val="tx1">
                    <a:lumMod val="95000"/>
                    <a:lumOff val="5000"/>
                  </a:schemeClr>
                </a:solidFill>
              </a:rPr>
              <a:t>Visual Studio </a:t>
            </a:r>
            <a:r>
              <a:rPr lang="en-IN" dirty="0" smtClean="0">
                <a:solidFill>
                  <a:schemeClr val="tx1">
                    <a:lumMod val="95000"/>
                    <a:lumOff val="5000"/>
                  </a:schemeClr>
                </a:solidFill>
              </a:rPr>
              <a:t>2015, </a:t>
            </a:r>
            <a:r>
              <a:rPr lang="en-IN" dirty="0">
                <a:solidFill>
                  <a:schemeClr val="tx1">
                    <a:lumMod val="95000"/>
                    <a:lumOff val="5000"/>
                  </a:schemeClr>
                </a:solidFill>
              </a:rPr>
              <a:t>display the </a:t>
            </a:r>
            <a:r>
              <a:rPr lang="en-IN" i="1" dirty="0">
                <a:solidFill>
                  <a:schemeClr val="tx1">
                    <a:lumMod val="95000"/>
                    <a:lumOff val="5000"/>
                  </a:schemeClr>
                </a:solidFill>
              </a:rPr>
              <a:t>Point </a:t>
            </a:r>
            <a:r>
              <a:rPr lang="en-IN" dirty="0">
                <a:solidFill>
                  <a:schemeClr val="tx1">
                    <a:lumMod val="95000"/>
                    <a:lumOff val="5000"/>
                  </a:schemeClr>
                </a:solidFill>
              </a:rPr>
              <a:t>class in the Code and Text Editor window.</a:t>
            </a:r>
          </a:p>
          <a:p>
            <a:pPr marL="0" indent="0">
              <a:buNone/>
            </a:pPr>
            <a:r>
              <a:rPr lang="en-IN" dirty="0" smtClean="0">
                <a:solidFill>
                  <a:schemeClr val="tx1">
                    <a:lumMod val="95000"/>
                    <a:lumOff val="5000"/>
                  </a:schemeClr>
                </a:solidFill>
              </a:rPr>
              <a:t>2) Add </a:t>
            </a:r>
            <a:r>
              <a:rPr lang="en-IN" dirty="0">
                <a:solidFill>
                  <a:schemeClr val="tx1">
                    <a:lumMod val="95000"/>
                    <a:lumOff val="5000"/>
                  </a:schemeClr>
                </a:solidFill>
              </a:rPr>
              <a:t>a </a:t>
            </a:r>
            <a:r>
              <a:rPr lang="en-IN" i="1" dirty="0">
                <a:solidFill>
                  <a:schemeClr val="tx1">
                    <a:lumMod val="95000"/>
                    <a:lumOff val="5000"/>
                  </a:schemeClr>
                </a:solidFill>
              </a:rPr>
              <a:t>private static </a:t>
            </a:r>
            <a:r>
              <a:rPr lang="en-IN" dirty="0">
                <a:solidFill>
                  <a:schemeClr val="tx1">
                    <a:lumMod val="95000"/>
                    <a:lumOff val="5000"/>
                  </a:schemeClr>
                </a:solidFill>
              </a:rPr>
              <a:t>field called </a:t>
            </a:r>
            <a:r>
              <a:rPr lang="en-IN" i="1" dirty="0" err="1">
                <a:solidFill>
                  <a:schemeClr val="tx1">
                    <a:lumMod val="95000"/>
                    <a:lumOff val="5000"/>
                  </a:schemeClr>
                </a:solidFill>
              </a:rPr>
              <a:t>objectCount</a:t>
            </a:r>
            <a:r>
              <a:rPr lang="en-IN" i="1" dirty="0">
                <a:solidFill>
                  <a:schemeClr val="tx1">
                    <a:lumMod val="95000"/>
                    <a:lumOff val="5000"/>
                  </a:schemeClr>
                </a:solidFill>
              </a:rPr>
              <a:t> </a:t>
            </a:r>
            <a:r>
              <a:rPr lang="en-IN" dirty="0">
                <a:solidFill>
                  <a:schemeClr val="tx1">
                    <a:lumMod val="95000"/>
                    <a:lumOff val="5000"/>
                  </a:schemeClr>
                </a:solidFill>
              </a:rPr>
              <a:t>of type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dirty="0">
                <a:solidFill>
                  <a:schemeClr val="tx1">
                    <a:lumMod val="95000"/>
                    <a:lumOff val="5000"/>
                  </a:schemeClr>
                </a:solidFill>
              </a:rPr>
              <a:t>to the </a:t>
            </a:r>
            <a:r>
              <a:rPr lang="en-IN" i="1" dirty="0">
                <a:solidFill>
                  <a:schemeClr val="tx1">
                    <a:lumMod val="95000"/>
                    <a:lumOff val="5000"/>
                  </a:schemeClr>
                </a:solidFill>
              </a:rPr>
              <a:t>Point </a:t>
            </a:r>
            <a:r>
              <a:rPr lang="en-IN" dirty="0">
                <a:solidFill>
                  <a:schemeClr val="tx1">
                    <a:lumMod val="95000"/>
                    <a:lumOff val="5000"/>
                  </a:schemeClr>
                </a:solidFill>
              </a:rPr>
              <a:t>class immediately before the constructors. Initialize it to 0 as you declare it, like this:</a:t>
            </a:r>
          </a:p>
          <a:p>
            <a:pPr marL="0" indent="0">
              <a:spcBef>
                <a:spcPts val="0"/>
              </a:spcBef>
              <a:buNone/>
            </a:pPr>
            <a:r>
              <a:rPr lang="en-IN" dirty="0" smtClean="0">
                <a:solidFill>
                  <a:srgbClr val="FF0000"/>
                </a:solidFill>
              </a:rPr>
              <a:t>                                                class Point</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b="1" dirty="0">
                <a:solidFill>
                  <a:srgbClr val="FF0000"/>
                </a:solidFill>
              </a:rPr>
              <a:t> </a:t>
            </a:r>
            <a:r>
              <a:rPr lang="en-IN" b="1" dirty="0" smtClean="0">
                <a:solidFill>
                  <a:srgbClr val="FF0000"/>
                </a:solidFill>
              </a:rPr>
              <a:t>                                              private </a:t>
            </a:r>
            <a:r>
              <a:rPr lang="en-IN" b="1" dirty="0">
                <a:solidFill>
                  <a:srgbClr val="FF0000"/>
                </a:solidFill>
              </a:rPr>
              <a:t>static </a:t>
            </a:r>
            <a:r>
              <a:rPr lang="en-IN" b="1" dirty="0" err="1">
                <a:solidFill>
                  <a:srgbClr val="FF0000"/>
                </a:solidFill>
              </a:rPr>
              <a:t>int</a:t>
            </a:r>
            <a:r>
              <a:rPr lang="en-IN" b="1" dirty="0">
                <a:solidFill>
                  <a:srgbClr val="FF0000"/>
                </a:solidFill>
              </a:rPr>
              <a:t> </a:t>
            </a:r>
            <a:r>
              <a:rPr lang="en-IN" b="1" dirty="0" err="1">
                <a:solidFill>
                  <a:srgbClr val="FF0000"/>
                </a:solidFill>
              </a:rPr>
              <a:t>objectCount</a:t>
            </a:r>
            <a:r>
              <a:rPr lang="en-IN" b="1" dirty="0">
                <a:solidFill>
                  <a:srgbClr val="FF0000"/>
                </a:solidFill>
              </a:rPr>
              <a:t> = 0; </a:t>
            </a:r>
            <a:endParaRPr lang="en-IN" b="1" dirty="0" smtClean="0">
              <a:solidFill>
                <a:srgbClr val="FF0000"/>
              </a:solidFill>
            </a:endParaRPr>
          </a:p>
          <a:p>
            <a:pPr marL="0" indent="0">
              <a:spcBef>
                <a:spcPts val="0"/>
              </a:spcBef>
              <a:buNone/>
            </a:pPr>
            <a:r>
              <a:rPr lang="en-IN" b="1" dirty="0">
                <a:solidFill>
                  <a:srgbClr val="FF0000"/>
                </a:solidFill>
              </a:rPr>
              <a:t> </a:t>
            </a:r>
            <a:r>
              <a:rPr lang="en-IN" b="1" dirty="0" smtClean="0">
                <a:solidFill>
                  <a:srgbClr val="FF0000"/>
                </a:solidFill>
              </a:rPr>
              <a:t>                                                    …………..</a:t>
            </a:r>
            <a:r>
              <a:rPr lang="en-IN" dirty="0" smtClean="0">
                <a:solidFill>
                  <a:srgbClr val="FF0000"/>
                </a:solidFill>
              </a:rPr>
              <a:t>...</a:t>
            </a:r>
          </a:p>
          <a:p>
            <a:pPr marL="0" indent="0">
              <a:spcBef>
                <a:spcPts val="0"/>
              </a:spcBef>
              <a:buNone/>
            </a:pPr>
            <a:r>
              <a:rPr lang="en-IN" dirty="0">
                <a:solidFill>
                  <a:srgbClr val="FF0000"/>
                </a:solidFill>
              </a:rPr>
              <a:t> </a:t>
            </a:r>
            <a:r>
              <a:rPr lang="en-IN" dirty="0" smtClean="0">
                <a:solidFill>
                  <a:srgbClr val="FF0000"/>
                </a:solidFill>
              </a:rPr>
              <a:t>                                            } </a:t>
            </a:r>
          </a:p>
          <a:p>
            <a:endParaRPr lang="en-IN" dirty="0"/>
          </a:p>
          <a:p>
            <a:pPr marL="0" indent="0">
              <a:buNone/>
            </a:pPr>
            <a:r>
              <a:rPr lang="en-IN" dirty="0" smtClean="0">
                <a:solidFill>
                  <a:schemeClr val="tx1">
                    <a:lumMod val="95000"/>
                    <a:lumOff val="5000"/>
                  </a:schemeClr>
                </a:solidFill>
              </a:rPr>
              <a:t>3) Add </a:t>
            </a:r>
            <a:r>
              <a:rPr lang="en-IN" dirty="0">
                <a:solidFill>
                  <a:schemeClr val="tx1">
                    <a:lumMod val="95000"/>
                    <a:lumOff val="5000"/>
                  </a:schemeClr>
                </a:solidFill>
              </a:rPr>
              <a:t>a statement to both </a:t>
            </a:r>
            <a:r>
              <a:rPr lang="en-IN" i="1" dirty="0">
                <a:solidFill>
                  <a:schemeClr val="tx1">
                    <a:lumMod val="95000"/>
                    <a:lumOff val="5000"/>
                  </a:schemeClr>
                </a:solidFill>
              </a:rPr>
              <a:t>Point </a:t>
            </a:r>
            <a:r>
              <a:rPr lang="en-IN" dirty="0">
                <a:solidFill>
                  <a:schemeClr val="tx1">
                    <a:lumMod val="95000"/>
                    <a:lumOff val="5000"/>
                  </a:schemeClr>
                </a:solidFill>
              </a:rPr>
              <a:t>constructors to increment the </a:t>
            </a:r>
            <a:r>
              <a:rPr lang="en-IN" i="1" dirty="0" err="1">
                <a:solidFill>
                  <a:schemeClr val="tx1">
                    <a:lumMod val="95000"/>
                    <a:lumOff val="5000"/>
                  </a:schemeClr>
                </a:solidFill>
              </a:rPr>
              <a:t>objectCount</a:t>
            </a:r>
            <a:r>
              <a:rPr lang="en-IN" i="1" dirty="0">
                <a:solidFill>
                  <a:schemeClr val="tx1">
                    <a:lumMod val="95000"/>
                    <a:lumOff val="5000"/>
                  </a:schemeClr>
                </a:solidFill>
              </a:rPr>
              <a:t> </a:t>
            </a:r>
            <a:r>
              <a:rPr lang="en-IN" dirty="0">
                <a:solidFill>
                  <a:schemeClr val="tx1">
                    <a:lumMod val="95000"/>
                    <a:lumOff val="5000"/>
                  </a:schemeClr>
                </a:solidFill>
              </a:rPr>
              <a:t>field, as shown in bold type in the following code example.</a:t>
            </a:r>
          </a:p>
          <a:p>
            <a:r>
              <a:rPr lang="en-IN" dirty="0">
                <a:solidFill>
                  <a:schemeClr val="tx1">
                    <a:lumMod val="95000"/>
                    <a:lumOff val="5000"/>
                  </a:schemeClr>
                </a:solidFill>
              </a:rPr>
              <a:t>The </a:t>
            </a:r>
            <a:r>
              <a:rPr lang="en-IN" i="1" dirty="0">
                <a:solidFill>
                  <a:schemeClr val="tx1">
                    <a:lumMod val="95000"/>
                    <a:lumOff val="5000"/>
                  </a:schemeClr>
                </a:solidFill>
              </a:rPr>
              <a:t>Point </a:t>
            </a:r>
            <a:r>
              <a:rPr lang="en-IN" dirty="0">
                <a:solidFill>
                  <a:schemeClr val="tx1">
                    <a:lumMod val="95000"/>
                    <a:lumOff val="5000"/>
                  </a:schemeClr>
                </a:solidFill>
              </a:rPr>
              <a:t>class should now look like this:</a:t>
            </a:r>
            <a:endParaRPr lang="en-US" dirty="0">
              <a:solidFill>
                <a:schemeClr val="tx1">
                  <a:lumMod val="95000"/>
                  <a:lumOff val="5000"/>
                </a:schemeClr>
              </a:solidFill>
            </a:endParaRPr>
          </a:p>
        </p:txBody>
      </p:sp>
    </p:spTree>
    <p:extLst>
      <p:ext uri="{BB962C8B-B14F-4D97-AF65-F5344CB8AC3E}">
        <p14:creationId xmlns:p14="http://schemas.microsoft.com/office/powerpoint/2010/main" xmlns="" val="3532384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51"/>
            <a:ext cx="11616744" cy="433588"/>
          </a:xfrm>
        </p:spPr>
        <p:txBody>
          <a:bodyPr>
            <a:normAutofit fontScale="90000"/>
          </a:bodyPr>
          <a:lstStyle/>
          <a:p>
            <a:pPr>
              <a:spcBef>
                <a:spcPts val="0"/>
              </a:spcBef>
            </a:pPr>
            <a:r>
              <a:rPr lang="en-IN" b="1" dirty="0" err="1" smtClean="0">
                <a:solidFill>
                  <a:srgbClr val="FF0000"/>
                </a:solidFill>
              </a:rPr>
              <a:t>Contd</a:t>
            </a:r>
            <a:r>
              <a:rPr lang="en-IN" b="1" dirty="0" smtClean="0">
                <a:solidFill>
                  <a:srgbClr val="FF0000"/>
                </a:solidFill>
              </a:rPr>
              <a:t>…</a:t>
            </a:r>
            <a:endParaRPr lang="en-US"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1648496" y="639617"/>
            <a:ext cx="8551572" cy="3724275"/>
          </a:xfrm>
          <a:prstGeom prst="rect">
            <a:avLst/>
          </a:prstGeom>
        </p:spPr>
      </p:pic>
      <p:sp>
        <p:nvSpPr>
          <p:cNvPr id="5" name="Rectangle 4"/>
          <p:cNvSpPr/>
          <p:nvPr/>
        </p:nvSpPr>
        <p:spPr>
          <a:xfrm>
            <a:off x="0" y="4707295"/>
            <a:ext cx="12192000" cy="1477328"/>
          </a:xfrm>
          <a:prstGeom prst="rect">
            <a:avLst/>
          </a:prstGeom>
        </p:spPr>
        <p:txBody>
          <a:bodyPr wrap="square">
            <a:spAutoFit/>
          </a:bodyPr>
          <a:lstStyle/>
          <a:p>
            <a:pPr algn="just"/>
            <a:r>
              <a:rPr lang="en-IN" dirty="0">
                <a:solidFill>
                  <a:schemeClr val="tx1">
                    <a:lumMod val="95000"/>
                    <a:lumOff val="5000"/>
                  </a:schemeClr>
                </a:solidFill>
                <a:latin typeface="Segoe"/>
              </a:rPr>
              <a:t>Each time an object is created, its constructor is called. As long as you increment the </a:t>
            </a:r>
            <a:r>
              <a:rPr lang="en-IN" i="1" dirty="0" err="1">
                <a:solidFill>
                  <a:schemeClr val="tx1">
                    <a:lumMod val="95000"/>
                    <a:lumOff val="5000"/>
                  </a:schemeClr>
                </a:solidFill>
                <a:latin typeface="Segoe"/>
              </a:rPr>
              <a:t>objectCount</a:t>
            </a:r>
            <a:r>
              <a:rPr lang="en-IN" i="1" dirty="0">
                <a:solidFill>
                  <a:schemeClr val="tx1">
                    <a:lumMod val="95000"/>
                    <a:lumOff val="5000"/>
                  </a:schemeClr>
                </a:solidFill>
                <a:latin typeface="Segoe"/>
              </a:rPr>
              <a:t> </a:t>
            </a:r>
            <a:r>
              <a:rPr lang="en-IN" dirty="0">
                <a:solidFill>
                  <a:schemeClr val="tx1">
                    <a:lumMod val="95000"/>
                    <a:lumOff val="5000"/>
                  </a:schemeClr>
                </a:solidFill>
                <a:latin typeface="Segoe"/>
              </a:rPr>
              <a:t>in each constructor (including the default constructor), </a:t>
            </a:r>
            <a:r>
              <a:rPr lang="en-IN" i="1" dirty="0" err="1">
                <a:solidFill>
                  <a:schemeClr val="tx1">
                    <a:lumMod val="95000"/>
                    <a:lumOff val="5000"/>
                  </a:schemeClr>
                </a:solidFill>
                <a:latin typeface="Segoe"/>
              </a:rPr>
              <a:t>objectCount</a:t>
            </a:r>
            <a:r>
              <a:rPr lang="en-IN" i="1" dirty="0">
                <a:solidFill>
                  <a:schemeClr val="tx1">
                    <a:lumMod val="95000"/>
                    <a:lumOff val="5000"/>
                  </a:schemeClr>
                </a:solidFill>
                <a:latin typeface="Segoe"/>
              </a:rPr>
              <a:t> </a:t>
            </a:r>
            <a:r>
              <a:rPr lang="en-IN" dirty="0">
                <a:solidFill>
                  <a:schemeClr val="tx1">
                    <a:lumMod val="95000"/>
                    <a:lumOff val="5000"/>
                  </a:schemeClr>
                </a:solidFill>
                <a:latin typeface="Segoe"/>
              </a:rPr>
              <a:t>will hold the number of objects created so far. </a:t>
            </a:r>
            <a:endParaRPr lang="en-IN" dirty="0" smtClean="0">
              <a:solidFill>
                <a:schemeClr val="tx1">
                  <a:lumMod val="95000"/>
                  <a:lumOff val="5000"/>
                </a:schemeClr>
              </a:solidFill>
              <a:latin typeface="Segoe"/>
            </a:endParaRPr>
          </a:p>
          <a:p>
            <a:pPr algn="just"/>
            <a:endParaRPr lang="en-US" dirty="0">
              <a:solidFill>
                <a:schemeClr val="tx1">
                  <a:lumMod val="95000"/>
                  <a:lumOff val="5000"/>
                </a:schemeClr>
              </a:solidFill>
              <a:latin typeface="Segoe"/>
            </a:endParaRPr>
          </a:p>
          <a:p>
            <a:pPr algn="just"/>
            <a:r>
              <a:rPr lang="en-IN" dirty="0">
                <a:solidFill>
                  <a:schemeClr val="tx1">
                    <a:lumMod val="95000"/>
                    <a:lumOff val="5000"/>
                  </a:schemeClr>
                </a:solidFill>
              </a:rPr>
              <a:t>This strategy works only because </a:t>
            </a:r>
            <a:r>
              <a:rPr lang="en-IN" i="1" dirty="0" err="1">
                <a:solidFill>
                  <a:schemeClr val="tx1">
                    <a:lumMod val="95000"/>
                    <a:lumOff val="5000"/>
                  </a:schemeClr>
                </a:solidFill>
              </a:rPr>
              <a:t>objectCount</a:t>
            </a:r>
            <a:r>
              <a:rPr lang="en-IN" i="1" dirty="0">
                <a:solidFill>
                  <a:schemeClr val="tx1">
                    <a:lumMod val="95000"/>
                    <a:lumOff val="5000"/>
                  </a:schemeClr>
                </a:solidFill>
              </a:rPr>
              <a:t> </a:t>
            </a:r>
            <a:r>
              <a:rPr lang="en-IN" dirty="0">
                <a:solidFill>
                  <a:schemeClr val="tx1">
                    <a:lumMod val="95000"/>
                    <a:lumOff val="5000"/>
                  </a:schemeClr>
                </a:solidFill>
              </a:rPr>
              <a:t>is a shared </a:t>
            </a:r>
            <a:r>
              <a:rPr lang="en-IN" i="1" dirty="0">
                <a:solidFill>
                  <a:schemeClr val="tx1">
                    <a:lumMod val="95000"/>
                    <a:lumOff val="5000"/>
                  </a:schemeClr>
                </a:solidFill>
              </a:rPr>
              <a:t>static </a:t>
            </a:r>
            <a:r>
              <a:rPr lang="en-IN" dirty="0">
                <a:solidFill>
                  <a:schemeClr val="tx1">
                    <a:lumMod val="95000"/>
                    <a:lumOff val="5000"/>
                  </a:schemeClr>
                </a:solidFill>
              </a:rPr>
              <a:t>field. If </a:t>
            </a:r>
            <a:r>
              <a:rPr lang="en-IN" i="1" dirty="0" err="1">
                <a:solidFill>
                  <a:schemeClr val="tx1">
                    <a:lumMod val="95000"/>
                    <a:lumOff val="5000"/>
                  </a:schemeClr>
                </a:solidFill>
              </a:rPr>
              <a:t>objectCount</a:t>
            </a:r>
            <a:r>
              <a:rPr lang="en-IN" i="1" dirty="0">
                <a:solidFill>
                  <a:schemeClr val="tx1">
                    <a:lumMod val="95000"/>
                    <a:lumOff val="5000"/>
                  </a:schemeClr>
                </a:solidFill>
              </a:rPr>
              <a:t> </a:t>
            </a:r>
            <a:r>
              <a:rPr lang="en-IN" dirty="0">
                <a:solidFill>
                  <a:schemeClr val="tx1">
                    <a:lumMod val="95000"/>
                    <a:lumOff val="5000"/>
                  </a:schemeClr>
                </a:solidFill>
              </a:rPr>
              <a:t>were an instance field, each object would have its own personal </a:t>
            </a:r>
            <a:r>
              <a:rPr lang="en-IN" i="1" dirty="0" err="1">
                <a:solidFill>
                  <a:schemeClr val="tx1">
                    <a:lumMod val="95000"/>
                    <a:lumOff val="5000"/>
                  </a:schemeClr>
                </a:solidFill>
              </a:rPr>
              <a:t>objectCount</a:t>
            </a:r>
            <a:r>
              <a:rPr lang="en-IN" i="1" dirty="0">
                <a:solidFill>
                  <a:schemeClr val="tx1">
                    <a:lumMod val="95000"/>
                    <a:lumOff val="5000"/>
                  </a:schemeClr>
                </a:solidFill>
              </a:rPr>
              <a:t> </a:t>
            </a:r>
            <a:r>
              <a:rPr lang="en-IN" dirty="0">
                <a:solidFill>
                  <a:schemeClr val="tx1">
                    <a:lumMod val="95000"/>
                    <a:lumOff val="5000"/>
                  </a:schemeClr>
                </a:solidFill>
              </a:rPr>
              <a:t>field that would be set to 1.</a:t>
            </a:r>
          </a:p>
        </p:txBody>
      </p:sp>
    </p:spTree>
    <p:extLst>
      <p:ext uri="{BB962C8B-B14F-4D97-AF65-F5344CB8AC3E}">
        <p14:creationId xmlns:p14="http://schemas.microsoft.com/office/powerpoint/2010/main" xmlns="" val="4260589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51"/>
            <a:ext cx="11616744" cy="433588"/>
          </a:xfrm>
        </p:spPr>
        <p:txBody>
          <a:bodyPr>
            <a:normAutofit fontScale="90000"/>
          </a:bodyPr>
          <a:lstStyle/>
          <a:p>
            <a:pPr>
              <a:spcBef>
                <a:spcPts val="0"/>
              </a:spcBef>
            </a:pPr>
            <a:r>
              <a:rPr lang="en-IN" b="1" dirty="0" err="1" smtClean="0">
                <a:solidFill>
                  <a:srgbClr val="FF0000"/>
                </a:solidFill>
              </a:rPr>
              <a:t>Contd</a:t>
            </a:r>
            <a:r>
              <a:rPr lang="en-IN" b="1"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0" y="618186"/>
            <a:ext cx="12192000" cy="6239813"/>
          </a:xfrm>
        </p:spPr>
        <p:txBody>
          <a:bodyPr/>
          <a:lstStyle/>
          <a:p>
            <a:pPr algn="just"/>
            <a:r>
              <a:rPr lang="en-IN" dirty="0">
                <a:solidFill>
                  <a:schemeClr val="tx1">
                    <a:lumMod val="95000"/>
                    <a:lumOff val="5000"/>
                  </a:schemeClr>
                </a:solidFill>
              </a:rPr>
              <a:t>The question now is this: How can users of the </a:t>
            </a:r>
            <a:r>
              <a:rPr lang="en-IN" i="1" dirty="0">
                <a:solidFill>
                  <a:schemeClr val="tx1">
                    <a:lumMod val="95000"/>
                    <a:lumOff val="5000"/>
                  </a:schemeClr>
                </a:solidFill>
              </a:rPr>
              <a:t>Point </a:t>
            </a:r>
            <a:r>
              <a:rPr lang="en-IN" dirty="0">
                <a:solidFill>
                  <a:schemeClr val="tx1">
                    <a:lumMod val="95000"/>
                    <a:lumOff val="5000"/>
                  </a:schemeClr>
                </a:solidFill>
              </a:rPr>
              <a:t>class find out how many </a:t>
            </a:r>
            <a:r>
              <a:rPr lang="en-IN" i="1" dirty="0">
                <a:solidFill>
                  <a:schemeClr val="tx1">
                    <a:lumMod val="95000"/>
                    <a:lumOff val="5000"/>
                  </a:schemeClr>
                </a:solidFill>
              </a:rPr>
              <a:t>Point </a:t>
            </a:r>
            <a:r>
              <a:rPr lang="en-IN" dirty="0">
                <a:solidFill>
                  <a:schemeClr val="tx1">
                    <a:lumMod val="95000"/>
                    <a:lumOff val="5000"/>
                  </a:schemeClr>
                </a:solidFill>
              </a:rPr>
              <a:t>objects have been created?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At </a:t>
            </a:r>
            <a:r>
              <a:rPr lang="en-IN" dirty="0">
                <a:solidFill>
                  <a:schemeClr val="tx1">
                    <a:lumMod val="95000"/>
                    <a:lumOff val="5000"/>
                  </a:schemeClr>
                </a:solidFill>
              </a:rPr>
              <a:t>the moment, the </a:t>
            </a:r>
            <a:r>
              <a:rPr lang="en-IN" i="1" dirty="0" err="1">
                <a:solidFill>
                  <a:schemeClr val="tx1">
                    <a:lumMod val="95000"/>
                    <a:lumOff val="5000"/>
                  </a:schemeClr>
                </a:solidFill>
              </a:rPr>
              <a:t>objectCount</a:t>
            </a:r>
            <a:r>
              <a:rPr lang="en-IN" i="1" dirty="0">
                <a:solidFill>
                  <a:schemeClr val="tx1">
                    <a:lumMod val="95000"/>
                    <a:lumOff val="5000"/>
                  </a:schemeClr>
                </a:solidFill>
              </a:rPr>
              <a:t> </a:t>
            </a:r>
            <a:r>
              <a:rPr lang="en-IN" dirty="0">
                <a:solidFill>
                  <a:schemeClr val="tx1">
                    <a:lumMod val="95000"/>
                    <a:lumOff val="5000"/>
                  </a:schemeClr>
                </a:solidFill>
              </a:rPr>
              <a:t>field is </a:t>
            </a:r>
            <a:r>
              <a:rPr lang="en-IN" i="1" dirty="0">
                <a:solidFill>
                  <a:schemeClr val="tx1">
                    <a:lumMod val="95000"/>
                    <a:lumOff val="5000"/>
                  </a:schemeClr>
                </a:solidFill>
              </a:rPr>
              <a:t>private </a:t>
            </a:r>
            <a:r>
              <a:rPr lang="en-IN" dirty="0">
                <a:solidFill>
                  <a:schemeClr val="tx1">
                    <a:lumMod val="95000"/>
                    <a:lumOff val="5000"/>
                  </a:schemeClr>
                </a:solidFill>
              </a:rPr>
              <a:t>and not available outside the class. A poor solution would be to make the </a:t>
            </a:r>
            <a:r>
              <a:rPr lang="en-IN" i="1" dirty="0" err="1">
                <a:solidFill>
                  <a:schemeClr val="tx1">
                    <a:lumMod val="95000"/>
                    <a:lumOff val="5000"/>
                  </a:schemeClr>
                </a:solidFill>
              </a:rPr>
              <a:t>objectCount</a:t>
            </a:r>
            <a:r>
              <a:rPr lang="en-IN" i="1" dirty="0">
                <a:solidFill>
                  <a:schemeClr val="tx1">
                    <a:lumMod val="95000"/>
                    <a:lumOff val="5000"/>
                  </a:schemeClr>
                </a:solidFill>
              </a:rPr>
              <a:t> </a:t>
            </a:r>
            <a:r>
              <a:rPr lang="en-IN" dirty="0">
                <a:solidFill>
                  <a:schemeClr val="tx1">
                    <a:lumMod val="95000"/>
                    <a:lumOff val="5000"/>
                  </a:schemeClr>
                </a:solidFill>
              </a:rPr>
              <a:t>field publicly accessible.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This </a:t>
            </a:r>
            <a:r>
              <a:rPr lang="en-IN" dirty="0">
                <a:solidFill>
                  <a:schemeClr val="tx1">
                    <a:lumMod val="95000"/>
                    <a:lumOff val="5000"/>
                  </a:schemeClr>
                </a:solidFill>
              </a:rPr>
              <a:t>strategy would break the encapsulation of the class, and you would then have no guarantee that its value was correct because anyone could change the value in the field. A much better idea is to provide a </a:t>
            </a:r>
            <a:r>
              <a:rPr lang="en-IN" i="1" dirty="0">
                <a:solidFill>
                  <a:schemeClr val="tx1">
                    <a:lumMod val="95000"/>
                    <a:lumOff val="5000"/>
                  </a:schemeClr>
                </a:solidFill>
              </a:rPr>
              <a:t>public static </a:t>
            </a:r>
            <a:r>
              <a:rPr lang="en-IN" dirty="0">
                <a:solidFill>
                  <a:schemeClr val="tx1">
                    <a:lumMod val="95000"/>
                    <a:lumOff val="5000"/>
                  </a:schemeClr>
                </a:solidFill>
              </a:rPr>
              <a:t>method that returns the value of the </a:t>
            </a:r>
            <a:r>
              <a:rPr lang="en-IN" i="1" dirty="0" err="1">
                <a:solidFill>
                  <a:schemeClr val="tx1">
                    <a:lumMod val="95000"/>
                    <a:lumOff val="5000"/>
                  </a:schemeClr>
                </a:solidFill>
              </a:rPr>
              <a:t>objectCount</a:t>
            </a:r>
            <a:r>
              <a:rPr lang="en-IN" i="1" dirty="0">
                <a:solidFill>
                  <a:schemeClr val="tx1">
                    <a:lumMod val="95000"/>
                    <a:lumOff val="5000"/>
                  </a:schemeClr>
                </a:solidFill>
              </a:rPr>
              <a:t> </a:t>
            </a:r>
            <a:r>
              <a:rPr lang="en-IN" dirty="0">
                <a:solidFill>
                  <a:schemeClr val="tx1">
                    <a:lumMod val="95000"/>
                    <a:lumOff val="5000"/>
                  </a:schemeClr>
                </a:solidFill>
              </a:rPr>
              <a:t>field. This is what you will do now</a:t>
            </a:r>
            <a:r>
              <a:rPr lang="en-IN" dirty="0" smtClean="0">
                <a:solidFill>
                  <a:schemeClr val="tx1">
                    <a:lumMod val="95000"/>
                    <a:lumOff val="5000"/>
                  </a:schemeClr>
                </a:solidFill>
              </a:rPr>
              <a:t>. </a:t>
            </a:r>
          </a:p>
          <a:p>
            <a:pPr marL="0" indent="0" algn="just">
              <a:buNone/>
            </a:pPr>
            <a:r>
              <a:rPr lang="en-IN" dirty="0" smtClean="0"/>
              <a:t>4) </a:t>
            </a:r>
            <a:r>
              <a:rPr lang="en-IN" dirty="0" smtClean="0">
                <a:solidFill>
                  <a:schemeClr val="tx1">
                    <a:lumMod val="95000"/>
                    <a:lumOff val="5000"/>
                  </a:schemeClr>
                </a:solidFill>
              </a:rPr>
              <a:t>Add </a:t>
            </a:r>
            <a:r>
              <a:rPr lang="en-IN" dirty="0">
                <a:solidFill>
                  <a:schemeClr val="tx1">
                    <a:lumMod val="95000"/>
                    <a:lumOff val="5000"/>
                  </a:schemeClr>
                </a:solidFill>
              </a:rPr>
              <a:t>a </a:t>
            </a:r>
            <a:r>
              <a:rPr lang="en-IN" i="1" dirty="0">
                <a:solidFill>
                  <a:schemeClr val="tx1">
                    <a:lumMod val="95000"/>
                    <a:lumOff val="5000"/>
                  </a:schemeClr>
                </a:solidFill>
              </a:rPr>
              <a:t>public static </a:t>
            </a:r>
            <a:r>
              <a:rPr lang="en-IN" dirty="0">
                <a:solidFill>
                  <a:schemeClr val="tx1">
                    <a:lumMod val="95000"/>
                    <a:lumOff val="5000"/>
                  </a:schemeClr>
                </a:solidFill>
              </a:rPr>
              <a:t>method to the </a:t>
            </a:r>
            <a:r>
              <a:rPr lang="en-IN" i="1" dirty="0">
                <a:solidFill>
                  <a:schemeClr val="tx1">
                    <a:lumMod val="95000"/>
                    <a:lumOff val="5000"/>
                  </a:schemeClr>
                </a:solidFill>
              </a:rPr>
              <a:t>Point </a:t>
            </a:r>
            <a:r>
              <a:rPr lang="en-IN" dirty="0">
                <a:solidFill>
                  <a:schemeClr val="tx1">
                    <a:lumMod val="95000"/>
                    <a:lumOff val="5000"/>
                  </a:schemeClr>
                </a:solidFill>
              </a:rPr>
              <a:t>class called </a:t>
            </a:r>
            <a:r>
              <a:rPr lang="en-IN" i="1" dirty="0" err="1">
                <a:solidFill>
                  <a:schemeClr val="tx1">
                    <a:lumMod val="95000"/>
                    <a:lumOff val="5000"/>
                  </a:schemeClr>
                </a:solidFill>
              </a:rPr>
              <a:t>ObjectCount</a:t>
            </a:r>
            <a:r>
              <a:rPr lang="en-IN" i="1" dirty="0">
                <a:solidFill>
                  <a:schemeClr val="tx1">
                    <a:lumMod val="95000"/>
                    <a:lumOff val="5000"/>
                  </a:schemeClr>
                </a:solidFill>
              </a:rPr>
              <a:t> </a:t>
            </a:r>
            <a:r>
              <a:rPr lang="en-IN" dirty="0">
                <a:solidFill>
                  <a:schemeClr val="tx1">
                    <a:lumMod val="95000"/>
                    <a:lumOff val="5000"/>
                  </a:schemeClr>
                </a:solidFill>
              </a:rPr>
              <a:t>that returns an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dirty="0">
                <a:solidFill>
                  <a:schemeClr val="tx1">
                    <a:lumMod val="95000"/>
                    <a:lumOff val="5000"/>
                  </a:schemeClr>
                </a:solidFill>
              </a:rPr>
              <a:t>but does not take any parameters. In this method, return the value of the </a:t>
            </a:r>
            <a:r>
              <a:rPr lang="en-IN" i="1" dirty="0" err="1">
                <a:solidFill>
                  <a:schemeClr val="tx1">
                    <a:lumMod val="95000"/>
                    <a:lumOff val="5000"/>
                  </a:schemeClr>
                </a:solidFill>
              </a:rPr>
              <a:t>objectCount</a:t>
            </a:r>
            <a:r>
              <a:rPr lang="en-IN" i="1" dirty="0">
                <a:solidFill>
                  <a:schemeClr val="tx1">
                    <a:lumMod val="95000"/>
                    <a:lumOff val="5000"/>
                  </a:schemeClr>
                </a:solidFill>
              </a:rPr>
              <a:t> </a:t>
            </a:r>
            <a:r>
              <a:rPr lang="en-IN" dirty="0">
                <a:solidFill>
                  <a:schemeClr val="tx1">
                    <a:lumMod val="95000"/>
                    <a:lumOff val="5000"/>
                  </a:schemeClr>
                </a:solidFill>
              </a:rPr>
              <a:t>field, as follows in bold type:</a:t>
            </a:r>
          </a:p>
          <a:p>
            <a:pPr marL="0" indent="0">
              <a:spcBef>
                <a:spcPts val="0"/>
              </a:spcBef>
              <a:buNone/>
            </a:pPr>
            <a:r>
              <a:rPr lang="en-IN" dirty="0" smtClean="0">
                <a:solidFill>
                  <a:schemeClr val="tx1">
                    <a:lumMod val="95000"/>
                    <a:lumOff val="5000"/>
                  </a:schemeClr>
                </a:solidFill>
              </a:rPr>
              <a:t>                                                        class Point</a:t>
            </a:r>
          </a:p>
          <a:p>
            <a:pPr marL="0" indent="0">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 </a:t>
            </a:r>
          </a:p>
          <a:p>
            <a:pPr marL="0" indent="0">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 </a:t>
            </a:r>
          </a:p>
          <a:p>
            <a:pPr marL="0" indent="0">
              <a:spcBef>
                <a:spcPts val="0"/>
              </a:spcBef>
              <a:buNone/>
            </a:pPr>
            <a:r>
              <a:rPr lang="en-IN" b="1" dirty="0">
                <a:solidFill>
                  <a:schemeClr val="tx1">
                    <a:lumMod val="95000"/>
                    <a:lumOff val="5000"/>
                  </a:schemeClr>
                </a:solidFill>
              </a:rPr>
              <a:t> </a:t>
            </a:r>
            <a:r>
              <a:rPr lang="en-IN" b="1" dirty="0" smtClean="0">
                <a:solidFill>
                  <a:schemeClr val="tx1">
                    <a:lumMod val="95000"/>
                    <a:lumOff val="5000"/>
                  </a:schemeClr>
                </a:solidFill>
              </a:rPr>
              <a:t>                                                     public </a:t>
            </a:r>
            <a:r>
              <a:rPr lang="en-IN" b="1" dirty="0">
                <a:solidFill>
                  <a:schemeClr val="tx1">
                    <a:lumMod val="95000"/>
                    <a:lumOff val="5000"/>
                  </a:schemeClr>
                </a:solidFill>
              </a:rPr>
              <a:t>static </a:t>
            </a:r>
            <a:r>
              <a:rPr lang="en-IN" b="1" dirty="0" err="1">
                <a:solidFill>
                  <a:schemeClr val="tx1">
                    <a:lumMod val="95000"/>
                    <a:lumOff val="5000"/>
                  </a:schemeClr>
                </a:solidFill>
              </a:rPr>
              <a:t>int</a:t>
            </a:r>
            <a:r>
              <a:rPr lang="en-IN" b="1" dirty="0">
                <a:solidFill>
                  <a:schemeClr val="tx1">
                    <a:lumMod val="95000"/>
                    <a:lumOff val="5000"/>
                  </a:schemeClr>
                </a:solidFill>
              </a:rPr>
              <a:t> </a:t>
            </a:r>
            <a:r>
              <a:rPr lang="en-IN" b="1" dirty="0" err="1">
                <a:solidFill>
                  <a:schemeClr val="tx1">
                    <a:lumMod val="95000"/>
                    <a:lumOff val="5000"/>
                  </a:schemeClr>
                </a:solidFill>
              </a:rPr>
              <a:t>ObjectCount</a:t>
            </a:r>
            <a:r>
              <a:rPr lang="en-IN" b="1" dirty="0">
                <a:solidFill>
                  <a:schemeClr val="tx1">
                    <a:lumMod val="95000"/>
                    <a:lumOff val="5000"/>
                  </a:schemeClr>
                </a:solidFill>
              </a:rPr>
              <a:t>() </a:t>
            </a:r>
            <a:endParaRPr lang="en-IN" b="1" dirty="0" smtClean="0">
              <a:solidFill>
                <a:schemeClr val="tx1">
                  <a:lumMod val="95000"/>
                  <a:lumOff val="5000"/>
                </a:schemeClr>
              </a:solidFill>
            </a:endParaRPr>
          </a:p>
          <a:p>
            <a:pPr marL="0" indent="0">
              <a:spcBef>
                <a:spcPts val="0"/>
              </a:spcBef>
              <a:buNone/>
            </a:pPr>
            <a:r>
              <a:rPr lang="en-IN" b="1" dirty="0">
                <a:solidFill>
                  <a:schemeClr val="tx1">
                    <a:lumMod val="95000"/>
                    <a:lumOff val="5000"/>
                  </a:schemeClr>
                </a:solidFill>
              </a:rPr>
              <a:t> </a:t>
            </a:r>
            <a:r>
              <a:rPr lang="en-IN" b="1" dirty="0" smtClean="0">
                <a:solidFill>
                  <a:schemeClr val="tx1">
                    <a:lumMod val="95000"/>
                    <a:lumOff val="5000"/>
                  </a:schemeClr>
                </a:solidFill>
              </a:rPr>
              <a:t>                                                    { </a:t>
            </a:r>
          </a:p>
          <a:p>
            <a:pPr marL="0" indent="0">
              <a:spcBef>
                <a:spcPts val="0"/>
              </a:spcBef>
              <a:buNone/>
            </a:pPr>
            <a:r>
              <a:rPr lang="en-IN" b="1" dirty="0">
                <a:solidFill>
                  <a:schemeClr val="tx1">
                    <a:lumMod val="95000"/>
                    <a:lumOff val="5000"/>
                  </a:schemeClr>
                </a:solidFill>
              </a:rPr>
              <a:t> </a:t>
            </a:r>
            <a:r>
              <a:rPr lang="en-IN" b="1" dirty="0" smtClean="0">
                <a:solidFill>
                  <a:schemeClr val="tx1">
                    <a:lumMod val="95000"/>
                    <a:lumOff val="5000"/>
                  </a:schemeClr>
                </a:solidFill>
              </a:rPr>
              <a:t>                                                        return </a:t>
            </a:r>
            <a:r>
              <a:rPr lang="en-IN" b="1" dirty="0" err="1">
                <a:solidFill>
                  <a:schemeClr val="tx1">
                    <a:lumMod val="95000"/>
                    <a:lumOff val="5000"/>
                  </a:schemeClr>
                </a:solidFill>
              </a:rPr>
              <a:t>objectCount</a:t>
            </a:r>
            <a:r>
              <a:rPr lang="en-IN" b="1" dirty="0">
                <a:solidFill>
                  <a:schemeClr val="tx1">
                    <a:lumMod val="95000"/>
                    <a:lumOff val="5000"/>
                  </a:schemeClr>
                </a:solidFill>
              </a:rPr>
              <a:t>; </a:t>
            </a:r>
            <a:endParaRPr lang="en-IN" b="1" dirty="0" smtClean="0">
              <a:solidFill>
                <a:schemeClr val="tx1">
                  <a:lumMod val="95000"/>
                  <a:lumOff val="5000"/>
                </a:schemeClr>
              </a:solidFill>
            </a:endParaRPr>
          </a:p>
          <a:p>
            <a:pPr marL="0" indent="0">
              <a:spcBef>
                <a:spcPts val="0"/>
              </a:spcBef>
              <a:buNone/>
            </a:pPr>
            <a:r>
              <a:rPr lang="en-IN" b="1" dirty="0">
                <a:solidFill>
                  <a:schemeClr val="tx1">
                    <a:lumMod val="95000"/>
                    <a:lumOff val="5000"/>
                  </a:schemeClr>
                </a:solidFill>
              </a:rPr>
              <a:t> </a:t>
            </a:r>
            <a:r>
              <a:rPr lang="en-IN" b="1" dirty="0" smtClean="0">
                <a:solidFill>
                  <a:schemeClr val="tx1">
                    <a:lumMod val="95000"/>
                    <a:lumOff val="5000"/>
                  </a:schemeClr>
                </a:solidFill>
              </a:rPr>
              <a:t>                                                     }</a:t>
            </a:r>
          </a:p>
          <a:p>
            <a:pPr marL="0" indent="0">
              <a:spcBef>
                <a:spcPts val="0"/>
              </a:spcBef>
              <a:buNone/>
            </a:pPr>
            <a:r>
              <a:rPr lang="en-IN" b="1" dirty="0">
                <a:solidFill>
                  <a:schemeClr val="tx1">
                    <a:lumMod val="95000"/>
                    <a:lumOff val="5000"/>
                  </a:schemeClr>
                </a:solidFill>
              </a:rPr>
              <a:t> </a:t>
            </a:r>
            <a:r>
              <a:rPr lang="en-IN" b="1" dirty="0" smtClean="0">
                <a:solidFill>
                  <a:schemeClr val="tx1">
                    <a:lumMod val="95000"/>
                    <a:lumOff val="5000"/>
                  </a:schemeClr>
                </a:solidFill>
              </a:rPr>
              <a:t>                                                   </a:t>
            </a:r>
            <a:r>
              <a:rPr lang="en-IN" dirty="0" smtClean="0">
                <a:solidFill>
                  <a:schemeClr val="tx1">
                    <a:lumMod val="95000"/>
                    <a:lumOff val="5000"/>
                  </a:schemeClr>
                </a:solidFill>
              </a:rPr>
              <a:t>} </a:t>
            </a:r>
          </a:p>
          <a:p>
            <a:pPr marL="0" indent="0">
              <a:buNone/>
            </a:pPr>
            <a:r>
              <a:rPr lang="en-IN" dirty="0" smtClean="0">
                <a:solidFill>
                  <a:schemeClr val="tx1">
                    <a:lumMod val="95000"/>
                    <a:lumOff val="5000"/>
                  </a:schemeClr>
                </a:solidFill>
              </a:rPr>
              <a:t>5) Display </a:t>
            </a:r>
            <a:r>
              <a:rPr lang="en-IN" dirty="0">
                <a:solidFill>
                  <a:schemeClr val="tx1">
                    <a:lumMod val="95000"/>
                    <a:lumOff val="5000"/>
                  </a:schemeClr>
                </a:solidFill>
              </a:rPr>
              <a:t>the </a:t>
            </a:r>
            <a:r>
              <a:rPr lang="en-IN" i="1" dirty="0">
                <a:solidFill>
                  <a:schemeClr val="tx1">
                    <a:lumMod val="95000"/>
                    <a:lumOff val="5000"/>
                  </a:schemeClr>
                </a:solidFill>
              </a:rPr>
              <a:t>Program </a:t>
            </a:r>
            <a:r>
              <a:rPr lang="en-IN" dirty="0">
                <a:solidFill>
                  <a:schemeClr val="tx1">
                    <a:lumMod val="95000"/>
                    <a:lumOff val="5000"/>
                  </a:schemeClr>
                </a:solidFill>
              </a:rPr>
              <a:t>class in the Code and Text Editor window. Add a statement to the </a:t>
            </a:r>
            <a:r>
              <a:rPr lang="en-IN" i="1" dirty="0" err="1">
                <a:solidFill>
                  <a:schemeClr val="tx1">
                    <a:lumMod val="95000"/>
                    <a:lumOff val="5000"/>
                  </a:schemeClr>
                </a:solidFill>
              </a:rPr>
              <a:t>doWork</a:t>
            </a:r>
            <a:r>
              <a:rPr lang="en-IN" i="1" dirty="0">
                <a:solidFill>
                  <a:schemeClr val="tx1">
                    <a:lumMod val="95000"/>
                    <a:lumOff val="5000"/>
                  </a:schemeClr>
                </a:solidFill>
              </a:rPr>
              <a:t> </a:t>
            </a:r>
            <a:r>
              <a:rPr lang="en-IN" dirty="0">
                <a:solidFill>
                  <a:schemeClr val="tx1">
                    <a:lumMod val="95000"/>
                    <a:lumOff val="5000"/>
                  </a:schemeClr>
                </a:solidFill>
              </a:rPr>
              <a:t>method to write the value returned from the </a:t>
            </a:r>
            <a:r>
              <a:rPr lang="en-IN" i="1" dirty="0" err="1">
                <a:solidFill>
                  <a:schemeClr val="tx1">
                    <a:lumMod val="95000"/>
                    <a:lumOff val="5000"/>
                  </a:schemeClr>
                </a:solidFill>
              </a:rPr>
              <a:t>ObjectCount</a:t>
            </a:r>
            <a:r>
              <a:rPr lang="en-IN" i="1" dirty="0">
                <a:solidFill>
                  <a:schemeClr val="tx1">
                    <a:lumMod val="95000"/>
                    <a:lumOff val="5000"/>
                  </a:schemeClr>
                </a:solidFill>
              </a:rPr>
              <a:t> </a:t>
            </a:r>
            <a:r>
              <a:rPr lang="en-IN" dirty="0">
                <a:solidFill>
                  <a:schemeClr val="tx1">
                    <a:lumMod val="95000"/>
                    <a:lumOff val="5000"/>
                  </a:schemeClr>
                </a:solidFill>
              </a:rPr>
              <a:t>method of the </a:t>
            </a:r>
            <a:r>
              <a:rPr lang="en-IN" i="1" dirty="0">
                <a:solidFill>
                  <a:schemeClr val="tx1">
                    <a:lumMod val="95000"/>
                    <a:lumOff val="5000"/>
                  </a:schemeClr>
                </a:solidFill>
              </a:rPr>
              <a:t>Point </a:t>
            </a:r>
            <a:r>
              <a:rPr lang="en-IN" dirty="0">
                <a:solidFill>
                  <a:schemeClr val="tx1">
                    <a:lumMod val="95000"/>
                    <a:lumOff val="5000"/>
                  </a:schemeClr>
                </a:solidFill>
              </a:rPr>
              <a:t>class to the screen, as shown in bold type in the following code example:</a:t>
            </a:r>
          </a:p>
          <a:p>
            <a:pPr marL="0" indent="0">
              <a:spcBef>
                <a:spcPts val="0"/>
              </a:spcBef>
              <a:buNone/>
            </a:pPr>
            <a:endParaRPr lang="en-IN" dirty="0">
              <a:solidFill>
                <a:schemeClr val="tx1">
                  <a:lumMod val="95000"/>
                  <a:lumOff val="5000"/>
                </a:schemeClr>
              </a:solidFill>
            </a:endParaRPr>
          </a:p>
        </p:txBody>
      </p:sp>
    </p:spTree>
    <p:extLst>
      <p:ext uri="{BB962C8B-B14F-4D97-AF65-F5344CB8AC3E}">
        <p14:creationId xmlns:p14="http://schemas.microsoft.com/office/powerpoint/2010/main" xmlns="" val="3397115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938715" cy="553792"/>
          </a:xfrm>
        </p:spPr>
        <p:txBody>
          <a:bodyPr>
            <a:normAutofit fontScale="90000"/>
          </a:bodyPr>
          <a:lstStyle/>
          <a:p>
            <a:r>
              <a:rPr lang="en-US" dirty="0" err="1" smtClean="0">
                <a:solidFill>
                  <a:srgbClr val="FF0000"/>
                </a:solidFill>
              </a:rPr>
              <a:t>Contd</a:t>
            </a:r>
            <a:r>
              <a:rPr lang="en-US" dirty="0" smtClean="0">
                <a:solidFill>
                  <a:srgbClr val="FF0000"/>
                </a:solidFill>
              </a:rPr>
              <a:t>…</a:t>
            </a:r>
            <a:endParaRPr lang="en-IN"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1390918" y="553792"/>
            <a:ext cx="8474299" cy="2125014"/>
          </a:xfrm>
          <a:prstGeom prst="rect">
            <a:avLst/>
          </a:prstGeom>
        </p:spPr>
      </p:pic>
      <p:sp>
        <p:nvSpPr>
          <p:cNvPr id="5" name="Rectangle 4"/>
          <p:cNvSpPr/>
          <p:nvPr/>
        </p:nvSpPr>
        <p:spPr>
          <a:xfrm>
            <a:off x="98738" y="3102459"/>
            <a:ext cx="12093262" cy="2862322"/>
          </a:xfrm>
          <a:prstGeom prst="rect">
            <a:avLst/>
          </a:prstGeom>
        </p:spPr>
        <p:txBody>
          <a:bodyPr wrap="square">
            <a:spAutoFit/>
          </a:bodyPr>
          <a:lstStyle/>
          <a:p>
            <a:pPr algn="just"/>
            <a:r>
              <a:rPr lang="en-IN" dirty="0">
                <a:solidFill>
                  <a:srgbClr val="000000"/>
                </a:solidFill>
                <a:latin typeface="Segoe"/>
              </a:rPr>
              <a:t>The </a:t>
            </a:r>
            <a:r>
              <a:rPr lang="en-IN" i="1" dirty="0" err="1">
                <a:solidFill>
                  <a:srgbClr val="000000"/>
                </a:solidFill>
                <a:latin typeface="Segoe"/>
              </a:rPr>
              <a:t>ObjectCount</a:t>
            </a:r>
            <a:r>
              <a:rPr lang="en-IN" i="1" dirty="0">
                <a:solidFill>
                  <a:srgbClr val="000000"/>
                </a:solidFill>
                <a:latin typeface="Segoe"/>
              </a:rPr>
              <a:t> </a:t>
            </a:r>
            <a:r>
              <a:rPr lang="en-IN" dirty="0">
                <a:solidFill>
                  <a:srgbClr val="000000"/>
                </a:solidFill>
                <a:latin typeface="Segoe"/>
              </a:rPr>
              <a:t>method is called by referencing </a:t>
            </a:r>
            <a:r>
              <a:rPr lang="en-IN" i="1" dirty="0">
                <a:solidFill>
                  <a:srgbClr val="000000"/>
                </a:solidFill>
                <a:latin typeface="Segoe"/>
              </a:rPr>
              <a:t>Point</a:t>
            </a:r>
            <a:r>
              <a:rPr lang="en-IN" dirty="0">
                <a:solidFill>
                  <a:srgbClr val="000000"/>
                </a:solidFill>
                <a:latin typeface="Segoe"/>
              </a:rPr>
              <a:t>, the name of the class, and not the name of a </a:t>
            </a:r>
            <a:r>
              <a:rPr lang="en-IN" i="1" dirty="0">
                <a:solidFill>
                  <a:srgbClr val="000000"/>
                </a:solidFill>
                <a:latin typeface="Segoe"/>
              </a:rPr>
              <a:t>Point </a:t>
            </a:r>
            <a:r>
              <a:rPr lang="en-IN" dirty="0">
                <a:solidFill>
                  <a:srgbClr val="000000"/>
                </a:solidFill>
                <a:latin typeface="Segoe"/>
              </a:rPr>
              <a:t>variable (such as </a:t>
            </a:r>
            <a:r>
              <a:rPr lang="en-IN" i="1" dirty="0">
                <a:solidFill>
                  <a:srgbClr val="000000"/>
                </a:solidFill>
                <a:latin typeface="Segoe"/>
              </a:rPr>
              <a:t>origin </a:t>
            </a:r>
            <a:r>
              <a:rPr lang="en-IN" dirty="0">
                <a:solidFill>
                  <a:srgbClr val="000000"/>
                </a:solidFill>
                <a:latin typeface="Segoe"/>
              </a:rPr>
              <a:t>or </a:t>
            </a:r>
            <a:r>
              <a:rPr lang="en-IN" i="1" dirty="0" err="1">
                <a:solidFill>
                  <a:srgbClr val="000000"/>
                </a:solidFill>
                <a:latin typeface="Segoe"/>
              </a:rPr>
              <a:t>bottomRight</a:t>
            </a:r>
            <a:r>
              <a:rPr lang="en-IN" dirty="0">
                <a:solidFill>
                  <a:srgbClr val="000000"/>
                </a:solidFill>
                <a:latin typeface="Segoe"/>
              </a:rPr>
              <a:t>). Because two </a:t>
            </a:r>
            <a:r>
              <a:rPr lang="en-IN" i="1" dirty="0">
                <a:solidFill>
                  <a:srgbClr val="000000"/>
                </a:solidFill>
                <a:latin typeface="Segoe"/>
              </a:rPr>
              <a:t>Point </a:t>
            </a:r>
            <a:r>
              <a:rPr lang="en-IN" dirty="0">
                <a:solidFill>
                  <a:srgbClr val="000000"/>
                </a:solidFill>
                <a:latin typeface="Segoe"/>
              </a:rPr>
              <a:t>objects have been created by the time </a:t>
            </a:r>
            <a:r>
              <a:rPr lang="en-IN" i="1" dirty="0" err="1">
                <a:solidFill>
                  <a:srgbClr val="000000"/>
                </a:solidFill>
                <a:latin typeface="Segoe"/>
              </a:rPr>
              <a:t>ObjectCount</a:t>
            </a:r>
            <a:r>
              <a:rPr lang="en-IN" i="1" dirty="0">
                <a:solidFill>
                  <a:srgbClr val="000000"/>
                </a:solidFill>
                <a:latin typeface="Segoe"/>
              </a:rPr>
              <a:t> </a:t>
            </a:r>
            <a:r>
              <a:rPr lang="en-IN" dirty="0">
                <a:solidFill>
                  <a:srgbClr val="000000"/>
                </a:solidFill>
                <a:latin typeface="Segoe"/>
              </a:rPr>
              <a:t>is called, the method should return the value 2</a:t>
            </a:r>
            <a:r>
              <a:rPr lang="en-IN" dirty="0" smtClean="0">
                <a:solidFill>
                  <a:srgbClr val="000000"/>
                </a:solidFill>
                <a:latin typeface="Segoe"/>
              </a:rPr>
              <a:t>.</a:t>
            </a:r>
          </a:p>
          <a:p>
            <a:pPr algn="just"/>
            <a:endParaRPr lang="en-US" dirty="0">
              <a:solidFill>
                <a:srgbClr val="000000"/>
              </a:solidFill>
              <a:latin typeface="Segoe"/>
            </a:endParaRPr>
          </a:p>
          <a:p>
            <a:r>
              <a:rPr lang="en-IN" dirty="0" smtClean="0"/>
              <a:t>6) On </a:t>
            </a:r>
            <a:r>
              <a:rPr lang="en-IN" dirty="0"/>
              <a:t>the DEBUG menu, click Start Without Debugging.</a:t>
            </a:r>
          </a:p>
          <a:p>
            <a:r>
              <a:rPr lang="en-IN" dirty="0"/>
              <a:t>Confirm that the message “Number of Point objects: 2” is written to the console window (after the message displaying the value of the </a:t>
            </a:r>
            <a:r>
              <a:rPr lang="en-IN" i="1" dirty="0"/>
              <a:t>distance </a:t>
            </a:r>
            <a:r>
              <a:rPr lang="en-IN" dirty="0"/>
              <a:t>variable</a:t>
            </a:r>
            <a:r>
              <a:rPr lang="en-IN" dirty="0" smtClean="0"/>
              <a:t>).</a:t>
            </a:r>
          </a:p>
          <a:p>
            <a:endParaRPr lang="en-IN" dirty="0"/>
          </a:p>
          <a:p>
            <a:r>
              <a:rPr lang="en-IN" dirty="0" smtClean="0"/>
              <a:t>7)Press </a:t>
            </a:r>
            <a:r>
              <a:rPr lang="en-IN" dirty="0"/>
              <a:t>Enter to finish the program and return to Visual Studio </a:t>
            </a:r>
            <a:r>
              <a:rPr lang="en-IN" dirty="0" smtClean="0"/>
              <a:t>2015.</a:t>
            </a:r>
            <a:endParaRPr lang="en-IN" dirty="0"/>
          </a:p>
          <a:p>
            <a:pPr algn="just"/>
            <a:endParaRPr lang="en-IN" dirty="0"/>
          </a:p>
        </p:txBody>
      </p:sp>
    </p:spTree>
    <p:extLst>
      <p:ext uri="{BB962C8B-B14F-4D97-AF65-F5344CB8AC3E}">
        <p14:creationId xmlns:p14="http://schemas.microsoft.com/office/powerpoint/2010/main" xmlns="" val="3006194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938715" cy="553792"/>
          </a:xfrm>
        </p:spPr>
        <p:txBody>
          <a:bodyPr>
            <a:normAutofit fontScale="90000"/>
          </a:bodyPr>
          <a:lstStyle/>
          <a:p>
            <a:r>
              <a:rPr lang="en-IN" b="1" dirty="0">
                <a:solidFill>
                  <a:srgbClr val="FF0000"/>
                </a:solidFill>
              </a:rPr>
              <a:t>Anonymous Classes</a:t>
            </a:r>
            <a:endParaRPr lang="en-IN" dirty="0">
              <a:solidFill>
                <a:srgbClr val="FF0000"/>
              </a:solidFill>
            </a:endParaRPr>
          </a:p>
        </p:txBody>
      </p:sp>
      <p:sp>
        <p:nvSpPr>
          <p:cNvPr id="3" name="Content Placeholder 2"/>
          <p:cNvSpPr>
            <a:spLocks noGrp="1"/>
          </p:cNvSpPr>
          <p:nvPr>
            <p:ph idx="1"/>
          </p:nvPr>
        </p:nvSpPr>
        <p:spPr>
          <a:xfrm>
            <a:off x="0" y="553792"/>
            <a:ext cx="12192000" cy="6304207"/>
          </a:xfrm>
        </p:spPr>
        <p:txBody>
          <a:bodyPr>
            <a:normAutofit lnSpcReduction="10000"/>
          </a:bodyPr>
          <a:lstStyle/>
          <a:p>
            <a:r>
              <a:rPr lang="en-IN" dirty="0">
                <a:solidFill>
                  <a:srgbClr val="FF0000"/>
                </a:solidFill>
              </a:rPr>
              <a:t>An </a:t>
            </a:r>
            <a:r>
              <a:rPr lang="en-IN" i="1" dirty="0">
                <a:solidFill>
                  <a:srgbClr val="FF0000"/>
                </a:solidFill>
              </a:rPr>
              <a:t>anonymous class </a:t>
            </a:r>
            <a:r>
              <a:rPr lang="en-IN" dirty="0">
                <a:solidFill>
                  <a:srgbClr val="FF0000"/>
                </a:solidFill>
              </a:rPr>
              <a:t>is a class that does not have a name. </a:t>
            </a:r>
            <a:r>
              <a:rPr lang="en-IN" dirty="0">
                <a:solidFill>
                  <a:schemeClr val="tx1">
                    <a:lumMod val="95000"/>
                    <a:lumOff val="5000"/>
                  </a:schemeClr>
                </a:solidFill>
              </a:rPr>
              <a:t>This sounds rather strange but is actually quite handy in some situations that you will see later in this book, especially when using query expressions. </a:t>
            </a:r>
            <a:endParaRPr lang="en-IN" dirty="0" smtClean="0">
              <a:solidFill>
                <a:schemeClr val="tx1">
                  <a:lumMod val="95000"/>
                  <a:lumOff val="5000"/>
                </a:schemeClr>
              </a:solidFill>
            </a:endParaRPr>
          </a:p>
          <a:p>
            <a:pPr algn="just"/>
            <a:r>
              <a:rPr lang="en-IN" dirty="0">
                <a:solidFill>
                  <a:schemeClr val="tx1">
                    <a:lumMod val="95000"/>
                    <a:lumOff val="5000"/>
                  </a:schemeClr>
                </a:solidFill>
              </a:rPr>
              <a:t>You create an anonymous class simply by using the </a:t>
            </a:r>
            <a:r>
              <a:rPr lang="en-IN" i="1" dirty="0">
                <a:solidFill>
                  <a:schemeClr val="tx1">
                    <a:lumMod val="95000"/>
                    <a:lumOff val="5000"/>
                  </a:schemeClr>
                </a:solidFill>
              </a:rPr>
              <a:t>new </a:t>
            </a:r>
            <a:r>
              <a:rPr lang="en-IN" dirty="0">
                <a:solidFill>
                  <a:schemeClr val="tx1">
                    <a:lumMod val="95000"/>
                    <a:lumOff val="5000"/>
                  </a:schemeClr>
                </a:solidFill>
              </a:rPr>
              <a:t>keyword and a pair of braces defining the fields and values that you want the class to contain, like this:</a:t>
            </a:r>
          </a:p>
          <a:p>
            <a:pPr marL="0" indent="0" algn="just">
              <a:buNone/>
            </a:pPr>
            <a:r>
              <a:rPr lang="en-IN" dirty="0" smtClean="0">
                <a:solidFill>
                  <a:schemeClr val="tx1">
                    <a:lumMod val="95000"/>
                    <a:lumOff val="5000"/>
                  </a:schemeClr>
                </a:solidFill>
              </a:rPr>
              <a:t>                                                   </a:t>
            </a:r>
            <a:r>
              <a:rPr lang="en-IN" dirty="0" err="1" smtClean="0">
                <a:solidFill>
                  <a:srgbClr val="FF0000"/>
                </a:solidFill>
              </a:rPr>
              <a:t>myAnonymousObject</a:t>
            </a:r>
            <a:r>
              <a:rPr lang="en-IN" dirty="0" smtClean="0">
                <a:solidFill>
                  <a:srgbClr val="FF0000"/>
                </a:solidFill>
              </a:rPr>
              <a:t> </a:t>
            </a:r>
            <a:r>
              <a:rPr lang="en-IN" dirty="0">
                <a:solidFill>
                  <a:srgbClr val="FF0000"/>
                </a:solidFill>
              </a:rPr>
              <a:t>= new { Name = "John", Age = 47 </a:t>
            </a:r>
            <a:r>
              <a:rPr lang="en-IN" dirty="0" smtClean="0">
                <a:solidFill>
                  <a:srgbClr val="FF0000"/>
                </a:solidFill>
              </a:rPr>
              <a:t>}; </a:t>
            </a:r>
          </a:p>
          <a:p>
            <a:pPr marL="0" indent="0" algn="just">
              <a:buNone/>
            </a:pPr>
            <a:r>
              <a:rPr lang="en-IN" dirty="0">
                <a:solidFill>
                  <a:schemeClr val="tx1">
                    <a:lumMod val="95000"/>
                    <a:lumOff val="5000"/>
                  </a:schemeClr>
                </a:solidFill>
              </a:rPr>
              <a:t>This class contains two public fields called </a:t>
            </a:r>
            <a:r>
              <a:rPr lang="en-IN" i="1" dirty="0">
                <a:solidFill>
                  <a:schemeClr val="tx1">
                    <a:lumMod val="95000"/>
                    <a:lumOff val="5000"/>
                  </a:schemeClr>
                </a:solidFill>
              </a:rPr>
              <a:t>Name </a:t>
            </a:r>
            <a:r>
              <a:rPr lang="en-IN" dirty="0">
                <a:solidFill>
                  <a:schemeClr val="tx1">
                    <a:lumMod val="95000"/>
                    <a:lumOff val="5000"/>
                  </a:schemeClr>
                </a:solidFill>
              </a:rPr>
              <a:t>(initialized to the string </a:t>
            </a:r>
            <a:r>
              <a:rPr lang="en-IN" i="1" dirty="0">
                <a:solidFill>
                  <a:schemeClr val="tx1">
                    <a:lumMod val="95000"/>
                    <a:lumOff val="5000"/>
                  </a:schemeClr>
                </a:solidFill>
              </a:rPr>
              <a:t>“John”</a:t>
            </a:r>
            <a:r>
              <a:rPr lang="en-IN" dirty="0">
                <a:solidFill>
                  <a:schemeClr val="tx1">
                    <a:lumMod val="95000"/>
                    <a:lumOff val="5000"/>
                  </a:schemeClr>
                </a:solidFill>
              </a:rPr>
              <a:t>) and </a:t>
            </a:r>
            <a:r>
              <a:rPr lang="en-IN" i="1" dirty="0">
                <a:solidFill>
                  <a:schemeClr val="tx1">
                    <a:lumMod val="95000"/>
                    <a:lumOff val="5000"/>
                  </a:schemeClr>
                </a:solidFill>
              </a:rPr>
              <a:t>Age </a:t>
            </a:r>
            <a:r>
              <a:rPr lang="en-IN" dirty="0">
                <a:solidFill>
                  <a:schemeClr val="tx1">
                    <a:lumMod val="95000"/>
                    <a:lumOff val="5000"/>
                  </a:schemeClr>
                </a:solidFill>
              </a:rPr>
              <a:t>(initialized to the integer </a:t>
            </a:r>
            <a:r>
              <a:rPr lang="en-IN" i="1" dirty="0">
                <a:solidFill>
                  <a:schemeClr val="tx1">
                    <a:lumMod val="95000"/>
                    <a:lumOff val="5000"/>
                  </a:schemeClr>
                </a:solidFill>
              </a:rPr>
              <a:t>47</a:t>
            </a:r>
            <a:r>
              <a:rPr lang="en-IN" dirty="0">
                <a:solidFill>
                  <a:schemeClr val="tx1">
                    <a:lumMod val="95000"/>
                    <a:lumOff val="5000"/>
                  </a:schemeClr>
                </a:solidFill>
              </a:rPr>
              <a:t>). The compiler infers the types of the fields from the types of the data you specify to initialize them</a:t>
            </a:r>
            <a:r>
              <a:rPr lang="en-IN" dirty="0" smtClean="0">
                <a:solidFill>
                  <a:schemeClr val="tx1">
                    <a:lumMod val="95000"/>
                    <a:lumOff val="5000"/>
                  </a:schemeClr>
                </a:solidFill>
              </a:rPr>
              <a:t>. </a:t>
            </a:r>
          </a:p>
          <a:p>
            <a:pPr marL="0" indent="0" algn="just">
              <a:buNone/>
            </a:pPr>
            <a:r>
              <a:rPr lang="en-IN" dirty="0">
                <a:solidFill>
                  <a:schemeClr val="tx1">
                    <a:lumMod val="95000"/>
                    <a:lumOff val="5000"/>
                  </a:schemeClr>
                </a:solidFill>
              </a:rPr>
              <a:t>When you define an anonymous class, the compiler generates its own name for the class, but it won’t tell you what it is.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Anonymous </a:t>
            </a:r>
            <a:r>
              <a:rPr lang="en-IN" dirty="0">
                <a:solidFill>
                  <a:schemeClr val="tx1">
                    <a:lumMod val="95000"/>
                    <a:lumOff val="5000"/>
                  </a:schemeClr>
                </a:solidFill>
              </a:rPr>
              <a:t>classes therefore raise a potentially interesting conundrum: if you don’t know the name of the class, how can you create an object of the appropriate type and assign an instance of the class to it? </a:t>
            </a:r>
            <a:endParaRPr lang="en-IN" dirty="0" smtClean="0">
              <a:solidFill>
                <a:schemeClr val="tx1">
                  <a:lumMod val="95000"/>
                  <a:lumOff val="5000"/>
                </a:schemeClr>
              </a:solidFill>
            </a:endParaRPr>
          </a:p>
          <a:p>
            <a:pPr marL="0" indent="0" algn="just">
              <a:buNone/>
            </a:pPr>
            <a:r>
              <a:rPr lang="en-IN" dirty="0">
                <a:solidFill>
                  <a:schemeClr val="tx1">
                    <a:lumMod val="95000"/>
                    <a:lumOff val="5000"/>
                  </a:schemeClr>
                </a:solidFill>
              </a:rPr>
              <a:t>In the code example shown earlier, what should the type of the variable </a:t>
            </a:r>
            <a:r>
              <a:rPr lang="en-IN" i="1" dirty="0" err="1">
                <a:solidFill>
                  <a:schemeClr val="tx1">
                    <a:lumMod val="95000"/>
                    <a:lumOff val="5000"/>
                  </a:schemeClr>
                </a:solidFill>
              </a:rPr>
              <a:t>myAnonymousObject</a:t>
            </a:r>
            <a:r>
              <a:rPr lang="en-IN" i="1" dirty="0">
                <a:solidFill>
                  <a:schemeClr val="tx1">
                    <a:lumMod val="95000"/>
                    <a:lumOff val="5000"/>
                  </a:schemeClr>
                </a:solidFill>
              </a:rPr>
              <a:t> </a:t>
            </a:r>
            <a:r>
              <a:rPr lang="en-IN" dirty="0">
                <a:solidFill>
                  <a:schemeClr val="tx1">
                    <a:lumMod val="95000"/>
                    <a:lumOff val="5000"/>
                  </a:schemeClr>
                </a:solidFill>
              </a:rPr>
              <a:t>be?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The </a:t>
            </a:r>
            <a:r>
              <a:rPr lang="en-IN" dirty="0">
                <a:solidFill>
                  <a:schemeClr val="tx1">
                    <a:lumMod val="95000"/>
                    <a:lumOff val="5000"/>
                  </a:schemeClr>
                </a:solidFill>
              </a:rPr>
              <a:t>answer is that you don’t know—that is the point of anonymous classes! </a:t>
            </a:r>
            <a:endParaRPr lang="en-IN" dirty="0" smtClean="0">
              <a:solidFill>
                <a:schemeClr val="tx1">
                  <a:lumMod val="95000"/>
                  <a:lumOff val="5000"/>
                </a:schemeClr>
              </a:solidFill>
            </a:endParaRPr>
          </a:p>
          <a:p>
            <a:pPr algn="just"/>
            <a:r>
              <a:rPr lang="en-IN" dirty="0">
                <a:solidFill>
                  <a:schemeClr val="tx1">
                    <a:lumMod val="95000"/>
                    <a:lumOff val="5000"/>
                  </a:schemeClr>
                </a:solidFill>
              </a:rPr>
              <a:t>However, this is not a problem if you declare </a:t>
            </a:r>
            <a:r>
              <a:rPr lang="en-IN" i="1" dirty="0" err="1">
                <a:solidFill>
                  <a:schemeClr val="tx1">
                    <a:lumMod val="95000"/>
                    <a:lumOff val="5000"/>
                  </a:schemeClr>
                </a:solidFill>
              </a:rPr>
              <a:t>myAnonymousObject</a:t>
            </a:r>
            <a:r>
              <a:rPr lang="en-IN" i="1" dirty="0">
                <a:solidFill>
                  <a:schemeClr val="tx1">
                    <a:lumMod val="95000"/>
                    <a:lumOff val="5000"/>
                  </a:schemeClr>
                </a:solidFill>
              </a:rPr>
              <a:t> </a:t>
            </a:r>
            <a:r>
              <a:rPr lang="en-IN" dirty="0">
                <a:solidFill>
                  <a:schemeClr val="tx1">
                    <a:lumMod val="95000"/>
                    <a:lumOff val="5000"/>
                  </a:schemeClr>
                </a:solidFill>
              </a:rPr>
              <a:t>as an implicitly typed variable by using the </a:t>
            </a:r>
            <a:r>
              <a:rPr lang="en-IN" i="1" dirty="0" err="1">
                <a:solidFill>
                  <a:schemeClr val="tx1">
                    <a:lumMod val="95000"/>
                    <a:lumOff val="5000"/>
                  </a:schemeClr>
                </a:solidFill>
              </a:rPr>
              <a:t>var</a:t>
            </a:r>
            <a:r>
              <a:rPr lang="en-IN" i="1" dirty="0">
                <a:solidFill>
                  <a:schemeClr val="tx1">
                    <a:lumMod val="95000"/>
                    <a:lumOff val="5000"/>
                  </a:schemeClr>
                </a:solidFill>
              </a:rPr>
              <a:t> </a:t>
            </a:r>
            <a:r>
              <a:rPr lang="en-IN" dirty="0">
                <a:solidFill>
                  <a:schemeClr val="tx1">
                    <a:lumMod val="95000"/>
                    <a:lumOff val="5000"/>
                  </a:schemeClr>
                </a:solidFill>
              </a:rPr>
              <a:t>keyword, like this:</a:t>
            </a:r>
          </a:p>
          <a:p>
            <a:pPr marL="0" indent="0">
              <a:buNone/>
            </a:pPr>
            <a:r>
              <a:rPr lang="en-IN" dirty="0" smtClean="0">
                <a:solidFill>
                  <a:srgbClr val="FF0000"/>
                </a:solidFill>
              </a:rPr>
              <a:t>                                         </a:t>
            </a:r>
            <a:r>
              <a:rPr lang="en-IN" dirty="0" err="1">
                <a:solidFill>
                  <a:srgbClr val="FF0000"/>
                </a:solidFill>
              </a:rPr>
              <a:t>v</a:t>
            </a:r>
            <a:r>
              <a:rPr lang="en-IN" dirty="0" err="1" smtClean="0">
                <a:solidFill>
                  <a:srgbClr val="FF0000"/>
                </a:solidFill>
              </a:rPr>
              <a:t>ar</a:t>
            </a:r>
            <a:r>
              <a:rPr lang="en-IN" dirty="0" smtClean="0">
                <a:solidFill>
                  <a:srgbClr val="FF0000"/>
                </a:solidFill>
              </a:rPr>
              <a:t> </a:t>
            </a:r>
            <a:r>
              <a:rPr lang="en-IN" dirty="0" err="1" smtClean="0">
                <a:solidFill>
                  <a:srgbClr val="FF0000"/>
                </a:solidFill>
              </a:rPr>
              <a:t>myAnonymousObject</a:t>
            </a:r>
            <a:r>
              <a:rPr lang="en-IN" dirty="0" smtClean="0">
                <a:solidFill>
                  <a:srgbClr val="FF0000"/>
                </a:solidFill>
              </a:rPr>
              <a:t> </a:t>
            </a:r>
            <a:r>
              <a:rPr lang="en-IN" dirty="0">
                <a:solidFill>
                  <a:srgbClr val="FF0000"/>
                </a:solidFill>
              </a:rPr>
              <a:t>= new { Name = "John", Age = 47 </a:t>
            </a:r>
            <a:r>
              <a:rPr lang="en-IN" dirty="0" smtClean="0">
                <a:solidFill>
                  <a:srgbClr val="FF0000"/>
                </a:solidFill>
              </a:rPr>
              <a:t>};</a:t>
            </a:r>
          </a:p>
          <a:p>
            <a:pPr marL="0" indent="0">
              <a:buNone/>
            </a:pPr>
            <a:r>
              <a:rPr lang="en-IN" dirty="0">
                <a:solidFill>
                  <a:schemeClr val="tx1">
                    <a:lumMod val="95000"/>
                    <a:lumOff val="5000"/>
                  </a:schemeClr>
                </a:solidFill>
              </a:rPr>
              <a:t>Remember that the </a:t>
            </a:r>
            <a:r>
              <a:rPr lang="en-IN" i="1" dirty="0" err="1">
                <a:solidFill>
                  <a:schemeClr val="tx1">
                    <a:lumMod val="95000"/>
                    <a:lumOff val="5000"/>
                  </a:schemeClr>
                </a:solidFill>
              </a:rPr>
              <a:t>var</a:t>
            </a:r>
            <a:r>
              <a:rPr lang="en-IN" i="1" dirty="0">
                <a:solidFill>
                  <a:schemeClr val="tx1">
                    <a:lumMod val="95000"/>
                    <a:lumOff val="5000"/>
                  </a:schemeClr>
                </a:solidFill>
              </a:rPr>
              <a:t> </a:t>
            </a:r>
            <a:r>
              <a:rPr lang="en-IN" dirty="0">
                <a:solidFill>
                  <a:schemeClr val="tx1">
                    <a:lumMod val="95000"/>
                    <a:lumOff val="5000"/>
                  </a:schemeClr>
                </a:solidFill>
              </a:rPr>
              <a:t>keyword causes the compiler to create a variable of the same type as the expression used to initialize it. In this case, the type of the expression is whatever name the compiler happens to generate for the anonymous class.</a:t>
            </a:r>
            <a:endParaRPr lang="en-US" dirty="0">
              <a:solidFill>
                <a:schemeClr val="tx1">
                  <a:lumMod val="95000"/>
                  <a:lumOff val="5000"/>
                </a:schemeClr>
              </a:solidFill>
            </a:endParaRPr>
          </a:p>
        </p:txBody>
      </p:sp>
    </p:spTree>
    <p:extLst>
      <p:ext uri="{BB962C8B-B14F-4D97-AF65-F5344CB8AC3E}">
        <p14:creationId xmlns:p14="http://schemas.microsoft.com/office/powerpoint/2010/main" xmlns="" val="1985038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938715" cy="553792"/>
          </a:xfrm>
        </p:spPr>
        <p:txBody>
          <a:bodyPr>
            <a:normAutofit fontScale="90000"/>
          </a:bodyPr>
          <a:lstStyle/>
          <a:p>
            <a:r>
              <a:rPr lang="en-US" b="1" dirty="0" err="1" smtClean="0">
                <a:solidFill>
                  <a:srgbClr val="FF0000"/>
                </a:solidFill>
              </a:rPr>
              <a:t>Contd</a:t>
            </a:r>
            <a:r>
              <a:rPr lang="en-US"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3792"/>
            <a:ext cx="12192000" cy="6304207"/>
          </a:xfrm>
        </p:spPr>
        <p:txBody>
          <a:bodyPr>
            <a:normAutofit/>
          </a:bodyPr>
          <a:lstStyle/>
          <a:p>
            <a:r>
              <a:rPr lang="en-IN" dirty="0">
                <a:solidFill>
                  <a:schemeClr val="tx1">
                    <a:lumMod val="95000"/>
                    <a:lumOff val="5000"/>
                  </a:schemeClr>
                </a:solidFill>
              </a:rPr>
              <a:t>You can access the fields in the object by using the familiar dot notation, like this:</a:t>
            </a:r>
          </a:p>
          <a:p>
            <a:pPr marL="0" indent="0">
              <a:buNone/>
            </a:pPr>
            <a:r>
              <a:rPr lang="en-IN" dirty="0" smtClean="0"/>
              <a:t>                   </a:t>
            </a:r>
            <a:r>
              <a:rPr lang="en-IN" dirty="0" err="1" smtClean="0">
                <a:solidFill>
                  <a:srgbClr val="FF0000"/>
                </a:solidFill>
              </a:rPr>
              <a:t>Console.WriteLine</a:t>
            </a:r>
            <a:r>
              <a:rPr lang="en-IN" dirty="0">
                <a:solidFill>
                  <a:srgbClr val="FF0000"/>
                </a:solidFill>
              </a:rPr>
              <a:t>("Name: {0} Age: {1}", </a:t>
            </a:r>
            <a:r>
              <a:rPr lang="en-IN" dirty="0" err="1">
                <a:solidFill>
                  <a:srgbClr val="FF0000"/>
                </a:solidFill>
              </a:rPr>
              <a:t>myAnonymousObject.Name</a:t>
            </a:r>
            <a:r>
              <a:rPr lang="en-IN" dirty="0">
                <a:solidFill>
                  <a:srgbClr val="FF0000"/>
                </a:solidFill>
              </a:rPr>
              <a:t>, </a:t>
            </a:r>
            <a:r>
              <a:rPr lang="en-IN" dirty="0" err="1">
                <a:solidFill>
                  <a:srgbClr val="FF0000"/>
                </a:solidFill>
              </a:rPr>
              <a:t>myAnonymousObject.Age</a:t>
            </a:r>
            <a:r>
              <a:rPr lang="en-IN" dirty="0" smtClean="0">
                <a:solidFill>
                  <a:srgbClr val="FF0000"/>
                </a:solidFill>
              </a:rPr>
              <a:t>}; </a:t>
            </a:r>
          </a:p>
          <a:p>
            <a:r>
              <a:rPr lang="en-IN" dirty="0"/>
              <a:t>You can even create other instances of the same anonymous class but with different values:</a:t>
            </a:r>
          </a:p>
          <a:p>
            <a:pPr marL="0" indent="0">
              <a:buNone/>
            </a:pPr>
            <a:r>
              <a:rPr lang="en-IN" dirty="0" smtClean="0"/>
              <a:t>                                  </a:t>
            </a:r>
            <a:r>
              <a:rPr lang="en-IN" dirty="0" err="1" smtClean="0">
                <a:solidFill>
                  <a:srgbClr val="FF0000"/>
                </a:solidFill>
              </a:rPr>
              <a:t>var</a:t>
            </a:r>
            <a:r>
              <a:rPr lang="en-IN" dirty="0" smtClean="0">
                <a:solidFill>
                  <a:srgbClr val="FF0000"/>
                </a:solidFill>
              </a:rPr>
              <a:t> </a:t>
            </a:r>
            <a:r>
              <a:rPr lang="en-IN" dirty="0" err="1">
                <a:solidFill>
                  <a:srgbClr val="FF0000"/>
                </a:solidFill>
              </a:rPr>
              <a:t>anotherAnonymousObject</a:t>
            </a:r>
            <a:r>
              <a:rPr lang="en-IN" dirty="0">
                <a:solidFill>
                  <a:srgbClr val="FF0000"/>
                </a:solidFill>
              </a:rPr>
              <a:t> = new { Name = "Diana", Age = 46 </a:t>
            </a:r>
            <a:r>
              <a:rPr lang="en-IN" dirty="0" smtClean="0">
                <a:solidFill>
                  <a:srgbClr val="FF0000"/>
                </a:solidFill>
              </a:rPr>
              <a:t>};</a:t>
            </a:r>
          </a:p>
          <a:p>
            <a:pPr marL="0" indent="0">
              <a:buNone/>
            </a:pPr>
            <a:r>
              <a:rPr lang="en-IN" dirty="0">
                <a:solidFill>
                  <a:schemeClr val="tx1">
                    <a:lumMod val="95000"/>
                    <a:lumOff val="5000"/>
                  </a:schemeClr>
                </a:solidFill>
              </a:rPr>
              <a:t>The C# compiler uses the names, types, number, and order of the fields to determine whether two instances of an anonymous class have the same type. </a:t>
            </a:r>
            <a:endParaRPr lang="en-US" dirty="0">
              <a:solidFill>
                <a:schemeClr val="tx1">
                  <a:lumMod val="95000"/>
                  <a:lumOff val="5000"/>
                </a:schemeClr>
              </a:solidFill>
            </a:endParaRPr>
          </a:p>
          <a:p>
            <a:pPr marL="0" indent="0">
              <a:buNone/>
            </a:pPr>
            <a:r>
              <a:rPr lang="en-IN" dirty="0"/>
              <a:t>I</a:t>
            </a:r>
            <a:r>
              <a:rPr lang="en-IN" dirty="0">
                <a:solidFill>
                  <a:schemeClr val="tx1">
                    <a:lumMod val="95000"/>
                    <a:lumOff val="5000"/>
                  </a:schemeClr>
                </a:solidFill>
              </a:rPr>
              <a:t>n this case, the variables </a:t>
            </a:r>
            <a:r>
              <a:rPr lang="en-IN" i="1" dirty="0" err="1">
                <a:solidFill>
                  <a:schemeClr val="tx1">
                    <a:lumMod val="95000"/>
                    <a:lumOff val="5000"/>
                  </a:schemeClr>
                </a:solidFill>
              </a:rPr>
              <a:t>myAnonymousObject</a:t>
            </a:r>
            <a:r>
              <a:rPr lang="en-IN" i="1" dirty="0">
                <a:solidFill>
                  <a:schemeClr val="tx1">
                    <a:lumMod val="95000"/>
                    <a:lumOff val="5000"/>
                  </a:schemeClr>
                </a:solidFill>
              </a:rPr>
              <a:t> </a:t>
            </a:r>
            <a:r>
              <a:rPr lang="en-IN" dirty="0">
                <a:solidFill>
                  <a:schemeClr val="tx1">
                    <a:lumMod val="95000"/>
                    <a:lumOff val="5000"/>
                  </a:schemeClr>
                </a:solidFill>
              </a:rPr>
              <a:t>and </a:t>
            </a:r>
            <a:r>
              <a:rPr lang="en-IN" i="1" dirty="0" err="1">
                <a:solidFill>
                  <a:schemeClr val="tx1">
                    <a:lumMod val="95000"/>
                    <a:lumOff val="5000"/>
                  </a:schemeClr>
                </a:solidFill>
              </a:rPr>
              <a:t>anotherAnonymousObject</a:t>
            </a:r>
            <a:r>
              <a:rPr lang="en-IN" i="1" dirty="0">
                <a:solidFill>
                  <a:schemeClr val="tx1">
                    <a:lumMod val="95000"/>
                    <a:lumOff val="5000"/>
                  </a:schemeClr>
                </a:solidFill>
              </a:rPr>
              <a:t> </a:t>
            </a:r>
            <a:r>
              <a:rPr lang="en-IN" dirty="0">
                <a:solidFill>
                  <a:schemeClr val="tx1">
                    <a:lumMod val="95000"/>
                    <a:lumOff val="5000"/>
                  </a:schemeClr>
                </a:solidFill>
              </a:rPr>
              <a:t>have the same number of fields, with the same name and type, in the same order, </a:t>
            </a:r>
            <a:r>
              <a:rPr lang="en-IN" dirty="0" smtClean="0">
                <a:solidFill>
                  <a:schemeClr val="tx1">
                    <a:lumMod val="95000"/>
                    <a:lumOff val="5000"/>
                  </a:schemeClr>
                </a:solidFill>
              </a:rPr>
              <a:t>so </a:t>
            </a:r>
            <a:r>
              <a:rPr lang="en-IN" dirty="0">
                <a:solidFill>
                  <a:schemeClr val="tx1">
                    <a:lumMod val="95000"/>
                    <a:lumOff val="5000"/>
                  </a:schemeClr>
                </a:solidFill>
              </a:rPr>
              <a:t>both variables are instances of the same anonymous class. </a:t>
            </a:r>
            <a:endParaRPr lang="en-IN" dirty="0" smtClean="0">
              <a:solidFill>
                <a:schemeClr val="tx1">
                  <a:lumMod val="95000"/>
                  <a:lumOff val="5000"/>
                </a:schemeClr>
              </a:solidFill>
            </a:endParaRPr>
          </a:p>
          <a:p>
            <a:r>
              <a:rPr lang="en-IN" dirty="0">
                <a:solidFill>
                  <a:schemeClr val="tx1">
                    <a:lumMod val="95000"/>
                    <a:lumOff val="5000"/>
                  </a:schemeClr>
                </a:solidFill>
              </a:rPr>
              <a:t>This means that you can perform assignment statements such as this:</a:t>
            </a:r>
          </a:p>
          <a:p>
            <a:pPr marL="0" indent="0">
              <a:buNone/>
            </a:pPr>
            <a:r>
              <a:rPr lang="en-IN" dirty="0" smtClean="0">
                <a:solidFill>
                  <a:schemeClr val="tx1">
                    <a:lumMod val="95000"/>
                    <a:lumOff val="5000"/>
                  </a:schemeClr>
                </a:solidFill>
              </a:rPr>
              <a:t>                                              </a:t>
            </a:r>
            <a:r>
              <a:rPr lang="en-IN" dirty="0" err="1" smtClean="0">
                <a:solidFill>
                  <a:srgbClr val="FF0000"/>
                </a:solidFill>
              </a:rPr>
              <a:t>anotherAnonymousObject</a:t>
            </a:r>
            <a:r>
              <a:rPr lang="en-IN" dirty="0" smtClean="0">
                <a:solidFill>
                  <a:srgbClr val="FF0000"/>
                </a:solidFill>
              </a:rPr>
              <a:t> </a:t>
            </a:r>
            <a:r>
              <a:rPr lang="en-IN" dirty="0">
                <a:solidFill>
                  <a:srgbClr val="FF0000"/>
                </a:solidFill>
              </a:rPr>
              <a:t>= </a:t>
            </a:r>
            <a:r>
              <a:rPr lang="en-IN" dirty="0" err="1">
                <a:solidFill>
                  <a:srgbClr val="FF0000"/>
                </a:solidFill>
              </a:rPr>
              <a:t>myAnonymousObject</a:t>
            </a:r>
            <a:r>
              <a:rPr lang="en-IN" dirty="0">
                <a:solidFill>
                  <a:srgbClr val="FF0000"/>
                </a:solidFill>
              </a:rPr>
              <a:t>;</a:t>
            </a:r>
            <a:endParaRPr lang="en-US" dirty="0">
              <a:solidFill>
                <a:srgbClr val="FF0000"/>
              </a:solidFill>
            </a:endParaRPr>
          </a:p>
        </p:txBody>
      </p:sp>
    </p:spTree>
    <p:extLst>
      <p:ext uri="{BB962C8B-B14F-4D97-AF65-F5344CB8AC3E}">
        <p14:creationId xmlns:p14="http://schemas.microsoft.com/office/powerpoint/2010/main" xmlns="" val="1120929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938715" cy="553792"/>
          </a:xfrm>
        </p:spPr>
        <p:txBody>
          <a:bodyPr>
            <a:normAutofit fontScale="90000"/>
          </a:bodyPr>
          <a:lstStyle/>
          <a:p>
            <a:r>
              <a:rPr lang="en-IN" b="1" dirty="0">
                <a:solidFill>
                  <a:srgbClr val="FF0000"/>
                </a:solidFill>
              </a:rPr>
              <a:t>Understanding Values and References </a:t>
            </a:r>
            <a:endParaRPr lang="en-IN" dirty="0">
              <a:solidFill>
                <a:srgbClr val="FF0000"/>
              </a:solidFill>
            </a:endParaRPr>
          </a:p>
        </p:txBody>
      </p:sp>
      <p:sp>
        <p:nvSpPr>
          <p:cNvPr id="3" name="Content Placeholder 2"/>
          <p:cNvSpPr>
            <a:spLocks noGrp="1"/>
          </p:cNvSpPr>
          <p:nvPr>
            <p:ph idx="1"/>
          </p:nvPr>
        </p:nvSpPr>
        <p:spPr>
          <a:xfrm>
            <a:off x="0" y="553792"/>
            <a:ext cx="12192000" cy="6304207"/>
          </a:xfrm>
        </p:spPr>
        <p:txBody>
          <a:bodyPr>
            <a:normAutofit/>
          </a:bodyPr>
          <a:lstStyle/>
          <a:p>
            <a:pPr marL="0" indent="0" algn="just">
              <a:buNone/>
            </a:pPr>
            <a:r>
              <a:rPr lang="en-IN" sz="2800" b="1" dirty="0" smtClean="0">
                <a:solidFill>
                  <a:srgbClr val="FF0000"/>
                </a:solidFill>
              </a:rPr>
              <a:t>                  Copying </a:t>
            </a:r>
            <a:r>
              <a:rPr lang="en-IN" sz="2800" b="1" dirty="0">
                <a:solidFill>
                  <a:srgbClr val="FF0000"/>
                </a:solidFill>
              </a:rPr>
              <a:t>Value Type Variables and Classes </a:t>
            </a:r>
            <a:r>
              <a:rPr lang="en-IN" sz="2800" b="1" dirty="0" smtClean="0">
                <a:solidFill>
                  <a:srgbClr val="FF0000"/>
                </a:solidFill>
              </a:rPr>
              <a:t> </a:t>
            </a:r>
            <a:endParaRPr lang="en-IN" sz="2800" b="1" dirty="0" smtClean="0">
              <a:solidFill>
                <a:schemeClr val="tx1">
                  <a:lumMod val="95000"/>
                  <a:lumOff val="5000"/>
                </a:schemeClr>
              </a:solidFill>
            </a:endParaRPr>
          </a:p>
          <a:p>
            <a:pPr marL="0" indent="0" algn="just">
              <a:buNone/>
            </a:pPr>
            <a:r>
              <a:rPr lang="en-IN" dirty="0">
                <a:solidFill>
                  <a:schemeClr val="tx1">
                    <a:lumMod val="95000"/>
                    <a:lumOff val="5000"/>
                  </a:schemeClr>
                </a:solidFill>
              </a:rPr>
              <a:t>Most of the primitive types built into C#, such as </a:t>
            </a:r>
            <a:r>
              <a:rPr lang="en-IN" i="1" dirty="0" err="1">
                <a:solidFill>
                  <a:schemeClr val="tx1">
                    <a:lumMod val="95000"/>
                    <a:lumOff val="5000"/>
                  </a:schemeClr>
                </a:solidFill>
              </a:rPr>
              <a:t>int</a:t>
            </a:r>
            <a:r>
              <a:rPr lang="en-IN" dirty="0">
                <a:solidFill>
                  <a:schemeClr val="tx1">
                    <a:lumMod val="95000"/>
                    <a:lumOff val="5000"/>
                  </a:schemeClr>
                </a:solidFill>
              </a:rPr>
              <a:t>, </a:t>
            </a:r>
            <a:r>
              <a:rPr lang="en-IN" i="1" dirty="0">
                <a:solidFill>
                  <a:schemeClr val="tx1">
                    <a:lumMod val="95000"/>
                    <a:lumOff val="5000"/>
                  </a:schemeClr>
                </a:solidFill>
              </a:rPr>
              <a:t>float</a:t>
            </a:r>
            <a:r>
              <a:rPr lang="en-IN" dirty="0">
                <a:solidFill>
                  <a:schemeClr val="tx1">
                    <a:lumMod val="95000"/>
                    <a:lumOff val="5000"/>
                  </a:schemeClr>
                </a:solidFill>
              </a:rPr>
              <a:t>, </a:t>
            </a:r>
            <a:r>
              <a:rPr lang="en-IN" i="1" dirty="0">
                <a:solidFill>
                  <a:schemeClr val="tx1">
                    <a:lumMod val="95000"/>
                    <a:lumOff val="5000"/>
                  </a:schemeClr>
                </a:solidFill>
              </a:rPr>
              <a:t>double</a:t>
            </a:r>
            <a:r>
              <a:rPr lang="en-IN" dirty="0">
                <a:solidFill>
                  <a:schemeClr val="tx1">
                    <a:lumMod val="95000"/>
                    <a:lumOff val="5000"/>
                  </a:schemeClr>
                </a:solidFill>
              </a:rPr>
              <a:t>, and </a:t>
            </a:r>
            <a:r>
              <a:rPr lang="en-IN" i="1" dirty="0">
                <a:solidFill>
                  <a:schemeClr val="tx1">
                    <a:lumMod val="95000"/>
                    <a:lumOff val="5000"/>
                  </a:schemeClr>
                </a:solidFill>
              </a:rPr>
              <a:t>char </a:t>
            </a:r>
            <a:r>
              <a:rPr lang="en-IN" dirty="0">
                <a:solidFill>
                  <a:schemeClr val="tx1">
                    <a:lumMod val="95000"/>
                    <a:lumOff val="5000"/>
                  </a:schemeClr>
                </a:solidFill>
              </a:rPr>
              <a:t>(but not </a:t>
            </a:r>
            <a:r>
              <a:rPr lang="en-IN" i="1" dirty="0">
                <a:solidFill>
                  <a:schemeClr val="tx1">
                    <a:lumMod val="95000"/>
                    <a:lumOff val="5000"/>
                  </a:schemeClr>
                </a:solidFill>
              </a:rPr>
              <a:t>string</a:t>
            </a:r>
            <a:r>
              <a:rPr lang="en-IN" dirty="0">
                <a:solidFill>
                  <a:schemeClr val="tx1">
                    <a:lumMod val="95000"/>
                    <a:lumOff val="5000"/>
                  </a:schemeClr>
                </a:solidFill>
              </a:rPr>
              <a:t>, for reasons that will be covered shortly) are collectively called </a:t>
            </a:r>
            <a:r>
              <a:rPr lang="en-IN" i="1" dirty="0">
                <a:solidFill>
                  <a:schemeClr val="tx1">
                    <a:lumMod val="95000"/>
                    <a:lumOff val="5000"/>
                  </a:schemeClr>
                </a:solidFill>
              </a:rPr>
              <a:t>value types</a:t>
            </a:r>
            <a:r>
              <a:rPr lang="en-IN" dirty="0" smtClean="0">
                <a:solidFill>
                  <a:schemeClr val="tx1">
                    <a:lumMod val="95000"/>
                    <a:lumOff val="5000"/>
                  </a:schemeClr>
                </a:solidFill>
              </a:rPr>
              <a:t>.</a:t>
            </a:r>
          </a:p>
          <a:p>
            <a:pPr marL="0" indent="0" algn="just">
              <a:buNone/>
            </a:pPr>
            <a:r>
              <a:rPr lang="en-IN" dirty="0" smtClean="0">
                <a:solidFill>
                  <a:schemeClr val="tx1">
                    <a:lumMod val="95000"/>
                    <a:lumOff val="5000"/>
                  </a:schemeClr>
                </a:solidFill>
              </a:rPr>
              <a:t> </a:t>
            </a:r>
            <a:r>
              <a:rPr lang="en-IN" dirty="0">
                <a:solidFill>
                  <a:schemeClr val="tx1">
                    <a:lumMod val="95000"/>
                    <a:lumOff val="5000"/>
                  </a:schemeClr>
                </a:solidFill>
              </a:rPr>
              <a:t>These types have a fixed size, and when you declare a variable as a value type, the compiler generates code that allocates a block of memory big enough to hold a corresponding value</a:t>
            </a:r>
            <a:r>
              <a:rPr lang="en-IN" dirty="0" smtClean="0">
                <a:solidFill>
                  <a:schemeClr val="tx1">
                    <a:lumMod val="95000"/>
                    <a:lumOff val="5000"/>
                  </a:schemeClr>
                </a:solidFill>
              </a:rPr>
              <a:t>.</a:t>
            </a:r>
          </a:p>
          <a:p>
            <a:pPr marL="0" indent="0" algn="just">
              <a:buNone/>
            </a:pPr>
            <a:r>
              <a:rPr lang="en-IN" dirty="0" smtClean="0"/>
              <a:t> </a:t>
            </a:r>
            <a:r>
              <a:rPr lang="en-IN" dirty="0">
                <a:solidFill>
                  <a:schemeClr val="tx1">
                    <a:lumMod val="95000"/>
                    <a:lumOff val="5000"/>
                  </a:schemeClr>
                </a:solidFill>
              </a:rPr>
              <a:t>For example, declaring an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dirty="0">
                <a:solidFill>
                  <a:schemeClr val="tx1">
                    <a:lumMod val="95000"/>
                    <a:lumOff val="5000"/>
                  </a:schemeClr>
                </a:solidFill>
              </a:rPr>
              <a:t>variable causes the compiler to allocate 4 bytes of memory (32 bits). A statement that assigns a value (such as 42) to the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dirty="0">
                <a:solidFill>
                  <a:schemeClr val="tx1">
                    <a:lumMod val="95000"/>
                    <a:lumOff val="5000"/>
                  </a:schemeClr>
                </a:solidFill>
              </a:rPr>
              <a:t>causes the value to be copied into this block of memory. </a:t>
            </a:r>
            <a:r>
              <a:rPr lang="en-IN" dirty="0" smtClean="0">
                <a:solidFill>
                  <a:schemeClr val="tx1">
                    <a:lumMod val="95000"/>
                    <a:lumOff val="5000"/>
                  </a:schemeClr>
                </a:solidFill>
              </a:rPr>
              <a:t> </a:t>
            </a:r>
          </a:p>
          <a:p>
            <a:pPr marL="0" indent="0" algn="just">
              <a:buNone/>
            </a:pPr>
            <a:r>
              <a:rPr lang="en-IN" dirty="0">
                <a:solidFill>
                  <a:schemeClr val="tx1">
                    <a:lumMod val="95000"/>
                    <a:lumOff val="5000"/>
                  </a:schemeClr>
                </a:solidFill>
              </a:rPr>
              <a:t>Class types, such as </a:t>
            </a:r>
            <a:r>
              <a:rPr lang="en-IN" i="1" dirty="0">
                <a:solidFill>
                  <a:schemeClr val="tx1">
                    <a:lumMod val="95000"/>
                    <a:lumOff val="5000"/>
                  </a:schemeClr>
                </a:solidFill>
              </a:rPr>
              <a:t>Circle </a:t>
            </a:r>
            <a:r>
              <a:rPr lang="en-IN" dirty="0">
                <a:solidFill>
                  <a:schemeClr val="tx1">
                    <a:lumMod val="95000"/>
                    <a:lumOff val="5000"/>
                  </a:schemeClr>
                </a:solidFill>
              </a:rPr>
              <a:t>(described in Chapter 7), are handled differently. When you declare a </a:t>
            </a:r>
            <a:r>
              <a:rPr lang="en-IN" i="1" dirty="0">
                <a:solidFill>
                  <a:schemeClr val="tx1">
                    <a:lumMod val="95000"/>
                    <a:lumOff val="5000"/>
                  </a:schemeClr>
                </a:solidFill>
              </a:rPr>
              <a:t>Circle </a:t>
            </a:r>
            <a:r>
              <a:rPr lang="en-IN" dirty="0">
                <a:solidFill>
                  <a:schemeClr val="tx1">
                    <a:lumMod val="95000"/>
                    <a:lumOff val="5000"/>
                  </a:schemeClr>
                </a:solidFill>
              </a:rPr>
              <a:t>variable, the compiler </a:t>
            </a:r>
            <a:r>
              <a:rPr lang="en-IN" i="1" dirty="0">
                <a:solidFill>
                  <a:schemeClr val="tx1">
                    <a:lumMod val="95000"/>
                    <a:lumOff val="5000"/>
                  </a:schemeClr>
                </a:solidFill>
              </a:rPr>
              <a:t>does not </a:t>
            </a:r>
            <a:r>
              <a:rPr lang="en-IN" dirty="0">
                <a:solidFill>
                  <a:schemeClr val="tx1">
                    <a:lumMod val="95000"/>
                    <a:lumOff val="5000"/>
                  </a:schemeClr>
                </a:solidFill>
              </a:rPr>
              <a:t>generate code that allocates a block of memory big enough to hold a </a:t>
            </a:r>
            <a:r>
              <a:rPr lang="en-IN" i="1" dirty="0">
                <a:solidFill>
                  <a:schemeClr val="tx1">
                    <a:lumMod val="95000"/>
                    <a:lumOff val="5000"/>
                  </a:schemeClr>
                </a:solidFill>
              </a:rPr>
              <a:t>Circle</a:t>
            </a:r>
            <a:r>
              <a:rPr lang="en-IN" dirty="0">
                <a:solidFill>
                  <a:schemeClr val="tx1">
                    <a:lumMod val="95000"/>
                    <a:lumOff val="5000"/>
                  </a:schemeClr>
                </a:solidFill>
              </a:rPr>
              <a:t>—all it does is allot a small piece of memory that can potentially hold the address of (or a reference to) another block of memory containing a </a:t>
            </a:r>
            <a:r>
              <a:rPr lang="en-IN" i="1" dirty="0">
                <a:solidFill>
                  <a:schemeClr val="tx1">
                    <a:lumMod val="95000"/>
                    <a:lumOff val="5000"/>
                  </a:schemeClr>
                </a:solidFill>
              </a:rPr>
              <a:t>Circle</a:t>
            </a:r>
            <a:r>
              <a:rPr lang="en-IN" dirty="0">
                <a:solidFill>
                  <a:schemeClr val="tx1">
                    <a:lumMod val="95000"/>
                    <a:lumOff val="5000"/>
                  </a:schemeClr>
                </a:solidFill>
              </a:rPr>
              <a:t>. </a:t>
            </a:r>
            <a:endParaRPr lang="en-IN" dirty="0" smtClean="0">
              <a:solidFill>
                <a:schemeClr val="tx1">
                  <a:lumMod val="95000"/>
                  <a:lumOff val="5000"/>
                </a:schemeClr>
              </a:solidFill>
            </a:endParaRPr>
          </a:p>
          <a:p>
            <a:pPr marL="0" indent="0" algn="just">
              <a:buNone/>
            </a:pPr>
            <a:r>
              <a:rPr lang="en-IN" dirty="0">
                <a:solidFill>
                  <a:schemeClr val="tx1">
                    <a:lumMod val="95000"/>
                    <a:lumOff val="5000"/>
                  </a:schemeClr>
                </a:solidFill>
              </a:rPr>
              <a:t>The memory for the actual </a:t>
            </a:r>
            <a:r>
              <a:rPr lang="en-IN" i="1" dirty="0">
                <a:solidFill>
                  <a:schemeClr val="tx1">
                    <a:lumMod val="95000"/>
                    <a:lumOff val="5000"/>
                  </a:schemeClr>
                </a:solidFill>
              </a:rPr>
              <a:t>Circle </a:t>
            </a:r>
            <a:r>
              <a:rPr lang="en-IN" dirty="0">
                <a:solidFill>
                  <a:schemeClr val="tx1">
                    <a:lumMod val="95000"/>
                    <a:lumOff val="5000"/>
                  </a:schemeClr>
                </a:solidFill>
              </a:rPr>
              <a:t>object is allocated only when the </a:t>
            </a:r>
            <a:r>
              <a:rPr lang="en-IN" i="1" dirty="0">
                <a:solidFill>
                  <a:schemeClr val="tx1">
                    <a:lumMod val="95000"/>
                    <a:lumOff val="5000"/>
                  </a:schemeClr>
                </a:solidFill>
              </a:rPr>
              <a:t>new </a:t>
            </a:r>
            <a:r>
              <a:rPr lang="en-IN" dirty="0">
                <a:solidFill>
                  <a:schemeClr val="tx1">
                    <a:lumMod val="95000"/>
                    <a:lumOff val="5000"/>
                  </a:schemeClr>
                </a:solidFill>
              </a:rPr>
              <a:t>keyword is used to create the object. A class is an example of a </a:t>
            </a:r>
            <a:r>
              <a:rPr lang="en-IN" i="1" dirty="0">
                <a:solidFill>
                  <a:schemeClr val="tx1">
                    <a:lumMod val="95000"/>
                    <a:lumOff val="5000"/>
                  </a:schemeClr>
                </a:solidFill>
              </a:rPr>
              <a:t>reference type</a:t>
            </a:r>
            <a:r>
              <a:rPr lang="en-IN" dirty="0">
                <a:solidFill>
                  <a:schemeClr val="tx1">
                    <a:lumMod val="95000"/>
                    <a:lumOff val="5000"/>
                  </a:schemeClr>
                </a:solidFill>
              </a:rPr>
              <a:t>. </a:t>
            </a:r>
            <a:r>
              <a:rPr lang="en-IN" dirty="0">
                <a:solidFill>
                  <a:srgbClr val="FF0000"/>
                </a:solidFill>
              </a:rPr>
              <a:t>Reference types hold references to blocks of memory. </a:t>
            </a:r>
            <a:endParaRPr lang="en-IN" dirty="0" smtClean="0">
              <a:solidFill>
                <a:srgbClr val="FF0000"/>
              </a:solidFill>
            </a:endParaRPr>
          </a:p>
          <a:p>
            <a:pPr marL="0" indent="0" algn="just">
              <a:buNone/>
            </a:pPr>
            <a:r>
              <a:rPr lang="en-IN" dirty="0">
                <a:solidFill>
                  <a:schemeClr val="tx1">
                    <a:lumMod val="95000"/>
                    <a:lumOff val="5000"/>
                  </a:schemeClr>
                </a:solidFill>
              </a:rPr>
              <a:t>To write effective C# programs that make full use of the Microsoft .NET Framework, you need to understand the difference between value types and reference types</a:t>
            </a:r>
            <a:r>
              <a:rPr lang="en-IN" dirty="0" smtClean="0">
                <a:solidFill>
                  <a:schemeClr val="tx1">
                    <a:lumMod val="95000"/>
                    <a:lumOff val="5000"/>
                  </a:schemeClr>
                </a:solidFill>
              </a:rPr>
              <a:t>.</a:t>
            </a:r>
          </a:p>
          <a:p>
            <a:pPr marL="0" indent="0" algn="just">
              <a:buNone/>
            </a:pPr>
            <a:r>
              <a:rPr lang="en-IN" dirty="0">
                <a:solidFill>
                  <a:schemeClr val="tx1">
                    <a:lumMod val="95000"/>
                    <a:lumOff val="5000"/>
                  </a:schemeClr>
                </a:solidFill>
              </a:rPr>
              <a:t>Consider the situation in which you declare a variable named </a:t>
            </a:r>
            <a:r>
              <a:rPr lang="en-IN" i="1" dirty="0" err="1">
                <a:solidFill>
                  <a:schemeClr val="tx1">
                    <a:lumMod val="95000"/>
                    <a:lumOff val="5000"/>
                  </a:schemeClr>
                </a:solidFill>
              </a:rPr>
              <a:t>i</a:t>
            </a:r>
            <a:r>
              <a:rPr lang="en-IN" i="1" dirty="0">
                <a:solidFill>
                  <a:schemeClr val="tx1">
                    <a:lumMod val="95000"/>
                    <a:lumOff val="5000"/>
                  </a:schemeClr>
                </a:solidFill>
              </a:rPr>
              <a:t> </a:t>
            </a:r>
            <a:r>
              <a:rPr lang="en-IN" dirty="0">
                <a:solidFill>
                  <a:schemeClr val="tx1">
                    <a:lumMod val="95000"/>
                    <a:lumOff val="5000"/>
                  </a:schemeClr>
                </a:solidFill>
              </a:rPr>
              <a:t>as an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dirty="0">
                <a:solidFill>
                  <a:schemeClr val="tx1">
                    <a:lumMod val="95000"/>
                    <a:lumOff val="5000"/>
                  </a:schemeClr>
                </a:solidFill>
              </a:rPr>
              <a:t>and assign it the value 42. </a:t>
            </a:r>
            <a:endParaRPr lang="en-IN" dirty="0" smtClean="0">
              <a:solidFill>
                <a:schemeClr val="tx1">
                  <a:lumMod val="95000"/>
                  <a:lumOff val="5000"/>
                </a:schemeClr>
              </a:solidFill>
            </a:endParaRPr>
          </a:p>
          <a:p>
            <a:pPr marL="0" indent="0" algn="just">
              <a:buNone/>
            </a:pPr>
            <a:r>
              <a:rPr lang="en-IN" dirty="0">
                <a:solidFill>
                  <a:schemeClr val="tx1">
                    <a:lumMod val="95000"/>
                    <a:lumOff val="5000"/>
                  </a:schemeClr>
                </a:solidFill>
              </a:rPr>
              <a:t>If you declare another variable called </a:t>
            </a:r>
            <a:r>
              <a:rPr lang="en-IN" i="1" dirty="0" err="1">
                <a:solidFill>
                  <a:schemeClr val="tx1">
                    <a:lumMod val="95000"/>
                    <a:lumOff val="5000"/>
                  </a:schemeClr>
                </a:solidFill>
              </a:rPr>
              <a:t>copyi</a:t>
            </a:r>
            <a:r>
              <a:rPr lang="en-IN" i="1" dirty="0">
                <a:solidFill>
                  <a:schemeClr val="tx1">
                    <a:lumMod val="95000"/>
                    <a:lumOff val="5000"/>
                  </a:schemeClr>
                </a:solidFill>
              </a:rPr>
              <a:t> </a:t>
            </a:r>
            <a:r>
              <a:rPr lang="en-IN" dirty="0">
                <a:solidFill>
                  <a:schemeClr val="tx1">
                    <a:lumMod val="95000"/>
                    <a:lumOff val="5000"/>
                  </a:schemeClr>
                </a:solidFill>
              </a:rPr>
              <a:t>as an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dirty="0">
                <a:solidFill>
                  <a:schemeClr val="tx1">
                    <a:lumMod val="95000"/>
                    <a:lumOff val="5000"/>
                  </a:schemeClr>
                </a:solidFill>
              </a:rPr>
              <a:t>and then assign </a:t>
            </a:r>
            <a:r>
              <a:rPr lang="en-IN" i="1" dirty="0" err="1">
                <a:solidFill>
                  <a:schemeClr val="tx1">
                    <a:lumMod val="95000"/>
                    <a:lumOff val="5000"/>
                  </a:schemeClr>
                </a:solidFill>
              </a:rPr>
              <a:t>i</a:t>
            </a:r>
            <a:r>
              <a:rPr lang="en-IN" i="1" dirty="0">
                <a:solidFill>
                  <a:schemeClr val="tx1">
                    <a:lumMod val="95000"/>
                    <a:lumOff val="5000"/>
                  </a:schemeClr>
                </a:solidFill>
              </a:rPr>
              <a:t> </a:t>
            </a:r>
            <a:r>
              <a:rPr lang="en-IN" dirty="0">
                <a:solidFill>
                  <a:schemeClr val="tx1">
                    <a:lumMod val="95000"/>
                    <a:lumOff val="5000"/>
                  </a:schemeClr>
                </a:solidFill>
              </a:rPr>
              <a:t>to </a:t>
            </a:r>
            <a:r>
              <a:rPr lang="en-IN" i="1" dirty="0" err="1">
                <a:solidFill>
                  <a:schemeClr val="tx1">
                    <a:lumMod val="95000"/>
                    <a:lumOff val="5000"/>
                  </a:schemeClr>
                </a:solidFill>
              </a:rPr>
              <a:t>copyi</a:t>
            </a:r>
            <a:r>
              <a:rPr lang="en-IN" dirty="0">
                <a:solidFill>
                  <a:schemeClr val="tx1">
                    <a:lumMod val="95000"/>
                    <a:lumOff val="5000"/>
                  </a:schemeClr>
                </a:solidFill>
              </a:rPr>
              <a:t>, </a:t>
            </a:r>
            <a:r>
              <a:rPr lang="en-IN" i="1" dirty="0" err="1">
                <a:solidFill>
                  <a:schemeClr val="tx1">
                    <a:lumMod val="95000"/>
                    <a:lumOff val="5000"/>
                  </a:schemeClr>
                </a:solidFill>
              </a:rPr>
              <a:t>copyi</a:t>
            </a:r>
            <a:r>
              <a:rPr lang="en-IN" i="1" dirty="0">
                <a:solidFill>
                  <a:schemeClr val="tx1">
                    <a:lumMod val="95000"/>
                    <a:lumOff val="5000"/>
                  </a:schemeClr>
                </a:solidFill>
              </a:rPr>
              <a:t> </a:t>
            </a:r>
            <a:r>
              <a:rPr lang="en-IN" dirty="0">
                <a:solidFill>
                  <a:schemeClr val="tx1">
                    <a:lumMod val="95000"/>
                    <a:lumOff val="5000"/>
                  </a:schemeClr>
                </a:solidFill>
              </a:rPr>
              <a:t>will hold the same value as </a:t>
            </a:r>
            <a:r>
              <a:rPr lang="en-IN" i="1" dirty="0" err="1">
                <a:solidFill>
                  <a:schemeClr val="tx1">
                    <a:lumMod val="95000"/>
                    <a:lumOff val="5000"/>
                  </a:schemeClr>
                </a:solidFill>
              </a:rPr>
              <a:t>i</a:t>
            </a:r>
            <a:r>
              <a:rPr lang="en-IN" i="1" dirty="0">
                <a:solidFill>
                  <a:schemeClr val="tx1">
                    <a:lumMod val="95000"/>
                    <a:lumOff val="5000"/>
                  </a:schemeClr>
                </a:solidFill>
              </a:rPr>
              <a:t> </a:t>
            </a:r>
            <a:r>
              <a:rPr lang="en-IN" dirty="0">
                <a:solidFill>
                  <a:schemeClr val="tx1">
                    <a:lumMod val="95000"/>
                    <a:lumOff val="5000"/>
                  </a:schemeClr>
                </a:solidFill>
              </a:rPr>
              <a:t>(42). </a:t>
            </a:r>
            <a:endParaRPr lang="en-IN" b="1" dirty="0" smtClean="0">
              <a:solidFill>
                <a:schemeClr val="tx1">
                  <a:lumMod val="95000"/>
                  <a:lumOff val="5000"/>
                </a:schemeClr>
              </a:solidFill>
            </a:endParaRPr>
          </a:p>
        </p:txBody>
      </p:sp>
    </p:spTree>
    <p:extLst>
      <p:ext uri="{BB962C8B-B14F-4D97-AF65-F5344CB8AC3E}">
        <p14:creationId xmlns:p14="http://schemas.microsoft.com/office/powerpoint/2010/main" xmlns="" val="645321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938715" cy="553792"/>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3792"/>
            <a:ext cx="12192000" cy="6304207"/>
          </a:xfrm>
        </p:spPr>
        <p:txBody>
          <a:bodyPr>
            <a:normAutofit/>
          </a:bodyPr>
          <a:lstStyle/>
          <a:p>
            <a:pPr marL="0" indent="0" algn="just">
              <a:buNone/>
            </a:pPr>
            <a:r>
              <a:rPr lang="en-IN" dirty="0">
                <a:solidFill>
                  <a:schemeClr val="tx1">
                    <a:lumMod val="95000"/>
                    <a:lumOff val="5000"/>
                  </a:schemeClr>
                </a:solidFill>
              </a:rPr>
              <a:t>However, even though </a:t>
            </a:r>
            <a:r>
              <a:rPr lang="en-IN" i="1" dirty="0" err="1">
                <a:solidFill>
                  <a:schemeClr val="tx1">
                    <a:lumMod val="95000"/>
                    <a:lumOff val="5000"/>
                  </a:schemeClr>
                </a:solidFill>
              </a:rPr>
              <a:t>copyi</a:t>
            </a:r>
            <a:r>
              <a:rPr lang="en-IN" i="1" dirty="0">
                <a:solidFill>
                  <a:schemeClr val="tx1">
                    <a:lumMod val="95000"/>
                    <a:lumOff val="5000"/>
                  </a:schemeClr>
                </a:solidFill>
              </a:rPr>
              <a:t> </a:t>
            </a:r>
            <a:r>
              <a:rPr lang="en-IN" dirty="0">
                <a:solidFill>
                  <a:schemeClr val="tx1">
                    <a:lumMod val="95000"/>
                    <a:lumOff val="5000"/>
                  </a:schemeClr>
                </a:solidFill>
              </a:rPr>
              <a:t>and </a:t>
            </a:r>
            <a:r>
              <a:rPr lang="en-IN" i="1" dirty="0" err="1">
                <a:solidFill>
                  <a:schemeClr val="tx1">
                    <a:lumMod val="95000"/>
                    <a:lumOff val="5000"/>
                  </a:schemeClr>
                </a:solidFill>
              </a:rPr>
              <a:t>i</a:t>
            </a:r>
            <a:r>
              <a:rPr lang="en-IN" i="1" dirty="0">
                <a:solidFill>
                  <a:schemeClr val="tx1">
                    <a:lumMod val="95000"/>
                    <a:lumOff val="5000"/>
                  </a:schemeClr>
                </a:solidFill>
              </a:rPr>
              <a:t> </a:t>
            </a:r>
            <a:r>
              <a:rPr lang="en-IN" dirty="0">
                <a:solidFill>
                  <a:schemeClr val="tx1">
                    <a:lumMod val="95000"/>
                    <a:lumOff val="5000"/>
                  </a:schemeClr>
                </a:solidFill>
              </a:rPr>
              <a:t>happen to hold the same value, there are two blocks of memory containing the value 42: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one </a:t>
            </a:r>
            <a:r>
              <a:rPr lang="en-IN" dirty="0">
                <a:solidFill>
                  <a:schemeClr val="tx1">
                    <a:lumMod val="95000"/>
                    <a:lumOff val="5000"/>
                  </a:schemeClr>
                </a:solidFill>
              </a:rPr>
              <a:t>block for </a:t>
            </a:r>
            <a:r>
              <a:rPr lang="en-IN" i="1" dirty="0" err="1">
                <a:solidFill>
                  <a:schemeClr val="tx1">
                    <a:lumMod val="95000"/>
                    <a:lumOff val="5000"/>
                  </a:schemeClr>
                </a:solidFill>
              </a:rPr>
              <a:t>i</a:t>
            </a:r>
            <a:r>
              <a:rPr lang="en-IN" i="1" dirty="0">
                <a:solidFill>
                  <a:schemeClr val="tx1">
                    <a:lumMod val="95000"/>
                    <a:lumOff val="5000"/>
                  </a:schemeClr>
                </a:solidFill>
              </a:rPr>
              <a:t> </a:t>
            </a:r>
            <a:r>
              <a:rPr lang="en-IN" dirty="0">
                <a:solidFill>
                  <a:schemeClr val="tx1">
                    <a:lumMod val="95000"/>
                    <a:lumOff val="5000"/>
                  </a:schemeClr>
                </a:solidFill>
              </a:rPr>
              <a:t>and the other block for </a:t>
            </a:r>
            <a:r>
              <a:rPr lang="en-IN" i="1" dirty="0" err="1">
                <a:solidFill>
                  <a:schemeClr val="tx1">
                    <a:lumMod val="95000"/>
                    <a:lumOff val="5000"/>
                  </a:schemeClr>
                </a:solidFill>
              </a:rPr>
              <a:t>copyi</a:t>
            </a:r>
            <a:r>
              <a:rPr lang="en-IN" dirty="0">
                <a:solidFill>
                  <a:schemeClr val="tx1">
                    <a:lumMod val="95000"/>
                    <a:lumOff val="5000"/>
                  </a:schemeClr>
                </a:solidFill>
              </a:rPr>
              <a:t>. If you modify the value of </a:t>
            </a:r>
            <a:r>
              <a:rPr lang="en-IN" i="1" dirty="0" err="1">
                <a:solidFill>
                  <a:schemeClr val="tx1">
                    <a:lumMod val="95000"/>
                    <a:lumOff val="5000"/>
                  </a:schemeClr>
                </a:solidFill>
              </a:rPr>
              <a:t>i</a:t>
            </a:r>
            <a:r>
              <a:rPr lang="en-IN" dirty="0">
                <a:solidFill>
                  <a:schemeClr val="tx1">
                    <a:lumMod val="95000"/>
                    <a:lumOff val="5000"/>
                  </a:schemeClr>
                </a:solidFill>
              </a:rPr>
              <a:t>, the value of </a:t>
            </a:r>
            <a:r>
              <a:rPr lang="en-IN" i="1" dirty="0" err="1">
                <a:solidFill>
                  <a:schemeClr val="tx1">
                    <a:lumMod val="95000"/>
                    <a:lumOff val="5000"/>
                  </a:schemeClr>
                </a:solidFill>
              </a:rPr>
              <a:t>copyi</a:t>
            </a:r>
            <a:r>
              <a:rPr lang="en-IN" i="1" dirty="0">
                <a:solidFill>
                  <a:schemeClr val="tx1">
                    <a:lumMod val="95000"/>
                    <a:lumOff val="5000"/>
                  </a:schemeClr>
                </a:solidFill>
              </a:rPr>
              <a:t> </a:t>
            </a:r>
            <a:r>
              <a:rPr lang="en-IN" dirty="0">
                <a:solidFill>
                  <a:schemeClr val="tx1">
                    <a:lumMod val="95000"/>
                    <a:lumOff val="5000"/>
                  </a:schemeClr>
                </a:solidFill>
              </a:rPr>
              <a:t>does not change. Let’s see this in code: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                                           </a:t>
            </a:r>
            <a:r>
              <a:rPr lang="en-IN" dirty="0" err="1" smtClean="0">
                <a:solidFill>
                  <a:schemeClr val="tx1">
                    <a:lumMod val="95000"/>
                    <a:lumOff val="5000"/>
                  </a:schemeClr>
                </a:solidFill>
              </a:rPr>
              <a:t>int</a:t>
            </a:r>
            <a:r>
              <a:rPr lang="en-IN" dirty="0" smtClean="0">
                <a:solidFill>
                  <a:schemeClr val="tx1">
                    <a:lumMod val="95000"/>
                    <a:lumOff val="5000"/>
                  </a:schemeClr>
                </a:solidFill>
              </a:rPr>
              <a:t> </a:t>
            </a:r>
            <a:r>
              <a:rPr lang="en-IN" dirty="0" err="1">
                <a:solidFill>
                  <a:schemeClr val="tx1">
                    <a:lumMod val="95000"/>
                    <a:lumOff val="5000"/>
                  </a:schemeClr>
                </a:solidFill>
              </a:rPr>
              <a:t>i</a:t>
            </a:r>
            <a:r>
              <a:rPr lang="en-IN" dirty="0">
                <a:solidFill>
                  <a:schemeClr val="tx1">
                    <a:lumMod val="95000"/>
                    <a:lumOff val="5000"/>
                  </a:schemeClr>
                </a:solidFill>
              </a:rPr>
              <a:t> = 42; // declare and initialize </a:t>
            </a:r>
            <a:r>
              <a:rPr lang="en-IN" dirty="0" err="1">
                <a:solidFill>
                  <a:schemeClr val="tx1">
                    <a:lumMod val="95000"/>
                    <a:lumOff val="5000"/>
                  </a:schemeClr>
                </a:solidFill>
              </a:rPr>
              <a:t>i</a:t>
            </a:r>
            <a:r>
              <a:rPr lang="en-IN" dirty="0">
                <a:solidFill>
                  <a:schemeClr val="tx1">
                    <a:lumMod val="95000"/>
                    <a:lumOff val="5000"/>
                  </a:schemeClr>
                </a:solidFill>
              </a:rPr>
              <a:t> </a:t>
            </a:r>
            <a:endParaRPr lang="en-IN" dirty="0" smtClean="0">
              <a:solidFill>
                <a:schemeClr val="tx1">
                  <a:lumMod val="95000"/>
                  <a:lumOff val="5000"/>
                </a:schemeClr>
              </a:solidFill>
            </a:endParaRPr>
          </a:p>
          <a:p>
            <a:pPr marL="0" indent="0" algn="just">
              <a:buNone/>
            </a:pPr>
            <a:r>
              <a:rPr lang="en-IN" dirty="0">
                <a:solidFill>
                  <a:schemeClr val="tx1">
                    <a:lumMod val="95000"/>
                    <a:lumOff val="5000"/>
                  </a:schemeClr>
                </a:solidFill>
              </a:rPr>
              <a:t> </a:t>
            </a:r>
            <a:r>
              <a:rPr lang="en-IN" dirty="0" smtClean="0">
                <a:solidFill>
                  <a:schemeClr val="tx1">
                    <a:lumMod val="95000"/>
                    <a:lumOff val="5000"/>
                  </a:schemeClr>
                </a:solidFill>
              </a:rPr>
              <a:t>                                          </a:t>
            </a:r>
            <a:r>
              <a:rPr lang="en-IN" dirty="0" err="1" smtClean="0">
                <a:solidFill>
                  <a:schemeClr val="tx1">
                    <a:lumMod val="95000"/>
                    <a:lumOff val="5000"/>
                  </a:schemeClr>
                </a:solidFill>
              </a:rPr>
              <a:t>int</a:t>
            </a:r>
            <a:r>
              <a:rPr lang="en-IN" dirty="0" smtClean="0">
                <a:solidFill>
                  <a:schemeClr val="tx1">
                    <a:lumMod val="95000"/>
                    <a:lumOff val="5000"/>
                  </a:schemeClr>
                </a:solidFill>
              </a:rPr>
              <a:t> </a:t>
            </a:r>
            <a:r>
              <a:rPr lang="en-IN" dirty="0" err="1">
                <a:solidFill>
                  <a:schemeClr val="tx1">
                    <a:lumMod val="95000"/>
                    <a:lumOff val="5000"/>
                  </a:schemeClr>
                </a:solidFill>
              </a:rPr>
              <a:t>copyi</a:t>
            </a:r>
            <a:r>
              <a:rPr lang="en-IN" dirty="0">
                <a:solidFill>
                  <a:schemeClr val="tx1">
                    <a:lumMod val="95000"/>
                    <a:lumOff val="5000"/>
                  </a:schemeClr>
                </a:solidFill>
              </a:rPr>
              <a:t> = </a:t>
            </a:r>
            <a:r>
              <a:rPr lang="en-IN" dirty="0" err="1">
                <a:solidFill>
                  <a:schemeClr val="tx1">
                    <a:lumMod val="95000"/>
                    <a:lumOff val="5000"/>
                  </a:schemeClr>
                </a:solidFill>
              </a:rPr>
              <a:t>i</a:t>
            </a:r>
            <a:r>
              <a:rPr lang="en-IN" dirty="0" smtClean="0">
                <a:solidFill>
                  <a:schemeClr val="tx1">
                    <a:lumMod val="95000"/>
                    <a:lumOff val="5000"/>
                  </a:schemeClr>
                </a:solidFill>
              </a:rPr>
              <a:t>;           </a:t>
            </a:r>
            <a:r>
              <a:rPr lang="en-IN" dirty="0">
                <a:solidFill>
                  <a:schemeClr val="tx1">
                    <a:lumMod val="95000"/>
                    <a:lumOff val="5000"/>
                  </a:schemeClr>
                </a:solidFill>
              </a:rPr>
              <a:t>/* </a:t>
            </a:r>
            <a:r>
              <a:rPr lang="en-IN" dirty="0" err="1">
                <a:solidFill>
                  <a:schemeClr val="tx1">
                    <a:lumMod val="95000"/>
                    <a:lumOff val="5000"/>
                  </a:schemeClr>
                </a:solidFill>
              </a:rPr>
              <a:t>copyi</a:t>
            </a:r>
            <a:r>
              <a:rPr lang="en-IN" dirty="0">
                <a:solidFill>
                  <a:schemeClr val="tx1">
                    <a:lumMod val="95000"/>
                    <a:lumOff val="5000"/>
                  </a:schemeClr>
                </a:solidFill>
              </a:rPr>
              <a:t> contains a copy of the data in i: </a:t>
            </a:r>
            <a:endParaRPr lang="en-IN" dirty="0" smtClean="0">
              <a:solidFill>
                <a:schemeClr val="tx1">
                  <a:lumMod val="95000"/>
                  <a:lumOff val="5000"/>
                </a:schemeClr>
              </a:solidFill>
            </a:endParaRPr>
          </a:p>
          <a:p>
            <a:pPr marL="0" indent="0" algn="just">
              <a:buNone/>
            </a:pPr>
            <a:r>
              <a:rPr lang="en-IN" dirty="0">
                <a:solidFill>
                  <a:schemeClr val="tx1">
                    <a:lumMod val="95000"/>
                    <a:lumOff val="5000"/>
                  </a:schemeClr>
                </a:solidFill>
              </a:rPr>
              <a:t> </a:t>
            </a:r>
            <a:r>
              <a:rPr lang="en-IN" dirty="0" smtClean="0">
                <a:solidFill>
                  <a:schemeClr val="tx1">
                    <a:lumMod val="95000"/>
                    <a:lumOff val="5000"/>
                  </a:schemeClr>
                </a:solidFill>
              </a:rPr>
              <a:t>                                                                           </a:t>
            </a:r>
            <a:r>
              <a:rPr lang="en-IN" dirty="0" err="1" smtClean="0">
                <a:solidFill>
                  <a:schemeClr val="tx1">
                    <a:lumMod val="95000"/>
                    <a:lumOff val="5000"/>
                  </a:schemeClr>
                </a:solidFill>
              </a:rPr>
              <a:t>i</a:t>
            </a:r>
            <a:r>
              <a:rPr lang="en-IN" dirty="0" smtClean="0">
                <a:solidFill>
                  <a:schemeClr val="tx1">
                    <a:lumMod val="95000"/>
                    <a:lumOff val="5000"/>
                  </a:schemeClr>
                </a:solidFill>
              </a:rPr>
              <a:t> </a:t>
            </a:r>
            <a:r>
              <a:rPr lang="en-IN" dirty="0">
                <a:solidFill>
                  <a:schemeClr val="tx1">
                    <a:lumMod val="95000"/>
                    <a:lumOff val="5000"/>
                  </a:schemeClr>
                </a:solidFill>
              </a:rPr>
              <a:t>and </a:t>
            </a:r>
            <a:r>
              <a:rPr lang="en-IN" dirty="0" err="1">
                <a:solidFill>
                  <a:schemeClr val="tx1">
                    <a:lumMod val="95000"/>
                    <a:lumOff val="5000"/>
                  </a:schemeClr>
                </a:solidFill>
              </a:rPr>
              <a:t>copyi</a:t>
            </a:r>
            <a:r>
              <a:rPr lang="en-IN" dirty="0">
                <a:solidFill>
                  <a:schemeClr val="tx1">
                    <a:lumMod val="95000"/>
                    <a:lumOff val="5000"/>
                  </a:schemeClr>
                </a:solidFill>
              </a:rPr>
              <a:t> both contain the value 42 */ </a:t>
            </a:r>
            <a:endParaRPr lang="en-IN" dirty="0" smtClean="0">
              <a:solidFill>
                <a:schemeClr val="tx1">
                  <a:lumMod val="95000"/>
                  <a:lumOff val="5000"/>
                </a:schemeClr>
              </a:solidFill>
            </a:endParaRPr>
          </a:p>
          <a:p>
            <a:pPr marL="0" indent="0" algn="just">
              <a:buNone/>
            </a:pPr>
            <a:r>
              <a:rPr lang="en-IN" dirty="0">
                <a:solidFill>
                  <a:schemeClr val="tx1">
                    <a:lumMod val="95000"/>
                    <a:lumOff val="5000"/>
                  </a:schemeClr>
                </a:solidFill>
              </a:rPr>
              <a:t> </a:t>
            </a:r>
            <a:r>
              <a:rPr lang="en-IN" dirty="0" smtClean="0">
                <a:solidFill>
                  <a:schemeClr val="tx1">
                    <a:lumMod val="95000"/>
                    <a:lumOff val="5000"/>
                  </a:schemeClr>
                </a:solidFill>
              </a:rPr>
              <a:t>                                           </a:t>
            </a:r>
            <a:r>
              <a:rPr lang="en-IN" dirty="0" err="1" smtClean="0">
                <a:solidFill>
                  <a:schemeClr val="tx1">
                    <a:lumMod val="95000"/>
                    <a:lumOff val="5000"/>
                  </a:schemeClr>
                </a:solidFill>
              </a:rPr>
              <a:t>i</a:t>
            </a:r>
            <a:r>
              <a:rPr lang="en-IN" dirty="0">
                <a:solidFill>
                  <a:schemeClr val="tx1">
                    <a:lumMod val="95000"/>
                    <a:lumOff val="5000"/>
                  </a:schemeClr>
                </a:solidFill>
              </a:rPr>
              <a:t>++; </a:t>
            </a:r>
            <a:r>
              <a:rPr lang="en-IN" dirty="0" smtClean="0">
                <a:solidFill>
                  <a:schemeClr val="tx1">
                    <a:lumMod val="95000"/>
                    <a:lumOff val="5000"/>
                  </a:schemeClr>
                </a:solidFill>
              </a:rPr>
              <a:t>             /* </a:t>
            </a:r>
            <a:r>
              <a:rPr lang="en-IN" dirty="0">
                <a:solidFill>
                  <a:schemeClr val="tx1">
                    <a:lumMod val="95000"/>
                    <a:lumOff val="5000"/>
                  </a:schemeClr>
                </a:solidFill>
              </a:rPr>
              <a:t>incrementing </a:t>
            </a:r>
            <a:r>
              <a:rPr lang="en-IN" dirty="0" err="1">
                <a:solidFill>
                  <a:schemeClr val="tx1">
                    <a:lumMod val="95000"/>
                    <a:lumOff val="5000"/>
                  </a:schemeClr>
                </a:solidFill>
              </a:rPr>
              <a:t>i</a:t>
            </a:r>
            <a:r>
              <a:rPr lang="en-IN" dirty="0">
                <a:solidFill>
                  <a:schemeClr val="tx1">
                    <a:lumMod val="95000"/>
                    <a:lumOff val="5000"/>
                  </a:schemeClr>
                </a:solidFill>
              </a:rPr>
              <a:t> has no effect on </a:t>
            </a:r>
            <a:r>
              <a:rPr lang="en-IN" dirty="0" err="1">
                <a:solidFill>
                  <a:schemeClr val="tx1">
                    <a:lumMod val="95000"/>
                    <a:lumOff val="5000"/>
                  </a:schemeClr>
                </a:solidFill>
              </a:rPr>
              <a:t>copyi</a:t>
            </a:r>
            <a:r>
              <a:rPr lang="en-IN" dirty="0">
                <a:solidFill>
                  <a:schemeClr val="tx1">
                    <a:lumMod val="95000"/>
                    <a:lumOff val="5000"/>
                  </a:schemeClr>
                </a:solidFill>
              </a:rPr>
              <a:t>; </a:t>
            </a:r>
            <a:r>
              <a:rPr lang="en-IN" dirty="0" err="1">
                <a:solidFill>
                  <a:schemeClr val="tx1">
                    <a:lumMod val="95000"/>
                    <a:lumOff val="5000"/>
                  </a:schemeClr>
                </a:solidFill>
              </a:rPr>
              <a:t>i</a:t>
            </a:r>
            <a:r>
              <a:rPr lang="en-IN" dirty="0">
                <a:solidFill>
                  <a:schemeClr val="tx1">
                    <a:lumMod val="95000"/>
                    <a:lumOff val="5000"/>
                  </a:schemeClr>
                </a:solidFill>
              </a:rPr>
              <a:t> now contains 43, but </a:t>
            </a:r>
            <a:r>
              <a:rPr lang="en-IN" dirty="0" err="1">
                <a:solidFill>
                  <a:schemeClr val="tx1">
                    <a:lumMod val="95000"/>
                    <a:lumOff val="5000"/>
                  </a:schemeClr>
                </a:solidFill>
              </a:rPr>
              <a:t>copyi</a:t>
            </a:r>
            <a:r>
              <a:rPr lang="en-IN" dirty="0">
                <a:solidFill>
                  <a:schemeClr val="tx1">
                    <a:lumMod val="95000"/>
                    <a:lumOff val="5000"/>
                  </a:schemeClr>
                </a:solidFill>
              </a:rPr>
              <a:t> still </a:t>
            </a:r>
            <a:r>
              <a:rPr lang="en-IN" dirty="0" smtClean="0">
                <a:solidFill>
                  <a:schemeClr val="tx1">
                    <a:lumMod val="95000"/>
                    <a:lumOff val="5000"/>
                  </a:schemeClr>
                </a:solidFill>
              </a:rPr>
              <a:t>                </a:t>
            </a:r>
          </a:p>
          <a:p>
            <a:pPr marL="0" indent="0" algn="just">
              <a:buNone/>
            </a:pPr>
            <a:r>
              <a:rPr lang="en-IN" dirty="0">
                <a:solidFill>
                  <a:schemeClr val="tx1">
                    <a:lumMod val="95000"/>
                    <a:lumOff val="5000"/>
                  </a:schemeClr>
                </a:solidFill>
              </a:rPr>
              <a:t> </a:t>
            </a:r>
            <a:r>
              <a:rPr lang="en-IN" dirty="0" smtClean="0">
                <a:solidFill>
                  <a:schemeClr val="tx1">
                    <a:lumMod val="95000"/>
                    <a:lumOff val="5000"/>
                  </a:schemeClr>
                </a:solidFill>
              </a:rPr>
              <a:t>                                                                        contains </a:t>
            </a:r>
            <a:r>
              <a:rPr lang="en-IN" dirty="0">
                <a:solidFill>
                  <a:schemeClr val="tx1">
                    <a:lumMod val="95000"/>
                    <a:lumOff val="5000"/>
                  </a:schemeClr>
                </a:solidFill>
              </a:rPr>
              <a:t>42 */ </a:t>
            </a:r>
            <a:r>
              <a:rPr lang="en-IN" dirty="0" smtClean="0">
                <a:solidFill>
                  <a:schemeClr val="tx1">
                    <a:lumMod val="95000"/>
                    <a:lumOff val="5000"/>
                  </a:schemeClr>
                </a:solidFill>
              </a:rPr>
              <a:t> </a:t>
            </a:r>
          </a:p>
          <a:p>
            <a:pPr marL="0" indent="0" algn="just">
              <a:buNone/>
            </a:pPr>
            <a:r>
              <a:rPr lang="en-IN" dirty="0">
                <a:solidFill>
                  <a:schemeClr val="tx1">
                    <a:lumMod val="95000"/>
                    <a:lumOff val="5000"/>
                  </a:schemeClr>
                </a:solidFill>
              </a:rPr>
              <a:t>The effect of declaring a variable </a:t>
            </a:r>
            <a:r>
              <a:rPr lang="en-IN" i="1" dirty="0">
                <a:solidFill>
                  <a:schemeClr val="tx1">
                    <a:lumMod val="95000"/>
                    <a:lumOff val="5000"/>
                  </a:schemeClr>
                </a:solidFill>
              </a:rPr>
              <a:t>c </a:t>
            </a:r>
            <a:r>
              <a:rPr lang="en-IN" dirty="0">
                <a:solidFill>
                  <a:schemeClr val="tx1">
                    <a:lumMod val="95000"/>
                    <a:lumOff val="5000"/>
                  </a:schemeClr>
                </a:solidFill>
              </a:rPr>
              <a:t>as a class type, such as </a:t>
            </a:r>
            <a:r>
              <a:rPr lang="en-IN" i="1" dirty="0">
                <a:solidFill>
                  <a:schemeClr val="tx1">
                    <a:lumMod val="95000"/>
                    <a:lumOff val="5000"/>
                  </a:schemeClr>
                </a:solidFill>
              </a:rPr>
              <a:t>Circle</a:t>
            </a:r>
            <a:r>
              <a:rPr lang="en-IN" dirty="0">
                <a:solidFill>
                  <a:schemeClr val="tx1">
                    <a:lumMod val="95000"/>
                    <a:lumOff val="5000"/>
                  </a:schemeClr>
                </a:solidFill>
              </a:rPr>
              <a:t>, is </a:t>
            </a:r>
            <a:r>
              <a:rPr lang="en-IN" dirty="0" smtClean="0">
                <a:solidFill>
                  <a:schemeClr val="tx1">
                    <a:lumMod val="95000"/>
                    <a:lumOff val="5000"/>
                  </a:schemeClr>
                </a:solidFill>
              </a:rPr>
              <a:t>very </a:t>
            </a:r>
            <a:r>
              <a:rPr lang="en-IN" dirty="0">
                <a:solidFill>
                  <a:schemeClr val="tx1">
                    <a:lumMod val="95000"/>
                    <a:lumOff val="5000"/>
                  </a:schemeClr>
                </a:solidFill>
              </a:rPr>
              <a:t>different. </a:t>
            </a:r>
            <a:endParaRPr lang="en-IN" dirty="0" smtClean="0">
              <a:solidFill>
                <a:schemeClr val="tx1">
                  <a:lumMod val="95000"/>
                  <a:lumOff val="5000"/>
                </a:schemeClr>
              </a:solidFill>
            </a:endParaRPr>
          </a:p>
          <a:p>
            <a:pPr marL="0" indent="0" algn="just">
              <a:buNone/>
            </a:pPr>
            <a:r>
              <a:rPr lang="en-IN" dirty="0">
                <a:solidFill>
                  <a:schemeClr val="tx1">
                    <a:lumMod val="95000"/>
                    <a:lumOff val="5000"/>
                  </a:schemeClr>
                </a:solidFill>
              </a:rPr>
              <a:t>When you declare </a:t>
            </a:r>
            <a:r>
              <a:rPr lang="en-IN" i="1" dirty="0">
                <a:solidFill>
                  <a:schemeClr val="tx1">
                    <a:lumMod val="95000"/>
                    <a:lumOff val="5000"/>
                  </a:schemeClr>
                </a:solidFill>
              </a:rPr>
              <a:t>c </a:t>
            </a:r>
            <a:r>
              <a:rPr lang="en-IN" dirty="0">
                <a:solidFill>
                  <a:schemeClr val="tx1">
                    <a:lumMod val="95000"/>
                    <a:lumOff val="5000"/>
                  </a:schemeClr>
                </a:solidFill>
              </a:rPr>
              <a:t>as a </a:t>
            </a:r>
            <a:r>
              <a:rPr lang="en-IN" i="1" dirty="0">
                <a:solidFill>
                  <a:schemeClr val="tx1">
                    <a:lumMod val="95000"/>
                    <a:lumOff val="5000"/>
                  </a:schemeClr>
                </a:solidFill>
              </a:rPr>
              <a:t>Circle</a:t>
            </a:r>
            <a:r>
              <a:rPr lang="en-IN" dirty="0">
                <a:solidFill>
                  <a:schemeClr val="tx1">
                    <a:lumMod val="95000"/>
                    <a:lumOff val="5000"/>
                  </a:schemeClr>
                </a:solidFill>
              </a:rPr>
              <a:t>, </a:t>
            </a:r>
            <a:r>
              <a:rPr lang="en-IN" i="1" dirty="0">
                <a:solidFill>
                  <a:schemeClr val="tx1">
                    <a:lumMod val="95000"/>
                    <a:lumOff val="5000"/>
                  </a:schemeClr>
                </a:solidFill>
              </a:rPr>
              <a:t>c </a:t>
            </a:r>
            <a:r>
              <a:rPr lang="en-IN" dirty="0">
                <a:solidFill>
                  <a:schemeClr val="tx1">
                    <a:lumMod val="95000"/>
                    <a:lumOff val="5000"/>
                  </a:schemeClr>
                </a:solidFill>
              </a:rPr>
              <a:t>can refer to a </a:t>
            </a:r>
            <a:r>
              <a:rPr lang="en-IN" i="1" dirty="0">
                <a:solidFill>
                  <a:schemeClr val="tx1">
                    <a:lumMod val="95000"/>
                    <a:lumOff val="5000"/>
                  </a:schemeClr>
                </a:solidFill>
              </a:rPr>
              <a:t>Circle </a:t>
            </a:r>
            <a:r>
              <a:rPr lang="en-IN" dirty="0">
                <a:solidFill>
                  <a:schemeClr val="tx1">
                    <a:lumMod val="95000"/>
                    <a:lumOff val="5000"/>
                  </a:schemeClr>
                </a:solidFill>
              </a:rPr>
              <a:t>object; the actual value held by </a:t>
            </a:r>
            <a:r>
              <a:rPr lang="en-IN" i="1" dirty="0">
                <a:solidFill>
                  <a:schemeClr val="tx1">
                    <a:lumMod val="95000"/>
                    <a:lumOff val="5000"/>
                  </a:schemeClr>
                </a:solidFill>
              </a:rPr>
              <a:t>c </a:t>
            </a:r>
            <a:r>
              <a:rPr lang="en-IN" dirty="0">
                <a:solidFill>
                  <a:schemeClr val="tx1">
                    <a:lumMod val="95000"/>
                    <a:lumOff val="5000"/>
                  </a:schemeClr>
                </a:solidFill>
              </a:rPr>
              <a:t>is the address of a </a:t>
            </a:r>
            <a:r>
              <a:rPr lang="en-IN" i="1" dirty="0">
                <a:solidFill>
                  <a:schemeClr val="tx1">
                    <a:lumMod val="95000"/>
                    <a:lumOff val="5000"/>
                  </a:schemeClr>
                </a:solidFill>
              </a:rPr>
              <a:t>Circle </a:t>
            </a:r>
            <a:r>
              <a:rPr lang="en-IN" dirty="0">
                <a:solidFill>
                  <a:schemeClr val="tx1">
                    <a:lumMod val="95000"/>
                    <a:lumOff val="5000"/>
                  </a:schemeClr>
                </a:solidFill>
              </a:rPr>
              <a:t>object in memory. </a:t>
            </a:r>
            <a:r>
              <a:rPr lang="en-IN" dirty="0" smtClean="0">
                <a:solidFill>
                  <a:schemeClr val="tx1">
                    <a:lumMod val="95000"/>
                    <a:lumOff val="5000"/>
                  </a:schemeClr>
                </a:solidFill>
              </a:rPr>
              <a:t> </a:t>
            </a:r>
          </a:p>
          <a:p>
            <a:pPr marL="0" indent="0" algn="just">
              <a:buNone/>
            </a:pPr>
            <a:r>
              <a:rPr lang="en-IN" dirty="0">
                <a:solidFill>
                  <a:schemeClr val="tx1">
                    <a:lumMod val="95000"/>
                    <a:lumOff val="5000"/>
                  </a:schemeClr>
                </a:solidFill>
              </a:rPr>
              <a:t>If you declare an additional variable named </a:t>
            </a:r>
            <a:r>
              <a:rPr lang="en-IN" i="1" dirty="0" err="1">
                <a:solidFill>
                  <a:schemeClr val="tx1">
                    <a:lumMod val="95000"/>
                    <a:lumOff val="5000"/>
                  </a:schemeClr>
                </a:solidFill>
              </a:rPr>
              <a:t>refc</a:t>
            </a:r>
            <a:r>
              <a:rPr lang="en-IN" i="1" dirty="0">
                <a:solidFill>
                  <a:schemeClr val="tx1">
                    <a:lumMod val="95000"/>
                    <a:lumOff val="5000"/>
                  </a:schemeClr>
                </a:solidFill>
              </a:rPr>
              <a:t> </a:t>
            </a:r>
            <a:r>
              <a:rPr lang="en-IN" dirty="0">
                <a:solidFill>
                  <a:schemeClr val="tx1">
                    <a:lumMod val="95000"/>
                    <a:lumOff val="5000"/>
                  </a:schemeClr>
                </a:solidFill>
              </a:rPr>
              <a:t>(also as a </a:t>
            </a:r>
            <a:r>
              <a:rPr lang="en-IN" i="1" dirty="0">
                <a:solidFill>
                  <a:schemeClr val="tx1">
                    <a:lumMod val="95000"/>
                    <a:lumOff val="5000"/>
                  </a:schemeClr>
                </a:solidFill>
              </a:rPr>
              <a:t>Circle</a:t>
            </a:r>
            <a:r>
              <a:rPr lang="en-IN" dirty="0">
                <a:solidFill>
                  <a:schemeClr val="tx1">
                    <a:lumMod val="95000"/>
                    <a:lumOff val="5000"/>
                  </a:schemeClr>
                </a:solidFill>
              </a:rPr>
              <a:t>) and you assign </a:t>
            </a:r>
            <a:r>
              <a:rPr lang="en-IN" i="1" dirty="0">
                <a:solidFill>
                  <a:schemeClr val="tx1">
                    <a:lumMod val="95000"/>
                    <a:lumOff val="5000"/>
                  </a:schemeClr>
                </a:solidFill>
              </a:rPr>
              <a:t>c </a:t>
            </a:r>
            <a:r>
              <a:rPr lang="en-IN" dirty="0">
                <a:solidFill>
                  <a:schemeClr val="tx1">
                    <a:lumMod val="95000"/>
                    <a:lumOff val="5000"/>
                  </a:schemeClr>
                </a:solidFill>
              </a:rPr>
              <a:t>to </a:t>
            </a:r>
            <a:r>
              <a:rPr lang="en-IN" i="1" dirty="0" err="1">
                <a:solidFill>
                  <a:schemeClr val="tx1">
                    <a:lumMod val="95000"/>
                    <a:lumOff val="5000"/>
                  </a:schemeClr>
                </a:solidFill>
              </a:rPr>
              <a:t>refc</a:t>
            </a:r>
            <a:r>
              <a:rPr lang="en-IN" dirty="0">
                <a:solidFill>
                  <a:schemeClr val="tx1">
                    <a:lumMod val="95000"/>
                    <a:lumOff val="5000"/>
                  </a:schemeClr>
                </a:solidFill>
              </a:rPr>
              <a:t>, </a:t>
            </a:r>
            <a:r>
              <a:rPr lang="en-IN" i="1" dirty="0" err="1">
                <a:solidFill>
                  <a:schemeClr val="tx1">
                    <a:lumMod val="95000"/>
                    <a:lumOff val="5000"/>
                  </a:schemeClr>
                </a:solidFill>
              </a:rPr>
              <a:t>refc</a:t>
            </a:r>
            <a:r>
              <a:rPr lang="en-IN" i="1" dirty="0">
                <a:solidFill>
                  <a:schemeClr val="tx1">
                    <a:lumMod val="95000"/>
                    <a:lumOff val="5000"/>
                  </a:schemeClr>
                </a:solidFill>
              </a:rPr>
              <a:t> </a:t>
            </a:r>
            <a:r>
              <a:rPr lang="en-IN" dirty="0">
                <a:solidFill>
                  <a:schemeClr val="tx1">
                    <a:lumMod val="95000"/>
                    <a:lumOff val="5000"/>
                  </a:schemeClr>
                </a:solidFill>
              </a:rPr>
              <a:t>will have a copy of the same address as </a:t>
            </a:r>
            <a:r>
              <a:rPr lang="en-IN" i="1" dirty="0">
                <a:solidFill>
                  <a:schemeClr val="tx1">
                    <a:lumMod val="95000"/>
                    <a:lumOff val="5000"/>
                  </a:schemeClr>
                </a:solidFill>
              </a:rPr>
              <a:t>c</a:t>
            </a:r>
            <a:r>
              <a:rPr lang="en-IN" dirty="0">
                <a:solidFill>
                  <a:schemeClr val="tx1">
                    <a:lumMod val="95000"/>
                    <a:lumOff val="5000"/>
                  </a:schemeClr>
                </a:solidFill>
              </a:rPr>
              <a:t>; in other words, there is only one </a:t>
            </a:r>
            <a:r>
              <a:rPr lang="en-IN" i="1" dirty="0">
                <a:solidFill>
                  <a:schemeClr val="tx1">
                    <a:lumMod val="95000"/>
                    <a:lumOff val="5000"/>
                  </a:schemeClr>
                </a:solidFill>
              </a:rPr>
              <a:t>Circle </a:t>
            </a:r>
            <a:r>
              <a:rPr lang="en-IN" dirty="0">
                <a:solidFill>
                  <a:schemeClr val="tx1">
                    <a:lumMod val="95000"/>
                    <a:lumOff val="5000"/>
                  </a:schemeClr>
                </a:solidFill>
              </a:rPr>
              <a:t>object, and both </a:t>
            </a:r>
            <a:r>
              <a:rPr lang="en-IN" i="1" dirty="0" err="1">
                <a:solidFill>
                  <a:schemeClr val="tx1">
                    <a:lumMod val="95000"/>
                    <a:lumOff val="5000"/>
                  </a:schemeClr>
                </a:solidFill>
              </a:rPr>
              <a:t>refc</a:t>
            </a:r>
            <a:r>
              <a:rPr lang="en-IN" i="1" dirty="0">
                <a:solidFill>
                  <a:schemeClr val="tx1">
                    <a:lumMod val="95000"/>
                    <a:lumOff val="5000"/>
                  </a:schemeClr>
                </a:solidFill>
              </a:rPr>
              <a:t> </a:t>
            </a:r>
            <a:r>
              <a:rPr lang="en-IN" dirty="0">
                <a:solidFill>
                  <a:schemeClr val="tx1">
                    <a:lumMod val="95000"/>
                    <a:lumOff val="5000"/>
                  </a:schemeClr>
                </a:solidFill>
              </a:rPr>
              <a:t>and </a:t>
            </a:r>
            <a:r>
              <a:rPr lang="en-IN" i="1" dirty="0">
                <a:solidFill>
                  <a:schemeClr val="tx1">
                    <a:lumMod val="95000"/>
                    <a:lumOff val="5000"/>
                  </a:schemeClr>
                </a:solidFill>
              </a:rPr>
              <a:t>c </a:t>
            </a:r>
            <a:r>
              <a:rPr lang="en-IN" dirty="0">
                <a:solidFill>
                  <a:schemeClr val="tx1">
                    <a:lumMod val="95000"/>
                    <a:lumOff val="5000"/>
                  </a:schemeClr>
                </a:solidFill>
              </a:rPr>
              <a:t>now refer to it. Here’s the example in code: </a:t>
            </a:r>
          </a:p>
          <a:p>
            <a:pPr marL="0" indent="0">
              <a:buNone/>
            </a:pPr>
            <a:r>
              <a:rPr lang="fr-FR" dirty="0" smtClean="0">
                <a:solidFill>
                  <a:schemeClr val="tx1">
                    <a:lumMod val="95000"/>
                    <a:lumOff val="5000"/>
                  </a:schemeClr>
                </a:solidFill>
              </a:rPr>
              <a:t>                                                         </a:t>
            </a:r>
            <a:r>
              <a:rPr lang="fr-FR" dirty="0" err="1" smtClean="0">
                <a:solidFill>
                  <a:schemeClr val="tx1">
                    <a:lumMod val="95000"/>
                    <a:lumOff val="5000"/>
                  </a:schemeClr>
                </a:solidFill>
              </a:rPr>
              <a:t>Circle</a:t>
            </a:r>
            <a:r>
              <a:rPr lang="fr-FR" dirty="0" smtClean="0">
                <a:solidFill>
                  <a:schemeClr val="tx1">
                    <a:lumMod val="95000"/>
                    <a:lumOff val="5000"/>
                  </a:schemeClr>
                </a:solidFill>
              </a:rPr>
              <a:t> </a:t>
            </a:r>
            <a:r>
              <a:rPr lang="fr-FR" dirty="0">
                <a:solidFill>
                  <a:schemeClr val="tx1">
                    <a:lumMod val="95000"/>
                    <a:lumOff val="5000"/>
                  </a:schemeClr>
                </a:solidFill>
              </a:rPr>
              <a:t>c = new </a:t>
            </a:r>
            <a:r>
              <a:rPr lang="fr-FR" dirty="0" err="1">
                <a:solidFill>
                  <a:schemeClr val="tx1">
                    <a:lumMod val="95000"/>
                    <a:lumOff val="5000"/>
                  </a:schemeClr>
                </a:solidFill>
              </a:rPr>
              <a:t>Circle</a:t>
            </a:r>
            <a:r>
              <a:rPr lang="fr-FR" dirty="0">
                <a:solidFill>
                  <a:schemeClr val="tx1">
                    <a:lumMod val="95000"/>
                    <a:lumOff val="5000"/>
                  </a:schemeClr>
                </a:solidFill>
              </a:rPr>
              <a:t>(42); </a:t>
            </a:r>
            <a:endParaRPr lang="fr-FR" dirty="0" smtClean="0">
              <a:solidFill>
                <a:schemeClr val="tx1">
                  <a:lumMod val="95000"/>
                  <a:lumOff val="5000"/>
                </a:schemeClr>
              </a:solidFill>
            </a:endParaRPr>
          </a:p>
          <a:p>
            <a:pPr marL="0" indent="0">
              <a:buNone/>
            </a:pPr>
            <a:r>
              <a:rPr lang="fr-FR" dirty="0">
                <a:solidFill>
                  <a:schemeClr val="tx1">
                    <a:lumMod val="95000"/>
                    <a:lumOff val="5000"/>
                  </a:schemeClr>
                </a:solidFill>
              </a:rPr>
              <a:t> </a:t>
            </a:r>
            <a:r>
              <a:rPr lang="fr-FR" dirty="0" smtClean="0">
                <a:solidFill>
                  <a:schemeClr val="tx1">
                    <a:lumMod val="95000"/>
                    <a:lumOff val="5000"/>
                  </a:schemeClr>
                </a:solidFill>
              </a:rPr>
              <a:t>                                                         </a:t>
            </a:r>
            <a:r>
              <a:rPr lang="fr-FR" dirty="0" err="1" smtClean="0">
                <a:solidFill>
                  <a:schemeClr val="tx1">
                    <a:lumMod val="95000"/>
                    <a:lumOff val="5000"/>
                  </a:schemeClr>
                </a:solidFill>
              </a:rPr>
              <a:t>Circle</a:t>
            </a:r>
            <a:r>
              <a:rPr lang="fr-FR" dirty="0" smtClean="0">
                <a:solidFill>
                  <a:schemeClr val="tx1">
                    <a:lumMod val="95000"/>
                    <a:lumOff val="5000"/>
                  </a:schemeClr>
                </a:solidFill>
              </a:rPr>
              <a:t> </a:t>
            </a:r>
            <a:r>
              <a:rPr lang="fr-FR" dirty="0" err="1">
                <a:solidFill>
                  <a:schemeClr val="tx1">
                    <a:lumMod val="95000"/>
                    <a:lumOff val="5000"/>
                  </a:schemeClr>
                </a:solidFill>
              </a:rPr>
              <a:t>refc</a:t>
            </a:r>
            <a:r>
              <a:rPr lang="fr-FR" dirty="0">
                <a:solidFill>
                  <a:schemeClr val="tx1">
                    <a:lumMod val="95000"/>
                    <a:lumOff val="5000"/>
                  </a:schemeClr>
                </a:solidFill>
              </a:rPr>
              <a:t> = c; </a:t>
            </a:r>
            <a:endParaRPr lang="en-IN" b="1" dirty="0" smtClean="0">
              <a:solidFill>
                <a:schemeClr val="tx1">
                  <a:lumMod val="95000"/>
                  <a:lumOff val="5000"/>
                </a:schemeClr>
              </a:solidFill>
            </a:endParaRPr>
          </a:p>
        </p:txBody>
      </p:sp>
    </p:spTree>
    <p:extLst>
      <p:ext uri="{BB962C8B-B14F-4D97-AF65-F5344CB8AC3E}">
        <p14:creationId xmlns:p14="http://schemas.microsoft.com/office/powerpoint/2010/main" xmlns="" val="1762365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938715" cy="553792"/>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3792"/>
            <a:ext cx="12192000" cy="6304207"/>
          </a:xfrm>
        </p:spPr>
        <p:txBody>
          <a:bodyPr>
            <a:normAutofit/>
          </a:bodyPr>
          <a:lstStyle/>
          <a:p>
            <a:pPr marL="0" indent="0" algn="just">
              <a:buNone/>
            </a:pPr>
            <a:r>
              <a:rPr lang="en-IN" dirty="0"/>
              <a:t>The following graphic illustrates both examples. The at sign (</a:t>
            </a:r>
            <a:r>
              <a:rPr lang="en-IN" i="1" dirty="0"/>
              <a:t>@</a:t>
            </a:r>
            <a:r>
              <a:rPr lang="en-IN" dirty="0"/>
              <a:t>) in the </a:t>
            </a:r>
            <a:r>
              <a:rPr lang="en-IN" i="1" dirty="0"/>
              <a:t>Circle </a:t>
            </a:r>
            <a:r>
              <a:rPr lang="en-IN" dirty="0"/>
              <a:t>objects represents a reference holding an address in memory: </a:t>
            </a:r>
            <a:r>
              <a:rPr lang="en-IN" dirty="0" smtClean="0"/>
              <a:t> </a:t>
            </a:r>
          </a:p>
          <a:p>
            <a:pPr marL="0" indent="0" algn="just">
              <a:buNone/>
            </a:pPr>
            <a:endParaRPr lang="en-IN" b="1" dirty="0" smtClean="0">
              <a:solidFill>
                <a:schemeClr val="tx1">
                  <a:lumMod val="95000"/>
                  <a:lumOff val="5000"/>
                </a:schemeClr>
              </a:solidFill>
            </a:endParaRPr>
          </a:p>
        </p:txBody>
      </p:sp>
      <p:pic>
        <p:nvPicPr>
          <p:cNvPr id="4" name="Picture 3"/>
          <p:cNvPicPr>
            <a:picLocks noChangeAspect="1"/>
          </p:cNvPicPr>
          <p:nvPr/>
        </p:nvPicPr>
        <p:blipFill>
          <a:blip r:embed="rId2"/>
          <a:stretch>
            <a:fillRect/>
          </a:stretch>
        </p:blipFill>
        <p:spPr>
          <a:xfrm>
            <a:off x="3219718" y="1107584"/>
            <a:ext cx="4520486" cy="2459863"/>
          </a:xfrm>
          <a:prstGeom prst="rect">
            <a:avLst/>
          </a:prstGeom>
        </p:spPr>
      </p:pic>
      <p:sp>
        <p:nvSpPr>
          <p:cNvPr id="5" name="Rectangle 4"/>
          <p:cNvSpPr/>
          <p:nvPr/>
        </p:nvSpPr>
        <p:spPr>
          <a:xfrm>
            <a:off x="-126645" y="3971887"/>
            <a:ext cx="12438847" cy="646331"/>
          </a:xfrm>
          <a:prstGeom prst="rect">
            <a:avLst/>
          </a:prstGeom>
        </p:spPr>
        <p:txBody>
          <a:bodyPr wrap="square">
            <a:spAutoFit/>
          </a:bodyPr>
          <a:lstStyle/>
          <a:p>
            <a:r>
              <a:rPr lang="en-IN" dirty="0">
                <a:solidFill>
                  <a:srgbClr val="000000"/>
                </a:solidFill>
                <a:latin typeface="Segoe"/>
              </a:rPr>
              <a:t>This difference is very important. In particular, it means that the </a:t>
            </a:r>
            <a:r>
              <a:rPr lang="en-IN" dirty="0" err="1">
                <a:solidFill>
                  <a:srgbClr val="000000"/>
                </a:solidFill>
                <a:latin typeface="Segoe"/>
              </a:rPr>
              <a:t>behavior</a:t>
            </a:r>
            <a:r>
              <a:rPr lang="en-IN" dirty="0">
                <a:solidFill>
                  <a:srgbClr val="000000"/>
                </a:solidFill>
                <a:latin typeface="Segoe"/>
              </a:rPr>
              <a:t> of method parameters depends on whether they are value types or reference types. </a:t>
            </a:r>
            <a:endParaRPr lang="en-IN" dirty="0"/>
          </a:p>
        </p:txBody>
      </p:sp>
    </p:spTree>
    <p:extLst>
      <p:ext uri="{BB962C8B-B14F-4D97-AF65-F5344CB8AC3E}">
        <p14:creationId xmlns:p14="http://schemas.microsoft.com/office/powerpoint/2010/main" xmlns="" val="529382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178862" cy="579549"/>
          </a:xfrm>
        </p:spPr>
        <p:txBody>
          <a:bodyPr>
            <a:normAutofit fontScale="90000"/>
          </a:bodyPr>
          <a:lstStyle/>
          <a:p>
            <a:r>
              <a:rPr lang="en-IN" b="1" dirty="0">
                <a:solidFill>
                  <a:srgbClr val="FF0000"/>
                </a:solidFill>
              </a:rPr>
              <a:t>The Purpose of Encapsulation </a:t>
            </a:r>
            <a:endParaRPr lang="en-IN" dirty="0">
              <a:solidFill>
                <a:srgbClr val="FF0000"/>
              </a:solidFill>
            </a:endParaRPr>
          </a:p>
        </p:txBody>
      </p:sp>
      <p:sp>
        <p:nvSpPr>
          <p:cNvPr id="3" name="Content Placeholder 2"/>
          <p:cNvSpPr>
            <a:spLocks noGrp="1"/>
          </p:cNvSpPr>
          <p:nvPr>
            <p:ph idx="1"/>
          </p:nvPr>
        </p:nvSpPr>
        <p:spPr>
          <a:xfrm>
            <a:off x="0" y="579549"/>
            <a:ext cx="12192000" cy="6278451"/>
          </a:xfrm>
        </p:spPr>
        <p:txBody>
          <a:bodyPr>
            <a:normAutofit/>
          </a:bodyPr>
          <a:lstStyle/>
          <a:p>
            <a:pPr algn="just"/>
            <a:r>
              <a:rPr lang="en-IN" i="1" dirty="0">
                <a:solidFill>
                  <a:schemeClr val="tx1">
                    <a:lumMod val="95000"/>
                    <a:lumOff val="5000"/>
                  </a:schemeClr>
                </a:solidFill>
              </a:rPr>
              <a:t>Encapsulation </a:t>
            </a:r>
            <a:r>
              <a:rPr lang="en-IN" dirty="0">
                <a:solidFill>
                  <a:schemeClr val="tx1">
                    <a:lumMod val="95000"/>
                    <a:lumOff val="5000"/>
                  </a:schemeClr>
                </a:solidFill>
              </a:rPr>
              <a:t>is an important principle when defining classes. The idea is that a program that uses a class should not have to worry how that class actually works </a:t>
            </a:r>
            <a:r>
              <a:rPr lang="en-IN" dirty="0" smtClean="0">
                <a:solidFill>
                  <a:schemeClr val="tx1">
                    <a:lumMod val="95000"/>
                    <a:lumOff val="5000"/>
                  </a:schemeClr>
                </a:solidFill>
              </a:rPr>
              <a:t>internally.</a:t>
            </a:r>
          </a:p>
          <a:p>
            <a:pPr algn="just"/>
            <a:r>
              <a:rPr lang="en-IN" dirty="0">
                <a:solidFill>
                  <a:schemeClr val="tx1">
                    <a:lumMod val="95000"/>
                    <a:lumOff val="5000"/>
                  </a:schemeClr>
                </a:solidFill>
              </a:rPr>
              <a:t>the program simply creates an instance of a class and calls the methods of that class. </a:t>
            </a:r>
            <a:endParaRPr lang="en-IN" dirty="0" smtClean="0">
              <a:solidFill>
                <a:schemeClr val="tx1">
                  <a:lumMod val="95000"/>
                  <a:lumOff val="5000"/>
                </a:schemeClr>
              </a:solidFill>
            </a:endParaRPr>
          </a:p>
          <a:p>
            <a:pPr algn="just"/>
            <a:r>
              <a:rPr lang="en-IN" dirty="0">
                <a:solidFill>
                  <a:schemeClr val="tx1">
                    <a:lumMod val="95000"/>
                    <a:lumOff val="5000"/>
                  </a:schemeClr>
                </a:solidFill>
              </a:rPr>
              <a:t>As long as those methods do what they say they will do, the program does not care how they are implemented. </a:t>
            </a:r>
            <a:endParaRPr lang="en-IN" dirty="0" smtClean="0">
              <a:solidFill>
                <a:schemeClr val="tx1">
                  <a:lumMod val="95000"/>
                  <a:lumOff val="5000"/>
                </a:schemeClr>
              </a:solidFill>
            </a:endParaRPr>
          </a:p>
          <a:p>
            <a:pPr algn="just"/>
            <a:r>
              <a:rPr lang="en-IN" dirty="0">
                <a:solidFill>
                  <a:schemeClr val="tx1">
                    <a:lumMod val="95000"/>
                    <a:lumOff val="5000"/>
                  </a:schemeClr>
                </a:solidFill>
              </a:rPr>
              <a:t>For example, when you call the </a:t>
            </a:r>
            <a:r>
              <a:rPr lang="en-IN" i="1" dirty="0" err="1">
                <a:solidFill>
                  <a:schemeClr val="tx1">
                    <a:lumMod val="95000"/>
                    <a:lumOff val="5000"/>
                  </a:schemeClr>
                </a:solidFill>
              </a:rPr>
              <a:t>Console.WriteLine</a:t>
            </a:r>
            <a:r>
              <a:rPr lang="en-IN" i="1" dirty="0">
                <a:solidFill>
                  <a:schemeClr val="tx1">
                    <a:lumMod val="95000"/>
                    <a:lumOff val="5000"/>
                  </a:schemeClr>
                </a:solidFill>
              </a:rPr>
              <a:t> </a:t>
            </a:r>
            <a:r>
              <a:rPr lang="en-IN" dirty="0">
                <a:solidFill>
                  <a:schemeClr val="tx1">
                    <a:lumMod val="95000"/>
                    <a:lumOff val="5000"/>
                  </a:schemeClr>
                </a:solidFill>
              </a:rPr>
              <a:t>method, you don’t want to be bothered with all the intricate details of how the </a:t>
            </a:r>
            <a:r>
              <a:rPr lang="en-IN" i="1" dirty="0">
                <a:solidFill>
                  <a:schemeClr val="tx1">
                    <a:lumMod val="95000"/>
                    <a:lumOff val="5000"/>
                  </a:schemeClr>
                </a:solidFill>
              </a:rPr>
              <a:t>Console </a:t>
            </a:r>
            <a:r>
              <a:rPr lang="en-IN" dirty="0">
                <a:solidFill>
                  <a:schemeClr val="tx1">
                    <a:lumMod val="95000"/>
                    <a:lumOff val="5000"/>
                  </a:schemeClr>
                </a:solidFill>
              </a:rPr>
              <a:t>class physically arranges for data to be written to the screen. </a:t>
            </a:r>
            <a:endParaRPr lang="en-IN" dirty="0" smtClean="0">
              <a:solidFill>
                <a:schemeClr val="tx1">
                  <a:lumMod val="95000"/>
                  <a:lumOff val="5000"/>
                </a:schemeClr>
              </a:solidFill>
            </a:endParaRPr>
          </a:p>
          <a:p>
            <a:pPr algn="just"/>
            <a:r>
              <a:rPr lang="en-IN" dirty="0">
                <a:solidFill>
                  <a:schemeClr val="tx1">
                    <a:lumMod val="95000"/>
                    <a:lumOff val="5000"/>
                  </a:schemeClr>
                </a:solidFill>
              </a:rPr>
              <a:t>A class might need to maintain all sorts of internal state information to perform its various methods. This additional state information and activity is hidden from the program that is using the class. </a:t>
            </a:r>
            <a:endParaRPr lang="en-IN" dirty="0" smtClean="0">
              <a:solidFill>
                <a:schemeClr val="tx1">
                  <a:lumMod val="95000"/>
                  <a:lumOff val="5000"/>
                </a:schemeClr>
              </a:solidFill>
            </a:endParaRPr>
          </a:p>
          <a:p>
            <a:pPr algn="just"/>
            <a:r>
              <a:rPr lang="en-IN" dirty="0">
                <a:solidFill>
                  <a:schemeClr val="tx1">
                    <a:lumMod val="95000"/>
                    <a:lumOff val="5000"/>
                  </a:schemeClr>
                </a:solidFill>
              </a:rPr>
              <a:t>Therefore, encapsulation is sometimes referred to as information hiding. Encapsulation actually has two purposes: </a:t>
            </a:r>
            <a:endParaRPr lang="en-IN" dirty="0" smtClean="0">
              <a:solidFill>
                <a:schemeClr val="tx1">
                  <a:lumMod val="95000"/>
                  <a:lumOff val="5000"/>
                </a:schemeClr>
              </a:solidFill>
            </a:endParaRPr>
          </a:p>
          <a:p>
            <a:r>
              <a:rPr lang="en-US" dirty="0" smtClean="0">
                <a:solidFill>
                  <a:schemeClr val="tx1">
                    <a:lumMod val="95000"/>
                    <a:lumOff val="5000"/>
                  </a:schemeClr>
                </a:solidFill>
              </a:rPr>
              <a:t>1) </a:t>
            </a:r>
            <a:r>
              <a:rPr lang="en-IN" dirty="0">
                <a:solidFill>
                  <a:schemeClr val="tx1">
                    <a:lumMod val="95000"/>
                    <a:lumOff val="5000"/>
                  </a:schemeClr>
                </a:solidFill>
              </a:rPr>
              <a:t> </a:t>
            </a:r>
            <a:r>
              <a:rPr lang="en-IN" dirty="0" smtClean="0">
                <a:solidFill>
                  <a:schemeClr val="tx1">
                    <a:lumMod val="95000"/>
                    <a:lumOff val="5000"/>
                  </a:schemeClr>
                </a:solidFill>
              </a:rPr>
              <a:t>To </a:t>
            </a:r>
            <a:r>
              <a:rPr lang="en-IN" dirty="0">
                <a:solidFill>
                  <a:schemeClr val="tx1">
                    <a:lumMod val="95000"/>
                    <a:lumOff val="5000"/>
                  </a:schemeClr>
                </a:solidFill>
              </a:rPr>
              <a:t>combine methods and data inside a class; in other words, to support classification </a:t>
            </a:r>
          </a:p>
          <a:p>
            <a:r>
              <a:rPr lang="en-IN" dirty="0" smtClean="0">
                <a:solidFill>
                  <a:schemeClr val="tx1">
                    <a:lumMod val="95000"/>
                    <a:lumOff val="5000"/>
                  </a:schemeClr>
                </a:solidFill>
              </a:rPr>
              <a:t>2) To </a:t>
            </a:r>
            <a:r>
              <a:rPr lang="en-IN" dirty="0">
                <a:solidFill>
                  <a:schemeClr val="tx1">
                    <a:lumMod val="95000"/>
                    <a:lumOff val="5000"/>
                  </a:schemeClr>
                </a:solidFill>
              </a:rPr>
              <a:t>control the accessibility of the methods and data; in other words, to control the use of the class </a:t>
            </a:r>
          </a:p>
          <a:p>
            <a:pPr marL="0" indent="0" algn="just">
              <a:buNone/>
            </a:pPr>
            <a:endParaRPr lang="en-IN" dirty="0">
              <a:solidFill>
                <a:schemeClr val="tx1">
                  <a:lumMod val="95000"/>
                  <a:lumOff val="5000"/>
                </a:schemeClr>
              </a:solidFill>
            </a:endParaRPr>
          </a:p>
        </p:txBody>
      </p:sp>
    </p:spTree>
    <p:extLst>
      <p:ext uri="{BB962C8B-B14F-4D97-AF65-F5344CB8AC3E}">
        <p14:creationId xmlns:p14="http://schemas.microsoft.com/office/powerpoint/2010/main" xmlns="" val="24672672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938715" cy="553792"/>
          </a:xfrm>
        </p:spPr>
        <p:txBody>
          <a:bodyPr>
            <a:normAutofit fontScale="90000"/>
          </a:bodyPr>
          <a:lstStyle/>
          <a:p>
            <a:r>
              <a:rPr lang="en-IN" b="1" dirty="0">
                <a:solidFill>
                  <a:srgbClr val="FF0000"/>
                </a:solidFill>
              </a:rPr>
              <a:t>Copying </a:t>
            </a:r>
            <a:r>
              <a:rPr lang="en-IN" dirty="0">
                <a:solidFill>
                  <a:srgbClr val="FF0000"/>
                </a:solidFill>
              </a:rPr>
              <a:t>R</a:t>
            </a:r>
            <a:r>
              <a:rPr lang="en-IN" b="1" dirty="0">
                <a:solidFill>
                  <a:srgbClr val="FF0000"/>
                </a:solidFill>
              </a:rPr>
              <a:t>eference </a:t>
            </a:r>
            <a:r>
              <a:rPr lang="en-IN" dirty="0">
                <a:solidFill>
                  <a:srgbClr val="FF0000"/>
                </a:solidFill>
              </a:rPr>
              <a:t>T</a:t>
            </a:r>
            <a:r>
              <a:rPr lang="en-IN" b="1" dirty="0">
                <a:solidFill>
                  <a:srgbClr val="FF0000"/>
                </a:solidFill>
              </a:rPr>
              <a:t>ypes and Data </a:t>
            </a:r>
            <a:r>
              <a:rPr lang="en-IN" dirty="0" smtClean="0">
                <a:solidFill>
                  <a:srgbClr val="FF0000"/>
                </a:solidFill>
              </a:rPr>
              <a:t>P</a:t>
            </a:r>
            <a:r>
              <a:rPr lang="en-IN" b="1" dirty="0" smtClean="0">
                <a:solidFill>
                  <a:srgbClr val="FF0000"/>
                </a:solidFill>
              </a:rPr>
              <a:t>rivacy</a:t>
            </a:r>
            <a:endParaRPr lang="en-IN" dirty="0">
              <a:solidFill>
                <a:srgbClr val="FF0000"/>
              </a:solidFill>
            </a:endParaRPr>
          </a:p>
        </p:txBody>
      </p:sp>
      <p:sp>
        <p:nvSpPr>
          <p:cNvPr id="3" name="Content Placeholder 2"/>
          <p:cNvSpPr>
            <a:spLocks noGrp="1"/>
          </p:cNvSpPr>
          <p:nvPr>
            <p:ph idx="1"/>
          </p:nvPr>
        </p:nvSpPr>
        <p:spPr>
          <a:xfrm>
            <a:off x="0" y="553792"/>
            <a:ext cx="12192000" cy="6304207"/>
          </a:xfrm>
        </p:spPr>
        <p:txBody>
          <a:bodyPr>
            <a:normAutofit/>
          </a:bodyPr>
          <a:lstStyle/>
          <a:p>
            <a:pPr marL="0" indent="0" algn="just">
              <a:buNone/>
            </a:pPr>
            <a:r>
              <a:rPr lang="en-IN" dirty="0"/>
              <a:t>I</a:t>
            </a:r>
            <a:r>
              <a:rPr lang="en-IN" dirty="0" smtClean="0"/>
              <a:t>f </a:t>
            </a:r>
            <a:r>
              <a:rPr lang="en-IN" dirty="0"/>
              <a:t>you actually want to copy the contents of a </a:t>
            </a:r>
            <a:r>
              <a:rPr lang="en-IN" i="1" dirty="0"/>
              <a:t>Circle </a:t>
            </a:r>
            <a:r>
              <a:rPr lang="en-IN" dirty="0"/>
              <a:t>object, </a:t>
            </a:r>
            <a:r>
              <a:rPr lang="en-IN" i="1" dirty="0"/>
              <a:t>c</a:t>
            </a:r>
            <a:r>
              <a:rPr lang="en-IN" dirty="0"/>
              <a:t>, into a different </a:t>
            </a:r>
            <a:r>
              <a:rPr lang="en-IN" i="1" dirty="0"/>
              <a:t>Circle </a:t>
            </a:r>
            <a:r>
              <a:rPr lang="en-IN" dirty="0"/>
              <a:t>object, </a:t>
            </a:r>
            <a:r>
              <a:rPr lang="en-IN" i="1" dirty="0" err="1"/>
              <a:t>refc</a:t>
            </a:r>
            <a:r>
              <a:rPr lang="en-IN" dirty="0"/>
              <a:t>, rather than just copying the reference, you must actually make </a:t>
            </a:r>
            <a:r>
              <a:rPr lang="en-IN" i="1" dirty="0" err="1"/>
              <a:t>refc</a:t>
            </a:r>
            <a:r>
              <a:rPr lang="en-IN" i="1" dirty="0"/>
              <a:t> </a:t>
            </a:r>
            <a:r>
              <a:rPr lang="en-IN" dirty="0"/>
              <a:t>refer to a new instance of the </a:t>
            </a:r>
            <a:r>
              <a:rPr lang="en-IN" i="1" dirty="0"/>
              <a:t>Circle </a:t>
            </a:r>
            <a:r>
              <a:rPr lang="en-IN" dirty="0"/>
              <a:t>class and then copy the data field by field from </a:t>
            </a:r>
            <a:r>
              <a:rPr lang="en-IN" i="1" dirty="0"/>
              <a:t>c </a:t>
            </a:r>
            <a:r>
              <a:rPr lang="en-IN" dirty="0"/>
              <a:t>into </a:t>
            </a:r>
            <a:r>
              <a:rPr lang="en-IN" i="1" dirty="0" err="1"/>
              <a:t>refc</a:t>
            </a:r>
            <a:r>
              <a:rPr lang="en-IN" dirty="0"/>
              <a:t>, like this</a:t>
            </a:r>
            <a:r>
              <a:rPr lang="en-IN" dirty="0" smtClean="0"/>
              <a:t>:</a:t>
            </a:r>
          </a:p>
          <a:p>
            <a:pPr marL="0" indent="0" algn="just">
              <a:buNone/>
            </a:pPr>
            <a:r>
              <a:rPr lang="en-IN" dirty="0">
                <a:solidFill>
                  <a:srgbClr val="FF0000"/>
                </a:solidFill>
              </a:rPr>
              <a:t> </a:t>
            </a:r>
            <a:r>
              <a:rPr lang="en-IN" dirty="0" smtClean="0">
                <a:solidFill>
                  <a:srgbClr val="FF0000"/>
                </a:solidFill>
              </a:rPr>
              <a:t>                                                  Circle </a:t>
            </a:r>
            <a:r>
              <a:rPr lang="en-IN" dirty="0" err="1">
                <a:solidFill>
                  <a:srgbClr val="FF0000"/>
                </a:solidFill>
              </a:rPr>
              <a:t>refc</a:t>
            </a:r>
            <a:r>
              <a:rPr lang="en-IN" dirty="0">
                <a:solidFill>
                  <a:srgbClr val="FF0000"/>
                </a:solidFill>
              </a:rPr>
              <a:t> = new Circle</a:t>
            </a:r>
            <a:r>
              <a:rPr lang="en-IN" dirty="0" smtClean="0">
                <a:solidFill>
                  <a:srgbClr val="FF0000"/>
                </a:solidFill>
              </a:rPr>
              <a:t>();</a:t>
            </a:r>
          </a:p>
          <a:p>
            <a:pPr marL="0" indent="0" algn="just">
              <a:buNone/>
            </a:pPr>
            <a:r>
              <a:rPr lang="en-IN" dirty="0">
                <a:solidFill>
                  <a:srgbClr val="FF0000"/>
                </a:solidFill>
              </a:rPr>
              <a:t> </a:t>
            </a:r>
            <a:r>
              <a:rPr lang="en-IN" dirty="0" smtClean="0">
                <a:solidFill>
                  <a:srgbClr val="FF0000"/>
                </a:solidFill>
              </a:rPr>
              <a:t>                                                   </a:t>
            </a:r>
            <a:r>
              <a:rPr lang="en-IN" dirty="0" err="1">
                <a:solidFill>
                  <a:srgbClr val="FF0000"/>
                </a:solidFill>
              </a:rPr>
              <a:t>refc.radius</a:t>
            </a:r>
            <a:r>
              <a:rPr lang="en-IN" dirty="0">
                <a:solidFill>
                  <a:srgbClr val="FF0000"/>
                </a:solidFill>
              </a:rPr>
              <a:t> = </a:t>
            </a:r>
            <a:r>
              <a:rPr lang="en-IN" dirty="0" err="1">
                <a:solidFill>
                  <a:srgbClr val="FF0000"/>
                </a:solidFill>
              </a:rPr>
              <a:t>c.radius</a:t>
            </a:r>
            <a:r>
              <a:rPr lang="en-IN" dirty="0">
                <a:solidFill>
                  <a:srgbClr val="FF0000"/>
                </a:solidFill>
              </a:rPr>
              <a:t>; </a:t>
            </a:r>
            <a:r>
              <a:rPr lang="en-IN" dirty="0" smtClean="0">
                <a:solidFill>
                  <a:srgbClr val="FF0000"/>
                </a:solidFill>
              </a:rPr>
              <a:t>                // </a:t>
            </a:r>
            <a:r>
              <a:rPr lang="en-IN" dirty="0">
                <a:solidFill>
                  <a:srgbClr val="FF0000"/>
                </a:solidFill>
              </a:rPr>
              <a:t>Don't try this </a:t>
            </a:r>
            <a:r>
              <a:rPr lang="en-IN" dirty="0" smtClean="0">
                <a:solidFill>
                  <a:srgbClr val="FF0000"/>
                </a:solidFill>
              </a:rPr>
              <a:t> </a:t>
            </a:r>
          </a:p>
          <a:p>
            <a:pPr marL="0" indent="0" algn="just">
              <a:buNone/>
            </a:pPr>
            <a:r>
              <a:rPr lang="en-IN" dirty="0" smtClean="0">
                <a:solidFill>
                  <a:schemeClr val="tx1">
                    <a:lumMod val="95000"/>
                    <a:lumOff val="5000"/>
                  </a:schemeClr>
                </a:solidFill>
              </a:rPr>
              <a:t>However</a:t>
            </a:r>
            <a:r>
              <a:rPr lang="en-IN" dirty="0">
                <a:solidFill>
                  <a:schemeClr val="tx1">
                    <a:lumMod val="95000"/>
                    <a:lumOff val="5000"/>
                  </a:schemeClr>
                </a:solidFill>
              </a:rPr>
              <a:t>, if any members of the </a:t>
            </a:r>
            <a:r>
              <a:rPr lang="en-IN" i="1" dirty="0">
                <a:solidFill>
                  <a:schemeClr val="tx1">
                    <a:lumMod val="95000"/>
                    <a:lumOff val="5000"/>
                  </a:schemeClr>
                </a:solidFill>
              </a:rPr>
              <a:t>Circle </a:t>
            </a:r>
            <a:r>
              <a:rPr lang="en-IN" dirty="0">
                <a:solidFill>
                  <a:schemeClr val="tx1">
                    <a:lumMod val="95000"/>
                    <a:lumOff val="5000"/>
                  </a:schemeClr>
                </a:solidFill>
              </a:rPr>
              <a:t>class are private (like the </a:t>
            </a:r>
            <a:r>
              <a:rPr lang="en-IN" i="1" dirty="0">
                <a:solidFill>
                  <a:schemeClr val="tx1">
                    <a:lumMod val="95000"/>
                    <a:lumOff val="5000"/>
                  </a:schemeClr>
                </a:solidFill>
              </a:rPr>
              <a:t>radius </a:t>
            </a:r>
            <a:r>
              <a:rPr lang="en-IN" dirty="0">
                <a:solidFill>
                  <a:schemeClr val="tx1">
                    <a:lumMod val="95000"/>
                    <a:lumOff val="5000"/>
                  </a:schemeClr>
                </a:solidFill>
              </a:rPr>
              <a:t>field), you will not be able to copy this data. Instead, you could make the data in the private fields accessible by exposing them as properties, and then using these properties </a:t>
            </a:r>
            <a:r>
              <a:rPr lang="en-IN" dirty="0" smtClean="0">
                <a:solidFill>
                  <a:schemeClr val="tx1">
                    <a:lumMod val="95000"/>
                    <a:lumOff val="5000"/>
                  </a:schemeClr>
                </a:solidFill>
              </a:rPr>
              <a:t>to </a:t>
            </a:r>
            <a:r>
              <a:rPr lang="en-IN" dirty="0">
                <a:solidFill>
                  <a:schemeClr val="tx1">
                    <a:lumMod val="95000"/>
                    <a:lumOff val="5000"/>
                  </a:schemeClr>
                </a:solidFill>
              </a:rPr>
              <a:t>read the data from </a:t>
            </a:r>
            <a:r>
              <a:rPr lang="en-IN" i="1" dirty="0">
                <a:solidFill>
                  <a:schemeClr val="tx1">
                    <a:lumMod val="95000"/>
                    <a:lumOff val="5000"/>
                  </a:schemeClr>
                </a:solidFill>
              </a:rPr>
              <a:t>c </a:t>
            </a:r>
            <a:r>
              <a:rPr lang="en-IN" dirty="0">
                <a:solidFill>
                  <a:schemeClr val="tx1">
                    <a:lumMod val="95000"/>
                    <a:lumOff val="5000"/>
                  </a:schemeClr>
                </a:solidFill>
              </a:rPr>
              <a:t>and copy it into </a:t>
            </a:r>
            <a:r>
              <a:rPr lang="en-IN" i="1" dirty="0" err="1">
                <a:solidFill>
                  <a:schemeClr val="tx1">
                    <a:lumMod val="95000"/>
                    <a:lumOff val="5000"/>
                  </a:schemeClr>
                </a:solidFill>
              </a:rPr>
              <a:t>refc</a:t>
            </a:r>
            <a:r>
              <a:rPr lang="en-IN" dirty="0">
                <a:solidFill>
                  <a:schemeClr val="tx1">
                    <a:lumMod val="95000"/>
                    <a:lumOff val="5000"/>
                  </a:schemeClr>
                </a:solidFill>
              </a:rPr>
              <a:t>. </a:t>
            </a:r>
            <a:endParaRPr lang="en-IN" dirty="0" smtClean="0">
              <a:solidFill>
                <a:schemeClr val="tx1">
                  <a:lumMod val="95000"/>
                  <a:lumOff val="5000"/>
                </a:schemeClr>
              </a:solidFill>
            </a:endParaRPr>
          </a:p>
          <a:p>
            <a:pPr marL="0" indent="0" algn="just">
              <a:buNone/>
            </a:pPr>
            <a:r>
              <a:rPr lang="en-IN" dirty="0">
                <a:solidFill>
                  <a:schemeClr val="tx1">
                    <a:lumMod val="95000"/>
                    <a:lumOff val="5000"/>
                  </a:schemeClr>
                </a:solidFill>
              </a:rPr>
              <a:t>Alternatively, a class could provide a </a:t>
            </a:r>
            <a:r>
              <a:rPr lang="en-IN" i="1" dirty="0">
                <a:solidFill>
                  <a:srgbClr val="FF0000"/>
                </a:solidFill>
              </a:rPr>
              <a:t>Clone </a:t>
            </a:r>
            <a:r>
              <a:rPr lang="en-IN" dirty="0">
                <a:solidFill>
                  <a:srgbClr val="FF0000"/>
                </a:solidFill>
              </a:rPr>
              <a:t>method </a:t>
            </a:r>
            <a:r>
              <a:rPr lang="en-IN" dirty="0">
                <a:solidFill>
                  <a:schemeClr val="tx1">
                    <a:lumMod val="95000"/>
                    <a:lumOff val="5000"/>
                  </a:schemeClr>
                </a:solidFill>
              </a:rPr>
              <a:t>that returns another instance of the same class, but populated with the same data. </a:t>
            </a:r>
            <a:endParaRPr lang="en-IN" dirty="0" smtClean="0">
              <a:solidFill>
                <a:schemeClr val="tx1">
                  <a:lumMod val="95000"/>
                  <a:lumOff val="5000"/>
                </a:schemeClr>
              </a:solidFill>
            </a:endParaRPr>
          </a:p>
          <a:p>
            <a:pPr marL="0" indent="0" algn="just">
              <a:buNone/>
            </a:pPr>
            <a:r>
              <a:rPr lang="en-IN" dirty="0">
                <a:solidFill>
                  <a:schemeClr val="tx1">
                    <a:lumMod val="95000"/>
                    <a:lumOff val="5000"/>
                  </a:schemeClr>
                </a:solidFill>
              </a:rPr>
              <a:t>The </a:t>
            </a:r>
            <a:r>
              <a:rPr lang="en-IN" i="1" dirty="0">
                <a:solidFill>
                  <a:srgbClr val="FF0000"/>
                </a:solidFill>
              </a:rPr>
              <a:t>Clone </a:t>
            </a:r>
            <a:r>
              <a:rPr lang="en-IN" dirty="0">
                <a:solidFill>
                  <a:srgbClr val="FF0000"/>
                </a:solidFill>
              </a:rPr>
              <a:t>method </a:t>
            </a:r>
            <a:r>
              <a:rPr lang="en-IN" dirty="0">
                <a:solidFill>
                  <a:schemeClr val="tx1">
                    <a:lumMod val="95000"/>
                    <a:lumOff val="5000"/>
                  </a:schemeClr>
                </a:solidFill>
              </a:rPr>
              <a:t>would have access to the </a:t>
            </a:r>
            <a:r>
              <a:rPr lang="en-IN" dirty="0" smtClean="0">
                <a:solidFill>
                  <a:schemeClr val="tx1">
                    <a:lumMod val="95000"/>
                    <a:lumOff val="5000"/>
                  </a:schemeClr>
                </a:solidFill>
              </a:rPr>
              <a:t>private </a:t>
            </a:r>
            <a:r>
              <a:rPr lang="en-IN" dirty="0">
                <a:solidFill>
                  <a:schemeClr val="tx1">
                    <a:lumMod val="95000"/>
                    <a:lumOff val="5000"/>
                  </a:schemeClr>
                </a:solidFill>
              </a:rPr>
              <a:t>data in an object and could copy this data directly to another instance of the same class. </a:t>
            </a:r>
            <a:endParaRPr lang="en-IN" b="1" dirty="0" smtClean="0">
              <a:solidFill>
                <a:schemeClr val="tx1">
                  <a:lumMod val="95000"/>
                  <a:lumOff val="5000"/>
                </a:schemeClr>
              </a:solidFill>
            </a:endParaRPr>
          </a:p>
        </p:txBody>
      </p:sp>
      <p:pic>
        <p:nvPicPr>
          <p:cNvPr id="6" name="Picture 5"/>
          <p:cNvPicPr>
            <a:picLocks noChangeAspect="1"/>
          </p:cNvPicPr>
          <p:nvPr/>
        </p:nvPicPr>
        <p:blipFill>
          <a:blip r:embed="rId2"/>
          <a:stretch>
            <a:fillRect/>
          </a:stretch>
        </p:blipFill>
        <p:spPr>
          <a:xfrm>
            <a:off x="3078051" y="4417454"/>
            <a:ext cx="8126570" cy="2440546"/>
          </a:xfrm>
          <a:prstGeom prst="rect">
            <a:avLst/>
          </a:prstGeom>
        </p:spPr>
      </p:pic>
    </p:spTree>
    <p:extLst>
      <p:ext uri="{BB962C8B-B14F-4D97-AF65-F5344CB8AC3E}">
        <p14:creationId xmlns:p14="http://schemas.microsoft.com/office/powerpoint/2010/main" xmlns="" val="2064955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US" dirty="0" err="1" smtClean="0">
                <a:solidFill>
                  <a:srgbClr val="FF0000"/>
                </a:solidFill>
              </a:rPr>
              <a:t>Contd</a:t>
            </a:r>
            <a:r>
              <a:rPr lang="en-US"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811369"/>
            <a:ext cx="12192000" cy="6046631"/>
          </a:xfrm>
        </p:spPr>
        <p:txBody>
          <a:bodyPr/>
          <a:lstStyle/>
          <a:p>
            <a:pPr algn="just"/>
            <a:r>
              <a:rPr lang="en-IN" dirty="0">
                <a:solidFill>
                  <a:schemeClr val="tx1">
                    <a:lumMod val="95000"/>
                    <a:lumOff val="5000"/>
                  </a:schemeClr>
                </a:solidFill>
              </a:rPr>
              <a:t>This approach is straightforward if all the private data consists of values, but if one or more fields are themselves reference </a:t>
            </a:r>
            <a:r>
              <a:rPr lang="en-IN" dirty="0" smtClean="0">
                <a:solidFill>
                  <a:schemeClr val="tx1">
                    <a:lumMod val="95000"/>
                    <a:lumOff val="5000"/>
                  </a:schemeClr>
                </a:solidFill>
              </a:rPr>
              <a:t>types, </a:t>
            </a:r>
            <a:r>
              <a:rPr lang="en-IN" dirty="0">
                <a:solidFill>
                  <a:schemeClr val="tx1">
                    <a:lumMod val="95000"/>
                    <a:lumOff val="5000"/>
                  </a:schemeClr>
                </a:solidFill>
              </a:rPr>
              <a:t>then these reference types also need to provide a </a:t>
            </a:r>
            <a:r>
              <a:rPr lang="en-IN" i="1" dirty="0">
                <a:solidFill>
                  <a:schemeClr val="tx1">
                    <a:lumMod val="95000"/>
                    <a:lumOff val="5000"/>
                  </a:schemeClr>
                </a:solidFill>
              </a:rPr>
              <a:t>Clone </a:t>
            </a:r>
            <a:r>
              <a:rPr lang="en-IN" dirty="0">
                <a:solidFill>
                  <a:schemeClr val="tx1">
                    <a:lumMod val="95000"/>
                    <a:lumOff val="5000"/>
                  </a:schemeClr>
                </a:solidFill>
              </a:rPr>
              <a:t>method as well, otherwise the </a:t>
            </a:r>
            <a:r>
              <a:rPr lang="en-IN" i="1" dirty="0">
                <a:solidFill>
                  <a:schemeClr val="tx1">
                    <a:lumMod val="95000"/>
                    <a:lumOff val="5000"/>
                  </a:schemeClr>
                </a:solidFill>
              </a:rPr>
              <a:t>Clone </a:t>
            </a:r>
            <a:r>
              <a:rPr lang="en-IN" dirty="0">
                <a:solidFill>
                  <a:schemeClr val="tx1">
                    <a:lumMod val="95000"/>
                    <a:lumOff val="5000"/>
                  </a:schemeClr>
                </a:solidFill>
              </a:rPr>
              <a:t>method of the </a:t>
            </a:r>
            <a:r>
              <a:rPr lang="en-IN" i="1" dirty="0">
                <a:solidFill>
                  <a:schemeClr val="tx1">
                    <a:lumMod val="95000"/>
                    <a:lumOff val="5000"/>
                  </a:schemeClr>
                </a:solidFill>
              </a:rPr>
              <a:t>Circle </a:t>
            </a:r>
            <a:r>
              <a:rPr lang="en-IN" dirty="0">
                <a:solidFill>
                  <a:schemeClr val="tx1">
                    <a:lumMod val="95000"/>
                    <a:lumOff val="5000"/>
                  </a:schemeClr>
                </a:solidFill>
              </a:rPr>
              <a:t>class will simply copy a reference to these fields</a:t>
            </a:r>
            <a:r>
              <a:rPr lang="en-IN" dirty="0" smtClean="0">
                <a:solidFill>
                  <a:schemeClr val="tx1">
                    <a:lumMod val="95000"/>
                    <a:lumOff val="5000"/>
                  </a:schemeClr>
                </a:solidFill>
              </a:rPr>
              <a:t>.</a:t>
            </a:r>
          </a:p>
          <a:p>
            <a:pPr algn="just"/>
            <a:r>
              <a:rPr lang="en-IN" dirty="0" smtClean="0">
                <a:solidFill>
                  <a:schemeClr val="tx1">
                    <a:lumMod val="95000"/>
                    <a:lumOff val="5000"/>
                  </a:schemeClr>
                </a:solidFill>
              </a:rPr>
              <a:t> </a:t>
            </a:r>
            <a:r>
              <a:rPr lang="en-IN" dirty="0">
                <a:solidFill>
                  <a:schemeClr val="tx1">
                    <a:lumMod val="95000"/>
                    <a:lumOff val="5000"/>
                  </a:schemeClr>
                </a:solidFill>
              </a:rPr>
              <a:t>This is a process known as a </a:t>
            </a:r>
            <a:r>
              <a:rPr lang="en-IN" i="1" dirty="0">
                <a:solidFill>
                  <a:srgbClr val="FF0000"/>
                </a:solidFill>
              </a:rPr>
              <a:t>deep copy</a:t>
            </a:r>
            <a:r>
              <a:rPr lang="en-IN" dirty="0">
                <a:solidFill>
                  <a:srgbClr val="FF0000"/>
                </a:solidFill>
              </a:rPr>
              <a:t>. </a:t>
            </a:r>
            <a:r>
              <a:rPr lang="en-IN" dirty="0">
                <a:solidFill>
                  <a:schemeClr val="tx1">
                    <a:lumMod val="95000"/>
                    <a:lumOff val="5000"/>
                  </a:schemeClr>
                </a:solidFill>
              </a:rPr>
              <a:t>The alternative approach, where the </a:t>
            </a:r>
            <a:r>
              <a:rPr lang="en-IN" i="1" dirty="0">
                <a:solidFill>
                  <a:schemeClr val="tx1">
                    <a:lumMod val="95000"/>
                    <a:lumOff val="5000"/>
                  </a:schemeClr>
                </a:solidFill>
              </a:rPr>
              <a:t>Clone </a:t>
            </a:r>
            <a:r>
              <a:rPr lang="en-IN" dirty="0">
                <a:solidFill>
                  <a:schemeClr val="tx1">
                    <a:lumMod val="95000"/>
                    <a:lumOff val="5000"/>
                  </a:schemeClr>
                </a:solidFill>
              </a:rPr>
              <a:t>method simply copies references, is known as a</a:t>
            </a:r>
            <a:r>
              <a:rPr lang="en-IN" dirty="0">
                <a:solidFill>
                  <a:srgbClr val="FF0000"/>
                </a:solidFill>
              </a:rPr>
              <a:t> </a:t>
            </a:r>
            <a:r>
              <a:rPr lang="en-IN" i="1" dirty="0">
                <a:solidFill>
                  <a:srgbClr val="FF0000"/>
                </a:solidFill>
              </a:rPr>
              <a:t>shallow copy</a:t>
            </a:r>
            <a:r>
              <a:rPr lang="en-IN" dirty="0" smtClean="0">
                <a:solidFill>
                  <a:srgbClr val="FF0000"/>
                </a:solidFill>
              </a:rPr>
              <a:t>.  </a:t>
            </a:r>
          </a:p>
          <a:p>
            <a:pPr algn="just"/>
            <a:endParaRPr lang="en-US" dirty="0">
              <a:solidFill>
                <a:srgbClr val="FF0000"/>
              </a:solidFill>
            </a:endParaRPr>
          </a:p>
          <a:p>
            <a:pPr marL="0" indent="0" algn="ctr">
              <a:buNone/>
            </a:pPr>
            <a:r>
              <a:rPr lang="en-IN" sz="2800" b="1" dirty="0">
                <a:solidFill>
                  <a:srgbClr val="FF0000"/>
                </a:solidFill>
              </a:rPr>
              <a:t>Use value parameters and reference parameters</a:t>
            </a:r>
            <a:endParaRPr lang="en-IN" sz="2800" dirty="0" smtClean="0">
              <a:solidFill>
                <a:srgbClr val="FF0000"/>
              </a:solidFill>
            </a:endParaRPr>
          </a:p>
          <a:p>
            <a:endParaRPr lang="en-IN" dirty="0"/>
          </a:p>
          <a:p>
            <a:pPr algn="just">
              <a:buFont typeface="+mj-lt"/>
              <a:buAutoNum type="arabicPeriod"/>
            </a:pPr>
            <a:r>
              <a:rPr lang="en-IN" dirty="0">
                <a:solidFill>
                  <a:schemeClr val="tx1">
                    <a:lumMod val="95000"/>
                    <a:lumOff val="5000"/>
                  </a:schemeClr>
                </a:solidFill>
              </a:rPr>
              <a:t>Start Microsoft Visual Studio </a:t>
            </a:r>
            <a:r>
              <a:rPr lang="en-IN" dirty="0" smtClean="0">
                <a:solidFill>
                  <a:schemeClr val="tx1">
                    <a:lumMod val="95000"/>
                    <a:lumOff val="5000"/>
                  </a:schemeClr>
                </a:solidFill>
              </a:rPr>
              <a:t>2015 </a:t>
            </a:r>
            <a:r>
              <a:rPr lang="en-IN" dirty="0">
                <a:solidFill>
                  <a:schemeClr val="tx1">
                    <a:lumMod val="95000"/>
                    <a:lumOff val="5000"/>
                  </a:schemeClr>
                </a:solidFill>
              </a:rPr>
              <a:t>if it is not already running.</a:t>
            </a:r>
          </a:p>
          <a:p>
            <a:pPr algn="just">
              <a:buFont typeface="+mj-lt"/>
              <a:buAutoNum type="arabicPeriod"/>
            </a:pPr>
            <a:r>
              <a:rPr lang="en-IN" dirty="0">
                <a:solidFill>
                  <a:schemeClr val="tx1">
                    <a:lumMod val="95000"/>
                    <a:lumOff val="5000"/>
                  </a:schemeClr>
                </a:solidFill>
              </a:rPr>
              <a:t>Open the Parameters project located in the \Microsoft Press\Visual </a:t>
            </a:r>
            <a:r>
              <a:rPr lang="en-IN" dirty="0" err="1">
                <a:solidFill>
                  <a:schemeClr val="tx1">
                    <a:lumMod val="95000"/>
                    <a:lumOff val="5000"/>
                  </a:schemeClr>
                </a:solidFill>
              </a:rPr>
              <a:t>CSharp</a:t>
            </a:r>
            <a:r>
              <a:rPr lang="en-IN" dirty="0">
                <a:solidFill>
                  <a:schemeClr val="tx1">
                    <a:lumMod val="95000"/>
                    <a:lumOff val="5000"/>
                  </a:schemeClr>
                </a:solidFill>
              </a:rPr>
              <a:t> Step By Step\Chapter 8\Windows </a:t>
            </a:r>
            <a:r>
              <a:rPr lang="en-IN" i="1" dirty="0">
                <a:solidFill>
                  <a:schemeClr val="tx1">
                    <a:lumMod val="95000"/>
                    <a:lumOff val="5000"/>
                  </a:schemeClr>
                </a:solidFill>
              </a:rPr>
              <a:t>X</a:t>
            </a:r>
            <a:r>
              <a:rPr lang="en-IN" dirty="0">
                <a:solidFill>
                  <a:schemeClr val="tx1">
                    <a:lumMod val="95000"/>
                    <a:lumOff val="5000"/>
                  </a:schemeClr>
                </a:solidFill>
              </a:rPr>
              <a:t>\Parameters folder in your Documents folder.</a:t>
            </a:r>
          </a:p>
          <a:p>
            <a:pPr marL="0" indent="0" algn="just">
              <a:buNone/>
            </a:pPr>
            <a:r>
              <a:rPr lang="en-IN" dirty="0" smtClean="0">
                <a:solidFill>
                  <a:schemeClr val="tx1">
                    <a:lumMod val="95000"/>
                    <a:lumOff val="5000"/>
                  </a:schemeClr>
                </a:solidFill>
              </a:rPr>
              <a:t>     The </a:t>
            </a:r>
            <a:r>
              <a:rPr lang="en-IN" dirty="0">
                <a:solidFill>
                  <a:schemeClr val="tx1">
                    <a:lumMod val="95000"/>
                    <a:lumOff val="5000"/>
                  </a:schemeClr>
                </a:solidFill>
              </a:rPr>
              <a:t>project contains three C# code files: </a:t>
            </a:r>
            <a:r>
              <a:rPr lang="en-IN" dirty="0" err="1">
                <a:solidFill>
                  <a:schemeClr val="tx1">
                    <a:lumMod val="95000"/>
                    <a:lumOff val="5000"/>
                  </a:schemeClr>
                </a:solidFill>
              </a:rPr>
              <a:t>Pass.cs</a:t>
            </a:r>
            <a:r>
              <a:rPr lang="en-IN" dirty="0">
                <a:solidFill>
                  <a:schemeClr val="tx1">
                    <a:lumMod val="95000"/>
                    <a:lumOff val="5000"/>
                  </a:schemeClr>
                </a:solidFill>
              </a:rPr>
              <a:t>, </a:t>
            </a:r>
            <a:r>
              <a:rPr lang="en-IN" dirty="0" err="1">
                <a:solidFill>
                  <a:schemeClr val="tx1">
                    <a:lumMod val="95000"/>
                    <a:lumOff val="5000"/>
                  </a:schemeClr>
                </a:solidFill>
              </a:rPr>
              <a:t>Program.cs</a:t>
            </a:r>
            <a:r>
              <a:rPr lang="en-IN" dirty="0">
                <a:solidFill>
                  <a:schemeClr val="tx1">
                    <a:lumMod val="95000"/>
                    <a:lumOff val="5000"/>
                  </a:schemeClr>
                </a:solidFill>
              </a:rPr>
              <a:t>, and </a:t>
            </a:r>
            <a:r>
              <a:rPr lang="en-IN" dirty="0" err="1">
                <a:solidFill>
                  <a:schemeClr val="tx1">
                    <a:lumMod val="95000"/>
                    <a:lumOff val="5000"/>
                  </a:schemeClr>
                </a:solidFill>
              </a:rPr>
              <a:t>WrappedInt.cs</a:t>
            </a:r>
            <a:r>
              <a:rPr lang="en-IN" dirty="0">
                <a:solidFill>
                  <a:schemeClr val="tx1">
                    <a:lumMod val="95000"/>
                    <a:lumOff val="5000"/>
                  </a:schemeClr>
                </a:solidFill>
              </a:rPr>
              <a:t>.</a:t>
            </a:r>
          </a:p>
          <a:p>
            <a:pPr algn="just">
              <a:buFont typeface="+mj-lt"/>
              <a:buAutoNum type="arabicPeriod"/>
            </a:pPr>
            <a:r>
              <a:rPr lang="en-IN" dirty="0">
                <a:solidFill>
                  <a:schemeClr val="tx1">
                    <a:lumMod val="95000"/>
                    <a:lumOff val="5000"/>
                  </a:schemeClr>
                </a:solidFill>
              </a:rPr>
              <a:t>Display the </a:t>
            </a:r>
            <a:r>
              <a:rPr lang="en-IN" dirty="0" err="1">
                <a:solidFill>
                  <a:schemeClr val="tx1">
                    <a:lumMod val="95000"/>
                    <a:lumOff val="5000"/>
                  </a:schemeClr>
                </a:solidFill>
              </a:rPr>
              <a:t>Pass.cs</a:t>
            </a:r>
            <a:r>
              <a:rPr lang="en-IN" dirty="0">
                <a:solidFill>
                  <a:schemeClr val="tx1">
                    <a:lumMod val="95000"/>
                    <a:lumOff val="5000"/>
                  </a:schemeClr>
                </a:solidFill>
              </a:rPr>
              <a:t> file in the Code and Text Editor window. This file defines a class called </a:t>
            </a:r>
            <a:r>
              <a:rPr lang="en-IN" i="1" dirty="0">
                <a:solidFill>
                  <a:schemeClr val="tx1">
                    <a:lumMod val="95000"/>
                    <a:lumOff val="5000"/>
                  </a:schemeClr>
                </a:solidFill>
              </a:rPr>
              <a:t>Pass </a:t>
            </a:r>
            <a:r>
              <a:rPr lang="en-IN" dirty="0">
                <a:solidFill>
                  <a:schemeClr val="tx1">
                    <a:lumMod val="95000"/>
                    <a:lumOff val="5000"/>
                  </a:schemeClr>
                </a:solidFill>
              </a:rPr>
              <a:t>that is currently empty apart from a </a:t>
            </a:r>
            <a:r>
              <a:rPr lang="en-IN" i="1" dirty="0">
                <a:solidFill>
                  <a:schemeClr val="tx1">
                    <a:lumMod val="95000"/>
                    <a:lumOff val="5000"/>
                  </a:schemeClr>
                </a:solidFill>
              </a:rPr>
              <a:t>// TODO: </a:t>
            </a:r>
            <a:r>
              <a:rPr lang="en-IN" dirty="0">
                <a:solidFill>
                  <a:schemeClr val="tx1">
                    <a:lumMod val="95000"/>
                    <a:lumOff val="5000"/>
                  </a:schemeClr>
                </a:solidFill>
              </a:rPr>
              <a:t>comment.</a:t>
            </a:r>
          </a:p>
          <a:p>
            <a:pPr algn="just"/>
            <a:endParaRPr lang="en-IN" dirty="0">
              <a:solidFill>
                <a:srgbClr val="FF0000"/>
              </a:solidFill>
            </a:endParaRPr>
          </a:p>
        </p:txBody>
      </p:sp>
    </p:spTree>
    <p:extLst>
      <p:ext uri="{BB962C8B-B14F-4D97-AF65-F5344CB8AC3E}">
        <p14:creationId xmlns:p14="http://schemas.microsoft.com/office/powerpoint/2010/main" xmlns="" val="2493422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US" dirty="0" err="1" smtClean="0">
                <a:solidFill>
                  <a:srgbClr val="FF0000"/>
                </a:solidFill>
              </a:rPr>
              <a:t>Contd</a:t>
            </a:r>
            <a:r>
              <a:rPr lang="en-US"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811369"/>
            <a:ext cx="12192000" cy="6046631"/>
          </a:xfrm>
        </p:spPr>
        <p:txBody>
          <a:bodyPr/>
          <a:lstStyle/>
          <a:p>
            <a:pPr marL="0" indent="0" algn="just">
              <a:buNone/>
            </a:pPr>
            <a:r>
              <a:rPr lang="en-IN" dirty="0" smtClean="0">
                <a:solidFill>
                  <a:schemeClr val="tx1">
                    <a:lumMod val="95000"/>
                    <a:lumOff val="5000"/>
                  </a:schemeClr>
                </a:solidFill>
              </a:rPr>
              <a:t>4) Add </a:t>
            </a:r>
            <a:r>
              <a:rPr lang="en-IN" dirty="0">
                <a:solidFill>
                  <a:schemeClr val="tx1">
                    <a:lumMod val="95000"/>
                    <a:lumOff val="5000"/>
                  </a:schemeClr>
                </a:solidFill>
              </a:rPr>
              <a:t>a </a:t>
            </a:r>
            <a:r>
              <a:rPr lang="en-IN" i="1" dirty="0">
                <a:solidFill>
                  <a:schemeClr val="tx1">
                    <a:lumMod val="95000"/>
                    <a:lumOff val="5000"/>
                  </a:schemeClr>
                </a:solidFill>
              </a:rPr>
              <a:t>public static </a:t>
            </a:r>
            <a:r>
              <a:rPr lang="en-IN" dirty="0">
                <a:solidFill>
                  <a:schemeClr val="tx1">
                    <a:lumMod val="95000"/>
                    <a:lumOff val="5000"/>
                  </a:schemeClr>
                </a:solidFill>
              </a:rPr>
              <a:t>method called </a:t>
            </a:r>
            <a:r>
              <a:rPr lang="en-IN" i="1" dirty="0">
                <a:solidFill>
                  <a:schemeClr val="tx1">
                    <a:lumMod val="95000"/>
                    <a:lumOff val="5000"/>
                  </a:schemeClr>
                </a:solidFill>
              </a:rPr>
              <a:t>Value </a:t>
            </a:r>
            <a:r>
              <a:rPr lang="en-IN" dirty="0">
                <a:solidFill>
                  <a:schemeClr val="tx1">
                    <a:lumMod val="95000"/>
                    <a:lumOff val="5000"/>
                  </a:schemeClr>
                </a:solidFill>
              </a:rPr>
              <a:t>to the </a:t>
            </a:r>
            <a:r>
              <a:rPr lang="en-IN" i="1" dirty="0">
                <a:solidFill>
                  <a:schemeClr val="tx1">
                    <a:lumMod val="95000"/>
                    <a:lumOff val="5000"/>
                  </a:schemeClr>
                </a:solidFill>
              </a:rPr>
              <a:t>Pass </a:t>
            </a:r>
            <a:r>
              <a:rPr lang="en-IN" dirty="0">
                <a:solidFill>
                  <a:schemeClr val="tx1">
                    <a:lumMod val="95000"/>
                    <a:lumOff val="5000"/>
                  </a:schemeClr>
                </a:solidFill>
              </a:rPr>
              <a:t>class, replacing the </a:t>
            </a:r>
            <a:r>
              <a:rPr lang="en-IN" i="1" dirty="0">
                <a:solidFill>
                  <a:schemeClr val="tx1">
                    <a:lumMod val="95000"/>
                    <a:lumOff val="5000"/>
                  </a:schemeClr>
                </a:solidFill>
              </a:rPr>
              <a:t>// TODO: </a:t>
            </a:r>
            <a:r>
              <a:rPr lang="en-IN" dirty="0">
                <a:solidFill>
                  <a:schemeClr val="tx1">
                    <a:lumMod val="95000"/>
                    <a:lumOff val="5000"/>
                  </a:schemeClr>
                </a:solidFill>
              </a:rPr>
              <a:t>comment. This method should accept a single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dirty="0">
                <a:solidFill>
                  <a:schemeClr val="tx1">
                    <a:lumMod val="95000"/>
                    <a:lumOff val="5000"/>
                  </a:schemeClr>
                </a:solidFill>
              </a:rPr>
              <a:t>parameter (a value type) called </a:t>
            </a:r>
            <a:r>
              <a:rPr lang="en-IN" i="1" dirty="0" err="1">
                <a:solidFill>
                  <a:schemeClr val="tx1">
                    <a:lumMod val="95000"/>
                    <a:lumOff val="5000"/>
                  </a:schemeClr>
                </a:solidFill>
              </a:rPr>
              <a:t>param</a:t>
            </a:r>
            <a:r>
              <a:rPr lang="en-IN" i="1" dirty="0">
                <a:solidFill>
                  <a:schemeClr val="tx1">
                    <a:lumMod val="95000"/>
                    <a:lumOff val="5000"/>
                  </a:schemeClr>
                </a:solidFill>
              </a:rPr>
              <a:t> </a:t>
            </a:r>
            <a:r>
              <a:rPr lang="en-IN" dirty="0">
                <a:solidFill>
                  <a:schemeClr val="tx1">
                    <a:lumMod val="95000"/>
                    <a:lumOff val="5000"/>
                  </a:schemeClr>
                </a:solidFill>
              </a:rPr>
              <a:t>and have the return type </a:t>
            </a:r>
            <a:r>
              <a:rPr lang="en-IN" i="1" dirty="0">
                <a:solidFill>
                  <a:schemeClr val="tx1">
                    <a:lumMod val="95000"/>
                    <a:lumOff val="5000"/>
                  </a:schemeClr>
                </a:solidFill>
              </a:rPr>
              <a:t>void</a:t>
            </a:r>
            <a:r>
              <a:rPr lang="en-IN" dirty="0">
                <a:solidFill>
                  <a:schemeClr val="tx1">
                    <a:lumMod val="95000"/>
                    <a:lumOff val="5000"/>
                  </a:schemeClr>
                </a:solidFill>
              </a:rPr>
              <a:t>. The body of the </a:t>
            </a:r>
            <a:r>
              <a:rPr lang="en-IN" i="1" dirty="0">
                <a:solidFill>
                  <a:schemeClr val="tx1">
                    <a:lumMod val="95000"/>
                    <a:lumOff val="5000"/>
                  </a:schemeClr>
                </a:solidFill>
              </a:rPr>
              <a:t>Value </a:t>
            </a:r>
            <a:r>
              <a:rPr lang="en-IN" dirty="0">
                <a:solidFill>
                  <a:schemeClr val="tx1">
                    <a:lumMod val="95000"/>
                    <a:lumOff val="5000"/>
                  </a:schemeClr>
                </a:solidFill>
              </a:rPr>
              <a:t>method should simply assign the value 42 to </a:t>
            </a:r>
            <a:r>
              <a:rPr lang="en-IN" i="1" dirty="0" err="1">
                <a:solidFill>
                  <a:schemeClr val="tx1">
                    <a:lumMod val="95000"/>
                    <a:lumOff val="5000"/>
                  </a:schemeClr>
                </a:solidFill>
              </a:rPr>
              <a:t>param</a:t>
            </a:r>
            <a:r>
              <a:rPr lang="en-IN" dirty="0">
                <a:solidFill>
                  <a:schemeClr val="tx1">
                    <a:lumMod val="95000"/>
                    <a:lumOff val="5000"/>
                  </a:schemeClr>
                </a:solidFill>
              </a:rPr>
              <a:t>, as shown in bold type in the following code example</a:t>
            </a:r>
            <a:r>
              <a:rPr lang="en-IN" dirty="0" smtClean="0">
                <a:solidFill>
                  <a:schemeClr val="tx1">
                    <a:lumMod val="95000"/>
                    <a:lumOff val="5000"/>
                  </a:schemeClr>
                </a:solidFill>
              </a:rPr>
              <a:t>. </a:t>
            </a:r>
          </a:p>
          <a:p>
            <a:pPr marL="0" indent="0" algn="just">
              <a:spcBef>
                <a:spcPts val="0"/>
              </a:spcBef>
              <a:buNone/>
            </a:pPr>
            <a:r>
              <a:rPr lang="en-IN" dirty="0" smtClean="0">
                <a:solidFill>
                  <a:srgbClr val="FF0000"/>
                </a:solidFill>
              </a:rPr>
              <a:t>                                                                            namespace Parameters</a:t>
            </a: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class </a:t>
            </a:r>
            <a:r>
              <a:rPr lang="en-IN" dirty="0">
                <a:solidFill>
                  <a:srgbClr val="FF0000"/>
                </a:solidFill>
              </a:rPr>
              <a:t>Pass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b="1" dirty="0">
                <a:solidFill>
                  <a:srgbClr val="FF0000"/>
                </a:solidFill>
              </a:rPr>
              <a:t> </a:t>
            </a:r>
            <a:r>
              <a:rPr lang="en-IN" b="1" dirty="0" smtClean="0">
                <a:solidFill>
                  <a:srgbClr val="FF0000"/>
                </a:solidFill>
              </a:rPr>
              <a:t>                                                                         public </a:t>
            </a:r>
            <a:r>
              <a:rPr lang="en-IN" b="1" dirty="0">
                <a:solidFill>
                  <a:srgbClr val="FF0000"/>
                </a:solidFill>
              </a:rPr>
              <a:t>static void Value(</a:t>
            </a:r>
            <a:r>
              <a:rPr lang="en-IN" b="1" dirty="0" err="1">
                <a:solidFill>
                  <a:srgbClr val="FF0000"/>
                </a:solidFill>
              </a:rPr>
              <a:t>int</a:t>
            </a:r>
            <a:r>
              <a:rPr lang="en-IN" b="1" dirty="0">
                <a:solidFill>
                  <a:srgbClr val="FF0000"/>
                </a:solidFill>
              </a:rPr>
              <a:t> </a:t>
            </a:r>
            <a:r>
              <a:rPr lang="en-IN" b="1" dirty="0" err="1">
                <a:solidFill>
                  <a:srgbClr val="FF0000"/>
                </a:solidFill>
              </a:rPr>
              <a:t>param</a:t>
            </a:r>
            <a:r>
              <a:rPr lang="en-IN" b="1" dirty="0" smtClean="0">
                <a:solidFill>
                  <a:srgbClr val="FF0000"/>
                </a:solidFill>
              </a:rPr>
              <a:t>)</a:t>
            </a:r>
          </a:p>
          <a:p>
            <a:pPr marL="0" indent="0" algn="just">
              <a:spcBef>
                <a:spcPts val="0"/>
              </a:spcBef>
              <a:buNone/>
            </a:pPr>
            <a:r>
              <a:rPr lang="en-IN" b="1" dirty="0">
                <a:solidFill>
                  <a:srgbClr val="FF0000"/>
                </a:solidFill>
              </a:rPr>
              <a:t> </a:t>
            </a:r>
            <a:r>
              <a:rPr lang="en-IN" b="1" dirty="0" smtClean="0">
                <a:solidFill>
                  <a:srgbClr val="FF0000"/>
                </a:solidFill>
              </a:rPr>
              <a:t>                                                                        </a:t>
            </a:r>
            <a:r>
              <a:rPr lang="en-IN" b="1" dirty="0">
                <a:solidFill>
                  <a:srgbClr val="FF0000"/>
                </a:solidFill>
              </a:rPr>
              <a:t>{ </a:t>
            </a:r>
            <a:endParaRPr lang="en-IN" b="1" dirty="0" smtClean="0">
              <a:solidFill>
                <a:srgbClr val="FF0000"/>
              </a:solidFill>
            </a:endParaRPr>
          </a:p>
          <a:p>
            <a:pPr marL="0" indent="0" algn="just">
              <a:spcBef>
                <a:spcPts val="0"/>
              </a:spcBef>
              <a:buNone/>
            </a:pPr>
            <a:r>
              <a:rPr lang="en-IN" b="1" dirty="0">
                <a:solidFill>
                  <a:srgbClr val="FF0000"/>
                </a:solidFill>
              </a:rPr>
              <a:t> </a:t>
            </a:r>
            <a:r>
              <a:rPr lang="en-IN" b="1" dirty="0" smtClean="0">
                <a:solidFill>
                  <a:srgbClr val="FF0000"/>
                </a:solidFill>
              </a:rPr>
              <a:t>                                                                           </a:t>
            </a:r>
            <a:r>
              <a:rPr lang="en-IN" b="1" dirty="0" err="1" smtClean="0">
                <a:solidFill>
                  <a:srgbClr val="FF0000"/>
                </a:solidFill>
              </a:rPr>
              <a:t>param</a:t>
            </a:r>
            <a:r>
              <a:rPr lang="en-IN" b="1" dirty="0" smtClean="0">
                <a:solidFill>
                  <a:srgbClr val="FF0000"/>
                </a:solidFill>
              </a:rPr>
              <a:t> </a:t>
            </a:r>
            <a:r>
              <a:rPr lang="en-IN" b="1" dirty="0">
                <a:solidFill>
                  <a:srgbClr val="FF0000"/>
                </a:solidFill>
              </a:rPr>
              <a:t>= 42; </a:t>
            </a:r>
            <a:endParaRPr lang="en-IN" b="1" dirty="0" smtClean="0">
              <a:solidFill>
                <a:srgbClr val="FF0000"/>
              </a:solidFill>
            </a:endParaRPr>
          </a:p>
          <a:p>
            <a:pPr marL="0" indent="0" algn="just">
              <a:spcBef>
                <a:spcPts val="0"/>
              </a:spcBef>
              <a:buNone/>
            </a:pPr>
            <a:r>
              <a:rPr lang="en-IN" b="1" dirty="0">
                <a:solidFill>
                  <a:srgbClr val="FF0000"/>
                </a:solidFill>
              </a:rPr>
              <a:t> </a:t>
            </a:r>
            <a:r>
              <a:rPr lang="en-IN" b="1" dirty="0" smtClean="0">
                <a:solidFill>
                  <a:srgbClr val="FF0000"/>
                </a:solidFill>
              </a:rPr>
              <a:t>                                                                        } </a:t>
            </a:r>
          </a:p>
          <a:p>
            <a:pPr marL="0" indent="0" algn="just">
              <a:spcBef>
                <a:spcPts val="0"/>
              </a:spcBef>
              <a:buNone/>
            </a:pPr>
            <a:r>
              <a:rPr lang="en-IN" b="1" dirty="0">
                <a:solidFill>
                  <a:srgbClr val="FF0000"/>
                </a:solidFill>
              </a:rPr>
              <a:t> </a:t>
            </a:r>
            <a:r>
              <a:rPr lang="en-IN" b="1" dirty="0" smtClean="0">
                <a:solidFill>
                  <a:srgbClr val="FF0000"/>
                </a:solidFill>
              </a:rPr>
              <a:t>                                                                     </a:t>
            </a:r>
            <a:r>
              <a:rPr lang="en-IN" dirty="0" smtClean="0">
                <a:solidFill>
                  <a:srgbClr val="FF0000"/>
                </a:solidFill>
              </a:rPr>
              <a:t>}</a:t>
            </a:r>
          </a:p>
          <a:p>
            <a:pPr marL="0" indent="0" algn="just">
              <a:spcBef>
                <a:spcPts val="0"/>
              </a:spcBef>
              <a:buNone/>
            </a:pPr>
            <a:r>
              <a:rPr lang="en-IN" dirty="0">
                <a:solidFill>
                  <a:srgbClr val="FF0000"/>
                </a:solidFill>
              </a:rPr>
              <a:t> </a:t>
            </a:r>
            <a:r>
              <a:rPr lang="en-IN" dirty="0" smtClean="0">
                <a:solidFill>
                  <a:srgbClr val="FF0000"/>
                </a:solidFill>
              </a:rPr>
              <a:t>                                                                   } </a:t>
            </a:r>
          </a:p>
          <a:p>
            <a:endParaRPr lang="en-IN" dirty="0"/>
          </a:p>
          <a:p>
            <a:pPr marL="0" indent="0" algn="just">
              <a:buNone/>
            </a:pPr>
            <a:r>
              <a:rPr lang="en-IN" dirty="0" smtClean="0">
                <a:solidFill>
                  <a:schemeClr val="tx1">
                    <a:lumMod val="95000"/>
                    <a:lumOff val="5000"/>
                  </a:schemeClr>
                </a:solidFill>
              </a:rPr>
              <a:t>5) Display </a:t>
            </a:r>
            <a:r>
              <a:rPr lang="en-IN" dirty="0">
                <a:solidFill>
                  <a:schemeClr val="tx1">
                    <a:lumMod val="95000"/>
                    <a:lumOff val="5000"/>
                  </a:schemeClr>
                </a:solidFill>
              </a:rPr>
              <a:t>the </a:t>
            </a:r>
            <a:r>
              <a:rPr lang="en-IN" dirty="0" err="1">
                <a:solidFill>
                  <a:schemeClr val="tx1">
                    <a:lumMod val="95000"/>
                    <a:lumOff val="5000"/>
                  </a:schemeClr>
                </a:solidFill>
              </a:rPr>
              <a:t>Program.cs</a:t>
            </a:r>
            <a:r>
              <a:rPr lang="en-IN" dirty="0">
                <a:solidFill>
                  <a:schemeClr val="tx1">
                    <a:lumMod val="95000"/>
                    <a:lumOff val="5000"/>
                  </a:schemeClr>
                </a:solidFill>
              </a:rPr>
              <a:t> file in the Code and Text Editor window, and then locate the </a:t>
            </a:r>
            <a:r>
              <a:rPr lang="en-IN" i="1" dirty="0" err="1">
                <a:solidFill>
                  <a:schemeClr val="tx1">
                    <a:lumMod val="95000"/>
                    <a:lumOff val="5000"/>
                  </a:schemeClr>
                </a:solidFill>
              </a:rPr>
              <a:t>doWork</a:t>
            </a:r>
            <a:r>
              <a:rPr lang="en-IN" i="1" dirty="0">
                <a:solidFill>
                  <a:schemeClr val="tx1">
                    <a:lumMod val="95000"/>
                    <a:lumOff val="5000"/>
                  </a:schemeClr>
                </a:solidFill>
              </a:rPr>
              <a:t> </a:t>
            </a:r>
            <a:r>
              <a:rPr lang="en-IN" dirty="0">
                <a:solidFill>
                  <a:schemeClr val="tx1">
                    <a:lumMod val="95000"/>
                    <a:lumOff val="5000"/>
                  </a:schemeClr>
                </a:solidFill>
              </a:rPr>
              <a:t>method of the </a:t>
            </a:r>
            <a:r>
              <a:rPr lang="en-IN" i="1" dirty="0">
                <a:solidFill>
                  <a:schemeClr val="tx1">
                    <a:lumMod val="95000"/>
                    <a:lumOff val="5000"/>
                  </a:schemeClr>
                </a:solidFill>
              </a:rPr>
              <a:t>Program </a:t>
            </a:r>
            <a:r>
              <a:rPr lang="en-IN" dirty="0">
                <a:solidFill>
                  <a:schemeClr val="tx1">
                    <a:lumMod val="95000"/>
                    <a:lumOff val="5000"/>
                  </a:schemeClr>
                </a:solidFill>
              </a:rPr>
              <a:t>class.</a:t>
            </a:r>
          </a:p>
          <a:p>
            <a:pPr algn="just"/>
            <a:r>
              <a:rPr lang="en-IN" dirty="0">
                <a:solidFill>
                  <a:schemeClr val="tx1">
                    <a:lumMod val="95000"/>
                    <a:lumOff val="5000"/>
                  </a:schemeClr>
                </a:solidFill>
              </a:rPr>
              <a:t>The </a:t>
            </a:r>
            <a:r>
              <a:rPr lang="en-IN" i="1" dirty="0" err="1">
                <a:solidFill>
                  <a:schemeClr val="tx1">
                    <a:lumMod val="95000"/>
                    <a:lumOff val="5000"/>
                  </a:schemeClr>
                </a:solidFill>
              </a:rPr>
              <a:t>doWork</a:t>
            </a:r>
            <a:r>
              <a:rPr lang="en-IN" i="1" dirty="0">
                <a:solidFill>
                  <a:schemeClr val="tx1">
                    <a:lumMod val="95000"/>
                    <a:lumOff val="5000"/>
                  </a:schemeClr>
                </a:solidFill>
              </a:rPr>
              <a:t> </a:t>
            </a:r>
            <a:r>
              <a:rPr lang="en-IN" dirty="0">
                <a:solidFill>
                  <a:schemeClr val="tx1">
                    <a:lumMod val="95000"/>
                    <a:lumOff val="5000"/>
                  </a:schemeClr>
                </a:solidFill>
              </a:rPr>
              <a:t>method is called by the </a:t>
            </a:r>
            <a:r>
              <a:rPr lang="en-IN" i="1" dirty="0">
                <a:solidFill>
                  <a:schemeClr val="tx1">
                    <a:lumMod val="95000"/>
                    <a:lumOff val="5000"/>
                  </a:schemeClr>
                </a:solidFill>
              </a:rPr>
              <a:t>Main </a:t>
            </a:r>
            <a:r>
              <a:rPr lang="en-IN" dirty="0">
                <a:solidFill>
                  <a:schemeClr val="tx1">
                    <a:lumMod val="95000"/>
                    <a:lumOff val="5000"/>
                  </a:schemeClr>
                </a:solidFill>
              </a:rPr>
              <a:t>method when the program starts running. As explained in Chapter 7, the method call is wrapped in a </a:t>
            </a:r>
            <a:r>
              <a:rPr lang="en-IN" i="1" dirty="0">
                <a:solidFill>
                  <a:schemeClr val="tx1">
                    <a:lumMod val="95000"/>
                    <a:lumOff val="5000"/>
                  </a:schemeClr>
                </a:solidFill>
              </a:rPr>
              <a:t>try </a:t>
            </a:r>
            <a:r>
              <a:rPr lang="en-IN" dirty="0">
                <a:solidFill>
                  <a:schemeClr val="tx1">
                    <a:lumMod val="95000"/>
                    <a:lumOff val="5000"/>
                  </a:schemeClr>
                </a:solidFill>
              </a:rPr>
              <a:t>block and followed by a </a:t>
            </a:r>
            <a:r>
              <a:rPr lang="en-IN" i="1" dirty="0">
                <a:solidFill>
                  <a:schemeClr val="tx1">
                    <a:lumMod val="95000"/>
                    <a:lumOff val="5000"/>
                  </a:schemeClr>
                </a:solidFill>
              </a:rPr>
              <a:t>catch </a:t>
            </a:r>
            <a:r>
              <a:rPr lang="en-IN" dirty="0">
                <a:solidFill>
                  <a:schemeClr val="tx1">
                    <a:lumMod val="95000"/>
                    <a:lumOff val="5000"/>
                  </a:schemeClr>
                </a:solidFill>
              </a:rPr>
              <a:t>handler.</a:t>
            </a:r>
          </a:p>
          <a:p>
            <a:pPr algn="just"/>
            <a:endParaRPr lang="en-IN" dirty="0">
              <a:solidFill>
                <a:srgbClr val="FF0000"/>
              </a:solidFill>
            </a:endParaRPr>
          </a:p>
        </p:txBody>
      </p:sp>
    </p:spTree>
    <p:extLst>
      <p:ext uri="{BB962C8B-B14F-4D97-AF65-F5344CB8AC3E}">
        <p14:creationId xmlns:p14="http://schemas.microsoft.com/office/powerpoint/2010/main" xmlns="" val="3544581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US" dirty="0" err="1" smtClean="0">
                <a:solidFill>
                  <a:srgbClr val="FF0000"/>
                </a:solidFill>
              </a:rPr>
              <a:t>Contd</a:t>
            </a:r>
            <a:r>
              <a:rPr lang="en-US"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811369"/>
            <a:ext cx="12192000" cy="6046631"/>
          </a:xfrm>
        </p:spPr>
        <p:txBody>
          <a:bodyPr>
            <a:normAutofit lnSpcReduction="10000"/>
          </a:bodyPr>
          <a:lstStyle/>
          <a:p>
            <a:pPr marL="0" indent="0" algn="just">
              <a:buNone/>
            </a:pPr>
            <a:r>
              <a:rPr lang="en-IN" dirty="0" smtClean="0">
                <a:solidFill>
                  <a:schemeClr val="tx1">
                    <a:lumMod val="95000"/>
                    <a:lumOff val="5000"/>
                  </a:schemeClr>
                </a:solidFill>
              </a:rPr>
              <a:t>6) Add </a:t>
            </a:r>
            <a:r>
              <a:rPr lang="en-IN" dirty="0">
                <a:solidFill>
                  <a:schemeClr val="tx1">
                    <a:lumMod val="95000"/>
                    <a:lumOff val="5000"/>
                  </a:schemeClr>
                </a:solidFill>
              </a:rPr>
              <a:t>four statements to the </a:t>
            </a:r>
            <a:r>
              <a:rPr lang="en-IN" i="1" dirty="0" err="1">
                <a:solidFill>
                  <a:schemeClr val="tx1">
                    <a:lumMod val="95000"/>
                    <a:lumOff val="5000"/>
                  </a:schemeClr>
                </a:solidFill>
              </a:rPr>
              <a:t>doWork</a:t>
            </a:r>
            <a:r>
              <a:rPr lang="en-IN" i="1" dirty="0">
                <a:solidFill>
                  <a:schemeClr val="tx1">
                    <a:lumMod val="95000"/>
                    <a:lumOff val="5000"/>
                  </a:schemeClr>
                </a:solidFill>
              </a:rPr>
              <a:t> </a:t>
            </a:r>
            <a:r>
              <a:rPr lang="en-IN" dirty="0">
                <a:solidFill>
                  <a:schemeClr val="tx1">
                    <a:lumMod val="95000"/>
                    <a:lumOff val="5000"/>
                  </a:schemeClr>
                </a:solidFill>
              </a:rPr>
              <a:t>method to perform the following tasks</a:t>
            </a:r>
            <a:r>
              <a:rPr lang="en-IN" dirty="0" smtClean="0">
                <a:solidFill>
                  <a:schemeClr val="tx1">
                    <a:lumMod val="95000"/>
                    <a:lumOff val="5000"/>
                  </a:schemeClr>
                </a:solidFill>
              </a:rPr>
              <a:t>:</a:t>
            </a:r>
          </a:p>
          <a:p>
            <a:pPr marL="0" indent="0" algn="just">
              <a:buNone/>
            </a:pPr>
            <a:r>
              <a:rPr lang="en-IN" b="1" dirty="0" smtClean="0">
                <a:solidFill>
                  <a:schemeClr val="tx1">
                    <a:lumMod val="95000"/>
                    <a:lumOff val="5000"/>
                  </a:schemeClr>
                </a:solidFill>
              </a:rPr>
              <a:t>a</a:t>
            </a:r>
            <a:r>
              <a:rPr lang="en-IN" b="1" dirty="0">
                <a:solidFill>
                  <a:schemeClr val="tx1">
                    <a:lumMod val="95000"/>
                    <a:lumOff val="5000"/>
                  </a:schemeClr>
                </a:solidFill>
              </a:rPr>
              <a:t>. </a:t>
            </a:r>
            <a:r>
              <a:rPr lang="en-IN" dirty="0">
                <a:solidFill>
                  <a:schemeClr val="tx1">
                    <a:lumMod val="95000"/>
                    <a:lumOff val="5000"/>
                  </a:schemeClr>
                </a:solidFill>
              </a:rPr>
              <a:t>Declare a local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dirty="0">
                <a:solidFill>
                  <a:schemeClr val="tx1">
                    <a:lumMod val="95000"/>
                    <a:lumOff val="5000"/>
                  </a:schemeClr>
                </a:solidFill>
              </a:rPr>
              <a:t>variable called </a:t>
            </a:r>
            <a:r>
              <a:rPr lang="en-IN" i="1" dirty="0" err="1">
                <a:solidFill>
                  <a:schemeClr val="tx1">
                    <a:lumMod val="95000"/>
                    <a:lumOff val="5000"/>
                  </a:schemeClr>
                </a:solidFill>
              </a:rPr>
              <a:t>i</a:t>
            </a:r>
            <a:r>
              <a:rPr lang="en-IN" dirty="0">
                <a:solidFill>
                  <a:schemeClr val="tx1">
                    <a:lumMod val="95000"/>
                    <a:lumOff val="5000"/>
                  </a:schemeClr>
                </a:solidFill>
              </a:rPr>
              <a:t>, and initialize it to 0.</a:t>
            </a:r>
          </a:p>
          <a:p>
            <a:pPr marL="0" indent="0" algn="just">
              <a:buNone/>
            </a:pPr>
            <a:r>
              <a:rPr lang="en-IN" b="1" dirty="0" smtClean="0">
                <a:solidFill>
                  <a:schemeClr val="tx1">
                    <a:lumMod val="95000"/>
                    <a:lumOff val="5000"/>
                  </a:schemeClr>
                </a:solidFill>
              </a:rPr>
              <a:t>b. </a:t>
            </a:r>
            <a:r>
              <a:rPr lang="en-IN" dirty="0">
                <a:solidFill>
                  <a:schemeClr val="tx1">
                    <a:lumMod val="95000"/>
                    <a:lumOff val="5000"/>
                  </a:schemeClr>
                </a:solidFill>
              </a:rPr>
              <a:t>Write the value of </a:t>
            </a:r>
            <a:r>
              <a:rPr lang="en-IN" i="1" dirty="0" err="1">
                <a:solidFill>
                  <a:schemeClr val="tx1">
                    <a:lumMod val="95000"/>
                    <a:lumOff val="5000"/>
                  </a:schemeClr>
                </a:solidFill>
              </a:rPr>
              <a:t>i</a:t>
            </a:r>
            <a:r>
              <a:rPr lang="en-IN" i="1" dirty="0">
                <a:solidFill>
                  <a:schemeClr val="tx1">
                    <a:lumMod val="95000"/>
                    <a:lumOff val="5000"/>
                  </a:schemeClr>
                </a:solidFill>
              </a:rPr>
              <a:t> </a:t>
            </a:r>
            <a:r>
              <a:rPr lang="en-IN" dirty="0">
                <a:solidFill>
                  <a:schemeClr val="tx1">
                    <a:lumMod val="95000"/>
                    <a:lumOff val="5000"/>
                  </a:schemeClr>
                </a:solidFill>
              </a:rPr>
              <a:t>to the console by using </a:t>
            </a:r>
            <a:r>
              <a:rPr lang="en-IN" i="1" dirty="0" err="1">
                <a:solidFill>
                  <a:schemeClr val="tx1">
                    <a:lumMod val="95000"/>
                    <a:lumOff val="5000"/>
                  </a:schemeClr>
                </a:solidFill>
              </a:rPr>
              <a:t>Console.WriteLine</a:t>
            </a:r>
            <a:r>
              <a:rPr lang="en-IN" dirty="0">
                <a:solidFill>
                  <a:schemeClr val="tx1">
                    <a:lumMod val="95000"/>
                    <a:lumOff val="5000"/>
                  </a:schemeClr>
                </a:solidFill>
              </a:rPr>
              <a:t>.</a:t>
            </a:r>
          </a:p>
          <a:p>
            <a:pPr marL="0" indent="0" algn="just">
              <a:buNone/>
            </a:pPr>
            <a:r>
              <a:rPr lang="en-IN" b="1" dirty="0">
                <a:solidFill>
                  <a:schemeClr val="tx1">
                    <a:lumMod val="95000"/>
                    <a:lumOff val="5000"/>
                  </a:schemeClr>
                </a:solidFill>
              </a:rPr>
              <a:t>c. </a:t>
            </a:r>
            <a:r>
              <a:rPr lang="en-IN" dirty="0">
                <a:solidFill>
                  <a:schemeClr val="tx1">
                    <a:lumMod val="95000"/>
                    <a:lumOff val="5000"/>
                  </a:schemeClr>
                </a:solidFill>
              </a:rPr>
              <a:t>Call </a:t>
            </a:r>
            <a:r>
              <a:rPr lang="en-IN" i="1" dirty="0" err="1">
                <a:solidFill>
                  <a:schemeClr val="tx1">
                    <a:lumMod val="95000"/>
                    <a:lumOff val="5000"/>
                  </a:schemeClr>
                </a:solidFill>
              </a:rPr>
              <a:t>Pass.Value</a:t>
            </a:r>
            <a:r>
              <a:rPr lang="en-IN" dirty="0">
                <a:solidFill>
                  <a:schemeClr val="tx1">
                    <a:lumMod val="95000"/>
                    <a:lumOff val="5000"/>
                  </a:schemeClr>
                </a:solidFill>
              </a:rPr>
              <a:t>, passing </a:t>
            </a:r>
            <a:r>
              <a:rPr lang="en-IN" i="1" dirty="0" err="1">
                <a:solidFill>
                  <a:schemeClr val="tx1">
                    <a:lumMod val="95000"/>
                    <a:lumOff val="5000"/>
                  </a:schemeClr>
                </a:solidFill>
              </a:rPr>
              <a:t>i</a:t>
            </a:r>
            <a:r>
              <a:rPr lang="en-IN" i="1" dirty="0">
                <a:solidFill>
                  <a:schemeClr val="tx1">
                    <a:lumMod val="95000"/>
                    <a:lumOff val="5000"/>
                  </a:schemeClr>
                </a:solidFill>
              </a:rPr>
              <a:t> </a:t>
            </a:r>
            <a:r>
              <a:rPr lang="en-IN" dirty="0">
                <a:solidFill>
                  <a:schemeClr val="tx1">
                    <a:lumMod val="95000"/>
                    <a:lumOff val="5000"/>
                  </a:schemeClr>
                </a:solidFill>
              </a:rPr>
              <a:t>as an argument.</a:t>
            </a:r>
          </a:p>
          <a:p>
            <a:pPr marL="0" indent="0" algn="just">
              <a:buNone/>
            </a:pPr>
            <a:r>
              <a:rPr lang="en-IN" b="1" dirty="0">
                <a:solidFill>
                  <a:schemeClr val="tx1">
                    <a:lumMod val="95000"/>
                    <a:lumOff val="5000"/>
                  </a:schemeClr>
                </a:solidFill>
              </a:rPr>
              <a:t>d. </a:t>
            </a:r>
            <a:r>
              <a:rPr lang="en-IN" dirty="0">
                <a:solidFill>
                  <a:schemeClr val="tx1">
                    <a:lumMod val="95000"/>
                    <a:lumOff val="5000"/>
                  </a:schemeClr>
                </a:solidFill>
              </a:rPr>
              <a:t>Write the value of </a:t>
            </a:r>
            <a:r>
              <a:rPr lang="en-IN" i="1" dirty="0" err="1">
                <a:solidFill>
                  <a:schemeClr val="tx1">
                    <a:lumMod val="95000"/>
                    <a:lumOff val="5000"/>
                  </a:schemeClr>
                </a:solidFill>
              </a:rPr>
              <a:t>i</a:t>
            </a:r>
            <a:r>
              <a:rPr lang="en-IN" i="1" dirty="0">
                <a:solidFill>
                  <a:schemeClr val="tx1">
                    <a:lumMod val="95000"/>
                    <a:lumOff val="5000"/>
                  </a:schemeClr>
                </a:solidFill>
              </a:rPr>
              <a:t> </a:t>
            </a:r>
            <a:r>
              <a:rPr lang="en-IN" dirty="0">
                <a:solidFill>
                  <a:schemeClr val="tx1">
                    <a:lumMod val="95000"/>
                    <a:lumOff val="5000"/>
                  </a:schemeClr>
                </a:solidFill>
              </a:rPr>
              <a:t>to the console again.</a:t>
            </a:r>
          </a:p>
          <a:p>
            <a:pPr algn="just"/>
            <a:endParaRPr lang="en-IN" dirty="0">
              <a:solidFill>
                <a:schemeClr val="tx1">
                  <a:lumMod val="95000"/>
                  <a:lumOff val="5000"/>
                </a:schemeClr>
              </a:solidFill>
            </a:endParaRPr>
          </a:p>
          <a:p>
            <a:pPr algn="just"/>
            <a:r>
              <a:rPr lang="en-IN" dirty="0">
                <a:solidFill>
                  <a:schemeClr val="tx1">
                    <a:lumMod val="95000"/>
                    <a:lumOff val="5000"/>
                  </a:schemeClr>
                </a:solidFill>
              </a:rPr>
              <a:t>With the calls to </a:t>
            </a:r>
            <a:r>
              <a:rPr lang="en-IN" i="1" dirty="0" err="1">
                <a:solidFill>
                  <a:schemeClr val="tx1">
                    <a:lumMod val="95000"/>
                    <a:lumOff val="5000"/>
                  </a:schemeClr>
                </a:solidFill>
              </a:rPr>
              <a:t>Console.WriteLine</a:t>
            </a:r>
            <a:r>
              <a:rPr lang="en-IN" i="1" dirty="0">
                <a:solidFill>
                  <a:schemeClr val="tx1">
                    <a:lumMod val="95000"/>
                    <a:lumOff val="5000"/>
                  </a:schemeClr>
                </a:solidFill>
              </a:rPr>
              <a:t> </a:t>
            </a:r>
            <a:r>
              <a:rPr lang="en-IN" dirty="0">
                <a:solidFill>
                  <a:schemeClr val="tx1">
                    <a:lumMod val="95000"/>
                    <a:lumOff val="5000"/>
                  </a:schemeClr>
                </a:solidFill>
              </a:rPr>
              <a:t>before and after the call to </a:t>
            </a:r>
            <a:r>
              <a:rPr lang="en-IN" i="1" dirty="0" err="1">
                <a:solidFill>
                  <a:schemeClr val="tx1">
                    <a:lumMod val="95000"/>
                    <a:lumOff val="5000"/>
                  </a:schemeClr>
                </a:solidFill>
              </a:rPr>
              <a:t>Pass.Value</a:t>
            </a:r>
            <a:r>
              <a:rPr lang="en-IN" dirty="0">
                <a:solidFill>
                  <a:schemeClr val="tx1">
                    <a:lumMod val="95000"/>
                    <a:lumOff val="5000"/>
                  </a:schemeClr>
                </a:solidFill>
              </a:rPr>
              <a:t>, you can see whether the call to </a:t>
            </a:r>
            <a:r>
              <a:rPr lang="en-IN" i="1" dirty="0" err="1">
                <a:solidFill>
                  <a:schemeClr val="tx1">
                    <a:lumMod val="95000"/>
                    <a:lumOff val="5000"/>
                  </a:schemeClr>
                </a:solidFill>
              </a:rPr>
              <a:t>Pass.Value</a:t>
            </a:r>
            <a:r>
              <a:rPr lang="en-IN" i="1" dirty="0">
                <a:solidFill>
                  <a:schemeClr val="tx1">
                    <a:lumMod val="95000"/>
                    <a:lumOff val="5000"/>
                  </a:schemeClr>
                </a:solidFill>
              </a:rPr>
              <a:t> </a:t>
            </a:r>
            <a:r>
              <a:rPr lang="en-IN" dirty="0" smtClean="0">
                <a:solidFill>
                  <a:schemeClr val="tx1">
                    <a:lumMod val="95000"/>
                    <a:lumOff val="5000"/>
                  </a:schemeClr>
                </a:solidFill>
              </a:rPr>
              <a:t>actually </a:t>
            </a:r>
            <a:r>
              <a:rPr lang="en-IN" dirty="0">
                <a:solidFill>
                  <a:schemeClr val="tx1">
                    <a:lumMod val="95000"/>
                    <a:lumOff val="5000"/>
                  </a:schemeClr>
                </a:solidFill>
              </a:rPr>
              <a:t>modifies the value of </a:t>
            </a:r>
            <a:r>
              <a:rPr lang="en-IN" i="1" dirty="0" err="1">
                <a:solidFill>
                  <a:schemeClr val="tx1">
                    <a:lumMod val="95000"/>
                    <a:lumOff val="5000"/>
                  </a:schemeClr>
                </a:solidFill>
              </a:rPr>
              <a:t>i</a:t>
            </a:r>
            <a:r>
              <a:rPr lang="en-IN" dirty="0">
                <a:solidFill>
                  <a:schemeClr val="tx1">
                    <a:lumMod val="95000"/>
                    <a:lumOff val="5000"/>
                  </a:schemeClr>
                </a:solidFill>
              </a:rPr>
              <a:t>. The completed </a:t>
            </a:r>
            <a:r>
              <a:rPr lang="en-IN" i="1" dirty="0" err="1">
                <a:solidFill>
                  <a:schemeClr val="tx1">
                    <a:lumMod val="95000"/>
                    <a:lumOff val="5000"/>
                  </a:schemeClr>
                </a:solidFill>
              </a:rPr>
              <a:t>doWork</a:t>
            </a:r>
            <a:r>
              <a:rPr lang="en-IN" i="1" dirty="0">
                <a:solidFill>
                  <a:schemeClr val="tx1">
                    <a:lumMod val="95000"/>
                    <a:lumOff val="5000"/>
                  </a:schemeClr>
                </a:solidFill>
              </a:rPr>
              <a:t> </a:t>
            </a:r>
            <a:r>
              <a:rPr lang="en-IN" dirty="0">
                <a:solidFill>
                  <a:schemeClr val="tx1">
                    <a:lumMod val="95000"/>
                    <a:lumOff val="5000"/>
                  </a:schemeClr>
                </a:solidFill>
              </a:rPr>
              <a:t>method should look exactly like this</a:t>
            </a:r>
            <a:r>
              <a:rPr lang="en-IN" dirty="0" smtClean="0">
                <a:solidFill>
                  <a:schemeClr val="tx1">
                    <a:lumMod val="95000"/>
                    <a:lumOff val="5000"/>
                  </a:schemeClr>
                </a:solidFill>
              </a:rPr>
              <a:t>: </a:t>
            </a:r>
          </a:p>
          <a:p>
            <a:pPr marL="0" indent="0" algn="just">
              <a:spcBef>
                <a:spcPts val="0"/>
              </a:spcBef>
              <a:buNone/>
            </a:pPr>
            <a:r>
              <a:rPr lang="en-IN" dirty="0" smtClean="0">
                <a:solidFill>
                  <a:srgbClr val="FF0000"/>
                </a:solidFill>
              </a:rPr>
              <a:t>                                                                        static </a:t>
            </a:r>
            <a:r>
              <a:rPr lang="en-IN" dirty="0">
                <a:solidFill>
                  <a:srgbClr val="FF0000"/>
                </a:solidFill>
              </a:rPr>
              <a:t>void </a:t>
            </a:r>
            <a:r>
              <a:rPr lang="en-IN" dirty="0" err="1">
                <a:solidFill>
                  <a:srgbClr val="FF0000"/>
                </a:solidFill>
              </a:rPr>
              <a:t>doWork</a:t>
            </a:r>
            <a:r>
              <a:rPr lang="en-IN" dirty="0" smtClean="0">
                <a:solidFill>
                  <a:srgbClr val="FF0000"/>
                </a:solidFill>
              </a:rPr>
              <a:t>()</a:t>
            </a: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int</a:t>
            </a:r>
            <a:r>
              <a:rPr lang="en-IN" dirty="0" smtClean="0">
                <a:solidFill>
                  <a:srgbClr val="FF0000"/>
                </a:solidFill>
              </a:rPr>
              <a:t> </a:t>
            </a:r>
            <a:r>
              <a:rPr lang="en-IN" dirty="0" err="1">
                <a:solidFill>
                  <a:srgbClr val="FF0000"/>
                </a:solidFill>
              </a:rPr>
              <a:t>i</a:t>
            </a:r>
            <a:r>
              <a:rPr lang="en-IN" dirty="0">
                <a:solidFill>
                  <a:srgbClr val="FF0000"/>
                </a:solidFill>
              </a:rPr>
              <a:t> = 0;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Console.WriteLine</a:t>
            </a:r>
            <a:r>
              <a:rPr lang="en-IN" dirty="0" smtClean="0">
                <a:solidFill>
                  <a:srgbClr val="FF0000"/>
                </a:solidFill>
              </a:rPr>
              <a:t>(</a:t>
            </a:r>
            <a:r>
              <a:rPr lang="en-IN" dirty="0" err="1" smtClean="0">
                <a:solidFill>
                  <a:srgbClr val="FF0000"/>
                </a:solidFill>
              </a:rPr>
              <a:t>i</a:t>
            </a:r>
            <a:r>
              <a:rPr lang="en-IN" dirty="0" smtClean="0">
                <a:solidFill>
                  <a:srgbClr val="FF0000"/>
                </a:solidFill>
              </a:rPr>
              <a:t>);</a:t>
            </a:r>
          </a:p>
          <a:p>
            <a:pPr marL="0" indent="0" algn="just">
              <a:spcBef>
                <a:spcPts val="0"/>
              </a:spcBef>
              <a:buNone/>
            </a:pPr>
            <a:r>
              <a:rPr lang="en-IN" dirty="0">
                <a:solidFill>
                  <a:srgbClr val="FF0000"/>
                </a:solidFill>
              </a:rPr>
              <a:t> </a:t>
            </a:r>
            <a:r>
              <a:rPr lang="en-IN" dirty="0" smtClean="0">
                <a:solidFill>
                  <a:srgbClr val="FF0000"/>
                </a:solidFill>
              </a:rPr>
              <a:t>                                                                        </a:t>
            </a:r>
            <a:r>
              <a:rPr lang="en-IN" dirty="0" err="1">
                <a:solidFill>
                  <a:srgbClr val="FF0000"/>
                </a:solidFill>
              </a:rPr>
              <a:t>Pass.Value</a:t>
            </a:r>
            <a:r>
              <a:rPr lang="en-IN" dirty="0">
                <a:solidFill>
                  <a:srgbClr val="FF0000"/>
                </a:solidFill>
              </a:rPr>
              <a:t>(</a:t>
            </a:r>
            <a:r>
              <a:rPr lang="en-IN" dirty="0" err="1">
                <a:solidFill>
                  <a:srgbClr val="FF0000"/>
                </a:solidFill>
              </a:rPr>
              <a:t>i</a:t>
            </a:r>
            <a:r>
              <a:rPr lang="en-IN" dirty="0" smtClean="0">
                <a:solidFill>
                  <a:srgbClr val="FF0000"/>
                </a:solidFill>
              </a:rPr>
              <a:t>);</a:t>
            </a:r>
          </a:p>
          <a:p>
            <a:pPr marL="0" indent="0" algn="just">
              <a:spcBef>
                <a:spcPts val="0"/>
              </a:spcBef>
              <a:buNone/>
            </a:pPr>
            <a:r>
              <a:rPr lang="en-IN" dirty="0">
                <a:solidFill>
                  <a:srgbClr val="FF0000"/>
                </a:solidFill>
              </a:rPr>
              <a:t> </a:t>
            </a:r>
            <a:r>
              <a:rPr lang="en-IN" dirty="0" smtClean="0">
                <a:solidFill>
                  <a:srgbClr val="FF0000"/>
                </a:solidFill>
              </a:rPr>
              <a:t>                                                                       </a:t>
            </a:r>
            <a:r>
              <a:rPr lang="en-IN" dirty="0" err="1">
                <a:solidFill>
                  <a:srgbClr val="FF0000"/>
                </a:solidFill>
              </a:rPr>
              <a:t>Console.WriteLine</a:t>
            </a:r>
            <a:r>
              <a:rPr lang="en-IN" dirty="0">
                <a:solidFill>
                  <a:srgbClr val="FF0000"/>
                </a:solidFill>
              </a:rPr>
              <a:t>(</a:t>
            </a:r>
            <a:r>
              <a:rPr lang="en-IN" dirty="0" err="1">
                <a:solidFill>
                  <a:srgbClr val="FF0000"/>
                </a:solidFill>
              </a:rPr>
              <a:t>i</a:t>
            </a:r>
            <a:r>
              <a:rPr lang="en-IN" dirty="0" smtClean="0">
                <a:solidFill>
                  <a:srgbClr val="FF0000"/>
                </a:solidFill>
              </a:rPr>
              <a:t>);</a:t>
            </a:r>
          </a:p>
          <a:p>
            <a:pPr marL="0" indent="0" algn="just">
              <a:spcBef>
                <a:spcPts val="0"/>
              </a:spcBef>
              <a:buNone/>
            </a:pPr>
            <a:r>
              <a:rPr lang="en-IN" dirty="0">
                <a:solidFill>
                  <a:srgbClr val="FF0000"/>
                </a:solidFill>
              </a:rPr>
              <a:t> </a:t>
            </a:r>
            <a:r>
              <a:rPr lang="en-IN" dirty="0" smtClean="0">
                <a:solidFill>
                  <a:srgbClr val="FF0000"/>
                </a:solidFill>
              </a:rPr>
              <a:t>                                                                    } </a:t>
            </a:r>
          </a:p>
          <a:p>
            <a:endParaRPr lang="en-IN" dirty="0"/>
          </a:p>
          <a:p>
            <a:pPr marL="0" indent="0" algn="just">
              <a:buNone/>
            </a:pPr>
            <a:r>
              <a:rPr lang="en-IN" dirty="0" smtClean="0">
                <a:solidFill>
                  <a:schemeClr val="tx1">
                    <a:lumMod val="95000"/>
                    <a:lumOff val="5000"/>
                  </a:schemeClr>
                </a:solidFill>
              </a:rPr>
              <a:t>7)</a:t>
            </a:r>
            <a:r>
              <a:rPr lang="en-IN" dirty="0">
                <a:solidFill>
                  <a:schemeClr val="tx1">
                    <a:lumMod val="95000"/>
                    <a:lumOff val="5000"/>
                  </a:schemeClr>
                </a:solidFill>
              </a:rPr>
              <a:t> </a:t>
            </a:r>
            <a:r>
              <a:rPr lang="en-IN" dirty="0" smtClean="0">
                <a:solidFill>
                  <a:schemeClr val="tx1">
                    <a:lumMod val="95000"/>
                    <a:lumOff val="5000"/>
                  </a:schemeClr>
                </a:solidFill>
              </a:rPr>
              <a:t>On </a:t>
            </a:r>
            <a:r>
              <a:rPr lang="en-IN" dirty="0">
                <a:solidFill>
                  <a:schemeClr val="tx1">
                    <a:lumMod val="95000"/>
                    <a:lumOff val="5000"/>
                  </a:schemeClr>
                </a:solidFill>
              </a:rPr>
              <a:t>the DEBUG menu, click Start Without Debugging to build and run the program.</a:t>
            </a:r>
          </a:p>
          <a:p>
            <a:pPr marL="0" indent="0" algn="just">
              <a:buNone/>
            </a:pPr>
            <a:r>
              <a:rPr lang="en-IN" dirty="0" smtClean="0">
                <a:solidFill>
                  <a:schemeClr val="tx1">
                    <a:lumMod val="95000"/>
                    <a:lumOff val="5000"/>
                  </a:schemeClr>
                </a:solidFill>
              </a:rPr>
              <a:t>8) Confirm </a:t>
            </a:r>
            <a:r>
              <a:rPr lang="en-IN" dirty="0">
                <a:solidFill>
                  <a:schemeClr val="tx1">
                    <a:lumMod val="95000"/>
                    <a:lumOff val="5000"/>
                  </a:schemeClr>
                </a:solidFill>
              </a:rPr>
              <a:t>that the value 0 is written to the console window twice.</a:t>
            </a:r>
          </a:p>
          <a:p>
            <a:pPr marL="0" indent="0" algn="just">
              <a:spcBef>
                <a:spcPts val="0"/>
              </a:spcBef>
              <a:buNone/>
            </a:pPr>
            <a:endParaRPr lang="en-IN" dirty="0">
              <a:solidFill>
                <a:srgbClr val="FF0000"/>
              </a:solidFill>
            </a:endParaRPr>
          </a:p>
        </p:txBody>
      </p:sp>
    </p:spTree>
    <p:extLst>
      <p:ext uri="{BB962C8B-B14F-4D97-AF65-F5344CB8AC3E}">
        <p14:creationId xmlns:p14="http://schemas.microsoft.com/office/powerpoint/2010/main" xmlns="" val="19360149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US" dirty="0" err="1" smtClean="0">
                <a:solidFill>
                  <a:srgbClr val="FF0000"/>
                </a:solidFill>
              </a:rPr>
              <a:t>Contd</a:t>
            </a:r>
            <a:r>
              <a:rPr lang="en-US"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811369"/>
            <a:ext cx="12192000" cy="6046631"/>
          </a:xfrm>
        </p:spPr>
        <p:txBody>
          <a:bodyPr>
            <a:normAutofit fontScale="92500" lnSpcReduction="20000"/>
          </a:bodyPr>
          <a:lstStyle/>
          <a:p>
            <a:pPr marL="0" indent="0" algn="just">
              <a:spcBef>
                <a:spcPts val="0"/>
              </a:spcBef>
              <a:buNone/>
            </a:pPr>
            <a:r>
              <a:rPr lang="en-IN" dirty="0">
                <a:solidFill>
                  <a:schemeClr val="tx1">
                    <a:lumMod val="95000"/>
                    <a:lumOff val="5000"/>
                  </a:schemeClr>
                </a:solidFill>
              </a:rPr>
              <a:t>The assignment statement inside the </a:t>
            </a:r>
            <a:r>
              <a:rPr lang="en-IN" i="1" dirty="0" err="1">
                <a:solidFill>
                  <a:schemeClr val="tx1">
                    <a:lumMod val="95000"/>
                    <a:lumOff val="5000"/>
                  </a:schemeClr>
                </a:solidFill>
              </a:rPr>
              <a:t>Pass.Value</a:t>
            </a:r>
            <a:r>
              <a:rPr lang="en-IN" i="1" dirty="0">
                <a:solidFill>
                  <a:schemeClr val="tx1">
                    <a:lumMod val="95000"/>
                    <a:lumOff val="5000"/>
                  </a:schemeClr>
                </a:solidFill>
              </a:rPr>
              <a:t> </a:t>
            </a:r>
            <a:r>
              <a:rPr lang="en-IN" dirty="0">
                <a:solidFill>
                  <a:schemeClr val="tx1">
                    <a:lumMod val="95000"/>
                    <a:lumOff val="5000"/>
                  </a:schemeClr>
                </a:solidFill>
              </a:rPr>
              <a:t>method that updates the parameter and sets it to 42 uses a copy of the argument passed in, and the original argument </a:t>
            </a:r>
            <a:r>
              <a:rPr lang="en-IN" i="1" dirty="0" err="1">
                <a:solidFill>
                  <a:schemeClr val="tx1">
                    <a:lumMod val="95000"/>
                    <a:lumOff val="5000"/>
                  </a:schemeClr>
                </a:solidFill>
              </a:rPr>
              <a:t>i</a:t>
            </a:r>
            <a:r>
              <a:rPr lang="en-IN" i="1" dirty="0">
                <a:solidFill>
                  <a:schemeClr val="tx1">
                    <a:lumMod val="95000"/>
                    <a:lumOff val="5000"/>
                  </a:schemeClr>
                </a:solidFill>
              </a:rPr>
              <a:t> </a:t>
            </a:r>
            <a:r>
              <a:rPr lang="en-IN" dirty="0">
                <a:solidFill>
                  <a:schemeClr val="tx1">
                    <a:lumMod val="95000"/>
                    <a:lumOff val="5000"/>
                  </a:schemeClr>
                </a:solidFill>
              </a:rPr>
              <a:t>is completely unaffected</a:t>
            </a:r>
            <a:r>
              <a:rPr lang="en-IN" dirty="0" smtClean="0">
                <a:solidFill>
                  <a:schemeClr val="tx1">
                    <a:lumMod val="95000"/>
                    <a:lumOff val="5000"/>
                  </a:schemeClr>
                </a:solidFill>
              </a:rPr>
              <a:t>.</a:t>
            </a:r>
          </a:p>
          <a:p>
            <a:pPr marL="0" indent="0">
              <a:buNone/>
            </a:pPr>
            <a:r>
              <a:rPr lang="en-IN" dirty="0" smtClean="0">
                <a:solidFill>
                  <a:schemeClr val="tx1">
                    <a:lumMod val="95000"/>
                    <a:lumOff val="5000"/>
                  </a:schemeClr>
                </a:solidFill>
              </a:rPr>
              <a:t>9) Press </a:t>
            </a:r>
            <a:r>
              <a:rPr lang="en-IN" dirty="0">
                <a:solidFill>
                  <a:schemeClr val="tx1">
                    <a:lumMod val="95000"/>
                    <a:lumOff val="5000"/>
                  </a:schemeClr>
                </a:solidFill>
              </a:rPr>
              <a:t>the Enter key to close the application.</a:t>
            </a:r>
          </a:p>
          <a:p>
            <a:r>
              <a:rPr lang="en-IN" dirty="0">
                <a:solidFill>
                  <a:schemeClr val="tx1">
                    <a:lumMod val="95000"/>
                    <a:lumOff val="5000"/>
                  </a:schemeClr>
                </a:solidFill>
              </a:rPr>
              <a:t>You will now see what happens when you pass an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dirty="0">
                <a:solidFill>
                  <a:schemeClr val="tx1">
                    <a:lumMod val="95000"/>
                    <a:lumOff val="5000"/>
                  </a:schemeClr>
                </a:solidFill>
              </a:rPr>
              <a:t>parameter that is wrapped inside a class</a:t>
            </a:r>
            <a:r>
              <a:rPr lang="en-IN" dirty="0" smtClean="0">
                <a:solidFill>
                  <a:schemeClr val="tx1">
                    <a:lumMod val="95000"/>
                    <a:lumOff val="5000"/>
                  </a:schemeClr>
                </a:solidFill>
              </a:rPr>
              <a:t>.</a:t>
            </a:r>
          </a:p>
          <a:p>
            <a:pPr marL="0" indent="0">
              <a:buNone/>
            </a:pPr>
            <a:r>
              <a:rPr lang="en-IN" dirty="0" smtClean="0">
                <a:solidFill>
                  <a:schemeClr val="tx1">
                    <a:lumMod val="95000"/>
                    <a:lumOff val="5000"/>
                  </a:schemeClr>
                </a:solidFill>
              </a:rPr>
              <a:t>10) Display </a:t>
            </a:r>
            <a:r>
              <a:rPr lang="en-IN" dirty="0">
                <a:solidFill>
                  <a:schemeClr val="tx1">
                    <a:lumMod val="95000"/>
                    <a:lumOff val="5000"/>
                  </a:schemeClr>
                </a:solidFill>
              </a:rPr>
              <a:t>the </a:t>
            </a:r>
            <a:r>
              <a:rPr lang="en-IN" dirty="0" err="1">
                <a:solidFill>
                  <a:schemeClr val="tx1">
                    <a:lumMod val="95000"/>
                    <a:lumOff val="5000"/>
                  </a:schemeClr>
                </a:solidFill>
              </a:rPr>
              <a:t>WrappedInt.cs</a:t>
            </a:r>
            <a:r>
              <a:rPr lang="en-IN" dirty="0">
                <a:solidFill>
                  <a:schemeClr val="tx1">
                    <a:lumMod val="95000"/>
                    <a:lumOff val="5000"/>
                  </a:schemeClr>
                </a:solidFill>
              </a:rPr>
              <a:t> file in the Code and Text Editor window. This file contains the </a:t>
            </a:r>
            <a:r>
              <a:rPr lang="en-IN" i="1" dirty="0" err="1">
                <a:solidFill>
                  <a:schemeClr val="tx1">
                    <a:lumMod val="95000"/>
                    <a:lumOff val="5000"/>
                  </a:schemeClr>
                </a:solidFill>
              </a:rPr>
              <a:t>WrappInt</a:t>
            </a:r>
            <a:r>
              <a:rPr lang="en-IN" i="1" dirty="0">
                <a:solidFill>
                  <a:schemeClr val="tx1">
                    <a:lumMod val="95000"/>
                    <a:lumOff val="5000"/>
                  </a:schemeClr>
                </a:solidFill>
              </a:rPr>
              <a:t> </a:t>
            </a:r>
            <a:r>
              <a:rPr lang="en-IN" dirty="0">
                <a:solidFill>
                  <a:schemeClr val="tx1">
                    <a:lumMod val="95000"/>
                    <a:lumOff val="5000"/>
                  </a:schemeClr>
                </a:solidFill>
              </a:rPr>
              <a:t>class, which is empty apart from a </a:t>
            </a:r>
            <a:r>
              <a:rPr lang="en-IN" i="1" dirty="0">
                <a:solidFill>
                  <a:schemeClr val="tx1">
                    <a:lumMod val="95000"/>
                    <a:lumOff val="5000"/>
                  </a:schemeClr>
                </a:solidFill>
              </a:rPr>
              <a:t>// TODO: </a:t>
            </a:r>
            <a:r>
              <a:rPr lang="en-IN" dirty="0">
                <a:solidFill>
                  <a:schemeClr val="tx1">
                    <a:lumMod val="95000"/>
                    <a:lumOff val="5000"/>
                  </a:schemeClr>
                </a:solidFill>
              </a:rPr>
              <a:t>comment.</a:t>
            </a:r>
          </a:p>
          <a:p>
            <a:pPr marL="0" indent="0">
              <a:buNone/>
            </a:pPr>
            <a:r>
              <a:rPr lang="en-IN" dirty="0" smtClean="0">
                <a:solidFill>
                  <a:schemeClr val="tx1">
                    <a:lumMod val="95000"/>
                    <a:lumOff val="5000"/>
                  </a:schemeClr>
                </a:solidFill>
              </a:rPr>
              <a:t>11) Add </a:t>
            </a:r>
            <a:r>
              <a:rPr lang="en-IN" dirty="0">
                <a:solidFill>
                  <a:schemeClr val="tx1">
                    <a:lumMod val="95000"/>
                    <a:lumOff val="5000"/>
                  </a:schemeClr>
                </a:solidFill>
              </a:rPr>
              <a:t>a </a:t>
            </a:r>
            <a:r>
              <a:rPr lang="en-IN" i="1" dirty="0">
                <a:solidFill>
                  <a:schemeClr val="tx1">
                    <a:lumMod val="95000"/>
                    <a:lumOff val="5000"/>
                  </a:schemeClr>
                </a:solidFill>
              </a:rPr>
              <a:t>public </a:t>
            </a:r>
            <a:r>
              <a:rPr lang="en-IN" dirty="0">
                <a:solidFill>
                  <a:schemeClr val="tx1">
                    <a:lumMod val="95000"/>
                    <a:lumOff val="5000"/>
                  </a:schemeClr>
                </a:solidFill>
              </a:rPr>
              <a:t>instance field called </a:t>
            </a:r>
            <a:r>
              <a:rPr lang="en-IN" i="1" dirty="0">
                <a:solidFill>
                  <a:schemeClr val="tx1">
                    <a:lumMod val="95000"/>
                    <a:lumOff val="5000"/>
                  </a:schemeClr>
                </a:solidFill>
              </a:rPr>
              <a:t>Number </a:t>
            </a:r>
            <a:r>
              <a:rPr lang="en-IN" dirty="0">
                <a:solidFill>
                  <a:schemeClr val="tx1">
                    <a:lumMod val="95000"/>
                    <a:lumOff val="5000"/>
                  </a:schemeClr>
                </a:solidFill>
              </a:rPr>
              <a:t>of type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dirty="0">
                <a:solidFill>
                  <a:schemeClr val="tx1">
                    <a:lumMod val="95000"/>
                    <a:lumOff val="5000"/>
                  </a:schemeClr>
                </a:solidFill>
              </a:rPr>
              <a:t>to the </a:t>
            </a:r>
            <a:r>
              <a:rPr lang="en-IN" i="1" dirty="0" err="1">
                <a:solidFill>
                  <a:schemeClr val="tx1">
                    <a:lumMod val="95000"/>
                    <a:lumOff val="5000"/>
                  </a:schemeClr>
                </a:solidFill>
              </a:rPr>
              <a:t>WrappedInt</a:t>
            </a:r>
            <a:r>
              <a:rPr lang="en-IN" i="1" dirty="0">
                <a:solidFill>
                  <a:schemeClr val="tx1">
                    <a:lumMod val="95000"/>
                    <a:lumOff val="5000"/>
                  </a:schemeClr>
                </a:solidFill>
              </a:rPr>
              <a:t> </a:t>
            </a:r>
            <a:r>
              <a:rPr lang="en-IN" dirty="0">
                <a:solidFill>
                  <a:schemeClr val="tx1">
                    <a:lumMod val="95000"/>
                    <a:lumOff val="5000"/>
                  </a:schemeClr>
                </a:solidFill>
              </a:rPr>
              <a:t>class, as shown in bold type below:</a:t>
            </a:r>
          </a:p>
          <a:p>
            <a:pPr marL="0" indent="0">
              <a:spcBef>
                <a:spcPts val="0"/>
              </a:spcBef>
              <a:buNone/>
            </a:pPr>
            <a:r>
              <a:rPr lang="en-IN" dirty="0" smtClean="0">
                <a:solidFill>
                  <a:srgbClr val="FF0000"/>
                </a:solidFill>
              </a:rPr>
              <a:t>                                                             namespace Parameters</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class </a:t>
            </a:r>
            <a:r>
              <a:rPr lang="en-IN" dirty="0" err="1">
                <a:solidFill>
                  <a:srgbClr val="FF0000"/>
                </a:solidFill>
              </a:rPr>
              <a:t>WrappedInt</a:t>
            </a:r>
            <a:r>
              <a:rPr lang="en-IN" dirty="0">
                <a:solidFill>
                  <a:srgbClr val="FF0000"/>
                </a:solidFill>
              </a:rPr>
              <a:t>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b="1" dirty="0">
                <a:solidFill>
                  <a:srgbClr val="FF0000"/>
                </a:solidFill>
              </a:rPr>
              <a:t> </a:t>
            </a:r>
            <a:r>
              <a:rPr lang="en-IN" b="1" dirty="0" smtClean="0">
                <a:solidFill>
                  <a:srgbClr val="FF0000"/>
                </a:solidFill>
              </a:rPr>
              <a:t>                                                            public </a:t>
            </a:r>
            <a:r>
              <a:rPr lang="en-IN" b="1" dirty="0" err="1">
                <a:solidFill>
                  <a:srgbClr val="FF0000"/>
                </a:solidFill>
              </a:rPr>
              <a:t>int</a:t>
            </a:r>
            <a:r>
              <a:rPr lang="en-IN" b="1" dirty="0">
                <a:solidFill>
                  <a:srgbClr val="FF0000"/>
                </a:solidFill>
              </a:rPr>
              <a:t> Number; </a:t>
            </a:r>
            <a:endParaRPr lang="en-IN" b="1" dirty="0" smtClean="0">
              <a:solidFill>
                <a:srgbClr val="FF0000"/>
              </a:solidFill>
            </a:endParaRPr>
          </a:p>
          <a:p>
            <a:pPr marL="0" indent="0">
              <a:spcBef>
                <a:spcPts val="0"/>
              </a:spcBef>
              <a:buNone/>
            </a:pPr>
            <a:r>
              <a:rPr lang="en-IN" b="1" dirty="0">
                <a:solidFill>
                  <a:srgbClr val="FF0000"/>
                </a:solidFill>
              </a:rPr>
              <a:t> </a:t>
            </a:r>
            <a:r>
              <a:rPr lang="en-IN" b="1" dirty="0" smtClean="0">
                <a:solidFill>
                  <a:srgbClr val="FF0000"/>
                </a:solidFill>
              </a:rPr>
              <a:t>                                                        </a:t>
            </a:r>
            <a:r>
              <a:rPr lang="en-IN" dirty="0" smtClean="0">
                <a:solidFill>
                  <a:srgbClr val="FF0000"/>
                </a:solidFill>
              </a:rPr>
              <a:t>}</a:t>
            </a:r>
          </a:p>
          <a:p>
            <a:pPr marL="0" indent="0">
              <a:spcBef>
                <a:spcPts val="0"/>
              </a:spcBef>
              <a:buNone/>
            </a:pPr>
            <a:r>
              <a:rPr lang="en-IN" dirty="0">
                <a:solidFill>
                  <a:srgbClr val="FF0000"/>
                </a:solidFill>
              </a:rPr>
              <a:t> </a:t>
            </a:r>
            <a:r>
              <a:rPr lang="en-IN" dirty="0" smtClean="0">
                <a:solidFill>
                  <a:srgbClr val="FF0000"/>
                </a:solidFill>
              </a:rPr>
              <a:t>                                                   } </a:t>
            </a:r>
          </a:p>
          <a:p>
            <a:pPr marL="0" indent="0">
              <a:buNone/>
            </a:pPr>
            <a:r>
              <a:rPr lang="en-IN" dirty="0" smtClean="0">
                <a:solidFill>
                  <a:schemeClr val="tx1">
                    <a:lumMod val="95000"/>
                    <a:lumOff val="5000"/>
                  </a:schemeClr>
                </a:solidFill>
              </a:rPr>
              <a:t>12) Display </a:t>
            </a:r>
            <a:r>
              <a:rPr lang="en-IN" dirty="0">
                <a:solidFill>
                  <a:schemeClr val="tx1">
                    <a:lumMod val="95000"/>
                    <a:lumOff val="5000"/>
                  </a:schemeClr>
                </a:solidFill>
              </a:rPr>
              <a:t>the </a:t>
            </a:r>
            <a:r>
              <a:rPr lang="en-IN" dirty="0" err="1">
                <a:solidFill>
                  <a:schemeClr val="tx1">
                    <a:lumMod val="95000"/>
                    <a:lumOff val="5000"/>
                  </a:schemeClr>
                </a:solidFill>
              </a:rPr>
              <a:t>Pass.cs</a:t>
            </a:r>
            <a:r>
              <a:rPr lang="en-IN" dirty="0">
                <a:solidFill>
                  <a:schemeClr val="tx1">
                    <a:lumMod val="95000"/>
                    <a:lumOff val="5000"/>
                  </a:schemeClr>
                </a:solidFill>
              </a:rPr>
              <a:t> file in the Code and Text Editor window. Add a </a:t>
            </a:r>
            <a:r>
              <a:rPr lang="en-IN" i="1" dirty="0">
                <a:solidFill>
                  <a:schemeClr val="tx1">
                    <a:lumMod val="95000"/>
                    <a:lumOff val="5000"/>
                  </a:schemeClr>
                </a:solidFill>
              </a:rPr>
              <a:t>public static </a:t>
            </a:r>
            <a:r>
              <a:rPr lang="en-IN" dirty="0">
                <a:solidFill>
                  <a:schemeClr val="tx1">
                    <a:lumMod val="95000"/>
                    <a:lumOff val="5000"/>
                  </a:schemeClr>
                </a:solidFill>
              </a:rPr>
              <a:t>method called </a:t>
            </a:r>
            <a:r>
              <a:rPr lang="en-IN" i="1" dirty="0">
                <a:solidFill>
                  <a:schemeClr val="tx1">
                    <a:lumMod val="95000"/>
                    <a:lumOff val="5000"/>
                  </a:schemeClr>
                </a:solidFill>
              </a:rPr>
              <a:t>Reference </a:t>
            </a:r>
            <a:r>
              <a:rPr lang="en-IN" dirty="0">
                <a:solidFill>
                  <a:schemeClr val="tx1">
                    <a:lumMod val="95000"/>
                    <a:lumOff val="5000"/>
                  </a:schemeClr>
                </a:solidFill>
              </a:rPr>
              <a:t>to the </a:t>
            </a:r>
            <a:r>
              <a:rPr lang="en-IN" i="1" dirty="0">
                <a:solidFill>
                  <a:schemeClr val="tx1">
                    <a:lumMod val="95000"/>
                    <a:lumOff val="5000"/>
                  </a:schemeClr>
                </a:solidFill>
              </a:rPr>
              <a:t>Pass </a:t>
            </a:r>
            <a:r>
              <a:rPr lang="en-IN" dirty="0">
                <a:solidFill>
                  <a:schemeClr val="tx1">
                    <a:lumMod val="95000"/>
                    <a:lumOff val="5000"/>
                  </a:schemeClr>
                </a:solidFill>
              </a:rPr>
              <a:t>class. This method should accept a single </a:t>
            </a:r>
            <a:r>
              <a:rPr lang="en-IN" i="1" dirty="0" err="1">
                <a:solidFill>
                  <a:schemeClr val="tx1">
                    <a:lumMod val="95000"/>
                    <a:lumOff val="5000"/>
                  </a:schemeClr>
                </a:solidFill>
              </a:rPr>
              <a:t>WrappedInt</a:t>
            </a:r>
            <a:r>
              <a:rPr lang="en-IN" i="1" dirty="0">
                <a:solidFill>
                  <a:schemeClr val="tx1">
                    <a:lumMod val="95000"/>
                    <a:lumOff val="5000"/>
                  </a:schemeClr>
                </a:solidFill>
              </a:rPr>
              <a:t> </a:t>
            </a:r>
            <a:r>
              <a:rPr lang="en-IN" dirty="0">
                <a:solidFill>
                  <a:schemeClr val="tx1">
                    <a:lumMod val="95000"/>
                    <a:lumOff val="5000"/>
                  </a:schemeClr>
                </a:solidFill>
              </a:rPr>
              <a:t>parameter called </a:t>
            </a:r>
            <a:r>
              <a:rPr lang="en-IN" i="1" dirty="0" err="1">
                <a:solidFill>
                  <a:schemeClr val="tx1">
                    <a:lumMod val="95000"/>
                    <a:lumOff val="5000"/>
                  </a:schemeClr>
                </a:solidFill>
              </a:rPr>
              <a:t>param</a:t>
            </a:r>
            <a:r>
              <a:rPr lang="en-IN" i="1" dirty="0">
                <a:solidFill>
                  <a:schemeClr val="tx1">
                    <a:lumMod val="95000"/>
                    <a:lumOff val="5000"/>
                  </a:schemeClr>
                </a:solidFill>
              </a:rPr>
              <a:t> </a:t>
            </a:r>
            <a:r>
              <a:rPr lang="en-IN" dirty="0">
                <a:solidFill>
                  <a:schemeClr val="tx1">
                    <a:lumMod val="95000"/>
                    <a:lumOff val="5000"/>
                  </a:schemeClr>
                </a:solidFill>
              </a:rPr>
              <a:t>and have the return type </a:t>
            </a:r>
            <a:r>
              <a:rPr lang="en-IN" i="1" dirty="0">
                <a:solidFill>
                  <a:schemeClr val="tx1">
                    <a:lumMod val="95000"/>
                    <a:lumOff val="5000"/>
                  </a:schemeClr>
                </a:solidFill>
              </a:rPr>
              <a:t>void</a:t>
            </a:r>
            <a:r>
              <a:rPr lang="en-IN" dirty="0">
                <a:solidFill>
                  <a:schemeClr val="tx1">
                    <a:lumMod val="95000"/>
                    <a:lumOff val="5000"/>
                  </a:schemeClr>
                </a:solidFill>
              </a:rPr>
              <a:t>. The body of the </a:t>
            </a:r>
            <a:r>
              <a:rPr lang="en-IN" i="1" dirty="0">
                <a:solidFill>
                  <a:schemeClr val="tx1">
                    <a:lumMod val="95000"/>
                    <a:lumOff val="5000"/>
                  </a:schemeClr>
                </a:solidFill>
              </a:rPr>
              <a:t>Reference </a:t>
            </a:r>
            <a:r>
              <a:rPr lang="en-IN" dirty="0">
                <a:solidFill>
                  <a:schemeClr val="tx1">
                    <a:lumMod val="95000"/>
                    <a:lumOff val="5000"/>
                  </a:schemeClr>
                </a:solidFill>
              </a:rPr>
              <a:t>method should assign 42 to </a:t>
            </a:r>
            <a:r>
              <a:rPr lang="en-IN" i="1" dirty="0" err="1">
                <a:solidFill>
                  <a:schemeClr val="tx1">
                    <a:lumMod val="95000"/>
                    <a:lumOff val="5000"/>
                  </a:schemeClr>
                </a:solidFill>
              </a:rPr>
              <a:t>param.Number</a:t>
            </a:r>
            <a:r>
              <a:rPr lang="en-IN" dirty="0">
                <a:solidFill>
                  <a:schemeClr val="tx1">
                    <a:lumMod val="95000"/>
                    <a:lumOff val="5000"/>
                  </a:schemeClr>
                </a:solidFill>
              </a:rPr>
              <a:t>, like this:</a:t>
            </a:r>
          </a:p>
          <a:p>
            <a:pPr marL="0" indent="0">
              <a:buNone/>
            </a:pPr>
            <a:r>
              <a:rPr lang="en-IN" dirty="0" smtClean="0">
                <a:solidFill>
                  <a:schemeClr val="tx1">
                    <a:lumMod val="95000"/>
                    <a:lumOff val="5000"/>
                  </a:schemeClr>
                </a:solidFill>
              </a:rPr>
              <a:t>                                                  public </a:t>
            </a:r>
            <a:r>
              <a:rPr lang="en-IN" dirty="0">
                <a:solidFill>
                  <a:schemeClr val="tx1">
                    <a:lumMod val="95000"/>
                    <a:lumOff val="5000"/>
                  </a:schemeClr>
                </a:solidFill>
              </a:rPr>
              <a:t>static void Reference(</a:t>
            </a:r>
            <a:r>
              <a:rPr lang="en-IN" dirty="0" err="1">
                <a:solidFill>
                  <a:schemeClr val="tx1">
                    <a:lumMod val="95000"/>
                    <a:lumOff val="5000"/>
                  </a:schemeClr>
                </a:solidFill>
              </a:rPr>
              <a:t>WrappedInt</a:t>
            </a:r>
            <a:r>
              <a:rPr lang="en-IN" dirty="0">
                <a:solidFill>
                  <a:schemeClr val="tx1">
                    <a:lumMod val="95000"/>
                    <a:lumOff val="5000"/>
                  </a:schemeClr>
                </a:solidFill>
              </a:rPr>
              <a:t> </a:t>
            </a:r>
            <a:r>
              <a:rPr lang="en-IN" dirty="0" err="1">
                <a:solidFill>
                  <a:schemeClr val="tx1">
                    <a:lumMod val="95000"/>
                    <a:lumOff val="5000"/>
                  </a:schemeClr>
                </a:solidFill>
              </a:rPr>
              <a:t>param</a:t>
            </a:r>
            <a:r>
              <a:rPr lang="en-IN" dirty="0" smtClean="0">
                <a:solidFill>
                  <a:schemeClr val="tx1">
                    <a:lumMod val="95000"/>
                    <a:lumOff val="5000"/>
                  </a:schemeClr>
                </a:solidFill>
              </a:rPr>
              <a:t>)</a:t>
            </a:r>
          </a:p>
          <a:p>
            <a:pPr marL="0" indent="0">
              <a:buNone/>
            </a:pPr>
            <a:r>
              <a:rPr lang="en-IN" dirty="0">
                <a:solidFill>
                  <a:schemeClr val="tx1">
                    <a:lumMod val="95000"/>
                    <a:lumOff val="5000"/>
                  </a:schemeClr>
                </a:solidFill>
              </a:rPr>
              <a:t> </a:t>
            </a:r>
            <a:r>
              <a:rPr lang="en-IN" dirty="0" smtClean="0">
                <a:solidFill>
                  <a:schemeClr val="tx1">
                    <a:lumMod val="95000"/>
                    <a:lumOff val="5000"/>
                  </a:schemeClr>
                </a:solidFill>
              </a:rPr>
              <a:t>                                                { </a:t>
            </a:r>
          </a:p>
          <a:p>
            <a:pPr marL="0" indent="0">
              <a:buNone/>
            </a:pPr>
            <a:r>
              <a:rPr lang="en-IN" dirty="0">
                <a:solidFill>
                  <a:schemeClr val="tx1">
                    <a:lumMod val="95000"/>
                    <a:lumOff val="5000"/>
                  </a:schemeClr>
                </a:solidFill>
              </a:rPr>
              <a:t> </a:t>
            </a:r>
            <a:r>
              <a:rPr lang="en-IN" dirty="0" smtClean="0">
                <a:solidFill>
                  <a:schemeClr val="tx1">
                    <a:lumMod val="95000"/>
                    <a:lumOff val="5000"/>
                  </a:schemeClr>
                </a:solidFill>
              </a:rPr>
              <a:t>                                                    </a:t>
            </a:r>
            <a:r>
              <a:rPr lang="en-IN" dirty="0" err="1" smtClean="0">
                <a:solidFill>
                  <a:schemeClr val="tx1">
                    <a:lumMod val="95000"/>
                    <a:lumOff val="5000"/>
                  </a:schemeClr>
                </a:solidFill>
              </a:rPr>
              <a:t>param.Number</a:t>
            </a:r>
            <a:r>
              <a:rPr lang="en-IN" dirty="0" smtClean="0">
                <a:solidFill>
                  <a:schemeClr val="tx1">
                    <a:lumMod val="95000"/>
                    <a:lumOff val="5000"/>
                  </a:schemeClr>
                </a:solidFill>
              </a:rPr>
              <a:t> </a:t>
            </a:r>
            <a:r>
              <a:rPr lang="en-IN" dirty="0">
                <a:solidFill>
                  <a:schemeClr val="tx1">
                    <a:lumMod val="95000"/>
                    <a:lumOff val="5000"/>
                  </a:schemeClr>
                </a:solidFill>
              </a:rPr>
              <a:t>= 42</a:t>
            </a:r>
            <a:r>
              <a:rPr lang="en-IN" dirty="0" smtClean="0">
                <a:solidFill>
                  <a:schemeClr val="tx1">
                    <a:lumMod val="95000"/>
                    <a:lumOff val="5000"/>
                  </a:schemeClr>
                </a:solidFill>
              </a:rPr>
              <a:t>;</a:t>
            </a:r>
          </a:p>
          <a:p>
            <a:pPr marL="0" indent="0">
              <a:buNone/>
            </a:pPr>
            <a:r>
              <a:rPr lang="en-IN" dirty="0">
                <a:solidFill>
                  <a:schemeClr val="tx1">
                    <a:lumMod val="95000"/>
                    <a:lumOff val="5000"/>
                  </a:schemeClr>
                </a:solidFill>
              </a:rPr>
              <a:t> </a:t>
            </a:r>
            <a:r>
              <a:rPr lang="en-IN" dirty="0" smtClean="0">
                <a:solidFill>
                  <a:schemeClr val="tx1">
                    <a:lumMod val="95000"/>
                    <a:lumOff val="5000"/>
                  </a:schemeClr>
                </a:solidFill>
              </a:rPr>
              <a:t>                                                }</a:t>
            </a:r>
            <a:endParaRPr lang="en-IN" dirty="0">
              <a:solidFill>
                <a:schemeClr val="tx1">
                  <a:lumMod val="95000"/>
                  <a:lumOff val="5000"/>
                </a:schemeClr>
              </a:solidFill>
            </a:endParaRPr>
          </a:p>
        </p:txBody>
      </p:sp>
    </p:spTree>
    <p:extLst>
      <p:ext uri="{BB962C8B-B14F-4D97-AF65-F5344CB8AC3E}">
        <p14:creationId xmlns:p14="http://schemas.microsoft.com/office/powerpoint/2010/main" xmlns="" val="16127180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US" dirty="0" err="1" smtClean="0">
                <a:solidFill>
                  <a:srgbClr val="FF0000"/>
                </a:solidFill>
              </a:rPr>
              <a:t>Contd</a:t>
            </a:r>
            <a:r>
              <a:rPr lang="en-US"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811369"/>
            <a:ext cx="12192000" cy="6046631"/>
          </a:xfrm>
        </p:spPr>
        <p:txBody>
          <a:bodyPr>
            <a:normAutofit/>
          </a:bodyPr>
          <a:lstStyle/>
          <a:p>
            <a:pPr marL="0" indent="0" algn="just">
              <a:buNone/>
            </a:pPr>
            <a:r>
              <a:rPr lang="en-IN" dirty="0" smtClean="0">
                <a:solidFill>
                  <a:schemeClr val="tx1">
                    <a:lumMod val="95000"/>
                    <a:lumOff val="5000"/>
                  </a:schemeClr>
                </a:solidFill>
              </a:rPr>
              <a:t>13) Display </a:t>
            </a:r>
            <a:r>
              <a:rPr lang="en-IN" dirty="0">
                <a:solidFill>
                  <a:schemeClr val="tx1">
                    <a:lumMod val="95000"/>
                    <a:lumOff val="5000"/>
                  </a:schemeClr>
                </a:solidFill>
              </a:rPr>
              <a:t>the </a:t>
            </a:r>
            <a:r>
              <a:rPr lang="en-IN" dirty="0" err="1">
                <a:solidFill>
                  <a:schemeClr val="tx1">
                    <a:lumMod val="95000"/>
                    <a:lumOff val="5000"/>
                  </a:schemeClr>
                </a:solidFill>
              </a:rPr>
              <a:t>Program.cs</a:t>
            </a:r>
            <a:r>
              <a:rPr lang="en-IN" dirty="0">
                <a:solidFill>
                  <a:schemeClr val="tx1">
                    <a:lumMod val="95000"/>
                    <a:lumOff val="5000"/>
                  </a:schemeClr>
                </a:solidFill>
              </a:rPr>
              <a:t> file in the Code and Text Editor window. Comment out the existing code in the </a:t>
            </a:r>
            <a:r>
              <a:rPr lang="en-IN" i="1" dirty="0" err="1">
                <a:solidFill>
                  <a:schemeClr val="tx1">
                    <a:lumMod val="95000"/>
                    <a:lumOff val="5000"/>
                  </a:schemeClr>
                </a:solidFill>
              </a:rPr>
              <a:t>doWork</a:t>
            </a:r>
            <a:r>
              <a:rPr lang="en-IN" i="1" dirty="0">
                <a:solidFill>
                  <a:schemeClr val="tx1">
                    <a:lumMod val="95000"/>
                    <a:lumOff val="5000"/>
                  </a:schemeClr>
                </a:solidFill>
              </a:rPr>
              <a:t> </a:t>
            </a:r>
            <a:r>
              <a:rPr lang="en-IN" dirty="0">
                <a:solidFill>
                  <a:schemeClr val="tx1">
                    <a:lumMod val="95000"/>
                    <a:lumOff val="5000"/>
                  </a:schemeClr>
                </a:solidFill>
              </a:rPr>
              <a:t>method and add four more statements to perform the following tasks</a:t>
            </a:r>
            <a:r>
              <a:rPr lang="en-IN" dirty="0" smtClean="0">
                <a:solidFill>
                  <a:schemeClr val="tx1">
                    <a:lumMod val="95000"/>
                    <a:lumOff val="5000"/>
                  </a:schemeClr>
                </a:solidFill>
              </a:rPr>
              <a:t>:</a:t>
            </a:r>
          </a:p>
          <a:p>
            <a:pPr marL="0" indent="0" algn="just">
              <a:buNone/>
            </a:pPr>
            <a:r>
              <a:rPr lang="en-IN" b="1" dirty="0">
                <a:solidFill>
                  <a:schemeClr val="tx1">
                    <a:lumMod val="95000"/>
                    <a:lumOff val="5000"/>
                  </a:schemeClr>
                </a:solidFill>
              </a:rPr>
              <a:t> </a:t>
            </a:r>
            <a:r>
              <a:rPr lang="en-IN" b="1" dirty="0" smtClean="0">
                <a:solidFill>
                  <a:schemeClr val="tx1">
                    <a:lumMod val="95000"/>
                    <a:lumOff val="5000"/>
                  </a:schemeClr>
                </a:solidFill>
              </a:rPr>
              <a:t>   a</a:t>
            </a:r>
            <a:r>
              <a:rPr lang="en-IN" b="1" dirty="0">
                <a:solidFill>
                  <a:schemeClr val="tx1">
                    <a:lumMod val="95000"/>
                    <a:lumOff val="5000"/>
                  </a:schemeClr>
                </a:solidFill>
              </a:rPr>
              <a:t>. </a:t>
            </a:r>
            <a:r>
              <a:rPr lang="en-IN" dirty="0">
                <a:solidFill>
                  <a:schemeClr val="tx1">
                    <a:lumMod val="95000"/>
                    <a:lumOff val="5000"/>
                  </a:schemeClr>
                </a:solidFill>
              </a:rPr>
              <a:t>Declare a local </a:t>
            </a:r>
            <a:r>
              <a:rPr lang="en-IN" i="1" dirty="0" err="1">
                <a:solidFill>
                  <a:schemeClr val="tx1">
                    <a:lumMod val="95000"/>
                    <a:lumOff val="5000"/>
                  </a:schemeClr>
                </a:solidFill>
              </a:rPr>
              <a:t>WrappedInt</a:t>
            </a:r>
            <a:r>
              <a:rPr lang="en-IN" i="1" dirty="0">
                <a:solidFill>
                  <a:schemeClr val="tx1">
                    <a:lumMod val="95000"/>
                    <a:lumOff val="5000"/>
                  </a:schemeClr>
                </a:solidFill>
              </a:rPr>
              <a:t> </a:t>
            </a:r>
            <a:r>
              <a:rPr lang="en-IN" dirty="0">
                <a:solidFill>
                  <a:schemeClr val="tx1">
                    <a:lumMod val="95000"/>
                    <a:lumOff val="5000"/>
                  </a:schemeClr>
                </a:solidFill>
              </a:rPr>
              <a:t>variable called </a:t>
            </a:r>
            <a:r>
              <a:rPr lang="en-IN" i="1" dirty="0" err="1">
                <a:solidFill>
                  <a:schemeClr val="tx1">
                    <a:lumMod val="95000"/>
                    <a:lumOff val="5000"/>
                  </a:schemeClr>
                </a:solidFill>
              </a:rPr>
              <a:t>wi</a:t>
            </a:r>
            <a:r>
              <a:rPr lang="en-IN" dirty="0">
                <a:solidFill>
                  <a:schemeClr val="tx1">
                    <a:lumMod val="95000"/>
                    <a:lumOff val="5000"/>
                  </a:schemeClr>
                </a:solidFill>
              </a:rPr>
              <a:t>, and initialize it to a new </a:t>
            </a:r>
            <a:r>
              <a:rPr lang="en-IN" i="1" dirty="0" err="1">
                <a:solidFill>
                  <a:schemeClr val="tx1">
                    <a:lumMod val="95000"/>
                    <a:lumOff val="5000"/>
                  </a:schemeClr>
                </a:solidFill>
              </a:rPr>
              <a:t>WrappedInt</a:t>
            </a:r>
            <a:r>
              <a:rPr lang="en-IN" i="1" dirty="0">
                <a:solidFill>
                  <a:schemeClr val="tx1">
                    <a:lumMod val="95000"/>
                    <a:lumOff val="5000"/>
                  </a:schemeClr>
                </a:solidFill>
              </a:rPr>
              <a:t> </a:t>
            </a:r>
            <a:r>
              <a:rPr lang="en-IN" dirty="0">
                <a:solidFill>
                  <a:schemeClr val="tx1">
                    <a:lumMod val="95000"/>
                    <a:lumOff val="5000"/>
                  </a:schemeClr>
                </a:solidFill>
              </a:rPr>
              <a:t>object by calling the default constructor.</a:t>
            </a:r>
          </a:p>
          <a:p>
            <a:pPr algn="just"/>
            <a:r>
              <a:rPr lang="en-IN" b="1" dirty="0">
                <a:solidFill>
                  <a:schemeClr val="tx1">
                    <a:lumMod val="95000"/>
                    <a:lumOff val="5000"/>
                  </a:schemeClr>
                </a:solidFill>
              </a:rPr>
              <a:t>b. </a:t>
            </a:r>
            <a:r>
              <a:rPr lang="en-IN" dirty="0">
                <a:solidFill>
                  <a:schemeClr val="tx1">
                    <a:lumMod val="95000"/>
                    <a:lumOff val="5000"/>
                  </a:schemeClr>
                </a:solidFill>
              </a:rPr>
              <a:t>Write the value of </a:t>
            </a:r>
            <a:r>
              <a:rPr lang="en-IN" i="1" dirty="0" err="1">
                <a:solidFill>
                  <a:schemeClr val="tx1">
                    <a:lumMod val="95000"/>
                    <a:lumOff val="5000"/>
                  </a:schemeClr>
                </a:solidFill>
              </a:rPr>
              <a:t>wi.Number</a:t>
            </a:r>
            <a:r>
              <a:rPr lang="en-IN" i="1" dirty="0">
                <a:solidFill>
                  <a:schemeClr val="tx1">
                    <a:lumMod val="95000"/>
                    <a:lumOff val="5000"/>
                  </a:schemeClr>
                </a:solidFill>
              </a:rPr>
              <a:t> </a:t>
            </a:r>
            <a:r>
              <a:rPr lang="en-IN" dirty="0">
                <a:solidFill>
                  <a:schemeClr val="tx1">
                    <a:lumMod val="95000"/>
                    <a:lumOff val="5000"/>
                  </a:schemeClr>
                </a:solidFill>
              </a:rPr>
              <a:t>to the console.</a:t>
            </a:r>
          </a:p>
          <a:p>
            <a:pPr algn="just"/>
            <a:r>
              <a:rPr lang="en-IN" b="1" dirty="0">
                <a:solidFill>
                  <a:schemeClr val="tx1">
                    <a:lumMod val="95000"/>
                    <a:lumOff val="5000"/>
                  </a:schemeClr>
                </a:solidFill>
              </a:rPr>
              <a:t>c. </a:t>
            </a:r>
            <a:r>
              <a:rPr lang="en-IN" dirty="0">
                <a:solidFill>
                  <a:schemeClr val="tx1">
                    <a:lumMod val="95000"/>
                    <a:lumOff val="5000"/>
                  </a:schemeClr>
                </a:solidFill>
              </a:rPr>
              <a:t>Call the </a:t>
            </a:r>
            <a:r>
              <a:rPr lang="en-IN" i="1" dirty="0" err="1">
                <a:solidFill>
                  <a:schemeClr val="tx1">
                    <a:lumMod val="95000"/>
                    <a:lumOff val="5000"/>
                  </a:schemeClr>
                </a:solidFill>
              </a:rPr>
              <a:t>Pass.Reference</a:t>
            </a:r>
            <a:r>
              <a:rPr lang="en-IN" i="1" dirty="0">
                <a:solidFill>
                  <a:schemeClr val="tx1">
                    <a:lumMod val="95000"/>
                    <a:lumOff val="5000"/>
                  </a:schemeClr>
                </a:solidFill>
              </a:rPr>
              <a:t> </a:t>
            </a:r>
            <a:r>
              <a:rPr lang="en-IN" dirty="0">
                <a:solidFill>
                  <a:schemeClr val="tx1">
                    <a:lumMod val="95000"/>
                    <a:lumOff val="5000"/>
                  </a:schemeClr>
                </a:solidFill>
              </a:rPr>
              <a:t>method, passing </a:t>
            </a:r>
            <a:r>
              <a:rPr lang="en-IN" i="1" dirty="0" err="1">
                <a:solidFill>
                  <a:schemeClr val="tx1">
                    <a:lumMod val="95000"/>
                    <a:lumOff val="5000"/>
                  </a:schemeClr>
                </a:solidFill>
              </a:rPr>
              <a:t>wi</a:t>
            </a:r>
            <a:r>
              <a:rPr lang="en-IN" i="1" dirty="0">
                <a:solidFill>
                  <a:schemeClr val="tx1">
                    <a:lumMod val="95000"/>
                    <a:lumOff val="5000"/>
                  </a:schemeClr>
                </a:solidFill>
              </a:rPr>
              <a:t> </a:t>
            </a:r>
            <a:r>
              <a:rPr lang="en-IN" dirty="0">
                <a:solidFill>
                  <a:schemeClr val="tx1">
                    <a:lumMod val="95000"/>
                    <a:lumOff val="5000"/>
                  </a:schemeClr>
                </a:solidFill>
              </a:rPr>
              <a:t>as an argument.</a:t>
            </a:r>
          </a:p>
          <a:p>
            <a:pPr algn="just"/>
            <a:r>
              <a:rPr lang="en-IN" b="1" dirty="0">
                <a:solidFill>
                  <a:schemeClr val="tx1">
                    <a:lumMod val="95000"/>
                    <a:lumOff val="5000"/>
                  </a:schemeClr>
                </a:solidFill>
              </a:rPr>
              <a:t>d. </a:t>
            </a:r>
            <a:r>
              <a:rPr lang="en-IN" dirty="0">
                <a:solidFill>
                  <a:schemeClr val="tx1">
                    <a:lumMod val="95000"/>
                    <a:lumOff val="5000"/>
                  </a:schemeClr>
                </a:solidFill>
              </a:rPr>
              <a:t>Write the value of </a:t>
            </a:r>
            <a:r>
              <a:rPr lang="en-IN" i="1" dirty="0" err="1">
                <a:solidFill>
                  <a:schemeClr val="tx1">
                    <a:lumMod val="95000"/>
                    <a:lumOff val="5000"/>
                  </a:schemeClr>
                </a:solidFill>
              </a:rPr>
              <a:t>wi.Number</a:t>
            </a:r>
            <a:r>
              <a:rPr lang="en-IN" i="1" dirty="0">
                <a:solidFill>
                  <a:schemeClr val="tx1">
                    <a:lumMod val="95000"/>
                    <a:lumOff val="5000"/>
                  </a:schemeClr>
                </a:solidFill>
              </a:rPr>
              <a:t> </a:t>
            </a:r>
            <a:r>
              <a:rPr lang="en-IN" dirty="0">
                <a:solidFill>
                  <a:schemeClr val="tx1">
                    <a:lumMod val="95000"/>
                    <a:lumOff val="5000"/>
                  </a:schemeClr>
                </a:solidFill>
              </a:rPr>
              <a:t>to the console again</a:t>
            </a:r>
            <a:r>
              <a:rPr lang="en-IN" dirty="0" smtClean="0">
                <a:solidFill>
                  <a:schemeClr val="tx1">
                    <a:lumMod val="95000"/>
                    <a:lumOff val="5000"/>
                  </a:schemeClr>
                </a:solidFill>
              </a:rPr>
              <a:t>.</a:t>
            </a:r>
            <a:endParaRPr lang="en-IN" dirty="0">
              <a:solidFill>
                <a:schemeClr val="tx1">
                  <a:lumMod val="95000"/>
                  <a:lumOff val="5000"/>
                </a:schemeClr>
              </a:solidFill>
            </a:endParaRPr>
          </a:p>
          <a:p>
            <a:pPr algn="just"/>
            <a:r>
              <a:rPr lang="en-IN" dirty="0">
                <a:solidFill>
                  <a:schemeClr val="tx1">
                    <a:lumMod val="95000"/>
                    <a:lumOff val="5000"/>
                  </a:schemeClr>
                </a:solidFill>
              </a:rPr>
              <a:t>As before, with the calls to </a:t>
            </a:r>
            <a:r>
              <a:rPr lang="en-IN" i="1" dirty="0" err="1">
                <a:solidFill>
                  <a:schemeClr val="tx1">
                    <a:lumMod val="95000"/>
                    <a:lumOff val="5000"/>
                  </a:schemeClr>
                </a:solidFill>
              </a:rPr>
              <a:t>Console.WriteLine</a:t>
            </a:r>
            <a:r>
              <a:rPr lang="en-IN" dirty="0">
                <a:solidFill>
                  <a:schemeClr val="tx1">
                    <a:lumMod val="95000"/>
                    <a:lumOff val="5000"/>
                  </a:schemeClr>
                </a:solidFill>
              </a:rPr>
              <a:t>, you can see whether the call to </a:t>
            </a:r>
            <a:r>
              <a:rPr lang="en-IN" i="1" dirty="0" err="1">
                <a:solidFill>
                  <a:schemeClr val="tx1">
                    <a:lumMod val="95000"/>
                    <a:lumOff val="5000"/>
                  </a:schemeClr>
                </a:solidFill>
              </a:rPr>
              <a:t>Pass.Reference</a:t>
            </a:r>
            <a:r>
              <a:rPr lang="en-IN" i="1" dirty="0">
                <a:solidFill>
                  <a:schemeClr val="tx1">
                    <a:lumMod val="95000"/>
                    <a:lumOff val="5000"/>
                  </a:schemeClr>
                </a:solidFill>
              </a:rPr>
              <a:t> </a:t>
            </a:r>
            <a:r>
              <a:rPr lang="en-IN" dirty="0">
                <a:solidFill>
                  <a:schemeClr val="tx1">
                    <a:lumMod val="95000"/>
                    <a:lumOff val="5000"/>
                  </a:schemeClr>
                </a:solidFill>
              </a:rPr>
              <a:t>modifies the value of </a:t>
            </a:r>
            <a:r>
              <a:rPr lang="en-IN" i="1" dirty="0" err="1">
                <a:solidFill>
                  <a:schemeClr val="tx1">
                    <a:lumMod val="95000"/>
                    <a:lumOff val="5000"/>
                  </a:schemeClr>
                </a:solidFill>
              </a:rPr>
              <a:t>wi.Number</a:t>
            </a:r>
            <a:r>
              <a:rPr lang="en-IN" dirty="0">
                <a:solidFill>
                  <a:schemeClr val="tx1">
                    <a:lumMod val="95000"/>
                    <a:lumOff val="5000"/>
                  </a:schemeClr>
                </a:solidFill>
              </a:rPr>
              <a:t>. The </a:t>
            </a:r>
            <a:r>
              <a:rPr lang="en-IN" i="1" dirty="0" err="1">
                <a:solidFill>
                  <a:schemeClr val="tx1">
                    <a:lumMod val="95000"/>
                    <a:lumOff val="5000"/>
                  </a:schemeClr>
                </a:solidFill>
              </a:rPr>
              <a:t>DoWork</a:t>
            </a:r>
            <a:r>
              <a:rPr lang="en-IN" i="1" dirty="0">
                <a:solidFill>
                  <a:schemeClr val="tx1">
                    <a:lumMod val="95000"/>
                    <a:lumOff val="5000"/>
                  </a:schemeClr>
                </a:solidFill>
              </a:rPr>
              <a:t> </a:t>
            </a:r>
            <a:r>
              <a:rPr lang="en-IN" dirty="0">
                <a:solidFill>
                  <a:schemeClr val="tx1">
                    <a:lumMod val="95000"/>
                    <a:lumOff val="5000"/>
                  </a:schemeClr>
                </a:solidFill>
              </a:rPr>
              <a:t>method should now look exactly like this (the new statements are shown in bold type</a:t>
            </a:r>
            <a:r>
              <a:rPr lang="en-IN" dirty="0" smtClean="0">
                <a:solidFill>
                  <a:schemeClr val="tx1">
                    <a:lumMod val="95000"/>
                    <a:lumOff val="5000"/>
                  </a:schemeClr>
                </a:solidFill>
              </a:rPr>
              <a:t>): </a:t>
            </a:r>
          </a:p>
          <a:p>
            <a:pPr algn="just"/>
            <a:endParaRPr lang="en-IN" dirty="0">
              <a:solidFill>
                <a:schemeClr val="tx1">
                  <a:lumMod val="95000"/>
                  <a:lumOff val="5000"/>
                </a:schemeClr>
              </a:solidFill>
            </a:endParaRPr>
          </a:p>
        </p:txBody>
      </p:sp>
      <p:pic>
        <p:nvPicPr>
          <p:cNvPr id="4" name="Picture 3"/>
          <p:cNvPicPr>
            <a:picLocks noChangeAspect="1"/>
          </p:cNvPicPr>
          <p:nvPr/>
        </p:nvPicPr>
        <p:blipFill>
          <a:blip r:embed="rId2"/>
          <a:stretch>
            <a:fillRect/>
          </a:stretch>
        </p:blipFill>
        <p:spPr>
          <a:xfrm>
            <a:off x="3464417" y="4121239"/>
            <a:ext cx="4320795" cy="2736761"/>
          </a:xfrm>
          <a:prstGeom prst="rect">
            <a:avLst/>
          </a:prstGeom>
        </p:spPr>
      </p:pic>
    </p:spTree>
    <p:extLst>
      <p:ext uri="{BB962C8B-B14F-4D97-AF65-F5344CB8AC3E}">
        <p14:creationId xmlns:p14="http://schemas.microsoft.com/office/powerpoint/2010/main" xmlns="" val="201299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US" dirty="0" err="1" smtClean="0">
                <a:solidFill>
                  <a:srgbClr val="FF0000"/>
                </a:solidFill>
              </a:rPr>
              <a:t>Contd</a:t>
            </a:r>
            <a:r>
              <a:rPr lang="en-US"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811369"/>
            <a:ext cx="12192000" cy="6046631"/>
          </a:xfrm>
        </p:spPr>
        <p:txBody>
          <a:bodyPr>
            <a:normAutofit/>
          </a:bodyPr>
          <a:lstStyle/>
          <a:p>
            <a:pPr marL="0" indent="0" algn="just">
              <a:buNone/>
            </a:pPr>
            <a:r>
              <a:rPr lang="en-IN" dirty="0" smtClean="0">
                <a:solidFill>
                  <a:schemeClr val="tx1">
                    <a:lumMod val="95000"/>
                    <a:lumOff val="5000"/>
                  </a:schemeClr>
                </a:solidFill>
              </a:rPr>
              <a:t>14) On the </a:t>
            </a:r>
            <a:r>
              <a:rPr lang="en-IN" dirty="0">
                <a:solidFill>
                  <a:schemeClr val="tx1">
                    <a:lumMod val="95000"/>
                    <a:lumOff val="5000"/>
                  </a:schemeClr>
                </a:solidFill>
              </a:rPr>
              <a:t>DEBUG menu, click Start Without Debugging to build and run the application.</a:t>
            </a:r>
          </a:p>
          <a:p>
            <a:pPr algn="just"/>
            <a:r>
              <a:rPr lang="en-IN" dirty="0">
                <a:solidFill>
                  <a:schemeClr val="tx1">
                    <a:lumMod val="95000"/>
                    <a:lumOff val="5000"/>
                  </a:schemeClr>
                </a:solidFill>
              </a:rPr>
              <a:t>This time, the two values displayed in the console window correspond to the value of </a:t>
            </a:r>
            <a:r>
              <a:rPr lang="en-IN" i="1" dirty="0" err="1">
                <a:solidFill>
                  <a:schemeClr val="tx1">
                    <a:lumMod val="95000"/>
                    <a:lumOff val="5000"/>
                  </a:schemeClr>
                </a:solidFill>
              </a:rPr>
              <a:t>wi.Number</a:t>
            </a:r>
            <a:r>
              <a:rPr lang="en-IN" i="1" dirty="0">
                <a:solidFill>
                  <a:schemeClr val="tx1">
                    <a:lumMod val="95000"/>
                    <a:lumOff val="5000"/>
                  </a:schemeClr>
                </a:solidFill>
              </a:rPr>
              <a:t> </a:t>
            </a:r>
            <a:r>
              <a:rPr lang="en-IN" dirty="0">
                <a:solidFill>
                  <a:schemeClr val="tx1">
                    <a:lumMod val="95000"/>
                    <a:lumOff val="5000"/>
                  </a:schemeClr>
                </a:solidFill>
              </a:rPr>
              <a:t>before and after the call to the </a:t>
            </a:r>
            <a:r>
              <a:rPr lang="en-IN" i="1" dirty="0" err="1" smtClean="0">
                <a:solidFill>
                  <a:schemeClr val="tx1">
                    <a:lumMod val="95000"/>
                    <a:lumOff val="5000"/>
                  </a:schemeClr>
                </a:solidFill>
              </a:rPr>
              <a:t>Pass.Reference</a:t>
            </a:r>
            <a:r>
              <a:rPr lang="en-IN" i="1" dirty="0" smtClean="0">
                <a:solidFill>
                  <a:schemeClr val="tx1">
                    <a:lumMod val="95000"/>
                    <a:lumOff val="5000"/>
                  </a:schemeClr>
                </a:solidFill>
              </a:rPr>
              <a:t> </a:t>
            </a:r>
            <a:r>
              <a:rPr lang="en-IN" dirty="0" smtClean="0">
                <a:solidFill>
                  <a:schemeClr val="tx1">
                    <a:lumMod val="95000"/>
                    <a:lumOff val="5000"/>
                  </a:schemeClr>
                </a:solidFill>
              </a:rPr>
              <a:t>method. You should see that the values 0 and 42 are displayed.</a:t>
            </a:r>
          </a:p>
          <a:p>
            <a:pPr marL="0" indent="0" algn="just">
              <a:buNone/>
            </a:pPr>
            <a:r>
              <a:rPr lang="en-IN" dirty="0" smtClean="0">
                <a:solidFill>
                  <a:schemeClr val="tx1">
                    <a:lumMod val="95000"/>
                    <a:lumOff val="5000"/>
                  </a:schemeClr>
                </a:solidFill>
              </a:rPr>
              <a:t>15) Press the Enter key to close the application and return to Visual Studio 2015.</a:t>
            </a:r>
          </a:p>
          <a:p>
            <a:pPr marL="0" indent="0" algn="just">
              <a:buNone/>
            </a:pPr>
            <a:r>
              <a:rPr lang="en-IN" dirty="0">
                <a:solidFill>
                  <a:schemeClr val="tx1">
                    <a:lumMod val="95000"/>
                    <a:lumOff val="5000"/>
                  </a:schemeClr>
                </a:solidFill>
              </a:rPr>
              <a:t>To explain what the previous exercise shows, the value of </a:t>
            </a:r>
            <a:r>
              <a:rPr lang="en-IN" i="1" dirty="0" err="1">
                <a:solidFill>
                  <a:schemeClr val="tx1">
                    <a:lumMod val="95000"/>
                    <a:lumOff val="5000"/>
                  </a:schemeClr>
                </a:solidFill>
              </a:rPr>
              <a:t>wi.Number</a:t>
            </a:r>
            <a:r>
              <a:rPr lang="en-IN" i="1" dirty="0">
                <a:solidFill>
                  <a:schemeClr val="tx1">
                    <a:lumMod val="95000"/>
                    <a:lumOff val="5000"/>
                  </a:schemeClr>
                </a:solidFill>
              </a:rPr>
              <a:t> </a:t>
            </a:r>
            <a:r>
              <a:rPr lang="en-IN" dirty="0">
                <a:solidFill>
                  <a:schemeClr val="tx1">
                    <a:lumMod val="95000"/>
                    <a:lumOff val="5000"/>
                  </a:schemeClr>
                </a:solidFill>
              </a:rPr>
              <a:t>is initialized to 0 by the compiler-generated default constructor. The </a:t>
            </a:r>
            <a:r>
              <a:rPr lang="en-IN" i="1" dirty="0" err="1">
                <a:solidFill>
                  <a:schemeClr val="tx1">
                    <a:lumMod val="95000"/>
                    <a:lumOff val="5000"/>
                  </a:schemeClr>
                </a:solidFill>
              </a:rPr>
              <a:t>wi</a:t>
            </a:r>
            <a:r>
              <a:rPr lang="en-IN" i="1" dirty="0">
                <a:solidFill>
                  <a:schemeClr val="tx1">
                    <a:lumMod val="95000"/>
                    <a:lumOff val="5000"/>
                  </a:schemeClr>
                </a:solidFill>
              </a:rPr>
              <a:t> </a:t>
            </a:r>
            <a:r>
              <a:rPr lang="en-IN" dirty="0">
                <a:solidFill>
                  <a:schemeClr val="tx1">
                    <a:lumMod val="95000"/>
                    <a:lumOff val="5000"/>
                  </a:schemeClr>
                </a:solidFill>
              </a:rPr>
              <a:t>variable contains a reference to the newly created </a:t>
            </a:r>
            <a:r>
              <a:rPr lang="en-IN" i="1" dirty="0" err="1">
                <a:solidFill>
                  <a:schemeClr val="tx1">
                    <a:lumMod val="95000"/>
                    <a:lumOff val="5000"/>
                  </a:schemeClr>
                </a:solidFill>
              </a:rPr>
              <a:t>WrappedInt</a:t>
            </a:r>
            <a:r>
              <a:rPr lang="en-IN" i="1" dirty="0">
                <a:solidFill>
                  <a:schemeClr val="tx1">
                    <a:lumMod val="95000"/>
                    <a:lumOff val="5000"/>
                  </a:schemeClr>
                </a:solidFill>
              </a:rPr>
              <a:t> </a:t>
            </a:r>
            <a:r>
              <a:rPr lang="en-IN" dirty="0">
                <a:solidFill>
                  <a:schemeClr val="tx1">
                    <a:lumMod val="95000"/>
                    <a:lumOff val="5000"/>
                  </a:schemeClr>
                </a:solidFill>
              </a:rPr>
              <a:t>object (which contains an </a:t>
            </a:r>
            <a:r>
              <a:rPr lang="en-IN" i="1" dirty="0" err="1">
                <a:solidFill>
                  <a:schemeClr val="tx1">
                    <a:lumMod val="95000"/>
                    <a:lumOff val="5000"/>
                  </a:schemeClr>
                </a:solidFill>
              </a:rPr>
              <a:t>int</a:t>
            </a:r>
            <a:r>
              <a:rPr lang="en-IN" dirty="0">
                <a:solidFill>
                  <a:schemeClr val="tx1">
                    <a:lumMod val="95000"/>
                    <a:lumOff val="5000"/>
                  </a:schemeClr>
                </a:solidFill>
              </a:rPr>
              <a:t>). </a:t>
            </a:r>
            <a:r>
              <a:rPr lang="en-IN" dirty="0" smtClean="0">
                <a:solidFill>
                  <a:schemeClr val="tx1">
                    <a:lumMod val="95000"/>
                    <a:lumOff val="5000"/>
                  </a:schemeClr>
                </a:solidFill>
              </a:rPr>
              <a:t> </a:t>
            </a:r>
          </a:p>
          <a:p>
            <a:pPr marL="0" indent="0" algn="just">
              <a:buNone/>
            </a:pPr>
            <a:r>
              <a:rPr lang="en-IN" dirty="0">
                <a:solidFill>
                  <a:schemeClr val="tx1">
                    <a:lumMod val="95000"/>
                    <a:lumOff val="5000"/>
                  </a:schemeClr>
                </a:solidFill>
              </a:rPr>
              <a:t>The </a:t>
            </a:r>
            <a:r>
              <a:rPr lang="en-IN" i="1" dirty="0" err="1">
                <a:solidFill>
                  <a:schemeClr val="tx1">
                    <a:lumMod val="95000"/>
                    <a:lumOff val="5000"/>
                  </a:schemeClr>
                </a:solidFill>
              </a:rPr>
              <a:t>wi</a:t>
            </a:r>
            <a:r>
              <a:rPr lang="en-IN" i="1" dirty="0">
                <a:solidFill>
                  <a:schemeClr val="tx1">
                    <a:lumMod val="95000"/>
                    <a:lumOff val="5000"/>
                  </a:schemeClr>
                </a:solidFill>
              </a:rPr>
              <a:t> </a:t>
            </a:r>
            <a:r>
              <a:rPr lang="en-IN" dirty="0">
                <a:solidFill>
                  <a:schemeClr val="tx1">
                    <a:lumMod val="95000"/>
                    <a:lumOff val="5000"/>
                  </a:schemeClr>
                </a:solidFill>
              </a:rPr>
              <a:t>variable is then copied as an argument to the </a:t>
            </a:r>
            <a:r>
              <a:rPr lang="en-IN" i="1" dirty="0" err="1">
                <a:solidFill>
                  <a:schemeClr val="tx1">
                    <a:lumMod val="95000"/>
                    <a:lumOff val="5000"/>
                  </a:schemeClr>
                </a:solidFill>
              </a:rPr>
              <a:t>Pass.Reference</a:t>
            </a:r>
            <a:r>
              <a:rPr lang="en-IN" i="1" dirty="0">
                <a:solidFill>
                  <a:schemeClr val="tx1">
                    <a:lumMod val="95000"/>
                    <a:lumOff val="5000"/>
                  </a:schemeClr>
                </a:solidFill>
              </a:rPr>
              <a:t> </a:t>
            </a:r>
            <a:r>
              <a:rPr lang="en-IN" dirty="0">
                <a:solidFill>
                  <a:schemeClr val="tx1">
                    <a:lumMod val="95000"/>
                    <a:lumOff val="5000"/>
                  </a:schemeClr>
                </a:solidFill>
              </a:rPr>
              <a:t>method. Because </a:t>
            </a:r>
            <a:r>
              <a:rPr lang="en-IN" i="1" dirty="0" err="1">
                <a:solidFill>
                  <a:schemeClr val="tx1">
                    <a:lumMod val="95000"/>
                    <a:lumOff val="5000"/>
                  </a:schemeClr>
                </a:solidFill>
              </a:rPr>
              <a:t>WrappedInt</a:t>
            </a:r>
            <a:r>
              <a:rPr lang="en-IN" i="1" dirty="0">
                <a:solidFill>
                  <a:schemeClr val="tx1">
                    <a:lumMod val="95000"/>
                    <a:lumOff val="5000"/>
                  </a:schemeClr>
                </a:solidFill>
              </a:rPr>
              <a:t> </a:t>
            </a:r>
            <a:r>
              <a:rPr lang="en-IN" dirty="0">
                <a:solidFill>
                  <a:schemeClr val="tx1">
                    <a:lumMod val="95000"/>
                    <a:lumOff val="5000"/>
                  </a:schemeClr>
                </a:solidFill>
              </a:rPr>
              <a:t>is a class (a reference type), </a:t>
            </a:r>
            <a:r>
              <a:rPr lang="en-IN" i="1" dirty="0" err="1">
                <a:solidFill>
                  <a:schemeClr val="tx1">
                    <a:lumMod val="95000"/>
                    <a:lumOff val="5000"/>
                  </a:schemeClr>
                </a:solidFill>
              </a:rPr>
              <a:t>wi</a:t>
            </a:r>
            <a:r>
              <a:rPr lang="en-IN" i="1" dirty="0">
                <a:solidFill>
                  <a:schemeClr val="tx1">
                    <a:lumMod val="95000"/>
                    <a:lumOff val="5000"/>
                  </a:schemeClr>
                </a:solidFill>
              </a:rPr>
              <a:t> </a:t>
            </a:r>
            <a:r>
              <a:rPr lang="en-IN" dirty="0">
                <a:solidFill>
                  <a:schemeClr val="tx1">
                    <a:lumMod val="95000"/>
                    <a:lumOff val="5000"/>
                  </a:schemeClr>
                </a:solidFill>
              </a:rPr>
              <a:t>and </a:t>
            </a:r>
            <a:r>
              <a:rPr lang="en-IN" i="1" dirty="0" err="1">
                <a:solidFill>
                  <a:schemeClr val="tx1">
                    <a:lumMod val="95000"/>
                    <a:lumOff val="5000"/>
                  </a:schemeClr>
                </a:solidFill>
              </a:rPr>
              <a:t>param</a:t>
            </a:r>
            <a:r>
              <a:rPr lang="en-IN" i="1" dirty="0">
                <a:solidFill>
                  <a:schemeClr val="tx1">
                    <a:lumMod val="95000"/>
                    <a:lumOff val="5000"/>
                  </a:schemeClr>
                </a:solidFill>
              </a:rPr>
              <a:t> </a:t>
            </a:r>
            <a:r>
              <a:rPr lang="en-IN" dirty="0">
                <a:solidFill>
                  <a:schemeClr val="tx1">
                    <a:lumMod val="95000"/>
                    <a:lumOff val="5000"/>
                  </a:schemeClr>
                </a:solidFill>
              </a:rPr>
              <a:t>both refer to the same </a:t>
            </a:r>
            <a:r>
              <a:rPr lang="en-IN" i="1" dirty="0" err="1">
                <a:solidFill>
                  <a:schemeClr val="tx1">
                    <a:lumMod val="95000"/>
                    <a:lumOff val="5000"/>
                  </a:schemeClr>
                </a:solidFill>
              </a:rPr>
              <a:t>WrappedInt</a:t>
            </a:r>
            <a:r>
              <a:rPr lang="en-IN" i="1" dirty="0">
                <a:solidFill>
                  <a:schemeClr val="tx1">
                    <a:lumMod val="95000"/>
                    <a:lumOff val="5000"/>
                  </a:schemeClr>
                </a:solidFill>
              </a:rPr>
              <a:t> </a:t>
            </a:r>
            <a:r>
              <a:rPr lang="en-IN" dirty="0">
                <a:solidFill>
                  <a:schemeClr val="tx1">
                    <a:lumMod val="95000"/>
                    <a:lumOff val="5000"/>
                  </a:schemeClr>
                </a:solidFill>
              </a:rPr>
              <a:t>object. </a:t>
            </a:r>
            <a:endParaRPr lang="en-IN" dirty="0" smtClean="0">
              <a:solidFill>
                <a:schemeClr val="tx1">
                  <a:lumMod val="95000"/>
                  <a:lumOff val="5000"/>
                </a:schemeClr>
              </a:solidFill>
            </a:endParaRPr>
          </a:p>
          <a:p>
            <a:pPr marL="0" indent="0" algn="just">
              <a:buNone/>
            </a:pPr>
            <a:r>
              <a:rPr lang="en-IN" dirty="0">
                <a:solidFill>
                  <a:schemeClr val="tx1">
                    <a:lumMod val="95000"/>
                    <a:lumOff val="5000"/>
                  </a:schemeClr>
                </a:solidFill>
              </a:rPr>
              <a:t>Any changes made to the contents of the object through the </a:t>
            </a:r>
            <a:r>
              <a:rPr lang="en-IN" i="1" dirty="0" err="1">
                <a:solidFill>
                  <a:schemeClr val="tx1">
                    <a:lumMod val="95000"/>
                    <a:lumOff val="5000"/>
                  </a:schemeClr>
                </a:solidFill>
              </a:rPr>
              <a:t>param</a:t>
            </a:r>
            <a:r>
              <a:rPr lang="en-IN" i="1" dirty="0">
                <a:solidFill>
                  <a:schemeClr val="tx1">
                    <a:lumMod val="95000"/>
                    <a:lumOff val="5000"/>
                  </a:schemeClr>
                </a:solidFill>
              </a:rPr>
              <a:t> </a:t>
            </a:r>
            <a:r>
              <a:rPr lang="en-IN" dirty="0">
                <a:solidFill>
                  <a:schemeClr val="tx1">
                    <a:lumMod val="95000"/>
                    <a:lumOff val="5000"/>
                  </a:schemeClr>
                </a:solidFill>
              </a:rPr>
              <a:t>variable in the </a:t>
            </a:r>
            <a:r>
              <a:rPr lang="en-IN" i="1" dirty="0" err="1">
                <a:solidFill>
                  <a:schemeClr val="tx1">
                    <a:lumMod val="95000"/>
                    <a:lumOff val="5000"/>
                  </a:schemeClr>
                </a:solidFill>
              </a:rPr>
              <a:t>Pass.Reference</a:t>
            </a:r>
            <a:r>
              <a:rPr lang="en-IN" i="1" dirty="0">
                <a:solidFill>
                  <a:schemeClr val="tx1">
                    <a:lumMod val="95000"/>
                    <a:lumOff val="5000"/>
                  </a:schemeClr>
                </a:solidFill>
              </a:rPr>
              <a:t> </a:t>
            </a:r>
            <a:r>
              <a:rPr lang="en-IN" dirty="0">
                <a:solidFill>
                  <a:schemeClr val="tx1">
                    <a:lumMod val="95000"/>
                    <a:lumOff val="5000"/>
                  </a:schemeClr>
                </a:solidFill>
              </a:rPr>
              <a:t>method are visible by using the </a:t>
            </a:r>
            <a:r>
              <a:rPr lang="en-IN" i="1" dirty="0" err="1">
                <a:solidFill>
                  <a:schemeClr val="tx1">
                    <a:lumMod val="95000"/>
                    <a:lumOff val="5000"/>
                  </a:schemeClr>
                </a:solidFill>
              </a:rPr>
              <a:t>wi</a:t>
            </a:r>
            <a:r>
              <a:rPr lang="en-IN" i="1" dirty="0">
                <a:solidFill>
                  <a:schemeClr val="tx1">
                    <a:lumMod val="95000"/>
                    <a:lumOff val="5000"/>
                  </a:schemeClr>
                </a:solidFill>
              </a:rPr>
              <a:t> </a:t>
            </a:r>
            <a:r>
              <a:rPr lang="en-IN" dirty="0">
                <a:solidFill>
                  <a:schemeClr val="tx1">
                    <a:lumMod val="95000"/>
                    <a:lumOff val="5000"/>
                  </a:schemeClr>
                </a:solidFill>
              </a:rPr>
              <a:t>variable when the method completes.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The </a:t>
            </a:r>
            <a:r>
              <a:rPr lang="en-IN" dirty="0">
                <a:solidFill>
                  <a:schemeClr val="tx1">
                    <a:lumMod val="95000"/>
                    <a:lumOff val="5000"/>
                  </a:schemeClr>
                </a:solidFill>
              </a:rPr>
              <a:t>following diagram illustrates what happens when a </a:t>
            </a:r>
            <a:r>
              <a:rPr lang="en-IN" i="1" dirty="0" err="1">
                <a:solidFill>
                  <a:schemeClr val="tx1">
                    <a:lumMod val="95000"/>
                    <a:lumOff val="5000"/>
                  </a:schemeClr>
                </a:solidFill>
              </a:rPr>
              <a:t>WrappedInt</a:t>
            </a:r>
            <a:r>
              <a:rPr lang="en-IN" i="1" dirty="0">
                <a:solidFill>
                  <a:schemeClr val="tx1">
                    <a:lumMod val="95000"/>
                    <a:lumOff val="5000"/>
                  </a:schemeClr>
                </a:solidFill>
              </a:rPr>
              <a:t> </a:t>
            </a:r>
            <a:r>
              <a:rPr lang="en-IN" dirty="0">
                <a:solidFill>
                  <a:schemeClr val="tx1">
                    <a:lumMod val="95000"/>
                    <a:lumOff val="5000"/>
                  </a:schemeClr>
                </a:solidFill>
              </a:rPr>
              <a:t>object is passed as an argument to the </a:t>
            </a:r>
            <a:r>
              <a:rPr lang="en-IN" i="1" dirty="0" err="1">
                <a:solidFill>
                  <a:schemeClr val="tx1">
                    <a:lumMod val="95000"/>
                    <a:lumOff val="5000"/>
                  </a:schemeClr>
                </a:solidFill>
              </a:rPr>
              <a:t>Pass.Reference</a:t>
            </a:r>
            <a:r>
              <a:rPr lang="en-IN" i="1" dirty="0">
                <a:solidFill>
                  <a:schemeClr val="tx1">
                    <a:lumMod val="95000"/>
                    <a:lumOff val="5000"/>
                  </a:schemeClr>
                </a:solidFill>
              </a:rPr>
              <a:t> </a:t>
            </a:r>
            <a:r>
              <a:rPr lang="en-IN" dirty="0">
                <a:solidFill>
                  <a:schemeClr val="tx1">
                    <a:lumMod val="95000"/>
                    <a:lumOff val="5000"/>
                  </a:schemeClr>
                </a:solidFill>
              </a:rPr>
              <a:t>method</a:t>
            </a:r>
            <a:r>
              <a:rPr lang="en-IN" dirty="0" smtClean="0">
                <a:solidFill>
                  <a:schemeClr val="tx1">
                    <a:lumMod val="95000"/>
                    <a:lumOff val="5000"/>
                  </a:schemeClr>
                </a:solidFill>
              </a:rPr>
              <a:t>:  </a:t>
            </a:r>
            <a:endParaRPr lang="en-IN" dirty="0">
              <a:solidFill>
                <a:schemeClr val="tx1">
                  <a:lumMod val="95000"/>
                  <a:lumOff val="5000"/>
                </a:schemeClr>
              </a:solidFill>
            </a:endParaRPr>
          </a:p>
        </p:txBody>
      </p:sp>
      <p:pic>
        <p:nvPicPr>
          <p:cNvPr id="6" name="Picture 5"/>
          <p:cNvPicPr>
            <a:picLocks noChangeAspect="1"/>
          </p:cNvPicPr>
          <p:nvPr/>
        </p:nvPicPr>
        <p:blipFill>
          <a:blip r:embed="rId2"/>
          <a:stretch>
            <a:fillRect/>
          </a:stretch>
        </p:blipFill>
        <p:spPr>
          <a:xfrm>
            <a:off x="3000777" y="5093527"/>
            <a:ext cx="7070501" cy="1590675"/>
          </a:xfrm>
          <a:prstGeom prst="rect">
            <a:avLst/>
          </a:prstGeom>
        </p:spPr>
      </p:pic>
    </p:spTree>
    <p:extLst>
      <p:ext uri="{BB962C8B-B14F-4D97-AF65-F5344CB8AC3E}">
        <p14:creationId xmlns:p14="http://schemas.microsoft.com/office/powerpoint/2010/main" xmlns="" val="24433155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a:solidFill>
                  <a:srgbClr val="FF0000"/>
                </a:solidFill>
              </a:rPr>
              <a:t>Understanding Null Values and </a:t>
            </a:r>
            <a:r>
              <a:rPr lang="en-IN" b="1" dirty="0" err="1">
                <a:solidFill>
                  <a:srgbClr val="FF0000"/>
                </a:solidFill>
              </a:rPr>
              <a:t>Nullable</a:t>
            </a:r>
            <a:r>
              <a:rPr lang="en-IN" b="1" dirty="0">
                <a:solidFill>
                  <a:srgbClr val="FF0000"/>
                </a:solidFill>
              </a:rPr>
              <a:t> Types</a:t>
            </a:r>
            <a:endParaRPr lang="en-IN" dirty="0">
              <a:solidFill>
                <a:srgbClr val="FF0000"/>
              </a:solidFill>
            </a:endParaRPr>
          </a:p>
        </p:txBody>
      </p:sp>
      <p:sp>
        <p:nvSpPr>
          <p:cNvPr id="3" name="Content Placeholder 2"/>
          <p:cNvSpPr>
            <a:spLocks noGrp="1"/>
          </p:cNvSpPr>
          <p:nvPr>
            <p:ph idx="1"/>
          </p:nvPr>
        </p:nvSpPr>
        <p:spPr>
          <a:xfrm>
            <a:off x="0" y="811369"/>
            <a:ext cx="12192000" cy="6046631"/>
          </a:xfrm>
        </p:spPr>
        <p:txBody>
          <a:bodyPr>
            <a:normAutofit/>
          </a:bodyPr>
          <a:lstStyle/>
          <a:p>
            <a:pPr algn="just"/>
            <a:r>
              <a:rPr lang="en-IN" dirty="0">
                <a:solidFill>
                  <a:schemeClr val="tx1">
                    <a:lumMod val="95000"/>
                    <a:lumOff val="5000"/>
                  </a:schemeClr>
                </a:solidFill>
              </a:rPr>
              <a:t>When you declare a variable, it is always a good idea to initialize it. With value types, it is common to see code such as this:</a:t>
            </a:r>
          </a:p>
          <a:p>
            <a:pPr marL="0" indent="0" algn="just">
              <a:buNone/>
            </a:pPr>
            <a:r>
              <a:rPr lang="en-IN" dirty="0" smtClean="0">
                <a:solidFill>
                  <a:schemeClr val="tx1">
                    <a:lumMod val="95000"/>
                    <a:lumOff val="5000"/>
                  </a:schemeClr>
                </a:solidFill>
              </a:rPr>
              <a:t>                                                                   </a:t>
            </a:r>
            <a:r>
              <a:rPr lang="en-IN" dirty="0" err="1" smtClean="0">
                <a:solidFill>
                  <a:schemeClr val="tx1">
                    <a:lumMod val="95000"/>
                    <a:lumOff val="5000"/>
                  </a:schemeClr>
                </a:solidFill>
              </a:rPr>
              <a:t>int</a:t>
            </a:r>
            <a:r>
              <a:rPr lang="en-IN" dirty="0" smtClean="0">
                <a:solidFill>
                  <a:schemeClr val="tx1">
                    <a:lumMod val="95000"/>
                    <a:lumOff val="5000"/>
                  </a:schemeClr>
                </a:solidFill>
              </a:rPr>
              <a:t> </a:t>
            </a:r>
            <a:r>
              <a:rPr lang="en-IN" dirty="0" err="1">
                <a:solidFill>
                  <a:schemeClr val="tx1">
                    <a:lumMod val="95000"/>
                    <a:lumOff val="5000"/>
                  </a:schemeClr>
                </a:solidFill>
              </a:rPr>
              <a:t>i</a:t>
            </a:r>
            <a:r>
              <a:rPr lang="en-IN" dirty="0">
                <a:solidFill>
                  <a:schemeClr val="tx1">
                    <a:lumMod val="95000"/>
                    <a:lumOff val="5000"/>
                  </a:schemeClr>
                </a:solidFill>
              </a:rPr>
              <a:t> = 0;double d = 0.0;</a:t>
            </a:r>
          </a:p>
          <a:p>
            <a:pPr algn="just"/>
            <a:r>
              <a:rPr lang="en-IN" dirty="0">
                <a:solidFill>
                  <a:schemeClr val="tx1">
                    <a:lumMod val="95000"/>
                    <a:lumOff val="5000"/>
                  </a:schemeClr>
                </a:solidFill>
              </a:rPr>
              <a:t>Remember that to initialize a reference variable such as a class, you can create a new instance of the class and assign the reference variable to the new object, like this:</a:t>
            </a:r>
          </a:p>
          <a:p>
            <a:pPr marL="0" indent="0" algn="just">
              <a:buNone/>
            </a:pPr>
            <a:r>
              <a:rPr lang="en-IN" dirty="0" smtClean="0">
                <a:solidFill>
                  <a:schemeClr val="tx1">
                    <a:lumMod val="95000"/>
                    <a:lumOff val="5000"/>
                  </a:schemeClr>
                </a:solidFill>
              </a:rPr>
              <a:t>                                                                   Circle </a:t>
            </a:r>
            <a:r>
              <a:rPr lang="en-IN" dirty="0">
                <a:solidFill>
                  <a:schemeClr val="tx1">
                    <a:lumMod val="95000"/>
                    <a:lumOff val="5000"/>
                  </a:schemeClr>
                </a:solidFill>
              </a:rPr>
              <a:t>c = new Circle(42);</a:t>
            </a:r>
          </a:p>
          <a:p>
            <a:pPr algn="just"/>
            <a:r>
              <a:rPr lang="en-IN" dirty="0">
                <a:solidFill>
                  <a:schemeClr val="tx1">
                    <a:lumMod val="95000"/>
                    <a:lumOff val="5000"/>
                  </a:schemeClr>
                </a:solidFill>
              </a:rPr>
              <a:t>This is all very well, but what if you don’t actually want to create a new object? Perhaps the purpose of the variable is simply to store a reference to an existing object at some later point in your program</a:t>
            </a:r>
            <a:r>
              <a:rPr lang="en-IN" dirty="0" smtClean="0">
                <a:solidFill>
                  <a:schemeClr val="tx1">
                    <a:lumMod val="95000"/>
                    <a:lumOff val="5000"/>
                  </a:schemeClr>
                </a:solidFill>
              </a:rPr>
              <a:t>. </a:t>
            </a:r>
          </a:p>
          <a:p>
            <a:pPr marL="0" indent="0" algn="just">
              <a:buNone/>
            </a:pPr>
            <a:r>
              <a:rPr lang="en-IN" dirty="0">
                <a:solidFill>
                  <a:schemeClr val="tx1">
                    <a:lumMod val="95000"/>
                    <a:lumOff val="5000"/>
                  </a:schemeClr>
                </a:solidFill>
              </a:rPr>
              <a:t> </a:t>
            </a:r>
            <a:r>
              <a:rPr lang="en-IN" dirty="0" smtClean="0">
                <a:solidFill>
                  <a:schemeClr val="tx1">
                    <a:lumMod val="95000"/>
                    <a:lumOff val="5000"/>
                  </a:schemeClr>
                </a:solidFill>
              </a:rPr>
              <a:t>    </a:t>
            </a:r>
            <a:r>
              <a:rPr lang="en-IN" dirty="0">
                <a:solidFill>
                  <a:schemeClr val="tx1">
                    <a:lumMod val="95000"/>
                    <a:lumOff val="5000"/>
                  </a:schemeClr>
                </a:solidFill>
              </a:rPr>
              <a:t>In the following code example, the </a:t>
            </a:r>
            <a:r>
              <a:rPr lang="en-IN" i="1" dirty="0">
                <a:solidFill>
                  <a:schemeClr val="tx1">
                    <a:lumMod val="95000"/>
                    <a:lumOff val="5000"/>
                  </a:schemeClr>
                </a:solidFill>
              </a:rPr>
              <a:t>Circle </a:t>
            </a:r>
            <a:r>
              <a:rPr lang="en-IN" dirty="0">
                <a:solidFill>
                  <a:schemeClr val="tx1">
                    <a:lumMod val="95000"/>
                    <a:lumOff val="5000"/>
                  </a:schemeClr>
                </a:solidFill>
              </a:rPr>
              <a:t>variable </a:t>
            </a:r>
            <a:r>
              <a:rPr lang="en-IN" i="1" dirty="0">
                <a:solidFill>
                  <a:schemeClr val="tx1">
                    <a:lumMod val="95000"/>
                    <a:lumOff val="5000"/>
                  </a:schemeClr>
                </a:solidFill>
              </a:rPr>
              <a:t>copy </a:t>
            </a:r>
            <a:r>
              <a:rPr lang="en-IN" dirty="0">
                <a:solidFill>
                  <a:schemeClr val="tx1">
                    <a:lumMod val="95000"/>
                    <a:lumOff val="5000"/>
                  </a:schemeClr>
                </a:solidFill>
              </a:rPr>
              <a:t>is initialized, but later it is assigned a reference to another instance of the </a:t>
            </a:r>
            <a:r>
              <a:rPr lang="en-IN" i="1" dirty="0">
                <a:solidFill>
                  <a:schemeClr val="tx1">
                    <a:lumMod val="95000"/>
                    <a:lumOff val="5000"/>
                  </a:schemeClr>
                </a:solidFill>
              </a:rPr>
              <a:t>Circle </a:t>
            </a:r>
            <a:r>
              <a:rPr lang="en-IN" dirty="0">
                <a:solidFill>
                  <a:schemeClr val="tx1">
                    <a:lumMod val="95000"/>
                    <a:lumOff val="5000"/>
                  </a:schemeClr>
                </a:solidFill>
              </a:rPr>
              <a:t>class</a:t>
            </a:r>
            <a:r>
              <a:rPr lang="en-IN" dirty="0" smtClean="0">
                <a:solidFill>
                  <a:schemeClr val="tx1">
                    <a:lumMod val="95000"/>
                    <a:lumOff val="5000"/>
                  </a:schemeClr>
                </a:solidFill>
              </a:rPr>
              <a:t>:  </a:t>
            </a:r>
          </a:p>
          <a:p>
            <a:pPr marL="0" indent="0" algn="just">
              <a:buNone/>
            </a:pPr>
            <a:r>
              <a:rPr lang="en-IN" dirty="0" smtClean="0">
                <a:solidFill>
                  <a:schemeClr val="tx1">
                    <a:lumMod val="95000"/>
                    <a:lumOff val="5000"/>
                  </a:schemeClr>
                </a:solidFill>
              </a:rPr>
              <a:t>                                                                 Circle </a:t>
            </a:r>
            <a:r>
              <a:rPr lang="en-IN" dirty="0">
                <a:solidFill>
                  <a:schemeClr val="tx1">
                    <a:lumMod val="95000"/>
                    <a:lumOff val="5000"/>
                  </a:schemeClr>
                </a:solidFill>
              </a:rPr>
              <a:t>c = new Circle(42</a:t>
            </a:r>
            <a:r>
              <a:rPr lang="en-IN" dirty="0" smtClean="0">
                <a:solidFill>
                  <a:schemeClr val="tx1">
                    <a:lumMod val="95000"/>
                    <a:lumOff val="5000"/>
                  </a:schemeClr>
                </a:solidFill>
              </a:rPr>
              <a:t>);</a:t>
            </a:r>
          </a:p>
          <a:p>
            <a:pPr marL="0" indent="0" algn="just">
              <a:buNone/>
            </a:pPr>
            <a:r>
              <a:rPr lang="en-IN" dirty="0">
                <a:solidFill>
                  <a:schemeClr val="tx1">
                    <a:lumMod val="95000"/>
                    <a:lumOff val="5000"/>
                  </a:schemeClr>
                </a:solidFill>
              </a:rPr>
              <a:t> </a:t>
            </a:r>
            <a:r>
              <a:rPr lang="en-IN" dirty="0" smtClean="0">
                <a:solidFill>
                  <a:schemeClr val="tx1">
                    <a:lumMod val="95000"/>
                    <a:lumOff val="5000"/>
                  </a:schemeClr>
                </a:solidFill>
              </a:rPr>
              <a:t>                                                                Circle </a:t>
            </a:r>
            <a:r>
              <a:rPr lang="en-IN" dirty="0">
                <a:solidFill>
                  <a:schemeClr val="tx1">
                    <a:lumMod val="95000"/>
                    <a:lumOff val="5000"/>
                  </a:schemeClr>
                </a:solidFill>
              </a:rPr>
              <a:t>copy = new Circle(99); // Some random value, for initializing </a:t>
            </a:r>
            <a:r>
              <a:rPr lang="en-IN" dirty="0" smtClean="0">
                <a:solidFill>
                  <a:schemeClr val="tx1">
                    <a:lumMod val="95000"/>
                    <a:lumOff val="5000"/>
                  </a:schemeClr>
                </a:solidFill>
              </a:rPr>
              <a:t>copy</a:t>
            </a:r>
          </a:p>
          <a:p>
            <a:pPr marL="0" indent="0" algn="just">
              <a:buNone/>
            </a:pPr>
            <a:r>
              <a:rPr lang="en-IN" dirty="0">
                <a:solidFill>
                  <a:schemeClr val="tx1">
                    <a:lumMod val="95000"/>
                    <a:lumOff val="5000"/>
                  </a:schemeClr>
                </a:solidFill>
              </a:rPr>
              <a:t> </a:t>
            </a:r>
            <a:r>
              <a:rPr lang="en-IN" dirty="0" smtClean="0">
                <a:solidFill>
                  <a:schemeClr val="tx1">
                    <a:lumMod val="95000"/>
                    <a:lumOff val="5000"/>
                  </a:schemeClr>
                </a:solidFill>
              </a:rPr>
              <a:t>                                                                       …….....</a:t>
            </a:r>
          </a:p>
          <a:p>
            <a:pPr marL="0" indent="0" algn="just">
              <a:buNone/>
            </a:pPr>
            <a:r>
              <a:rPr lang="en-IN" dirty="0">
                <a:solidFill>
                  <a:schemeClr val="tx1">
                    <a:lumMod val="95000"/>
                    <a:lumOff val="5000"/>
                  </a:schemeClr>
                </a:solidFill>
              </a:rPr>
              <a:t> </a:t>
            </a:r>
            <a:r>
              <a:rPr lang="en-IN" dirty="0" smtClean="0">
                <a:solidFill>
                  <a:schemeClr val="tx1">
                    <a:lumMod val="95000"/>
                    <a:lumOff val="5000"/>
                  </a:schemeClr>
                </a:solidFill>
              </a:rPr>
              <a:t>                                                                  copy </a:t>
            </a:r>
            <a:r>
              <a:rPr lang="en-IN" dirty="0">
                <a:solidFill>
                  <a:schemeClr val="tx1">
                    <a:lumMod val="95000"/>
                    <a:lumOff val="5000"/>
                  </a:schemeClr>
                </a:solidFill>
              </a:rPr>
              <a:t>= c; </a:t>
            </a:r>
            <a:r>
              <a:rPr lang="en-IN" dirty="0" smtClean="0">
                <a:solidFill>
                  <a:schemeClr val="tx1">
                    <a:lumMod val="95000"/>
                    <a:lumOff val="5000"/>
                  </a:schemeClr>
                </a:solidFill>
              </a:rPr>
              <a:t>                             // </a:t>
            </a:r>
            <a:r>
              <a:rPr lang="en-IN" dirty="0">
                <a:solidFill>
                  <a:schemeClr val="tx1">
                    <a:lumMod val="95000"/>
                    <a:lumOff val="5000"/>
                  </a:schemeClr>
                </a:solidFill>
              </a:rPr>
              <a:t>copy and c refer to the same </a:t>
            </a:r>
            <a:r>
              <a:rPr lang="en-IN" dirty="0" smtClean="0">
                <a:solidFill>
                  <a:schemeClr val="tx1">
                    <a:lumMod val="95000"/>
                    <a:lumOff val="5000"/>
                  </a:schemeClr>
                </a:solidFill>
              </a:rPr>
              <a:t>object</a:t>
            </a:r>
            <a:endParaRPr lang="en-IN" dirty="0">
              <a:solidFill>
                <a:schemeClr val="tx1">
                  <a:lumMod val="95000"/>
                  <a:lumOff val="5000"/>
                </a:schemeClr>
              </a:solidFill>
            </a:endParaRPr>
          </a:p>
          <a:p>
            <a:pPr marL="0" indent="0" algn="just">
              <a:buNone/>
            </a:pPr>
            <a:r>
              <a:rPr lang="en-IN" dirty="0">
                <a:solidFill>
                  <a:schemeClr val="tx1">
                    <a:lumMod val="95000"/>
                    <a:lumOff val="5000"/>
                  </a:schemeClr>
                </a:solidFill>
              </a:rPr>
              <a:t>After assigning </a:t>
            </a:r>
            <a:r>
              <a:rPr lang="en-IN" i="1" dirty="0">
                <a:solidFill>
                  <a:schemeClr val="tx1">
                    <a:lumMod val="95000"/>
                    <a:lumOff val="5000"/>
                  </a:schemeClr>
                </a:solidFill>
              </a:rPr>
              <a:t>c </a:t>
            </a:r>
            <a:r>
              <a:rPr lang="en-IN" dirty="0">
                <a:solidFill>
                  <a:schemeClr val="tx1">
                    <a:lumMod val="95000"/>
                    <a:lumOff val="5000"/>
                  </a:schemeClr>
                </a:solidFill>
              </a:rPr>
              <a:t>to </a:t>
            </a:r>
            <a:r>
              <a:rPr lang="en-IN" i="1" dirty="0">
                <a:solidFill>
                  <a:schemeClr val="tx1">
                    <a:lumMod val="95000"/>
                    <a:lumOff val="5000"/>
                  </a:schemeClr>
                </a:solidFill>
              </a:rPr>
              <a:t>copy</a:t>
            </a:r>
            <a:r>
              <a:rPr lang="en-IN" dirty="0">
                <a:solidFill>
                  <a:schemeClr val="tx1">
                    <a:lumMod val="95000"/>
                    <a:lumOff val="5000"/>
                  </a:schemeClr>
                </a:solidFill>
              </a:rPr>
              <a:t>, what happens to the original </a:t>
            </a:r>
            <a:r>
              <a:rPr lang="en-IN" i="1" dirty="0">
                <a:solidFill>
                  <a:schemeClr val="tx1">
                    <a:lumMod val="95000"/>
                    <a:lumOff val="5000"/>
                  </a:schemeClr>
                </a:solidFill>
              </a:rPr>
              <a:t>Circle </a:t>
            </a:r>
            <a:r>
              <a:rPr lang="en-IN" dirty="0">
                <a:solidFill>
                  <a:schemeClr val="tx1">
                    <a:lumMod val="95000"/>
                    <a:lumOff val="5000"/>
                  </a:schemeClr>
                </a:solidFill>
              </a:rPr>
              <a:t>object with a radius of 99 that you used to initialize </a:t>
            </a:r>
            <a:r>
              <a:rPr lang="en-IN" i="1" dirty="0">
                <a:solidFill>
                  <a:schemeClr val="tx1">
                    <a:lumMod val="95000"/>
                    <a:lumOff val="5000"/>
                  </a:schemeClr>
                </a:solidFill>
              </a:rPr>
              <a:t>copy</a:t>
            </a:r>
            <a:r>
              <a:rPr lang="en-IN" dirty="0">
                <a:solidFill>
                  <a:schemeClr val="tx1">
                    <a:lumMod val="95000"/>
                    <a:lumOff val="5000"/>
                  </a:schemeClr>
                </a:solidFill>
              </a:rPr>
              <a:t>? Nothing refers to it anymore. </a:t>
            </a:r>
          </a:p>
        </p:txBody>
      </p:sp>
    </p:spTree>
    <p:extLst>
      <p:ext uri="{BB962C8B-B14F-4D97-AF65-F5344CB8AC3E}">
        <p14:creationId xmlns:p14="http://schemas.microsoft.com/office/powerpoint/2010/main" xmlns="" val="18031162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811369"/>
            <a:ext cx="12192000" cy="6046631"/>
          </a:xfrm>
        </p:spPr>
        <p:txBody>
          <a:bodyPr>
            <a:normAutofit/>
          </a:bodyPr>
          <a:lstStyle/>
          <a:p>
            <a:pPr algn="just"/>
            <a:r>
              <a:rPr lang="en-IN" dirty="0">
                <a:solidFill>
                  <a:schemeClr val="tx1">
                    <a:lumMod val="95000"/>
                    <a:lumOff val="5000"/>
                  </a:schemeClr>
                </a:solidFill>
              </a:rPr>
              <a:t>The important thing to understand for now is that </a:t>
            </a:r>
            <a:r>
              <a:rPr lang="en-IN" i="1" dirty="0">
                <a:solidFill>
                  <a:schemeClr val="tx1">
                    <a:lumMod val="95000"/>
                    <a:lumOff val="5000"/>
                  </a:schemeClr>
                </a:solidFill>
              </a:rPr>
              <a:t>garbage collection </a:t>
            </a:r>
            <a:r>
              <a:rPr lang="en-IN" dirty="0">
                <a:solidFill>
                  <a:schemeClr val="tx1">
                    <a:lumMod val="95000"/>
                    <a:lumOff val="5000"/>
                  </a:schemeClr>
                </a:solidFill>
              </a:rPr>
              <a:t>is a potentially time-consuming operation; you should not </a:t>
            </a:r>
            <a:r>
              <a:rPr lang="en-IN" dirty="0" smtClean="0">
                <a:solidFill>
                  <a:schemeClr val="tx1">
                    <a:lumMod val="95000"/>
                    <a:lumOff val="5000"/>
                  </a:schemeClr>
                </a:solidFill>
              </a:rPr>
              <a:t>create </a:t>
            </a:r>
            <a:r>
              <a:rPr lang="en-IN" dirty="0">
                <a:solidFill>
                  <a:schemeClr val="tx1">
                    <a:lumMod val="95000"/>
                    <a:lumOff val="5000"/>
                  </a:schemeClr>
                </a:solidFill>
              </a:rPr>
              <a:t>objects that are never used, as doing so is a waste of time and resources</a:t>
            </a:r>
            <a:r>
              <a:rPr lang="en-IN" dirty="0" smtClean="0">
                <a:solidFill>
                  <a:schemeClr val="tx1">
                    <a:lumMod val="95000"/>
                    <a:lumOff val="5000"/>
                  </a:schemeClr>
                </a:solidFill>
              </a:rPr>
              <a:t>.</a:t>
            </a:r>
          </a:p>
          <a:p>
            <a:pPr algn="just"/>
            <a:r>
              <a:rPr lang="en-IN" dirty="0">
                <a:solidFill>
                  <a:schemeClr val="tx1">
                    <a:lumMod val="95000"/>
                    <a:lumOff val="5000"/>
                  </a:schemeClr>
                </a:solidFill>
              </a:rPr>
              <a:t>You could argue that if a variable is going to be assigned a reference to another object at some point in a program, there is no point initializing it.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But </a:t>
            </a:r>
            <a:r>
              <a:rPr lang="en-IN" dirty="0">
                <a:solidFill>
                  <a:schemeClr val="tx1">
                    <a:lumMod val="95000"/>
                    <a:lumOff val="5000"/>
                  </a:schemeClr>
                </a:solidFill>
              </a:rPr>
              <a:t>this is poor programming practice and can lead to problems in your code. For example, you will inevitably find yourself in the situation where you want to refer a variable to an object only if that variable does not already contain a reference, as shown in the following code example</a:t>
            </a:r>
            <a:r>
              <a:rPr lang="en-IN" dirty="0" smtClean="0">
                <a:solidFill>
                  <a:schemeClr val="tx1">
                    <a:lumMod val="95000"/>
                    <a:lumOff val="5000"/>
                  </a:schemeClr>
                </a:solidFill>
              </a:rPr>
              <a:t>: </a:t>
            </a:r>
          </a:p>
          <a:p>
            <a:pPr algn="just"/>
            <a:endParaRPr lang="en-IN" dirty="0">
              <a:solidFill>
                <a:schemeClr val="tx1">
                  <a:lumMod val="95000"/>
                  <a:lumOff val="5000"/>
                </a:schemeClr>
              </a:solidFill>
            </a:endParaRPr>
          </a:p>
        </p:txBody>
      </p:sp>
      <p:pic>
        <p:nvPicPr>
          <p:cNvPr id="4" name="Picture 3"/>
          <p:cNvPicPr>
            <a:picLocks noChangeAspect="1"/>
          </p:cNvPicPr>
          <p:nvPr/>
        </p:nvPicPr>
        <p:blipFill>
          <a:blip r:embed="rId2"/>
          <a:stretch>
            <a:fillRect/>
          </a:stretch>
        </p:blipFill>
        <p:spPr>
          <a:xfrm>
            <a:off x="2286360" y="3284113"/>
            <a:ext cx="6625819" cy="1517158"/>
          </a:xfrm>
          <a:prstGeom prst="rect">
            <a:avLst/>
          </a:prstGeom>
        </p:spPr>
      </p:pic>
      <p:sp>
        <p:nvSpPr>
          <p:cNvPr id="5" name="Rectangle 4"/>
          <p:cNvSpPr/>
          <p:nvPr/>
        </p:nvSpPr>
        <p:spPr>
          <a:xfrm>
            <a:off x="0" y="4981575"/>
            <a:ext cx="12192000" cy="1477328"/>
          </a:xfrm>
          <a:prstGeom prst="rect">
            <a:avLst/>
          </a:prstGeom>
        </p:spPr>
        <p:txBody>
          <a:bodyPr wrap="square">
            <a:spAutoFit/>
          </a:bodyPr>
          <a:lstStyle/>
          <a:p>
            <a:pPr algn="just"/>
            <a:r>
              <a:rPr lang="en-IN" dirty="0">
                <a:solidFill>
                  <a:schemeClr val="tx1">
                    <a:lumMod val="95000"/>
                    <a:lumOff val="5000"/>
                  </a:schemeClr>
                </a:solidFill>
                <a:latin typeface="+mj-lt"/>
                <a:cs typeface="Times New Roman" panose="02020603050405020304" pitchFamily="18" charset="0"/>
              </a:rPr>
              <a:t>The purpose of the </a:t>
            </a:r>
            <a:r>
              <a:rPr lang="en-IN" i="1" dirty="0">
                <a:solidFill>
                  <a:schemeClr val="tx1">
                    <a:lumMod val="95000"/>
                    <a:lumOff val="5000"/>
                  </a:schemeClr>
                </a:solidFill>
                <a:latin typeface="+mj-lt"/>
                <a:cs typeface="Times New Roman" panose="02020603050405020304" pitchFamily="18" charset="0"/>
              </a:rPr>
              <a:t>if </a:t>
            </a:r>
            <a:r>
              <a:rPr lang="en-IN" dirty="0">
                <a:solidFill>
                  <a:schemeClr val="tx1">
                    <a:lumMod val="95000"/>
                    <a:lumOff val="5000"/>
                  </a:schemeClr>
                </a:solidFill>
                <a:latin typeface="+mj-lt"/>
                <a:cs typeface="Times New Roman" panose="02020603050405020304" pitchFamily="18" charset="0"/>
              </a:rPr>
              <a:t>statement is to test the </a:t>
            </a:r>
            <a:r>
              <a:rPr lang="en-IN" i="1" dirty="0">
                <a:solidFill>
                  <a:schemeClr val="tx1">
                    <a:lumMod val="95000"/>
                    <a:lumOff val="5000"/>
                  </a:schemeClr>
                </a:solidFill>
                <a:latin typeface="+mj-lt"/>
                <a:cs typeface="Times New Roman" panose="02020603050405020304" pitchFamily="18" charset="0"/>
              </a:rPr>
              <a:t>copy </a:t>
            </a:r>
            <a:r>
              <a:rPr lang="en-IN" dirty="0">
                <a:solidFill>
                  <a:schemeClr val="tx1">
                    <a:lumMod val="95000"/>
                    <a:lumOff val="5000"/>
                  </a:schemeClr>
                </a:solidFill>
                <a:latin typeface="+mj-lt"/>
                <a:cs typeface="Times New Roman" panose="02020603050405020304" pitchFamily="18" charset="0"/>
              </a:rPr>
              <a:t>variable to see whether it is initialized, but to which value should you compare this variable? The answer is to use a special value called </a:t>
            </a:r>
            <a:r>
              <a:rPr lang="en-IN" i="1" dirty="0">
                <a:solidFill>
                  <a:schemeClr val="tx1">
                    <a:lumMod val="95000"/>
                    <a:lumOff val="5000"/>
                  </a:schemeClr>
                </a:solidFill>
                <a:latin typeface="+mj-lt"/>
                <a:cs typeface="Times New Roman" panose="02020603050405020304" pitchFamily="18" charset="0"/>
              </a:rPr>
              <a:t>null</a:t>
            </a:r>
            <a:r>
              <a:rPr lang="en-IN" dirty="0" smtClean="0">
                <a:solidFill>
                  <a:schemeClr val="tx1">
                    <a:lumMod val="95000"/>
                    <a:lumOff val="5000"/>
                  </a:schemeClr>
                </a:solidFill>
                <a:latin typeface="+mj-lt"/>
                <a:cs typeface="Times New Roman" panose="02020603050405020304" pitchFamily="18" charset="0"/>
              </a:rPr>
              <a:t>. </a:t>
            </a:r>
          </a:p>
          <a:p>
            <a:pPr algn="just"/>
            <a:endParaRPr lang="en-IN" dirty="0" smtClean="0">
              <a:solidFill>
                <a:schemeClr val="tx1">
                  <a:lumMod val="95000"/>
                  <a:lumOff val="5000"/>
                </a:schemeClr>
              </a:solidFill>
              <a:latin typeface="+mj-lt"/>
              <a:cs typeface="Times New Roman" panose="02020603050405020304" pitchFamily="18" charset="0"/>
            </a:endParaRPr>
          </a:p>
          <a:p>
            <a:pPr algn="just"/>
            <a:r>
              <a:rPr lang="en-IN" dirty="0">
                <a:solidFill>
                  <a:schemeClr val="tx1">
                    <a:lumMod val="95000"/>
                    <a:lumOff val="5000"/>
                  </a:schemeClr>
                </a:solidFill>
                <a:latin typeface="+mj-lt"/>
                <a:cs typeface="Times New Roman" panose="02020603050405020304" pitchFamily="18" charset="0"/>
              </a:rPr>
              <a:t>In C#, you can assign the </a:t>
            </a:r>
            <a:r>
              <a:rPr lang="en-IN" i="1" dirty="0">
                <a:solidFill>
                  <a:schemeClr val="tx1">
                    <a:lumMod val="95000"/>
                    <a:lumOff val="5000"/>
                  </a:schemeClr>
                </a:solidFill>
                <a:latin typeface="+mj-lt"/>
                <a:cs typeface="Times New Roman" panose="02020603050405020304" pitchFamily="18" charset="0"/>
              </a:rPr>
              <a:t>null </a:t>
            </a:r>
            <a:r>
              <a:rPr lang="en-IN" dirty="0">
                <a:solidFill>
                  <a:schemeClr val="tx1">
                    <a:lumMod val="95000"/>
                    <a:lumOff val="5000"/>
                  </a:schemeClr>
                </a:solidFill>
                <a:latin typeface="+mj-lt"/>
                <a:cs typeface="Times New Roman" panose="02020603050405020304" pitchFamily="18" charset="0"/>
              </a:rPr>
              <a:t>value to any reference variable. The </a:t>
            </a:r>
            <a:r>
              <a:rPr lang="en-IN" i="1" dirty="0">
                <a:solidFill>
                  <a:schemeClr val="tx1">
                    <a:lumMod val="95000"/>
                    <a:lumOff val="5000"/>
                  </a:schemeClr>
                </a:solidFill>
                <a:latin typeface="+mj-lt"/>
                <a:cs typeface="Times New Roman" panose="02020603050405020304" pitchFamily="18" charset="0"/>
              </a:rPr>
              <a:t>null </a:t>
            </a:r>
            <a:r>
              <a:rPr lang="en-IN" dirty="0">
                <a:solidFill>
                  <a:schemeClr val="tx1">
                    <a:lumMod val="95000"/>
                    <a:lumOff val="5000"/>
                  </a:schemeClr>
                </a:solidFill>
                <a:latin typeface="+mj-lt"/>
                <a:cs typeface="Times New Roman" panose="02020603050405020304" pitchFamily="18" charset="0"/>
              </a:rPr>
              <a:t>value simply means that the variable does not refer to an object in memory. You can use it like this:</a:t>
            </a:r>
          </a:p>
        </p:txBody>
      </p:sp>
    </p:spTree>
    <p:extLst>
      <p:ext uri="{BB962C8B-B14F-4D97-AF65-F5344CB8AC3E}">
        <p14:creationId xmlns:p14="http://schemas.microsoft.com/office/powerpoint/2010/main" xmlns="" val="14594590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pic>
        <p:nvPicPr>
          <p:cNvPr id="6" name="Content Placeholder 5"/>
          <p:cNvPicPr>
            <a:picLocks noGrp="1" noChangeAspect="1"/>
          </p:cNvPicPr>
          <p:nvPr>
            <p:ph idx="1"/>
          </p:nvPr>
        </p:nvPicPr>
        <p:blipFill>
          <a:blip r:embed="rId2"/>
          <a:stretch>
            <a:fillRect/>
          </a:stretch>
        </p:blipFill>
        <p:spPr>
          <a:xfrm>
            <a:off x="1931831" y="728987"/>
            <a:ext cx="7237927" cy="1872545"/>
          </a:xfrm>
          <a:prstGeom prst="rect">
            <a:avLst/>
          </a:prstGeom>
        </p:spPr>
      </p:pic>
      <p:sp>
        <p:nvSpPr>
          <p:cNvPr id="7" name="Rectangle 6"/>
          <p:cNvSpPr/>
          <p:nvPr/>
        </p:nvSpPr>
        <p:spPr>
          <a:xfrm>
            <a:off x="0" y="2957418"/>
            <a:ext cx="12192000" cy="3139321"/>
          </a:xfrm>
          <a:prstGeom prst="rect">
            <a:avLst/>
          </a:prstGeom>
        </p:spPr>
        <p:txBody>
          <a:bodyPr wrap="square">
            <a:spAutoFit/>
          </a:bodyPr>
          <a:lstStyle/>
          <a:p>
            <a:r>
              <a:rPr lang="en-IN" dirty="0">
                <a:solidFill>
                  <a:srgbClr val="000000"/>
                </a:solidFill>
                <a:latin typeface="Segoe"/>
              </a:rPr>
              <a:t>The purpose of the </a:t>
            </a:r>
            <a:r>
              <a:rPr lang="en-IN" i="1" dirty="0">
                <a:solidFill>
                  <a:srgbClr val="000000"/>
                </a:solidFill>
                <a:latin typeface="Segoe"/>
              </a:rPr>
              <a:t>if </a:t>
            </a:r>
            <a:r>
              <a:rPr lang="en-IN" dirty="0">
                <a:solidFill>
                  <a:srgbClr val="000000"/>
                </a:solidFill>
                <a:latin typeface="Segoe"/>
              </a:rPr>
              <a:t>statement is to test the </a:t>
            </a:r>
            <a:r>
              <a:rPr lang="en-IN" i="1" dirty="0">
                <a:solidFill>
                  <a:srgbClr val="000000"/>
                </a:solidFill>
                <a:latin typeface="Segoe"/>
              </a:rPr>
              <a:t>copy </a:t>
            </a:r>
            <a:r>
              <a:rPr lang="en-IN" dirty="0">
                <a:solidFill>
                  <a:srgbClr val="000000"/>
                </a:solidFill>
                <a:latin typeface="Segoe"/>
              </a:rPr>
              <a:t>variable to see whether it is initialized, but to which value should you compare this variable? The answer is to use a special value called </a:t>
            </a:r>
            <a:r>
              <a:rPr lang="en-IN" i="1" dirty="0">
                <a:solidFill>
                  <a:srgbClr val="000000"/>
                </a:solidFill>
                <a:latin typeface="Segoe"/>
              </a:rPr>
              <a:t>null</a:t>
            </a:r>
            <a:r>
              <a:rPr lang="en-IN" dirty="0" smtClean="0">
                <a:solidFill>
                  <a:srgbClr val="000000"/>
                </a:solidFill>
                <a:latin typeface="Segoe"/>
              </a:rPr>
              <a:t>.</a:t>
            </a:r>
          </a:p>
          <a:p>
            <a:endParaRPr lang="en-IN" dirty="0">
              <a:solidFill>
                <a:srgbClr val="000000"/>
              </a:solidFill>
              <a:latin typeface="Segoe"/>
            </a:endParaRPr>
          </a:p>
          <a:p>
            <a:r>
              <a:rPr lang="en-IN" dirty="0">
                <a:solidFill>
                  <a:srgbClr val="000000"/>
                </a:solidFill>
                <a:latin typeface="Segoe"/>
              </a:rPr>
              <a:t>In C#, you can assign the </a:t>
            </a:r>
            <a:r>
              <a:rPr lang="en-IN" i="1" dirty="0">
                <a:solidFill>
                  <a:srgbClr val="000000"/>
                </a:solidFill>
                <a:latin typeface="Segoe"/>
              </a:rPr>
              <a:t>null </a:t>
            </a:r>
            <a:r>
              <a:rPr lang="en-IN" dirty="0">
                <a:solidFill>
                  <a:srgbClr val="000000"/>
                </a:solidFill>
                <a:latin typeface="Segoe"/>
              </a:rPr>
              <a:t>value to any reference variable. The </a:t>
            </a:r>
            <a:r>
              <a:rPr lang="en-IN" i="1" dirty="0">
                <a:solidFill>
                  <a:srgbClr val="000000"/>
                </a:solidFill>
                <a:latin typeface="Segoe"/>
              </a:rPr>
              <a:t>null </a:t>
            </a:r>
            <a:r>
              <a:rPr lang="en-IN" dirty="0">
                <a:solidFill>
                  <a:srgbClr val="000000"/>
                </a:solidFill>
                <a:latin typeface="Segoe"/>
              </a:rPr>
              <a:t>value simply means that the variable does not refer to an object in memory. You can use it like this</a:t>
            </a:r>
            <a:r>
              <a:rPr lang="en-IN" dirty="0" smtClean="0">
                <a:solidFill>
                  <a:srgbClr val="000000"/>
                </a:solidFill>
                <a:latin typeface="Segoe"/>
              </a:rPr>
              <a:t>:</a:t>
            </a:r>
          </a:p>
          <a:p>
            <a:endParaRPr lang="en-US" dirty="0">
              <a:solidFill>
                <a:srgbClr val="000000"/>
              </a:solidFill>
              <a:latin typeface="Segoe"/>
            </a:endParaRPr>
          </a:p>
          <a:p>
            <a:endParaRPr lang="en-US" dirty="0" smtClean="0">
              <a:solidFill>
                <a:srgbClr val="000000"/>
              </a:solidFill>
              <a:latin typeface="Segoe"/>
            </a:endParaRPr>
          </a:p>
          <a:p>
            <a:endParaRPr lang="en-US" dirty="0">
              <a:solidFill>
                <a:srgbClr val="000000"/>
              </a:solidFill>
              <a:latin typeface="Segoe"/>
            </a:endParaRPr>
          </a:p>
          <a:p>
            <a:endParaRPr lang="en-US" dirty="0" smtClean="0">
              <a:solidFill>
                <a:srgbClr val="000000"/>
              </a:solidFill>
              <a:latin typeface="Segoe"/>
            </a:endParaRPr>
          </a:p>
          <a:p>
            <a:endParaRPr lang="en-US" dirty="0">
              <a:solidFill>
                <a:srgbClr val="000000"/>
              </a:solidFill>
              <a:latin typeface="Segoe"/>
            </a:endParaRPr>
          </a:p>
          <a:p>
            <a:endParaRPr lang="en-IN" dirty="0"/>
          </a:p>
        </p:txBody>
      </p:sp>
      <p:pic>
        <p:nvPicPr>
          <p:cNvPr id="8" name="Picture 7"/>
          <p:cNvPicPr>
            <a:picLocks noChangeAspect="1"/>
          </p:cNvPicPr>
          <p:nvPr/>
        </p:nvPicPr>
        <p:blipFill>
          <a:blip r:embed="rId3"/>
          <a:stretch>
            <a:fillRect/>
          </a:stretch>
        </p:blipFill>
        <p:spPr>
          <a:xfrm>
            <a:off x="2885002" y="4475410"/>
            <a:ext cx="6155968" cy="2382590"/>
          </a:xfrm>
          <a:prstGeom prst="rect">
            <a:avLst/>
          </a:prstGeom>
        </p:spPr>
      </p:pic>
    </p:spTree>
    <p:extLst>
      <p:ext uri="{BB962C8B-B14F-4D97-AF65-F5344CB8AC3E}">
        <p14:creationId xmlns:p14="http://schemas.microsoft.com/office/powerpoint/2010/main" xmlns="" val="3509309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178862" cy="579549"/>
          </a:xfrm>
        </p:spPr>
        <p:txBody>
          <a:bodyPr>
            <a:normAutofit fontScale="90000"/>
          </a:bodyPr>
          <a:lstStyle/>
          <a:p>
            <a:r>
              <a:rPr lang="en-IN" b="1" dirty="0">
                <a:solidFill>
                  <a:srgbClr val="FF0000"/>
                </a:solidFill>
              </a:rPr>
              <a:t>Defining and Using a Class </a:t>
            </a:r>
            <a:endParaRPr lang="en-IN" dirty="0">
              <a:solidFill>
                <a:srgbClr val="FF0000"/>
              </a:solidFill>
            </a:endParaRPr>
          </a:p>
        </p:txBody>
      </p:sp>
      <p:sp>
        <p:nvSpPr>
          <p:cNvPr id="3" name="Content Placeholder 2"/>
          <p:cNvSpPr>
            <a:spLocks noGrp="1"/>
          </p:cNvSpPr>
          <p:nvPr>
            <p:ph idx="1"/>
          </p:nvPr>
        </p:nvSpPr>
        <p:spPr>
          <a:xfrm>
            <a:off x="0" y="579549"/>
            <a:ext cx="12192000" cy="6278451"/>
          </a:xfrm>
        </p:spPr>
        <p:txBody>
          <a:bodyPr>
            <a:normAutofit/>
          </a:bodyPr>
          <a:lstStyle/>
          <a:p>
            <a:pPr marL="0" indent="0" algn="just">
              <a:buNone/>
            </a:pPr>
            <a:r>
              <a:rPr lang="en-IN" sz="1700" dirty="0">
                <a:solidFill>
                  <a:schemeClr val="tx1">
                    <a:lumMod val="95000"/>
                    <a:lumOff val="5000"/>
                  </a:schemeClr>
                </a:solidFill>
              </a:rPr>
              <a:t>In C#, you use the </a:t>
            </a:r>
            <a:r>
              <a:rPr lang="en-IN" sz="1700" i="1" dirty="0">
                <a:solidFill>
                  <a:schemeClr val="tx1">
                    <a:lumMod val="95000"/>
                    <a:lumOff val="5000"/>
                  </a:schemeClr>
                </a:solidFill>
              </a:rPr>
              <a:t>class </a:t>
            </a:r>
            <a:r>
              <a:rPr lang="en-IN" sz="1700" dirty="0">
                <a:solidFill>
                  <a:schemeClr val="tx1">
                    <a:lumMod val="95000"/>
                    <a:lumOff val="5000"/>
                  </a:schemeClr>
                </a:solidFill>
              </a:rPr>
              <a:t>keyword to define a new class. The data and methods of the class occur in the body of the class between a pair of braces. </a:t>
            </a:r>
            <a:endParaRPr lang="en-IN" sz="1700" dirty="0" smtClean="0">
              <a:solidFill>
                <a:schemeClr val="tx1">
                  <a:lumMod val="95000"/>
                  <a:lumOff val="5000"/>
                </a:schemeClr>
              </a:solidFill>
            </a:endParaRPr>
          </a:p>
          <a:p>
            <a:pPr marL="0" indent="0">
              <a:buNone/>
            </a:pPr>
            <a:r>
              <a:rPr lang="en-IN" sz="1700" dirty="0">
                <a:solidFill>
                  <a:schemeClr val="tx1">
                    <a:lumMod val="95000"/>
                    <a:lumOff val="5000"/>
                  </a:schemeClr>
                </a:solidFill>
              </a:rPr>
              <a:t>Here is a C# class called </a:t>
            </a:r>
            <a:r>
              <a:rPr lang="en-IN" sz="1700" i="1" dirty="0">
                <a:solidFill>
                  <a:schemeClr val="tx1">
                    <a:lumMod val="95000"/>
                    <a:lumOff val="5000"/>
                  </a:schemeClr>
                </a:solidFill>
              </a:rPr>
              <a:t>Circle </a:t>
            </a:r>
            <a:r>
              <a:rPr lang="en-IN" sz="1700" dirty="0">
                <a:solidFill>
                  <a:schemeClr val="tx1">
                    <a:lumMod val="95000"/>
                    <a:lumOff val="5000"/>
                  </a:schemeClr>
                </a:solidFill>
              </a:rPr>
              <a:t>that contains one method (to calculate the circle’s area) and one piece of data (the circle’s radius): </a:t>
            </a:r>
            <a:endParaRPr lang="en-IN" sz="1700" dirty="0" smtClean="0">
              <a:solidFill>
                <a:schemeClr val="tx1">
                  <a:lumMod val="95000"/>
                  <a:lumOff val="5000"/>
                </a:schemeClr>
              </a:solidFill>
            </a:endParaRPr>
          </a:p>
          <a:p>
            <a:pPr marL="0" indent="0">
              <a:spcBef>
                <a:spcPts val="0"/>
              </a:spcBef>
              <a:buNone/>
            </a:pPr>
            <a:r>
              <a:rPr lang="en-IN" sz="1700" dirty="0" smtClean="0">
                <a:solidFill>
                  <a:srgbClr val="FF0000"/>
                </a:solidFill>
              </a:rPr>
              <a:t>                                          class Circle </a:t>
            </a:r>
          </a:p>
          <a:p>
            <a:pPr marL="0" indent="0">
              <a:spcBef>
                <a:spcPts val="0"/>
              </a:spcBef>
              <a:buNone/>
            </a:pPr>
            <a:r>
              <a:rPr lang="en-IN" sz="1700" dirty="0" smtClean="0">
                <a:solidFill>
                  <a:srgbClr val="FF0000"/>
                </a:solidFill>
              </a:rPr>
              <a:t>                             { </a:t>
            </a:r>
          </a:p>
          <a:p>
            <a:pPr marL="0" indent="0">
              <a:spcBef>
                <a:spcPts val="0"/>
              </a:spcBef>
              <a:buNone/>
            </a:pPr>
            <a:r>
              <a:rPr lang="en-IN" sz="1700" dirty="0" smtClean="0">
                <a:solidFill>
                  <a:srgbClr val="FF0000"/>
                </a:solidFill>
              </a:rPr>
              <a:t>                                       </a:t>
            </a:r>
            <a:r>
              <a:rPr lang="en-IN" sz="1700" dirty="0" err="1" smtClean="0">
                <a:solidFill>
                  <a:srgbClr val="FF0000"/>
                </a:solidFill>
              </a:rPr>
              <a:t>int</a:t>
            </a:r>
            <a:r>
              <a:rPr lang="en-IN" sz="1700" dirty="0" smtClean="0">
                <a:solidFill>
                  <a:srgbClr val="FF0000"/>
                </a:solidFill>
              </a:rPr>
              <a:t> radius; </a:t>
            </a:r>
          </a:p>
          <a:p>
            <a:pPr marL="0" indent="0">
              <a:spcBef>
                <a:spcPts val="0"/>
              </a:spcBef>
              <a:buNone/>
            </a:pPr>
            <a:r>
              <a:rPr lang="en-IN" sz="1700" dirty="0" smtClean="0">
                <a:solidFill>
                  <a:srgbClr val="FF0000"/>
                </a:solidFill>
              </a:rPr>
              <a:t>                                      double Area() </a:t>
            </a:r>
          </a:p>
          <a:p>
            <a:pPr marL="0" indent="0">
              <a:spcBef>
                <a:spcPts val="0"/>
              </a:spcBef>
              <a:buNone/>
            </a:pPr>
            <a:r>
              <a:rPr lang="en-IN" sz="1700" dirty="0" smtClean="0">
                <a:solidFill>
                  <a:srgbClr val="FF0000"/>
                </a:solidFill>
              </a:rPr>
              <a:t>                                   { </a:t>
            </a:r>
          </a:p>
          <a:p>
            <a:pPr marL="0" indent="0">
              <a:spcBef>
                <a:spcPts val="0"/>
              </a:spcBef>
              <a:buNone/>
            </a:pPr>
            <a:r>
              <a:rPr lang="en-IN" sz="1700" dirty="0" smtClean="0">
                <a:solidFill>
                  <a:srgbClr val="FF0000"/>
                </a:solidFill>
              </a:rPr>
              <a:t>                                      return </a:t>
            </a:r>
            <a:r>
              <a:rPr lang="en-IN" sz="1700" dirty="0" err="1" smtClean="0">
                <a:solidFill>
                  <a:srgbClr val="FF0000"/>
                </a:solidFill>
              </a:rPr>
              <a:t>Math.PI</a:t>
            </a:r>
            <a:r>
              <a:rPr lang="en-IN" sz="1700" dirty="0" smtClean="0">
                <a:solidFill>
                  <a:srgbClr val="FF0000"/>
                </a:solidFill>
              </a:rPr>
              <a:t> * radius * radius; </a:t>
            </a:r>
          </a:p>
          <a:p>
            <a:pPr marL="0" indent="0">
              <a:spcBef>
                <a:spcPts val="0"/>
              </a:spcBef>
              <a:buNone/>
            </a:pPr>
            <a:r>
              <a:rPr lang="en-IN" sz="1700" dirty="0" smtClean="0">
                <a:solidFill>
                  <a:srgbClr val="FF0000"/>
                </a:solidFill>
              </a:rPr>
              <a:t>                                   } </a:t>
            </a:r>
          </a:p>
          <a:p>
            <a:pPr marL="0" indent="0">
              <a:spcBef>
                <a:spcPts val="0"/>
              </a:spcBef>
              <a:buNone/>
            </a:pPr>
            <a:r>
              <a:rPr lang="en-IN" sz="1700" dirty="0" smtClean="0">
                <a:solidFill>
                  <a:srgbClr val="FF0000"/>
                </a:solidFill>
              </a:rPr>
              <a:t>                               }  </a:t>
            </a:r>
          </a:p>
          <a:p>
            <a:pPr marL="0" indent="0">
              <a:spcBef>
                <a:spcPts val="0"/>
              </a:spcBef>
              <a:buNone/>
            </a:pPr>
            <a:r>
              <a:rPr lang="en-IN" sz="1700" b="1" dirty="0">
                <a:solidFill>
                  <a:srgbClr val="002060"/>
                </a:solidFill>
              </a:rPr>
              <a:t>Note </a:t>
            </a:r>
            <a:r>
              <a:rPr lang="en-IN" sz="1700" dirty="0">
                <a:solidFill>
                  <a:srgbClr val="002060"/>
                </a:solidFill>
              </a:rPr>
              <a:t>The </a:t>
            </a:r>
            <a:r>
              <a:rPr lang="en-IN" sz="1700" i="1" dirty="0">
                <a:solidFill>
                  <a:srgbClr val="002060"/>
                </a:solidFill>
              </a:rPr>
              <a:t>Math </a:t>
            </a:r>
            <a:r>
              <a:rPr lang="en-IN" sz="1700" dirty="0">
                <a:solidFill>
                  <a:srgbClr val="002060"/>
                </a:solidFill>
              </a:rPr>
              <a:t>class contains methods for performing mathematical calculations and fields containing mathematical constants. The </a:t>
            </a:r>
            <a:r>
              <a:rPr lang="en-IN" sz="1700" i="1" dirty="0" err="1">
                <a:solidFill>
                  <a:srgbClr val="002060"/>
                </a:solidFill>
              </a:rPr>
              <a:t>Math.PI</a:t>
            </a:r>
            <a:r>
              <a:rPr lang="en-IN" sz="1700" i="1" dirty="0">
                <a:solidFill>
                  <a:srgbClr val="002060"/>
                </a:solidFill>
              </a:rPr>
              <a:t> </a:t>
            </a:r>
            <a:r>
              <a:rPr lang="en-IN" sz="1700" dirty="0">
                <a:solidFill>
                  <a:srgbClr val="002060"/>
                </a:solidFill>
              </a:rPr>
              <a:t>field contains the value 3.14159265358979323846, which is an approximation of the value of Pi</a:t>
            </a:r>
            <a:r>
              <a:rPr lang="en-IN" sz="1700" dirty="0" smtClean="0">
                <a:solidFill>
                  <a:srgbClr val="002060"/>
                </a:solidFill>
              </a:rPr>
              <a:t>. </a:t>
            </a:r>
          </a:p>
          <a:p>
            <a:pPr>
              <a:spcBef>
                <a:spcPts val="0"/>
              </a:spcBef>
            </a:pPr>
            <a:r>
              <a:rPr lang="en-IN" sz="1700" dirty="0">
                <a:solidFill>
                  <a:schemeClr val="tx1">
                    <a:lumMod val="95000"/>
                    <a:lumOff val="5000"/>
                  </a:schemeClr>
                </a:solidFill>
              </a:rPr>
              <a:t>The body of a class contains ordinary methods (such as </a:t>
            </a:r>
            <a:r>
              <a:rPr lang="en-IN" sz="1700" i="1" dirty="0">
                <a:solidFill>
                  <a:schemeClr val="tx1">
                    <a:lumMod val="95000"/>
                    <a:lumOff val="5000"/>
                  </a:schemeClr>
                </a:solidFill>
              </a:rPr>
              <a:t>Area</a:t>
            </a:r>
            <a:r>
              <a:rPr lang="en-IN" sz="1700" dirty="0">
                <a:solidFill>
                  <a:schemeClr val="tx1">
                    <a:lumMod val="95000"/>
                    <a:lumOff val="5000"/>
                  </a:schemeClr>
                </a:solidFill>
              </a:rPr>
              <a:t>) and fields (such as </a:t>
            </a:r>
            <a:r>
              <a:rPr lang="en-IN" sz="1700" i="1" dirty="0">
                <a:solidFill>
                  <a:schemeClr val="tx1">
                    <a:lumMod val="95000"/>
                    <a:lumOff val="5000"/>
                  </a:schemeClr>
                </a:solidFill>
              </a:rPr>
              <a:t>radius</a:t>
            </a:r>
            <a:r>
              <a:rPr lang="en-IN" sz="1700" dirty="0">
                <a:solidFill>
                  <a:schemeClr val="tx1">
                    <a:lumMod val="95000"/>
                    <a:lumOff val="5000"/>
                  </a:schemeClr>
                </a:solidFill>
              </a:rPr>
              <a:t>)—remember that variables in a class are called </a:t>
            </a:r>
            <a:r>
              <a:rPr lang="en-IN" sz="1700" i="1" dirty="0">
                <a:solidFill>
                  <a:schemeClr val="tx1">
                    <a:lumMod val="95000"/>
                    <a:lumOff val="5000"/>
                  </a:schemeClr>
                </a:solidFill>
              </a:rPr>
              <a:t>fields</a:t>
            </a:r>
            <a:r>
              <a:rPr lang="en-IN" sz="1700" dirty="0">
                <a:solidFill>
                  <a:schemeClr val="tx1">
                    <a:lumMod val="95000"/>
                    <a:lumOff val="5000"/>
                  </a:schemeClr>
                </a:solidFill>
              </a:rPr>
              <a:t>. </a:t>
            </a:r>
            <a:endParaRPr lang="en-IN" sz="1700" dirty="0" smtClean="0">
              <a:solidFill>
                <a:schemeClr val="tx1">
                  <a:lumMod val="95000"/>
                  <a:lumOff val="5000"/>
                </a:schemeClr>
              </a:solidFill>
            </a:endParaRPr>
          </a:p>
          <a:p>
            <a:pPr>
              <a:spcBef>
                <a:spcPts val="0"/>
              </a:spcBef>
            </a:pPr>
            <a:r>
              <a:rPr lang="en-IN" sz="1700" dirty="0">
                <a:solidFill>
                  <a:schemeClr val="tx1">
                    <a:lumMod val="95000"/>
                    <a:lumOff val="5000"/>
                  </a:schemeClr>
                </a:solidFill>
              </a:rPr>
              <a:t>You can use the </a:t>
            </a:r>
            <a:r>
              <a:rPr lang="en-IN" sz="1700" i="1" dirty="0">
                <a:solidFill>
                  <a:schemeClr val="tx1">
                    <a:lumMod val="95000"/>
                    <a:lumOff val="5000"/>
                  </a:schemeClr>
                </a:solidFill>
              </a:rPr>
              <a:t>Circle </a:t>
            </a:r>
            <a:r>
              <a:rPr lang="en-IN" sz="1700" dirty="0">
                <a:solidFill>
                  <a:schemeClr val="tx1">
                    <a:lumMod val="95000"/>
                    <a:lumOff val="5000"/>
                  </a:schemeClr>
                </a:solidFill>
              </a:rPr>
              <a:t>class in a similar manner to using the other types that you have already met. </a:t>
            </a:r>
            <a:r>
              <a:rPr lang="en-IN" sz="1700" dirty="0" smtClean="0">
                <a:solidFill>
                  <a:schemeClr val="tx1">
                    <a:lumMod val="95000"/>
                    <a:lumOff val="5000"/>
                  </a:schemeClr>
                </a:solidFill>
              </a:rPr>
              <a:t> </a:t>
            </a:r>
          </a:p>
          <a:p>
            <a:r>
              <a:rPr lang="en-IN" sz="1700" dirty="0">
                <a:solidFill>
                  <a:schemeClr val="tx1">
                    <a:lumMod val="95000"/>
                    <a:lumOff val="5000"/>
                  </a:schemeClr>
                </a:solidFill>
              </a:rPr>
              <a:t>You create a variable specifying </a:t>
            </a:r>
            <a:r>
              <a:rPr lang="en-IN" sz="1700" i="1" dirty="0">
                <a:solidFill>
                  <a:schemeClr val="tx1">
                    <a:lumMod val="95000"/>
                    <a:lumOff val="5000"/>
                  </a:schemeClr>
                </a:solidFill>
              </a:rPr>
              <a:t>Circle </a:t>
            </a:r>
            <a:r>
              <a:rPr lang="en-IN" sz="1700" dirty="0">
                <a:solidFill>
                  <a:schemeClr val="tx1">
                    <a:lumMod val="95000"/>
                    <a:lumOff val="5000"/>
                  </a:schemeClr>
                </a:solidFill>
              </a:rPr>
              <a:t>as its type, and then you initialize the variable with some valid data. Here is an example:</a:t>
            </a:r>
          </a:p>
          <a:p>
            <a:pPr marL="0" indent="0">
              <a:buNone/>
            </a:pPr>
            <a:r>
              <a:rPr lang="en-IN" dirty="0" smtClean="0">
                <a:solidFill>
                  <a:schemeClr val="tx1">
                    <a:lumMod val="95000"/>
                    <a:lumOff val="5000"/>
                  </a:schemeClr>
                </a:solidFill>
              </a:rPr>
              <a:t>                                                          Circle </a:t>
            </a:r>
            <a:r>
              <a:rPr lang="en-IN" dirty="0">
                <a:solidFill>
                  <a:schemeClr val="tx1">
                    <a:lumMod val="95000"/>
                    <a:lumOff val="5000"/>
                  </a:schemeClr>
                </a:solidFill>
              </a:rPr>
              <a:t>c; </a:t>
            </a:r>
            <a:r>
              <a:rPr lang="en-IN" dirty="0" smtClean="0">
                <a:solidFill>
                  <a:schemeClr val="tx1">
                    <a:lumMod val="95000"/>
                    <a:lumOff val="5000"/>
                  </a:schemeClr>
                </a:solidFill>
              </a:rPr>
              <a:t>          // </a:t>
            </a:r>
            <a:r>
              <a:rPr lang="en-IN" dirty="0">
                <a:solidFill>
                  <a:schemeClr val="tx1">
                    <a:lumMod val="95000"/>
                    <a:lumOff val="5000"/>
                  </a:schemeClr>
                </a:solidFill>
              </a:rPr>
              <a:t>Create a Circle </a:t>
            </a:r>
            <a:endParaRPr lang="en-IN" dirty="0" smtClean="0">
              <a:solidFill>
                <a:schemeClr val="tx1">
                  <a:lumMod val="95000"/>
                  <a:lumOff val="5000"/>
                </a:schemeClr>
              </a:solidFill>
            </a:endParaRPr>
          </a:p>
          <a:p>
            <a:pPr marL="0" indent="0">
              <a:buNone/>
            </a:pPr>
            <a:r>
              <a:rPr lang="en-US" dirty="0">
                <a:solidFill>
                  <a:schemeClr val="tx1">
                    <a:lumMod val="95000"/>
                    <a:lumOff val="5000"/>
                  </a:schemeClr>
                </a:solidFill>
              </a:rPr>
              <a:t> </a:t>
            </a:r>
            <a:r>
              <a:rPr lang="en-US" dirty="0" smtClean="0">
                <a:solidFill>
                  <a:schemeClr val="tx1">
                    <a:lumMod val="95000"/>
                    <a:lumOff val="5000"/>
                  </a:schemeClr>
                </a:solidFill>
              </a:rPr>
              <a:t>                                                       </a:t>
            </a:r>
            <a:r>
              <a:rPr lang="en-IN" dirty="0">
                <a:solidFill>
                  <a:schemeClr val="tx1">
                    <a:lumMod val="95000"/>
                    <a:lumOff val="5000"/>
                  </a:schemeClr>
                </a:solidFill>
              </a:rPr>
              <a:t>c = new Circle(); // Initialize it</a:t>
            </a:r>
            <a:endParaRPr lang="en-IN" dirty="0" smtClean="0">
              <a:solidFill>
                <a:schemeClr val="tx1">
                  <a:lumMod val="95000"/>
                  <a:lumOff val="5000"/>
                </a:schemeClr>
              </a:solidFill>
            </a:endParaRPr>
          </a:p>
          <a:p>
            <a:pPr>
              <a:spcBef>
                <a:spcPts val="0"/>
              </a:spcBef>
            </a:pPr>
            <a:endParaRPr lang="en-IN" dirty="0">
              <a:solidFill>
                <a:schemeClr val="tx1">
                  <a:lumMod val="95000"/>
                  <a:lumOff val="5000"/>
                </a:schemeClr>
              </a:solidFill>
            </a:endParaRPr>
          </a:p>
        </p:txBody>
      </p:sp>
    </p:spTree>
    <p:extLst>
      <p:ext uri="{BB962C8B-B14F-4D97-AF65-F5344CB8AC3E}">
        <p14:creationId xmlns:p14="http://schemas.microsoft.com/office/powerpoint/2010/main" xmlns="" val="1622247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a:solidFill>
                  <a:srgbClr val="FF0000"/>
                </a:solidFill>
              </a:rPr>
              <a:t>Using </a:t>
            </a:r>
            <a:r>
              <a:rPr lang="en-IN" b="1" dirty="0" err="1">
                <a:solidFill>
                  <a:srgbClr val="FF0000"/>
                </a:solidFill>
              </a:rPr>
              <a:t>Nullable</a:t>
            </a:r>
            <a:r>
              <a:rPr lang="en-IN" b="1" dirty="0">
                <a:solidFill>
                  <a:srgbClr val="FF0000"/>
                </a:solidFill>
              </a:rPr>
              <a:t> </a:t>
            </a:r>
            <a:r>
              <a:rPr lang="en-IN" dirty="0">
                <a:solidFill>
                  <a:srgbClr val="FF0000"/>
                </a:solidFill>
              </a:rPr>
              <a:t>T</a:t>
            </a:r>
            <a:r>
              <a:rPr lang="en-IN" b="1" dirty="0">
                <a:solidFill>
                  <a:srgbClr val="FF0000"/>
                </a:solidFill>
              </a:rPr>
              <a:t>ypes</a:t>
            </a:r>
            <a:endParaRPr lang="en-IN" dirty="0">
              <a:solidFill>
                <a:srgbClr val="FF0000"/>
              </a:solidFill>
            </a:endParaRPr>
          </a:p>
        </p:txBody>
      </p:sp>
      <p:sp>
        <p:nvSpPr>
          <p:cNvPr id="3" name="Content Placeholder 2"/>
          <p:cNvSpPr>
            <a:spLocks noGrp="1"/>
          </p:cNvSpPr>
          <p:nvPr>
            <p:ph idx="1"/>
          </p:nvPr>
        </p:nvSpPr>
        <p:spPr>
          <a:xfrm>
            <a:off x="0" y="631065"/>
            <a:ext cx="12192000" cy="6130343"/>
          </a:xfrm>
        </p:spPr>
        <p:txBody>
          <a:bodyPr/>
          <a:lstStyle/>
          <a:p>
            <a:pPr algn="just"/>
            <a:r>
              <a:rPr lang="en-IN" dirty="0">
                <a:solidFill>
                  <a:schemeClr val="tx1">
                    <a:lumMod val="95000"/>
                    <a:lumOff val="5000"/>
                  </a:schemeClr>
                </a:solidFill>
              </a:rPr>
              <a:t>The </a:t>
            </a:r>
            <a:r>
              <a:rPr lang="en-IN" i="1" dirty="0">
                <a:solidFill>
                  <a:schemeClr val="tx1">
                    <a:lumMod val="95000"/>
                    <a:lumOff val="5000"/>
                  </a:schemeClr>
                </a:solidFill>
              </a:rPr>
              <a:t>null </a:t>
            </a:r>
            <a:r>
              <a:rPr lang="en-IN" dirty="0">
                <a:solidFill>
                  <a:schemeClr val="tx1">
                    <a:lumMod val="95000"/>
                    <a:lumOff val="5000"/>
                  </a:schemeClr>
                </a:solidFill>
              </a:rPr>
              <a:t>value is useful for initializing reference types. Sometimes you need an equivalent value for value types, but </a:t>
            </a:r>
            <a:r>
              <a:rPr lang="en-IN" i="1" dirty="0">
                <a:solidFill>
                  <a:schemeClr val="tx1">
                    <a:lumMod val="95000"/>
                    <a:lumOff val="5000"/>
                  </a:schemeClr>
                </a:solidFill>
              </a:rPr>
              <a:t>null </a:t>
            </a:r>
            <a:r>
              <a:rPr lang="en-IN" dirty="0">
                <a:solidFill>
                  <a:schemeClr val="tx1">
                    <a:lumMod val="95000"/>
                    <a:lumOff val="5000"/>
                  </a:schemeClr>
                </a:solidFill>
              </a:rPr>
              <a:t>is itself a reference, and so you cannot assign it to a value type. The following statement is therefore illegal in C</a:t>
            </a:r>
            <a:r>
              <a:rPr lang="en-IN" dirty="0" smtClean="0">
                <a:solidFill>
                  <a:schemeClr val="tx1">
                    <a:lumMod val="95000"/>
                    <a:lumOff val="5000"/>
                  </a:schemeClr>
                </a:solidFill>
              </a:rPr>
              <a:t>#: </a:t>
            </a:r>
          </a:p>
          <a:p>
            <a:pPr marL="0" indent="0" algn="just">
              <a:buNone/>
            </a:pPr>
            <a:r>
              <a:rPr lang="en-IN" dirty="0" smtClean="0"/>
              <a:t>                                                                              </a:t>
            </a:r>
            <a:r>
              <a:rPr lang="en-IN" dirty="0" err="1" smtClean="0">
                <a:solidFill>
                  <a:schemeClr val="tx1">
                    <a:lumMod val="95000"/>
                    <a:lumOff val="5000"/>
                  </a:schemeClr>
                </a:solidFill>
              </a:rPr>
              <a:t>int</a:t>
            </a:r>
            <a:r>
              <a:rPr lang="en-IN" dirty="0" smtClean="0">
                <a:solidFill>
                  <a:schemeClr val="tx1">
                    <a:lumMod val="95000"/>
                    <a:lumOff val="5000"/>
                  </a:schemeClr>
                </a:solidFill>
              </a:rPr>
              <a:t> </a:t>
            </a:r>
            <a:r>
              <a:rPr lang="en-IN" dirty="0" err="1">
                <a:solidFill>
                  <a:schemeClr val="tx1">
                    <a:lumMod val="95000"/>
                    <a:lumOff val="5000"/>
                  </a:schemeClr>
                </a:solidFill>
              </a:rPr>
              <a:t>i</a:t>
            </a:r>
            <a:r>
              <a:rPr lang="en-IN" dirty="0">
                <a:solidFill>
                  <a:schemeClr val="tx1">
                    <a:lumMod val="95000"/>
                    <a:lumOff val="5000"/>
                  </a:schemeClr>
                </a:solidFill>
              </a:rPr>
              <a:t> = null; // </a:t>
            </a:r>
            <a:r>
              <a:rPr lang="en-IN" dirty="0" smtClean="0">
                <a:solidFill>
                  <a:schemeClr val="tx1">
                    <a:lumMod val="95000"/>
                    <a:lumOff val="5000"/>
                  </a:schemeClr>
                </a:solidFill>
              </a:rPr>
              <a:t>illegal </a:t>
            </a:r>
          </a:p>
          <a:p>
            <a:pPr algn="just"/>
            <a:r>
              <a:rPr lang="en-IN" dirty="0">
                <a:solidFill>
                  <a:schemeClr val="tx1">
                    <a:lumMod val="95000"/>
                    <a:lumOff val="5000"/>
                  </a:schemeClr>
                </a:solidFill>
              </a:rPr>
              <a:t>However, C# defines a modifier that you can use to declare that a variable is a </a:t>
            </a:r>
            <a:r>
              <a:rPr lang="en-IN" i="1" dirty="0" err="1">
                <a:solidFill>
                  <a:srgbClr val="FF0000"/>
                </a:solidFill>
              </a:rPr>
              <a:t>nullable</a:t>
            </a:r>
            <a:r>
              <a:rPr lang="en-IN" i="1" dirty="0">
                <a:solidFill>
                  <a:srgbClr val="FF0000"/>
                </a:solidFill>
              </a:rPr>
              <a:t> </a:t>
            </a:r>
            <a:r>
              <a:rPr lang="en-IN" dirty="0">
                <a:solidFill>
                  <a:srgbClr val="FF0000"/>
                </a:solidFill>
              </a:rPr>
              <a:t>value type</a:t>
            </a:r>
            <a:r>
              <a:rPr lang="en-IN" dirty="0">
                <a:solidFill>
                  <a:schemeClr val="tx1">
                    <a:lumMod val="95000"/>
                    <a:lumOff val="5000"/>
                  </a:schemeClr>
                </a:solidFill>
              </a:rPr>
              <a:t>. A </a:t>
            </a:r>
            <a:r>
              <a:rPr lang="en-IN" dirty="0" err="1">
                <a:solidFill>
                  <a:schemeClr val="tx1">
                    <a:lumMod val="95000"/>
                    <a:lumOff val="5000"/>
                  </a:schemeClr>
                </a:solidFill>
              </a:rPr>
              <a:t>nullable</a:t>
            </a:r>
            <a:r>
              <a:rPr lang="en-IN" dirty="0">
                <a:solidFill>
                  <a:schemeClr val="tx1">
                    <a:lumMod val="95000"/>
                    <a:lumOff val="5000"/>
                  </a:schemeClr>
                </a:solidFill>
              </a:rPr>
              <a:t> value type behaves in a similar manner to the original value type, but you can assign the </a:t>
            </a:r>
            <a:r>
              <a:rPr lang="en-IN" i="1" dirty="0">
                <a:solidFill>
                  <a:schemeClr val="tx1">
                    <a:lumMod val="95000"/>
                    <a:lumOff val="5000"/>
                  </a:schemeClr>
                </a:solidFill>
              </a:rPr>
              <a:t>null </a:t>
            </a:r>
            <a:r>
              <a:rPr lang="en-IN" dirty="0">
                <a:solidFill>
                  <a:schemeClr val="tx1">
                    <a:lumMod val="95000"/>
                    <a:lumOff val="5000"/>
                  </a:schemeClr>
                </a:solidFill>
              </a:rPr>
              <a:t>value to it. You use </a:t>
            </a:r>
            <a:r>
              <a:rPr lang="en-IN" dirty="0">
                <a:solidFill>
                  <a:srgbClr val="FF0000"/>
                </a:solidFill>
              </a:rPr>
              <a:t>the question mark (?) to indicate that a value type is </a:t>
            </a:r>
            <a:r>
              <a:rPr lang="en-IN" dirty="0" err="1">
                <a:solidFill>
                  <a:srgbClr val="FF0000"/>
                </a:solidFill>
              </a:rPr>
              <a:t>nullable</a:t>
            </a:r>
            <a:r>
              <a:rPr lang="en-IN" dirty="0">
                <a:solidFill>
                  <a:srgbClr val="FF0000"/>
                </a:solidFill>
              </a:rPr>
              <a:t>, like this:</a:t>
            </a:r>
          </a:p>
          <a:p>
            <a:pPr marL="0" indent="0" algn="just">
              <a:buNone/>
            </a:pPr>
            <a:r>
              <a:rPr lang="en-IN" dirty="0" smtClean="0"/>
              <a:t>                                                                               </a:t>
            </a:r>
            <a:r>
              <a:rPr lang="en-IN" dirty="0" err="1" smtClean="0">
                <a:solidFill>
                  <a:schemeClr val="tx1">
                    <a:lumMod val="95000"/>
                    <a:lumOff val="5000"/>
                  </a:schemeClr>
                </a:solidFill>
              </a:rPr>
              <a:t>int</a:t>
            </a:r>
            <a:r>
              <a:rPr lang="en-IN" dirty="0">
                <a:solidFill>
                  <a:schemeClr val="tx1">
                    <a:lumMod val="95000"/>
                    <a:lumOff val="5000"/>
                  </a:schemeClr>
                </a:solidFill>
              </a:rPr>
              <a:t>? </a:t>
            </a:r>
            <a:r>
              <a:rPr lang="en-IN" dirty="0" err="1">
                <a:solidFill>
                  <a:schemeClr val="tx1">
                    <a:lumMod val="95000"/>
                    <a:lumOff val="5000"/>
                  </a:schemeClr>
                </a:solidFill>
              </a:rPr>
              <a:t>i</a:t>
            </a:r>
            <a:r>
              <a:rPr lang="en-IN" dirty="0">
                <a:solidFill>
                  <a:schemeClr val="tx1">
                    <a:lumMod val="95000"/>
                    <a:lumOff val="5000"/>
                  </a:schemeClr>
                </a:solidFill>
              </a:rPr>
              <a:t> = null; // </a:t>
            </a:r>
            <a:r>
              <a:rPr lang="en-IN" dirty="0" smtClean="0">
                <a:solidFill>
                  <a:schemeClr val="tx1">
                    <a:lumMod val="95000"/>
                    <a:lumOff val="5000"/>
                  </a:schemeClr>
                </a:solidFill>
              </a:rPr>
              <a:t>legal </a:t>
            </a:r>
          </a:p>
          <a:p>
            <a:r>
              <a:rPr lang="en-IN" dirty="0">
                <a:solidFill>
                  <a:schemeClr val="tx1">
                    <a:lumMod val="95000"/>
                    <a:lumOff val="5000"/>
                  </a:schemeClr>
                </a:solidFill>
              </a:rPr>
              <a:t>You can ascertain whether a </a:t>
            </a:r>
            <a:r>
              <a:rPr lang="en-IN" dirty="0" err="1">
                <a:solidFill>
                  <a:schemeClr val="tx1">
                    <a:lumMod val="95000"/>
                    <a:lumOff val="5000"/>
                  </a:schemeClr>
                </a:solidFill>
              </a:rPr>
              <a:t>nullable</a:t>
            </a:r>
            <a:r>
              <a:rPr lang="en-IN" dirty="0">
                <a:solidFill>
                  <a:schemeClr val="tx1">
                    <a:lumMod val="95000"/>
                    <a:lumOff val="5000"/>
                  </a:schemeClr>
                </a:solidFill>
              </a:rPr>
              <a:t> variable contains </a:t>
            </a:r>
            <a:r>
              <a:rPr lang="en-IN" i="1" dirty="0">
                <a:solidFill>
                  <a:schemeClr val="tx1">
                    <a:lumMod val="95000"/>
                    <a:lumOff val="5000"/>
                  </a:schemeClr>
                </a:solidFill>
              </a:rPr>
              <a:t>null </a:t>
            </a:r>
            <a:r>
              <a:rPr lang="en-IN" dirty="0">
                <a:solidFill>
                  <a:schemeClr val="tx1">
                    <a:lumMod val="95000"/>
                    <a:lumOff val="5000"/>
                  </a:schemeClr>
                </a:solidFill>
              </a:rPr>
              <a:t>by testing it in the same way as a reference type:</a:t>
            </a:r>
          </a:p>
          <a:p>
            <a:pPr marL="0" indent="0">
              <a:buNone/>
            </a:pPr>
            <a:r>
              <a:rPr lang="en-IN" dirty="0" smtClean="0">
                <a:solidFill>
                  <a:schemeClr val="tx1">
                    <a:lumMod val="95000"/>
                    <a:lumOff val="5000"/>
                  </a:schemeClr>
                </a:solidFill>
              </a:rPr>
              <a:t>                                                                                if </a:t>
            </a:r>
            <a:r>
              <a:rPr lang="en-IN" dirty="0">
                <a:solidFill>
                  <a:schemeClr val="tx1">
                    <a:lumMod val="95000"/>
                    <a:lumOff val="5000"/>
                  </a:schemeClr>
                </a:solidFill>
              </a:rPr>
              <a:t>(</a:t>
            </a:r>
            <a:r>
              <a:rPr lang="en-IN" dirty="0" err="1">
                <a:solidFill>
                  <a:schemeClr val="tx1">
                    <a:lumMod val="95000"/>
                    <a:lumOff val="5000"/>
                  </a:schemeClr>
                </a:solidFill>
              </a:rPr>
              <a:t>i</a:t>
            </a:r>
            <a:r>
              <a:rPr lang="en-IN" dirty="0">
                <a:solidFill>
                  <a:schemeClr val="tx1">
                    <a:lumMod val="95000"/>
                    <a:lumOff val="5000"/>
                  </a:schemeClr>
                </a:solidFill>
              </a:rPr>
              <a:t> == null</a:t>
            </a:r>
            <a:r>
              <a:rPr lang="en-IN" dirty="0" smtClean="0">
                <a:solidFill>
                  <a:schemeClr val="tx1">
                    <a:lumMod val="95000"/>
                    <a:lumOff val="5000"/>
                  </a:schemeClr>
                </a:solidFill>
              </a:rPr>
              <a:t>)</a:t>
            </a:r>
          </a:p>
          <a:p>
            <a:pPr marL="0" indent="0">
              <a:buNone/>
            </a:pPr>
            <a:r>
              <a:rPr lang="en-IN" dirty="0">
                <a:solidFill>
                  <a:schemeClr val="tx1">
                    <a:lumMod val="95000"/>
                    <a:lumOff val="5000"/>
                  </a:schemeClr>
                </a:solidFill>
              </a:rPr>
              <a:t> </a:t>
            </a:r>
            <a:r>
              <a:rPr lang="en-IN" dirty="0" smtClean="0">
                <a:solidFill>
                  <a:schemeClr val="tx1">
                    <a:lumMod val="95000"/>
                    <a:lumOff val="5000"/>
                  </a:schemeClr>
                </a:solidFill>
              </a:rPr>
              <a:t>                                                                                     ... </a:t>
            </a:r>
          </a:p>
          <a:p>
            <a:pPr marL="0" indent="0">
              <a:buNone/>
            </a:pPr>
            <a:r>
              <a:rPr lang="en-IN" dirty="0">
                <a:solidFill>
                  <a:schemeClr val="tx1">
                    <a:lumMod val="95000"/>
                    <a:lumOff val="5000"/>
                  </a:schemeClr>
                </a:solidFill>
              </a:rPr>
              <a:t>You can assign an expression of the appropriate value type directly to a </a:t>
            </a:r>
            <a:r>
              <a:rPr lang="en-IN" dirty="0" err="1">
                <a:solidFill>
                  <a:schemeClr val="tx1">
                    <a:lumMod val="95000"/>
                    <a:lumOff val="5000"/>
                  </a:schemeClr>
                </a:solidFill>
              </a:rPr>
              <a:t>nullable</a:t>
            </a:r>
            <a:r>
              <a:rPr lang="en-IN" dirty="0">
                <a:solidFill>
                  <a:schemeClr val="tx1">
                    <a:lumMod val="95000"/>
                    <a:lumOff val="5000"/>
                  </a:schemeClr>
                </a:solidFill>
              </a:rPr>
              <a:t> variable. The following examples are all legal</a:t>
            </a:r>
            <a:r>
              <a:rPr lang="en-IN" dirty="0" smtClean="0">
                <a:solidFill>
                  <a:schemeClr val="tx1">
                    <a:lumMod val="95000"/>
                    <a:lumOff val="5000"/>
                  </a:schemeClr>
                </a:solidFill>
              </a:rPr>
              <a:t>:    </a:t>
            </a:r>
            <a:endParaRPr lang="en-IN" dirty="0">
              <a:solidFill>
                <a:schemeClr val="tx1">
                  <a:lumMod val="95000"/>
                  <a:lumOff val="5000"/>
                </a:schemeClr>
              </a:solidFill>
            </a:endParaRPr>
          </a:p>
        </p:txBody>
      </p:sp>
      <p:pic>
        <p:nvPicPr>
          <p:cNvPr id="4" name="Picture 3"/>
          <p:cNvPicPr>
            <a:picLocks noChangeAspect="1"/>
          </p:cNvPicPr>
          <p:nvPr/>
        </p:nvPicPr>
        <p:blipFill>
          <a:blip r:embed="rId2"/>
          <a:stretch>
            <a:fillRect/>
          </a:stretch>
        </p:blipFill>
        <p:spPr>
          <a:xfrm>
            <a:off x="2595293" y="5241701"/>
            <a:ext cx="7682047" cy="1519707"/>
          </a:xfrm>
          <a:prstGeom prst="rect">
            <a:avLst/>
          </a:prstGeom>
        </p:spPr>
      </p:pic>
    </p:spTree>
    <p:extLst>
      <p:ext uri="{BB962C8B-B14F-4D97-AF65-F5344CB8AC3E}">
        <p14:creationId xmlns:p14="http://schemas.microsoft.com/office/powerpoint/2010/main" xmlns="" val="2066806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631065"/>
            <a:ext cx="12192000" cy="6130343"/>
          </a:xfrm>
        </p:spPr>
        <p:txBody>
          <a:bodyPr/>
          <a:lstStyle/>
          <a:p>
            <a:pPr algn="just"/>
            <a:r>
              <a:rPr lang="en-IN" dirty="0">
                <a:solidFill>
                  <a:schemeClr val="tx1">
                    <a:lumMod val="95000"/>
                    <a:lumOff val="5000"/>
                  </a:schemeClr>
                </a:solidFill>
              </a:rPr>
              <a:t>You should note that the converse is not true. You cannot assign a </a:t>
            </a:r>
            <a:r>
              <a:rPr lang="en-IN" dirty="0" err="1">
                <a:solidFill>
                  <a:schemeClr val="tx1">
                    <a:lumMod val="95000"/>
                    <a:lumOff val="5000"/>
                  </a:schemeClr>
                </a:solidFill>
              </a:rPr>
              <a:t>nullable</a:t>
            </a:r>
            <a:r>
              <a:rPr lang="en-IN" dirty="0">
                <a:solidFill>
                  <a:schemeClr val="tx1">
                    <a:lumMod val="95000"/>
                    <a:lumOff val="5000"/>
                  </a:schemeClr>
                </a:solidFill>
              </a:rPr>
              <a:t> variable to an ordinary value type variable. So, given the definitions of variables </a:t>
            </a:r>
            <a:r>
              <a:rPr lang="en-IN" i="1" dirty="0" err="1">
                <a:solidFill>
                  <a:schemeClr val="tx1">
                    <a:lumMod val="95000"/>
                    <a:lumOff val="5000"/>
                  </a:schemeClr>
                </a:solidFill>
              </a:rPr>
              <a:t>i</a:t>
            </a:r>
            <a:r>
              <a:rPr lang="en-IN" i="1" dirty="0">
                <a:solidFill>
                  <a:schemeClr val="tx1">
                    <a:lumMod val="95000"/>
                    <a:lumOff val="5000"/>
                  </a:schemeClr>
                </a:solidFill>
              </a:rPr>
              <a:t> </a:t>
            </a:r>
            <a:r>
              <a:rPr lang="en-IN" dirty="0">
                <a:solidFill>
                  <a:schemeClr val="tx1">
                    <a:lumMod val="95000"/>
                    <a:lumOff val="5000"/>
                  </a:schemeClr>
                </a:solidFill>
              </a:rPr>
              <a:t>and </a:t>
            </a:r>
            <a:r>
              <a:rPr lang="en-IN" i="1" dirty="0">
                <a:solidFill>
                  <a:schemeClr val="tx1">
                    <a:lumMod val="95000"/>
                    <a:lumOff val="5000"/>
                  </a:schemeClr>
                </a:solidFill>
              </a:rPr>
              <a:t>j </a:t>
            </a:r>
            <a:r>
              <a:rPr lang="en-IN" dirty="0">
                <a:solidFill>
                  <a:schemeClr val="tx1">
                    <a:lumMod val="95000"/>
                    <a:lumOff val="5000"/>
                  </a:schemeClr>
                </a:solidFill>
              </a:rPr>
              <a:t>from the preceding example, the following statement is not allowed:</a:t>
            </a:r>
          </a:p>
          <a:p>
            <a:pPr marL="0" indent="0" algn="just">
              <a:buNone/>
            </a:pPr>
            <a:r>
              <a:rPr lang="en-IN" dirty="0" smtClean="0">
                <a:solidFill>
                  <a:schemeClr val="tx1">
                    <a:lumMod val="95000"/>
                    <a:lumOff val="5000"/>
                  </a:schemeClr>
                </a:solidFill>
              </a:rPr>
              <a:t>                                                                              j </a:t>
            </a:r>
            <a:r>
              <a:rPr lang="en-IN" dirty="0">
                <a:solidFill>
                  <a:schemeClr val="tx1">
                    <a:lumMod val="95000"/>
                    <a:lumOff val="5000"/>
                  </a:schemeClr>
                </a:solidFill>
              </a:rPr>
              <a:t>= </a:t>
            </a:r>
            <a:r>
              <a:rPr lang="en-IN" dirty="0" err="1">
                <a:solidFill>
                  <a:schemeClr val="tx1">
                    <a:lumMod val="95000"/>
                    <a:lumOff val="5000"/>
                  </a:schemeClr>
                </a:solidFill>
              </a:rPr>
              <a:t>i</a:t>
            </a:r>
            <a:r>
              <a:rPr lang="en-IN" dirty="0">
                <a:solidFill>
                  <a:schemeClr val="tx1">
                    <a:lumMod val="95000"/>
                    <a:lumOff val="5000"/>
                  </a:schemeClr>
                </a:solidFill>
              </a:rPr>
              <a:t>; // </a:t>
            </a:r>
            <a:r>
              <a:rPr lang="en-IN" dirty="0" smtClean="0">
                <a:solidFill>
                  <a:schemeClr val="tx1">
                    <a:lumMod val="95000"/>
                    <a:lumOff val="5000"/>
                  </a:schemeClr>
                </a:solidFill>
              </a:rPr>
              <a:t>Illegal </a:t>
            </a:r>
          </a:p>
          <a:p>
            <a:pPr algn="just"/>
            <a:r>
              <a:rPr lang="en-IN" dirty="0">
                <a:solidFill>
                  <a:schemeClr val="tx1">
                    <a:lumMod val="95000"/>
                    <a:lumOff val="5000"/>
                  </a:schemeClr>
                </a:solidFill>
              </a:rPr>
              <a:t>This makes sense if you consider that the variable </a:t>
            </a:r>
            <a:r>
              <a:rPr lang="en-IN" i="1" dirty="0" err="1">
                <a:solidFill>
                  <a:schemeClr val="tx1">
                    <a:lumMod val="95000"/>
                    <a:lumOff val="5000"/>
                  </a:schemeClr>
                </a:solidFill>
              </a:rPr>
              <a:t>i</a:t>
            </a:r>
            <a:r>
              <a:rPr lang="en-IN" i="1" dirty="0">
                <a:solidFill>
                  <a:schemeClr val="tx1">
                    <a:lumMod val="95000"/>
                    <a:lumOff val="5000"/>
                  </a:schemeClr>
                </a:solidFill>
              </a:rPr>
              <a:t> </a:t>
            </a:r>
            <a:r>
              <a:rPr lang="en-IN" dirty="0">
                <a:solidFill>
                  <a:schemeClr val="tx1">
                    <a:lumMod val="95000"/>
                    <a:lumOff val="5000"/>
                  </a:schemeClr>
                </a:solidFill>
              </a:rPr>
              <a:t>might contain </a:t>
            </a:r>
            <a:r>
              <a:rPr lang="en-IN" i="1" dirty="0">
                <a:solidFill>
                  <a:schemeClr val="tx1">
                    <a:lumMod val="95000"/>
                    <a:lumOff val="5000"/>
                  </a:schemeClr>
                </a:solidFill>
              </a:rPr>
              <a:t>null</a:t>
            </a:r>
            <a:r>
              <a:rPr lang="en-IN" dirty="0">
                <a:solidFill>
                  <a:schemeClr val="tx1">
                    <a:lumMod val="95000"/>
                    <a:lumOff val="5000"/>
                  </a:schemeClr>
                </a:solidFill>
              </a:rPr>
              <a:t>, and </a:t>
            </a:r>
            <a:r>
              <a:rPr lang="en-IN" i="1" dirty="0">
                <a:solidFill>
                  <a:schemeClr val="tx1">
                    <a:lumMod val="95000"/>
                    <a:lumOff val="5000"/>
                  </a:schemeClr>
                </a:solidFill>
              </a:rPr>
              <a:t>j </a:t>
            </a:r>
            <a:r>
              <a:rPr lang="en-IN" dirty="0">
                <a:solidFill>
                  <a:schemeClr val="tx1">
                    <a:lumMod val="95000"/>
                    <a:lumOff val="5000"/>
                  </a:schemeClr>
                </a:solidFill>
              </a:rPr>
              <a:t>is a value-type that cannot contain </a:t>
            </a:r>
            <a:r>
              <a:rPr lang="en-IN" i="1" dirty="0">
                <a:solidFill>
                  <a:schemeClr val="tx1">
                    <a:lumMod val="95000"/>
                    <a:lumOff val="5000"/>
                  </a:schemeClr>
                </a:solidFill>
              </a:rPr>
              <a:t>null</a:t>
            </a:r>
            <a:r>
              <a:rPr lang="en-IN" dirty="0">
                <a:solidFill>
                  <a:schemeClr val="tx1">
                    <a:lumMod val="95000"/>
                    <a:lumOff val="5000"/>
                  </a:schemeClr>
                </a:solidFill>
              </a:rPr>
              <a:t>. This also means that you cannot use a </a:t>
            </a:r>
            <a:r>
              <a:rPr lang="en-IN" dirty="0" err="1">
                <a:solidFill>
                  <a:schemeClr val="tx1">
                    <a:lumMod val="95000"/>
                    <a:lumOff val="5000"/>
                  </a:schemeClr>
                </a:solidFill>
              </a:rPr>
              <a:t>nullable</a:t>
            </a:r>
            <a:r>
              <a:rPr lang="en-IN" dirty="0">
                <a:solidFill>
                  <a:schemeClr val="tx1">
                    <a:lumMod val="95000"/>
                    <a:lumOff val="5000"/>
                  </a:schemeClr>
                </a:solidFill>
              </a:rPr>
              <a:t> variable as a parameter to a method that expects an ordinary value type.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If </a:t>
            </a:r>
            <a:r>
              <a:rPr lang="en-IN" dirty="0">
                <a:solidFill>
                  <a:schemeClr val="tx1">
                    <a:lumMod val="95000"/>
                    <a:lumOff val="5000"/>
                  </a:schemeClr>
                </a:solidFill>
              </a:rPr>
              <a:t>you recall, the </a:t>
            </a:r>
            <a:r>
              <a:rPr lang="en-IN" i="1" dirty="0" err="1">
                <a:solidFill>
                  <a:schemeClr val="tx1">
                    <a:lumMod val="95000"/>
                    <a:lumOff val="5000"/>
                  </a:schemeClr>
                </a:solidFill>
              </a:rPr>
              <a:t>Pass.Value</a:t>
            </a:r>
            <a:r>
              <a:rPr lang="en-IN" i="1" dirty="0">
                <a:solidFill>
                  <a:schemeClr val="tx1">
                    <a:lumMod val="95000"/>
                    <a:lumOff val="5000"/>
                  </a:schemeClr>
                </a:solidFill>
              </a:rPr>
              <a:t> </a:t>
            </a:r>
            <a:r>
              <a:rPr lang="en-IN" dirty="0">
                <a:solidFill>
                  <a:schemeClr val="tx1">
                    <a:lumMod val="95000"/>
                    <a:lumOff val="5000"/>
                  </a:schemeClr>
                </a:solidFill>
              </a:rPr>
              <a:t>method from the preceding exercise expects an ordinary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dirty="0">
                <a:solidFill>
                  <a:schemeClr val="tx1">
                    <a:lumMod val="95000"/>
                    <a:lumOff val="5000"/>
                  </a:schemeClr>
                </a:solidFill>
              </a:rPr>
              <a:t>parameter, so the following method call will not compile:</a:t>
            </a:r>
          </a:p>
          <a:p>
            <a:pPr marL="0" indent="0">
              <a:spcBef>
                <a:spcPts val="0"/>
              </a:spcBef>
              <a:buNone/>
            </a:pPr>
            <a:r>
              <a:rPr lang="en-IN" dirty="0" smtClean="0">
                <a:solidFill>
                  <a:schemeClr val="tx1">
                    <a:lumMod val="95000"/>
                    <a:lumOff val="5000"/>
                  </a:schemeClr>
                </a:solidFill>
              </a:rPr>
              <a:t>                                                                </a:t>
            </a:r>
            <a:r>
              <a:rPr lang="en-IN" dirty="0" err="1" smtClean="0">
                <a:solidFill>
                  <a:schemeClr val="tx1">
                    <a:lumMod val="95000"/>
                    <a:lumOff val="5000"/>
                  </a:schemeClr>
                </a:solidFill>
              </a:rPr>
              <a:t>int</a:t>
            </a:r>
            <a:r>
              <a:rPr lang="en-IN" dirty="0">
                <a:solidFill>
                  <a:schemeClr val="tx1">
                    <a:lumMod val="95000"/>
                    <a:lumOff val="5000"/>
                  </a:schemeClr>
                </a:solidFill>
              </a:rPr>
              <a:t>? </a:t>
            </a:r>
            <a:r>
              <a:rPr lang="en-IN" dirty="0" err="1">
                <a:solidFill>
                  <a:schemeClr val="tx1">
                    <a:lumMod val="95000"/>
                    <a:lumOff val="5000"/>
                  </a:schemeClr>
                </a:solidFill>
              </a:rPr>
              <a:t>i</a:t>
            </a:r>
            <a:r>
              <a:rPr lang="en-IN" dirty="0">
                <a:solidFill>
                  <a:schemeClr val="tx1">
                    <a:lumMod val="95000"/>
                    <a:lumOff val="5000"/>
                  </a:schemeClr>
                </a:solidFill>
              </a:rPr>
              <a:t> = 99</a:t>
            </a:r>
            <a:r>
              <a:rPr lang="en-IN" dirty="0" smtClean="0">
                <a:solidFill>
                  <a:schemeClr val="tx1">
                    <a:lumMod val="95000"/>
                    <a:lumOff val="5000"/>
                  </a:schemeClr>
                </a:solidFill>
              </a:rPr>
              <a:t>;</a:t>
            </a:r>
          </a:p>
          <a:p>
            <a:pPr marL="0" indent="0">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a:t>
            </a:r>
            <a:r>
              <a:rPr lang="en-IN" dirty="0" err="1" smtClean="0">
                <a:solidFill>
                  <a:schemeClr val="tx1">
                    <a:lumMod val="95000"/>
                    <a:lumOff val="5000"/>
                  </a:schemeClr>
                </a:solidFill>
              </a:rPr>
              <a:t>Pass.Value</a:t>
            </a:r>
            <a:r>
              <a:rPr lang="en-IN" dirty="0" smtClean="0">
                <a:solidFill>
                  <a:schemeClr val="tx1">
                    <a:lumMod val="95000"/>
                    <a:lumOff val="5000"/>
                  </a:schemeClr>
                </a:solidFill>
              </a:rPr>
              <a:t>(</a:t>
            </a:r>
            <a:r>
              <a:rPr lang="en-IN" dirty="0" err="1" smtClean="0">
                <a:solidFill>
                  <a:schemeClr val="tx1">
                    <a:lumMod val="95000"/>
                    <a:lumOff val="5000"/>
                  </a:schemeClr>
                </a:solidFill>
              </a:rPr>
              <a:t>i</a:t>
            </a:r>
            <a:r>
              <a:rPr lang="en-IN" dirty="0">
                <a:solidFill>
                  <a:schemeClr val="tx1">
                    <a:lumMod val="95000"/>
                    <a:lumOff val="5000"/>
                  </a:schemeClr>
                </a:solidFill>
              </a:rPr>
              <a:t>); // Compiler </a:t>
            </a:r>
            <a:r>
              <a:rPr lang="en-IN" dirty="0" smtClean="0">
                <a:solidFill>
                  <a:schemeClr val="tx1">
                    <a:lumMod val="95000"/>
                    <a:lumOff val="5000"/>
                  </a:schemeClr>
                </a:solidFill>
              </a:rPr>
              <a:t>error </a:t>
            </a:r>
          </a:p>
          <a:p>
            <a:pPr marL="0" indent="0">
              <a:spcBef>
                <a:spcPts val="0"/>
              </a:spcBef>
              <a:buNone/>
            </a:pPr>
            <a:endParaRPr lang="en-IN" dirty="0">
              <a:solidFill>
                <a:schemeClr val="tx1">
                  <a:lumMod val="95000"/>
                  <a:lumOff val="5000"/>
                </a:schemeClr>
              </a:solidFill>
            </a:endParaRPr>
          </a:p>
        </p:txBody>
      </p:sp>
    </p:spTree>
    <p:extLst>
      <p:ext uri="{BB962C8B-B14F-4D97-AF65-F5344CB8AC3E}">
        <p14:creationId xmlns:p14="http://schemas.microsoft.com/office/powerpoint/2010/main" xmlns="" val="16637626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a:solidFill>
                  <a:srgbClr val="FF0000"/>
                </a:solidFill>
              </a:rPr>
              <a:t>Understanding the </a:t>
            </a:r>
            <a:r>
              <a:rPr lang="en-IN" dirty="0">
                <a:solidFill>
                  <a:srgbClr val="FF0000"/>
                </a:solidFill>
              </a:rPr>
              <a:t>P</a:t>
            </a:r>
            <a:r>
              <a:rPr lang="en-IN" b="1" dirty="0">
                <a:solidFill>
                  <a:srgbClr val="FF0000"/>
                </a:solidFill>
              </a:rPr>
              <a:t>roperties of </a:t>
            </a:r>
            <a:r>
              <a:rPr lang="en-IN" b="1" dirty="0" err="1">
                <a:solidFill>
                  <a:srgbClr val="FF0000"/>
                </a:solidFill>
              </a:rPr>
              <a:t>Nullable</a:t>
            </a:r>
            <a:r>
              <a:rPr lang="en-IN" b="1" dirty="0">
                <a:solidFill>
                  <a:srgbClr val="FF0000"/>
                </a:solidFill>
              </a:rPr>
              <a:t> </a:t>
            </a:r>
            <a:r>
              <a:rPr lang="en-IN" dirty="0">
                <a:solidFill>
                  <a:srgbClr val="FF0000"/>
                </a:solidFill>
              </a:rPr>
              <a:t>T</a:t>
            </a:r>
            <a:r>
              <a:rPr lang="en-IN" b="1" dirty="0">
                <a:solidFill>
                  <a:srgbClr val="FF0000"/>
                </a:solidFill>
              </a:rPr>
              <a:t>ypes</a:t>
            </a:r>
            <a:endParaRPr lang="en-IN" dirty="0">
              <a:solidFill>
                <a:srgbClr val="FF0000"/>
              </a:solidFill>
            </a:endParaRPr>
          </a:p>
        </p:txBody>
      </p:sp>
      <p:sp>
        <p:nvSpPr>
          <p:cNvPr id="3" name="Content Placeholder 2"/>
          <p:cNvSpPr>
            <a:spLocks noGrp="1"/>
          </p:cNvSpPr>
          <p:nvPr>
            <p:ph idx="1"/>
          </p:nvPr>
        </p:nvSpPr>
        <p:spPr>
          <a:xfrm>
            <a:off x="0" y="631065"/>
            <a:ext cx="12192000" cy="6130343"/>
          </a:xfrm>
        </p:spPr>
        <p:txBody>
          <a:bodyPr/>
          <a:lstStyle/>
          <a:p>
            <a:pPr marL="0" indent="0">
              <a:spcBef>
                <a:spcPts val="0"/>
              </a:spcBef>
              <a:buNone/>
            </a:pPr>
            <a:r>
              <a:rPr lang="en-IN" dirty="0">
                <a:solidFill>
                  <a:schemeClr val="tx1">
                    <a:lumMod val="95000"/>
                    <a:lumOff val="5000"/>
                  </a:schemeClr>
                </a:solidFill>
              </a:rPr>
              <a:t>A </a:t>
            </a:r>
            <a:r>
              <a:rPr lang="en-IN" dirty="0" err="1">
                <a:solidFill>
                  <a:schemeClr val="tx1">
                    <a:lumMod val="95000"/>
                    <a:lumOff val="5000"/>
                  </a:schemeClr>
                </a:solidFill>
              </a:rPr>
              <a:t>nullable</a:t>
            </a:r>
            <a:r>
              <a:rPr lang="en-IN" dirty="0">
                <a:solidFill>
                  <a:schemeClr val="tx1">
                    <a:lumMod val="95000"/>
                    <a:lumOff val="5000"/>
                  </a:schemeClr>
                </a:solidFill>
              </a:rPr>
              <a:t> type exposes a pair of properties that you can use to determine whether the type actually has a non-null value, and what this value is. </a:t>
            </a:r>
            <a:endParaRPr lang="en-IN" dirty="0" smtClean="0">
              <a:solidFill>
                <a:schemeClr val="tx1">
                  <a:lumMod val="95000"/>
                  <a:lumOff val="5000"/>
                </a:schemeClr>
              </a:solidFill>
            </a:endParaRPr>
          </a:p>
          <a:p>
            <a:pPr marL="0" indent="0">
              <a:spcBef>
                <a:spcPts val="0"/>
              </a:spcBef>
              <a:buNone/>
            </a:pPr>
            <a:endParaRPr lang="en-IN" dirty="0">
              <a:solidFill>
                <a:schemeClr val="tx1">
                  <a:lumMod val="95000"/>
                  <a:lumOff val="5000"/>
                </a:schemeClr>
              </a:solidFill>
            </a:endParaRPr>
          </a:p>
          <a:p>
            <a:pPr marL="0" indent="0">
              <a:spcBef>
                <a:spcPts val="0"/>
              </a:spcBef>
              <a:buNone/>
            </a:pPr>
            <a:r>
              <a:rPr lang="en-IN" dirty="0" smtClean="0">
                <a:solidFill>
                  <a:schemeClr val="tx1">
                    <a:lumMod val="95000"/>
                    <a:lumOff val="5000"/>
                  </a:schemeClr>
                </a:solidFill>
              </a:rPr>
              <a:t>The </a:t>
            </a:r>
            <a:r>
              <a:rPr lang="en-IN" i="1" dirty="0" err="1">
                <a:solidFill>
                  <a:srgbClr val="FF0000"/>
                </a:solidFill>
              </a:rPr>
              <a:t>HasValue</a:t>
            </a:r>
            <a:r>
              <a:rPr lang="en-IN" i="1" dirty="0">
                <a:solidFill>
                  <a:srgbClr val="FF0000"/>
                </a:solidFill>
              </a:rPr>
              <a:t> </a:t>
            </a:r>
            <a:r>
              <a:rPr lang="en-IN" dirty="0">
                <a:solidFill>
                  <a:srgbClr val="FF0000"/>
                </a:solidFill>
              </a:rPr>
              <a:t>property </a:t>
            </a:r>
            <a:r>
              <a:rPr lang="en-IN" dirty="0">
                <a:solidFill>
                  <a:schemeClr val="tx1">
                    <a:lumMod val="95000"/>
                    <a:lumOff val="5000"/>
                  </a:schemeClr>
                </a:solidFill>
              </a:rPr>
              <a:t>indicates whether a </a:t>
            </a:r>
            <a:r>
              <a:rPr lang="en-IN" dirty="0" err="1">
                <a:solidFill>
                  <a:schemeClr val="tx1">
                    <a:lumMod val="95000"/>
                    <a:lumOff val="5000"/>
                  </a:schemeClr>
                </a:solidFill>
              </a:rPr>
              <a:t>nullable</a:t>
            </a:r>
            <a:r>
              <a:rPr lang="en-IN" dirty="0">
                <a:solidFill>
                  <a:schemeClr val="tx1">
                    <a:lumMod val="95000"/>
                    <a:lumOff val="5000"/>
                  </a:schemeClr>
                </a:solidFill>
              </a:rPr>
              <a:t> type contains a value or is </a:t>
            </a:r>
            <a:r>
              <a:rPr lang="en-IN" i="1" dirty="0">
                <a:solidFill>
                  <a:schemeClr val="tx1">
                    <a:lumMod val="95000"/>
                    <a:lumOff val="5000"/>
                  </a:schemeClr>
                </a:solidFill>
              </a:rPr>
              <a:t>null</a:t>
            </a:r>
            <a:r>
              <a:rPr lang="en-IN" dirty="0">
                <a:solidFill>
                  <a:schemeClr val="tx1">
                    <a:lumMod val="95000"/>
                    <a:lumOff val="5000"/>
                  </a:schemeClr>
                </a:solidFill>
              </a:rPr>
              <a:t>, and you can retrieve the value of a non-null </a:t>
            </a:r>
            <a:r>
              <a:rPr lang="en-IN" dirty="0" err="1">
                <a:solidFill>
                  <a:schemeClr val="tx1">
                    <a:lumMod val="95000"/>
                    <a:lumOff val="5000"/>
                  </a:schemeClr>
                </a:solidFill>
              </a:rPr>
              <a:t>nullable</a:t>
            </a:r>
            <a:r>
              <a:rPr lang="en-IN" dirty="0">
                <a:solidFill>
                  <a:schemeClr val="tx1">
                    <a:lumMod val="95000"/>
                    <a:lumOff val="5000"/>
                  </a:schemeClr>
                </a:solidFill>
              </a:rPr>
              <a:t> type by reading the </a:t>
            </a:r>
            <a:r>
              <a:rPr lang="en-IN" i="1" dirty="0">
                <a:solidFill>
                  <a:schemeClr val="tx1">
                    <a:lumMod val="95000"/>
                    <a:lumOff val="5000"/>
                  </a:schemeClr>
                </a:solidFill>
              </a:rPr>
              <a:t>Value </a:t>
            </a:r>
            <a:r>
              <a:rPr lang="en-IN" dirty="0">
                <a:solidFill>
                  <a:schemeClr val="tx1">
                    <a:lumMod val="95000"/>
                    <a:lumOff val="5000"/>
                  </a:schemeClr>
                </a:solidFill>
              </a:rPr>
              <a:t>property, like this</a:t>
            </a:r>
            <a:r>
              <a:rPr lang="en-IN" dirty="0" smtClean="0">
                <a:solidFill>
                  <a:schemeClr val="tx1">
                    <a:lumMod val="95000"/>
                    <a:lumOff val="5000"/>
                  </a:schemeClr>
                </a:solidFill>
              </a:rPr>
              <a:t>: </a:t>
            </a:r>
          </a:p>
          <a:p>
            <a:pPr marL="0" indent="0">
              <a:spcBef>
                <a:spcPts val="0"/>
              </a:spcBef>
              <a:buNone/>
            </a:pPr>
            <a:endParaRPr lang="en-IN" dirty="0" smtClean="0"/>
          </a:p>
          <a:p>
            <a:pPr marL="0" indent="0">
              <a:spcBef>
                <a:spcPts val="0"/>
              </a:spcBef>
              <a:buNone/>
            </a:pPr>
            <a:r>
              <a:rPr lang="en-IN" dirty="0" smtClean="0">
                <a:solidFill>
                  <a:schemeClr val="tx1">
                    <a:lumMod val="95000"/>
                    <a:lumOff val="5000"/>
                  </a:schemeClr>
                </a:solidFill>
              </a:rPr>
              <a:t>                                                                               </a:t>
            </a:r>
            <a:r>
              <a:rPr lang="en-IN" dirty="0" err="1" smtClean="0">
                <a:solidFill>
                  <a:schemeClr val="tx1">
                    <a:lumMod val="95000"/>
                    <a:lumOff val="5000"/>
                  </a:schemeClr>
                </a:solidFill>
              </a:rPr>
              <a:t>int</a:t>
            </a:r>
            <a:r>
              <a:rPr lang="en-IN" dirty="0">
                <a:solidFill>
                  <a:schemeClr val="tx1">
                    <a:lumMod val="95000"/>
                    <a:lumOff val="5000"/>
                  </a:schemeClr>
                </a:solidFill>
              </a:rPr>
              <a:t>? </a:t>
            </a:r>
            <a:r>
              <a:rPr lang="en-IN" dirty="0" err="1">
                <a:solidFill>
                  <a:schemeClr val="tx1">
                    <a:lumMod val="95000"/>
                    <a:lumOff val="5000"/>
                  </a:schemeClr>
                </a:solidFill>
              </a:rPr>
              <a:t>i</a:t>
            </a:r>
            <a:r>
              <a:rPr lang="en-IN" dirty="0">
                <a:solidFill>
                  <a:schemeClr val="tx1">
                    <a:lumMod val="95000"/>
                    <a:lumOff val="5000"/>
                  </a:schemeClr>
                </a:solidFill>
              </a:rPr>
              <a:t> = null</a:t>
            </a:r>
            <a:r>
              <a:rPr lang="en-IN" dirty="0" smtClean="0">
                <a:solidFill>
                  <a:schemeClr val="tx1">
                    <a:lumMod val="95000"/>
                    <a:lumOff val="5000"/>
                  </a:schemeClr>
                </a:solidFill>
              </a:rPr>
              <a:t>;</a:t>
            </a:r>
          </a:p>
          <a:p>
            <a:pPr marL="0" indent="0">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a:t>
            </a:r>
          </a:p>
          <a:p>
            <a:pPr marL="0" indent="0">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if </a:t>
            </a:r>
            <a:r>
              <a:rPr lang="en-IN" dirty="0">
                <a:solidFill>
                  <a:schemeClr val="tx1">
                    <a:lumMod val="95000"/>
                    <a:lumOff val="5000"/>
                  </a:schemeClr>
                </a:solidFill>
              </a:rPr>
              <a:t>(!</a:t>
            </a:r>
            <a:r>
              <a:rPr lang="en-IN" dirty="0" err="1">
                <a:solidFill>
                  <a:schemeClr val="tx1">
                    <a:lumMod val="95000"/>
                    <a:lumOff val="5000"/>
                  </a:schemeClr>
                </a:solidFill>
              </a:rPr>
              <a:t>i.HasValue</a:t>
            </a:r>
            <a:r>
              <a:rPr lang="en-IN" dirty="0" smtClean="0">
                <a:solidFill>
                  <a:schemeClr val="tx1">
                    <a:lumMod val="95000"/>
                    <a:lumOff val="5000"/>
                  </a:schemeClr>
                </a:solidFill>
              </a:rPr>
              <a:t>)</a:t>
            </a:r>
          </a:p>
          <a:p>
            <a:pPr marL="0" indent="0">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 </a:t>
            </a:r>
          </a:p>
          <a:p>
            <a:pPr marL="0" indent="0">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 </a:t>
            </a:r>
            <a:r>
              <a:rPr lang="en-IN" dirty="0">
                <a:solidFill>
                  <a:schemeClr val="tx1">
                    <a:lumMod val="95000"/>
                    <a:lumOff val="5000"/>
                  </a:schemeClr>
                </a:solidFill>
              </a:rPr>
              <a:t>If </a:t>
            </a:r>
            <a:r>
              <a:rPr lang="en-IN" dirty="0" err="1">
                <a:solidFill>
                  <a:schemeClr val="tx1">
                    <a:lumMod val="95000"/>
                    <a:lumOff val="5000"/>
                  </a:schemeClr>
                </a:solidFill>
              </a:rPr>
              <a:t>i</a:t>
            </a:r>
            <a:r>
              <a:rPr lang="en-IN" dirty="0">
                <a:solidFill>
                  <a:schemeClr val="tx1">
                    <a:lumMod val="95000"/>
                    <a:lumOff val="5000"/>
                  </a:schemeClr>
                </a:solidFill>
              </a:rPr>
              <a:t> is null, then assign it the value 99 </a:t>
            </a:r>
            <a:endParaRPr lang="en-IN" dirty="0" smtClean="0">
              <a:solidFill>
                <a:schemeClr val="tx1">
                  <a:lumMod val="95000"/>
                  <a:lumOff val="5000"/>
                </a:schemeClr>
              </a:solidFill>
            </a:endParaRPr>
          </a:p>
          <a:p>
            <a:pPr marL="0" indent="0">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a:t>
            </a:r>
            <a:r>
              <a:rPr lang="en-IN" dirty="0" err="1" smtClean="0">
                <a:solidFill>
                  <a:schemeClr val="tx1">
                    <a:lumMod val="95000"/>
                    <a:lumOff val="5000"/>
                  </a:schemeClr>
                </a:solidFill>
              </a:rPr>
              <a:t>i</a:t>
            </a:r>
            <a:r>
              <a:rPr lang="en-IN" dirty="0" smtClean="0">
                <a:solidFill>
                  <a:schemeClr val="tx1">
                    <a:lumMod val="95000"/>
                    <a:lumOff val="5000"/>
                  </a:schemeClr>
                </a:solidFill>
              </a:rPr>
              <a:t> </a:t>
            </a:r>
            <a:r>
              <a:rPr lang="en-IN" dirty="0">
                <a:solidFill>
                  <a:schemeClr val="tx1">
                    <a:lumMod val="95000"/>
                    <a:lumOff val="5000"/>
                  </a:schemeClr>
                </a:solidFill>
              </a:rPr>
              <a:t>= 99</a:t>
            </a:r>
            <a:r>
              <a:rPr lang="en-IN" dirty="0" smtClean="0">
                <a:solidFill>
                  <a:schemeClr val="tx1">
                    <a:lumMod val="95000"/>
                    <a:lumOff val="5000"/>
                  </a:schemeClr>
                </a:solidFill>
              </a:rPr>
              <a:t>;</a:t>
            </a:r>
          </a:p>
          <a:p>
            <a:pPr marL="0" indent="0">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a:t>
            </a:r>
          </a:p>
          <a:p>
            <a:pPr marL="0" indent="0">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else </a:t>
            </a:r>
          </a:p>
          <a:p>
            <a:pPr marL="0" indent="0">
              <a:spcBef>
                <a:spcPts val="0"/>
              </a:spcBef>
              <a:buNone/>
            </a:pPr>
            <a:r>
              <a:rPr lang="en-US" dirty="0">
                <a:solidFill>
                  <a:schemeClr val="tx1">
                    <a:lumMod val="95000"/>
                    <a:lumOff val="5000"/>
                  </a:schemeClr>
                </a:solidFill>
              </a:rPr>
              <a:t> </a:t>
            </a:r>
            <a:r>
              <a:rPr lang="en-US" dirty="0" smtClean="0">
                <a:solidFill>
                  <a:schemeClr val="tx1">
                    <a:lumMod val="95000"/>
                    <a:lumOff val="5000"/>
                  </a:schemeClr>
                </a:solidFill>
              </a:rPr>
              <a:t>                                                                    </a:t>
            </a:r>
            <a:r>
              <a:rPr lang="en-IN" dirty="0">
                <a:solidFill>
                  <a:schemeClr val="tx1">
                    <a:lumMod val="95000"/>
                    <a:lumOff val="5000"/>
                  </a:schemeClr>
                </a:solidFill>
              </a:rPr>
              <a:t>{ </a:t>
            </a:r>
            <a:endParaRPr lang="en-IN" dirty="0" smtClean="0">
              <a:solidFill>
                <a:schemeClr val="tx1">
                  <a:lumMod val="95000"/>
                  <a:lumOff val="5000"/>
                </a:schemeClr>
              </a:solidFill>
            </a:endParaRPr>
          </a:p>
          <a:p>
            <a:pPr marL="0" indent="0">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 </a:t>
            </a:r>
            <a:r>
              <a:rPr lang="en-IN" dirty="0">
                <a:solidFill>
                  <a:schemeClr val="tx1">
                    <a:lumMod val="95000"/>
                    <a:lumOff val="5000"/>
                  </a:schemeClr>
                </a:solidFill>
              </a:rPr>
              <a:t>If </a:t>
            </a:r>
            <a:r>
              <a:rPr lang="en-IN" dirty="0" err="1">
                <a:solidFill>
                  <a:schemeClr val="tx1">
                    <a:lumMod val="95000"/>
                    <a:lumOff val="5000"/>
                  </a:schemeClr>
                </a:solidFill>
              </a:rPr>
              <a:t>i</a:t>
            </a:r>
            <a:r>
              <a:rPr lang="en-IN" dirty="0">
                <a:solidFill>
                  <a:schemeClr val="tx1">
                    <a:lumMod val="95000"/>
                    <a:lumOff val="5000"/>
                  </a:schemeClr>
                </a:solidFill>
              </a:rPr>
              <a:t> is not null, then display its value </a:t>
            </a:r>
            <a:endParaRPr lang="en-IN" dirty="0" smtClean="0">
              <a:solidFill>
                <a:schemeClr val="tx1">
                  <a:lumMod val="95000"/>
                  <a:lumOff val="5000"/>
                </a:schemeClr>
              </a:solidFill>
            </a:endParaRPr>
          </a:p>
          <a:p>
            <a:pPr marL="0" indent="0">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a:t>
            </a:r>
            <a:r>
              <a:rPr lang="en-IN" dirty="0" err="1" smtClean="0">
                <a:solidFill>
                  <a:schemeClr val="tx1">
                    <a:lumMod val="95000"/>
                    <a:lumOff val="5000"/>
                  </a:schemeClr>
                </a:solidFill>
              </a:rPr>
              <a:t>Console.WriteLine</a:t>
            </a:r>
            <a:r>
              <a:rPr lang="en-IN" dirty="0" smtClean="0">
                <a:solidFill>
                  <a:schemeClr val="tx1">
                    <a:lumMod val="95000"/>
                    <a:lumOff val="5000"/>
                  </a:schemeClr>
                </a:solidFill>
              </a:rPr>
              <a:t>(</a:t>
            </a:r>
            <a:r>
              <a:rPr lang="en-IN" dirty="0" err="1" smtClean="0">
                <a:solidFill>
                  <a:schemeClr val="tx1">
                    <a:lumMod val="95000"/>
                    <a:lumOff val="5000"/>
                  </a:schemeClr>
                </a:solidFill>
              </a:rPr>
              <a:t>i.Value</a:t>
            </a:r>
            <a:r>
              <a:rPr lang="en-IN" dirty="0" smtClean="0">
                <a:solidFill>
                  <a:schemeClr val="tx1">
                    <a:lumMod val="95000"/>
                    <a:lumOff val="5000"/>
                  </a:schemeClr>
                </a:solidFill>
              </a:rPr>
              <a:t>);</a:t>
            </a:r>
          </a:p>
          <a:p>
            <a:pPr marL="0" indent="0">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 </a:t>
            </a:r>
          </a:p>
          <a:p>
            <a:pPr marL="0" indent="0">
              <a:spcBef>
                <a:spcPts val="0"/>
              </a:spcBef>
              <a:buNone/>
            </a:pPr>
            <a:endParaRPr lang="en-IN" dirty="0">
              <a:solidFill>
                <a:schemeClr val="tx1">
                  <a:lumMod val="95000"/>
                  <a:lumOff val="5000"/>
                </a:schemeClr>
              </a:solidFill>
            </a:endParaRPr>
          </a:p>
        </p:txBody>
      </p:sp>
    </p:spTree>
    <p:extLst>
      <p:ext uri="{BB962C8B-B14F-4D97-AF65-F5344CB8AC3E}">
        <p14:creationId xmlns:p14="http://schemas.microsoft.com/office/powerpoint/2010/main" xmlns="" val="26076018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a:solidFill>
                  <a:srgbClr val="FF0000"/>
                </a:solidFill>
              </a:rPr>
              <a:t>Using ref and out Parameters</a:t>
            </a:r>
            <a:endParaRPr lang="en-IN" dirty="0">
              <a:solidFill>
                <a:srgbClr val="FF0000"/>
              </a:solidFill>
            </a:endParaRPr>
          </a:p>
        </p:txBody>
      </p:sp>
      <p:sp>
        <p:nvSpPr>
          <p:cNvPr id="3" name="Content Placeholder 2"/>
          <p:cNvSpPr>
            <a:spLocks noGrp="1"/>
          </p:cNvSpPr>
          <p:nvPr>
            <p:ph idx="1"/>
          </p:nvPr>
        </p:nvSpPr>
        <p:spPr>
          <a:xfrm>
            <a:off x="0" y="631065"/>
            <a:ext cx="12192000" cy="6130343"/>
          </a:xfrm>
        </p:spPr>
        <p:txBody>
          <a:bodyPr/>
          <a:lstStyle/>
          <a:p>
            <a:pPr marL="0" indent="0" algn="just">
              <a:spcBef>
                <a:spcPts val="0"/>
              </a:spcBef>
              <a:buNone/>
            </a:pPr>
            <a:r>
              <a:rPr lang="en-IN" dirty="0">
                <a:solidFill>
                  <a:schemeClr val="tx1">
                    <a:lumMod val="95000"/>
                    <a:lumOff val="5000"/>
                  </a:schemeClr>
                </a:solidFill>
              </a:rPr>
              <a:t>Ordinarily, when you pass an argument to a method, the corresponding parameter is initialized with a copy of the argument. </a:t>
            </a:r>
            <a:endParaRPr lang="en-IN" dirty="0" smtClean="0">
              <a:solidFill>
                <a:schemeClr val="tx1">
                  <a:lumMod val="95000"/>
                  <a:lumOff val="5000"/>
                </a:schemeClr>
              </a:solidFill>
            </a:endParaRPr>
          </a:p>
          <a:p>
            <a:pPr marL="0" indent="0" algn="just">
              <a:spcBef>
                <a:spcPts val="0"/>
              </a:spcBef>
              <a:buNone/>
            </a:pPr>
            <a:endParaRPr lang="en-IN" dirty="0">
              <a:solidFill>
                <a:schemeClr val="tx1">
                  <a:lumMod val="95000"/>
                  <a:lumOff val="5000"/>
                </a:schemeClr>
              </a:solidFill>
            </a:endParaRPr>
          </a:p>
          <a:p>
            <a:pPr marL="0" indent="0" algn="just">
              <a:spcBef>
                <a:spcPts val="0"/>
              </a:spcBef>
              <a:buNone/>
            </a:pPr>
            <a:r>
              <a:rPr lang="en-IN" dirty="0" smtClean="0">
                <a:solidFill>
                  <a:srgbClr val="FF0000"/>
                </a:solidFill>
              </a:rPr>
              <a:t>This </a:t>
            </a:r>
            <a:r>
              <a:rPr lang="en-IN" dirty="0">
                <a:solidFill>
                  <a:srgbClr val="FF0000"/>
                </a:solidFill>
              </a:rPr>
              <a:t>is true regardless of whether the parameter is a value type (such as an </a:t>
            </a:r>
            <a:r>
              <a:rPr lang="en-IN" i="1" dirty="0" err="1">
                <a:solidFill>
                  <a:srgbClr val="FF0000"/>
                </a:solidFill>
              </a:rPr>
              <a:t>int</a:t>
            </a:r>
            <a:r>
              <a:rPr lang="en-IN" dirty="0">
                <a:solidFill>
                  <a:srgbClr val="FF0000"/>
                </a:solidFill>
              </a:rPr>
              <a:t>), a </a:t>
            </a:r>
            <a:r>
              <a:rPr lang="en-IN" dirty="0" err="1">
                <a:solidFill>
                  <a:srgbClr val="FF0000"/>
                </a:solidFill>
              </a:rPr>
              <a:t>nullable</a:t>
            </a:r>
            <a:r>
              <a:rPr lang="en-IN" dirty="0">
                <a:solidFill>
                  <a:srgbClr val="FF0000"/>
                </a:solidFill>
              </a:rPr>
              <a:t> type (such as </a:t>
            </a:r>
            <a:r>
              <a:rPr lang="en-IN" i="1" dirty="0" err="1">
                <a:solidFill>
                  <a:srgbClr val="FF0000"/>
                </a:solidFill>
              </a:rPr>
              <a:t>int</a:t>
            </a:r>
            <a:r>
              <a:rPr lang="en-IN" i="1" dirty="0">
                <a:solidFill>
                  <a:srgbClr val="FF0000"/>
                </a:solidFill>
              </a:rPr>
              <a:t>?</a:t>
            </a:r>
            <a:r>
              <a:rPr lang="en-IN" dirty="0">
                <a:solidFill>
                  <a:srgbClr val="FF0000"/>
                </a:solidFill>
              </a:rPr>
              <a:t>), or a reference type (such as a </a:t>
            </a:r>
            <a:r>
              <a:rPr lang="en-IN" i="1" dirty="0" err="1">
                <a:solidFill>
                  <a:srgbClr val="FF0000"/>
                </a:solidFill>
              </a:rPr>
              <a:t>WrappedInt</a:t>
            </a:r>
            <a:r>
              <a:rPr lang="en-IN" dirty="0">
                <a:solidFill>
                  <a:srgbClr val="FF0000"/>
                </a:solidFill>
              </a:rPr>
              <a:t>). </a:t>
            </a:r>
            <a:endParaRPr lang="en-IN" dirty="0" smtClean="0">
              <a:solidFill>
                <a:srgbClr val="FF0000"/>
              </a:solidFill>
            </a:endParaRPr>
          </a:p>
          <a:p>
            <a:pPr marL="0" indent="0" algn="just">
              <a:spcBef>
                <a:spcPts val="0"/>
              </a:spcBef>
              <a:buNone/>
            </a:pPr>
            <a:endParaRPr lang="en-IN" dirty="0" smtClean="0">
              <a:solidFill>
                <a:schemeClr val="tx1">
                  <a:lumMod val="95000"/>
                  <a:lumOff val="5000"/>
                </a:schemeClr>
              </a:solidFill>
            </a:endParaRPr>
          </a:p>
          <a:p>
            <a:pPr marL="0" indent="0" algn="just">
              <a:spcBef>
                <a:spcPts val="0"/>
              </a:spcBef>
              <a:buNone/>
            </a:pPr>
            <a:r>
              <a:rPr lang="en-IN" dirty="0" smtClean="0">
                <a:solidFill>
                  <a:schemeClr val="tx1">
                    <a:lumMod val="95000"/>
                    <a:lumOff val="5000"/>
                  </a:schemeClr>
                </a:solidFill>
              </a:rPr>
              <a:t>This arrangement </a:t>
            </a:r>
            <a:r>
              <a:rPr lang="en-IN" dirty="0">
                <a:solidFill>
                  <a:schemeClr val="tx1">
                    <a:lumMod val="95000"/>
                    <a:lumOff val="5000"/>
                  </a:schemeClr>
                </a:solidFill>
              </a:rPr>
              <a:t>means it’s impossible for any change to the parameter to affect the value of the argument passed in. For example, in the following code, the value output to the console is 42 and not 43</a:t>
            </a:r>
            <a:r>
              <a:rPr lang="en-IN" dirty="0" smtClean="0">
                <a:solidFill>
                  <a:schemeClr val="tx1">
                    <a:lumMod val="95000"/>
                    <a:lumOff val="5000"/>
                  </a:schemeClr>
                </a:solidFill>
              </a:rPr>
              <a:t>. </a:t>
            </a:r>
          </a:p>
          <a:p>
            <a:pPr marL="0" indent="0" algn="just">
              <a:spcBef>
                <a:spcPts val="0"/>
              </a:spcBef>
              <a:buNone/>
            </a:pPr>
            <a:endParaRPr lang="en-IN" dirty="0">
              <a:solidFill>
                <a:schemeClr val="tx1">
                  <a:lumMod val="95000"/>
                  <a:lumOff val="5000"/>
                </a:schemeClr>
              </a:solidFill>
            </a:endParaRPr>
          </a:p>
          <a:p>
            <a:pPr marL="0" indent="0" algn="just">
              <a:spcBef>
                <a:spcPts val="0"/>
              </a:spcBef>
              <a:buNone/>
            </a:pPr>
            <a:r>
              <a:rPr lang="en-IN" dirty="0" smtClean="0">
                <a:solidFill>
                  <a:schemeClr val="tx1">
                    <a:lumMod val="95000"/>
                    <a:lumOff val="5000"/>
                  </a:schemeClr>
                </a:solidFill>
              </a:rPr>
              <a:t> </a:t>
            </a:r>
            <a:r>
              <a:rPr lang="en-IN" dirty="0">
                <a:solidFill>
                  <a:schemeClr val="tx1">
                    <a:lumMod val="95000"/>
                    <a:lumOff val="5000"/>
                  </a:schemeClr>
                </a:solidFill>
              </a:rPr>
              <a:t>The </a:t>
            </a:r>
            <a:r>
              <a:rPr lang="en-IN" i="1" dirty="0" err="1">
                <a:solidFill>
                  <a:schemeClr val="tx1">
                    <a:lumMod val="95000"/>
                    <a:lumOff val="5000"/>
                  </a:schemeClr>
                </a:solidFill>
              </a:rPr>
              <a:t>doIncrement</a:t>
            </a:r>
            <a:r>
              <a:rPr lang="en-IN" i="1" dirty="0">
                <a:solidFill>
                  <a:schemeClr val="tx1">
                    <a:lumMod val="95000"/>
                    <a:lumOff val="5000"/>
                  </a:schemeClr>
                </a:solidFill>
              </a:rPr>
              <a:t> </a:t>
            </a:r>
            <a:r>
              <a:rPr lang="en-IN" dirty="0">
                <a:solidFill>
                  <a:schemeClr val="tx1">
                    <a:lumMod val="95000"/>
                    <a:lumOff val="5000"/>
                  </a:schemeClr>
                </a:solidFill>
              </a:rPr>
              <a:t>method increments a </a:t>
            </a:r>
            <a:r>
              <a:rPr lang="en-IN" i="1" dirty="0">
                <a:solidFill>
                  <a:schemeClr val="tx1">
                    <a:lumMod val="95000"/>
                    <a:lumOff val="5000"/>
                  </a:schemeClr>
                </a:solidFill>
              </a:rPr>
              <a:t>copy </a:t>
            </a:r>
            <a:r>
              <a:rPr lang="en-IN" dirty="0">
                <a:solidFill>
                  <a:schemeClr val="tx1">
                    <a:lumMod val="95000"/>
                    <a:lumOff val="5000"/>
                  </a:schemeClr>
                </a:solidFill>
              </a:rPr>
              <a:t>of the argument (</a:t>
            </a:r>
            <a:r>
              <a:rPr lang="en-IN" i="1" dirty="0" err="1">
                <a:solidFill>
                  <a:schemeClr val="tx1">
                    <a:lumMod val="95000"/>
                    <a:lumOff val="5000"/>
                  </a:schemeClr>
                </a:solidFill>
              </a:rPr>
              <a:t>arg</a:t>
            </a:r>
            <a:r>
              <a:rPr lang="en-IN" dirty="0">
                <a:solidFill>
                  <a:schemeClr val="tx1">
                    <a:lumMod val="95000"/>
                    <a:lumOff val="5000"/>
                  </a:schemeClr>
                </a:solidFill>
              </a:rPr>
              <a:t>) and </a:t>
            </a:r>
            <a:r>
              <a:rPr lang="en-IN" i="1" dirty="0">
                <a:solidFill>
                  <a:schemeClr val="tx1">
                    <a:lumMod val="95000"/>
                    <a:lumOff val="5000"/>
                  </a:schemeClr>
                </a:solidFill>
              </a:rPr>
              <a:t>not </a:t>
            </a:r>
            <a:r>
              <a:rPr lang="en-IN" dirty="0">
                <a:solidFill>
                  <a:schemeClr val="tx1">
                    <a:lumMod val="95000"/>
                    <a:lumOff val="5000"/>
                  </a:schemeClr>
                </a:solidFill>
              </a:rPr>
              <a:t>the original argument:</a:t>
            </a:r>
          </a:p>
        </p:txBody>
      </p:sp>
      <p:pic>
        <p:nvPicPr>
          <p:cNvPr id="4" name="Picture 3"/>
          <p:cNvPicPr>
            <a:picLocks noChangeAspect="1"/>
          </p:cNvPicPr>
          <p:nvPr/>
        </p:nvPicPr>
        <p:blipFill>
          <a:blip r:embed="rId2"/>
          <a:stretch>
            <a:fillRect/>
          </a:stretch>
        </p:blipFill>
        <p:spPr>
          <a:xfrm>
            <a:off x="2875940" y="3631843"/>
            <a:ext cx="5608928" cy="2691684"/>
          </a:xfrm>
          <a:prstGeom prst="rect">
            <a:avLst/>
          </a:prstGeom>
        </p:spPr>
      </p:pic>
    </p:spTree>
    <p:extLst>
      <p:ext uri="{BB962C8B-B14F-4D97-AF65-F5344CB8AC3E}">
        <p14:creationId xmlns:p14="http://schemas.microsoft.com/office/powerpoint/2010/main" xmlns="" val="482006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631065"/>
            <a:ext cx="12192000" cy="6130343"/>
          </a:xfrm>
        </p:spPr>
        <p:txBody>
          <a:bodyPr/>
          <a:lstStyle/>
          <a:p>
            <a:pPr marL="0" indent="0" algn="just">
              <a:spcBef>
                <a:spcPts val="0"/>
              </a:spcBef>
              <a:buNone/>
            </a:pPr>
            <a:r>
              <a:rPr lang="en-IN" dirty="0">
                <a:solidFill>
                  <a:schemeClr val="tx1">
                    <a:lumMod val="95000"/>
                    <a:lumOff val="5000"/>
                  </a:schemeClr>
                </a:solidFill>
              </a:rPr>
              <a:t>In the preceding exercise, you saw that if the parameter to a method is a reference type, any changes made by using that parameter change the data referenced by the argument passed in. </a:t>
            </a:r>
            <a:endParaRPr lang="en-IN" dirty="0" smtClean="0">
              <a:solidFill>
                <a:schemeClr val="tx1">
                  <a:lumMod val="95000"/>
                  <a:lumOff val="5000"/>
                </a:schemeClr>
              </a:solidFill>
            </a:endParaRPr>
          </a:p>
          <a:p>
            <a:pPr marL="0" indent="0" algn="just">
              <a:spcBef>
                <a:spcPts val="0"/>
              </a:spcBef>
              <a:buNone/>
            </a:pPr>
            <a:endParaRPr lang="en-IN" dirty="0">
              <a:solidFill>
                <a:schemeClr val="tx1">
                  <a:lumMod val="95000"/>
                  <a:lumOff val="5000"/>
                </a:schemeClr>
              </a:solidFill>
            </a:endParaRPr>
          </a:p>
          <a:p>
            <a:pPr marL="0" indent="0" algn="just">
              <a:spcBef>
                <a:spcPts val="0"/>
              </a:spcBef>
              <a:buNone/>
            </a:pPr>
            <a:r>
              <a:rPr lang="en-IN" dirty="0" smtClean="0">
                <a:solidFill>
                  <a:srgbClr val="FF0000"/>
                </a:solidFill>
              </a:rPr>
              <a:t>The </a:t>
            </a:r>
            <a:r>
              <a:rPr lang="en-IN" dirty="0">
                <a:solidFill>
                  <a:srgbClr val="FF0000"/>
                </a:solidFill>
              </a:rPr>
              <a:t>key point is that, although the data that was referenced changed, the argument passed in as the parameter did not—it still references the same object. </a:t>
            </a:r>
            <a:r>
              <a:rPr lang="en-IN" dirty="0" smtClean="0">
                <a:solidFill>
                  <a:srgbClr val="FF0000"/>
                </a:solidFill>
              </a:rPr>
              <a:t>  </a:t>
            </a:r>
          </a:p>
          <a:p>
            <a:pPr marL="0" indent="0" algn="just">
              <a:spcBef>
                <a:spcPts val="0"/>
              </a:spcBef>
              <a:buNone/>
            </a:pPr>
            <a:endParaRPr lang="en-US" dirty="0">
              <a:solidFill>
                <a:schemeClr val="tx1">
                  <a:lumMod val="95000"/>
                  <a:lumOff val="5000"/>
                </a:schemeClr>
              </a:solidFill>
            </a:endParaRPr>
          </a:p>
          <a:p>
            <a:pPr marL="0" indent="0" algn="just">
              <a:spcBef>
                <a:spcPts val="0"/>
              </a:spcBef>
              <a:buNone/>
            </a:pPr>
            <a:r>
              <a:rPr lang="en-IN" dirty="0">
                <a:solidFill>
                  <a:schemeClr val="tx1">
                    <a:lumMod val="95000"/>
                    <a:lumOff val="5000"/>
                  </a:schemeClr>
                </a:solidFill>
              </a:rPr>
              <a:t>In other words, although it is possible to modify the object that the argument refers to through the parameter, it’s not possible to modify the argument itself (for example, to set it to refer to a completely different object). Most of the time, this guarantee is very useful and can help to reduce the number of bugs in </a:t>
            </a:r>
            <a:r>
              <a:rPr lang="en-IN" dirty="0" smtClean="0">
                <a:solidFill>
                  <a:schemeClr val="tx1">
                    <a:lumMod val="95000"/>
                    <a:lumOff val="5000"/>
                  </a:schemeClr>
                </a:solidFill>
              </a:rPr>
              <a:t>a </a:t>
            </a:r>
            <a:r>
              <a:rPr lang="en-IN" dirty="0">
                <a:solidFill>
                  <a:schemeClr val="tx1">
                    <a:lumMod val="95000"/>
                    <a:lumOff val="5000"/>
                  </a:schemeClr>
                </a:solidFill>
              </a:rPr>
              <a:t>program</a:t>
            </a:r>
            <a:r>
              <a:rPr lang="en-IN" dirty="0" smtClean="0">
                <a:solidFill>
                  <a:schemeClr val="tx1">
                    <a:lumMod val="95000"/>
                    <a:lumOff val="5000"/>
                  </a:schemeClr>
                </a:solidFill>
              </a:rPr>
              <a:t>.</a:t>
            </a:r>
          </a:p>
          <a:p>
            <a:pPr marL="0" indent="0" algn="just">
              <a:spcBef>
                <a:spcPts val="0"/>
              </a:spcBef>
              <a:buNone/>
            </a:pPr>
            <a:endParaRPr lang="en-IN" dirty="0">
              <a:solidFill>
                <a:schemeClr val="tx1">
                  <a:lumMod val="95000"/>
                  <a:lumOff val="5000"/>
                </a:schemeClr>
              </a:solidFill>
            </a:endParaRPr>
          </a:p>
          <a:p>
            <a:pPr marL="0" indent="0" algn="just">
              <a:spcBef>
                <a:spcPts val="0"/>
              </a:spcBef>
              <a:buNone/>
            </a:pPr>
            <a:r>
              <a:rPr lang="en-IN" dirty="0">
                <a:solidFill>
                  <a:schemeClr val="tx1">
                    <a:lumMod val="95000"/>
                    <a:lumOff val="5000"/>
                  </a:schemeClr>
                </a:solidFill>
              </a:rPr>
              <a:t>Occasionally, however, </a:t>
            </a:r>
            <a:r>
              <a:rPr lang="en-IN" dirty="0">
                <a:solidFill>
                  <a:srgbClr val="FF0000"/>
                </a:solidFill>
              </a:rPr>
              <a:t>you might want to write a method that actually needs to modify an argument</a:t>
            </a:r>
            <a:r>
              <a:rPr lang="en-IN" dirty="0">
                <a:solidFill>
                  <a:schemeClr val="tx1">
                    <a:lumMod val="95000"/>
                    <a:lumOff val="5000"/>
                  </a:schemeClr>
                </a:solidFill>
              </a:rPr>
              <a:t>. C# provides the </a:t>
            </a:r>
            <a:r>
              <a:rPr lang="en-IN" i="1" dirty="0">
                <a:solidFill>
                  <a:srgbClr val="FF0000"/>
                </a:solidFill>
              </a:rPr>
              <a:t>ref </a:t>
            </a:r>
            <a:r>
              <a:rPr lang="en-IN" dirty="0">
                <a:solidFill>
                  <a:srgbClr val="FF0000"/>
                </a:solidFill>
              </a:rPr>
              <a:t>and </a:t>
            </a:r>
            <a:r>
              <a:rPr lang="en-IN" i="1" dirty="0">
                <a:solidFill>
                  <a:srgbClr val="FF0000"/>
                </a:solidFill>
              </a:rPr>
              <a:t>out </a:t>
            </a:r>
            <a:r>
              <a:rPr lang="en-IN" dirty="0">
                <a:solidFill>
                  <a:srgbClr val="FF0000"/>
                </a:solidFill>
              </a:rPr>
              <a:t>keywords </a:t>
            </a:r>
            <a:r>
              <a:rPr lang="en-IN" dirty="0">
                <a:solidFill>
                  <a:schemeClr val="tx1">
                    <a:lumMod val="95000"/>
                    <a:lumOff val="5000"/>
                  </a:schemeClr>
                </a:solidFill>
              </a:rPr>
              <a:t>so that you can do this.</a:t>
            </a:r>
            <a:r>
              <a:rPr lang="en-IN" dirty="0" smtClean="0">
                <a:solidFill>
                  <a:schemeClr val="tx1">
                    <a:lumMod val="95000"/>
                    <a:lumOff val="5000"/>
                  </a:schemeClr>
                </a:solidFill>
              </a:rPr>
              <a:t>  </a:t>
            </a:r>
          </a:p>
          <a:p>
            <a:pPr marL="0" indent="0" algn="just">
              <a:spcBef>
                <a:spcPts val="0"/>
              </a:spcBef>
              <a:buNone/>
            </a:pPr>
            <a:endParaRPr lang="en-IN" dirty="0">
              <a:solidFill>
                <a:schemeClr val="tx1">
                  <a:lumMod val="95000"/>
                  <a:lumOff val="5000"/>
                </a:schemeClr>
              </a:solidFill>
            </a:endParaRPr>
          </a:p>
        </p:txBody>
      </p:sp>
    </p:spTree>
    <p:extLst>
      <p:ext uri="{BB962C8B-B14F-4D97-AF65-F5344CB8AC3E}">
        <p14:creationId xmlns:p14="http://schemas.microsoft.com/office/powerpoint/2010/main" xmlns="" val="17554872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a:solidFill>
                  <a:srgbClr val="FF0000"/>
                </a:solidFill>
              </a:rPr>
              <a:t>Creating ref </a:t>
            </a:r>
            <a:r>
              <a:rPr lang="en-IN" dirty="0">
                <a:solidFill>
                  <a:srgbClr val="FF0000"/>
                </a:solidFill>
              </a:rPr>
              <a:t>P</a:t>
            </a:r>
            <a:r>
              <a:rPr lang="en-IN" b="1" dirty="0">
                <a:solidFill>
                  <a:srgbClr val="FF0000"/>
                </a:solidFill>
              </a:rPr>
              <a:t>arameters</a:t>
            </a:r>
            <a:endParaRPr lang="en-IN" dirty="0">
              <a:solidFill>
                <a:srgbClr val="FF0000"/>
              </a:solidFill>
            </a:endParaRPr>
          </a:p>
        </p:txBody>
      </p:sp>
      <p:sp>
        <p:nvSpPr>
          <p:cNvPr id="3" name="Content Placeholder 2"/>
          <p:cNvSpPr>
            <a:spLocks noGrp="1"/>
          </p:cNvSpPr>
          <p:nvPr>
            <p:ph idx="1"/>
          </p:nvPr>
        </p:nvSpPr>
        <p:spPr>
          <a:xfrm>
            <a:off x="0" y="631065"/>
            <a:ext cx="12192000" cy="6130343"/>
          </a:xfrm>
        </p:spPr>
        <p:txBody>
          <a:bodyPr>
            <a:normAutofit lnSpcReduction="10000"/>
          </a:bodyPr>
          <a:lstStyle/>
          <a:p>
            <a:pPr marL="0" indent="0" algn="just">
              <a:spcBef>
                <a:spcPts val="0"/>
              </a:spcBef>
              <a:buNone/>
            </a:pPr>
            <a:r>
              <a:rPr lang="en-IN" dirty="0">
                <a:solidFill>
                  <a:schemeClr val="tx1">
                    <a:lumMod val="95000"/>
                    <a:lumOff val="5000"/>
                  </a:schemeClr>
                </a:solidFill>
              </a:rPr>
              <a:t>If you prefix a parameter with the </a:t>
            </a:r>
            <a:r>
              <a:rPr lang="en-IN" i="1" dirty="0">
                <a:solidFill>
                  <a:srgbClr val="FF0000"/>
                </a:solidFill>
              </a:rPr>
              <a:t>ref </a:t>
            </a:r>
            <a:r>
              <a:rPr lang="en-IN" dirty="0">
                <a:solidFill>
                  <a:schemeClr val="tx1">
                    <a:lumMod val="95000"/>
                    <a:lumOff val="5000"/>
                  </a:schemeClr>
                </a:solidFill>
              </a:rPr>
              <a:t>keyword, the C# compiler generates code that passes a reference to the actual argument rather than a copy of the argument. </a:t>
            </a:r>
            <a:endParaRPr lang="en-IN" dirty="0" smtClean="0">
              <a:solidFill>
                <a:schemeClr val="tx1">
                  <a:lumMod val="95000"/>
                  <a:lumOff val="5000"/>
                </a:schemeClr>
              </a:solidFill>
            </a:endParaRPr>
          </a:p>
          <a:p>
            <a:pPr marL="0" indent="0" algn="just">
              <a:spcBef>
                <a:spcPts val="0"/>
              </a:spcBef>
              <a:buNone/>
            </a:pPr>
            <a:endParaRPr lang="en-IN" dirty="0">
              <a:solidFill>
                <a:schemeClr val="tx1">
                  <a:lumMod val="95000"/>
                  <a:lumOff val="5000"/>
                </a:schemeClr>
              </a:solidFill>
            </a:endParaRPr>
          </a:p>
          <a:p>
            <a:pPr marL="0" indent="0" algn="just">
              <a:spcBef>
                <a:spcPts val="0"/>
              </a:spcBef>
              <a:buNone/>
            </a:pPr>
            <a:r>
              <a:rPr lang="en-IN" dirty="0" smtClean="0">
                <a:solidFill>
                  <a:schemeClr val="tx1">
                    <a:lumMod val="95000"/>
                    <a:lumOff val="5000"/>
                  </a:schemeClr>
                </a:solidFill>
              </a:rPr>
              <a:t>When </a:t>
            </a:r>
            <a:r>
              <a:rPr lang="en-IN" dirty="0">
                <a:solidFill>
                  <a:schemeClr val="tx1">
                    <a:lumMod val="95000"/>
                    <a:lumOff val="5000"/>
                  </a:schemeClr>
                </a:solidFill>
              </a:rPr>
              <a:t>using a </a:t>
            </a:r>
            <a:r>
              <a:rPr lang="en-IN" i="1" dirty="0">
                <a:solidFill>
                  <a:schemeClr val="tx1">
                    <a:lumMod val="95000"/>
                    <a:lumOff val="5000"/>
                  </a:schemeClr>
                </a:solidFill>
              </a:rPr>
              <a:t>ref </a:t>
            </a:r>
            <a:r>
              <a:rPr lang="en-IN" dirty="0">
                <a:solidFill>
                  <a:schemeClr val="tx1">
                    <a:lumMod val="95000"/>
                    <a:lumOff val="5000"/>
                  </a:schemeClr>
                </a:solidFill>
              </a:rPr>
              <a:t>parameter, anything you do to the parameter you also do to the original argument because the parameter and the argument both reference the same data</a:t>
            </a:r>
            <a:r>
              <a:rPr lang="en-IN" dirty="0" smtClean="0">
                <a:solidFill>
                  <a:schemeClr val="tx1">
                    <a:lumMod val="95000"/>
                    <a:lumOff val="5000"/>
                  </a:schemeClr>
                </a:solidFill>
              </a:rPr>
              <a:t>. </a:t>
            </a:r>
          </a:p>
          <a:p>
            <a:pPr marL="0" indent="0" algn="just">
              <a:spcBef>
                <a:spcPts val="0"/>
              </a:spcBef>
              <a:buNone/>
            </a:pPr>
            <a:endParaRPr lang="en-IN" dirty="0">
              <a:solidFill>
                <a:schemeClr val="tx1">
                  <a:lumMod val="95000"/>
                  <a:lumOff val="5000"/>
                </a:schemeClr>
              </a:solidFill>
            </a:endParaRPr>
          </a:p>
          <a:p>
            <a:pPr marL="0" indent="0" algn="just">
              <a:spcBef>
                <a:spcPts val="0"/>
              </a:spcBef>
              <a:buNone/>
            </a:pPr>
            <a:r>
              <a:rPr lang="en-IN" dirty="0" smtClean="0">
                <a:solidFill>
                  <a:schemeClr val="tx1">
                    <a:lumMod val="95000"/>
                    <a:lumOff val="5000"/>
                  </a:schemeClr>
                </a:solidFill>
              </a:rPr>
              <a:t>When </a:t>
            </a:r>
            <a:r>
              <a:rPr lang="en-IN" dirty="0">
                <a:solidFill>
                  <a:schemeClr val="tx1">
                    <a:lumMod val="95000"/>
                    <a:lumOff val="5000"/>
                  </a:schemeClr>
                </a:solidFill>
              </a:rPr>
              <a:t>you pass an argument as a </a:t>
            </a:r>
            <a:r>
              <a:rPr lang="en-IN" i="1" dirty="0">
                <a:solidFill>
                  <a:schemeClr val="tx1">
                    <a:lumMod val="95000"/>
                    <a:lumOff val="5000"/>
                  </a:schemeClr>
                </a:solidFill>
              </a:rPr>
              <a:t>ref </a:t>
            </a:r>
            <a:r>
              <a:rPr lang="en-IN" dirty="0">
                <a:solidFill>
                  <a:schemeClr val="tx1">
                    <a:lumMod val="95000"/>
                    <a:lumOff val="5000"/>
                  </a:schemeClr>
                </a:solidFill>
              </a:rPr>
              <a:t>parameter, you must also prefix the argument with the </a:t>
            </a:r>
            <a:r>
              <a:rPr lang="en-IN" i="1" dirty="0">
                <a:solidFill>
                  <a:srgbClr val="FF0000"/>
                </a:solidFill>
              </a:rPr>
              <a:t>ref </a:t>
            </a:r>
            <a:r>
              <a:rPr lang="en-IN" dirty="0">
                <a:solidFill>
                  <a:srgbClr val="FF0000"/>
                </a:solidFill>
              </a:rPr>
              <a:t>keyword</a:t>
            </a:r>
            <a:r>
              <a:rPr lang="en-IN" dirty="0">
                <a:solidFill>
                  <a:schemeClr val="tx1">
                    <a:lumMod val="95000"/>
                    <a:lumOff val="5000"/>
                  </a:schemeClr>
                </a:solidFill>
              </a:rPr>
              <a:t>. This syntax provides a useful visual cue to the programmer that the argument might change. Here’s the preceding example again, this time modified to use the </a:t>
            </a:r>
            <a:r>
              <a:rPr lang="en-IN" i="1" dirty="0">
                <a:solidFill>
                  <a:schemeClr val="tx1">
                    <a:lumMod val="95000"/>
                    <a:lumOff val="5000"/>
                  </a:schemeClr>
                </a:solidFill>
              </a:rPr>
              <a:t>ref </a:t>
            </a:r>
            <a:r>
              <a:rPr lang="en-IN" dirty="0" smtClean="0">
                <a:solidFill>
                  <a:schemeClr val="tx1">
                    <a:lumMod val="95000"/>
                    <a:lumOff val="5000"/>
                  </a:schemeClr>
                </a:solidFill>
              </a:rPr>
              <a:t>keyword:</a:t>
            </a:r>
          </a:p>
          <a:p>
            <a:pPr marL="0" indent="0" algn="just">
              <a:spcBef>
                <a:spcPts val="0"/>
              </a:spcBef>
              <a:buNone/>
            </a:pPr>
            <a:r>
              <a:rPr lang="en-IN" dirty="0" smtClean="0">
                <a:solidFill>
                  <a:schemeClr val="tx1">
                    <a:lumMod val="95000"/>
                    <a:lumOff val="5000"/>
                  </a:schemeClr>
                </a:solidFill>
              </a:rPr>
              <a:t>                                                                          </a:t>
            </a:r>
          </a:p>
          <a:p>
            <a:pPr marL="0" indent="0" algn="just">
              <a:spcBef>
                <a:spcPts val="0"/>
              </a:spcBef>
              <a:buNone/>
            </a:pPr>
            <a:r>
              <a:rPr lang="en-IN" dirty="0">
                <a:solidFill>
                  <a:srgbClr val="FF0000"/>
                </a:solidFill>
              </a:rPr>
              <a:t> </a:t>
            </a:r>
            <a:r>
              <a:rPr lang="en-IN" dirty="0" smtClean="0">
                <a:solidFill>
                  <a:srgbClr val="FF0000"/>
                </a:solidFill>
              </a:rPr>
              <a:t>                                                          static </a:t>
            </a:r>
            <a:r>
              <a:rPr lang="en-IN" dirty="0">
                <a:solidFill>
                  <a:srgbClr val="FF0000"/>
                </a:solidFill>
              </a:rPr>
              <a:t>void </a:t>
            </a:r>
            <a:r>
              <a:rPr lang="en-IN" dirty="0" err="1">
                <a:solidFill>
                  <a:srgbClr val="FF0000"/>
                </a:solidFill>
              </a:rPr>
              <a:t>doIncrement</a:t>
            </a:r>
            <a:r>
              <a:rPr lang="en-IN" dirty="0">
                <a:solidFill>
                  <a:srgbClr val="FF0000"/>
                </a:solidFill>
              </a:rPr>
              <a:t>(ref </a:t>
            </a:r>
            <a:r>
              <a:rPr lang="en-IN" dirty="0" err="1">
                <a:solidFill>
                  <a:srgbClr val="FF0000"/>
                </a:solidFill>
              </a:rPr>
              <a:t>int</a:t>
            </a:r>
            <a:r>
              <a:rPr lang="en-IN" dirty="0">
                <a:solidFill>
                  <a:srgbClr val="FF0000"/>
                </a:solidFill>
              </a:rPr>
              <a:t> </a:t>
            </a:r>
            <a:r>
              <a:rPr lang="en-IN" dirty="0" err="1">
                <a:solidFill>
                  <a:srgbClr val="FF0000"/>
                </a:solidFill>
              </a:rPr>
              <a:t>param</a:t>
            </a:r>
            <a:r>
              <a:rPr lang="en-IN" dirty="0">
                <a:solidFill>
                  <a:srgbClr val="FF0000"/>
                </a:solidFill>
              </a:rPr>
              <a:t>)  </a:t>
            </a:r>
            <a:r>
              <a:rPr lang="en-IN" dirty="0" smtClean="0">
                <a:solidFill>
                  <a:srgbClr val="FF0000"/>
                </a:solidFill>
              </a:rPr>
              <a:t>// </a:t>
            </a:r>
            <a:r>
              <a:rPr lang="en-IN" dirty="0">
                <a:solidFill>
                  <a:srgbClr val="FF0000"/>
                </a:solidFill>
              </a:rPr>
              <a:t>using </a:t>
            </a:r>
            <a:r>
              <a:rPr lang="en-IN" dirty="0" smtClean="0">
                <a:solidFill>
                  <a:srgbClr val="FF0000"/>
                </a:solidFill>
              </a:rPr>
              <a:t>ref</a:t>
            </a: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param</a:t>
            </a:r>
            <a:r>
              <a:rPr lang="en-IN" dirty="0" smtClean="0">
                <a:solidFill>
                  <a:srgbClr val="FF0000"/>
                </a:solidFill>
              </a:rPr>
              <a:t>++;</a:t>
            </a:r>
          </a:p>
          <a:p>
            <a:pPr marL="0" indent="0" algn="just">
              <a:spcBef>
                <a:spcPts val="0"/>
              </a:spcBef>
              <a:buNone/>
            </a:pPr>
            <a:r>
              <a:rPr lang="en-IN" b="1" dirty="0">
                <a:solidFill>
                  <a:srgbClr val="FF0000"/>
                </a:solidFill>
              </a:rPr>
              <a:t> </a:t>
            </a:r>
            <a:r>
              <a:rPr lang="en-IN" b="1" dirty="0" smtClean="0">
                <a:solidFill>
                  <a:srgbClr val="FF0000"/>
                </a:solidFill>
              </a:rPr>
              <a:t>                                                         } </a:t>
            </a:r>
          </a:p>
          <a:p>
            <a:pPr marL="0" indent="0" algn="just">
              <a:spcBef>
                <a:spcPts val="0"/>
              </a:spcBef>
              <a:buNone/>
            </a:pPr>
            <a:r>
              <a:rPr lang="en-US" dirty="0" smtClean="0">
                <a:solidFill>
                  <a:srgbClr val="FF0000"/>
                </a:solidFill>
              </a:rPr>
              <a:t>                                                         </a:t>
            </a:r>
            <a:r>
              <a:rPr lang="en-IN" dirty="0">
                <a:solidFill>
                  <a:srgbClr val="FF0000"/>
                </a:solidFill>
              </a:rPr>
              <a:t>static void Main</a:t>
            </a:r>
            <a:r>
              <a:rPr lang="en-IN" dirty="0" smtClean="0">
                <a:solidFill>
                  <a:srgbClr val="FF0000"/>
                </a:solidFill>
              </a:rPr>
              <a:t>()</a:t>
            </a: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int</a:t>
            </a:r>
            <a:r>
              <a:rPr lang="en-IN" dirty="0" smtClean="0">
                <a:solidFill>
                  <a:srgbClr val="FF0000"/>
                </a:solidFill>
              </a:rPr>
              <a:t> </a:t>
            </a:r>
            <a:r>
              <a:rPr lang="en-IN" dirty="0" err="1">
                <a:solidFill>
                  <a:srgbClr val="FF0000"/>
                </a:solidFill>
              </a:rPr>
              <a:t>arg</a:t>
            </a:r>
            <a:r>
              <a:rPr lang="en-IN" dirty="0">
                <a:solidFill>
                  <a:srgbClr val="FF0000"/>
                </a:solidFill>
              </a:rPr>
              <a:t> = 42;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doIncrement</a:t>
            </a:r>
            <a:r>
              <a:rPr lang="en-IN" dirty="0" smtClean="0">
                <a:solidFill>
                  <a:srgbClr val="FF0000"/>
                </a:solidFill>
              </a:rPr>
              <a:t>(ref </a:t>
            </a:r>
            <a:r>
              <a:rPr lang="en-IN" dirty="0" err="1">
                <a:solidFill>
                  <a:srgbClr val="FF0000"/>
                </a:solidFill>
              </a:rPr>
              <a:t>arg</a:t>
            </a:r>
            <a:r>
              <a:rPr lang="en-IN" dirty="0" smtClean="0">
                <a:solidFill>
                  <a:srgbClr val="FF0000"/>
                </a:solidFill>
              </a:rPr>
              <a:t>);   </a:t>
            </a:r>
            <a:r>
              <a:rPr lang="en-IN" dirty="0">
                <a:solidFill>
                  <a:srgbClr val="FF0000"/>
                </a:solidFill>
              </a:rPr>
              <a:t>// using ref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Console.WriteLine</a:t>
            </a:r>
            <a:r>
              <a:rPr lang="en-IN" dirty="0" smtClean="0">
                <a:solidFill>
                  <a:srgbClr val="FF0000"/>
                </a:solidFill>
              </a:rPr>
              <a:t>(</a:t>
            </a:r>
            <a:r>
              <a:rPr lang="en-IN" dirty="0" err="1" smtClean="0">
                <a:solidFill>
                  <a:srgbClr val="FF0000"/>
                </a:solidFill>
              </a:rPr>
              <a:t>arg</a:t>
            </a:r>
            <a:r>
              <a:rPr lang="en-IN" dirty="0">
                <a:solidFill>
                  <a:srgbClr val="FF0000"/>
                </a:solidFill>
              </a:rPr>
              <a:t>); // writes </a:t>
            </a:r>
            <a:r>
              <a:rPr lang="en-IN" dirty="0" smtClean="0">
                <a:solidFill>
                  <a:srgbClr val="FF0000"/>
                </a:solidFill>
              </a:rPr>
              <a:t>43</a:t>
            </a: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chemeClr val="tx1">
                    <a:lumMod val="95000"/>
                    <a:lumOff val="5000"/>
                  </a:schemeClr>
                </a:solidFill>
              </a:rPr>
              <a:t>This time, the </a:t>
            </a:r>
            <a:r>
              <a:rPr lang="en-IN" i="1" dirty="0" err="1">
                <a:solidFill>
                  <a:schemeClr val="tx1">
                    <a:lumMod val="95000"/>
                    <a:lumOff val="5000"/>
                  </a:schemeClr>
                </a:solidFill>
              </a:rPr>
              <a:t>doIncrement</a:t>
            </a:r>
            <a:r>
              <a:rPr lang="en-IN" i="1" dirty="0">
                <a:solidFill>
                  <a:schemeClr val="tx1">
                    <a:lumMod val="95000"/>
                    <a:lumOff val="5000"/>
                  </a:schemeClr>
                </a:solidFill>
              </a:rPr>
              <a:t> </a:t>
            </a:r>
            <a:r>
              <a:rPr lang="en-IN" dirty="0">
                <a:solidFill>
                  <a:schemeClr val="tx1">
                    <a:lumMod val="95000"/>
                    <a:lumOff val="5000"/>
                  </a:schemeClr>
                </a:solidFill>
              </a:rPr>
              <a:t>method receives a reference to the original argument rather than a copy, so any changes the method makes by using this reference actually change the original value. That’s why the value 43 is displayed on the console.</a:t>
            </a:r>
          </a:p>
        </p:txBody>
      </p:sp>
    </p:spTree>
    <p:extLst>
      <p:ext uri="{BB962C8B-B14F-4D97-AF65-F5344CB8AC3E}">
        <p14:creationId xmlns:p14="http://schemas.microsoft.com/office/powerpoint/2010/main" xmlns="" val="35740230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631065"/>
            <a:ext cx="12192000" cy="6130343"/>
          </a:xfrm>
        </p:spPr>
        <p:txBody>
          <a:bodyPr>
            <a:normAutofit/>
          </a:bodyPr>
          <a:lstStyle/>
          <a:p>
            <a:pPr marL="0" indent="0" algn="just">
              <a:spcBef>
                <a:spcPts val="0"/>
              </a:spcBef>
              <a:buNone/>
            </a:pPr>
            <a:r>
              <a:rPr lang="en-IN" dirty="0">
                <a:solidFill>
                  <a:srgbClr val="FF0000"/>
                </a:solidFill>
              </a:rPr>
              <a:t>Remember that C# enforces the rule that you must assign a value to a variable before you can read it. </a:t>
            </a:r>
            <a:r>
              <a:rPr lang="en-IN" dirty="0">
                <a:solidFill>
                  <a:schemeClr val="tx1">
                    <a:lumMod val="95000"/>
                    <a:lumOff val="5000"/>
                  </a:schemeClr>
                </a:solidFill>
              </a:rPr>
              <a:t>This rule also applies to method arguments; you cannot pass an uninitialized value as an argument to a method even if an argument is defined as a </a:t>
            </a:r>
            <a:r>
              <a:rPr lang="en-IN" i="1" dirty="0">
                <a:solidFill>
                  <a:schemeClr val="tx1">
                    <a:lumMod val="95000"/>
                    <a:lumOff val="5000"/>
                  </a:schemeClr>
                </a:solidFill>
              </a:rPr>
              <a:t>ref </a:t>
            </a:r>
            <a:r>
              <a:rPr lang="en-IN" dirty="0">
                <a:solidFill>
                  <a:schemeClr val="tx1">
                    <a:lumMod val="95000"/>
                    <a:lumOff val="5000"/>
                  </a:schemeClr>
                </a:solidFill>
              </a:rPr>
              <a:t>argument. </a:t>
            </a:r>
            <a:r>
              <a:rPr lang="en-IN" dirty="0" smtClean="0">
                <a:solidFill>
                  <a:schemeClr val="tx1">
                    <a:lumMod val="95000"/>
                    <a:lumOff val="5000"/>
                  </a:schemeClr>
                </a:solidFill>
              </a:rPr>
              <a:t> </a:t>
            </a:r>
          </a:p>
          <a:p>
            <a:pPr marL="0" indent="0" algn="just">
              <a:spcBef>
                <a:spcPts val="0"/>
              </a:spcBef>
              <a:buNone/>
            </a:pPr>
            <a:endParaRPr lang="en-US" dirty="0">
              <a:solidFill>
                <a:schemeClr val="tx1">
                  <a:lumMod val="95000"/>
                  <a:lumOff val="5000"/>
                </a:schemeClr>
              </a:solidFill>
            </a:endParaRPr>
          </a:p>
          <a:p>
            <a:pPr marL="0" indent="0" algn="just">
              <a:spcBef>
                <a:spcPts val="0"/>
              </a:spcBef>
              <a:buNone/>
            </a:pPr>
            <a:r>
              <a:rPr lang="en-IN" dirty="0">
                <a:solidFill>
                  <a:schemeClr val="tx1">
                    <a:lumMod val="95000"/>
                    <a:lumOff val="5000"/>
                  </a:schemeClr>
                </a:solidFill>
              </a:rPr>
              <a:t>For example, in the following example, </a:t>
            </a:r>
            <a:r>
              <a:rPr lang="en-IN" i="1" dirty="0" err="1">
                <a:solidFill>
                  <a:schemeClr val="tx1">
                    <a:lumMod val="95000"/>
                    <a:lumOff val="5000"/>
                  </a:schemeClr>
                </a:solidFill>
              </a:rPr>
              <a:t>arg</a:t>
            </a:r>
            <a:r>
              <a:rPr lang="en-IN" i="1" dirty="0">
                <a:solidFill>
                  <a:schemeClr val="tx1">
                    <a:lumMod val="95000"/>
                    <a:lumOff val="5000"/>
                  </a:schemeClr>
                </a:solidFill>
              </a:rPr>
              <a:t> </a:t>
            </a:r>
            <a:r>
              <a:rPr lang="en-IN" dirty="0">
                <a:solidFill>
                  <a:schemeClr val="tx1">
                    <a:lumMod val="95000"/>
                    <a:lumOff val="5000"/>
                  </a:schemeClr>
                </a:solidFill>
              </a:rPr>
              <a:t>is not initialized, so this code will not compile. This failure occurs because the statement </a:t>
            </a:r>
            <a:r>
              <a:rPr lang="en-IN" i="1" dirty="0" err="1">
                <a:solidFill>
                  <a:schemeClr val="tx1">
                    <a:lumMod val="95000"/>
                    <a:lumOff val="5000"/>
                  </a:schemeClr>
                </a:solidFill>
              </a:rPr>
              <a:t>param</a:t>
            </a:r>
            <a:r>
              <a:rPr lang="en-IN" i="1" dirty="0">
                <a:solidFill>
                  <a:schemeClr val="tx1">
                    <a:lumMod val="95000"/>
                    <a:lumOff val="5000"/>
                  </a:schemeClr>
                </a:solidFill>
              </a:rPr>
              <a:t>++; </a:t>
            </a:r>
            <a:r>
              <a:rPr lang="en-IN" dirty="0">
                <a:solidFill>
                  <a:schemeClr val="tx1">
                    <a:lumMod val="95000"/>
                    <a:lumOff val="5000"/>
                  </a:schemeClr>
                </a:solidFill>
              </a:rPr>
              <a:t>inside the </a:t>
            </a:r>
            <a:r>
              <a:rPr lang="en-IN" i="1" dirty="0" err="1">
                <a:solidFill>
                  <a:schemeClr val="tx1">
                    <a:lumMod val="95000"/>
                    <a:lumOff val="5000"/>
                  </a:schemeClr>
                </a:solidFill>
              </a:rPr>
              <a:t>doIncrement</a:t>
            </a:r>
            <a:r>
              <a:rPr lang="en-IN" i="1" dirty="0">
                <a:solidFill>
                  <a:schemeClr val="tx1">
                    <a:lumMod val="95000"/>
                    <a:lumOff val="5000"/>
                  </a:schemeClr>
                </a:solidFill>
              </a:rPr>
              <a:t> </a:t>
            </a:r>
            <a:r>
              <a:rPr lang="en-IN" dirty="0">
                <a:solidFill>
                  <a:schemeClr val="tx1">
                    <a:lumMod val="95000"/>
                    <a:lumOff val="5000"/>
                  </a:schemeClr>
                </a:solidFill>
              </a:rPr>
              <a:t>method is really an alias for the statement </a:t>
            </a:r>
            <a:r>
              <a:rPr lang="en-IN" i="1" dirty="0" err="1">
                <a:solidFill>
                  <a:schemeClr val="tx1">
                    <a:lumMod val="95000"/>
                    <a:lumOff val="5000"/>
                  </a:schemeClr>
                </a:solidFill>
              </a:rPr>
              <a:t>arg</a:t>
            </a:r>
            <a:r>
              <a:rPr lang="en-IN" i="1" dirty="0">
                <a:solidFill>
                  <a:schemeClr val="tx1">
                    <a:lumMod val="95000"/>
                    <a:lumOff val="5000"/>
                  </a:schemeClr>
                </a:solidFill>
              </a:rPr>
              <a:t>++; </a:t>
            </a:r>
            <a:r>
              <a:rPr lang="en-IN" dirty="0">
                <a:solidFill>
                  <a:schemeClr val="tx1">
                    <a:lumMod val="95000"/>
                    <a:lumOff val="5000"/>
                  </a:schemeClr>
                </a:solidFill>
              </a:rPr>
              <a:t>and </a:t>
            </a:r>
            <a:r>
              <a:rPr lang="en-IN" i="1" dirty="0">
                <a:solidFill>
                  <a:schemeClr val="tx1">
                    <a:lumMod val="95000"/>
                    <a:lumOff val="5000"/>
                  </a:schemeClr>
                </a:solidFill>
              </a:rPr>
              <a:t>this operation </a:t>
            </a:r>
            <a:r>
              <a:rPr lang="en-IN" dirty="0">
                <a:solidFill>
                  <a:schemeClr val="tx1">
                    <a:lumMod val="95000"/>
                    <a:lumOff val="5000"/>
                  </a:schemeClr>
                </a:solidFill>
              </a:rPr>
              <a:t>is allowed only if </a:t>
            </a:r>
            <a:r>
              <a:rPr lang="en-IN" i="1" dirty="0" err="1">
                <a:solidFill>
                  <a:schemeClr val="tx1">
                    <a:lumMod val="95000"/>
                    <a:lumOff val="5000"/>
                  </a:schemeClr>
                </a:solidFill>
              </a:rPr>
              <a:t>arg</a:t>
            </a:r>
            <a:r>
              <a:rPr lang="en-IN" i="1" dirty="0">
                <a:solidFill>
                  <a:schemeClr val="tx1">
                    <a:lumMod val="95000"/>
                    <a:lumOff val="5000"/>
                  </a:schemeClr>
                </a:solidFill>
              </a:rPr>
              <a:t> </a:t>
            </a:r>
            <a:r>
              <a:rPr lang="en-IN" dirty="0">
                <a:solidFill>
                  <a:schemeClr val="tx1">
                    <a:lumMod val="95000"/>
                    <a:lumOff val="5000"/>
                  </a:schemeClr>
                </a:solidFill>
              </a:rPr>
              <a:t>has a defined value</a:t>
            </a:r>
            <a:r>
              <a:rPr lang="en-IN" dirty="0" smtClean="0">
                <a:solidFill>
                  <a:schemeClr val="tx1">
                    <a:lumMod val="95000"/>
                    <a:lumOff val="5000"/>
                  </a:schemeClr>
                </a:solidFill>
              </a:rPr>
              <a:t>: </a:t>
            </a:r>
          </a:p>
          <a:p>
            <a:pPr marL="0" indent="0" algn="just">
              <a:spcBef>
                <a:spcPts val="0"/>
              </a:spcBef>
              <a:buNone/>
            </a:pPr>
            <a:endParaRPr lang="en-IN" dirty="0">
              <a:solidFill>
                <a:schemeClr val="tx1">
                  <a:lumMod val="95000"/>
                  <a:lumOff val="5000"/>
                </a:schemeClr>
              </a:solidFill>
            </a:endParaRPr>
          </a:p>
        </p:txBody>
      </p:sp>
      <p:pic>
        <p:nvPicPr>
          <p:cNvPr id="4" name="Picture 3"/>
          <p:cNvPicPr>
            <a:picLocks noChangeAspect="1"/>
          </p:cNvPicPr>
          <p:nvPr/>
        </p:nvPicPr>
        <p:blipFill>
          <a:blip r:embed="rId2"/>
          <a:stretch>
            <a:fillRect/>
          </a:stretch>
        </p:blipFill>
        <p:spPr>
          <a:xfrm>
            <a:off x="3878470" y="2691686"/>
            <a:ext cx="5716291" cy="2553772"/>
          </a:xfrm>
          <a:prstGeom prst="rect">
            <a:avLst/>
          </a:prstGeom>
        </p:spPr>
      </p:pic>
    </p:spTree>
    <p:extLst>
      <p:ext uri="{BB962C8B-B14F-4D97-AF65-F5344CB8AC3E}">
        <p14:creationId xmlns:p14="http://schemas.microsoft.com/office/powerpoint/2010/main" xmlns="" val="36757656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a:solidFill>
                  <a:srgbClr val="FF0000"/>
                </a:solidFill>
              </a:rPr>
              <a:t>Creating out </a:t>
            </a:r>
            <a:r>
              <a:rPr lang="en-IN" dirty="0">
                <a:solidFill>
                  <a:srgbClr val="FF0000"/>
                </a:solidFill>
              </a:rPr>
              <a:t>P</a:t>
            </a:r>
            <a:r>
              <a:rPr lang="en-IN" b="1" dirty="0">
                <a:solidFill>
                  <a:srgbClr val="FF0000"/>
                </a:solidFill>
              </a:rPr>
              <a:t>arameters</a:t>
            </a:r>
            <a:endParaRPr lang="en-IN" dirty="0">
              <a:solidFill>
                <a:srgbClr val="FF0000"/>
              </a:solidFill>
            </a:endParaRPr>
          </a:p>
        </p:txBody>
      </p:sp>
      <p:sp>
        <p:nvSpPr>
          <p:cNvPr id="3" name="Content Placeholder 2"/>
          <p:cNvSpPr>
            <a:spLocks noGrp="1"/>
          </p:cNvSpPr>
          <p:nvPr>
            <p:ph idx="1"/>
          </p:nvPr>
        </p:nvSpPr>
        <p:spPr>
          <a:xfrm>
            <a:off x="0" y="631065"/>
            <a:ext cx="12192000" cy="6130343"/>
          </a:xfrm>
        </p:spPr>
        <p:txBody>
          <a:bodyPr>
            <a:normAutofit/>
          </a:bodyPr>
          <a:lstStyle/>
          <a:p>
            <a:pPr marL="0" indent="0" algn="just">
              <a:spcBef>
                <a:spcPts val="0"/>
              </a:spcBef>
              <a:buNone/>
            </a:pPr>
            <a:r>
              <a:rPr lang="en-IN" dirty="0">
                <a:solidFill>
                  <a:schemeClr val="tx1">
                    <a:lumMod val="95000"/>
                    <a:lumOff val="5000"/>
                  </a:schemeClr>
                </a:solidFill>
              </a:rPr>
              <a:t>The compiler checks whether a </a:t>
            </a:r>
            <a:r>
              <a:rPr lang="en-IN" i="1" dirty="0">
                <a:solidFill>
                  <a:schemeClr val="tx1">
                    <a:lumMod val="95000"/>
                    <a:lumOff val="5000"/>
                  </a:schemeClr>
                </a:solidFill>
              </a:rPr>
              <a:t>ref </a:t>
            </a:r>
            <a:r>
              <a:rPr lang="en-IN" dirty="0">
                <a:solidFill>
                  <a:schemeClr val="tx1">
                    <a:lumMod val="95000"/>
                    <a:lumOff val="5000"/>
                  </a:schemeClr>
                </a:solidFill>
              </a:rPr>
              <a:t>parameter has been assigned a value before calling the method. However, there might be times when you want the method itself to initialize the parameter. You can do this with the </a:t>
            </a:r>
            <a:r>
              <a:rPr lang="en-IN" i="1" dirty="0">
                <a:solidFill>
                  <a:srgbClr val="FF0000"/>
                </a:solidFill>
              </a:rPr>
              <a:t>out</a:t>
            </a:r>
            <a:r>
              <a:rPr lang="en-IN" i="1" dirty="0">
                <a:solidFill>
                  <a:schemeClr val="tx1">
                    <a:lumMod val="95000"/>
                    <a:lumOff val="5000"/>
                  </a:schemeClr>
                </a:solidFill>
              </a:rPr>
              <a:t> </a:t>
            </a:r>
            <a:r>
              <a:rPr lang="en-IN" dirty="0">
                <a:solidFill>
                  <a:schemeClr val="tx1">
                    <a:lumMod val="95000"/>
                    <a:lumOff val="5000"/>
                  </a:schemeClr>
                </a:solidFill>
              </a:rPr>
              <a:t>keyword</a:t>
            </a:r>
            <a:r>
              <a:rPr lang="en-IN" dirty="0" smtClean="0">
                <a:solidFill>
                  <a:schemeClr val="tx1">
                    <a:lumMod val="95000"/>
                    <a:lumOff val="5000"/>
                  </a:schemeClr>
                </a:solidFill>
              </a:rPr>
              <a:t>. </a:t>
            </a:r>
          </a:p>
          <a:p>
            <a:pPr marL="0" indent="0" algn="just">
              <a:spcBef>
                <a:spcPts val="0"/>
              </a:spcBef>
              <a:buNone/>
            </a:pPr>
            <a:endParaRPr lang="en-IN" dirty="0">
              <a:solidFill>
                <a:schemeClr val="tx1">
                  <a:lumMod val="95000"/>
                  <a:lumOff val="5000"/>
                </a:schemeClr>
              </a:solidFill>
            </a:endParaRPr>
          </a:p>
          <a:p>
            <a:pPr marL="0" indent="0" algn="just">
              <a:spcBef>
                <a:spcPts val="0"/>
              </a:spcBef>
              <a:buNone/>
            </a:pPr>
            <a:r>
              <a:rPr lang="en-IN" dirty="0" smtClean="0">
                <a:solidFill>
                  <a:srgbClr val="FF0000"/>
                </a:solidFill>
              </a:rPr>
              <a:t>The </a:t>
            </a:r>
            <a:r>
              <a:rPr lang="en-IN" i="1" dirty="0">
                <a:solidFill>
                  <a:srgbClr val="FF0000"/>
                </a:solidFill>
              </a:rPr>
              <a:t>out </a:t>
            </a:r>
            <a:r>
              <a:rPr lang="en-IN" dirty="0">
                <a:solidFill>
                  <a:srgbClr val="FF0000"/>
                </a:solidFill>
              </a:rPr>
              <a:t>keyword </a:t>
            </a:r>
            <a:r>
              <a:rPr lang="en-IN" dirty="0">
                <a:solidFill>
                  <a:schemeClr val="tx1">
                    <a:lumMod val="95000"/>
                    <a:lumOff val="5000"/>
                  </a:schemeClr>
                </a:solidFill>
              </a:rPr>
              <a:t>is syntactically similar to the </a:t>
            </a:r>
            <a:r>
              <a:rPr lang="en-IN" i="1" dirty="0">
                <a:solidFill>
                  <a:schemeClr val="tx1">
                    <a:lumMod val="95000"/>
                    <a:lumOff val="5000"/>
                  </a:schemeClr>
                </a:solidFill>
              </a:rPr>
              <a:t>ref </a:t>
            </a:r>
            <a:r>
              <a:rPr lang="en-IN" dirty="0">
                <a:solidFill>
                  <a:schemeClr val="tx1">
                    <a:lumMod val="95000"/>
                    <a:lumOff val="5000"/>
                  </a:schemeClr>
                </a:solidFill>
              </a:rPr>
              <a:t>keyword. You can prefix a parameter with the </a:t>
            </a:r>
            <a:r>
              <a:rPr lang="en-IN" i="1" dirty="0">
                <a:solidFill>
                  <a:schemeClr val="tx1">
                    <a:lumMod val="95000"/>
                    <a:lumOff val="5000"/>
                  </a:schemeClr>
                </a:solidFill>
              </a:rPr>
              <a:t>out </a:t>
            </a:r>
            <a:r>
              <a:rPr lang="en-IN" dirty="0">
                <a:solidFill>
                  <a:schemeClr val="tx1">
                    <a:lumMod val="95000"/>
                    <a:lumOff val="5000"/>
                  </a:schemeClr>
                </a:solidFill>
              </a:rPr>
              <a:t>keyword so that the parameter becomes an alias for the argument. </a:t>
            </a:r>
            <a:r>
              <a:rPr lang="en-IN" dirty="0" smtClean="0">
                <a:solidFill>
                  <a:schemeClr val="tx1">
                    <a:lumMod val="95000"/>
                    <a:lumOff val="5000"/>
                  </a:schemeClr>
                </a:solidFill>
              </a:rPr>
              <a:t> </a:t>
            </a:r>
          </a:p>
          <a:p>
            <a:pPr marL="0" indent="0" algn="just">
              <a:spcBef>
                <a:spcPts val="0"/>
              </a:spcBef>
              <a:buNone/>
            </a:pPr>
            <a:endParaRPr lang="en-US" dirty="0">
              <a:solidFill>
                <a:schemeClr val="tx1">
                  <a:lumMod val="95000"/>
                  <a:lumOff val="5000"/>
                </a:schemeClr>
              </a:solidFill>
            </a:endParaRPr>
          </a:p>
          <a:p>
            <a:pPr marL="0" indent="0" algn="just">
              <a:spcBef>
                <a:spcPts val="0"/>
              </a:spcBef>
              <a:buNone/>
            </a:pPr>
            <a:r>
              <a:rPr lang="en-IN" dirty="0">
                <a:solidFill>
                  <a:schemeClr val="tx1">
                    <a:lumMod val="95000"/>
                    <a:lumOff val="5000"/>
                  </a:schemeClr>
                </a:solidFill>
              </a:rPr>
              <a:t>As when using </a:t>
            </a:r>
            <a:r>
              <a:rPr lang="en-IN" i="1" dirty="0">
                <a:solidFill>
                  <a:schemeClr val="tx1">
                    <a:lumMod val="95000"/>
                    <a:lumOff val="5000"/>
                  </a:schemeClr>
                </a:solidFill>
              </a:rPr>
              <a:t>ref</a:t>
            </a:r>
            <a:r>
              <a:rPr lang="en-IN" dirty="0">
                <a:solidFill>
                  <a:schemeClr val="tx1">
                    <a:lumMod val="95000"/>
                    <a:lumOff val="5000"/>
                  </a:schemeClr>
                </a:solidFill>
              </a:rPr>
              <a:t>, anything you do to the parameter, you also do to the original argument. When you pass an argument to an </a:t>
            </a:r>
            <a:r>
              <a:rPr lang="en-IN" i="1" dirty="0">
                <a:solidFill>
                  <a:schemeClr val="tx1">
                    <a:lumMod val="95000"/>
                    <a:lumOff val="5000"/>
                  </a:schemeClr>
                </a:solidFill>
              </a:rPr>
              <a:t>out </a:t>
            </a:r>
            <a:r>
              <a:rPr lang="en-IN" dirty="0">
                <a:solidFill>
                  <a:schemeClr val="tx1">
                    <a:lumMod val="95000"/>
                    <a:lumOff val="5000"/>
                  </a:schemeClr>
                </a:solidFill>
              </a:rPr>
              <a:t>parameter, you must also prefix the argument with the </a:t>
            </a:r>
            <a:r>
              <a:rPr lang="en-IN" i="1" dirty="0">
                <a:solidFill>
                  <a:schemeClr val="tx1">
                    <a:lumMod val="95000"/>
                    <a:lumOff val="5000"/>
                  </a:schemeClr>
                </a:solidFill>
              </a:rPr>
              <a:t>out </a:t>
            </a:r>
            <a:r>
              <a:rPr lang="en-IN" dirty="0" smtClean="0">
                <a:solidFill>
                  <a:schemeClr val="tx1">
                    <a:lumMod val="95000"/>
                    <a:lumOff val="5000"/>
                  </a:schemeClr>
                </a:solidFill>
              </a:rPr>
              <a:t>keyword.</a:t>
            </a:r>
          </a:p>
          <a:p>
            <a:pPr marL="0" indent="0" algn="just">
              <a:spcBef>
                <a:spcPts val="0"/>
              </a:spcBef>
              <a:buNone/>
            </a:pPr>
            <a:endParaRPr lang="en-US" dirty="0">
              <a:solidFill>
                <a:schemeClr val="tx1">
                  <a:lumMod val="95000"/>
                  <a:lumOff val="5000"/>
                </a:schemeClr>
              </a:solidFill>
            </a:endParaRPr>
          </a:p>
          <a:p>
            <a:pPr marL="0" indent="0" algn="just">
              <a:spcBef>
                <a:spcPts val="0"/>
              </a:spcBef>
              <a:buNone/>
            </a:pPr>
            <a:r>
              <a:rPr lang="en-IN" dirty="0">
                <a:solidFill>
                  <a:schemeClr val="tx1">
                    <a:lumMod val="95000"/>
                    <a:lumOff val="5000"/>
                  </a:schemeClr>
                </a:solidFill>
              </a:rPr>
              <a:t>The </a:t>
            </a:r>
            <a:r>
              <a:rPr lang="en-IN" dirty="0">
                <a:solidFill>
                  <a:srgbClr val="FF0000"/>
                </a:solidFill>
              </a:rPr>
              <a:t>keyword </a:t>
            </a:r>
            <a:r>
              <a:rPr lang="en-IN" i="1" dirty="0">
                <a:solidFill>
                  <a:srgbClr val="FF0000"/>
                </a:solidFill>
              </a:rPr>
              <a:t>out </a:t>
            </a:r>
            <a:r>
              <a:rPr lang="en-IN" dirty="0">
                <a:solidFill>
                  <a:srgbClr val="FF0000"/>
                </a:solidFill>
              </a:rPr>
              <a:t>is short for </a:t>
            </a:r>
            <a:r>
              <a:rPr lang="en-IN" i="1" dirty="0">
                <a:solidFill>
                  <a:srgbClr val="FF0000"/>
                </a:solidFill>
              </a:rPr>
              <a:t>output</a:t>
            </a:r>
            <a:r>
              <a:rPr lang="en-IN" dirty="0">
                <a:solidFill>
                  <a:schemeClr val="tx1">
                    <a:lumMod val="95000"/>
                    <a:lumOff val="5000"/>
                  </a:schemeClr>
                </a:solidFill>
              </a:rPr>
              <a:t>. When you pass an </a:t>
            </a:r>
            <a:r>
              <a:rPr lang="en-IN" i="1" dirty="0">
                <a:solidFill>
                  <a:schemeClr val="tx1">
                    <a:lumMod val="95000"/>
                    <a:lumOff val="5000"/>
                  </a:schemeClr>
                </a:solidFill>
              </a:rPr>
              <a:t>out </a:t>
            </a:r>
            <a:r>
              <a:rPr lang="en-IN" dirty="0">
                <a:solidFill>
                  <a:schemeClr val="tx1">
                    <a:lumMod val="95000"/>
                    <a:lumOff val="5000"/>
                  </a:schemeClr>
                </a:solidFill>
              </a:rPr>
              <a:t>parameter to a method, the method </a:t>
            </a:r>
            <a:r>
              <a:rPr lang="en-IN" i="1" dirty="0">
                <a:solidFill>
                  <a:schemeClr val="tx1">
                    <a:lumMod val="95000"/>
                    <a:lumOff val="5000"/>
                  </a:schemeClr>
                </a:solidFill>
              </a:rPr>
              <a:t>must </a:t>
            </a:r>
            <a:r>
              <a:rPr lang="en-IN" dirty="0">
                <a:solidFill>
                  <a:schemeClr val="tx1">
                    <a:lumMod val="95000"/>
                    <a:lumOff val="5000"/>
                  </a:schemeClr>
                </a:solidFill>
              </a:rPr>
              <a:t>assign a value to it before it finishes or returns, as shown in the following example</a:t>
            </a:r>
            <a:r>
              <a:rPr lang="en-IN" dirty="0" smtClean="0">
                <a:solidFill>
                  <a:schemeClr val="tx1">
                    <a:lumMod val="95000"/>
                    <a:lumOff val="5000"/>
                  </a:schemeClr>
                </a:solidFill>
              </a:rPr>
              <a:t>: </a:t>
            </a:r>
          </a:p>
          <a:p>
            <a:pPr marL="0" indent="0" algn="just">
              <a:spcBef>
                <a:spcPts val="0"/>
              </a:spcBef>
              <a:buNone/>
            </a:pPr>
            <a:endParaRPr lang="en-IN" dirty="0">
              <a:solidFill>
                <a:schemeClr val="tx1">
                  <a:lumMod val="95000"/>
                  <a:lumOff val="5000"/>
                </a:schemeClr>
              </a:solidFill>
            </a:endParaRPr>
          </a:p>
        </p:txBody>
      </p:sp>
      <p:pic>
        <p:nvPicPr>
          <p:cNvPr id="4" name="Picture 3"/>
          <p:cNvPicPr>
            <a:picLocks noChangeAspect="1"/>
          </p:cNvPicPr>
          <p:nvPr/>
        </p:nvPicPr>
        <p:blipFill>
          <a:blip r:embed="rId2"/>
          <a:stretch>
            <a:fillRect/>
          </a:stretch>
        </p:blipFill>
        <p:spPr>
          <a:xfrm>
            <a:off x="1273936" y="4250029"/>
            <a:ext cx="10407202" cy="2382592"/>
          </a:xfrm>
          <a:prstGeom prst="rect">
            <a:avLst/>
          </a:prstGeom>
        </p:spPr>
      </p:pic>
    </p:spTree>
    <p:extLst>
      <p:ext uri="{BB962C8B-B14F-4D97-AF65-F5344CB8AC3E}">
        <p14:creationId xmlns:p14="http://schemas.microsoft.com/office/powerpoint/2010/main" xmlns="" val="31261798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US" b="1" dirty="0" err="1" smtClean="0">
                <a:solidFill>
                  <a:srgbClr val="FF0000"/>
                </a:solidFill>
              </a:rPr>
              <a:t>Contd</a:t>
            </a:r>
            <a:r>
              <a:rPr lang="en-US"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631065"/>
            <a:ext cx="12192000" cy="6130343"/>
          </a:xfrm>
        </p:spPr>
        <p:txBody>
          <a:bodyPr>
            <a:normAutofit/>
          </a:bodyPr>
          <a:lstStyle/>
          <a:p>
            <a:pPr marL="0" indent="0" algn="just">
              <a:spcBef>
                <a:spcPts val="0"/>
              </a:spcBef>
              <a:buNone/>
            </a:pPr>
            <a:r>
              <a:rPr lang="en-IN" dirty="0"/>
              <a:t>Because an </a:t>
            </a:r>
            <a:r>
              <a:rPr lang="en-IN" i="1" dirty="0"/>
              <a:t>out </a:t>
            </a:r>
            <a:r>
              <a:rPr lang="en-IN" dirty="0"/>
              <a:t>parameter must be assigned a value by the method, you’re allowed to call the method without initializing its argument. For example, the following code calls </a:t>
            </a:r>
            <a:r>
              <a:rPr lang="en-IN" i="1" dirty="0" err="1"/>
              <a:t>doInitialize</a:t>
            </a:r>
            <a:r>
              <a:rPr lang="en-IN" i="1" dirty="0"/>
              <a:t> </a:t>
            </a:r>
            <a:r>
              <a:rPr lang="en-IN" dirty="0"/>
              <a:t>to initialize the variable </a:t>
            </a:r>
            <a:r>
              <a:rPr lang="en-IN" i="1" dirty="0" err="1"/>
              <a:t>arg</a:t>
            </a:r>
            <a:r>
              <a:rPr lang="en-IN" dirty="0"/>
              <a:t>, which is then displayed on the console</a:t>
            </a:r>
            <a:r>
              <a:rPr lang="en-IN" dirty="0" smtClean="0"/>
              <a:t>: </a:t>
            </a:r>
            <a:endParaRPr lang="en-IN" dirty="0">
              <a:solidFill>
                <a:schemeClr val="tx1">
                  <a:lumMod val="95000"/>
                  <a:lumOff val="5000"/>
                </a:schemeClr>
              </a:solidFill>
            </a:endParaRPr>
          </a:p>
        </p:txBody>
      </p:sp>
      <p:pic>
        <p:nvPicPr>
          <p:cNvPr id="5" name="Picture 4"/>
          <p:cNvPicPr>
            <a:picLocks noChangeAspect="1"/>
          </p:cNvPicPr>
          <p:nvPr/>
        </p:nvPicPr>
        <p:blipFill>
          <a:blip r:embed="rId2"/>
          <a:stretch>
            <a:fillRect/>
          </a:stretch>
        </p:blipFill>
        <p:spPr>
          <a:xfrm>
            <a:off x="3361387" y="1673181"/>
            <a:ext cx="6478071" cy="3130639"/>
          </a:xfrm>
          <a:prstGeom prst="rect">
            <a:avLst/>
          </a:prstGeom>
        </p:spPr>
      </p:pic>
    </p:spTree>
    <p:extLst>
      <p:ext uri="{BB962C8B-B14F-4D97-AF65-F5344CB8AC3E}">
        <p14:creationId xmlns:p14="http://schemas.microsoft.com/office/powerpoint/2010/main" xmlns="" val="35014262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a:solidFill>
                  <a:srgbClr val="FF0000"/>
                </a:solidFill>
              </a:rPr>
              <a:t>Use </a:t>
            </a:r>
            <a:r>
              <a:rPr lang="en-IN" b="1" i="1" dirty="0">
                <a:solidFill>
                  <a:srgbClr val="FF0000"/>
                </a:solidFill>
              </a:rPr>
              <a:t>ref </a:t>
            </a:r>
            <a:r>
              <a:rPr lang="en-IN" b="1" dirty="0">
                <a:solidFill>
                  <a:srgbClr val="FF0000"/>
                </a:solidFill>
              </a:rPr>
              <a:t>parameters</a:t>
            </a:r>
            <a:endParaRPr lang="en-IN" dirty="0">
              <a:solidFill>
                <a:srgbClr val="FF0000"/>
              </a:solidFill>
            </a:endParaRPr>
          </a:p>
        </p:txBody>
      </p:sp>
      <p:sp>
        <p:nvSpPr>
          <p:cNvPr id="3" name="Content Placeholder 2"/>
          <p:cNvSpPr>
            <a:spLocks noGrp="1"/>
          </p:cNvSpPr>
          <p:nvPr>
            <p:ph idx="1"/>
          </p:nvPr>
        </p:nvSpPr>
        <p:spPr>
          <a:xfrm>
            <a:off x="0" y="631065"/>
            <a:ext cx="12192000" cy="6130343"/>
          </a:xfrm>
        </p:spPr>
        <p:txBody>
          <a:bodyPr>
            <a:normAutofit/>
          </a:bodyPr>
          <a:lstStyle/>
          <a:p>
            <a:pPr marL="0" indent="0">
              <a:buNone/>
            </a:pPr>
            <a:r>
              <a:rPr lang="en-IN" dirty="0" smtClean="0"/>
              <a:t>1) Return </a:t>
            </a:r>
            <a:r>
              <a:rPr lang="en-IN" dirty="0"/>
              <a:t>to the Parameters project in Visual Studio </a:t>
            </a:r>
            <a:r>
              <a:rPr lang="en-IN" dirty="0" smtClean="0"/>
              <a:t>2015.</a:t>
            </a:r>
            <a:endParaRPr lang="en-IN" dirty="0"/>
          </a:p>
          <a:p>
            <a:pPr marL="0" indent="0">
              <a:buNone/>
            </a:pPr>
            <a:r>
              <a:rPr lang="en-IN" dirty="0" smtClean="0"/>
              <a:t>2) Display </a:t>
            </a:r>
            <a:r>
              <a:rPr lang="en-IN" dirty="0"/>
              <a:t>the </a:t>
            </a:r>
            <a:r>
              <a:rPr lang="en-IN" dirty="0" err="1"/>
              <a:t>Pass.cs</a:t>
            </a:r>
            <a:r>
              <a:rPr lang="en-IN" dirty="0"/>
              <a:t> file in the Code and Text Editor window.</a:t>
            </a:r>
          </a:p>
          <a:p>
            <a:pPr marL="0" indent="0">
              <a:buNone/>
            </a:pPr>
            <a:r>
              <a:rPr lang="en-IN" dirty="0" smtClean="0"/>
              <a:t>3) Edit </a:t>
            </a:r>
            <a:r>
              <a:rPr lang="en-IN" dirty="0"/>
              <a:t>the </a:t>
            </a:r>
            <a:r>
              <a:rPr lang="en-IN" i="1" dirty="0"/>
              <a:t>Value </a:t>
            </a:r>
            <a:r>
              <a:rPr lang="en-IN" dirty="0"/>
              <a:t>method to accept its parameter as a </a:t>
            </a:r>
            <a:r>
              <a:rPr lang="en-IN" i="1" dirty="0"/>
              <a:t>ref </a:t>
            </a:r>
            <a:r>
              <a:rPr lang="en-IN" dirty="0"/>
              <a:t>parameter.</a:t>
            </a:r>
          </a:p>
          <a:p>
            <a:r>
              <a:rPr lang="en-IN" dirty="0"/>
              <a:t>The </a:t>
            </a:r>
            <a:r>
              <a:rPr lang="en-IN" i="1" dirty="0"/>
              <a:t>Value </a:t>
            </a:r>
            <a:r>
              <a:rPr lang="en-IN" dirty="0"/>
              <a:t>method should look like this:</a:t>
            </a:r>
          </a:p>
          <a:p>
            <a:pPr marL="0" indent="0">
              <a:spcBef>
                <a:spcPts val="0"/>
              </a:spcBef>
              <a:buNone/>
            </a:pPr>
            <a:r>
              <a:rPr lang="en-IN" dirty="0" smtClean="0">
                <a:solidFill>
                  <a:srgbClr val="FF0000"/>
                </a:solidFill>
              </a:rPr>
              <a:t>                                                         class Pass</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public </a:t>
            </a:r>
            <a:r>
              <a:rPr lang="en-IN" dirty="0">
                <a:solidFill>
                  <a:srgbClr val="FF0000"/>
                </a:solidFill>
              </a:rPr>
              <a:t>static void Value(</a:t>
            </a:r>
            <a:r>
              <a:rPr lang="en-IN" b="1" dirty="0">
                <a:solidFill>
                  <a:srgbClr val="FF0000"/>
                </a:solidFill>
              </a:rPr>
              <a:t>ref </a:t>
            </a:r>
            <a:r>
              <a:rPr lang="en-IN" dirty="0" err="1">
                <a:solidFill>
                  <a:srgbClr val="FF0000"/>
                </a:solidFill>
              </a:rPr>
              <a:t>int</a:t>
            </a:r>
            <a:r>
              <a:rPr lang="en-IN" dirty="0">
                <a:solidFill>
                  <a:srgbClr val="FF0000"/>
                </a:solidFill>
              </a:rPr>
              <a:t> </a:t>
            </a:r>
            <a:r>
              <a:rPr lang="en-IN" dirty="0" err="1">
                <a:solidFill>
                  <a:srgbClr val="FF0000"/>
                </a:solidFill>
              </a:rPr>
              <a:t>param</a:t>
            </a:r>
            <a:r>
              <a:rPr lang="en-IN" dirty="0">
                <a:solidFill>
                  <a:srgbClr val="FF0000"/>
                </a:solidFill>
              </a:rPr>
              <a:t>)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param</a:t>
            </a:r>
            <a:r>
              <a:rPr lang="en-IN" dirty="0" smtClean="0">
                <a:solidFill>
                  <a:srgbClr val="FF0000"/>
                </a:solidFill>
              </a:rPr>
              <a:t> </a:t>
            </a:r>
            <a:r>
              <a:rPr lang="en-IN" dirty="0">
                <a:solidFill>
                  <a:srgbClr val="FF0000"/>
                </a:solidFill>
              </a:rPr>
              <a:t>= 42;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a:t>
            </a:r>
            <a:endParaRPr lang="en-IN" dirty="0">
              <a:solidFill>
                <a:srgbClr val="FF0000"/>
              </a:solidFill>
            </a:endParaRPr>
          </a:p>
          <a:p>
            <a:pPr algn="just"/>
            <a:r>
              <a:rPr lang="en-IN" dirty="0">
                <a:solidFill>
                  <a:schemeClr val="tx1">
                    <a:lumMod val="95000"/>
                    <a:lumOff val="5000"/>
                  </a:schemeClr>
                </a:solidFill>
              </a:rPr>
              <a:t>Display the </a:t>
            </a:r>
            <a:r>
              <a:rPr lang="en-IN" dirty="0" err="1">
                <a:solidFill>
                  <a:schemeClr val="tx1">
                    <a:lumMod val="95000"/>
                    <a:lumOff val="5000"/>
                  </a:schemeClr>
                </a:solidFill>
              </a:rPr>
              <a:t>Program.cs</a:t>
            </a:r>
            <a:r>
              <a:rPr lang="en-IN" dirty="0">
                <a:solidFill>
                  <a:schemeClr val="tx1">
                    <a:lumMod val="95000"/>
                    <a:lumOff val="5000"/>
                  </a:schemeClr>
                </a:solidFill>
              </a:rPr>
              <a:t> file in the Code and Text Editor window.</a:t>
            </a:r>
          </a:p>
          <a:p>
            <a:pPr algn="just"/>
            <a:r>
              <a:rPr lang="en-IN" dirty="0">
                <a:solidFill>
                  <a:schemeClr val="tx1">
                    <a:lumMod val="95000"/>
                    <a:lumOff val="5000"/>
                  </a:schemeClr>
                </a:solidFill>
              </a:rPr>
              <a:t>Uncomment the first four statements. Notice that the third statement of the </a:t>
            </a:r>
            <a:r>
              <a:rPr lang="en-IN" i="1" dirty="0" err="1">
                <a:solidFill>
                  <a:schemeClr val="tx1">
                    <a:lumMod val="95000"/>
                    <a:lumOff val="5000"/>
                  </a:schemeClr>
                </a:solidFill>
              </a:rPr>
              <a:t>doWork</a:t>
            </a:r>
            <a:r>
              <a:rPr lang="en-IN" i="1" dirty="0">
                <a:solidFill>
                  <a:schemeClr val="tx1">
                    <a:lumMod val="95000"/>
                    <a:lumOff val="5000"/>
                  </a:schemeClr>
                </a:solidFill>
              </a:rPr>
              <a:t> </a:t>
            </a:r>
            <a:r>
              <a:rPr lang="en-IN" dirty="0">
                <a:solidFill>
                  <a:schemeClr val="tx1">
                    <a:lumMod val="95000"/>
                    <a:lumOff val="5000"/>
                  </a:schemeClr>
                </a:solidFill>
              </a:rPr>
              <a:t>method, </a:t>
            </a:r>
            <a:r>
              <a:rPr lang="en-IN" i="1" dirty="0" err="1">
                <a:solidFill>
                  <a:schemeClr val="tx1">
                    <a:lumMod val="95000"/>
                    <a:lumOff val="5000"/>
                  </a:schemeClr>
                </a:solidFill>
              </a:rPr>
              <a:t>Pass.Value</a:t>
            </a:r>
            <a:r>
              <a:rPr lang="en-IN" i="1" dirty="0">
                <a:solidFill>
                  <a:schemeClr val="tx1">
                    <a:lumMod val="95000"/>
                    <a:lumOff val="5000"/>
                  </a:schemeClr>
                </a:solidFill>
              </a:rPr>
              <a:t>(</a:t>
            </a:r>
            <a:r>
              <a:rPr lang="en-IN" i="1" dirty="0" err="1">
                <a:solidFill>
                  <a:schemeClr val="tx1">
                    <a:lumMod val="95000"/>
                    <a:lumOff val="5000"/>
                  </a:schemeClr>
                </a:solidFill>
              </a:rPr>
              <a:t>i</a:t>
            </a:r>
            <a:r>
              <a:rPr lang="en-IN" i="1" dirty="0">
                <a:solidFill>
                  <a:schemeClr val="tx1">
                    <a:lumMod val="95000"/>
                    <a:lumOff val="5000"/>
                  </a:schemeClr>
                </a:solidFill>
              </a:rPr>
              <a:t>); </a:t>
            </a:r>
            <a:r>
              <a:rPr lang="en-IN" dirty="0">
                <a:solidFill>
                  <a:schemeClr val="tx1">
                    <a:lumMod val="95000"/>
                    <a:lumOff val="5000"/>
                  </a:schemeClr>
                </a:solidFill>
              </a:rPr>
              <a:t>indicates an error. This is because the </a:t>
            </a:r>
            <a:r>
              <a:rPr lang="en-IN" i="1" dirty="0">
                <a:solidFill>
                  <a:schemeClr val="tx1">
                    <a:lumMod val="95000"/>
                    <a:lumOff val="5000"/>
                  </a:schemeClr>
                </a:solidFill>
              </a:rPr>
              <a:t>Value </a:t>
            </a:r>
            <a:r>
              <a:rPr lang="en-IN" dirty="0">
                <a:solidFill>
                  <a:schemeClr val="tx1">
                    <a:lumMod val="95000"/>
                    <a:lumOff val="5000"/>
                  </a:schemeClr>
                </a:solidFill>
              </a:rPr>
              <a:t>method now expects a </a:t>
            </a:r>
            <a:r>
              <a:rPr lang="en-IN" i="1" dirty="0">
                <a:solidFill>
                  <a:schemeClr val="tx1">
                    <a:lumMod val="95000"/>
                    <a:lumOff val="5000"/>
                  </a:schemeClr>
                </a:solidFill>
              </a:rPr>
              <a:t>ref </a:t>
            </a:r>
            <a:r>
              <a:rPr lang="en-IN" dirty="0">
                <a:solidFill>
                  <a:schemeClr val="tx1">
                    <a:lumMod val="95000"/>
                    <a:lumOff val="5000"/>
                  </a:schemeClr>
                </a:solidFill>
              </a:rPr>
              <a:t>parameter. Edit this statement so that the </a:t>
            </a:r>
            <a:r>
              <a:rPr lang="en-IN" i="1" dirty="0" err="1">
                <a:solidFill>
                  <a:schemeClr val="tx1">
                    <a:lumMod val="95000"/>
                    <a:lumOff val="5000"/>
                  </a:schemeClr>
                </a:solidFill>
              </a:rPr>
              <a:t>Pass.Value</a:t>
            </a:r>
            <a:r>
              <a:rPr lang="en-IN" i="1" dirty="0">
                <a:solidFill>
                  <a:schemeClr val="tx1">
                    <a:lumMod val="95000"/>
                    <a:lumOff val="5000"/>
                  </a:schemeClr>
                </a:solidFill>
              </a:rPr>
              <a:t> </a:t>
            </a:r>
            <a:r>
              <a:rPr lang="en-IN" dirty="0">
                <a:solidFill>
                  <a:schemeClr val="tx1">
                    <a:lumMod val="95000"/>
                    <a:lumOff val="5000"/>
                  </a:schemeClr>
                </a:solidFill>
              </a:rPr>
              <a:t>method call passes its argument as a </a:t>
            </a:r>
            <a:r>
              <a:rPr lang="en-IN" i="1" dirty="0">
                <a:solidFill>
                  <a:schemeClr val="tx1">
                    <a:lumMod val="95000"/>
                    <a:lumOff val="5000"/>
                  </a:schemeClr>
                </a:solidFill>
              </a:rPr>
              <a:t>ref </a:t>
            </a:r>
            <a:r>
              <a:rPr lang="en-IN" dirty="0">
                <a:solidFill>
                  <a:schemeClr val="tx1">
                    <a:lumMod val="95000"/>
                    <a:lumOff val="5000"/>
                  </a:schemeClr>
                </a:solidFill>
              </a:rPr>
              <a:t>parameter.</a:t>
            </a:r>
          </a:p>
          <a:p>
            <a:pPr marL="0" indent="0" algn="just">
              <a:spcBef>
                <a:spcPts val="0"/>
              </a:spcBef>
              <a:buNone/>
            </a:pPr>
            <a:endParaRPr lang="en-IN" dirty="0">
              <a:solidFill>
                <a:schemeClr val="tx1">
                  <a:lumMod val="95000"/>
                  <a:lumOff val="5000"/>
                </a:schemeClr>
              </a:solidFill>
            </a:endParaRPr>
          </a:p>
        </p:txBody>
      </p:sp>
    </p:spTree>
    <p:extLst>
      <p:ext uri="{BB962C8B-B14F-4D97-AF65-F5344CB8AC3E}">
        <p14:creationId xmlns:p14="http://schemas.microsoft.com/office/powerpoint/2010/main" xmlns="" val="1766177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178862" cy="579549"/>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79549"/>
            <a:ext cx="12192000" cy="6278451"/>
          </a:xfrm>
        </p:spPr>
        <p:txBody>
          <a:bodyPr>
            <a:normAutofit/>
          </a:bodyPr>
          <a:lstStyle/>
          <a:p>
            <a:pPr>
              <a:spcBef>
                <a:spcPts val="0"/>
              </a:spcBef>
            </a:pPr>
            <a:r>
              <a:rPr lang="en-IN" dirty="0">
                <a:solidFill>
                  <a:schemeClr val="tx1">
                    <a:lumMod val="95000"/>
                    <a:lumOff val="5000"/>
                  </a:schemeClr>
                </a:solidFill>
              </a:rPr>
              <a:t>A point worth highlighting in this code is the use of the </a:t>
            </a:r>
            <a:r>
              <a:rPr lang="en-IN" i="1" dirty="0">
                <a:solidFill>
                  <a:schemeClr val="tx1">
                    <a:lumMod val="95000"/>
                    <a:lumOff val="5000"/>
                  </a:schemeClr>
                </a:solidFill>
              </a:rPr>
              <a:t>new </a:t>
            </a:r>
            <a:r>
              <a:rPr lang="en-IN" dirty="0">
                <a:solidFill>
                  <a:schemeClr val="tx1">
                    <a:lumMod val="95000"/>
                    <a:lumOff val="5000"/>
                  </a:schemeClr>
                </a:solidFill>
              </a:rPr>
              <a:t>keyword. Previously, when you initialized a variable such as an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dirty="0">
                <a:solidFill>
                  <a:schemeClr val="tx1">
                    <a:lumMod val="95000"/>
                    <a:lumOff val="5000"/>
                  </a:schemeClr>
                </a:solidFill>
              </a:rPr>
              <a:t>or a </a:t>
            </a:r>
            <a:r>
              <a:rPr lang="en-IN" i="1" dirty="0">
                <a:solidFill>
                  <a:schemeClr val="tx1">
                    <a:lumMod val="95000"/>
                    <a:lumOff val="5000"/>
                  </a:schemeClr>
                </a:solidFill>
              </a:rPr>
              <a:t>float</a:t>
            </a:r>
            <a:r>
              <a:rPr lang="en-IN" dirty="0">
                <a:solidFill>
                  <a:schemeClr val="tx1">
                    <a:lumMod val="95000"/>
                    <a:lumOff val="5000"/>
                  </a:schemeClr>
                </a:solidFill>
              </a:rPr>
              <a:t>, you simply assigned it a value</a:t>
            </a:r>
            <a:r>
              <a:rPr lang="en-IN" dirty="0" smtClean="0">
                <a:solidFill>
                  <a:schemeClr val="tx1">
                    <a:lumMod val="95000"/>
                    <a:lumOff val="5000"/>
                  </a:schemeClr>
                </a:solidFill>
              </a:rPr>
              <a:t>: </a:t>
            </a:r>
          </a:p>
          <a:p>
            <a:pPr marL="0" indent="0">
              <a:spcBef>
                <a:spcPts val="0"/>
              </a:spcBef>
              <a:buNone/>
            </a:pPr>
            <a:r>
              <a:rPr lang="en-IN" dirty="0" smtClean="0">
                <a:solidFill>
                  <a:schemeClr val="tx1">
                    <a:lumMod val="95000"/>
                    <a:lumOff val="5000"/>
                  </a:schemeClr>
                </a:solidFill>
              </a:rPr>
              <a:t>                                                                                        </a:t>
            </a:r>
            <a:r>
              <a:rPr lang="en-IN" dirty="0" err="1" smtClean="0">
                <a:solidFill>
                  <a:schemeClr val="tx1">
                    <a:lumMod val="95000"/>
                    <a:lumOff val="5000"/>
                  </a:schemeClr>
                </a:solidFill>
              </a:rPr>
              <a:t>int</a:t>
            </a:r>
            <a:r>
              <a:rPr lang="en-IN" dirty="0" smtClean="0">
                <a:solidFill>
                  <a:schemeClr val="tx1">
                    <a:lumMod val="95000"/>
                    <a:lumOff val="5000"/>
                  </a:schemeClr>
                </a:solidFill>
              </a:rPr>
              <a:t> </a:t>
            </a:r>
            <a:r>
              <a:rPr lang="en-IN" dirty="0" err="1">
                <a:solidFill>
                  <a:schemeClr val="tx1">
                    <a:lumMod val="95000"/>
                    <a:lumOff val="5000"/>
                  </a:schemeClr>
                </a:solidFill>
              </a:rPr>
              <a:t>i</a:t>
            </a:r>
            <a:r>
              <a:rPr lang="en-IN" dirty="0" smtClean="0">
                <a:solidFill>
                  <a:schemeClr val="tx1">
                    <a:lumMod val="95000"/>
                    <a:lumOff val="5000"/>
                  </a:schemeClr>
                </a:solidFill>
              </a:rPr>
              <a:t>;</a:t>
            </a:r>
          </a:p>
          <a:p>
            <a:pPr marL="0" indent="0">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a:t>
            </a:r>
            <a:r>
              <a:rPr lang="en-IN" dirty="0" err="1" smtClean="0">
                <a:solidFill>
                  <a:schemeClr val="tx1">
                    <a:lumMod val="95000"/>
                    <a:lumOff val="5000"/>
                  </a:schemeClr>
                </a:solidFill>
              </a:rPr>
              <a:t>i</a:t>
            </a:r>
            <a:r>
              <a:rPr lang="en-IN" dirty="0" smtClean="0">
                <a:solidFill>
                  <a:schemeClr val="tx1">
                    <a:lumMod val="95000"/>
                    <a:lumOff val="5000"/>
                  </a:schemeClr>
                </a:solidFill>
              </a:rPr>
              <a:t> </a:t>
            </a:r>
            <a:r>
              <a:rPr lang="en-IN" dirty="0">
                <a:solidFill>
                  <a:schemeClr val="tx1">
                    <a:lumMod val="95000"/>
                    <a:lumOff val="5000"/>
                  </a:schemeClr>
                </a:solidFill>
              </a:rPr>
              <a:t>= 42</a:t>
            </a:r>
            <a:r>
              <a:rPr lang="en-IN" dirty="0" smtClean="0">
                <a:solidFill>
                  <a:schemeClr val="tx1">
                    <a:lumMod val="95000"/>
                    <a:lumOff val="5000"/>
                  </a:schemeClr>
                </a:solidFill>
              </a:rPr>
              <a:t>;</a:t>
            </a:r>
          </a:p>
          <a:p>
            <a:r>
              <a:rPr lang="en-IN" dirty="0">
                <a:solidFill>
                  <a:schemeClr val="tx1">
                    <a:lumMod val="95000"/>
                    <a:lumOff val="5000"/>
                  </a:schemeClr>
                </a:solidFill>
              </a:rPr>
              <a:t>You cannot do the same with variables of class types. One reason for this is that C# just doesn’t provide the syntax for assigning literal class values to variables. You cannot write a statement such as this:</a:t>
            </a:r>
          </a:p>
          <a:p>
            <a:pPr marL="0" indent="0">
              <a:buNone/>
            </a:pPr>
            <a:r>
              <a:rPr lang="en-IN" dirty="0" smtClean="0">
                <a:solidFill>
                  <a:schemeClr val="tx1">
                    <a:lumMod val="95000"/>
                    <a:lumOff val="5000"/>
                  </a:schemeClr>
                </a:solidFill>
              </a:rPr>
              <a:t>                                                                            Circle </a:t>
            </a:r>
            <a:r>
              <a:rPr lang="en-IN" dirty="0">
                <a:solidFill>
                  <a:schemeClr val="tx1">
                    <a:lumMod val="95000"/>
                    <a:lumOff val="5000"/>
                  </a:schemeClr>
                </a:solidFill>
              </a:rPr>
              <a:t>c</a:t>
            </a:r>
            <a:r>
              <a:rPr lang="en-IN" dirty="0" smtClean="0">
                <a:solidFill>
                  <a:schemeClr val="tx1">
                    <a:lumMod val="95000"/>
                    <a:lumOff val="5000"/>
                  </a:schemeClr>
                </a:solidFill>
              </a:rPr>
              <a:t>;</a:t>
            </a:r>
          </a:p>
          <a:p>
            <a:pPr marL="0" indent="0">
              <a:buNone/>
            </a:pPr>
            <a:r>
              <a:rPr lang="en-IN" dirty="0">
                <a:solidFill>
                  <a:schemeClr val="tx1">
                    <a:lumMod val="95000"/>
                    <a:lumOff val="5000"/>
                  </a:schemeClr>
                </a:solidFill>
              </a:rPr>
              <a:t> </a:t>
            </a:r>
            <a:r>
              <a:rPr lang="en-IN" dirty="0" smtClean="0">
                <a:solidFill>
                  <a:schemeClr val="tx1">
                    <a:lumMod val="95000"/>
                    <a:lumOff val="5000"/>
                  </a:schemeClr>
                </a:solidFill>
              </a:rPr>
              <a:t>                                                                           c </a:t>
            </a:r>
            <a:r>
              <a:rPr lang="en-IN" dirty="0">
                <a:solidFill>
                  <a:schemeClr val="tx1">
                    <a:lumMod val="95000"/>
                    <a:lumOff val="5000"/>
                  </a:schemeClr>
                </a:solidFill>
              </a:rPr>
              <a:t>= 42</a:t>
            </a:r>
            <a:r>
              <a:rPr lang="en-IN" dirty="0" smtClean="0">
                <a:solidFill>
                  <a:schemeClr val="tx1">
                    <a:lumMod val="95000"/>
                    <a:lumOff val="5000"/>
                  </a:schemeClr>
                </a:solidFill>
              </a:rPr>
              <a:t>; </a:t>
            </a:r>
          </a:p>
          <a:p>
            <a:pPr marL="0" indent="0">
              <a:buNone/>
            </a:pPr>
            <a:r>
              <a:rPr lang="en-IN" dirty="0" smtClean="0">
                <a:solidFill>
                  <a:schemeClr val="tx1">
                    <a:lumMod val="95000"/>
                    <a:lumOff val="5000"/>
                  </a:schemeClr>
                </a:solidFill>
              </a:rPr>
              <a:t>                                            After </a:t>
            </a:r>
            <a:r>
              <a:rPr lang="en-IN" dirty="0">
                <a:solidFill>
                  <a:schemeClr val="tx1">
                    <a:lumMod val="95000"/>
                    <a:lumOff val="5000"/>
                  </a:schemeClr>
                </a:solidFill>
              </a:rPr>
              <a:t>all, what is the </a:t>
            </a:r>
            <a:r>
              <a:rPr lang="en-IN" i="1" dirty="0">
                <a:solidFill>
                  <a:schemeClr val="tx1">
                    <a:lumMod val="95000"/>
                    <a:lumOff val="5000"/>
                  </a:schemeClr>
                </a:solidFill>
              </a:rPr>
              <a:t>Circle </a:t>
            </a:r>
            <a:r>
              <a:rPr lang="en-IN" dirty="0">
                <a:solidFill>
                  <a:schemeClr val="tx1">
                    <a:lumMod val="95000"/>
                    <a:lumOff val="5000"/>
                  </a:schemeClr>
                </a:solidFill>
              </a:rPr>
              <a:t>equivalent of 42? </a:t>
            </a:r>
            <a:r>
              <a:rPr lang="en-IN" dirty="0" smtClean="0">
                <a:solidFill>
                  <a:schemeClr val="tx1">
                    <a:lumMod val="95000"/>
                    <a:lumOff val="5000"/>
                  </a:schemeClr>
                </a:solidFill>
              </a:rPr>
              <a:t> </a:t>
            </a:r>
          </a:p>
          <a:p>
            <a:pPr marL="0" indent="0">
              <a:buNone/>
            </a:pPr>
            <a:r>
              <a:rPr lang="en-IN" dirty="0">
                <a:solidFill>
                  <a:schemeClr val="tx1">
                    <a:lumMod val="95000"/>
                    <a:lumOff val="5000"/>
                  </a:schemeClr>
                </a:solidFill>
              </a:rPr>
              <a:t>Another reason concerns the way in which memory for variables of class types is allocated and managed by the </a:t>
            </a:r>
            <a:r>
              <a:rPr lang="en-IN" dirty="0" smtClean="0">
                <a:solidFill>
                  <a:schemeClr val="tx1">
                    <a:lumMod val="95000"/>
                    <a:lumOff val="5000"/>
                  </a:schemeClr>
                </a:solidFill>
              </a:rPr>
              <a:t>runtime.</a:t>
            </a:r>
          </a:p>
          <a:p>
            <a:pPr marL="0" indent="0">
              <a:buNone/>
            </a:pPr>
            <a:r>
              <a:rPr lang="en-IN" i="1" dirty="0" smtClean="0">
                <a:solidFill>
                  <a:srgbClr val="FF0000"/>
                </a:solidFill>
              </a:rPr>
              <a:t>new</a:t>
            </a:r>
            <a:r>
              <a:rPr lang="en-IN" i="1" dirty="0" smtClean="0">
                <a:solidFill>
                  <a:schemeClr val="tx1">
                    <a:lumMod val="95000"/>
                    <a:lumOff val="5000"/>
                  </a:schemeClr>
                </a:solidFill>
              </a:rPr>
              <a:t> </a:t>
            </a:r>
            <a:r>
              <a:rPr lang="en-IN" dirty="0">
                <a:solidFill>
                  <a:schemeClr val="tx1">
                    <a:lumMod val="95000"/>
                    <a:lumOff val="5000"/>
                  </a:schemeClr>
                </a:solidFill>
              </a:rPr>
              <a:t>keyword creates a new instance of a class, more commonly called an </a:t>
            </a:r>
            <a:r>
              <a:rPr lang="en-IN" i="1" dirty="0">
                <a:solidFill>
                  <a:schemeClr val="tx1">
                    <a:lumMod val="95000"/>
                    <a:lumOff val="5000"/>
                  </a:schemeClr>
                </a:solidFill>
              </a:rPr>
              <a:t>object</a:t>
            </a:r>
            <a:r>
              <a:rPr lang="en-IN" dirty="0" smtClean="0">
                <a:solidFill>
                  <a:schemeClr val="tx1">
                    <a:lumMod val="95000"/>
                    <a:lumOff val="5000"/>
                  </a:schemeClr>
                </a:solidFill>
              </a:rPr>
              <a:t>.  </a:t>
            </a:r>
          </a:p>
          <a:p>
            <a:pPr marL="0" indent="0">
              <a:buNone/>
            </a:pPr>
            <a:r>
              <a:rPr lang="en-IN" dirty="0">
                <a:solidFill>
                  <a:schemeClr val="tx1">
                    <a:lumMod val="95000"/>
                    <a:lumOff val="5000"/>
                  </a:schemeClr>
                </a:solidFill>
              </a:rPr>
              <a:t>You can, however, directly assign an instance of a class to another variable of the same type, like this</a:t>
            </a:r>
            <a:r>
              <a:rPr lang="en-IN" dirty="0" smtClean="0">
                <a:solidFill>
                  <a:schemeClr val="tx1">
                    <a:lumMod val="95000"/>
                    <a:lumOff val="5000"/>
                  </a:schemeClr>
                </a:solidFill>
              </a:rPr>
              <a:t>:</a:t>
            </a:r>
          </a:p>
          <a:p>
            <a:pPr marL="0" indent="0">
              <a:buNone/>
            </a:pPr>
            <a:r>
              <a:rPr lang="fr-FR" dirty="0" smtClean="0">
                <a:solidFill>
                  <a:schemeClr val="tx1">
                    <a:lumMod val="95000"/>
                    <a:lumOff val="5000"/>
                  </a:schemeClr>
                </a:solidFill>
              </a:rPr>
              <a:t>                                                                     </a:t>
            </a:r>
            <a:r>
              <a:rPr lang="fr-FR" dirty="0" err="1" smtClean="0">
                <a:solidFill>
                  <a:schemeClr val="tx1">
                    <a:lumMod val="95000"/>
                    <a:lumOff val="5000"/>
                  </a:schemeClr>
                </a:solidFill>
              </a:rPr>
              <a:t>Circle</a:t>
            </a:r>
            <a:r>
              <a:rPr lang="fr-FR" dirty="0" smtClean="0">
                <a:solidFill>
                  <a:schemeClr val="tx1">
                    <a:lumMod val="95000"/>
                    <a:lumOff val="5000"/>
                  </a:schemeClr>
                </a:solidFill>
              </a:rPr>
              <a:t> </a:t>
            </a:r>
            <a:r>
              <a:rPr lang="fr-FR" dirty="0">
                <a:solidFill>
                  <a:schemeClr val="tx1">
                    <a:lumMod val="95000"/>
                    <a:lumOff val="5000"/>
                  </a:schemeClr>
                </a:solidFill>
              </a:rPr>
              <a:t>c</a:t>
            </a:r>
            <a:r>
              <a:rPr lang="fr-FR" dirty="0" smtClean="0">
                <a:solidFill>
                  <a:schemeClr val="tx1">
                    <a:lumMod val="95000"/>
                    <a:lumOff val="5000"/>
                  </a:schemeClr>
                </a:solidFill>
              </a:rPr>
              <a:t>;</a:t>
            </a:r>
          </a:p>
          <a:p>
            <a:pPr marL="0" indent="0">
              <a:buNone/>
            </a:pPr>
            <a:r>
              <a:rPr lang="fr-FR" dirty="0">
                <a:solidFill>
                  <a:schemeClr val="tx1">
                    <a:lumMod val="95000"/>
                    <a:lumOff val="5000"/>
                  </a:schemeClr>
                </a:solidFill>
              </a:rPr>
              <a:t> </a:t>
            </a:r>
            <a:r>
              <a:rPr lang="fr-FR" dirty="0" smtClean="0">
                <a:solidFill>
                  <a:schemeClr val="tx1">
                    <a:lumMod val="95000"/>
                    <a:lumOff val="5000"/>
                  </a:schemeClr>
                </a:solidFill>
              </a:rPr>
              <a:t>                                                                    c </a:t>
            </a:r>
            <a:r>
              <a:rPr lang="fr-FR" dirty="0">
                <a:solidFill>
                  <a:schemeClr val="tx1">
                    <a:lumMod val="95000"/>
                    <a:lumOff val="5000"/>
                  </a:schemeClr>
                </a:solidFill>
              </a:rPr>
              <a:t>= new </a:t>
            </a:r>
            <a:r>
              <a:rPr lang="fr-FR" dirty="0" err="1">
                <a:solidFill>
                  <a:schemeClr val="tx1">
                    <a:lumMod val="95000"/>
                    <a:lumOff val="5000"/>
                  </a:schemeClr>
                </a:solidFill>
              </a:rPr>
              <a:t>Circle</a:t>
            </a:r>
            <a:r>
              <a:rPr lang="fr-FR" dirty="0" smtClean="0">
                <a:solidFill>
                  <a:schemeClr val="tx1">
                    <a:lumMod val="95000"/>
                    <a:lumOff val="5000"/>
                  </a:schemeClr>
                </a:solidFill>
              </a:rPr>
              <a:t>();</a:t>
            </a:r>
          </a:p>
          <a:p>
            <a:pPr marL="0" indent="0">
              <a:buNone/>
            </a:pPr>
            <a:r>
              <a:rPr lang="fr-FR" dirty="0">
                <a:solidFill>
                  <a:schemeClr val="tx1">
                    <a:lumMod val="95000"/>
                    <a:lumOff val="5000"/>
                  </a:schemeClr>
                </a:solidFill>
              </a:rPr>
              <a:t> </a:t>
            </a:r>
            <a:r>
              <a:rPr lang="fr-FR" dirty="0" smtClean="0">
                <a:solidFill>
                  <a:schemeClr val="tx1">
                    <a:lumMod val="95000"/>
                    <a:lumOff val="5000"/>
                  </a:schemeClr>
                </a:solidFill>
              </a:rPr>
              <a:t>                                                                    </a:t>
            </a:r>
            <a:r>
              <a:rPr lang="fr-FR" dirty="0" err="1" smtClean="0">
                <a:solidFill>
                  <a:schemeClr val="tx1">
                    <a:lumMod val="95000"/>
                    <a:lumOff val="5000"/>
                  </a:schemeClr>
                </a:solidFill>
              </a:rPr>
              <a:t>Circle</a:t>
            </a:r>
            <a:r>
              <a:rPr lang="fr-FR" dirty="0" smtClean="0">
                <a:solidFill>
                  <a:schemeClr val="tx1">
                    <a:lumMod val="95000"/>
                    <a:lumOff val="5000"/>
                  </a:schemeClr>
                </a:solidFill>
              </a:rPr>
              <a:t> </a:t>
            </a:r>
            <a:r>
              <a:rPr lang="fr-FR" dirty="0">
                <a:solidFill>
                  <a:schemeClr val="tx1">
                    <a:lumMod val="95000"/>
                    <a:lumOff val="5000"/>
                  </a:schemeClr>
                </a:solidFill>
              </a:rPr>
              <a:t>d</a:t>
            </a:r>
            <a:r>
              <a:rPr lang="fr-FR" dirty="0" smtClean="0">
                <a:solidFill>
                  <a:schemeClr val="tx1">
                    <a:lumMod val="95000"/>
                    <a:lumOff val="5000"/>
                  </a:schemeClr>
                </a:solidFill>
              </a:rPr>
              <a:t>;</a:t>
            </a:r>
          </a:p>
          <a:p>
            <a:pPr marL="0" indent="0">
              <a:buNone/>
            </a:pPr>
            <a:r>
              <a:rPr lang="fr-FR" dirty="0">
                <a:solidFill>
                  <a:schemeClr val="tx1">
                    <a:lumMod val="95000"/>
                    <a:lumOff val="5000"/>
                  </a:schemeClr>
                </a:solidFill>
              </a:rPr>
              <a:t> </a:t>
            </a:r>
            <a:r>
              <a:rPr lang="fr-FR" dirty="0" smtClean="0">
                <a:solidFill>
                  <a:schemeClr val="tx1">
                    <a:lumMod val="95000"/>
                    <a:lumOff val="5000"/>
                  </a:schemeClr>
                </a:solidFill>
              </a:rPr>
              <a:t>                                                                    d </a:t>
            </a:r>
            <a:r>
              <a:rPr lang="fr-FR" dirty="0">
                <a:solidFill>
                  <a:schemeClr val="tx1">
                    <a:lumMod val="95000"/>
                    <a:lumOff val="5000"/>
                  </a:schemeClr>
                </a:solidFill>
              </a:rPr>
              <a:t>= c;</a:t>
            </a:r>
            <a:endParaRPr lang="en-IN" dirty="0">
              <a:solidFill>
                <a:schemeClr val="tx1">
                  <a:lumMod val="95000"/>
                  <a:lumOff val="5000"/>
                </a:schemeClr>
              </a:solidFill>
            </a:endParaRPr>
          </a:p>
        </p:txBody>
      </p:sp>
    </p:spTree>
    <p:extLst>
      <p:ext uri="{BB962C8B-B14F-4D97-AF65-F5344CB8AC3E}">
        <p14:creationId xmlns:p14="http://schemas.microsoft.com/office/powerpoint/2010/main" xmlns="" val="35680673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2491860" y="631065"/>
            <a:ext cx="5167143" cy="2962141"/>
          </a:xfrm>
          <a:prstGeom prst="rect">
            <a:avLst/>
          </a:prstGeom>
        </p:spPr>
      </p:pic>
      <p:sp>
        <p:nvSpPr>
          <p:cNvPr id="5" name="Rectangle 4"/>
          <p:cNvSpPr/>
          <p:nvPr/>
        </p:nvSpPr>
        <p:spPr>
          <a:xfrm>
            <a:off x="98738" y="3593206"/>
            <a:ext cx="12093262" cy="2246769"/>
          </a:xfrm>
          <a:prstGeom prst="rect">
            <a:avLst/>
          </a:prstGeom>
        </p:spPr>
        <p:txBody>
          <a:bodyPr wrap="square">
            <a:spAutoFit/>
          </a:bodyPr>
          <a:lstStyle/>
          <a:p>
            <a:pPr algn="just"/>
            <a:endParaRPr lang="en-IN" sz="3200" dirty="0">
              <a:solidFill>
                <a:srgbClr val="000000"/>
              </a:solidFill>
              <a:latin typeface="+mj-lt"/>
            </a:endParaRPr>
          </a:p>
          <a:p>
            <a:pPr algn="just"/>
            <a:r>
              <a:rPr lang="en-IN" dirty="0" smtClean="0">
                <a:solidFill>
                  <a:srgbClr val="000000"/>
                </a:solidFill>
                <a:latin typeface="+mj-lt"/>
              </a:rPr>
              <a:t>6) On </a:t>
            </a:r>
            <a:r>
              <a:rPr lang="en-IN" dirty="0">
                <a:solidFill>
                  <a:srgbClr val="000000"/>
                </a:solidFill>
                <a:latin typeface="+mj-lt"/>
              </a:rPr>
              <a:t>the DEBUG menu, click Start Without Debugging to build and run the program.</a:t>
            </a:r>
          </a:p>
          <a:p>
            <a:pPr algn="just"/>
            <a:endParaRPr lang="en-IN" dirty="0" smtClean="0">
              <a:solidFill>
                <a:srgbClr val="000000"/>
              </a:solidFill>
              <a:latin typeface="+mj-lt"/>
            </a:endParaRPr>
          </a:p>
          <a:p>
            <a:pPr algn="just"/>
            <a:r>
              <a:rPr lang="en-IN" dirty="0" smtClean="0">
                <a:solidFill>
                  <a:srgbClr val="000000"/>
                </a:solidFill>
                <a:latin typeface="+mj-lt"/>
              </a:rPr>
              <a:t>This </a:t>
            </a:r>
            <a:r>
              <a:rPr lang="en-IN" dirty="0">
                <a:solidFill>
                  <a:srgbClr val="000000"/>
                </a:solidFill>
                <a:latin typeface="+mj-lt"/>
              </a:rPr>
              <a:t>time, the first two values written to the console window are 0 and 42. This result shows that the call to the </a:t>
            </a:r>
            <a:r>
              <a:rPr lang="en-IN" i="1" dirty="0" err="1">
                <a:solidFill>
                  <a:srgbClr val="000000"/>
                </a:solidFill>
                <a:latin typeface="+mj-lt"/>
              </a:rPr>
              <a:t>Pass.Value</a:t>
            </a:r>
            <a:r>
              <a:rPr lang="en-IN" i="1" dirty="0">
                <a:solidFill>
                  <a:srgbClr val="000000"/>
                </a:solidFill>
                <a:latin typeface="+mj-lt"/>
              </a:rPr>
              <a:t> </a:t>
            </a:r>
            <a:r>
              <a:rPr lang="en-IN" dirty="0">
                <a:solidFill>
                  <a:srgbClr val="000000"/>
                </a:solidFill>
                <a:latin typeface="+mj-lt"/>
              </a:rPr>
              <a:t>method has successfully modified the argument </a:t>
            </a:r>
            <a:r>
              <a:rPr lang="en-IN" i="1" dirty="0" err="1">
                <a:solidFill>
                  <a:srgbClr val="000000"/>
                </a:solidFill>
                <a:latin typeface="+mj-lt"/>
              </a:rPr>
              <a:t>i</a:t>
            </a:r>
            <a:r>
              <a:rPr lang="en-IN" dirty="0">
                <a:solidFill>
                  <a:srgbClr val="000000"/>
                </a:solidFill>
                <a:latin typeface="+mj-lt"/>
              </a:rPr>
              <a:t>.</a:t>
            </a:r>
          </a:p>
          <a:p>
            <a:pPr algn="just"/>
            <a:endParaRPr lang="en-IN" dirty="0" smtClean="0">
              <a:solidFill>
                <a:srgbClr val="000000"/>
              </a:solidFill>
              <a:latin typeface="+mj-lt"/>
            </a:endParaRPr>
          </a:p>
          <a:p>
            <a:pPr algn="just"/>
            <a:r>
              <a:rPr lang="en-IN" dirty="0" smtClean="0">
                <a:solidFill>
                  <a:srgbClr val="000000"/>
                </a:solidFill>
                <a:latin typeface="+mj-lt"/>
              </a:rPr>
              <a:t>7) Press </a:t>
            </a:r>
            <a:r>
              <a:rPr lang="en-IN" dirty="0">
                <a:solidFill>
                  <a:srgbClr val="000000"/>
                </a:solidFill>
                <a:latin typeface="+mj-lt"/>
              </a:rPr>
              <a:t>the Enter key to close the application and return to Visual Studio </a:t>
            </a:r>
            <a:r>
              <a:rPr lang="en-IN" dirty="0" smtClean="0">
                <a:solidFill>
                  <a:srgbClr val="000000"/>
                </a:solidFill>
                <a:latin typeface="+mj-lt"/>
              </a:rPr>
              <a:t>2015.</a:t>
            </a:r>
            <a:endParaRPr lang="en-IN" dirty="0">
              <a:solidFill>
                <a:srgbClr val="000000"/>
              </a:solidFill>
              <a:latin typeface="+mj-lt"/>
            </a:endParaRPr>
          </a:p>
        </p:txBody>
      </p:sp>
    </p:spTree>
    <p:extLst>
      <p:ext uri="{BB962C8B-B14F-4D97-AF65-F5344CB8AC3E}">
        <p14:creationId xmlns:p14="http://schemas.microsoft.com/office/powerpoint/2010/main" xmlns="" val="12251882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a:solidFill>
                  <a:srgbClr val="FF0000"/>
                </a:solidFill>
              </a:rPr>
              <a:t>How Computer Memory Is </a:t>
            </a:r>
            <a:r>
              <a:rPr lang="en-IN" b="1" dirty="0" smtClean="0">
                <a:solidFill>
                  <a:srgbClr val="FF0000"/>
                </a:solidFill>
              </a:rPr>
              <a:t>Organized??</a:t>
            </a:r>
            <a:endParaRPr lang="en-IN" dirty="0">
              <a:solidFill>
                <a:srgbClr val="FF0000"/>
              </a:solidFill>
            </a:endParaRPr>
          </a:p>
        </p:txBody>
      </p:sp>
      <p:sp>
        <p:nvSpPr>
          <p:cNvPr id="3" name="Content Placeholder 2"/>
          <p:cNvSpPr>
            <a:spLocks noGrp="1"/>
          </p:cNvSpPr>
          <p:nvPr>
            <p:ph idx="1"/>
          </p:nvPr>
        </p:nvSpPr>
        <p:spPr>
          <a:xfrm>
            <a:off x="0" y="631065"/>
            <a:ext cx="12192000" cy="6226935"/>
          </a:xfrm>
        </p:spPr>
        <p:txBody>
          <a:bodyPr>
            <a:normAutofit/>
          </a:bodyPr>
          <a:lstStyle/>
          <a:p>
            <a:pPr algn="just"/>
            <a:r>
              <a:rPr lang="en-IN" dirty="0">
                <a:solidFill>
                  <a:schemeClr val="tx1">
                    <a:lumMod val="95000"/>
                    <a:lumOff val="5000"/>
                  </a:schemeClr>
                </a:solidFill>
              </a:rPr>
              <a:t>Computers use memory to hold programs being executed and the data that these programs use. To understand the differences between value and reference types, it is helpful to understand how data is </a:t>
            </a:r>
            <a:r>
              <a:rPr lang="en-IN" dirty="0" smtClean="0">
                <a:solidFill>
                  <a:schemeClr val="tx1">
                    <a:lumMod val="95000"/>
                    <a:lumOff val="5000"/>
                  </a:schemeClr>
                </a:solidFill>
              </a:rPr>
              <a:t>organized </a:t>
            </a:r>
            <a:r>
              <a:rPr lang="en-IN" dirty="0">
                <a:solidFill>
                  <a:schemeClr val="tx1">
                    <a:lumMod val="95000"/>
                    <a:lumOff val="5000"/>
                  </a:schemeClr>
                </a:solidFill>
              </a:rPr>
              <a:t>in memory</a:t>
            </a:r>
            <a:r>
              <a:rPr lang="en-IN" dirty="0" smtClean="0">
                <a:solidFill>
                  <a:schemeClr val="tx1">
                    <a:lumMod val="95000"/>
                    <a:lumOff val="5000"/>
                  </a:schemeClr>
                </a:solidFill>
              </a:rPr>
              <a:t>.</a:t>
            </a:r>
          </a:p>
          <a:p>
            <a:pPr algn="just"/>
            <a:r>
              <a:rPr lang="en-IN" dirty="0">
                <a:solidFill>
                  <a:schemeClr val="tx1">
                    <a:lumMod val="95000"/>
                    <a:lumOff val="5000"/>
                  </a:schemeClr>
                </a:solidFill>
              </a:rPr>
              <a:t>Operating systems and language runtimes such as that used by C# frequently divide the memory used for holding data in </a:t>
            </a:r>
            <a:r>
              <a:rPr lang="en-IN" dirty="0">
                <a:solidFill>
                  <a:srgbClr val="FF0000"/>
                </a:solidFill>
              </a:rPr>
              <a:t>two separate areas</a:t>
            </a:r>
            <a:r>
              <a:rPr lang="en-IN" dirty="0">
                <a:solidFill>
                  <a:schemeClr val="tx1">
                    <a:lumMod val="95000"/>
                    <a:lumOff val="5000"/>
                  </a:schemeClr>
                </a:solidFill>
              </a:rPr>
              <a:t>, each of which is managed in a distinct manner. These two areas of memory are traditionally called </a:t>
            </a:r>
            <a:r>
              <a:rPr lang="en-IN" i="1" dirty="0">
                <a:solidFill>
                  <a:schemeClr val="tx1">
                    <a:lumMod val="95000"/>
                    <a:lumOff val="5000"/>
                  </a:schemeClr>
                </a:solidFill>
              </a:rPr>
              <a:t>the </a:t>
            </a:r>
            <a:r>
              <a:rPr lang="en-IN" i="1" dirty="0">
                <a:solidFill>
                  <a:srgbClr val="FF0000"/>
                </a:solidFill>
              </a:rPr>
              <a:t>stack </a:t>
            </a:r>
            <a:r>
              <a:rPr lang="en-IN" dirty="0">
                <a:solidFill>
                  <a:srgbClr val="FF0000"/>
                </a:solidFill>
              </a:rPr>
              <a:t>and </a:t>
            </a:r>
            <a:r>
              <a:rPr lang="en-IN" i="1" dirty="0">
                <a:solidFill>
                  <a:srgbClr val="FF0000"/>
                </a:solidFill>
              </a:rPr>
              <a:t>the heap</a:t>
            </a:r>
            <a:r>
              <a:rPr lang="en-IN" dirty="0">
                <a:solidFill>
                  <a:schemeClr val="tx1">
                    <a:lumMod val="95000"/>
                    <a:lumOff val="5000"/>
                  </a:schemeClr>
                </a:solidFill>
              </a:rPr>
              <a:t>. The stack and the heap serve different </a:t>
            </a:r>
            <a:r>
              <a:rPr lang="en-IN" dirty="0" smtClean="0">
                <a:solidFill>
                  <a:schemeClr val="tx1">
                    <a:lumMod val="95000"/>
                    <a:lumOff val="5000"/>
                  </a:schemeClr>
                </a:solidFill>
              </a:rPr>
              <a:t>purposes: </a:t>
            </a:r>
            <a:endParaRPr lang="en-IN" dirty="0">
              <a:solidFill>
                <a:schemeClr val="tx1">
                  <a:lumMod val="95000"/>
                  <a:lumOff val="5000"/>
                </a:schemeClr>
              </a:solidFill>
            </a:endParaRPr>
          </a:p>
          <a:p>
            <a:pPr algn="just"/>
            <a:r>
              <a:rPr lang="en-IN" dirty="0">
                <a:solidFill>
                  <a:schemeClr val="tx1">
                    <a:lumMod val="95000"/>
                    <a:lumOff val="5000"/>
                  </a:schemeClr>
                </a:solidFill>
              </a:rPr>
              <a:t>When you call a method, the memory required for its parameters and its local variables is always acquired from the stack.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When </a:t>
            </a:r>
            <a:r>
              <a:rPr lang="en-IN" dirty="0">
                <a:solidFill>
                  <a:schemeClr val="tx1">
                    <a:lumMod val="95000"/>
                    <a:lumOff val="5000"/>
                  </a:schemeClr>
                </a:solidFill>
              </a:rPr>
              <a:t>the method finishes (because it either returns or throws an exception), the memory acquired for the parameters and local variables is </a:t>
            </a:r>
            <a:r>
              <a:rPr lang="en-IN" dirty="0">
                <a:solidFill>
                  <a:srgbClr val="FF0000"/>
                </a:solidFill>
              </a:rPr>
              <a:t>automatically released back </a:t>
            </a:r>
            <a:r>
              <a:rPr lang="en-IN" dirty="0">
                <a:solidFill>
                  <a:schemeClr val="tx1">
                    <a:lumMod val="95000"/>
                    <a:lumOff val="5000"/>
                  </a:schemeClr>
                </a:solidFill>
              </a:rPr>
              <a:t>to the stack and is available for reuse when another method is called.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Method </a:t>
            </a:r>
            <a:r>
              <a:rPr lang="en-IN" dirty="0">
                <a:solidFill>
                  <a:schemeClr val="tx1">
                    <a:lumMod val="95000"/>
                    <a:lumOff val="5000"/>
                  </a:schemeClr>
                </a:solidFill>
              </a:rPr>
              <a:t>parameters and local variables on the stack have a well-defined life span. They come into existence when the method starts, and they disappear as soon as the method completes</a:t>
            </a:r>
            <a:r>
              <a:rPr lang="en-IN" dirty="0" smtClean="0">
                <a:solidFill>
                  <a:schemeClr val="tx1">
                    <a:lumMod val="95000"/>
                    <a:lumOff val="5000"/>
                  </a:schemeClr>
                </a:solidFill>
              </a:rPr>
              <a:t>.</a:t>
            </a:r>
            <a:endParaRPr lang="en-IN" dirty="0"/>
          </a:p>
          <a:p>
            <a:pPr algn="just"/>
            <a:r>
              <a:rPr lang="en-IN" dirty="0">
                <a:solidFill>
                  <a:srgbClr val="FF0000"/>
                </a:solidFill>
              </a:rPr>
              <a:t>When you create an object (an instance of a class) by using the </a:t>
            </a:r>
            <a:r>
              <a:rPr lang="en-IN" i="1" dirty="0">
                <a:solidFill>
                  <a:srgbClr val="FF0000"/>
                </a:solidFill>
              </a:rPr>
              <a:t>new </a:t>
            </a:r>
            <a:r>
              <a:rPr lang="en-IN" dirty="0">
                <a:solidFill>
                  <a:srgbClr val="FF0000"/>
                </a:solidFill>
              </a:rPr>
              <a:t>keyword, the memory required to build the object is always acquired from the heap. </a:t>
            </a:r>
            <a:endParaRPr lang="en-IN" dirty="0" smtClean="0">
              <a:solidFill>
                <a:srgbClr val="FF0000"/>
              </a:solidFill>
            </a:endParaRPr>
          </a:p>
          <a:p>
            <a:pPr algn="just"/>
            <a:r>
              <a:rPr lang="en-IN" dirty="0" smtClean="0">
                <a:solidFill>
                  <a:schemeClr val="tx1">
                    <a:lumMod val="95000"/>
                    <a:lumOff val="5000"/>
                  </a:schemeClr>
                </a:solidFill>
              </a:rPr>
              <a:t>You </a:t>
            </a:r>
            <a:r>
              <a:rPr lang="en-IN" dirty="0">
                <a:solidFill>
                  <a:schemeClr val="tx1">
                    <a:lumMod val="95000"/>
                    <a:lumOff val="5000"/>
                  </a:schemeClr>
                </a:solidFill>
              </a:rPr>
              <a:t>have seen that the same object can be referenced from several places by using reference variables. When the last reference to an object disappears, the memory used by the object becomes available for reuse (although it might not be reclaimed </a:t>
            </a:r>
            <a:r>
              <a:rPr lang="en-IN" dirty="0" smtClean="0">
                <a:solidFill>
                  <a:schemeClr val="tx1">
                    <a:lumMod val="95000"/>
                    <a:lumOff val="5000"/>
                  </a:schemeClr>
                </a:solidFill>
              </a:rPr>
              <a:t>immediately.</a:t>
            </a:r>
          </a:p>
          <a:p>
            <a:pPr algn="just"/>
            <a:r>
              <a:rPr lang="en-IN" dirty="0" smtClean="0">
                <a:solidFill>
                  <a:schemeClr val="tx1">
                    <a:lumMod val="95000"/>
                    <a:lumOff val="5000"/>
                  </a:schemeClr>
                </a:solidFill>
              </a:rPr>
              <a:t>Objects </a:t>
            </a:r>
            <a:r>
              <a:rPr lang="en-IN" dirty="0">
                <a:solidFill>
                  <a:schemeClr val="tx1">
                    <a:lumMod val="95000"/>
                    <a:lumOff val="5000"/>
                  </a:schemeClr>
                </a:solidFill>
              </a:rPr>
              <a:t>created on the heap therefore have a more indeterminate life span; an object is created by using the </a:t>
            </a:r>
            <a:r>
              <a:rPr lang="en-IN" i="1" dirty="0">
                <a:solidFill>
                  <a:srgbClr val="FF0000"/>
                </a:solidFill>
              </a:rPr>
              <a:t>new </a:t>
            </a:r>
            <a:r>
              <a:rPr lang="en-IN" dirty="0">
                <a:solidFill>
                  <a:srgbClr val="FF0000"/>
                </a:solidFill>
              </a:rPr>
              <a:t>keyword </a:t>
            </a:r>
            <a:r>
              <a:rPr lang="en-IN" dirty="0">
                <a:solidFill>
                  <a:schemeClr val="tx1">
                    <a:lumMod val="95000"/>
                    <a:lumOff val="5000"/>
                  </a:schemeClr>
                </a:solidFill>
              </a:rPr>
              <a:t>but only disappears sometime after the last reference to the object is removed.</a:t>
            </a:r>
          </a:p>
          <a:p>
            <a:pPr algn="just"/>
            <a:endParaRPr lang="en-IN" dirty="0">
              <a:solidFill>
                <a:schemeClr val="tx1">
                  <a:lumMod val="95000"/>
                  <a:lumOff val="5000"/>
                </a:schemeClr>
              </a:solidFill>
            </a:endParaRPr>
          </a:p>
        </p:txBody>
      </p:sp>
    </p:spTree>
    <p:extLst>
      <p:ext uri="{BB962C8B-B14F-4D97-AF65-F5344CB8AC3E}">
        <p14:creationId xmlns:p14="http://schemas.microsoft.com/office/powerpoint/2010/main" xmlns="" val="21077467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US" b="1" dirty="0" err="1" smtClean="0">
                <a:solidFill>
                  <a:srgbClr val="FF0000"/>
                </a:solidFill>
              </a:rPr>
              <a:t>Contd</a:t>
            </a:r>
            <a:r>
              <a:rPr lang="en-US"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631065"/>
            <a:ext cx="12192000" cy="6226935"/>
          </a:xfrm>
        </p:spPr>
        <p:txBody>
          <a:bodyPr>
            <a:normAutofit/>
          </a:bodyPr>
          <a:lstStyle/>
          <a:p>
            <a:pPr algn="just"/>
            <a:r>
              <a:rPr lang="en-IN" dirty="0">
                <a:solidFill>
                  <a:schemeClr val="tx1">
                    <a:lumMod val="95000"/>
                    <a:lumOff val="5000"/>
                  </a:schemeClr>
                </a:solidFill>
              </a:rPr>
              <a:t>The names </a:t>
            </a:r>
            <a:r>
              <a:rPr lang="en-IN" i="1" dirty="0">
                <a:solidFill>
                  <a:schemeClr val="tx1">
                    <a:lumMod val="95000"/>
                    <a:lumOff val="5000"/>
                  </a:schemeClr>
                </a:solidFill>
              </a:rPr>
              <a:t>stack </a:t>
            </a:r>
            <a:r>
              <a:rPr lang="en-IN" dirty="0">
                <a:solidFill>
                  <a:schemeClr val="tx1">
                    <a:lumMod val="95000"/>
                    <a:lumOff val="5000"/>
                  </a:schemeClr>
                </a:solidFill>
              </a:rPr>
              <a:t>and </a:t>
            </a:r>
            <a:r>
              <a:rPr lang="en-IN" i="1" dirty="0">
                <a:solidFill>
                  <a:schemeClr val="tx1">
                    <a:lumMod val="95000"/>
                    <a:lumOff val="5000"/>
                  </a:schemeClr>
                </a:solidFill>
              </a:rPr>
              <a:t>heap </a:t>
            </a:r>
            <a:r>
              <a:rPr lang="en-IN" dirty="0">
                <a:solidFill>
                  <a:schemeClr val="tx1">
                    <a:lumMod val="95000"/>
                    <a:lumOff val="5000"/>
                  </a:schemeClr>
                </a:solidFill>
              </a:rPr>
              <a:t>come from the way in which the runtime manages the memory:</a:t>
            </a:r>
          </a:p>
          <a:p>
            <a:pPr algn="just"/>
            <a:r>
              <a:rPr lang="en-IN" dirty="0">
                <a:solidFill>
                  <a:schemeClr val="tx1">
                    <a:lumMod val="95000"/>
                    <a:lumOff val="5000"/>
                  </a:schemeClr>
                </a:solidFill>
              </a:rPr>
              <a:t>Stack memory is organized like a stack of boxes piled on top of one another. When a method is called, each parameter is put in a box that is placed on top of the stack</a:t>
            </a:r>
            <a:r>
              <a:rPr lang="en-IN" dirty="0" smtClean="0">
                <a:solidFill>
                  <a:schemeClr val="tx1">
                    <a:lumMod val="95000"/>
                    <a:lumOff val="5000"/>
                  </a:schemeClr>
                </a:solidFill>
              </a:rPr>
              <a:t>. </a:t>
            </a:r>
          </a:p>
          <a:p>
            <a:pPr algn="just"/>
            <a:r>
              <a:rPr lang="en-IN" dirty="0" smtClean="0">
                <a:solidFill>
                  <a:schemeClr val="tx1">
                    <a:lumMod val="95000"/>
                    <a:lumOff val="5000"/>
                  </a:schemeClr>
                </a:solidFill>
              </a:rPr>
              <a:t> </a:t>
            </a:r>
            <a:r>
              <a:rPr lang="en-IN" dirty="0">
                <a:solidFill>
                  <a:schemeClr val="tx1">
                    <a:lumMod val="95000"/>
                    <a:lumOff val="5000"/>
                  </a:schemeClr>
                </a:solidFill>
              </a:rPr>
              <a:t>Each local variable is likewise assigned a box, and these are placed on top of the boxes already on the stack. When a method finishes, you can think of the boxes being removed from the stack.</a:t>
            </a:r>
          </a:p>
          <a:p>
            <a:pPr algn="just"/>
            <a:r>
              <a:rPr lang="en-IN" dirty="0">
                <a:solidFill>
                  <a:schemeClr val="tx1">
                    <a:lumMod val="95000"/>
                    <a:lumOff val="5000"/>
                  </a:schemeClr>
                </a:solidFill>
              </a:rPr>
              <a:t>Heap memory is like a large pile of boxes strewn around a room rather than stacked neatly on top of each other. Each box has a label indicating whether it is in use.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When </a:t>
            </a:r>
            <a:r>
              <a:rPr lang="en-IN" dirty="0">
                <a:solidFill>
                  <a:schemeClr val="tx1">
                    <a:lumMod val="95000"/>
                    <a:lumOff val="5000"/>
                  </a:schemeClr>
                </a:solidFill>
              </a:rPr>
              <a:t>a new object is created, the runtime searches for an empty box and allocates it to the object. The reference to the object is stored in a local variable on the stack.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The </a:t>
            </a:r>
            <a:r>
              <a:rPr lang="en-IN" dirty="0">
                <a:solidFill>
                  <a:schemeClr val="tx1">
                    <a:lumMod val="95000"/>
                    <a:lumOff val="5000"/>
                  </a:schemeClr>
                </a:solidFill>
              </a:rPr>
              <a:t>runtime keeps track of the number of references to each box. (Remember that two variables can refer to the same object.) When the last reference disappears, the runtime marks the box as not in use, and at some point in the future it will empty the box and make it available for reuse.</a:t>
            </a:r>
          </a:p>
          <a:p>
            <a:endParaRPr lang="en-IN" dirty="0"/>
          </a:p>
          <a:p>
            <a:pPr marL="0" indent="0">
              <a:buNone/>
            </a:pPr>
            <a:endParaRPr lang="en-IN" dirty="0">
              <a:solidFill>
                <a:schemeClr val="tx1">
                  <a:lumMod val="95000"/>
                  <a:lumOff val="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95470" y="4899150"/>
            <a:ext cx="6400799" cy="1779849"/>
          </a:xfrm>
          <a:prstGeom prst="rect">
            <a:avLst/>
          </a:prstGeom>
        </p:spPr>
      </p:pic>
    </p:spTree>
    <p:extLst>
      <p:ext uri="{BB962C8B-B14F-4D97-AF65-F5344CB8AC3E}">
        <p14:creationId xmlns:p14="http://schemas.microsoft.com/office/powerpoint/2010/main" xmlns="" val="14174744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a:solidFill>
                  <a:srgbClr val="FF0000"/>
                </a:solidFill>
              </a:rPr>
              <a:t>Using the Stack and the </a:t>
            </a:r>
            <a:r>
              <a:rPr lang="en-IN" dirty="0">
                <a:solidFill>
                  <a:srgbClr val="FF0000"/>
                </a:solidFill>
              </a:rPr>
              <a:t>H</a:t>
            </a:r>
            <a:r>
              <a:rPr lang="en-IN" b="1" dirty="0">
                <a:solidFill>
                  <a:srgbClr val="FF0000"/>
                </a:solidFill>
              </a:rPr>
              <a:t>eap</a:t>
            </a:r>
            <a:endParaRPr lang="en-IN" dirty="0">
              <a:solidFill>
                <a:srgbClr val="FF0000"/>
              </a:solidFill>
            </a:endParaRPr>
          </a:p>
        </p:txBody>
      </p:sp>
      <p:sp>
        <p:nvSpPr>
          <p:cNvPr id="3" name="Content Placeholder 2"/>
          <p:cNvSpPr>
            <a:spLocks noGrp="1"/>
          </p:cNvSpPr>
          <p:nvPr>
            <p:ph idx="1"/>
          </p:nvPr>
        </p:nvSpPr>
        <p:spPr>
          <a:xfrm>
            <a:off x="0" y="631065"/>
            <a:ext cx="12192000" cy="6226935"/>
          </a:xfrm>
        </p:spPr>
        <p:txBody>
          <a:bodyPr>
            <a:normAutofit/>
          </a:bodyPr>
          <a:lstStyle/>
          <a:p>
            <a:r>
              <a:rPr lang="en-IN" dirty="0">
                <a:solidFill>
                  <a:schemeClr val="tx1">
                    <a:lumMod val="95000"/>
                    <a:lumOff val="5000"/>
                  </a:schemeClr>
                </a:solidFill>
              </a:rPr>
              <a:t>Now let’s examine what happens when the following method </a:t>
            </a:r>
            <a:r>
              <a:rPr lang="en-IN" i="1" dirty="0" err="1">
                <a:solidFill>
                  <a:schemeClr val="tx1">
                    <a:lumMod val="95000"/>
                    <a:lumOff val="5000"/>
                  </a:schemeClr>
                </a:solidFill>
              </a:rPr>
              <a:t>Method</a:t>
            </a:r>
            <a:r>
              <a:rPr lang="en-IN" i="1" dirty="0">
                <a:solidFill>
                  <a:schemeClr val="tx1">
                    <a:lumMod val="95000"/>
                    <a:lumOff val="5000"/>
                  </a:schemeClr>
                </a:solidFill>
              </a:rPr>
              <a:t> </a:t>
            </a:r>
            <a:r>
              <a:rPr lang="en-IN" dirty="0">
                <a:solidFill>
                  <a:schemeClr val="tx1">
                    <a:lumMod val="95000"/>
                    <a:lumOff val="5000"/>
                  </a:schemeClr>
                </a:solidFill>
              </a:rPr>
              <a:t>is called:</a:t>
            </a:r>
          </a:p>
          <a:p>
            <a:pPr marL="0" indent="0">
              <a:spcBef>
                <a:spcPts val="0"/>
              </a:spcBef>
              <a:buNone/>
            </a:pPr>
            <a:r>
              <a:rPr lang="en-IN" dirty="0" smtClean="0">
                <a:solidFill>
                  <a:srgbClr val="FF0000"/>
                </a:solidFill>
              </a:rPr>
              <a:t>                                                     void </a:t>
            </a:r>
            <a:r>
              <a:rPr lang="en-IN" dirty="0">
                <a:solidFill>
                  <a:srgbClr val="FF0000"/>
                </a:solidFill>
              </a:rPr>
              <a:t>Method(</a:t>
            </a:r>
            <a:r>
              <a:rPr lang="en-IN" dirty="0" err="1">
                <a:solidFill>
                  <a:srgbClr val="FF0000"/>
                </a:solidFill>
              </a:rPr>
              <a:t>int</a:t>
            </a:r>
            <a:r>
              <a:rPr lang="en-IN" dirty="0">
                <a:solidFill>
                  <a:srgbClr val="FF0000"/>
                </a:solidFill>
              </a:rPr>
              <a:t> </a:t>
            </a:r>
            <a:r>
              <a:rPr lang="en-IN" dirty="0" err="1">
                <a:solidFill>
                  <a:srgbClr val="FF0000"/>
                </a:solidFill>
              </a:rPr>
              <a:t>param</a:t>
            </a:r>
            <a:r>
              <a:rPr lang="en-IN" dirty="0" smtClean="0">
                <a:solidFill>
                  <a:srgbClr val="FF0000"/>
                </a:solidFill>
              </a:rPr>
              <a:t>)</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Circle </a:t>
            </a:r>
            <a:r>
              <a:rPr lang="en-IN" dirty="0">
                <a:solidFill>
                  <a:srgbClr val="FF0000"/>
                </a:solidFill>
              </a:rPr>
              <a:t>c</a:t>
            </a:r>
            <a:r>
              <a:rPr lang="en-IN" dirty="0" smtClean="0">
                <a:solidFill>
                  <a:srgbClr val="FF0000"/>
                </a:solidFill>
              </a:rPr>
              <a:t>;</a:t>
            </a:r>
          </a:p>
          <a:p>
            <a:pPr marL="0" indent="0">
              <a:spcBef>
                <a:spcPts val="0"/>
              </a:spcBef>
              <a:buNone/>
            </a:pPr>
            <a:r>
              <a:rPr lang="en-IN" dirty="0">
                <a:solidFill>
                  <a:srgbClr val="FF0000"/>
                </a:solidFill>
              </a:rPr>
              <a:t> </a:t>
            </a:r>
            <a:r>
              <a:rPr lang="en-IN" dirty="0" smtClean="0">
                <a:solidFill>
                  <a:srgbClr val="FF0000"/>
                </a:solidFill>
              </a:rPr>
              <a:t>                                                     </a:t>
            </a:r>
            <a:r>
              <a:rPr lang="en-IN" dirty="0">
                <a:solidFill>
                  <a:srgbClr val="FF0000"/>
                </a:solidFill>
              </a:rPr>
              <a:t>c = new Circle(</a:t>
            </a:r>
            <a:r>
              <a:rPr lang="en-IN" dirty="0" err="1">
                <a:solidFill>
                  <a:srgbClr val="FF0000"/>
                </a:solidFill>
              </a:rPr>
              <a:t>param</a:t>
            </a:r>
            <a:r>
              <a:rPr lang="en-IN" dirty="0">
                <a:solidFill>
                  <a:srgbClr val="FF0000"/>
                </a:solidFill>
              </a:rPr>
              <a:t>);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chemeClr val="tx1">
                    <a:lumMod val="95000"/>
                    <a:lumOff val="5000"/>
                  </a:schemeClr>
                </a:solidFill>
              </a:rPr>
              <a:t>Suppose the argument passed into </a:t>
            </a:r>
            <a:r>
              <a:rPr lang="en-IN" i="1" dirty="0" err="1">
                <a:solidFill>
                  <a:schemeClr val="tx1">
                    <a:lumMod val="95000"/>
                    <a:lumOff val="5000"/>
                  </a:schemeClr>
                </a:solidFill>
              </a:rPr>
              <a:t>param</a:t>
            </a:r>
            <a:r>
              <a:rPr lang="en-IN" i="1" dirty="0">
                <a:solidFill>
                  <a:schemeClr val="tx1">
                    <a:lumMod val="95000"/>
                    <a:lumOff val="5000"/>
                  </a:schemeClr>
                </a:solidFill>
              </a:rPr>
              <a:t> </a:t>
            </a:r>
            <a:r>
              <a:rPr lang="en-IN" dirty="0">
                <a:solidFill>
                  <a:schemeClr val="tx1">
                    <a:lumMod val="95000"/>
                    <a:lumOff val="5000"/>
                  </a:schemeClr>
                </a:solidFill>
              </a:rPr>
              <a:t>is the value 42. When the method is called, a block of memory (just enough for an </a:t>
            </a:r>
            <a:r>
              <a:rPr lang="en-IN" i="1" dirty="0" err="1">
                <a:solidFill>
                  <a:schemeClr val="tx1">
                    <a:lumMod val="95000"/>
                    <a:lumOff val="5000"/>
                  </a:schemeClr>
                </a:solidFill>
              </a:rPr>
              <a:t>int</a:t>
            </a:r>
            <a:r>
              <a:rPr lang="en-IN" dirty="0">
                <a:solidFill>
                  <a:schemeClr val="tx1">
                    <a:lumMod val="95000"/>
                    <a:lumOff val="5000"/>
                  </a:schemeClr>
                </a:solidFill>
              </a:rPr>
              <a:t>) is allocated from the stack and initialized with the value 42</a:t>
            </a:r>
            <a:r>
              <a:rPr lang="en-IN" dirty="0" smtClean="0">
                <a:solidFill>
                  <a:schemeClr val="tx1">
                    <a:lumMod val="95000"/>
                    <a:lumOff val="5000"/>
                  </a:schemeClr>
                </a:solidFill>
              </a:rPr>
              <a:t>. </a:t>
            </a:r>
          </a:p>
          <a:p>
            <a:pPr marL="0" indent="0">
              <a:spcBef>
                <a:spcPts val="0"/>
              </a:spcBef>
              <a:buNone/>
            </a:pPr>
            <a:endParaRPr lang="en-IN" dirty="0">
              <a:solidFill>
                <a:schemeClr val="tx1">
                  <a:lumMod val="95000"/>
                  <a:lumOff val="5000"/>
                </a:schemeClr>
              </a:solidFill>
            </a:endParaRPr>
          </a:p>
          <a:p>
            <a:pPr marL="0" indent="0">
              <a:spcBef>
                <a:spcPts val="0"/>
              </a:spcBef>
              <a:buNone/>
            </a:pPr>
            <a:r>
              <a:rPr lang="en-IN" dirty="0">
                <a:solidFill>
                  <a:schemeClr val="tx1">
                    <a:lumMod val="95000"/>
                    <a:lumOff val="5000"/>
                  </a:schemeClr>
                </a:solidFill>
              </a:rPr>
              <a:t>As execution moves inside the method, another block of memory big enough to hold a reference (a memory address) is also allocated from the stack but left uninitialized. </a:t>
            </a:r>
            <a:r>
              <a:rPr lang="en-IN" dirty="0" smtClean="0">
                <a:solidFill>
                  <a:schemeClr val="tx1">
                    <a:lumMod val="95000"/>
                    <a:lumOff val="5000"/>
                  </a:schemeClr>
                </a:solidFill>
              </a:rPr>
              <a:t> </a:t>
            </a:r>
          </a:p>
          <a:p>
            <a:pPr marL="0" indent="0">
              <a:spcBef>
                <a:spcPts val="0"/>
              </a:spcBef>
              <a:buNone/>
            </a:pPr>
            <a:endParaRPr lang="en-US" dirty="0" smtClean="0">
              <a:solidFill>
                <a:srgbClr val="FF0000"/>
              </a:solidFill>
            </a:endParaRPr>
          </a:p>
          <a:p>
            <a:pPr marL="0" indent="0">
              <a:spcBef>
                <a:spcPts val="0"/>
              </a:spcBef>
              <a:buNone/>
            </a:pPr>
            <a:r>
              <a:rPr lang="en-IN" dirty="0">
                <a:solidFill>
                  <a:schemeClr val="tx1">
                    <a:lumMod val="95000"/>
                    <a:lumOff val="5000"/>
                  </a:schemeClr>
                </a:solidFill>
              </a:rPr>
              <a:t>Next, another piece of memory big enough for a </a:t>
            </a:r>
            <a:r>
              <a:rPr lang="en-IN" i="1" dirty="0">
                <a:solidFill>
                  <a:schemeClr val="tx1">
                    <a:lumMod val="95000"/>
                    <a:lumOff val="5000"/>
                  </a:schemeClr>
                </a:solidFill>
              </a:rPr>
              <a:t>Circle </a:t>
            </a:r>
            <a:r>
              <a:rPr lang="en-IN" dirty="0">
                <a:solidFill>
                  <a:schemeClr val="tx1">
                    <a:lumMod val="95000"/>
                    <a:lumOff val="5000"/>
                  </a:schemeClr>
                </a:solidFill>
              </a:rPr>
              <a:t>object is allocated from the heap. This is what the </a:t>
            </a:r>
            <a:r>
              <a:rPr lang="en-IN" i="1" dirty="0">
                <a:solidFill>
                  <a:schemeClr val="tx1">
                    <a:lumMod val="95000"/>
                    <a:lumOff val="5000"/>
                  </a:schemeClr>
                </a:solidFill>
              </a:rPr>
              <a:t>new </a:t>
            </a:r>
            <a:r>
              <a:rPr lang="en-IN" dirty="0">
                <a:solidFill>
                  <a:schemeClr val="tx1">
                    <a:lumMod val="95000"/>
                    <a:lumOff val="5000"/>
                  </a:schemeClr>
                </a:solidFill>
              </a:rPr>
              <a:t>keyword does. </a:t>
            </a:r>
            <a:endParaRPr lang="en-IN" dirty="0" smtClean="0">
              <a:solidFill>
                <a:schemeClr val="tx1">
                  <a:lumMod val="95000"/>
                  <a:lumOff val="5000"/>
                </a:schemeClr>
              </a:solidFill>
            </a:endParaRPr>
          </a:p>
          <a:p>
            <a:pPr marL="0" indent="0">
              <a:spcBef>
                <a:spcPts val="0"/>
              </a:spcBef>
              <a:buNone/>
            </a:pPr>
            <a:endParaRPr lang="en-IN" dirty="0">
              <a:solidFill>
                <a:schemeClr val="tx1">
                  <a:lumMod val="95000"/>
                  <a:lumOff val="5000"/>
                </a:schemeClr>
              </a:solidFill>
            </a:endParaRPr>
          </a:p>
          <a:p>
            <a:pPr marL="0" indent="0">
              <a:spcBef>
                <a:spcPts val="0"/>
              </a:spcBef>
              <a:buNone/>
            </a:pPr>
            <a:r>
              <a:rPr lang="en-IN" dirty="0" smtClean="0">
                <a:solidFill>
                  <a:srgbClr val="FF0000"/>
                </a:solidFill>
              </a:rPr>
              <a:t>The </a:t>
            </a:r>
            <a:r>
              <a:rPr lang="en-IN" i="1" dirty="0">
                <a:solidFill>
                  <a:srgbClr val="FF0000"/>
                </a:solidFill>
              </a:rPr>
              <a:t>Circle </a:t>
            </a:r>
            <a:r>
              <a:rPr lang="en-IN" dirty="0">
                <a:solidFill>
                  <a:srgbClr val="FF0000"/>
                </a:solidFill>
              </a:rPr>
              <a:t>constructor runs to convert this raw heap memory to a </a:t>
            </a:r>
            <a:r>
              <a:rPr lang="en-IN" i="1" dirty="0">
                <a:solidFill>
                  <a:srgbClr val="FF0000"/>
                </a:solidFill>
              </a:rPr>
              <a:t>Circle </a:t>
            </a:r>
            <a:r>
              <a:rPr lang="en-IN" dirty="0">
                <a:solidFill>
                  <a:srgbClr val="FF0000"/>
                </a:solidFill>
              </a:rPr>
              <a:t>objec</a:t>
            </a:r>
            <a:r>
              <a:rPr lang="en-IN" dirty="0">
                <a:solidFill>
                  <a:schemeClr val="tx1">
                    <a:lumMod val="95000"/>
                    <a:lumOff val="5000"/>
                  </a:schemeClr>
                </a:solidFill>
              </a:rPr>
              <a:t>t. A reference to this </a:t>
            </a:r>
            <a:r>
              <a:rPr lang="en-IN" i="1" dirty="0">
                <a:solidFill>
                  <a:schemeClr val="tx1">
                    <a:lumMod val="95000"/>
                    <a:lumOff val="5000"/>
                  </a:schemeClr>
                </a:solidFill>
              </a:rPr>
              <a:t>Circle </a:t>
            </a:r>
            <a:r>
              <a:rPr lang="en-IN" dirty="0">
                <a:solidFill>
                  <a:schemeClr val="tx1">
                    <a:lumMod val="95000"/>
                    <a:lumOff val="5000"/>
                  </a:schemeClr>
                </a:solidFill>
              </a:rPr>
              <a:t>object is stored in the variable </a:t>
            </a:r>
            <a:r>
              <a:rPr lang="en-IN" i="1" dirty="0">
                <a:solidFill>
                  <a:schemeClr val="tx1">
                    <a:lumMod val="95000"/>
                    <a:lumOff val="5000"/>
                  </a:schemeClr>
                </a:solidFill>
              </a:rPr>
              <a:t>c</a:t>
            </a:r>
            <a:r>
              <a:rPr lang="en-IN" dirty="0">
                <a:solidFill>
                  <a:schemeClr val="tx1">
                    <a:lumMod val="95000"/>
                    <a:lumOff val="5000"/>
                  </a:schemeClr>
                </a:solidFill>
              </a:rPr>
              <a:t>. The following graphic illustrates the situation:</a:t>
            </a:r>
          </a:p>
        </p:txBody>
      </p:sp>
    </p:spTree>
    <p:extLst>
      <p:ext uri="{BB962C8B-B14F-4D97-AF65-F5344CB8AC3E}">
        <p14:creationId xmlns:p14="http://schemas.microsoft.com/office/powerpoint/2010/main" xmlns="" val="41200946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US" b="1" dirty="0" err="1" smtClean="0">
                <a:solidFill>
                  <a:srgbClr val="FF0000"/>
                </a:solidFill>
              </a:rPr>
              <a:t>Contd</a:t>
            </a:r>
            <a:r>
              <a:rPr lang="en-US" b="1" dirty="0" smtClean="0">
                <a:solidFill>
                  <a:srgbClr val="FF0000"/>
                </a:solidFill>
              </a:rPr>
              <a:t>…</a:t>
            </a:r>
            <a:endParaRPr lang="en-IN"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3185854" y="964056"/>
            <a:ext cx="5193520" cy="1946569"/>
          </a:xfrm>
          <a:prstGeom prst="rect">
            <a:avLst/>
          </a:prstGeom>
        </p:spPr>
      </p:pic>
      <p:sp>
        <p:nvSpPr>
          <p:cNvPr id="5" name="Rectangle 4"/>
          <p:cNvSpPr/>
          <p:nvPr/>
        </p:nvSpPr>
        <p:spPr>
          <a:xfrm>
            <a:off x="137854" y="3569268"/>
            <a:ext cx="12054146" cy="2862322"/>
          </a:xfrm>
          <a:prstGeom prst="rect">
            <a:avLst/>
          </a:prstGeom>
        </p:spPr>
        <p:txBody>
          <a:bodyPr wrap="square">
            <a:spAutoFit/>
          </a:bodyPr>
          <a:lstStyle/>
          <a:p>
            <a:pPr algn="just"/>
            <a:r>
              <a:rPr lang="en-IN" dirty="0">
                <a:solidFill>
                  <a:srgbClr val="000000"/>
                </a:solidFill>
                <a:latin typeface="Times New Roman" panose="02020603050405020304" pitchFamily="18" charset="0"/>
                <a:cs typeface="Times New Roman" panose="02020603050405020304" pitchFamily="18" charset="0"/>
              </a:rPr>
              <a:t>At this point, you should note two things</a:t>
            </a:r>
            <a:r>
              <a:rPr lang="en-IN" dirty="0" smtClean="0">
                <a:solidFill>
                  <a:srgbClr val="000000"/>
                </a:solidFill>
                <a:latin typeface="Times New Roman" panose="02020603050405020304" pitchFamily="18" charset="0"/>
                <a:cs typeface="Times New Roman" panose="02020603050405020304" pitchFamily="18" charset="0"/>
              </a:rPr>
              <a:t>:</a:t>
            </a:r>
          </a:p>
          <a:p>
            <a:pPr algn="just"/>
            <a:endParaRPr lang="en-IN" dirty="0">
              <a:solidFill>
                <a:srgbClr val="000000"/>
              </a:solidFill>
              <a:latin typeface="Times New Roman" panose="02020603050405020304" pitchFamily="18" charset="0"/>
              <a:cs typeface="Times New Roman" panose="02020603050405020304" pitchFamily="18" charset="0"/>
            </a:endParaRPr>
          </a:p>
          <a:p>
            <a:pPr algn="just"/>
            <a:r>
              <a:rPr lang="en-IN" dirty="0">
                <a:solidFill>
                  <a:srgbClr val="FF0000"/>
                </a:solidFill>
                <a:latin typeface="Times New Roman" panose="02020603050405020304" pitchFamily="18" charset="0"/>
                <a:cs typeface="Times New Roman" panose="02020603050405020304" pitchFamily="18" charset="0"/>
              </a:rPr>
              <a:t>Although the object is stored on the heap, the reference to the object (the variable </a:t>
            </a:r>
            <a:r>
              <a:rPr lang="en-IN" i="1" dirty="0">
                <a:solidFill>
                  <a:srgbClr val="FF0000"/>
                </a:solidFill>
                <a:latin typeface="Times New Roman" panose="02020603050405020304" pitchFamily="18" charset="0"/>
                <a:cs typeface="Times New Roman" panose="02020603050405020304" pitchFamily="18" charset="0"/>
              </a:rPr>
              <a:t>c</a:t>
            </a:r>
            <a:r>
              <a:rPr lang="en-IN" dirty="0">
                <a:solidFill>
                  <a:srgbClr val="FF0000"/>
                </a:solidFill>
                <a:latin typeface="Times New Roman" panose="02020603050405020304" pitchFamily="18" charset="0"/>
                <a:cs typeface="Times New Roman" panose="02020603050405020304" pitchFamily="18" charset="0"/>
              </a:rPr>
              <a:t>) is stored on the stack</a:t>
            </a:r>
            <a:r>
              <a:rPr lang="en-IN" dirty="0" smtClean="0">
                <a:solidFill>
                  <a:srgbClr val="FF0000"/>
                </a:solidFill>
                <a:latin typeface="Times New Roman" panose="02020603050405020304" pitchFamily="18" charset="0"/>
                <a:cs typeface="Times New Roman" panose="02020603050405020304" pitchFamily="18" charset="0"/>
              </a:rPr>
              <a:t>.</a:t>
            </a:r>
          </a:p>
          <a:p>
            <a:pPr algn="just"/>
            <a:endParaRPr lang="en-IN" dirty="0">
              <a:solidFill>
                <a:srgbClr val="000000"/>
              </a:solidFill>
              <a:latin typeface="Times New Roman" panose="02020603050405020304" pitchFamily="18" charset="0"/>
              <a:cs typeface="Times New Roman" panose="02020603050405020304" pitchFamily="18" charset="0"/>
            </a:endParaRPr>
          </a:p>
          <a:p>
            <a:pPr algn="just"/>
            <a:r>
              <a:rPr lang="en-IN" dirty="0">
                <a:solidFill>
                  <a:srgbClr val="000000"/>
                </a:solidFill>
                <a:latin typeface="Times New Roman" panose="02020603050405020304" pitchFamily="18" charset="0"/>
                <a:cs typeface="Times New Roman" panose="02020603050405020304" pitchFamily="18" charset="0"/>
              </a:rPr>
              <a:t>Heap memory is not infinite. If heap memory is exhausted, the </a:t>
            </a:r>
            <a:r>
              <a:rPr lang="en-IN" b="1" i="1" dirty="0">
                <a:solidFill>
                  <a:srgbClr val="FF0000"/>
                </a:solidFill>
                <a:latin typeface="Times New Roman" panose="02020603050405020304" pitchFamily="18" charset="0"/>
                <a:cs typeface="Times New Roman" panose="02020603050405020304" pitchFamily="18" charset="0"/>
              </a:rPr>
              <a:t>new</a:t>
            </a:r>
            <a:r>
              <a:rPr lang="en-IN" i="1" dirty="0">
                <a:solidFill>
                  <a:srgbClr val="000000"/>
                </a:solidFill>
                <a:latin typeface="Times New Roman" panose="02020603050405020304" pitchFamily="18" charset="0"/>
                <a:cs typeface="Times New Roman" panose="02020603050405020304" pitchFamily="18" charset="0"/>
              </a:rPr>
              <a:t> </a:t>
            </a:r>
            <a:r>
              <a:rPr lang="en-IN" dirty="0">
                <a:solidFill>
                  <a:srgbClr val="000000"/>
                </a:solidFill>
                <a:latin typeface="Times New Roman" panose="02020603050405020304" pitchFamily="18" charset="0"/>
                <a:cs typeface="Times New Roman" panose="02020603050405020304" pitchFamily="18" charset="0"/>
              </a:rPr>
              <a:t>operator will throw an </a:t>
            </a:r>
            <a:r>
              <a:rPr lang="en-IN" b="1" i="1" dirty="0" err="1">
                <a:solidFill>
                  <a:srgbClr val="FF0000"/>
                </a:solidFill>
                <a:latin typeface="Times New Roman" panose="02020603050405020304" pitchFamily="18" charset="0"/>
                <a:cs typeface="Times New Roman" panose="02020603050405020304" pitchFamily="18" charset="0"/>
              </a:rPr>
              <a:t>OutOfMemoryException</a:t>
            </a:r>
            <a:r>
              <a:rPr lang="en-IN" i="1" dirty="0">
                <a:solidFill>
                  <a:srgbClr val="000000"/>
                </a:solidFill>
                <a:latin typeface="Times New Roman" panose="02020603050405020304" pitchFamily="18" charset="0"/>
                <a:cs typeface="Times New Roman" panose="02020603050405020304" pitchFamily="18" charset="0"/>
              </a:rPr>
              <a:t> </a:t>
            </a:r>
            <a:r>
              <a:rPr lang="en-IN" dirty="0">
                <a:solidFill>
                  <a:srgbClr val="000000"/>
                </a:solidFill>
                <a:latin typeface="Times New Roman" panose="02020603050405020304" pitchFamily="18" charset="0"/>
                <a:cs typeface="Times New Roman" panose="02020603050405020304" pitchFamily="18" charset="0"/>
              </a:rPr>
              <a:t>exception and the object will not be created</a:t>
            </a:r>
            <a:r>
              <a:rPr lang="en-IN" dirty="0" smtClean="0">
                <a:solidFill>
                  <a:srgbClr val="000000"/>
                </a:solidFill>
                <a:latin typeface="Times New Roman" panose="02020603050405020304" pitchFamily="18" charset="0"/>
                <a:cs typeface="Times New Roman" panose="02020603050405020304" pitchFamily="18" charset="0"/>
              </a:rPr>
              <a:t>.</a:t>
            </a:r>
          </a:p>
          <a:p>
            <a:pPr algn="just"/>
            <a:endParaRPr lang="en-IN" dirty="0" smtClean="0">
              <a:solidFill>
                <a:srgbClr val="000000"/>
              </a:solidFill>
              <a:latin typeface="Times New Roman" panose="02020603050405020304" pitchFamily="18" charset="0"/>
              <a:cs typeface="Times New Roman" panose="02020603050405020304" pitchFamily="18" charset="0"/>
            </a:endParaRPr>
          </a:p>
          <a:p>
            <a:pPr algn="just"/>
            <a:r>
              <a:rPr lang="en-IN" dirty="0">
                <a:latin typeface="Times New Roman" panose="02020603050405020304" pitchFamily="18" charset="0"/>
                <a:cs typeface="Times New Roman" panose="02020603050405020304" pitchFamily="18" charset="0"/>
              </a:rPr>
              <a:t>When the method ends, the parameters and local variables go out of scope. The memory acquired for </a:t>
            </a:r>
            <a:r>
              <a:rPr lang="en-IN" i="1" dirty="0">
                <a:latin typeface="Times New Roman" panose="02020603050405020304" pitchFamily="18" charset="0"/>
                <a:cs typeface="Times New Roman" panose="02020603050405020304" pitchFamily="18" charset="0"/>
              </a:rPr>
              <a:t>c </a:t>
            </a:r>
            <a:r>
              <a:rPr lang="en-IN" dirty="0">
                <a:latin typeface="Times New Roman" panose="02020603050405020304" pitchFamily="18" charset="0"/>
                <a:cs typeface="Times New Roman" panose="02020603050405020304" pitchFamily="18" charset="0"/>
              </a:rPr>
              <a:t>and for </a:t>
            </a:r>
            <a:r>
              <a:rPr lang="en-IN" i="1" dirty="0" err="1">
                <a:latin typeface="Times New Roman" panose="02020603050405020304" pitchFamily="18" charset="0"/>
                <a:cs typeface="Times New Roman" panose="02020603050405020304" pitchFamily="18" charset="0"/>
              </a:rPr>
              <a:t>param</a:t>
            </a:r>
            <a:r>
              <a:rPr lang="en-IN" i="1"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is automatically released back to the stack. The runtime notes that the </a:t>
            </a:r>
            <a:r>
              <a:rPr lang="en-IN" i="1" dirty="0">
                <a:latin typeface="Times New Roman" panose="02020603050405020304" pitchFamily="18" charset="0"/>
                <a:cs typeface="Times New Roman" panose="02020603050405020304" pitchFamily="18" charset="0"/>
              </a:rPr>
              <a:t>Circle </a:t>
            </a:r>
            <a:r>
              <a:rPr lang="en-IN" dirty="0">
                <a:latin typeface="Times New Roman" panose="02020603050405020304" pitchFamily="18" charset="0"/>
                <a:cs typeface="Times New Roman" panose="02020603050405020304" pitchFamily="18" charset="0"/>
              </a:rPr>
              <a:t>object is no longer referenced and at some point in the future will arrange for its memory to be reclaimed by the heap. </a:t>
            </a:r>
            <a:endParaRPr lang="en-IN"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997440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a:solidFill>
                  <a:srgbClr val="FF0000"/>
                </a:solidFill>
              </a:rPr>
              <a:t>The </a:t>
            </a:r>
            <a:r>
              <a:rPr lang="en-IN" b="1" dirty="0" err="1">
                <a:solidFill>
                  <a:srgbClr val="FF0000"/>
                </a:solidFill>
              </a:rPr>
              <a:t>System.Object</a:t>
            </a:r>
            <a:r>
              <a:rPr lang="en-IN" b="1" dirty="0">
                <a:solidFill>
                  <a:srgbClr val="FF0000"/>
                </a:solidFill>
              </a:rPr>
              <a:t> Class</a:t>
            </a:r>
            <a:endParaRPr lang="en-IN" dirty="0">
              <a:solidFill>
                <a:srgbClr val="FF0000"/>
              </a:solidFill>
            </a:endParaRPr>
          </a:p>
        </p:txBody>
      </p:sp>
      <p:sp>
        <p:nvSpPr>
          <p:cNvPr id="3" name="Content Placeholder 2"/>
          <p:cNvSpPr>
            <a:spLocks noGrp="1"/>
          </p:cNvSpPr>
          <p:nvPr>
            <p:ph idx="1"/>
          </p:nvPr>
        </p:nvSpPr>
        <p:spPr>
          <a:xfrm>
            <a:off x="0" y="631065"/>
            <a:ext cx="12192000" cy="6226935"/>
          </a:xfrm>
        </p:spPr>
        <p:txBody>
          <a:bodyPr>
            <a:normAutofit/>
          </a:bodyPr>
          <a:lstStyle/>
          <a:p>
            <a:pPr algn="just"/>
            <a:r>
              <a:rPr lang="en-IN" dirty="0">
                <a:solidFill>
                  <a:schemeClr val="tx1">
                    <a:lumMod val="95000"/>
                    <a:lumOff val="5000"/>
                  </a:schemeClr>
                </a:solidFill>
              </a:rPr>
              <a:t>One of the most important reference types in the Microsoft .NET Framework is the </a:t>
            </a:r>
            <a:r>
              <a:rPr lang="en-IN" i="1" dirty="0">
                <a:solidFill>
                  <a:schemeClr val="tx1">
                    <a:lumMod val="95000"/>
                    <a:lumOff val="5000"/>
                  </a:schemeClr>
                </a:solidFill>
              </a:rPr>
              <a:t>Object </a:t>
            </a:r>
            <a:r>
              <a:rPr lang="en-IN" dirty="0">
                <a:solidFill>
                  <a:schemeClr val="tx1">
                    <a:lumMod val="95000"/>
                    <a:lumOff val="5000"/>
                  </a:schemeClr>
                </a:solidFill>
              </a:rPr>
              <a:t>class in the </a:t>
            </a:r>
            <a:r>
              <a:rPr lang="en-IN" i="1" dirty="0">
                <a:solidFill>
                  <a:schemeClr val="tx1">
                    <a:lumMod val="95000"/>
                    <a:lumOff val="5000"/>
                  </a:schemeClr>
                </a:solidFill>
              </a:rPr>
              <a:t>System </a:t>
            </a:r>
            <a:r>
              <a:rPr lang="en-IN" dirty="0">
                <a:solidFill>
                  <a:schemeClr val="tx1">
                    <a:lumMod val="95000"/>
                    <a:lumOff val="5000"/>
                  </a:schemeClr>
                </a:solidFill>
              </a:rPr>
              <a:t>namespace.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To </a:t>
            </a:r>
            <a:r>
              <a:rPr lang="en-IN" dirty="0">
                <a:solidFill>
                  <a:schemeClr val="tx1">
                    <a:lumMod val="95000"/>
                    <a:lumOff val="5000"/>
                  </a:schemeClr>
                </a:solidFill>
              </a:rPr>
              <a:t>fully appreciate the significance of the </a:t>
            </a:r>
            <a:r>
              <a:rPr lang="en-IN" i="1" dirty="0" err="1">
                <a:solidFill>
                  <a:schemeClr val="tx1">
                    <a:lumMod val="95000"/>
                    <a:lumOff val="5000"/>
                  </a:schemeClr>
                </a:solidFill>
              </a:rPr>
              <a:t>System.Object</a:t>
            </a:r>
            <a:r>
              <a:rPr lang="en-IN" i="1" dirty="0">
                <a:solidFill>
                  <a:schemeClr val="tx1">
                    <a:lumMod val="95000"/>
                    <a:lumOff val="5000"/>
                  </a:schemeClr>
                </a:solidFill>
              </a:rPr>
              <a:t> </a:t>
            </a:r>
            <a:r>
              <a:rPr lang="en-IN" dirty="0">
                <a:solidFill>
                  <a:schemeClr val="tx1">
                    <a:lumMod val="95000"/>
                    <a:lumOff val="5000"/>
                  </a:schemeClr>
                </a:solidFill>
              </a:rPr>
              <a:t>class requires that you understand inheritance, which is described in Chapter 12, “Working with Inheritance</a:t>
            </a:r>
            <a:r>
              <a:rPr lang="en-IN" dirty="0" smtClean="0">
                <a:solidFill>
                  <a:schemeClr val="tx1">
                    <a:lumMod val="95000"/>
                    <a:lumOff val="5000"/>
                  </a:schemeClr>
                </a:solidFill>
              </a:rPr>
              <a:t>.”</a:t>
            </a:r>
          </a:p>
          <a:p>
            <a:pPr algn="just"/>
            <a:r>
              <a:rPr lang="en-IN" dirty="0" smtClean="0">
                <a:solidFill>
                  <a:schemeClr val="tx1">
                    <a:lumMod val="95000"/>
                    <a:lumOff val="5000"/>
                  </a:schemeClr>
                </a:solidFill>
              </a:rPr>
              <a:t> </a:t>
            </a:r>
            <a:r>
              <a:rPr lang="en-IN" dirty="0">
                <a:solidFill>
                  <a:schemeClr val="tx1">
                    <a:lumMod val="95000"/>
                    <a:lumOff val="5000"/>
                  </a:schemeClr>
                </a:solidFill>
              </a:rPr>
              <a:t>For the time being, simply accept that all classes are specialized types of </a:t>
            </a:r>
            <a:r>
              <a:rPr lang="en-IN" i="1" dirty="0" err="1">
                <a:solidFill>
                  <a:schemeClr val="tx1">
                    <a:lumMod val="95000"/>
                    <a:lumOff val="5000"/>
                  </a:schemeClr>
                </a:solidFill>
              </a:rPr>
              <a:t>System.Object</a:t>
            </a:r>
            <a:r>
              <a:rPr lang="en-IN" i="1" dirty="0">
                <a:solidFill>
                  <a:schemeClr val="tx1">
                    <a:lumMod val="95000"/>
                    <a:lumOff val="5000"/>
                  </a:schemeClr>
                </a:solidFill>
              </a:rPr>
              <a:t> </a:t>
            </a:r>
            <a:r>
              <a:rPr lang="en-IN" dirty="0">
                <a:solidFill>
                  <a:schemeClr val="tx1">
                    <a:lumMod val="95000"/>
                    <a:lumOff val="5000"/>
                  </a:schemeClr>
                </a:solidFill>
              </a:rPr>
              <a:t>and that you can use </a:t>
            </a:r>
            <a:r>
              <a:rPr lang="en-IN" i="1" dirty="0" err="1">
                <a:solidFill>
                  <a:schemeClr val="tx1">
                    <a:lumMod val="95000"/>
                    <a:lumOff val="5000"/>
                  </a:schemeClr>
                </a:solidFill>
              </a:rPr>
              <a:t>System.Object</a:t>
            </a:r>
            <a:r>
              <a:rPr lang="en-IN" i="1" dirty="0">
                <a:solidFill>
                  <a:schemeClr val="tx1">
                    <a:lumMod val="95000"/>
                    <a:lumOff val="5000"/>
                  </a:schemeClr>
                </a:solidFill>
              </a:rPr>
              <a:t> </a:t>
            </a:r>
            <a:r>
              <a:rPr lang="en-IN" dirty="0">
                <a:solidFill>
                  <a:schemeClr val="tx1">
                    <a:lumMod val="95000"/>
                    <a:lumOff val="5000"/>
                  </a:schemeClr>
                </a:solidFill>
              </a:rPr>
              <a:t>to create a variable that can refer to any reference type. </a:t>
            </a:r>
            <a:endParaRPr lang="en-IN" dirty="0" smtClean="0">
              <a:solidFill>
                <a:schemeClr val="tx1">
                  <a:lumMod val="95000"/>
                  <a:lumOff val="5000"/>
                </a:schemeClr>
              </a:solidFill>
            </a:endParaRPr>
          </a:p>
          <a:p>
            <a:pPr algn="just"/>
            <a:r>
              <a:rPr lang="en-IN" i="1" dirty="0" err="1" smtClean="0">
                <a:solidFill>
                  <a:schemeClr val="tx1">
                    <a:lumMod val="95000"/>
                    <a:lumOff val="5000"/>
                  </a:schemeClr>
                </a:solidFill>
              </a:rPr>
              <a:t>System.Object</a:t>
            </a:r>
            <a:r>
              <a:rPr lang="en-IN" i="1" dirty="0" smtClean="0">
                <a:solidFill>
                  <a:schemeClr val="tx1">
                    <a:lumMod val="95000"/>
                    <a:lumOff val="5000"/>
                  </a:schemeClr>
                </a:solidFill>
              </a:rPr>
              <a:t> </a:t>
            </a:r>
            <a:r>
              <a:rPr lang="en-IN" dirty="0">
                <a:solidFill>
                  <a:schemeClr val="tx1">
                    <a:lumMod val="95000"/>
                    <a:lumOff val="5000"/>
                  </a:schemeClr>
                </a:solidFill>
              </a:rPr>
              <a:t>is such an important class </a:t>
            </a:r>
            <a:r>
              <a:rPr lang="en-IN" dirty="0">
                <a:solidFill>
                  <a:srgbClr val="FF0000"/>
                </a:solidFill>
              </a:rPr>
              <a:t>that C# provides the </a:t>
            </a:r>
            <a:r>
              <a:rPr lang="en-IN" i="1" dirty="0">
                <a:solidFill>
                  <a:srgbClr val="FF0000"/>
                </a:solidFill>
              </a:rPr>
              <a:t>object </a:t>
            </a:r>
            <a:r>
              <a:rPr lang="en-IN" dirty="0">
                <a:solidFill>
                  <a:srgbClr val="FF0000"/>
                </a:solidFill>
              </a:rPr>
              <a:t>keyword as an alias for </a:t>
            </a:r>
            <a:r>
              <a:rPr lang="en-IN" i="1" dirty="0" err="1">
                <a:solidFill>
                  <a:srgbClr val="FF0000"/>
                </a:solidFill>
              </a:rPr>
              <a:t>System.Object</a:t>
            </a:r>
            <a:r>
              <a:rPr lang="en-IN" dirty="0">
                <a:solidFill>
                  <a:schemeClr val="tx1">
                    <a:lumMod val="95000"/>
                    <a:lumOff val="5000"/>
                  </a:schemeClr>
                </a:solidFill>
              </a:rPr>
              <a:t>. In your code, you can use </a:t>
            </a:r>
            <a:r>
              <a:rPr lang="en-IN" i="1" dirty="0">
                <a:solidFill>
                  <a:schemeClr val="tx1">
                    <a:lumMod val="95000"/>
                    <a:lumOff val="5000"/>
                  </a:schemeClr>
                </a:solidFill>
              </a:rPr>
              <a:t>object </a:t>
            </a:r>
            <a:r>
              <a:rPr lang="en-IN" dirty="0">
                <a:solidFill>
                  <a:schemeClr val="tx1">
                    <a:lumMod val="95000"/>
                    <a:lumOff val="5000"/>
                  </a:schemeClr>
                </a:solidFill>
              </a:rPr>
              <a:t>or you can write </a:t>
            </a:r>
            <a:r>
              <a:rPr lang="en-IN" i="1" dirty="0" err="1">
                <a:solidFill>
                  <a:schemeClr val="tx1">
                    <a:lumMod val="95000"/>
                    <a:lumOff val="5000"/>
                  </a:schemeClr>
                </a:solidFill>
              </a:rPr>
              <a:t>System.Object</a:t>
            </a:r>
            <a:r>
              <a:rPr lang="en-IN" dirty="0">
                <a:solidFill>
                  <a:schemeClr val="tx1">
                    <a:lumMod val="95000"/>
                    <a:lumOff val="5000"/>
                  </a:schemeClr>
                </a:solidFill>
              </a:rPr>
              <a:t>—they mean exactly the same thing</a:t>
            </a:r>
            <a:r>
              <a:rPr lang="en-IN" dirty="0" smtClean="0">
                <a:solidFill>
                  <a:schemeClr val="tx1">
                    <a:lumMod val="95000"/>
                    <a:lumOff val="5000"/>
                  </a:schemeClr>
                </a:solidFill>
              </a:rPr>
              <a:t>. </a:t>
            </a:r>
          </a:p>
          <a:p>
            <a:pPr algn="just"/>
            <a:r>
              <a:rPr lang="en-IN" dirty="0">
                <a:solidFill>
                  <a:schemeClr val="tx1">
                    <a:lumMod val="95000"/>
                    <a:lumOff val="5000"/>
                  </a:schemeClr>
                </a:solidFill>
              </a:rPr>
              <a:t>In the following example, the variables </a:t>
            </a:r>
            <a:r>
              <a:rPr lang="en-IN" i="1" dirty="0">
                <a:solidFill>
                  <a:schemeClr val="tx1">
                    <a:lumMod val="95000"/>
                    <a:lumOff val="5000"/>
                  </a:schemeClr>
                </a:solidFill>
              </a:rPr>
              <a:t>c </a:t>
            </a:r>
            <a:r>
              <a:rPr lang="en-IN" dirty="0">
                <a:solidFill>
                  <a:schemeClr val="tx1">
                    <a:lumMod val="95000"/>
                    <a:lumOff val="5000"/>
                  </a:schemeClr>
                </a:solidFill>
              </a:rPr>
              <a:t>and </a:t>
            </a:r>
            <a:r>
              <a:rPr lang="en-IN" i="1" dirty="0">
                <a:solidFill>
                  <a:schemeClr val="tx1">
                    <a:lumMod val="95000"/>
                    <a:lumOff val="5000"/>
                  </a:schemeClr>
                </a:solidFill>
              </a:rPr>
              <a:t>o </a:t>
            </a:r>
            <a:r>
              <a:rPr lang="en-IN" dirty="0">
                <a:solidFill>
                  <a:schemeClr val="tx1">
                    <a:lumMod val="95000"/>
                    <a:lumOff val="5000"/>
                  </a:schemeClr>
                </a:solidFill>
              </a:rPr>
              <a:t>both refer to the same </a:t>
            </a:r>
            <a:r>
              <a:rPr lang="en-IN" i="1" dirty="0">
                <a:solidFill>
                  <a:schemeClr val="tx1">
                    <a:lumMod val="95000"/>
                    <a:lumOff val="5000"/>
                  </a:schemeClr>
                </a:solidFill>
              </a:rPr>
              <a:t>Circle </a:t>
            </a:r>
            <a:r>
              <a:rPr lang="en-IN" dirty="0">
                <a:solidFill>
                  <a:schemeClr val="tx1">
                    <a:lumMod val="95000"/>
                    <a:lumOff val="5000"/>
                  </a:schemeClr>
                </a:solidFill>
              </a:rPr>
              <a:t>object. The fact that the type of </a:t>
            </a:r>
            <a:r>
              <a:rPr lang="en-IN" i="1" dirty="0">
                <a:solidFill>
                  <a:schemeClr val="tx1">
                    <a:lumMod val="95000"/>
                    <a:lumOff val="5000"/>
                  </a:schemeClr>
                </a:solidFill>
              </a:rPr>
              <a:t>c </a:t>
            </a:r>
            <a:r>
              <a:rPr lang="en-IN" dirty="0">
                <a:solidFill>
                  <a:schemeClr val="tx1">
                    <a:lumMod val="95000"/>
                    <a:lumOff val="5000"/>
                  </a:schemeClr>
                </a:solidFill>
              </a:rPr>
              <a:t>is </a:t>
            </a:r>
            <a:r>
              <a:rPr lang="en-IN" i="1" dirty="0">
                <a:solidFill>
                  <a:schemeClr val="tx1">
                    <a:lumMod val="95000"/>
                    <a:lumOff val="5000"/>
                  </a:schemeClr>
                </a:solidFill>
              </a:rPr>
              <a:t>Circle </a:t>
            </a:r>
            <a:r>
              <a:rPr lang="en-IN" dirty="0">
                <a:solidFill>
                  <a:schemeClr val="tx1">
                    <a:lumMod val="95000"/>
                    <a:lumOff val="5000"/>
                  </a:schemeClr>
                </a:solidFill>
              </a:rPr>
              <a:t>and the type of </a:t>
            </a:r>
            <a:r>
              <a:rPr lang="en-IN" i="1" dirty="0">
                <a:solidFill>
                  <a:schemeClr val="tx1">
                    <a:lumMod val="95000"/>
                    <a:lumOff val="5000"/>
                  </a:schemeClr>
                </a:solidFill>
              </a:rPr>
              <a:t>o </a:t>
            </a:r>
            <a:r>
              <a:rPr lang="en-IN" dirty="0">
                <a:solidFill>
                  <a:schemeClr val="tx1">
                    <a:lumMod val="95000"/>
                    <a:lumOff val="5000"/>
                  </a:schemeClr>
                </a:solidFill>
              </a:rPr>
              <a:t>is </a:t>
            </a:r>
            <a:r>
              <a:rPr lang="en-IN" i="1" dirty="0">
                <a:solidFill>
                  <a:schemeClr val="tx1">
                    <a:lumMod val="95000"/>
                    <a:lumOff val="5000"/>
                  </a:schemeClr>
                </a:solidFill>
              </a:rPr>
              <a:t>object </a:t>
            </a:r>
            <a:r>
              <a:rPr lang="en-IN" dirty="0">
                <a:solidFill>
                  <a:schemeClr val="tx1">
                    <a:lumMod val="95000"/>
                    <a:lumOff val="5000"/>
                  </a:schemeClr>
                </a:solidFill>
              </a:rPr>
              <a:t>(the alias for </a:t>
            </a:r>
            <a:r>
              <a:rPr lang="en-IN" i="1" dirty="0" err="1">
                <a:solidFill>
                  <a:schemeClr val="tx1">
                    <a:lumMod val="95000"/>
                    <a:lumOff val="5000"/>
                  </a:schemeClr>
                </a:solidFill>
              </a:rPr>
              <a:t>System.Object</a:t>
            </a:r>
            <a:r>
              <a:rPr lang="en-IN" dirty="0">
                <a:solidFill>
                  <a:schemeClr val="tx1">
                    <a:lumMod val="95000"/>
                    <a:lumOff val="5000"/>
                  </a:schemeClr>
                </a:solidFill>
              </a:rPr>
              <a:t>) in effect provides two different views of the same item in memory</a:t>
            </a:r>
            <a:r>
              <a:rPr lang="en-IN" dirty="0" smtClean="0">
                <a:solidFill>
                  <a:schemeClr val="tx1">
                    <a:lumMod val="95000"/>
                    <a:lumOff val="5000"/>
                  </a:schemeClr>
                </a:solidFill>
              </a:rPr>
              <a:t>: </a:t>
            </a:r>
          </a:p>
          <a:p>
            <a:pPr algn="just"/>
            <a:endParaRPr lang="en-IN" dirty="0">
              <a:solidFill>
                <a:schemeClr val="tx1">
                  <a:lumMod val="95000"/>
                  <a:lumOff val="5000"/>
                </a:schemeClr>
              </a:solidFill>
            </a:endParaRPr>
          </a:p>
        </p:txBody>
      </p:sp>
      <p:pic>
        <p:nvPicPr>
          <p:cNvPr id="4" name="Picture 3"/>
          <p:cNvPicPr>
            <a:picLocks noChangeAspect="1"/>
          </p:cNvPicPr>
          <p:nvPr/>
        </p:nvPicPr>
        <p:blipFill>
          <a:blip r:embed="rId2"/>
          <a:stretch>
            <a:fillRect/>
          </a:stretch>
        </p:blipFill>
        <p:spPr>
          <a:xfrm>
            <a:off x="2625877" y="4288665"/>
            <a:ext cx="8385559" cy="2569335"/>
          </a:xfrm>
          <a:prstGeom prst="rect">
            <a:avLst/>
          </a:prstGeom>
        </p:spPr>
      </p:pic>
    </p:spTree>
    <p:extLst>
      <p:ext uri="{BB962C8B-B14F-4D97-AF65-F5344CB8AC3E}">
        <p14:creationId xmlns:p14="http://schemas.microsoft.com/office/powerpoint/2010/main" xmlns="" val="21984303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a:solidFill>
                  <a:srgbClr val="FF0000"/>
                </a:solidFill>
              </a:rPr>
              <a:t>Boxing</a:t>
            </a:r>
            <a:endParaRPr lang="en-IN" dirty="0">
              <a:solidFill>
                <a:srgbClr val="FF0000"/>
              </a:solidFill>
            </a:endParaRPr>
          </a:p>
        </p:txBody>
      </p:sp>
      <p:sp>
        <p:nvSpPr>
          <p:cNvPr id="3" name="Content Placeholder 2"/>
          <p:cNvSpPr>
            <a:spLocks noGrp="1"/>
          </p:cNvSpPr>
          <p:nvPr>
            <p:ph idx="1"/>
          </p:nvPr>
        </p:nvSpPr>
        <p:spPr>
          <a:xfrm>
            <a:off x="0" y="631065"/>
            <a:ext cx="12192000" cy="6226935"/>
          </a:xfrm>
        </p:spPr>
        <p:txBody>
          <a:bodyPr>
            <a:normAutofit/>
          </a:bodyPr>
          <a:lstStyle/>
          <a:p>
            <a:r>
              <a:rPr lang="en-IN" dirty="0">
                <a:solidFill>
                  <a:schemeClr val="tx1">
                    <a:lumMod val="95000"/>
                    <a:lumOff val="5000"/>
                  </a:schemeClr>
                </a:solidFill>
              </a:rPr>
              <a:t>As you have just seen, variables of type </a:t>
            </a:r>
            <a:r>
              <a:rPr lang="en-IN" i="1" dirty="0">
                <a:solidFill>
                  <a:schemeClr val="tx1">
                    <a:lumMod val="95000"/>
                    <a:lumOff val="5000"/>
                  </a:schemeClr>
                </a:solidFill>
              </a:rPr>
              <a:t>object </a:t>
            </a:r>
            <a:r>
              <a:rPr lang="en-IN" dirty="0">
                <a:solidFill>
                  <a:schemeClr val="tx1">
                    <a:lumMod val="95000"/>
                    <a:lumOff val="5000"/>
                  </a:schemeClr>
                </a:solidFill>
              </a:rPr>
              <a:t>can refer to any item of any reference type. However, variables of type </a:t>
            </a:r>
            <a:r>
              <a:rPr lang="en-IN" i="1" dirty="0">
                <a:solidFill>
                  <a:schemeClr val="tx1">
                    <a:lumMod val="95000"/>
                    <a:lumOff val="5000"/>
                  </a:schemeClr>
                </a:solidFill>
              </a:rPr>
              <a:t>object </a:t>
            </a:r>
            <a:r>
              <a:rPr lang="en-IN" dirty="0">
                <a:solidFill>
                  <a:schemeClr val="tx1">
                    <a:lumMod val="95000"/>
                    <a:lumOff val="5000"/>
                  </a:schemeClr>
                </a:solidFill>
              </a:rPr>
              <a:t>can also refer to a value type. For example, the following two statements initialize the variable </a:t>
            </a:r>
            <a:r>
              <a:rPr lang="en-IN" i="1" dirty="0" err="1">
                <a:solidFill>
                  <a:schemeClr val="tx1">
                    <a:lumMod val="95000"/>
                    <a:lumOff val="5000"/>
                  </a:schemeClr>
                </a:solidFill>
              </a:rPr>
              <a:t>i</a:t>
            </a:r>
            <a:r>
              <a:rPr lang="en-IN" i="1" dirty="0">
                <a:solidFill>
                  <a:schemeClr val="tx1">
                    <a:lumMod val="95000"/>
                    <a:lumOff val="5000"/>
                  </a:schemeClr>
                </a:solidFill>
              </a:rPr>
              <a:t> </a:t>
            </a:r>
            <a:r>
              <a:rPr lang="en-IN" dirty="0">
                <a:solidFill>
                  <a:schemeClr val="tx1">
                    <a:lumMod val="95000"/>
                    <a:lumOff val="5000"/>
                  </a:schemeClr>
                </a:solidFill>
              </a:rPr>
              <a:t>(of type </a:t>
            </a:r>
            <a:r>
              <a:rPr lang="en-IN" i="1" dirty="0" err="1">
                <a:solidFill>
                  <a:schemeClr val="tx1">
                    <a:lumMod val="95000"/>
                    <a:lumOff val="5000"/>
                  </a:schemeClr>
                </a:solidFill>
              </a:rPr>
              <a:t>int</a:t>
            </a:r>
            <a:r>
              <a:rPr lang="en-IN" dirty="0">
                <a:solidFill>
                  <a:schemeClr val="tx1">
                    <a:lumMod val="95000"/>
                    <a:lumOff val="5000"/>
                  </a:schemeClr>
                </a:solidFill>
              </a:rPr>
              <a:t>, a value type) to 42 and then initialize the variable </a:t>
            </a:r>
            <a:r>
              <a:rPr lang="en-IN" i="1" dirty="0">
                <a:solidFill>
                  <a:schemeClr val="tx1">
                    <a:lumMod val="95000"/>
                    <a:lumOff val="5000"/>
                  </a:schemeClr>
                </a:solidFill>
              </a:rPr>
              <a:t>o </a:t>
            </a:r>
            <a:r>
              <a:rPr lang="en-IN" dirty="0">
                <a:solidFill>
                  <a:schemeClr val="tx1">
                    <a:lumMod val="95000"/>
                    <a:lumOff val="5000"/>
                  </a:schemeClr>
                </a:solidFill>
              </a:rPr>
              <a:t>(of type </a:t>
            </a:r>
            <a:r>
              <a:rPr lang="en-IN" i="1" dirty="0">
                <a:solidFill>
                  <a:schemeClr val="tx1">
                    <a:lumMod val="95000"/>
                    <a:lumOff val="5000"/>
                  </a:schemeClr>
                </a:solidFill>
              </a:rPr>
              <a:t>object</a:t>
            </a:r>
            <a:r>
              <a:rPr lang="en-IN" dirty="0">
                <a:solidFill>
                  <a:schemeClr val="tx1">
                    <a:lumMod val="95000"/>
                    <a:lumOff val="5000"/>
                  </a:schemeClr>
                </a:solidFill>
              </a:rPr>
              <a:t>, a reference type) to </a:t>
            </a:r>
            <a:r>
              <a:rPr lang="en-IN" i="1" dirty="0">
                <a:solidFill>
                  <a:schemeClr val="tx1">
                    <a:lumMod val="95000"/>
                    <a:lumOff val="5000"/>
                  </a:schemeClr>
                </a:solidFill>
              </a:rPr>
              <a:t>i</a:t>
            </a:r>
            <a:r>
              <a:rPr lang="en-IN" dirty="0">
                <a:solidFill>
                  <a:schemeClr val="tx1">
                    <a:lumMod val="95000"/>
                    <a:lumOff val="5000"/>
                  </a:schemeClr>
                </a:solidFill>
              </a:rPr>
              <a:t>:</a:t>
            </a:r>
          </a:p>
          <a:p>
            <a:pPr marL="0" indent="0">
              <a:buNone/>
            </a:pPr>
            <a:r>
              <a:rPr lang="pt-BR" dirty="0" smtClean="0"/>
              <a:t>                                                                     </a:t>
            </a:r>
            <a:r>
              <a:rPr lang="pt-BR" dirty="0" smtClean="0">
                <a:solidFill>
                  <a:srgbClr val="FF0000"/>
                </a:solidFill>
              </a:rPr>
              <a:t>int </a:t>
            </a:r>
            <a:r>
              <a:rPr lang="pt-BR" dirty="0">
                <a:solidFill>
                  <a:srgbClr val="FF0000"/>
                </a:solidFill>
              </a:rPr>
              <a:t>i = 42</a:t>
            </a:r>
            <a:r>
              <a:rPr lang="pt-BR" dirty="0" smtClean="0">
                <a:solidFill>
                  <a:srgbClr val="FF0000"/>
                </a:solidFill>
              </a:rPr>
              <a:t>;</a:t>
            </a:r>
          </a:p>
          <a:p>
            <a:pPr marL="0" indent="0">
              <a:buNone/>
            </a:pPr>
            <a:r>
              <a:rPr lang="pt-BR" dirty="0">
                <a:solidFill>
                  <a:srgbClr val="FF0000"/>
                </a:solidFill>
              </a:rPr>
              <a:t> </a:t>
            </a:r>
            <a:r>
              <a:rPr lang="pt-BR" dirty="0" smtClean="0">
                <a:solidFill>
                  <a:srgbClr val="FF0000"/>
                </a:solidFill>
              </a:rPr>
              <a:t>                                                                     object </a:t>
            </a:r>
            <a:r>
              <a:rPr lang="pt-BR" dirty="0">
                <a:solidFill>
                  <a:srgbClr val="FF0000"/>
                </a:solidFill>
              </a:rPr>
              <a:t>o = i</a:t>
            </a:r>
            <a:r>
              <a:rPr lang="pt-BR" dirty="0" smtClean="0">
                <a:solidFill>
                  <a:srgbClr val="FF0000"/>
                </a:solidFill>
              </a:rPr>
              <a:t>; </a:t>
            </a:r>
          </a:p>
          <a:p>
            <a:pPr marL="0" indent="0" algn="just">
              <a:buNone/>
            </a:pPr>
            <a:r>
              <a:rPr lang="en-IN" dirty="0">
                <a:solidFill>
                  <a:schemeClr val="tx1">
                    <a:lumMod val="95000"/>
                    <a:lumOff val="5000"/>
                  </a:schemeClr>
                </a:solidFill>
              </a:rPr>
              <a:t>The second statement requires a little explanation to appreciate what is actually happening. Remember that </a:t>
            </a:r>
            <a:r>
              <a:rPr lang="en-IN" i="1" dirty="0" err="1">
                <a:solidFill>
                  <a:schemeClr val="tx1">
                    <a:lumMod val="95000"/>
                    <a:lumOff val="5000"/>
                  </a:schemeClr>
                </a:solidFill>
              </a:rPr>
              <a:t>i</a:t>
            </a:r>
            <a:r>
              <a:rPr lang="en-IN" i="1" dirty="0">
                <a:solidFill>
                  <a:schemeClr val="tx1">
                    <a:lumMod val="95000"/>
                    <a:lumOff val="5000"/>
                  </a:schemeClr>
                </a:solidFill>
              </a:rPr>
              <a:t> </a:t>
            </a:r>
            <a:r>
              <a:rPr lang="en-IN" dirty="0">
                <a:solidFill>
                  <a:schemeClr val="tx1">
                    <a:lumMod val="95000"/>
                    <a:lumOff val="5000"/>
                  </a:schemeClr>
                </a:solidFill>
              </a:rPr>
              <a:t>is a value type and that it lives on the stack. </a:t>
            </a:r>
            <a:r>
              <a:rPr lang="en-IN" dirty="0" smtClean="0">
                <a:solidFill>
                  <a:schemeClr val="tx1">
                    <a:lumMod val="95000"/>
                    <a:lumOff val="5000"/>
                  </a:schemeClr>
                </a:solidFill>
              </a:rPr>
              <a:t> </a:t>
            </a:r>
          </a:p>
          <a:p>
            <a:pPr marL="0" indent="0" algn="just">
              <a:buNone/>
            </a:pPr>
            <a:r>
              <a:rPr lang="en-IN" dirty="0">
                <a:solidFill>
                  <a:schemeClr val="tx1">
                    <a:lumMod val="95000"/>
                    <a:lumOff val="5000"/>
                  </a:schemeClr>
                </a:solidFill>
              </a:rPr>
              <a:t>If the reference inside </a:t>
            </a:r>
            <a:r>
              <a:rPr lang="en-IN" i="1" dirty="0">
                <a:solidFill>
                  <a:schemeClr val="tx1">
                    <a:lumMod val="95000"/>
                    <a:lumOff val="5000"/>
                  </a:schemeClr>
                </a:solidFill>
              </a:rPr>
              <a:t>o </a:t>
            </a:r>
            <a:r>
              <a:rPr lang="en-IN" dirty="0">
                <a:solidFill>
                  <a:schemeClr val="tx1">
                    <a:lumMod val="95000"/>
                    <a:lumOff val="5000"/>
                  </a:schemeClr>
                </a:solidFill>
              </a:rPr>
              <a:t>referred directly to </a:t>
            </a:r>
            <a:r>
              <a:rPr lang="en-IN" i="1" dirty="0" err="1">
                <a:solidFill>
                  <a:schemeClr val="tx1">
                    <a:lumMod val="95000"/>
                    <a:lumOff val="5000"/>
                  </a:schemeClr>
                </a:solidFill>
              </a:rPr>
              <a:t>i</a:t>
            </a:r>
            <a:r>
              <a:rPr lang="en-IN" dirty="0">
                <a:solidFill>
                  <a:schemeClr val="tx1">
                    <a:lumMod val="95000"/>
                    <a:lumOff val="5000"/>
                  </a:schemeClr>
                </a:solidFill>
              </a:rPr>
              <a:t>, the reference would refer to the stack. However, all references must refer to objects on the heap; creating references to items on the stack could seriously compromise the robustness of the runtime and create a potential security flaw, so it is not allowed. </a:t>
            </a:r>
            <a:r>
              <a:rPr lang="en-IN" dirty="0" smtClean="0">
                <a:solidFill>
                  <a:schemeClr val="tx1">
                    <a:lumMod val="95000"/>
                    <a:lumOff val="5000"/>
                  </a:schemeClr>
                </a:solidFill>
              </a:rPr>
              <a:t> </a:t>
            </a:r>
          </a:p>
          <a:p>
            <a:pPr marL="0" indent="0" algn="just">
              <a:buNone/>
            </a:pPr>
            <a:r>
              <a:rPr lang="en-IN" dirty="0" smtClean="0">
                <a:solidFill>
                  <a:schemeClr val="tx1">
                    <a:lumMod val="95000"/>
                    <a:lumOff val="5000"/>
                  </a:schemeClr>
                </a:solidFill>
              </a:rPr>
              <a:t>Therefore</a:t>
            </a:r>
            <a:r>
              <a:rPr lang="en-IN" dirty="0">
                <a:solidFill>
                  <a:schemeClr val="tx1">
                    <a:lumMod val="95000"/>
                    <a:lumOff val="5000"/>
                  </a:schemeClr>
                </a:solidFill>
              </a:rPr>
              <a:t>, the runtime allocates a piece of memory from the heap, copies the value of integer </a:t>
            </a:r>
            <a:r>
              <a:rPr lang="en-IN" i="1" dirty="0" err="1">
                <a:solidFill>
                  <a:schemeClr val="tx1">
                    <a:lumMod val="95000"/>
                    <a:lumOff val="5000"/>
                  </a:schemeClr>
                </a:solidFill>
              </a:rPr>
              <a:t>i</a:t>
            </a:r>
            <a:r>
              <a:rPr lang="en-IN" i="1" dirty="0">
                <a:solidFill>
                  <a:schemeClr val="tx1">
                    <a:lumMod val="95000"/>
                    <a:lumOff val="5000"/>
                  </a:schemeClr>
                </a:solidFill>
              </a:rPr>
              <a:t> </a:t>
            </a:r>
            <a:r>
              <a:rPr lang="en-IN" dirty="0">
                <a:solidFill>
                  <a:schemeClr val="tx1">
                    <a:lumMod val="95000"/>
                    <a:lumOff val="5000"/>
                  </a:schemeClr>
                </a:solidFill>
              </a:rPr>
              <a:t>to this piece of memory, and then refers the object </a:t>
            </a:r>
            <a:r>
              <a:rPr lang="en-IN" i="1" dirty="0">
                <a:solidFill>
                  <a:schemeClr val="tx1">
                    <a:lumMod val="95000"/>
                    <a:lumOff val="5000"/>
                  </a:schemeClr>
                </a:solidFill>
              </a:rPr>
              <a:t>o </a:t>
            </a:r>
            <a:r>
              <a:rPr lang="en-IN" dirty="0">
                <a:solidFill>
                  <a:schemeClr val="tx1">
                    <a:lumMod val="95000"/>
                    <a:lumOff val="5000"/>
                  </a:schemeClr>
                </a:solidFill>
              </a:rPr>
              <a:t>to this copy. </a:t>
            </a:r>
            <a:r>
              <a:rPr lang="en-IN" dirty="0">
                <a:solidFill>
                  <a:srgbClr val="FF0000"/>
                </a:solidFill>
              </a:rPr>
              <a:t>This automatic copying of an item from the stack to the heap is called </a:t>
            </a:r>
            <a:r>
              <a:rPr lang="en-IN" i="1" dirty="0">
                <a:solidFill>
                  <a:srgbClr val="FF0000"/>
                </a:solidFill>
              </a:rPr>
              <a:t>boxing</a:t>
            </a:r>
            <a:r>
              <a:rPr lang="en-IN" dirty="0">
                <a:solidFill>
                  <a:srgbClr val="FF0000"/>
                </a:solidFill>
              </a:rPr>
              <a:t>. </a:t>
            </a:r>
            <a:r>
              <a:rPr lang="en-IN" dirty="0">
                <a:solidFill>
                  <a:schemeClr val="tx1">
                    <a:lumMod val="95000"/>
                    <a:lumOff val="5000"/>
                  </a:schemeClr>
                </a:solidFill>
              </a:rPr>
              <a:t>The following graphic shows the result: </a:t>
            </a:r>
            <a:r>
              <a:rPr lang="en-IN" dirty="0" smtClean="0">
                <a:solidFill>
                  <a:schemeClr val="tx1">
                    <a:lumMod val="95000"/>
                    <a:lumOff val="5000"/>
                  </a:schemeClr>
                </a:solidFill>
              </a:rPr>
              <a:t> </a:t>
            </a:r>
            <a:endParaRPr lang="en-US" dirty="0" smtClean="0">
              <a:solidFill>
                <a:schemeClr val="tx1">
                  <a:lumMod val="95000"/>
                  <a:lumOff val="5000"/>
                </a:schemeClr>
              </a:solidFill>
            </a:endParaRPr>
          </a:p>
        </p:txBody>
      </p:sp>
    </p:spTree>
    <p:extLst>
      <p:ext uri="{BB962C8B-B14F-4D97-AF65-F5344CB8AC3E}">
        <p14:creationId xmlns:p14="http://schemas.microsoft.com/office/powerpoint/2010/main" xmlns="" val="1255257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US" b="1" dirty="0" err="1" smtClean="0">
                <a:solidFill>
                  <a:srgbClr val="FF0000"/>
                </a:solidFill>
              </a:rPr>
              <a:t>Contd</a:t>
            </a:r>
            <a:r>
              <a:rPr lang="en-US" b="1" dirty="0" smtClean="0">
                <a:solidFill>
                  <a:srgbClr val="FF0000"/>
                </a:solidFill>
              </a:rPr>
              <a:t>…</a:t>
            </a:r>
            <a:endParaRPr lang="en-IN" dirty="0">
              <a:solidFill>
                <a:srgbClr val="FF0000"/>
              </a:solidFill>
            </a:endParaRPr>
          </a:p>
        </p:txBody>
      </p:sp>
      <p:pic>
        <p:nvPicPr>
          <p:cNvPr id="9" name="Picture 8"/>
          <p:cNvPicPr>
            <a:picLocks noChangeAspect="1"/>
          </p:cNvPicPr>
          <p:nvPr/>
        </p:nvPicPr>
        <p:blipFill>
          <a:blip r:embed="rId2"/>
          <a:stretch>
            <a:fillRect/>
          </a:stretch>
        </p:blipFill>
        <p:spPr>
          <a:xfrm>
            <a:off x="1906073" y="501540"/>
            <a:ext cx="6027313" cy="2200183"/>
          </a:xfrm>
          <a:prstGeom prst="rect">
            <a:avLst/>
          </a:prstGeom>
        </p:spPr>
      </p:pic>
    </p:spTree>
    <p:extLst>
      <p:ext uri="{BB962C8B-B14F-4D97-AF65-F5344CB8AC3E}">
        <p14:creationId xmlns:p14="http://schemas.microsoft.com/office/powerpoint/2010/main" xmlns="" val="22254873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a:solidFill>
                  <a:srgbClr val="FF0000"/>
                </a:solidFill>
              </a:rPr>
              <a:t>Unboxing</a:t>
            </a:r>
            <a:endParaRPr lang="en-IN" dirty="0">
              <a:solidFill>
                <a:srgbClr val="FF0000"/>
              </a:solidFill>
            </a:endParaRPr>
          </a:p>
        </p:txBody>
      </p:sp>
      <p:sp>
        <p:nvSpPr>
          <p:cNvPr id="3" name="Content Placeholder 2"/>
          <p:cNvSpPr>
            <a:spLocks noGrp="1"/>
          </p:cNvSpPr>
          <p:nvPr>
            <p:ph idx="1"/>
          </p:nvPr>
        </p:nvSpPr>
        <p:spPr>
          <a:xfrm>
            <a:off x="0" y="631065"/>
            <a:ext cx="12192000" cy="6226935"/>
          </a:xfrm>
        </p:spPr>
        <p:txBody>
          <a:bodyPr/>
          <a:lstStyle/>
          <a:p>
            <a:r>
              <a:rPr lang="en-IN" dirty="0">
                <a:solidFill>
                  <a:schemeClr val="tx1">
                    <a:lumMod val="95000"/>
                    <a:lumOff val="5000"/>
                  </a:schemeClr>
                </a:solidFill>
              </a:rPr>
              <a:t>Because a variable of type </a:t>
            </a:r>
            <a:r>
              <a:rPr lang="en-IN" i="1" dirty="0">
                <a:solidFill>
                  <a:schemeClr val="tx1">
                    <a:lumMod val="95000"/>
                    <a:lumOff val="5000"/>
                  </a:schemeClr>
                </a:solidFill>
              </a:rPr>
              <a:t>object </a:t>
            </a:r>
            <a:r>
              <a:rPr lang="en-IN" dirty="0">
                <a:solidFill>
                  <a:schemeClr val="tx1">
                    <a:lumMod val="95000"/>
                    <a:lumOff val="5000"/>
                  </a:schemeClr>
                </a:solidFill>
              </a:rPr>
              <a:t>can refer to a boxed copy of a value, it’s only reasonable to allow you to get at that boxed value through the variable. You might expect to be able to access the boxed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dirty="0">
                <a:solidFill>
                  <a:schemeClr val="tx1">
                    <a:lumMod val="95000"/>
                    <a:lumOff val="5000"/>
                  </a:schemeClr>
                </a:solidFill>
              </a:rPr>
              <a:t>value that a variable </a:t>
            </a:r>
            <a:r>
              <a:rPr lang="en-IN" i="1" dirty="0">
                <a:solidFill>
                  <a:schemeClr val="tx1">
                    <a:lumMod val="95000"/>
                    <a:lumOff val="5000"/>
                  </a:schemeClr>
                </a:solidFill>
              </a:rPr>
              <a:t>o </a:t>
            </a:r>
            <a:r>
              <a:rPr lang="en-IN" dirty="0">
                <a:solidFill>
                  <a:schemeClr val="tx1">
                    <a:lumMod val="95000"/>
                    <a:lumOff val="5000"/>
                  </a:schemeClr>
                </a:solidFill>
              </a:rPr>
              <a:t>refers to by using a simple assignment statement such as this:</a:t>
            </a:r>
          </a:p>
          <a:p>
            <a:pPr marL="0" indent="0">
              <a:buNone/>
            </a:pPr>
            <a:r>
              <a:rPr lang="en-IN" dirty="0" smtClean="0">
                <a:solidFill>
                  <a:schemeClr val="tx1">
                    <a:lumMod val="95000"/>
                    <a:lumOff val="5000"/>
                  </a:schemeClr>
                </a:solidFill>
              </a:rPr>
              <a:t>                                                                                   </a:t>
            </a:r>
            <a:r>
              <a:rPr lang="en-IN" dirty="0" err="1" smtClean="0">
                <a:solidFill>
                  <a:schemeClr val="tx1">
                    <a:lumMod val="95000"/>
                    <a:lumOff val="5000"/>
                  </a:schemeClr>
                </a:solidFill>
              </a:rPr>
              <a:t>int</a:t>
            </a:r>
            <a:r>
              <a:rPr lang="en-IN" dirty="0" smtClean="0">
                <a:solidFill>
                  <a:schemeClr val="tx1">
                    <a:lumMod val="95000"/>
                    <a:lumOff val="5000"/>
                  </a:schemeClr>
                </a:solidFill>
              </a:rPr>
              <a:t> </a:t>
            </a:r>
            <a:r>
              <a:rPr lang="en-IN" dirty="0" err="1">
                <a:solidFill>
                  <a:schemeClr val="tx1">
                    <a:lumMod val="95000"/>
                    <a:lumOff val="5000"/>
                  </a:schemeClr>
                </a:solidFill>
              </a:rPr>
              <a:t>i</a:t>
            </a:r>
            <a:r>
              <a:rPr lang="en-IN" dirty="0">
                <a:solidFill>
                  <a:schemeClr val="tx1">
                    <a:lumMod val="95000"/>
                    <a:lumOff val="5000"/>
                  </a:schemeClr>
                </a:solidFill>
              </a:rPr>
              <a:t> = o;</a:t>
            </a:r>
            <a:endParaRPr lang="en-US" dirty="0">
              <a:solidFill>
                <a:schemeClr val="tx1">
                  <a:lumMod val="95000"/>
                  <a:lumOff val="5000"/>
                </a:schemeClr>
              </a:solidFill>
            </a:endParaRPr>
          </a:p>
          <a:p>
            <a:pPr marL="0" indent="0" algn="just">
              <a:buNone/>
            </a:pPr>
            <a:r>
              <a:rPr lang="en-IN" dirty="0">
                <a:solidFill>
                  <a:schemeClr val="tx1">
                    <a:lumMod val="95000"/>
                    <a:lumOff val="5000"/>
                  </a:schemeClr>
                </a:solidFill>
              </a:rPr>
              <a:t>However, if you try this syntax, you’ll get a compile-time error. If you think about it, it’s pretty sensible that you can’t use the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i="1" dirty="0" err="1">
                <a:solidFill>
                  <a:schemeClr val="tx1">
                    <a:lumMod val="95000"/>
                    <a:lumOff val="5000"/>
                  </a:schemeClr>
                </a:solidFill>
              </a:rPr>
              <a:t>i</a:t>
            </a:r>
            <a:r>
              <a:rPr lang="en-IN" i="1" dirty="0">
                <a:solidFill>
                  <a:schemeClr val="tx1">
                    <a:lumMod val="95000"/>
                    <a:lumOff val="5000"/>
                  </a:schemeClr>
                </a:solidFill>
              </a:rPr>
              <a:t> = o; </a:t>
            </a:r>
            <a:r>
              <a:rPr lang="en-IN" dirty="0">
                <a:solidFill>
                  <a:schemeClr val="tx1">
                    <a:lumMod val="95000"/>
                    <a:lumOff val="5000"/>
                  </a:schemeClr>
                </a:solidFill>
              </a:rPr>
              <a:t>syntax. After all, </a:t>
            </a:r>
            <a:r>
              <a:rPr lang="en-IN" i="1" dirty="0">
                <a:solidFill>
                  <a:schemeClr val="tx1">
                    <a:lumMod val="95000"/>
                    <a:lumOff val="5000"/>
                  </a:schemeClr>
                </a:solidFill>
              </a:rPr>
              <a:t>o </a:t>
            </a:r>
            <a:r>
              <a:rPr lang="en-IN" dirty="0">
                <a:solidFill>
                  <a:schemeClr val="tx1">
                    <a:lumMod val="95000"/>
                    <a:lumOff val="5000"/>
                  </a:schemeClr>
                </a:solidFill>
              </a:rPr>
              <a:t>could be referencing absolutely anything and not just an </a:t>
            </a:r>
            <a:r>
              <a:rPr lang="en-IN" i="1" dirty="0">
                <a:solidFill>
                  <a:schemeClr val="tx1">
                    <a:lumMod val="95000"/>
                    <a:lumOff val="5000"/>
                  </a:schemeClr>
                </a:solidFill>
              </a:rPr>
              <a:t>int</a:t>
            </a:r>
            <a:r>
              <a:rPr lang="en-IN" dirty="0">
                <a:solidFill>
                  <a:schemeClr val="tx1">
                    <a:lumMod val="95000"/>
                    <a:lumOff val="5000"/>
                  </a:schemeClr>
                </a:solidFill>
              </a:rPr>
              <a:t>. Consider what would happen in the following code if this statement were </a:t>
            </a:r>
            <a:r>
              <a:rPr lang="en-IN" dirty="0" smtClean="0">
                <a:solidFill>
                  <a:schemeClr val="tx1">
                    <a:lumMod val="95000"/>
                    <a:lumOff val="5000"/>
                  </a:schemeClr>
                </a:solidFill>
              </a:rPr>
              <a:t>allowed:</a:t>
            </a:r>
          </a:p>
          <a:p>
            <a:pPr marL="0" indent="0" algn="just">
              <a:spcBef>
                <a:spcPts val="0"/>
              </a:spcBef>
              <a:buNone/>
            </a:pPr>
            <a:r>
              <a:rPr lang="en-IN" dirty="0" smtClean="0">
                <a:solidFill>
                  <a:srgbClr val="FF0000"/>
                </a:solidFill>
              </a:rPr>
              <a:t>                                                                    Circle </a:t>
            </a:r>
            <a:r>
              <a:rPr lang="en-IN" dirty="0">
                <a:solidFill>
                  <a:srgbClr val="FF0000"/>
                </a:solidFill>
              </a:rPr>
              <a:t>c = new Circle</a:t>
            </a:r>
            <a:r>
              <a:rPr lang="en-IN" dirty="0" smtClean="0">
                <a:solidFill>
                  <a:srgbClr val="FF0000"/>
                </a:solidFill>
              </a:rPr>
              <a:t>();</a:t>
            </a:r>
          </a:p>
          <a:p>
            <a:pPr marL="0" indent="0" algn="just">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int</a:t>
            </a:r>
            <a:r>
              <a:rPr lang="en-IN" dirty="0" smtClean="0">
                <a:solidFill>
                  <a:srgbClr val="FF0000"/>
                </a:solidFill>
              </a:rPr>
              <a:t> </a:t>
            </a:r>
            <a:r>
              <a:rPr lang="en-IN" dirty="0" err="1">
                <a:solidFill>
                  <a:srgbClr val="FF0000"/>
                </a:solidFill>
              </a:rPr>
              <a:t>i</a:t>
            </a:r>
            <a:r>
              <a:rPr lang="en-IN" dirty="0">
                <a:solidFill>
                  <a:srgbClr val="FF0000"/>
                </a:solidFill>
              </a:rPr>
              <a:t> = 42</a:t>
            </a:r>
            <a:r>
              <a:rPr lang="en-IN" dirty="0" smtClean="0">
                <a:solidFill>
                  <a:srgbClr val="FF0000"/>
                </a:solidFill>
              </a:rPr>
              <a:t>;</a:t>
            </a:r>
          </a:p>
          <a:p>
            <a:pPr marL="0" indent="0" algn="just">
              <a:spcBef>
                <a:spcPts val="0"/>
              </a:spcBef>
              <a:buNone/>
            </a:pPr>
            <a:r>
              <a:rPr lang="en-IN" dirty="0">
                <a:solidFill>
                  <a:srgbClr val="FF0000"/>
                </a:solidFill>
              </a:rPr>
              <a:t> </a:t>
            </a:r>
            <a:r>
              <a:rPr lang="en-IN" dirty="0" smtClean="0">
                <a:solidFill>
                  <a:srgbClr val="FF0000"/>
                </a:solidFill>
              </a:rPr>
              <a:t>                                                                   object </a:t>
            </a:r>
            <a:r>
              <a:rPr lang="en-IN" dirty="0">
                <a:solidFill>
                  <a:srgbClr val="FF0000"/>
                </a:solidFill>
              </a:rPr>
              <a:t>o</a:t>
            </a:r>
            <a:r>
              <a:rPr lang="en-IN" dirty="0" smtClean="0">
                <a:solidFill>
                  <a:srgbClr val="FF0000"/>
                </a:solidFill>
              </a:rPr>
              <a:t>;</a:t>
            </a:r>
          </a:p>
          <a:p>
            <a:pPr marL="0" indent="0" algn="just">
              <a:spcBef>
                <a:spcPts val="0"/>
              </a:spcBef>
              <a:buNone/>
            </a:pPr>
            <a:r>
              <a:rPr lang="en-IN" dirty="0">
                <a:solidFill>
                  <a:srgbClr val="FF0000"/>
                </a:solidFill>
              </a:rPr>
              <a:t> </a:t>
            </a:r>
            <a:r>
              <a:rPr lang="en-IN" dirty="0" smtClean="0">
                <a:solidFill>
                  <a:srgbClr val="FF0000"/>
                </a:solidFill>
              </a:rPr>
              <a:t>                                                                   o </a:t>
            </a:r>
            <a:r>
              <a:rPr lang="en-IN" dirty="0">
                <a:solidFill>
                  <a:srgbClr val="FF0000"/>
                </a:solidFill>
              </a:rPr>
              <a:t>= c; // o refers to a </a:t>
            </a:r>
            <a:r>
              <a:rPr lang="en-IN" dirty="0" smtClean="0">
                <a:solidFill>
                  <a:srgbClr val="FF0000"/>
                </a:solidFill>
              </a:rPr>
              <a:t>circle</a:t>
            </a:r>
          </a:p>
          <a:p>
            <a:pPr marL="0" indent="0" algn="just">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i</a:t>
            </a:r>
            <a:r>
              <a:rPr lang="en-IN" dirty="0" smtClean="0">
                <a:solidFill>
                  <a:srgbClr val="FF0000"/>
                </a:solidFill>
              </a:rPr>
              <a:t> </a:t>
            </a:r>
            <a:r>
              <a:rPr lang="en-IN" dirty="0">
                <a:solidFill>
                  <a:srgbClr val="FF0000"/>
                </a:solidFill>
              </a:rPr>
              <a:t>= o; // what is stored in </a:t>
            </a:r>
            <a:r>
              <a:rPr lang="en-IN" dirty="0" err="1">
                <a:solidFill>
                  <a:srgbClr val="FF0000"/>
                </a:solidFill>
              </a:rPr>
              <a:t>i</a:t>
            </a:r>
            <a:r>
              <a:rPr lang="en-IN" dirty="0" smtClean="0">
                <a:solidFill>
                  <a:srgbClr val="FF0000"/>
                </a:solidFill>
              </a:rPr>
              <a:t>? </a:t>
            </a:r>
          </a:p>
          <a:p>
            <a:pPr algn="just"/>
            <a:r>
              <a:rPr lang="en-IN" dirty="0">
                <a:solidFill>
                  <a:schemeClr val="tx1">
                    <a:lumMod val="95000"/>
                    <a:lumOff val="5000"/>
                  </a:schemeClr>
                </a:solidFill>
              </a:rPr>
              <a:t>To obtain the value of the boxed copy, you must use what is known as a </a:t>
            </a:r>
            <a:r>
              <a:rPr lang="en-IN" i="1" dirty="0">
                <a:solidFill>
                  <a:schemeClr val="tx1">
                    <a:lumMod val="95000"/>
                    <a:lumOff val="5000"/>
                  </a:schemeClr>
                </a:solidFill>
              </a:rPr>
              <a:t>cast</a:t>
            </a:r>
            <a:r>
              <a:rPr lang="en-IN" dirty="0">
                <a:solidFill>
                  <a:schemeClr val="tx1">
                    <a:lumMod val="95000"/>
                    <a:lumOff val="5000"/>
                  </a:schemeClr>
                </a:solidFill>
              </a:rPr>
              <a:t>. This is an operation that checks whether it is safe to convert an item of one type to another before it actually makes the copy. You prefix the </a:t>
            </a:r>
            <a:r>
              <a:rPr lang="en-IN" i="1" dirty="0">
                <a:solidFill>
                  <a:schemeClr val="tx1">
                    <a:lumMod val="95000"/>
                    <a:lumOff val="5000"/>
                  </a:schemeClr>
                </a:solidFill>
              </a:rPr>
              <a:t>object </a:t>
            </a:r>
            <a:r>
              <a:rPr lang="en-IN" dirty="0">
                <a:solidFill>
                  <a:schemeClr val="tx1">
                    <a:lumMod val="95000"/>
                    <a:lumOff val="5000"/>
                  </a:schemeClr>
                </a:solidFill>
              </a:rPr>
              <a:t>variable with the name of the type in parentheses, as in this example:</a:t>
            </a:r>
          </a:p>
          <a:p>
            <a:pPr marL="0" indent="0" algn="just">
              <a:buNone/>
            </a:pPr>
            <a:r>
              <a:rPr lang="pt-BR" dirty="0" smtClean="0">
                <a:solidFill>
                  <a:srgbClr val="FF0000"/>
                </a:solidFill>
              </a:rPr>
              <a:t>                                                                      int </a:t>
            </a:r>
            <a:r>
              <a:rPr lang="pt-BR" dirty="0">
                <a:solidFill>
                  <a:srgbClr val="FF0000"/>
                </a:solidFill>
              </a:rPr>
              <a:t>i = 42</a:t>
            </a:r>
            <a:r>
              <a:rPr lang="pt-BR" dirty="0" smtClean="0">
                <a:solidFill>
                  <a:srgbClr val="FF0000"/>
                </a:solidFill>
              </a:rPr>
              <a:t>;</a:t>
            </a:r>
          </a:p>
          <a:p>
            <a:pPr marL="0" indent="0" algn="just">
              <a:buNone/>
            </a:pPr>
            <a:r>
              <a:rPr lang="pt-BR" dirty="0">
                <a:solidFill>
                  <a:srgbClr val="FF0000"/>
                </a:solidFill>
              </a:rPr>
              <a:t> </a:t>
            </a:r>
            <a:r>
              <a:rPr lang="pt-BR" dirty="0" smtClean="0">
                <a:solidFill>
                  <a:srgbClr val="FF0000"/>
                </a:solidFill>
              </a:rPr>
              <a:t>                                                                     object </a:t>
            </a:r>
            <a:r>
              <a:rPr lang="pt-BR" dirty="0">
                <a:solidFill>
                  <a:srgbClr val="FF0000"/>
                </a:solidFill>
              </a:rPr>
              <a:t>o = i; </a:t>
            </a:r>
            <a:r>
              <a:rPr lang="pt-BR" dirty="0" smtClean="0">
                <a:solidFill>
                  <a:srgbClr val="FF0000"/>
                </a:solidFill>
              </a:rPr>
              <a:t>   // boxes</a:t>
            </a:r>
          </a:p>
          <a:p>
            <a:pPr marL="0" indent="0" algn="just">
              <a:buNone/>
            </a:pPr>
            <a:r>
              <a:rPr lang="pt-BR" dirty="0">
                <a:solidFill>
                  <a:srgbClr val="FF0000"/>
                </a:solidFill>
              </a:rPr>
              <a:t> </a:t>
            </a:r>
            <a:r>
              <a:rPr lang="pt-BR" dirty="0" smtClean="0">
                <a:solidFill>
                  <a:srgbClr val="FF0000"/>
                </a:solidFill>
              </a:rPr>
              <a:t>                                                                      i </a:t>
            </a:r>
            <a:r>
              <a:rPr lang="pt-BR" dirty="0">
                <a:solidFill>
                  <a:srgbClr val="FF0000"/>
                </a:solidFill>
              </a:rPr>
              <a:t>= (int)o; </a:t>
            </a:r>
            <a:r>
              <a:rPr lang="pt-BR" dirty="0" smtClean="0">
                <a:solidFill>
                  <a:srgbClr val="FF0000"/>
                </a:solidFill>
              </a:rPr>
              <a:t>     // </a:t>
            </a:r>
            <a:r>
              <a:rPr lang="pt-BR" dirty="0">
                <a:solidFill>
                  <a:srgbClr val="FF0000"/>
                </a:solidFill>
              </a:rPr>
              <a:t>compiles okay</a:t>
            </a:r>
            <a:endParaRPr lang="en-IN" dirty="0">
              <a:solidFill>
                <a:srgbClr val="FF0000"/>
              </a:solidFill>
            </a:endParaRPr>
          </a:p>
        </p:txBody>
      </p:sp>
    </p:spTree>
    <p:extLst>
      <p:ext uri="{BB962C8B-B14F-4D97-AF65-F5344CB8AC3E}">
        <p14:creationId xmlns:p14="http://schemas.microsoft.com/office/powerpoint/2010/main" xmlns="" val="15475181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US" b="1" dirty="0" err="1" smtClean="0">
                <a:solidFill>
                  <a:srgbClr val="FF0000"/>
                </a:solidFill>
              </a:rPr>
              <a:t>Contd</a:t>
            </a:r>
            <a:r>
              <a:rPr lang="en-US"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631065"/>
            <a:ext cx="12192000" cy="6226935"/>
          </a:xfrm>
        </p:spPr>
        <p:txBody>
          <a:bodyPr/>
          <a:lstStyle/>
          <a:p>
            <a:pPr algn="just"/>
            <a:r>
              <a:rPr lang="en-IN" dirty="0">
                <a:solidFill>
                  <a:schemeClr val="tx1">
                    <a:lumMod val="95000"/>
                    <a:lumOff val="5000"/>
                  </a:schemeClr>
                </a:solidFill>
              </a:rPr>
              <a:t>The effect of this cast is subtle. The compiler notices that you’ve specified the type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dirty="0">
                <a:solidFill>
                  <a:schemeClr val="tx1">
                    <a:lumMod val="95000"/>
                    <a:lumOff val="5000"/>
                  </a:schemeClr>
                </a:solidFill>
              </a:rPr>
              <a:t>in the cast. Next, the compiler generates code to check what </a:t>
            </a:r>
            <a:r>
              <a:rPr lang="en-IN" i="1" dirty="0">
                <a:solidFill>
                  <a:schemeClr val="tx1">
                    <a:lumMod val="95000"/>
                    <a:lumOff val="5000"/>
                  </a:schemeClr>
                </a:solidFill>
              </a:rPr>
              <a:t>o </a:t>
            </a:r>
            <a:r>
              <a:rPr lang="en-IN" dirty="0">
                <a:solidFill>
                  <a:schemeClr val="tx1">
                    <a:lumMod val="95000"/>
                    <a:lumOff val="5000"/>
                  </a:schemeClr>
                </a:solidFill>
              </a:rPr>
              <a:t>actually refers to at run time.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It </a:t>
            </a:r>
            <a:r>
              <a:rPr lang="en-IN" dirty="0">
                <a:solidFill>
                  <a:schemeClr val="tx1">
                    <a:lumMod val="95000"/>
                    <a:lumOff val="5000"/>
                  </a:schemeClr>
                </a:solidFill>
              </a:rPr>
              <a:t>could be absolutely anything. Just because your cast says </a:t>
            </a:r>
            <a:r>
              <a:rPr lang="en-IN" i="1" dirty="0">
                <a:solidFill>
                  <a:schemeClr val="tx1">
                    <a:lumMod val="95000"/>
                    <a:lumOff val="5000"/>
                  </a:schemeClr>
                </a:solidFill>
              </a:rPr>
              <a:t>o </a:t>
            </a:r>
            <a:r>
              <a:rPr lang="en-IN" dirty="0">
                <a:solidFill>
                  <a:schemeClr val="tx1">
                    <a:lumMod val="95000"/>
                    <a:lumOff val="5000"/>
                  </a:schemeClr>
                </a:solidFill>
              </a:rPr>
              <a:t>refers to an </a:t>
            </a:r>
            <a:r>
              <a:rPr lang="en-IN" i="1" dirty="0" err="1">
                <a:solidFill>
                  <a:schemeClr val="tx1">
                    <a:lumMod val="95000"/>
                    <a:lumOff val="5000"/>
                  </a:schemeClr>
                </a:solidFill>
              </a:rPr>
              <a:t>int</a:t>
            </a:r>
            <a:r>
              <a:rPr lang="en-IN" dirty="0">
                <a:solidFill>
                  <a:schemeClr val="tx1">
                    <a:lumMod val="95000"/>
                    <a:lumOff val="5000"/>
                  </a:schemeClr>
                </a:solidFill>
              </a:rPr>
              <a:t>, that doesn’t mean it actually does.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If </a:t>
            </a:r>
            <a:r>
              <a:rPr lang="en-IN" i="1" dirty="0">
                <a:solidFill>
                  <a:schemeClr val="tx1">
                    <a:lumMod val="95000"/>
                    <a:lumOff val="5000"/>
                  </a:schemeClr>
                </a:solidFill>
              </a:rPr>
              <a:t>o </a:t>
            </a:r>
            <a:r>
              <a:rPr lang="en-IN" dirty="0">
                <a:solidFill>
                  <a:schemeClr val="tx1">
                    <a:lumMod val="95000"/>
                    <a:lumOff val="5000"/>
                  </a:schemeClr>
                </a:solidFill>
              </a:rPr>
              <a:t>really does refer to a boxed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dirty="0">
                <a:solidFill>
                  <a:schemeClr val="tx1">
                    <a:lumMod val="95000"/>
                    <a:lumOff val="5000"/>
                  </a:schemeClr>
                </a:solidFill>
              </a:rPr>
              <a:t>and everything matches, the cast succeeds and the compiler-generated code extracts the value from the boxed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dirty="0">
                <a:solidFill>
                  <a:schemeClr val="tx1">
                    <a:lumMod val="95000"/>
                    <a:lumOff val="5000"/>
                  </a:schemeClr>
                </a:solidFill>
              </a:rPr>
              <a:t>and copies it to </a:t>
            </a:r>
            <a:r>
              <a:rPr lang="en-IN" i="1" dirty="0" err="1">
                <a:solidFill>
                  <a:schemeClr val="tx1">
                    <a:lumMod val="95000"/>
                    <a:lumOff val="5000"/>
                  </a:schemeClr>
                </a:solidFill>
              </a:rPr>
              <a:t>i</a:t>
            </a:r>
            <a:r>
              <a:rPr lang="en-IN" dirty="0">
                <a:solidFill>
                  <a:schemeClr val="tx1">
                    <a:lumMod val="95000"/>
                    <a:lumOff val="5000"/>
                  </a:schemeClr>
                </a:solidFill>
              </a:rPr>
              <a:t>. (In this example, the boxed value is then stored in </a:t>
            </a:r>
            <a:r>
              <a:rPr lang="en-IN" i="1" dirty="0" err="1">
                <a:solidFill>
                  <a:schemeClr val="tx1">
                    <a:lumMod val="95000"/>
                    <a:lumOff val="5000"/>
                  </a:schemeClr>
                </a:solidFill>
              </a:rPr>
              <a:t>i</a:t>
            </a:r>
            <a:r>
              <a:rPr lang="en-IN" dirty="0">
                <a:solidFill>
                  <a:schemeClr val="tx1">
                    <a:lumMod val="95000"/>
                    <a:lumOff val="5000"/>
                  </a:schemeClr>
                </a:solidFill>
              </a:rPr>
              <a:t>.) </a:t>
            </a:r>
            <a:r>
              <a:rPr lang="en-IN" dirty="0">
                <a:solidFill>
                  <a:srgbClr val="FF0000"/>
                </a:solidFill>
              </a:rPr>
              <a:t>This is called </a:t>
            </a:r>
            <a:r>
              <a:rPr lang="en-IN" i="1" dirty="0">
                <a:solidFill>
                  <a:srgbClr val="FF0000"/>
                </a:solidFill>
              </a:rPr>
              <a:t>unboxing</a:t>
            </a:r>
            <a:r>
              <a:rPr lang="en-IN" dirty="0">
                <a:solidFill>
                  <a:srgbClr val="FF0000"/>
                </a:solidFill>
              </a:rPr>
              <a:t>. </a:t>
            </a:r>
            <a:r>
              <a:rPr lang="en-IN" dirty="0" smtClean="0">
                <a:solidFill>
                  <a:srgbClr val="FF0000"/>
                </a:solidFill>
              </a:rPr>
              <a:t> </a:t>
            </a:r>
          </a:p>
          <a:p>
            <a:pPr algn="just"/>
            <a:endParaRPr lang="en-IN" dirty="0">
              <a:solidFill>
                <a:srgbClr val="FF0000"/>
              </a:solidFill>
            </a:endParaRPr>
          </a:p>
        </p:txBody>
      </p:sp>
      <p:pic>
        <p:nvPicPr>
          <p:cNvPr id="4" name="Picture 3"/>
          <p:cNvPicPr>
            <a:picLocks noChangeAspect="1"/>
          </p:cNvPicPr>
          <p:nvPr/>
        </p:nvPicPr>
        <p:blipFill>
          <a:blip r:embed="rId2"/>
          <a:stretch>
            <a:fillRect/>
          </a:stretch>
        </p:blipFill>
        <p:spPr>
          <a:xfrm>
            <a:off x="3400024" y="3001910"/>
            <a:ext cx="5885644" cy="1982214"/>
          </a:xfrm>
          <a:prstGeom prst="rect">
            <a:avLst/>
          </a:prstGeom>
        </p:spPr>
      </p:pic>
      <p:sp>
        <p:nvSpPr>
          <p:cNvPr id="5" name="Rectangle 4"/>
          <p:cNvSpPr/>
          <p:nvPr/>
        </p:nvSpPr>
        <p:spPr>
          <a:xfrm>
            <a:off x="0" y="5182398"/>
            <a:ext cx="12192000" cy="923330"/>
          </a:xfrm>
          <a:prstGeom prst="rect">
            <a:avLst/>
          </a:prstGeom>
        </p:spPr>
        <p:txBody>
          <a:bodyPr wrap="square">
            <a:spAutoFit/>
          </a:bodyPr>
          <a:lstStyle/>
          <a:p>
            <a:r>
              <a:rPr lang="en-IN" dirty="0">
                <a:solidFill>
                  <a:srgbClr val="000000"/>
                </a:solidFill>
                <a:latin typeface="+mj-lt"/>
              </a:rPr>
              <a:t>On the other hand, if </a:t>
            </a:r>
            <a:r>
              <a:rPr lang="en-IN" i="1" dirty="0">
                <a:solidFill>
                  <a:srgbClr val="000000"/>
                </a:solidFill>
                <a:latin typeface="+mj-lt"/>
              </a:rPr>
              <a:t>o </a:t>
            </a:r>
            <a:r>
              <a:rPr lang="en-IN" dirty="0">
                <a:solidFill>
                  <a:srgbClr val="000000"/>
                </a:solidFill>
                <a:latin typeface="+mj-lt"/>
              </a:rPr>
              <a:t>does not refer to a boxed </a:t>
            </a:r>
            <a:r>
              <a:rPr lang="en-IN" i="1" dirty="0" err="1">
                <a:solidFill>
                  <a:srgbClr val="000000"/>
                </a:solidFill>
                <a:latin typeface="+mj-lt"/>
              </a:rPr>
              <a:t>int</a:t>
            </a:r>
            <a:r>
              <a:rPr lang="en-IN" dirty="0">
                <a:solidFill>
                  <a:srgbClr val="000000"/>
                </a:solidFill>
                <a:latin typeface="+mj-lt"/>
              </a:rPr>
              <a:t>, there is a type mismatch, causing the cast to fail. The compiler-generated code throws an </a:t>
            </a:r>
            <a:r>
              <a:rPr lang="en-IN" i="1" dirty="0" err="1">
                <a:solidFill>
                  <a:srgbClr val="000000"/>
                </a:solidFill>
                <a:latin typeface="+mj-lt"/>
              </a:rPr>
              <a:t>InvalidCastException</a:t>
            </a:r>
            <a:r>
              <a:rPr lang="en-IN" i="1" dirty="0">
                <a:solidFill>
                  <a:srgbClr val="000000"/>
                </a:solidFill>
                <a:latin typeface="+mj-lt"/>
              </a:rPr>
              <a:t> </a:t>
            </a:r>
            <a:r>
              <a:rPr lang="en-IN" dirty="0">
                <a:solidFill>
                  <a:srgbClr val="000000"/>
                </a:solidFill>
                <a:latin typeface="+mj-lt"/>
              </a:rPr>
              <a:t>exception at run time. Here’s an example of an unboxing cast that fails:</a:t>
            </a:r>
            <a:endParaRPr lang="en-IN" dirty="0">
              <a:latin typeface="+mj-lt"/>
            </a:endParaRPr>
          </a:p>
        </p:txBody>
      </p:sp>
    </p:spTree>
    <p:extLst>
      <p:ext uri="{BB962C8B-B14F-4D97-AF65-F5344CB8AC3E}">
        <p14:creationId xmlns:p14="http://schemas.microsoft.com/office/powerpoint/2010/main" xmlns="" val="370496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178862" cy="579549"/>
          </a:xfrm>
        </p:spPr>
        <p:txBody>
          <a:bodyPr>
            <a:normAutofit fontScale="90000"/>
          </a:bodyPr>
          <a:lstStyle/>
          <a:p>
            <a:r>
              <a:rPr lang="en-IN" b="1" dirty="0">
                <a:solidFill>
                  <a:srgbClr val="FF0000"/>
                </a:solidFill>
              </a:rPr>
              <a:t>Controlling Accessibility</a:t>
            </a:r>
            <a:endParaRPr lang="en-IN" dirty="0">
              <a:solidFill>
                <a:srgbClr val="FF0000"/>
              </a:solidFill>
            </a:endParaRPr>
          </a:p>
        </p:txBody>
      </p:sp>
      <p:sp>
        <p:nvSpPr>
          <p:cNvPr id="3" name="Content Placeholder 2"/>
          <p:cNvSpPr>
            <a:spLocks noGrp="1"/>
          </p:cNvSpPr>
          <p:nvPr>
            <p:ph idx="1"/>
          </p:nvPr>
        </p:nvSpPr>
        <p:spPr>
          <a:xfrm>
            <a:off x="0" y="579549"/>
            <a:ext cx="12192000" cy="6278451"/>
          </a:xfrm>
        </p:spPr>
        <p:txBody>
          <a:bodyPr>
            <a:normAutofit fontScale="92500" lnSpcReduction="10000"/>
          </a:bodyPr>
          <a:lstStyle/>
          <a:p>
            <a:pPr algn="just">
              <a:spcBef>
                <a:spcPts val="0"/>
              </a:spcBef>
            </a:pPr>
            <a:r>
              <a:rPr lang="en-IN" dirty="0">
                <a:solidFill>
                  <a:schemeClr val="tx1">
                    <a:lumMod val="95000"/>
                    <a:lumOff val="5000"/>
                  </a:schemeClr>
                </a:solidFill>
              </a:rPr>
              <a:t>Surprisingly, the </a:t>
            </a:r>
            <a:r>
              <a:rPr lang="en-IN" i="1" dirty="0">
                <a:solidFill>
                  <a:schemeClr val="tx1">
                    <a:lumMod val="95000"/>
                    <a:lumOff val="5000"/>
                  </a:schemeClr>
                </a:solidFill>
              </a:rPr>
              <a:t>Circle </a:t>
            </a:r>
            <a:r>
              <a:rPr lang="en-IN" dirty="0">
                <a:solidFill>
                  <a:schemeClr val="tx1">
                    <a:lumMod val="95000"/>
                    <a:lumOff val="5000"/>
                  </a:schemeClr>
                </a:solidFill>
              </a:rPr>
              <a:t>class is currently of no practical use. By default, when you encapsulate your methods and data inside a class, the class forms a boundary to the outside world. </a:t>
            </a:r>
            <a:r>
              <a:rPr lang="en-IN" dirty="0" smtClean="0">
                <a:solidFill>
                  <a:schemeClr val="tx1">
                    <a:lumMod val="95000"/>
                    <a:lumOff val="5000"/>
                  </a:schemeClr>
                </a:solidFill>
              </a:rPr>
              <a:t> </a:t>
            </a:r>
          </a:p>
          <a:p>
            <a:pPr algn="just">
              <a:spcBef>
                <a:spcPts val="0"/>
              </a:spcBef>
            </a:pPr>
            <a:r>
              <a:rPr lang="en-IN" dirty="0">
                <a:solidFill>
                  <a:schemeClr val="tx1">
                    <a:lumMod val="95000"/>
                    <a:lumOff val="5000"/>
                  </a:schemeClr>
                </a:solidFill>
              </a:rPr>
              <a:t>Fields (such as </a:t>
            </a:r>
            <a:r>
              <a:rPr lang="en-IN" i="1" dirty="0">
                <a:solidFill>
                  <a:schemeClr val="tx1">
                    <a:lumMod val="95000"/>
                    <a:lumOff val="5000"/>
                  </a:schemeClr>
                </a:solidFill>
              </a:rPr>
              <a:t>radius</a:t>
            </a:r>
            <a:r>
              <a:rPr lang="en-IN" dirty="0">
                <a:solidFill>
                  <a:schemeClr val="tx1">
                    <a:lumMod val="95000"/>
                    <a:lumOff val="5000"/>
                  </a:schemeClr>
                </a:solidFill>
              </a:rPr>
              <a:t>) and methods (such as </a:t>
            </a:r>
            <a:r>
              <a:rPr lang="en-IN" i="1" dirty="0">
                <a:solidFill>
                  <a:schemeClr val="tx1">
                    <a:lumMod val="95000"/>
                    <a:lumOff val="5000"/>
                  </a:schemeClr>
                </a:solidFill>
              </a:rPr>
              <a:t>Area</a:t>
            </a:r>
            <a:r>
              <a:rPr lang="en-IN" dirty="0">
                <a:solidFill>
                  <a:schemeClr val="tx1">
                    <a:lumMod val="95000"/>
                    <a:lumOff val="5000"/>
                  </a:schemeClr>
                </a:solidFill>
              </a:rPr>
              <a:t>) defined in the class can be seen by other methods inside the class but not by the outside world—they are private to the class. </a:t>
            </a:r>
            <a:endParaRPr lang="en-IN" dirty="0" smtClean="0">
              <a:solidFill>
                <a:schemeClr val="tx1">
                  <a:lumMod val="95000"/>
                  <a:lumOff val="5000"/>
                </a:schemeClr>
              </a:solidFill>
            </a:endParaRPr>
          </a:p>
          <a:p>
            <a:pPr algn="just">
              <a:spcBef>
                <a:spcPts val="0"/>
              </a:spcBef>
            </a:pPr>
            <a:r>
              <a:rPr lang="en-IN" dirty="0">
                <a:solidFill>
                  <a:schemeClr val="tx1">
                    <a:lumMod val="95000"/>
                    <a:lumOff val="5000"/>
                  </a:schemeClr>
                </a:solidFill>
              </a:rPr>
              <a:t>So, although you can create a </a:t>
            </a:r>
            <a:r>
              <a:rPr lang="en-IN" i="1" dirty="0">
                <a:solidFill>
                  <a:schemeClr val="tx1">
                    <a:lumMod val="95000"/>
                    <a:lumOff val="5000"/>
                  </a:schemeClr>
                </a:solidFill>
              </a:rPr>
              <a:t>Circle </a:t>
            </a:r>
            <a:r>
              <a:rPr lang="en-IN" dirty="0">
                <a:solidFill>
                  <a:schemeClr val="tx1">
                    <a:lumMod val="95000"/>
                    <a:lumOff val="5000"/>
                  </a:schemeClr>
                </a:solidFill>
              </a:rPr>
              <a:t>object in a program, you cannot access its </a:t>
            </a:r>
            <a:r>
              <a:rPr lang="en-IN" i="1" dirty="0">
                <a:solidFill>
                  <a:schemeClr val="tx1">
                    <a:lumMod val="95000"/>
                    <a:lumOff val="5000"/>
                  </a:schemeClr>
                </a:solidFill>
              </a:rPr>
              <a:t>radius </a:t>
            </a:r>
            <a:r>
              <a:rPr lang="en-IN" dirty="0">
                <a:solidFill>
                  <a:schemeClr val="tx1">
                    <a:lumMod val="95000"/>
                    <a:lumOff val="5000"/>
                  </a:schemeClr>
                </a:solidFill>
              </a:rPr>
              <a:t>field or call its </a:t>
            </a:r>
            <a:r>
              <a:rPr lang="en-IN" i="1" dirty="0">
                <a:solidFill>
                  <a:schemeClr val="tx1">
                    <a:lumMod val="95000"/>
                    <a:lumOff val="5000"/>
                  </a:schemeClr>
                </a:solidFill>
              </a:rPr>
              <a:t>Area </a:t>
            </a:r>
            <a:r>
              <a:rPr lang="en-IN" dirty="0">
                <a:solidFill>
                  <a:schemeClr val="tx1">
                    <a:lumMod val="95000"/>
                    <a:lumOff val="5000"/>
                  </a:schemeClr>
                </a:solidFill>
              </a:rPr>
              <a:t>method, which is why the class is not of much use—yet! </a:t>
            </a:r>
            <a:endParaRPr lang="en-IN" dirty="0" smtClean="0">
              <a:solidFill>
                <a:schemeClr val="tx1">
                  <a:lumMod val="95000"/>
                  <a:lumOff val="5000"/>
                </a:schemeClr>
              </a:solidFill>
            </a:endParaRPr>
          </a:p>
          <a:p>
            <a:pPr algn="just">
              <a:spcBef>
                <a:spcPts val="0"/>
              </a:spcBef>
            </a:pPr>
            <a:r>
              <a:rPr lang="en-IN" dirty="0">
                <a:solidFill>
                  <a:schemeClr val="tx1">
                    <a:lumMod val="95000"/>
                    <a:lumOff val="5000"/>
                  </a:schemeClr>
                </a:solidFill>
              </a:rPr>
              <a:t>However, you can modify the definition of a field or method with the </a:t>
            </a:r>
            <a:r>
              <a:rPr lang="en-IN" i="1" dirty="0">
                <a:solidFill>
                  <a:schemeClr val="tx1">
                    <a:lumMod val="95000"/>
                    <a:lumOff val="5000"/>
                  </a:schemeClr>
                </a:solidFill>
              </a:rPr>
              <a:t>public </a:t>
            </a:r>
            <a:r>
              <a:rPr lang="en-IN" dirty="0">
                <a:solidFill>
                  <a:schemeClr val="tx1">
                    <a:lumMod val="95000"/>
                    <a:lumOff val="5000"/>
                  </a:schemeClr>
                </a:solidFill>
              </a:rPr>
              <a:t>and </a:t>
            </a:r>
            <a:r>
              <a:rPr lang="en-IN" i="1" dirty="0">
                <a:solidFill>
                  <a:schemeClr val="tx1">
                    <a:lumMod val="95000"/>
                    <a:lumOff val="5000"/>
                  </a:schemeClr>
                </a:solidFill>
              </a:rPr>
              <a:t>private </a:t>
            </a:r>
            <a:r>
              <a:rPr lang="en-IN" dirty="0">
                <a:solidFill>
                  <a:schemeClr val="tx1">
                    <a:lumMod val="95000"/>
                    <a:lumOff val="5000"/>
                  </a:schemeClr>
                </a:solidFill>
              </a:rPr>
              <a:t>keywords to control whether it is accessible from the outside:</a:t>
            </a:r>
            <a:endParaRPr lang="en-IN" dirty="0" smtClean="0">
              <a:solidFill>
                <a:schemeClr val="tx1">
                  <a:lumMod val="95000"/>
                  <a:lumOff val="5000"/>
                </a:schemeClr>
              </a:solidFill>
            </a:endParaRPr>
          </a:p>
          <a:p>
            <a:pPr marL="0" indent="0">
              <a:buNone/>
            </a:pPr>
            <a:endParaRPr lang="en-IN" dirty="0"/>
          </a:p>
          <a:p>
            <a:pPr marL="0" indent="0" algn="just">
              <a:buNone/>
            </a:pPr>
            <a:r>
              <a:rPr lang="en-IN" dirty="0" smtClean="0">
                <a:solidFill>
                  <a:schemeClr val="tx1">
                    <a:lumMod val="95000"/>
                    <a:lumOff val="5000"/>
                  </a:schemeClr>
                </a:solidFill>
              </a:rPr>
              <a:t> 1) A </a:t>
            </a:r>
            <a:r>
              <a:rPr lang="en-IN" dirty="0">
                <a:solidFill>
                  <a:schemeClr val="tx1">
                    <a:lumMod val="95000"/>
                    <a:lumOff val="5000"/>
                  </a:schemeClr>
                </a:solidFill>
              </a:rPr>
              <a:t>method or field is private if it is accessible only from the inside of the class. To declare that a method or field is private, you write the keyword </a:t>
            </a:r>
            <a:r>
              <a:rPr lang="en-IN" i="1" dirty="0">
                <a:solidFill>
                  <a:schemeClr val="tx1">
                    <a:lumMod val="95000"/>
                    <a:lumOff val="5000"/>
                  </a:schemeClr>
                </a:solidFill>
              </a:rPr>
              <a:t>private </a:t>
            </a:r>
            <a:r>
              <a:rPr lang="en-IN" dirty="0">
                <a:solidFill>
                  <a:schemeClr val="tx1">
                    <a:lumMod val="95000"/>
                    <a:lumOff val="5000"/>
                  </a:schemeClr>
                </a:solidFill>
              </a:rPr>
              <a:t>before its declaration. As intimated previously, this is actually the default, but it is good practice to state explicitly that fields and methods are private to avoid any confusion.</a:t>
            </a:r>
          </a:p>
          <a:p>
            <a:pPr marL="0" indent="0" algn="just">
              <a:buNone/>
            </a:pPr>
            <a:r>
              <a:rPr lang="en-IN" dirty="0" smtClean="0">
                <a:solidFill>
                  <a:schemeClr val="tx1">
                    <a:lumMod val="95000"/>
                    <a:lumOff val="5000"/>
                  </a:schemeClr>
                </a:solidFill>
              </a:rPr>
              <a:t> 2) A </a:t>
            </a:r>
            <a:r>
              <a:rPr lang="en-IN" dirty="0">
                <a:solidFill>
                  <a:schemeClr val="tx1">
                    <a:lumMod val="95000"/>
                    <a:lumOff val="5000"/>
                  </a:schemeClr>
                </a:solidFill>
              </a:rPr>
              <a:t>method or field is public if it is accessible from both the inside and outside of the class. To declare that a method or field is public, you write the keyword </a:t>
            </a:r>
            <a:r>
              <a:rPr lang="en-IN" i="1" dirty="0">
                <a:solidFill>
                  <a:schemeClr val="tx1">
                    <a:lumMod val="95000"/>
                    <a:lumOff val="5000"/>
                  </a:schemeClr>
                </a:solidFill>
              </a:rPr>
              <a:t>public </a:t>
            </a:r>
            <a:r>
              <a:rPr lang="en-IN" dirty="0">
                <a:solidFill>
                  <a:schemeClr val="tx1">
                    <a:lumMod val="95000"/>
                    <a:lumOff val="5000"/>
                  </a:schemeClr>
                </a:solidFill>
              </a:rPr>
              <a:t>before its declaration</a:t>
            </a:r>
            <a:r>
              <a:rPr lang="en-IN" dirty="0" smtClean="0">
                <a:solidFill>
                  <a:schemeClr val="tx1">
                    <a:lumMod val="95000"/>
                    <a:lumOff val="5000"/>
                  </a:schemeClr>
                </a:solidFill>
              </a:rPr>
              <a:t>. </a:t>
            </a:r>
          </a:p>
          <a:p>
            <a:pPr marL="0" indent="0" algn="just">
              <a:buNone/>
            </a:pPr>
            <a:r>
              <a:rPr lang="en-IN" dirty="0">
                <a:solidFill>
                  <a:schemeClr val="tx1">
                    <a:lumMod val="95000"/>
                    <a:lumOff val="5000"/>
                  </a:schemeClr>
                </a:solidFill>
              </a:rPr>
              <a:t>Here is the </a:t>
            </a:r>
            <a:r>
              <a:rPr lang="en-IN" i="1" dirty="0">
                <a:solidFill>
                  <a:schemeClr val="tx1">
                    <a:lumMod val="95000"/>
                    <a:lumOff val="5000"/>
                  </a:schemeClr>
                </a:solidFill>
              </a:rPr>
              <a:t>Circle </a:t>
            </a:r>
            <a:r>
              <a:rPr lang="en-IN" dirty="0">
                <a:solidFill>
                  <a:schemeClr val="tx1">
                    <a:lumMod val="95000"/>
                    <a:lumOff val="5000"/>
                  </a:schemeClr>
                </a:solidFill>
              </a:rPr>
              <a:t>class again. This time, </a:t>
            </a:r>
            <a:r>
              <a:rPr lang="en-IN" i="1" dirty="0">
                <a:solidFill>
                  <a:schemeClr val="tx1">
                    <a:lumMod val="95000"/>
                    <a:lumOff val="5000"/>
                  </a:schemeClr>
                </a:solidFill>
              </a:rPr>
              <a:t>Area </a:t>
            </a:r>
            <a:r>
              <a:rPr lang="en-IN" dirty="0">
                <a:solidFill>
                  <a:schemeClr val="tx1">
                    <a:lumMod val="95000"/>
                    <a:lumOff val="5000"/>
                  </a:schemeClr>
                </a:solidFill>
              </a:rPr>
              <a:t>is declared as a public method and </a:t>
            </a:r>
            <a:r>
              <a:rPr lang="en-IN" i="1" dirty="0">
                <a:solidFill>
                  <a:schemeClr val="tx1">
                    <a:lumMod val="95000"/>
                    <a:lumOff val="5000"/>
                  </a:schemeClr>
                </a:solidFill>
              </a:rPr>
              <a:t>radius </a:t>
            </a:r>
            <a:r>
              <a:rPr lang="en-IN" dirty="0">
                <a:solidFill>
                  <a:schemeClr val="tx1">
                    <a:lumMod val="95000"/>
                    <a:lumOff val="5000"/>
                  </a:schemeClr>
                </a:solidFill>
              </a:rPr>
              <a:t>is declared as a private field:</a:t>
            </a:r>
          </a:p>
          <a:p>
            <a:pPr marL="0" indent="0" algn="ctr">
              <a:spcBef>
                <a:spcPts val="0"/>
              </a:spcBef>
              <a:buNone/>
            </a:pPr>
            <a:endParaRPr lang="en-IN" dirty="0" smtClean="0">
              <a:solidFill>
                <a:srgbClr val="FF0000"/>
              </a:solidFill>
            </a:endParaRPr>
          </a:p>
          <a:p>
            <a:pPr marL="0" indent="0" algn="ctr">
              <a:spcBef>
                <a:spcPts val="0"/>
              </a:spcBef>
              <a:buNone/>
            </a:pPr>
            <a:r>
              <a:rPr lang="en-IN" dirty="0" smtClean="0">
                <a:solidFill>
                  <a:srgbClr val="FF0000"/>
                </a:solidFill>
              </a:rPr>
              <a:t>class Circle</a:t>
            </a:r>
          </a:p>
          <a:p>
            <a:pPr marL="0" indent="0">
              <a:spcBef>
                <a:spcPts val="0"/>
              </a:spcBef>
              <a:buNone/>
            </a:pPr>
            <a:r>
              <a:rPr lang="en-IN" dirty="0" smtClean="0">
                <a:solidFill>
                  <a:srgbClr val="FF0000"/>
                </a:solidFill>
              </a:rPr>
              <a:t>                                                                             {</a:t>
            </a:r>
          </a:p>
          <a:p>
            <a:pPr marL="0" indent="0" algn="ctr">
              <a:spcBef>
                <a:spcPts val="0"/>
              </a:spcBef>
              <a:buNone/>
            </a:pPr>
            <a:r>
              <a:rPr lang="en-IN" dirty="0" smtClean="0">
                <a:solidFill>
                  <a:srgbClr val="FF0000"/>
                </a:solidFill>
              </a:rPr>
              <a:t>        private </a:t>
            </a:r>
            <a:r>
              <a:rPr lang="en-IN" dirty="0" err="1">
                <a:solidFill>
                  <a:srgbClr val="FF0000"/>
                </a:solidFill>
              </a:rPr>
              <a:t>int</a:t>
            </a:r>
            <a:r>
              <a:rPr lang="en-IN" dirty="0">
                <a:solidFill>
                  <a:srgbClr val="FF0000"/>
                </a:solidFill>
              </a:rPr>
              <a:t> radius; </a:t>
            </a:r>
            <a:endParaRPr lang="en-IN" dirty="0" smtClean="0">
              <a:solidFill>
                <a:srgbClr val="FF0000"/>
              </a:solidFill>
            </a:endParaRPr>
          </a:p>
          <a:p>
            <a:pPr marL="0" indent="0" algn="ctr">
              <a:spcBef>
                <a:spcPts val="0"/>
              </a:spcBef>
              <a:buNone/>
            </a:pPr>
            <a:r>
              <a:rPr lang="en-IN" dirty="0" smtClean="0">
                <a:solidFill>
                  <a:srgbClr val="FF0000"/>
                </a:solidFill>
              </a:rPr>
              <a:t>     public </a:t>
            </a:r>
            <a:r>
              <a:rPr lang="en-IN" dirty="0">
                <a:solidFill>
                  <a:srgbClr val="FF0000"/>
                </a:solidFill>
              </a:rPr>
              <a:t>double Area</a:t>
            </a:r>
            <a:r>
              <a:rPr lang="en-IN" dirty="0" smtClean="0">
                <a:solidFill>
                  <a:srgbClr val="FF0000"/>
                </a:solidFill>
              </a:rPr>
              <a:t>()</a:t>
            </a:r>
          </a:p>
          <a:p>
            <a:pPr marL="0" indent="0">
              <a:spcBef>
                <a:spcPts val="0"/>
              </a:spcBef>
              <a:buNone/>
            </a:pPr>
            <a:r>
              <a:rPr lang="en-IN" dirty="0">
                <a:solidFill>
                  <a:srgbClr val="FF0000"/>
                </a:solidFill>
              </a:rPr>
              <a:t> </a:t>
            </a:r>
            <a:r>
              <a:rPr lang="en-IN" dirty="0" smtClean="0">
                <a:solidFill>
                  <a:srgbClr val="FF0000"/>
                </a:solidFill>
              </a:rPr>
              <a:t>                                                                              { </a:t>
            </a:r>
          </a:p>
          <a:p>
            <a:pPr marL="0" indent="0" algn="ctr">
              <a:spcBef>
                <a:spcPts val="0"/>
              </a:spcBef>
              <a:buNone/>
            </a:pPr>
            <a:r>
              <a:rPr lang="en-IN" dirty="0" smtClean="0">
                <a:solidFill>
                  <a:srgbClr val="FF0000"/>
                </a:solidFill>
              </a:rPr>
              <a:t>                          return </a:t>
            </a:r>
            <a:r>
              <a:rPr lang="en-IN" dirty="0" err="1">
                <a:solidFill>
                  <a:srgbClr val="FF0000"/>
                </a:solidFill>
              </a:rPr>
              <a:t>Math.PI</a:t>
            </a:r>
            <a:r>
              <a:rPr lang="en-IN" dirty="0">
                <a:solidFill>
                  <a:srgbClr val="FF0000"/>
                </a:solidFill>
              </a:rPr>
              <a:t> * radius * radius; </a:t>
            </a:r>
            <a:endParaRPr lang="en-IN" dirty="0" smtClean="0">
              <a:solidFill>
                <a:srgbClr val="FF0000"/>
              </a:solidFill>
            </a:endParaRPr>
          </a:p>
          <a:p>
            <a:pPr marL="0" indent="0">
              <a:spcBef>
                <a:spcPts val="0"/>
              </a:spcBef>
              <a:buNone/>
            </a:pPr>
            <a:r>
              <a:rPr lang="en-IN" dirty="0" smtClean="0">
                <a:solidFill>
                  <a:srgbClr val="FF0000"/>
                </a:solidFill>
              </a:rPr>
              <a:t>                                                                                }</a:t>
            </a:r>
          </a:p>
          <a:p>
            <a:pPr marL="0" indent="0">
              <a:spcBef>
                <a:spcPts val="0"/>
              </a:spcBef>
              <a:buNone/>
            </a:pPr>
            <a:r>
              <a:rPr lang="en-IN" dirty="0" smtClean="0">
                <a:solidFill>
                  <a:srgbClr val="FF0000"/>
                </a:solidFill>
              </a:rPr>
              <a:t>                                                                              }</a:t>
            </a:r>
            <a:endParaRPr lang="en-IN" dirty="0">
              <a:solidFill>
                <a:srgbClr val="FF0000"/>
              </a:solidFill>
            </a:endParaRPr>
          </a:p>
        </p:txBody>
      </p:sp>
    </p:spTree>
    <p:extLst>
      <p:ext uri="{BB962C8B-B14F-4D97-AF65-F5344CB8AC3E}">
        <p14:creationId xmlns:p14="http://schemas.microsoft.com/office/powerpoint/2010/main" xmlns="" val="35802156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a:solidFill>
                  <a:srgbClr val="FF0000"/>
                </a:solidFill>
              </a:rPr>
              <a:t>Casting Data Safely</a:t>
            </a:r>
            <a:endParaRPr lang="en-IN" dirty="0">
              <a:solidFill>
                <a:srgbClr val="FF0000"/>
              </a:solidFill>
            </a:endParaRPr>
          </a:p>
        </p:txBody>
      </p:sp>
      <p:sp>
        <p:nvSpPr>
          <p:cNvPr id="3" name="Content Placeholder 2"/>
          <p:cNvSpPr>
            <a:spLocks noGrp="1"/>
          </p:cNvSpPr>
          <p:nvPr>
            <p:ph idx="1"/>
          </p:nvPr>
        </p:nvSpPr>
        <p:spPr>
          <a:xfrm>
            <a:off x="0" y="528035"/>
            <a:ext cx="12192000" cy="6226935"/>
          </a:xfrm>
        </p:spPr>
        <p:txBody>
          <a:bodyPr>
            <a:normAutofit fontScale="92500" lnSpcReduction="10000"/>
          </a:bodyPr>
          <a:lstStyle/>
          <a:p>
            <a:pPr algn="just"/>
            <a:r>
              <a:rPr lang="en-IN" dirty="0" smtClean="0">
                <a:solidFill>
                  <a:schemeClr val="tx1">
                    <a:lumMod val="95000"/>
                    <a:lumOff val="5000"/>
                  </a:schemeClr>
                </a:solidFill>
              </a:rPr>
              <a:t>  </a:t>
            </a:r>
            <a:r>
              <a:rPr lang="en-IN" dirty="0">
                <a:solidFill>
                  <a:schemeClr val="tx1">
                    <a:lumMod val="95000"/>
                    <a:lumOff val="5000"/>
                  </a:schemeClr>
                </a:solidFill>
              </a:rPr>
              <a:t>By using a cast, you can specify that, </a:t>
            </a:r>
            <a:r>
              <a:rPr lang="en-IN" i="1" dirty="0">
                <a:solidFill>
                  <a:schemeClr val="tx1">
                    <a:lumMod val="95000"/>
                    <a:lumOff val="5000"/>
                  </a:schemeClr>
                </a:solidFill>
              </a:rPr>
              <a:t>in your opinion</a:t>
            </a:r>
            <a:r>
              <a:rPr lang="en-IN" dirty="0">
                <a:solidFill>
                  <a:schemeClr val="tx1">
                    <a:lumMod val="95000"/>
                    <a:lumOff val="5000"/>
                  </a:schemeClr>
                </a:solidFill>
              </a:rPr>
              <a:t>, the data referenced by an object has a specific type and that it is safe to reference the object by using that type.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The </a:t>
            </a:r>
            <a:r>
              <a:rPr lang="en-IN" dirty="0">
                <a:solidFill>
                  <a:schemeClr val="tx1">
                    <a:lumMod val="95000"/>
                    <a:lumOff val="5000"/>
                  </a:schemeClr>
                </a:solidFill>
              </a:rPr>
              <a:t>key phrase here is “in your opinion.” The C# compiler will not check that this is the case, but the runtime will.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If the type of object in memory does not match the cast, the runtime will throw an </a:t>
            </a:r>
            <a:r>
              <a:rPr lang="en-IN" i="1" dirty="0" err="1" smtClean="0">
                <a:solidFill>
                  <a:srgbClr val="FF0000"/>
                </a:solidFill>
              </a:rPr>
              <a:t>InvalidCastException</a:t>
            </a:r>
            <a:r>
              <a:rPr lang="en-IN" dirty="0" smtClean="0">
                <a:solidFill>
                  <a:schemeClr val="tx1">
                    <a:lumMod val="95000"/>
                    <a:lumOff val="5000"/>
                  </a:schemeClr>
                </a:solidFill>
              </a:rPr>
              <a:t>, as described in the preceding section. </a:t>
            </a:r>
          </a:p>
          <a:p>
            <a:pPr algn="just"/>
            <a:r>
              <a:rPr lang="en-IN" dirty="0" smtClean="0">
                <a:solidFill>
                  <a:schemeClr val="tx1">
                    <a:lumMod val="95000"/>
                    <a:lumOff val="5000"/>
                  </a:schemeClr>
                </a:solidFill>
              </a:rPr>
              <a:t>You </a:t>
            </a:r>
            <a:r>
              <a:rPr lang="en-IN" dirty="0">
                <a:solidFill>
                  <a:schemeClr val="tx1">
                    <a:lumMod val="95000"/>
                    <a:lumOff val="5000"/>
                  </a:schemeClr>
                </a:solidFill>
              </a:rPr>
              <a:t>should be prepared to catch this exception and handle it appropriately if it occurs.</a:t>
            </a:r>
          </a:p>
          <a:p>
            <a:pPr algn="just"/>
            <a:r>
              <a:rPr lang="en-IN" dirty="0">
                <a:solidFill>
                  <a:schemeClr val="tx1">
                    <a:lumMod val="95000"/>
                    <a:lumOff val="5000"/>
                  </a:schemeClr>
                </a:solidFill>
              </a:rPr>
              <a:t>However, catching an exception and attempting to recover in the event that the type of an object is not what you expected it to be is a rather cumbersome approach.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C</a:t>
            </a:r>
            <a:r>
              <a:rPr lang="en-IN" dirty="0">
                <a:solidFill>
                  <a:schemeClr val="tx1">
                    <a:lumMod val="95000"/>
                    <a:lumOff val="5000"/>
                  </a:schemeClr>
                </a:solidFill>
              </a:rPr>
              <a:t># provides two more very useful operators that can help you perform casting in a much more elegant manner: </a:t>
            </a:r>
            <a:r>
              <a:rPr lang="en-IN" dirty="0">
                <a:solidFill>
                  <a:srgbClr val="FF0000"/>
                </a:solidFill>
              </a:rPr>
              <a:t>the </a:t>
            </a:r>
            <a:r>
              <a:rPr lang="en-IN" i="1" dirty="0">
                <a:solidFill>
                  <a:srgbClr val="FF0000"/>
                </a:solidFill>
              </a:rPr>
              <a:t>is </a:t>
            </a:r>
            <a:r>
              <a:rPr lang="en-IN" dirty="0">
                <a:solidFill>
                  <a:srgbClr val="FF0000"/>
                </a:solidFill>
              </a:rPr>
              <a:t>and </a:t>
            </a:r>
            <a:r>
              <a:rPr lang="en-IN" i="1" dirty="0">
                <a:solidFill>
                  <a:srgbClr val="FF0000"/>
                </a:solidFill>
              </a:rPr>
              <a:t>as </a:t>
            </a:r>
            <a:r>
              <a:rPr lang="en-IN" dirty="0">
                <a:solidFill>
                  <a:srgbClr val="FF0000"/>
                </a:solidFill>
              </a:rPr>
              <a:t>operators.</a:t>
            </a:r>
            <a:r>
              <a:rPr lang="en-IN" dirty="0" smtClean="0">
                <a:solidFill>
                  <a:srgbClr val="FF0000"/>
                </a:solidFill>
              </a:rPr>
              <a:t>      </a:t>
            </a:r>
          </a:p>
          <a:p>
            <a:pPr marL="0" indent="0" algn="just">
              <a:buNone/>
            </a:pPr>
            <a:r>
              <a:rPr lang="en-IN" b="1" dirty="0" smtClean="0"/>
              <a:t>                                                                              </a:t>
            </a:r>
            <a:r>
              <a:rPr lang="en-IN" sz="2800" b="1" dirty="0" smtClean="0">
                <a:solidFill>
                  <a:srgbClr val="FF0000"/>
                </a:solidFill>
              </a:rPr>
              <a:t>The </a:t>
            </a:r>
            <a:r>
              <a:rPr lang="en-IN" sz="2800" b="1" dirty="0">
                <a:solidFill>
                  <a:srgbClr val="FF0000"/>
                </a:solidFill>
              </a:rPr>
              <a:t>is Operator</a:t>
            </a:r>
            <a:endParaRPr lang="en-IN" sz="2800" dirty="0">
              <a:solidFill>
                <a:schemeClr val="tx1">
                  <a:lumMod val="95000"/>
                  <a:lumOff val="5000"/>
                </a:schemeClr>
              </a:solidFill>
            </a:endParaRPr>
          </a:p>
          <a:p>
            <a:r>
              <a:rPr lang="en-IN" dirty="0" smtClean="0">
                <a:solidFill>
                  <a:schemeClr val="tx1">
                    <a:lumMod val="95000"/>
                    <a:lumOff val="5000"/>
                  </a:schemeClr>
                </a:solidFill>
              </a:rPr>
              <a:t>You </a:t>
            </a:r>
            <a:r>
              <a:rPr lang="en-IN" dirty="0">
                <a:solidFill>
                  <a:schemeClr val="tx1">
                    <a:lumMod val="95000"/>
                    <a:lumOff val="5000"/>
                  </a:schemeClr>
                </a:solidFill>
              </a:rPr>
              <a:t>can use the </a:t>
            </a:r>
            <a:r>
              <a:rPr lang="en-IN" i="1" dirty="0">
                <a:solidFill>
                  <a:schemeClr val="tx1">
                    <a:lumMod val="95000"/>
                    <a:lumOff val="5000"/>
                  </a:schemeClr>
                </a:solidFill>
              </a:rPr>
              <a:t>is </a:t>
            </a:r>
            <a:r>
              <a:rPr lang="en-IN" dirty="0">
                <a:solidFill>
                  <a:schemeClr val="tx1">
                    <a:lumMod val="95000"/>
                    <a:lumOff val="5000"/>
                  </a:schemeClr>
                </a:solidFill>
              </a:rPr>
              <a:t>operator to verify that the type of an object is what you expect it to be, like this</a:t>
            </a:r>
            <a:r>
              <a:rPr lang="en-IN" dirty="0"/>
              <a:t>:</a:t>
            </a:r>
          </a:p>
          <a:p>
            <a:pPr marL="0" indent="0">
              <a:spcBef>
                <a:spcPts val="0"/>
              </a:spcBef>
              <a:buNone/>
            </a:pPr>
            <a:r>
              <a:rPr lang="en-IN" dirty="0" smtClean="0"/>
              <a:t>                                                           </a:t>
            </a:r>
          </a:p>
          <a:p>
            <a:pPr marL="0" indent="0">
              <a:spcBef>
                <a:spcPts val="0"/>
              </a:spcBef>
              <a:buNone/>
            </a:pPr>
            <a:r>
              <a:rPr lang="en-IN" dirty="0"/>
              <a:t> </a:t>
            </a:r>
            <a:r>
              <a:rPr lang="en-IN" dirty="0" smtClean="0"/>
              <a:t>                                                       </a:t>
            </a:r>
            <a:r>
              <a:rPr lang="en-IN" dirty="0" err="1" smtClean="0">
                <a:solidFill>
                  <a:schemeClr val="tx1">
                    <a:lumMod val="95000"/>
                    <a:lumOff val="5000"/>
                  </a:schemeClr>
                </a:solidFill>
              </a:rPr>
              <a:t>WrappedInt</a:t>
            </a:r>
            <a:r>
              <a:rPr lang="en-IN" dirty="0" smtClean="0">
                <a:solidFill>
                  <a:schemeClr val="tx1">
                    <a:lumMod val="95000"/>
                    <a:lumOff val="5000"/>
                  </a:schemeClr>
                </a:solidFill>
              </a:rPr>
              <a:t> </a:t>
            </a:r>
            <a:r>
              <a:rPr lang="en-IN" dirty="0" err="1">
                <a:solidFill>
                  <a:schemeClr val="tx1">
                    <a:lumMod val="95000"/>
                    <a:lumOff val="5000"/>
                  </a:schemeClr>
                </a:solidFill>
              </a:rPr>
              <a:t>wi</a:t>
            </a:r>
            <a:r>
              <a:rPr lang="en-IN" dirty="0">
                <a:solidFill>
                  <a:schemeClr val="tx1">
                    <a:lumMod val="95000"/>
                    <a:lumOff val="5000"/>
                  </a:schemeClr>
                </a:solidFill>
              </a:rPr>
              <a:t> = new </a:t>
            </a:r>
            <a:r>
              <a:rPr lang="en-IN" dirty="0" err="1">
                <a:solidFill>
                  <a:schemeClr val="tx1">
                    <a:lumMod val="95000"/>
                    <a:lumOff val="5000"/>
                  </a:schemeClr>
                </a:solidFill>
              </a:rPr>
              <a:t>WrappedInt</a:t>
            </a:r>
            <a:r>
              <a:rPr lang="en-IN" dirty="0" smtClean="0">
                <a:solidFill>
                  <a:schemeClr val="tx1">
                    <a:lumMod val="95000"/>
                    <a:lumOff val="5000"/>
                  </a:schemeClr>
                </a:solidFill>
              </a:rPr>
              <a:t>();</a:t>
            </a:r>
          </a:p>
          <a:p>
            <a:pPr marL="0" indent="0">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a:t>
            </a:r>
          </a:p>
          <a:p>
            <a:pPr marL="0" indent="0">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object </a:t>
            </a:r>
            <a:r>
              <a:rPr lang="en-IN" dirty="0">
                <a:solidFill>
                  <a:schemeClr val="tx1">
                    <a:lumMod val="95000"/>
                    <a:lumOff val="5000"/>
                  </a:schemeClr>
                </a:solidFill>
              </a:rPr>
              <a:t>o = </a:t>
            </a:r>
            <a:r>
              <a:rPr lang="en-IN" dirty="0" err="1">
                <a:solidFill>
                  <a:schemeClr val="tx1">
                    <a:lumMod val="95000"/>
                    <a:lumOff val="5000"/>
                  </a:schemeClr>
                </a:solidFill>
              </a:rPr>
              <a:t>wi</a:t>
            </a:r>
            <a:r>
              <a:rPr lang="en-IN" dirty="0" smtClean="0">
                <a:solidFill>
                  <a:schemeClr val="tx1">
                    <a:lumMod val="95000"/>
                    <a:lumOff val="5000"/>
                  </a:schemeClr>
                </a:solidFill>
              </a:rPr>
              <a:t>;</a:t>
            </a:r>
          </a:p>
          <a:p>
            <a:pPr marL="0" indent="0">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if </a:t>
            </a:r>
            <a:r>
              <a:rPr lang="en-IN" dirty="0">
                <a:solidFill>
                  <a:schemeClr val="tx1">
                    <a:lumMod val="95000"/>
                    <a:lumOff val="5000"/>
                  </a:schemeClr>
                </a:solidFill>
              </a:rPr>
              <a:t>(o is </a:t>
            </a:r>
            <a:r>
              <a:rPr lang="en-IN" dirty="0" err="1">
                <a:solidFill>
                  <a:schemeClr val="tx1">
                    <a:lumMod val="95000"/>
                    <a:lumOff val="5000"/>
                  </a:schemeClr>
                </a:solidFill>
              </a:rPr>
              <a:t>WrappedInt</a:t>
            </a:r>
            <a:r>
              <a:rPr lang="en-IN" dirty="0" smtClean="0">
                <a:solidFill>
                  <a:schemeClr val="tx1">
                    <a:lumMod val="95000"/>
                    <a:lumOff val="5000"/>
                  </a:schemeClr>
                </a:solidFill>
              </a:rPr>
              <a:t>)</a:t>
            </a:r>
          </a:p>
          <a:p>
            <a:pPr marL="0" indent="0">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 </a:t>
            </a:r>
          </a:p>
          <a:p>
            <a:pPr marL="0" indent="0">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a:t>
            </a:r>
            <a:r>
              <a:rPr lang="en-IN" dirty="0" err="1" smtClean="0">
                <a:solidFill>
                  <a:schemeClr val="tx1">
                    <a:lumMod val="95000"/>
                    <a:lumOff val="5000"/>
                  </a:schemeClr>
                </a:solidFill>
              </a:rPr>
              <a:t>WrappedInt</a:t>
            </a:r>
            <a:r>
              <a:rPr lang="en-IN" dirty="0" smtClean="0">
                <a:solidFill>
                  <a:schemeClr val="tx1">
                    <a:lumMod val="95000"/>
                    <a:lumOff val="5000"/>
                  </a:schemeClr>
                </a:solidFill>
              </a:rPr>
              <a:t> </a:t>
            </a:r>
            <a:r>
              <a:rPr lang="en-IN" dirty="0">
                <a:solidFill>
                  <a:schemeClr val="tx1">
                    <a:lumMod val="95000"/>
                    <a:lumOff val="5000"/>
                  </a:schemeClr>
                </a:solidFill>
              </a:rPr>
              <a:t>temp = (</a:t>
            </a:r>
            <a:r>
              <a:rPr lang="en-IN" dirty="0" err="1">
                <a:solidFill>
                  <a:schemeClr val="tx1">
                    <a:lumMod val="95000"/>
                    <a:lumOff val="5000"/>
                  </a:schemeClr>
                </a:solidFill>
              </a:rPr>
              <a:t>WrappedInt</a:t>
            </a:r>
            <a:r>
              <a:rPr lang="en-IN" dirty="0">
                <a:solidFill>
                  <a:schemeClr val="tx1">
                    <a:lumMod val="95000"/>
                    <a:lumOff val="5000"/>
                  </a:schemeClr>
                </a:solidFill>
              </a:rPr>
              <a:t>)o; // This is safe; o is a </a:t>
            </a:r>
            <a:r>
              <a:rPr lang="en-IN" dirty="0" err="1">
                <a:solidFill>
                  <a:schemeClr val="tx1">
                    <a:lumMod val="95000"/>
                    <a:lumOff val="5000"/>
                  </a:schemeClr>
                </a:solidFill>
              </a:rPr>
              <a:t>WrappedInt</a:t>
            </a:r>
            <a:r>
              <a:rPr lang="en-IN" dirty="0">
                <a:solidFill>
                  <a:schemeClr val="tx1">
                    <a:lumMod val="95000"/>
                    <a:lumOff val="5000"/>
                  </a:schemeClr>
                </a:solidFill>
              </a:rPr>
              <a:t> </a:t>
            </a:r>
            <a:endParaRPr lang="en-IN" dirty="0" smtClean="0">
              <a:solidFill>
                <a:schemeClr val="tx1">
                  <a:lumMod val="95000"/>
                  <a:lumOff val="5000"/>
                </a:schemeClr>
              </a:solidFill>
            </a:endParaRPr>
          </a:p>
          <a:p>
            <a:pPr marL="0" indent="0">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a:t>
            </a:r>
          </a:p>
          <a:p>
            <a:pPr marL="0" indent="0">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            </a:t>
            </a:r>
            <a:r>
              <a:rPr lang="en-IN" dirty="0" smtClean="0">
                <a:solidFill>
                  <a:srgbClr val="FF0000"/>
                </a:solidFill>
              </a:rPr>
              <a:t>                           </a:t>
            </a:r>
            <a:endParaRPr lang="en-IN" dirty="0">
              <a:solidFill>
                <a:srgbClr val="FF0000"/>
              </a:solidFill>
            </a:endParaRPr>
          </a:p>
        </p:txBody>
      </p:sp>
    </p:spTree>
    <p:extLst>
      <p:ext uri="{BB962C8B-B14F-4D97-AF65-F5344CB8AC3E}">
        <p14:creationId xmlns:p14="http://schemas.microsoft.com/office/powerpoint/2010/main" xmlns="" val="13699779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US" b="1" dirty="0" err="1" smtClean="0">
                <a:solidFill>
                  <a:srgbClr val="FF0000"/>
                </a:solidFill>
              </a:rPr>
              <a:t>Contd</a:t>
            </a:r>
            <a:r>
              <a:rPr lang="en-US"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28035"/>
            <a:ext cx="12192000" cy="6226935"/>
          </a:xfrm>
        </p:spPr>
        <p:txBody>
          <a:bodyPr>
            <a:normAutofit lnSpcReduction="10000"/>
          </a:bodyPr>
          <a:lstStyle/>
          <a:p>
            <a:pPr algn="just"/>
            <a:r>
              <a:rPr lang="en-IN" dirty="0">
                <a:solidFill>
                  <a:schemeClr val="tx1">
                    <a:lumMod val="95000"/>
                    <a:lumOff val="5000"/>
                  </a:schemeClr>
                </a:solidFill>
              </a:rPr>
              <a:t>The </a:t>
            </a:r>
            <a:r>
              <a:rPr lang="en-IN" i="1" dirty="0">
                <a:solidFill>
                  <a:schemeClr val="tx1">
                    <a:lumMod val="95000"/>
                    <a:lumOff val="5000"/>
                  </a:schemeClr>
                </a:solidFill>
              </a:rPr>
              <a:t>is </a:t>
            </a:r>
            <a:r>
              <a:rPr lang="en-IN" dirty="0">
                <a:solidFill>
                  <a:schemeClr val="tx1">
                    <a:lumMod val="95000"/>
                    <a:lumOff val="5000"/>
                  </a:schemeClr>
                </a:solidFill>
              </a:rPr>
              <a:t>operator takes two operands: a reference to an object on the left and the name of a type on the right.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If </a:t>
            </a:r>
            <a:r>
              <a:rPr lang="en-IN" dirty="0">
                <a:solidFill>
                  <a:schemeClr val="tx1">
                    <a:lumMod val="95000"/>
                    <a:lumOff val="5000"/>
                  </a:schemeClr>
                </a:solidFill>
              </a:rPr>
              <a:t>the type of the object referenced on the heap has the specified type, </a:t>
            </a:r>
            <a:r>
              <a:rPr lang="en-IN" i="1" dirty="0">
                <a:solidFill>
                  <a:schemeClr val="tx1">
                    <a:lumMod val="95000"/>
                    <a:lumOff val="5000"/>
                  </a:schemeClr>
                </a:solidFill>
              </a:rPr>
              <a:t>is </a:t>
            </a:r>
            <a:r>
              <a:rPr lang="en-IN" dirty="0">
                <a:solidFill>
                  <a:schemeClr val="tx1">
                    <a:lumMod val="95000"/>
                    <a:lumOff val="5000"/>
                  </a:schemeClr>
                </a:solidFill>
              </a:rPr>
              <a:t>evaluates to </a:t>
            </a:r>
            <a:r>
              <a:rPr lang="en-IN" i="1" dirty="0">
                <a:solidFill>
                  <a:schemeClr val="tx1">
                    <a:lumMod val="95000"/>
                    <a:lumOff val="5000"/>
                  </a:schemeClr>
                </a:solidFill>
              </a:rPr>
              <a:t>true</a:t>
            </a:r>
            <a:r>
              <a:rPr lang="en-IN" dirty="0">
                <a:solidFill>
                  <a:schemeClr val="tx1">
                    <a:lumMod val="95000"/>
                    <a:lumOff val="5000"/>
                  </a:schemeClr>
                </a:solidFill>
              </a:rPr>
              <a:t>; otherwise, </a:t>
            </a:r>
            <a:r>
              <a:rPr lang="en-IN" i="1" dirty="0">
                <a:solidFill>
                  <a:schemeClr val="tx1">
                    <a:lumMod val="95000"/>
                    <a:lumOff val="5000"/>
                  </a:schemeClr>
                </a:solidFill>
              </a:rPr>
              <a:t>is </a:t>
            </a:r>
            <a:r>
              <a:rPr lang="en-IN" dirty="0">
                <a:solidFill>
                  <a:schemeClr val="tx1">
                    <a:lumMod val="95000"/>
                    <a:lumOff val="5000"/>
                  </a:schemeClr>
                </a:solidFill>
              </a:rPr>
              <a:t>evaluates to </a:t>
            </a:r>
            <a:r>
              <a:rPr lang="en-IN" i="1" dirty="0">
                <a:solidFill>
                  <a:schemeClr val="tx1">
                    <a:lumMod val="95000"/>
                    <a:lumOff val="5000"/>
                  </a:schemeClr>
                </a:solidFill>
              </a:rPr>
              <a:t>false</a:t>
            </a:r>
            <a:r>
              <a:rPr lang="en-IN" dirty="0">
                <a:solidFill>
                  <a:schemeClr val="tx1">
                    <a:lumMod val="95000"/>
                    <a:lumOff val="5000"/>
                  </a:schemeClr>
                </a:solidFill>
              </a:rPr>
              <a:t>. </a:t>
            </a:r>
            <a:endParaRPr lang="en-IN" dirty="0" smtClean="0">
              <a:solidFill>
                <a:schemeClr val="tx1">
                  <a:lumMod val="95000"/>
                  <a:lumOff val="5000"/>
                </a:schemeClr>
              </a:solidFill>
            </a:endParaRPr>
          </a:p>
          <a:p>
            <a:pPr algn="just"/>
            <a:r>
              <a:rPr lang="en-IN" dirty="0">
                <a:solidFill>
                  <a:schemeClr val="tx1">
                    <a:lumMod val="95000"/>
                    <a:lumOff val="5000"/>
                  </a:schemeClr>
                </a:solidFill>
              </a:rPr>
              <a:t> </a:t>
            </a:r>
            <a:r>
              <a:rPr lang="en-IN" dirty="0" smtClean="0">
                <a:solidFill>
                  <a:schemeClr val="tx1">
                    <a:lumMod val="95000"/>
                    <a:lumOff val="5000"/>
                  </a:schemeClr>
                </a:solidFill>
              </a:rPr>
              <a:t>The </a:t>
            </a:r>
            <a:r>
              <a:rPr lang="en-IN" dirty="0">
                <a:solidFill>
                  <a:schemeClr val="tx1">
                    <a:lumMod val="95000"/>
                    <a:lumOff val="5000"/>
                  </a:schemeClr>
                </a:solidFill>
              </a:rPr>
              <a:t>preceding code attempts to cast the reference to the </a:t>
            </a:r>
            <a:r>
              <a:rPr lang="en-IN" i="1" dirty="0">
                <a:solidFill>
                  <a:schemeClr val="tx1">
                    <a:lumMod val="95000"/>
                    <a:lumOff val="5000"/>
                  </a:schemeClr>
                </a:solidFill>
              </a:rPr>
              <a:t>object </a:t>
            </a:r>
            <a:r>
              <a:rPr lang="en-IN" dirty="0">
                <a:solidFill>
                  <a:schemeClr val="tx1">
                    <a:lumMod val="95000"/>
                    <a:lumOff val="5000"/>
                  </a:schemeClr>
                </a:solidFill>
              </a:rPr>
              <a:t>variable </a:t>
            </a:r>
            <a:r>
              <a:rPr lang="en-IN" i="1" dirty="0">
                <a:solidFill>
                  <a:schemeClr val="tx1">
                    <a:lumMod val="95000"/>
                    <a:lumOff val="5000"/>
                  </a:schemeClr>
                </a:solidFill>
              </a:rPr>
              <a:t>o </a:t>
            </a:r>
            <a:r>
              <a:rPr lang="en-IN" dirty="0">
                <a:solidFill>
                  <a:schemeClr val="tx1">
                    <a:lumMod val="95000"/>
                    <a:lumOff val="5000"/>
                  </a:schemeClr>
                </a:solidFill>
              </a:rPr>
              <a:t>only if it knows that the cast will </a:t>
            </a:r>
            <a:r>
              <a:rPr lang="en-IN" dirty="0" smtClean="0">
                <a:solidFill>
                  <a:schemeClr val="tx1">
                    <a:lumMod val="95000"/>
                    <a:lumOff val="5000"/>
                  </a:schemeClr>
                </a:solidFill>
              </a:rPr>
              <a:t>succeed. </a:t>
            </a:r>
          </a:p>
          <a:p>
            <a:pPr marL="0" indent="0" algn="ctr">
              <a:buNone/>
            </a:pPr>
            <a:r>
              <a:rPr lang="en-IN" sz="2800" b="1" dirty="0">
                <a:solidFill>
                  <a:srgbClr val="FF0000"/>
                </a:solidFill>
              </a:rPr>
              <a:t>The as </a:t>
            </a:r>
            <a:r>
              <a:rPr lang="en-IN" sz="2800" b="1" dirty="0" smtClean="0">
                <a:solidFill>
                  <a:srgbClr val="FF0000"/>
                </a:solidFill>
              </a:rPr>
              <a:t>Operator </a:t>
            </a:r>
          </a:p>
          <a:p>
            <a:pPr algn="just"/>
            <a:r>
              <a:rPr lang="en-IN" dirty="0">
                <a:solidFill>
                  <a:schemeClr val="tx1">
                    <a:lumMod val="95000"/>
                    <a:lumOff val="5000"/>
                  </a:schemeClr>
                </a:solidFill>
              </a:rPr>
              <a:t>The </a:t>
            </a:r>
            <a:r>
              <a:rPr lang="en-IN" i="1" dirty="0">
                <a:solidFill>
                  <a:schemeClr val="tx1">
                    <a:lumMod val="95000"/>
                    <a:lumOff val="5000"/>
                  </a:schemeClr>
                </a:solidFill>
              </a:rPr>
              <a:t>as </a:t>
            </a:r>
            <a:r>
              <a:rPr lang="en-IN" dirty="0">
                <a:solidFill>
                  <a:schemeClr val="tx1">
                    <a:lumMod val="95000"/>
                    <a:lumOff val="5000"/>
                  </a:schemeClr>
                </a:solidFill>
              </a:rPr>
              <a:t>operator </a:t>
            </a:r>
            <a:r>
              <a:rPr lang="en-IN" dirty="0" smtClean="0">
                <a:solidFill>
                  <a:schemeClr val="tx1">
                    <a:lumMod val="95000"/>
                    <a:lumOff val="5000"/>
                  </a:schemeClr>
                </a:solidFill>
              </a:rPr>
              <a:t>fulfils </a:t>
            </a:r>
            <a:r>
              <a:rPr lang="en-IN" dirty="0">
                <a:solidFill>
                  <a:schemeClr val="tx1">
                    <a:lumMod val="95000"/>
                    <a:lumOff val="5000"/>
                  </a:schemeClr>
                </a:solidFill>
              </a:rPr>
              <a:t>a similar role to </a:t>
            </a:r>
            <a:r>
              <a:rPr lang="en-IN" i="1" dirty="0">
                <a:solidFill>
                  <a:schemeClr val="tx1">
                    <a:lumMod val="95000"/>
                    <a:lumOff val="5000"/>
                  </a:schemeClr>
                </a:solidFill>
              </a:rPr>
              <a:t>is </a:t>
            </a:r>
            <a:r>
              <a:rPr lang="en-IN" dirty="0">
                <a:solidFill>
                  <a:schemeClr val="tx1">
                    <a:lumMod val="95000"/>
                    <a:lumOff val="5000"/>
                  </a:schemeClr>
                </a:solidFill>
              </a:rPr>
              <a:t>but in a slightly truncated manner. You use the </a:t>
            </a:r>
            <a:r>
              <a:rPr lang="en-IN" i="1" dirty="0">
                <a:solidFill>
                  <a:schemeClr val="tx1">
                    <a:lumMod val="95000"/>
                    <a:lumOff val="5000"/>
                  </a:schemeClr>
                </a:solidFill>
              </a:rPr>
              <a:t>as </a:t>
            </a:r>
            <a:r>
              <a:rPr lang="en-IN" dirty="0">
                <a:solidFill>
                  <a:schemeClr val="tx1">
                    <a:lumMod val="95000"/>
                    <a:lumOff val="5000"/>
                  </a:schemeClr>
                </a:solidFill>
              </a:rPr>
              <a:t>operator like this:</a:t>
            </a:r>
          </a:p>
          <a:p>
            <a:pPr marL="0" indent="0" algn="just">
              <a:spcBef>
                <a:spcPts val="0"/>
              </a:spcBef>
              <a:buNone/>
            </a:pPr>
            <a:r>
              <a:rPr lang="en-IN" dirty="0" smtClean="0">
                <a:solidFill>
                  <a:schemeClr val="tx1">
                    <a:lumMod val="95000"/>
                    <a:lumOff val="5000"/>
                  </a:schemeClr>
                </a:solidFill>
              </a:rPr>
              <a:t>                                                                              </a:t>
            </a:r>
          </a:p>
          <a:p>
            <a:pPr marL="0" indent="0" algn="just">
              <a:spcBef>
                <a:spcPts val="0"/>
              </a:spcBef>
              <a:buNone/>
            </a:pPr>
            <a:r>
              <a:rPr lang="en-IN" dirty="0" smtClean="0">
                <a:solidFill>
                  <a:schemeClr val="tx1">
                    <a:lumMod val="95000"/>
                    <a:lumOff val="5000"/>
                  </a:schemeClr>
                </a:solidFill>
              </a:rPr>
              <a:t>                                                             </a:t>
            </a:r>
            <a:r>
              <a:rPr lang="en-IN" dirty="0" err="1" smtClean="0">
                <a:solidFill>
                  <a:schemeClr val="tx1">
                    <a:lumMod val="95000"/>
                    <a:lumOff val="5000"/>
                  </a:schemeClr>
                </a:solidFill>
              </a:rPr>
              <a:t>WrappedInt</a:t>
            </a:r>
            <a:r>
              <a:rPr lang="en-IN" dirty="0" smtClean="0">
                <a:solidFill>
                  <a:schemeClr val="tx1">
                    <a:lumMod val="95000"/>
                    <a:lumOff val="5000"/>
                  </a:schemeClr>
                </a:solidFill>
              </a:rPr>
              <a:t> </a:t>
            </a:r>
            <a:r>
              <a:rPr lang="en-IN" dirty="0" err="1">
                <a:solidFill>
                  <a:schemeClr val="tx1">
                    <a:lumMod val="95000"/>
                    <a:lumOff val="5000"/>
                  </a:schemeClr>
                </a:solidFill>
              </a:rPr>
              <a:t>wi</a:t>
            </a:r>
            <a:r>
              <a:rPr lang="en-IN" dirty="0">
                <a:solidFill>
                  <a:schemeClr val="tx1">
                    <a:lumMod val="95000"/>
                    <a:lumOff val="5000"/>
                  </a:schemeClr>
                </a:solidFill>
              </a:rPr>
              <a:t> = new </a:t>
            </a:r>
            <a:r>
              <a:rPr lang="en-IN" dirty="0" err="1">
                <a:solidFill>
                  <a:schemeClr val="tx1">
                    <a:lumMod val="95000"/>
                    <a:lumOff val="5000"/>
                  </a:schemeClr>
                </a:solidFill>
              </a:rPr>
              <a:t>WrappedInt</a:t>
            </a:r>
            <a:r>
              <a:rPr lang="en-IN" dirty="0" smtClean="0">
                <a:solidFill>
                  <a:schemeClr val="tx1">
                    <a:lumMod val="95000"/>
                    <a:lumOff val="5000"/>
                  </a:schemeClr>
                </a:solidFill>
              </a:rPr>
              <a:t>();</a:t>
            </a:r>
          </a:p>
          <a:p>
            <a:pPr marL="0" indent="0" algn="just">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a:t>
            </a:r>
          </a:p>
          <a:p>
            <a:pPr marL="0" indent="0" algn="just">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object </a:t>
            </a:r>
            <a:r>
              <a:rPr lang="en-IN" dirty="0">
                <a:solidFill>
                  <a:schemeClr val="tx1">
                    <a:lumMod val="95000"/>
                    <a:lumOff val="5000"/>
                  </a:schemeClr>
                </a:solidFill>
              </a:rPr>
              <a:t>o = </a:t>
            </a:r>
            <a:r>
              <a:rPr lang="en-IN" dirty="0" err="1">
                <a:solidFill>
                  <a:schemeClr val="tx1">
                    <a:lumMod val="95000"/>
                    <a:lumOff val="5000"/>
                  </a:schemeClr>
                </a:solidFill>
              </a:rPr>
              <a:t>wi</a:t>
            </a:r>
            <a:r>
              <a:rPr lang="en-IN" dirty="0" smtClean="0">
                <a:solidFill>
                  <a:schemeClr val="tx1">
                    <a:lumMod val="95000"/>
                    <a:lumOff val="5000"/>
                  </a:schemeClr>
                </a:solidFill>
              </a:rPr>
              <a:t>;</a:t>
            </a:r>
          </a:p>
          <a:p>
            <a:pPr marL="0" indent="0" algn="just">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a:t>
            </a:r>
            <a:r>
              <a:rPr lang="en-IN" dirty="0" err="1" smtClean="0">
                <a:solidFill>
                  <a:schemeClr val="tx1">
                    <a:lumMod val="95000"/>
                    <a:lumOff val="5000"/>
                  </a:schemeClr>
                </a:solidFill>
              </a:rPr>
              <a:t>WrappedInt</a:t>
            </a:r>
            <a:r>
              <a:rPr lang="en-IN" dirty="0" smtClean="0">
                <a:solidFill>
                  <a:schemeClr val="tx1">
                    <a:lumMod val="95000"/>
                    <a:lumOff val="5000"/>
                  </a:schemeClr>
                </a:solidFill>
              </a:rPr>
              <a:t> </a:t>
            </a:r>
            <a:r>
              <a:rPr lang="en-IN" dirty="0">
                <a:solidFill>
                  <a:schemeClr val="tx1">
                    <a:lumMod val="95000"/>
                    <a:lumOff val="5000"/>
                  </a:schemeClr>
                </a:solidFill>
              </a:rPr>
              <a:t>temp = o as </a:t>
            </a:r>
            <a:r>
              <a:rPr lang="en-IN" dirty="0" err="1">
                <a:solidFill>
                  <a:schemeClr val="tx1">
                    <a:lumMod val="95000"/>
                    <a:lumOff val="5000"/>
                  </a:schemeClr>
                </a:solidFill>
              </a:rPr>
              <a:t>WrappedInt</a:t>
            </a:r>
            <a:r>
              <a:rPr lang="en-IN" dirty="0" smtClean="0">
                <a:solidFill>
                  <a:schemeClr val="tx1">
                    <a:lumMod val="95000"/>
                    <a:lumOff val="5000"/>
                  </a:schemeClr>
                </a:solidFill>
              </a:rPr>
              <a:t>;                           </a:t>
            </a:r>
          </a:p>
          <a:p>
            <a:pPr marL="0" indent="0" algn="just">
              <a:spcBef>
                <a:spcPts val="0"/>
              </a:spcBef>
              <a:buNone/>
            </a:pPr>
            <a:r>
              <a:rPr lang="en-IN" dirty="0" smtClean="0">
                <a:solidFill>
                  <a:schemeClr val="tx1">
                    <a:lumMod val="95000"/>
                    <a:lumOff val="5000"/>
                  </a:schemeClr>
                </a:solidFill>
              </a:rPr>
              <a:t>                                                                 if (temp != null)</a:t>
            </a:r>
          </a:p>
          <a:p>
            <a:pPr marL="0" indent="0" algn="just">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 </a:t>
            </a:r>
          </a:p>
          <a:p>
            <a:pPr marL="0" indent="0" algn="just">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 // Cast was successful</a:t>
            </a:r>
          </a:p>
          <a:p>
            <a:pPr marL="0" indent="0">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 </a:t>
            </a:r>
          </a:p>
          <a:p>
            <a:pPr marL="0" indent="0" algn="just">
              <a:spcBef>
                <a:spcPts val="0"/>
              </a:spcBef>
              <a:buNone/>
            </a:pPr>
            <a:r>
              <a:rPr lang="en-IN" dirty="0">
                <a:solidFill>
                  <a:schemeClr val="tx1">
                    <a:lumMod val="95000"/>
                    <a:lumOff val="5000"/>
                  </a:schemeClr>
                </a:solidFill>
              </a:rPr>
              <a:t>Like the </a:t>
            </a:r>
            <a:r>
              <a:rPr lang="en-IN" i="1" dirty="0">
                <a:solidFill>
                  <a:srgbClr val="FF0000"/>
                </a:solidFill>
              </a:rPr>
              <a:t>is </a:t>
            </a:r>
            <a:r>
              <a:rPr lang="en-IN" dirty="0">
                <a:solidFill>
                  <a:srgbClr val="FF0000"/>
                </a:solidFill>
              </a:rPr>
              <a:t>operator</a:t>
            </a:r>
            <a:r>
              <a:rPr lang="en-IN" dirty="0">
                <a:solidFill>
                  <a:schemeClr val="tx1">
                    <a:lumMod val="95000"/>
                    <a:lumOff val="5000"/>
                  </a:schemeClr>
                </a:solidFill>
              </a:rPr>
              <a:t>, </a:t>
            </a:r>
            <a:r>
              <a:rPr lang="en-IN" dirty="0">
                <a:solidFill>
                  <a:srgbClr val="FF0000"/>
                </a:solidFill>
              </a:rPr>
              <a:t>the </a:t>
            </a:r>
            <a:r>
              <a:rPr lang="en-IN" i="1" dirty="0">
                <a:solidFill>
                  <a:srgbClr val="FF0000"/>
                </a:solidFill>
              </a:rPr>
              <a:t>as </a:t>
            </a:r>
            <a:r>
              <a:rPr lang="en-IN" dirty="0">
                <a:solidFill>
                  <a:srgbClr val="FF0000"/>
                </a:solidFill>
              </a:rPr>
              <a:t>operator </a:t>
            </a:r>
            <a:r>
              <a:rPr lang="en-IN" dirty="0">
                <a:solidFill>
                  <a:schemeClr val="tx1">
                    <a:lumMod val="95000"/>
                    <a:lumOff val="5000"/>
                  </a:schemeClr>
                </a:solidFill>
              </a:rPr>
              <a:t>takes an object and a type as its operands. The runtime attempts to cast the object to the specified type. </a:t>
            </a:r>
            <a:endParaRPr lang="en-IN" dirty="0" smtClean="0">
              <a:solidFill>
                <a:schemeClr val="tx1">
                  <a:lumMod val="95000"/>
                  <a:lumOff val="5000"/>
                </a:schemeClr>
              </a:solidFill>
            </a:endParaRPr>
          </a:p>
          <a:p>
            <a:pPr marL="0" indent="0" algn="just">
              <a:spcBef>
                <a:spcPts val="0"/>
              </a:spcBef>
              <a:buNone/>
            </a:pPr>
            <a:endParaRPr lang="en-IN" dirty="0" smtClean="0">
              <a:solidFill>
                <a:schemeClr val="tx1">
                  <a:lumMod val="95000"/>
                  <a:lumOff val="5000"/>
                </a:schemeClr>
              </a:solidFill>
            </a:endParaRPr>
          </a:p>
          <a:p>
            <a:pPr marL="0" indent="0" algn="just">
              <a:spcBef>
                <a:spcPts val="0"/>
              </a:spcBef>
              <a:buNone/>
            </a:pPr>
            <a:r>
              <a:rPr lang="en-IN" dirty="0" smtClean="0">
                <a:solidFill>
                  <a:srgbClr val="FF0000"/>
                </a:solidFill>
              </a:rPr>
              <a:t>If </a:t>
            </a:r>
            <a:r>
              <a:rPr lang="en-IN" dirty="0">
                <a:solidFill>
                  <a:srgbClr val="FF0000"/>
                </a:solidFill>
              </a:rPr>
              <a:t>the cast is successful, the result is returned and, in this example, it is assigned to the </a:t>
            </a:r>
            <a:r>
              <a:rPr lang="en-IN" i="1" dirty="0" err="1">
                <a:solidFill>
                  <a:srgbClr val="FF0000"/>
                </a:solidFill>
              </a:rPr>
              <a:t>WrappedInt</a:t>
            </a:r>
            <a:r>
              <a:rPr lang="en-IN" i="1" dirty="0">
                <a:solidFill>
                  <a:srgbClr val="FF0000"/>
                </a:solidFill>
              </a:rPr>
              <a:t> </a:t>
            </a:r>
            <a:r>
              <a:rPr lang="en-IN" dirty="0">
                <a:solidFill>
                  <a:srgbClr val="FF0000"/>
                </a:solidFill>
              </a:rPr>
              <a:t>variable </a:t>
            </a:r>
            <a:r>
              <a:rPr lang="en-IN" i="1" dirty="0">
                <a:solidFill>
                  <a:srgbClr val="FF0000"/>
                </a:solidFill>
              </a:rPr>
              <a:t>temp</a:t>
            </a:r>
            <a:r>
              <a:rPr lang="en-IN" dirty="0">
                <a:solidFill>
                  <a:srgbClr val="FF0000"/>
                </a:solidFill>
              </a:rPr>
              <a:t>. </a:t>
            </a:r>
            <a:endParaRPr lang="en-IN" dirty="0" smtClean="0">
              <a:solidFill>
                <a:srgbClr val="FF0000"/>
              </a:solidFill>
            </a:endParaRPr>
          </a:p>
          <a:p>
            <a:pPr marL="0" indent="0" algn="just">
              <a:spcBef>
                <a:spcPts val="0"/>
              </a:spcBef>
              <a:buNone/>
            </a:pPr>
            <a:endParaRPr lang="en-IN" dirty="0">
              <a:solidFill>
                <a:schemeClr val="tx1">
                  <a:lumMod val="95000"/>
                  <a:lumOff val="5000"/>
                </a:schemeClr>
              </a:solidFill>
            </a:endParaRPr>
          </a:p>
          <a:p>
            <a:pPr marL="0" indent="0" algn="just">
              <a:spcBef>
                <a:spcPts val="0"/>
              </a:spcBef>
              <a:buNone/>
            </a:pPr>
            <a:r>
              <a:rPr lang="en-IN" dirty="0" smtClean="0">
                <a:solidFill>
                  <a:srgbClr val="FF0000"/>
                </a:solidFill>
              </a:rPr>
              <a:t>If </a:t>
            </a:r>
            <a:r>
              <a:rPr lang="en-IN" dirty="0">
                <a:solidFill>
                  <a:srgbClr val="FF0000"/>
                </a:solidFill>
              </a:rPr>
              <a:t>the cast is unsuccessful, the </a:t>
            </a:r>
            <a:r>
              <a:rPr lang="en-IN" i="1" dirty="0">
                <a:solidFill>
                  <a:srgbClr val="FF0000"/>
                </a:solidFill>
              </a:rPr>
              <a:t>as </a:t>
            </a:r>
            <a:r>
              <a:rPr lang="en-IN" dirty="0">
                <a:solidFill>
                  <a:srgbClr val="FF0000"/>
                </a:solidFill>
              </a:rPr>
              <a:t>operator evaluates to the </a:t>
            </a:r>
            <a:r>
              <a:rPr lang="en-IN" i="1" dirty="0">
                <a:solidFill>
                  <a:srgbClr val="FF0000"/>
                </a:solidFill>
              </a:rPr>
              <a:t>null </a:t>
            </a:r>
            <a:r>
              <a:rPr lang="en-IN" dirty="0">
                <a:solidFill>
                  <a:srgbClr val="FF0000"/>
                </a:solidFill>
              </a:rPr>
              <a:t>value and assigns that to </a:t>
            </a:r>
            <a:r>
              <a:rPr lang="en-IN" i="1" dirty="0">
                <a:solidFill>
                  <a:srgbClr val="FF0000"/>
                </a:solidFill>
              </a:rPr>
              <a:t>temp </a:t>
            </a:r>
            <a:r>
              <a:rPr lang="en-IN" dirty="0">
                <a:solidFill>
                  <a:srgbClr val="FF0000"/>
                </a:solidFill>
              </a:rPr>
              <a:t>instead.</a:t>
            </a:r>
          </a:p>
        </p:txBody>
      </p:sp>
    </p:spTree>
    <p:extLst>
      <p:ext uri="{BB962C8B-B14F-4D97-AF65-F5344CB8AC3E}">
        <p14:creationId xmlns:p14="http://schemas.microsoft.com/office/powerpoint/2010/main" xmlns="" val="14752132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dirty="0">
                <a:solidFill>
                  <a:srgbClr val="FF0000"/>
                </a:solidFill>
              </a:rPr>
              <a:t>P</a:t>
            </a:r>
            <a:r>
              <a:rPr lang="en-IN" b="1" dirty="0">
                <a:solidFill>
                  <a:srgbClr val="FF0000"/>
                </a:solidFill>
              </a:rPr>
              <a:t>ointers and Unsafe </a:t>
            </a:r>
            <a:r>
              <a:rPr lang="en-IN" b="1" dirty="0" smtClean="0">
                <a:solidFill>
                  <a:srgbClr val="FF0000"/>
                </a:solidFill>
              </a:rPr>
              <a:t>Code</a:t>
            </a:r>
            <a:endParaRPr lang="en-IN" dirty="0">
              <a:solidFill>
                <a:srgbClr val="FF0000"/>
              </a:solidFill>
            </a:endParaRPr>
          </a:p>
        </p:txBody>
      </p:sp>
      <p:sp>
        <p:nvSpPr>
          <p:cNvPr id="3" name="Content Placeholder 2"/>
          <p:cNvSpPr>
            <a:spLocks noGrp="1"/>
          </p:cNvSpPr>
          <p:nvPr>
            <p:ph idx="1"/>
          </p:nvPr>
        </p:nvSpPr>
        <p:spPr>
          <a:xfrm>
            <a:off x="0" y="528035"/>
            <a:ext cx="12192000" cy="6226935"/>
          </a:xfrm>
        </p:spPr>
        <p:txBody>
          <a:bodyPr>
            <a:noAutofit/>
          </a:bodyPr>
          <a:lstStyle/>
          <a:p>
            <a:pPr algn="just"/>
            <a:r>
              <a:rPr lang="en-IN" sz="1700" dirty="0">
                <a:solidFill>
                  <a:schemeClr val="tx1">
                    <a:lumMod val="95000"/>
                    <a:lumOff val="5000"/>
                  </a:schemeClr>
                </a:solidFill>
              </a:rPr>
              <a:t>This section is purely for your information and is aimed at developers who are familiar with C or C++. If you are new to programming, feel free to skip this section</a:t>
            </a:r>
            <a:r>
              <a:rPr lang="en-IN" sz="1700" dirty="0" smtClean="0">
                <a:solidFill>
                  <a:schemeClr val="tx1">
                    <a:lumMod val="95000"/>
                    <a:lumOff val="5000"/>
                  </a:schemeClr>
                </a:solidFill>
              </a:rPr>
              <a:t>. </a:t>
            </a:r>
          </a:p>
          <a:p>
            <a:pPr algn="just"/>
            <a:r>
              <a:rPr lang="en-IN" sz="1700" dirty="0">
                <a:solidFill>
                  <a:schemeClr val="tx1">
                    <a:lumMod val="95000"/>
                    <a:lumOff val="5000"/>
                  </a:schemeClr>
                </a:solidFill>
              </a:rPr>
              <a:t>If you have already written programs in languages such as C or C++, much of the discussion in this chapter concerning object references might be familiar. Although neither C nor C++ has explicit reference types, both languages have a construct that provides similar functionality: a pointer</a:t>
            </a:r>
            <a:r>
              <a:rPr lang="en-IN" sz="1700" dirty="0" smtClean="0">
                <a:solidFill>
                  <a:schemeClr val="tx1">
                    <a:lumMod val="95000"/>
                    <a:lumOff val="5000"/>
                  </a:schemeClr>
                </a:solidFill>
              </a:rPr>
              <a:t>. </a:t>
            </a:r>
          </a:p>
          <a:p>
            <a:pPr algn="just"/>
            <a:r>
              <a:rPr lang="en-IN" sz="1700" dirty="0">
                <a:solidFill>
                  <a:schemeClr val="tx1">
                    <a:lumMod val="95000"/>
                    <a:lumOff val="5000"/>
                  </a:schemeClr>
                </a:solidFill>
              </a:rPr>
              <a:t>A </a:t>
            </a:r>
            <a:r>
              <a:rPr lang="en-IN" sz="1700" i="1" dirty="0">
                <a:solidFill>
                  <a:schemeClr val="tx1">
                    <a:lumMod val="95000"/>
                    <a:lumOff val="5000"/>
                  </a:schemeClr>
                </a:solidFill>
              </a:rPr>
              <a:t>pointer </a:t>
            </a:r>
            <a:r>
              <a:rPr lang="en-IN" sz="1700" dirty="0">
                <a:solidFill>
                  <a:schemeClr val="tx1">
                    <a:lumMod val="95000"/>
                    <a:lumOff val="5000"/>
                  </a:schemeClr>
                </a:solidFill>
              </a:rPr>
              <a:t>is a variable that holds the address of, or a reference to, an item in memory (on the heap or on the stack). A special syntax is used to identify a variable as a pointer. For example, the following statement declares the variable </a:t>
            </a:r>
            <a:r>
              <a:rPr lang="en-IN" sz="1700" i="1" dirty="0">
                <a:solidFill>
                  <a:schemeClr val="tx1">
                    <a:lumMod val="95000"/>
                    <a:lumOff val="5000"/>
                  </a:schemeClr>
                </a:solidFill>
              </a:rPr>
              <a:t>pi </a:t>
            </a:r>
            <a:r>
              <a:rPr lang="en-IN" sz="1700" dirty="0">
                <a:solidFill>
                  <a:schemeClr val="tx1">
                    <a:lumMod val="95000"/>
                    <a:lumOff val="5000"/>
                  </a:schemeClr>
                </a:solidFill>
              </a:rPr>
              <a:t>as a pointer to an </a:t>
            </a:r>
            <a:r>
              <a:rPr lang="en-IN" sz="1700" dirty="0" smtClean="0">
                <a:solidFill>
                  <a:schemeClr val="tx1">
                    <a:lumMod val="95000"/>
                    <a:lumOff val="5000"/>
                  </a:schemeClr>
                </a:solidFill>
              </a:rPr>
              <a:t>integer:</a:t>
            </a:r>
          </a:p>
          <a:p>
            <a:pPr marL="0" indent="0" algn="just">
              <a:buNone/>
            </a:pPr>
            <a:r>
              <a:rPr lang="en-IN" sz="1700" dirty="0"/>
              <a:t> </a:t>
            </a:r>
            <a:r>
              <a:rPr lang="en-IN" sz="1700" dirty="0" smtClean="0"/>
              <a:t>                                                                                  </a:t>
            </a:r>
            <a:r>
              <a:rPr lang="en-IN" sz="1700" dirty="0" err="1" smtClean="0">
                <a:solidFill>
                  <a:srgbClr val="FF0000"/>
                </a:solidFill>
              </a:rPr>
              <a:t>int</a:t>
            </a:r>
            <a:r>
              <a:rPr lang="en-IN" sz="1700" dirty="0" smtClean="0">
                <a:solidFill>
                  <a:srgbClr val="FF0000"/>
                </a:solidFill>
              </a:rPr>
              <a:t> </a:t>
            </a:r>
            <a:r>
              <a:rPr lang="en-IN" sz="1700" dirty="0">
                <a:solidFill>
                  <a:srgbClr val="FF0000"/>
                </a:solidFill>
              </a:rPr>
              <a:t>*pi</a:t>
            </a:r>
            <a:r>
              <a:rPr lang="en-IN" sz="1700" dirty="0" smtClean="0">
                <a:solidFill>
                  <a:srgbClr val="FF0000"/>
                </a:solidFill>
              </a:rPr>
              <a:t>; </a:t>
            </a:r>
          </a:p>
          <a:p>
            <a:pPr marL="0" indent="0" algn="just">
              <a:buNone/>
            </a:pPr>
            <a:r>
              <a:rPr lang="en-IN" sz="1700" dirty="0">
                <a:solidFill>
                  <a:schemeClr val="tx1">
                    <a:lumMod val="95000"/>
                    <a:lumOff val="5000"/>
                  </a:schemeClr>
                </a:solidFill>
              </a:rPr>
              <a:t>Although the variable </a:t>
            </a:r>
            <a:r>
              <a:rPr lang="en-IN" sz="1700" i="1" dirty="0">
                <a:solidFill>
                  <a:schemeClr val="tx1">
                    <a:lumMod val="95000"/>
                    <a:lumOff val="5000"/>
                  </a:schemeClr>
                </a:solidFill>
              </a:rPr>
              <a:t>pi </a:t>
            </a:r>
            <a:r>
              <a:rPr lang="en-IN" sz="1700" dirty="0">
                <a:solidFill>
                  <a:schemeClr val="tx1">
                    <a:lumMod val="95000"/>
                    <a:lumOff val="5000"/>
                  </a:schemeClr>
                </a:solidFill>
              </a:rPr>
              <a:t>is declared as a pointer, it does not actually point anywhere until you initialize it. </a:t>
            </a:r>
            <a:endParaRPr lang="en-IN" sz="1700" dirty="0" smtClean="0">
              <a:solidFill>
                <a:schemeClr val="tx1">
                  <a:lumMod val="95000"/>
                  <a:lumOff val="5000"/>
                </a:schemeClr>
              </a:solidFill>
            </a:endParaRPr>
          </a:p>
          <a:p>
            <a:pPr marL="0" indent="0" algn="just">
              <a:buNone/>
            </a:pPr>
            <a:r>
              <a:rPr lang="en-IN" sz="1700" dirty="0" smtClean="0">
                <a:solidFill>
                  <a:schemeClr val="tx1">
                    <a:lumMod val="95000"/>
                    <a:lumOff val="5000"/>
                  </a:schemeClr>
                </a:solidFill>
              </a:rPr>
              <a:t>For </a:t>
            </a:r>
            <a:r>
              <a:rPr lang="en-IN" sz="1700" dirty="0">
                <a:solidFill>
                  <a:schemeClr val="tx1">
                    <a:lumMod val="95000"/>
                    <a:lumOff val="5000"/>
                  </a:schemeClr>
                </a:solidFill>
              </a:rPr>
              <a:t>example, to use </a:t>
            </a:r>
            <a:r>
              <a:rPr lang="en-IN" sz="1700" i="1" dirty="0">
                <a:solidFill>
                  <a:schemeClr val="tx1">
                    <a:lumMod val="95000"/>
                    <a:lumOff val="5000"/>
                  </a:schemeClr>
                </a:solidFill>
              </a:rPr>
              <a:t>pi </a:t>
            </a:r>
            <a:r>
              <a:rPr lang="en-IN" sz="1700" dirty="0">
                <a:solidFill>
                  <a:schemeClr val="tx1">
                    <a:lumMod val="95000"/>
                    <a:lumOff val="5000"/>
                  </a:schemeClr>
                </a:solidFill>
              </a:rPr>
              <a:t>to point to the integer variable </a:t>
            </a:r>
            <a:r>
              <a:rPr lang="en-IN" sz="1700" i="1" dirty="0" err="1">
                <a:solidFill>
                  <a:schemeClr val="tx1">
                    <a:lumMod val="95000"/>
                    <a:lumOff val="5000"/>
                  </a:schemeClr>
                </a:solidFill>
              </a:rPr>
              <a:t>i</a:t>
            </a:r>
            <a:r>
              <a:rPr lang="en-IN" sz="1700" dirty="0">
                <a:solidFill>
                  <a:schemeClr val="tx1">
                    <a:lumMod val="95000"/>
                    <a:lumOff val="5000"/>
                  </a:schemeClr>
                </a:solidFill>
              </a:rPr>
              <a:t>, you can use the follow-</a:t>
            </a:r>
            <a:r>
              <a:rPr lang="en-IN" sz="1700" dirty="0" err="1">
                <a:solidFill>
                  <a:schemeClr val="tx1">
                    <a:lumMod val="95000"/>
                    <a:lumOff val="5000"/>
                  </a:schemeClr>
                </a:solidFill>
              </a:rPr>
              <a:t>ing</a:t>
            </a:r>
            <a:r>
              <a:rPr lang="en-IN" sz="1700" dirty="0">
                <a:solidFill>
                  <a:schemeClr val="tx1">
                    <a:lumMod val="95000"/>
                    <a:lumOff val="5000"/>
                  </a:schemeClr>
                </a:solidFill>
              </a:rPr>
              <a:t> statements and the address-of operator (</a:t>
            </a:r>
            <a:r>
              <a:rPr lang="en-IN" sz="1700" i="1" dirty="0">
                <a:solidFill>
                  <a:schemeClr val="tx1">
                    <a:lumMod val="95000"/>
                    <a:lumOff val="5000"/>
                  </a:schemeClr>
                </a:solidFill>
              </a:rPr>
              <a:t>&amp;</a:t>
            </a:r>
            <a:r>
              <a:rPr lang="en-IN" sz="1700" dirty="0">
                <a:solidFill>
                  <a:schemeClr val="tx1">
                    <a:lumMod val="95000"/>
                    <a:lumOff val="5000"/>
                  </a:schemeClr>
                </a:solidFill>
              </a:rPr>
              <a:t>), which returns the address of a variable</a:t>
            </a:r>
            <a:r>
              <a:rPr lang="en-IN" sz="1700" dirty="0" smtClean="0">
                <a:solidFill>
                  <a:schemeClr val="tx1">
                    <a:lumMod val="95000"/>
                    <a:lumOff val="5000"/>
                  </a:schemeClr>
                </a:solidFill>
              </a:rPr>
              <a:t>:</a:t>
            </a:r>
          </a:p>
          <a:p>
            <a:pPr marL="0" indent="0" algn="just">
              <a:spcBef>
                <a:spcPts val="0"/>
              </a:spcBef>
              <a:buNone/>
            </a:pPr>
            <a:r>
              <a:rPr lang="en-IN" sz="1700" dirty="0">
                <a:solidFill>
                  <a:srgbClr val="FF0000"/>
                </a:solidFill>
              </a:rPr>
              <a:t> </a:t>
            </a:r>
            <a:r>
              <a:rPr lang="en-IN" sz="1700" dirty="0" smtClean="0">
                <a:solidFill>
                  <a:srgbClr val="FF0000"/>
                </a:solidFill>
              </a:rPr>
              <a:t>                                                                                </a:t>
            </a:r>
            <a:r>
              <a:rPr lang="en-IN" sz="1700" dirty="0" err="1" smtClean="0">
                <a:solidFill>
                  <a:srgbClr val="FF0000"/>
                </a:solidFill>
              </a:rPr>
              <a:t>int</a:t>
            </a:r>
            <a:r>
              <a:rPr lang="en-IN" sz="1700" dirty="0" smtClean="0">
                <a:solidFill>
                  <a:srgbClr val="FF0000"/>
                </a:solidFill>
              </a:rPr>
              <a:t> </a:t>
            </a:r>
            <a:r>
              <a:rPr lang="en-IN" sz="1700" dirty="0">
                <a:solidFill>
                  <a:srgbClr val="FF0000"/>
                </a:solidFill>
              </a:rPr>
              <a:t>*pi; </a:t>
            </a:r>
            <a:endParaRPr lang="en-IN" sz="1700" dirty="0" smtClean="0">
              <a:solidFill>
                <a:srgbClr val="FF0000"/>
              </a:solidFill>
            </a:endParaRPr>
          </a:p>
          <a:p>
            <a:pPr marL="0" indent="0" algn="just">
              <a:spcBef>
                <a:spcPts val="0"/>
              </a:spcBef>
              <a:buNone/>
            </a:pPr>
            <a:r>
              <a:rPr lang="en-IN" sz="1700" dirty="0">
                <a:solidFill>
                  <a:srgbClr val="FF0000"/>
                </a:solidFill>
              </a:rPr>
              <a:t> </a:t>
            </a:r>
            <a:r>
              <a:rPr lang="en-IN" sz="1700" dirty="0" smtClean="0">
                <a:solidFill>
                  <a:srgbClr val="FF0000"/>
                </a:solidFill>
              </a:rPr>
              <a:t>                                                                                </a:t>
            </a:r>
            <a:r>
              <a:rPr lang="en-IN" sz="1700" dirty="0" err="1" smtClean="0">
                <a:solidFill>
                  <a:srgbClr val="FF0000"/>
                </a:solidFill>
              </a:rPr>
              <a:t>int</a:t>
            </a:r>
            <a:r>
              <a:rPr lang="en-IN" sz="1700" dirty="0" smtClean="0">
                <a:solidFill>
                  <a:srgbClr val="FF0000"/>
                </a:solidFill>
              </a:rPr>
              <a:t> </a:t>
            </a:r>
            <a:r>
              <a:rPr lang="en-IN" sz="1700" dirty="0" err="1">
                <a:solidFill>
                  <a:srgbClr val="FF0000"/>
                </a:solidFill>
              </a:rPr>
              <a:t>i</a:t>
            </a:r>
            <a:r>
              <a:rPr lang="en-IN" sz="1700" dirty="0">
                <a:solidFill>
                  <a:srgbClr val="FF0000"/>
                </a:solidFill>
              </a:rPr>
              <a:t> = 99</a:t>
            </a:r>
            <a:r>
              <a:rPr lang="en-IN" sz="1700" dirty="0" smtClean="0">
                <a:solidFill>
                  <a:srgbClr val="FF0000"/>
                </a:solidFill>
              </a:rPr>
              <a:t>;</a:t>
            </a:r>
          </a:p>
          <a:p>
            <a:pPr marL="0" indent="0" algn="just">
              <a:spcBef>
                <a:spcPts val="0"/>
              </a:spcBef>
              <a:buNone/>
            </a:pPr>
            <a:r>
              <a:rPr lang="en-IN" sz="1700" dirty="0">
                <a:solidFill>
                  <a:srgbClr val="FF0000"/>
                </a:solidFill>
              </a:rPr>
              <a:t> </a:t>
            </a:r>
            <a:r>
              <a:rPr lang="en-IN" sz="1700" dirty="0" smtClean="0">
                <a:solidFill>
                  <a:srgbClr val="FF0000"/>
                </a:solidFill>
              </a:rPr>
              <a:t>                                                                                  </a:t>
            </a:r>
            <a:r>
              <a:rPr lang="en-IN" sz="1700" dirty="0">
                <a:solidFill>
                  <a:srgbClr val="FF0000"/>
                </a:solidFill>
              </a:rPr>
              <a:t>... </a:t>
            </a:r>
            <a:endParaRPr lang="en-IN" sz="1700" dirty="0" smtClean="0">
              <a:solidFill>
                <a:srgbClr val="FF0000"/>
              </a:solidFill>
            </a:endParaRPr>
          </a:p>
          <a:p>
            <a:pPr marL="0" indent="0" algn="just">
              <a:spcBef>
                <a:spcPts val="0"/>
              </a:spcBef>
              <a:buNone/>
            </a:pPr>
            <a:r>
              <a:rPr lang="en-IN" sz="1700" dirty="0">
                <a:solidFill>
                  <a:srgbClr val="FF0000"/>
                </a:solidFill>
              </a:rPr>
              <a:t> </a:t>
            </a:r>
            <a:r>
              <a:rPr lang="en-IN" sz="1700" dirty="0" smtClean="0">
                <a:solidFill>
                  <a:srgbClr val="FF0000"/>
                </a:solidFill>
              </a:rPr>
              <a:t>                                                                                pi </a:t>
            </a:r>
            <a:r>
              <a:rPr lang="en-IN" sz="1700" dirty="0">
                <a:solidFill>
                  <a:srgbClr val="FF0000"/>
                </a:solidFill>
              </a:rPr>
              <a:t>= &amp;</a:t>
            </a:r>
            <a:r>
              <a:rPr lang="en-IN" sz="1700" dirty="0" err="1">
                <a:solidFill>
                  <a:srgbClr val="FF0000"/>
                </a:solidFill>
              </a:rPr>
              <a:t>i</a:t>
            </a:r>
            <a:r>
              <a:rPr lang="en-IN" sz="1700" dirty="0" smtClean="0">
                <a:solidFill>
                  <a:srgbClr val="FF0000"/>
                </a:solidFill>
              </a:rPr>
              <a:t>;</a:t>
            </a:r>
          </a:p>
          <a:p>
            <a:pPr marL="0" indent="0" algn="just">
              <a:buNone/>
            </a:pPr>
            <a:r>
              <a:rPr lang="en-IN" sz="1700" dirty="0" smtClean="0"/>
              <a:t>You </a:t>
            </a:r>
            <a:r>
              <a:rPr lang="en-IN" sz="1700" dirty="0"/>
              <a:t>can access and modify the value held in the variable </a:t>
            </a:r>
            <a:r>
              <a:rPr lang="en-IN" sz="1700" i="1" dirty="0" err="1"/>
              <a:t>i</a:t>
            </a:r>
            <a:r>
              <a:rPr lang="en-IN" sz="1700" i="1" dirty="0"/>
              <a:t> </a:t>
            </a:r>
            <a:r>
              <a:rPr lang="en-IN" sz="1700" dirty="0"/>
              <a:t>through the pointer variable </a:t>
            </a:r>
            <a:r>
              <a:rPr lang="en-IN" sz="1700" i="1" dirty="0"/>
              <a:t>pi </a:t>
            </a:r>
            <a:r>
              <a:rPr lang="en-IN" sz="1700" dirty="0"/>
              <a:t>like this</a:t>
            </a:r>
            <a:r>
              <a:rPr lang="en-IN" sz="1700" dirty="0" smtClean="0"/>
              <a:t>:</a:t>
            </a:r>
          </a:p>
          <a:p>
            <a:pPr marL="0" indent="0" algn="just">
              <a:buNone/>
            </a:pPr>
            <a:r>
              <a:rPr lang="en-IN" sz="1700" dirty="0">
                <a:solidFill>
                  <a:srgbClr val="FF0000"/>
                </a:solidFill>
              </a:rPr>
              <a:t> </a:t>
            </a:r>
            <a:r>
              <a:rPr lang="en-IN" sz="1700" dirty="0" smtClean="0">
                <a:solidFill>
                  <a:srgbClr val="FF0000"/>
                </a:solidFill>
              </a:rPr>
              <a:t>                                                                               *</a:t>
            </a:r>
            <a:r>
              <a:rPr lang="en-IN" sz="1700" dirty="0">
                <a:solidFill>
                  <a:srgbClr val="FF0000"/>
                </a:solidFill>
              </a:rPr>
              <a:t>pi = 100</a:t>
            </a:r>
            <a:r>
              <a:rPr lang="en-IN" sz="1700" dirty="0" smtClean="0">
                <a:solidFill>
                  <a:srgbClr val="FF0000"/>
                </a:solidFill>
              </a:rPr>
              <a:t>;</a:t>
            </a:r>
          </a:p>
          <a:p>
            <a:pPr marL="0" indent="0" algn="just">
              <a:buNone/>
            </a:pPr>
            <a:r>
              <a:rPr lang="en-IN" sz="1700" dirty="0"/>
              <a:t>This code updates the value of the variable </a:t>
            </a:r>
            <a:r>
              <a:rPr lang="en-IN" sz="1700" i="1" dirty="0" err="1"/>
              <a:t>i</a:t>
            </a:r>
            <a:r>
              <a:rPr lang="en-IN" sz="1700" i="1" dirty="0"/>
              <a:t> </a:t>
            </a:r>
            <a:r>
              <a:rPr lang="en-IN" sz="1700" dirty="0"/>
              <a:t>to 100 because </a:t>
            </a:r>
            <a:r>
              <a:rPr lang="en-IN" sz="1700" i="1" dirty="0"/>
              <a:t>pi </a:t>
            </a:r>
            <a:r>
              <a:rPr lang="en-IN" sz="1700" dirty="0"/>
              <a:t>points to the same memory location as the variable </a:t>
            </a:r>
            <a:r>
              <a:rPr lang="en-IN" sz="1700" i="1" dirty="0" err="1"/>
              <a:t>i</a:t>
            </a:r>
            <a:r>
              <a:rPr lang="en-IN" sz="1700" dirty="0"/>
              <a:t>.</a:t>
            </a:r>
            <a:endParaRPr lang="en-IN" sz="1700" dirty="0">
              <a:solidFill>
                <a:srgbClr val="FF0000"/>
              </a:solidFill>
            </a:endParaRPr>
          </a:p>
        </p:txBody>
      </p:sp>
    </p:spTree>
    <p:extLst>
      <p:ext uri="{BB962C8B-B14F-4D97-AF65-F5344CB8AC3E}">
        <p14:creationId xmlns:p14="http://schemas.microsoft.com/office/powerpoint/2010/main" xmlns="" val="39104457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a:solidFill>
                  <a:srgbClr val="FF0000"/>
                </a:solidFill>
              </a:rPr>
              <a:t>Creating Value </a:t>
            </a:r>
            <a:r>
              <a:rPr lang="en-IN" dirty="0">
                <a:solidFill>
                  <a:srgbClr val="FF0000"/>
                </a:solidFill>
              </a:rPr>
              <a:t>T</a:t>
            </a:r>
            <a:r>
              <a:rPr lang="en-IN" b="1" dirty="0">
                <a:solidFill>
                  <a:srgbClr val="FF0000"/>
                </a:solidFill>
              </a:rPr>
              <a:t>ypes with Enumerations and Structures </a:t>
            </a:r>
            <a:endParaRPr lang="en-IN" dirty="0">
              <a:solidFill>
                <a:srgbClr val="FF0000"/>
              </a:solidFill>
            </a:endParaRPr>
          </a:p>
        </p:txBody>
      </p:sp>
      <p:sp>
        <p:nvSpPr>
          <p:cNvPr id="3" name="Content Placeholder 2"/>
          <p:cNvSpPr>
            <a:spLocks noGrp="1"/>
          </p:cNvSpPr>
          <p:nvPr>
            <p:ph idx="1"/>
          </p:nvPr>
        </p:nvSpPr>
        <p:spPr>
          <a:xfrm>
            <a:off x="0" y="528035"/>
            <a:ext cx="12192000" cy="6226935"/>
          </a:xfrm>
        </p:spPr>
        <p:txBody>
          <a:bodyPr>
            <a:noAutofit/>
          </a:bodyPr>
          <a:lstStyle/>
          <a:p>
            <a:pPr marL="0" indent="0" algn="just">
              <a:buNone/>
            </a:pPr>
            <a:endParaRPr lang="en-US" sz="1700" dirty="0" smtClean="0">
              <a:solidFill>
                <a:srgbClr val="FF0000"/>
              </a:solidFill>
            </a:endParaRPr>
          </a:p>
          <a:p>
            <a:pPr marL="0" indent="0" algn="ctr">
              <a:buNone/>
            </a:pPr>
            <a:r>
              <a:rPr lang="en-IN" sz="2800" b="1" dirty="0">
                <a:solidFill>
                  <a:srgbClr val="FF0000"/>
                </a:solidFill>
              </a:rPr>
              <a:t>Working with Enumerations </a:t>
            </a:r>
            <a:r>
              <a:rPr lang="en-IN" sz="2800" b="1" dirty="0" smtClean="0">
                <a:solidFill>
                  <a:srgbClr val="FF0000"/>
                </a:solidFill>
              </a:rPr>
              <a:t> </a:t>
            </a:r>
          </a:p>
          <a:p>
            <a:pPr marL="0" indent="0" algn="just">
              <a:buNone/>
            </a:pPr>
            <a:r>
              <a:rPr lang="en-IN" dirty="0"/>
              <a:t>Suppose you want to represent the seasons of the year in a program. You could use the integers 0, 1, 2, and 3 to represent spring, summer, fall, and winter, respectively</a:t>
            </a:r>
            <a:r>
              <a:rPr lang="en-IN" dirty="0" smtClean="0"/>
              <a:t>.</a:t>
            </a:r>
          </a:p>
          <a:p>
            <a:pPr marL="0" indent="0" algn="just">
              <a:buNone/>
            </a:pPr>
            <a:r>
              <a:rPr lang="en-IN" dirty="0" smtClean="0"/>
              <a:t> </a:t>
            </a:r>
            <a:r>
              <a:rPr lang="en-IN" dirty="0"/>
              <a:t>This system would work, but it’s not very intuitive. If you used the integer value 0 in code, it wouldn’t be obvious that a particular 0 represented spring</a:t>
            </a:r>
            <a:r>
              <a:rPr lang="en-IN" dirty="0" smtClean="0"/>
              <a:t>.</a:t>
            </a:r>
          </a:p>
          <a:p>
            <a:pPr marL="0" indent="0" algn="just">
              <a:buNone/>
            </a:pPr>
            <a:r>
              <a:rPr lang="en-IN" dirty="0" smtClean="0"/>
              <a:t> </a:t>
            </a:r>
            <a:r>
              <a:rPr lang="en-IN" dirty="0"/>
              <a:t>It also wouldn’t be a very robust solution. For example, if you declare an </a:t>
            </a:r>
            <a:r>
              <a:rPr lang="en-IN" i="1" dirty="0" err="1"/>
              <a:t>int</a:t>
            </a:r>
            <a:r>
              <a:rPr lang="en-IN" i="1" dirty="0"/>
              <a:t> </a:t>
            </a:r>
            <a:r>
              <a:rPr lang="en-IN" dirty="0"/>
              <a:t>variable named </a:t>
            </a:r>
            <a:r>
              <a:rPr lang="en-IN" i="1" dirty="0"/>
              <a:t>season</a:t>
            </a:r>
            <a:r>
              <a:rPr lang="en-IN" dirty="0"/>
              <a:t>, there is nothing to stop you from assigning it any legal integer value outside of the set 0, 1, 2, or 3. C# offers a better solution. </a:t>
            </a:r>
            <a:endParaRPr lang="en-IN" dirty="0" smtClean="0"/>
          </a:p>
          <a:p>
            <a:pPr marL="0" indent="0" algn="just">
              <a:buNone/>
            </a:pPr>
            <a:r>
              <a:rPr lang="en-IN" dirty="0" smtClean="0">
                <a:solidFill>
                  <a:srgbClr val="FF0000"/>
                </a:solidFill>
              </a:rPr>
              <a:t>You </a:t>
            </a:r>
            <a:r>
              <a:rPr lang="en-IN" dirty="0">
                <a:solidFill>
                  <a:srgbClr val="FF0000"/>
                </a:solidFill>
              </a:rPr>
              <a:t>can create an enumeration (sometimes called an </a:t>
            </a:r>
            <a:r>
              <a:rPr lang="en-IN" i="1" dirty="0" err="1">
                <a:solidFill>
                  <a:srgbClr val="FF0000"/>
                </a:solidFill>
              </a:rPr>
              <a:t>enum</a:t>
            </a:r>
            <a:r>
              <a:rPr lang="en-IN" i="1" dirty="0">
                <a:solidFill>
                  <a:srgbClr val="FF0000"/>
                </a:solidFill>
              </a:rPr>
              <a:t> </a:t>
            </a:r>
            <a:r>
              <a:rPr lang="en-IN" dirty="0">
                <a:solidFill>
                  <a:srgbClr val="FF0000"/>
                </a:solidFill>
              </a:rPr>
              <a:t>type), whose values are limited to a set of symbolic names.</a:t>
            </a:r>
            <a:endParaRPr lang="en-IN" b="1" dirty="0" smtClean="0">
              <a:solidFill>
                <a:srgbClr val="FF0000"/>
              </a:solidFill>
            </a:endParaRPr>
          </a:p>
          <a:p>
            <a:pPr algn="ctr"/>
            <a:r>
              <a:rPr lang="en-IN" sz="2800" b="1" dirty="0">
                <a:solidFill>
                  <a:srgbClr val="FF0000"/>
                </a:solidFill>
              </a:rPr>
              <a:t>Declaring an </a:t>
            </a:r>
            <a:r>
              <a:rPr lang="en-IN" sz="2800" dirty="0">
                <a:solidFill>
                  <a:srgbClr val="FF0000"/>
                </a:solidFill>
              </a:rPr>
              <a:t>E</a:t>
            </a:r>
            <a:r>
              <a:rPr lang="en-IN" sz="2800" b="1" dirty="0">
                <a:solidFill>
                  <a:srgbClr val="FF0000"/>
                </a:solidFill>
              </a:rPr>
              <a:t>numeration </a:t>
            </a:r>
            <a:endParaRPr lang="en-IN" sz="2800" dirty="0">
              <a:solidFill>
                <a:srgbClr val="FF0000"/>
              </a:solidFill>
            </a:endParaRPr>
          </a:p>
          <a:p>
            <a:r>
              <a:rPr lang="en-IN" dirty="0"/>
              <a:t>You define an enumeration by using the </a:t>
            </a:r>
            <a:r>
              <a:rPr lang="en-IN" i="1" dirty="0" err="1"/>
              <a:t>enum</a:t>
            </a:r>
            <a:r>
              <a:rPr lang="en-IN" i="1" dirty="0"/>
              <a:t> </a:t>
            </a:r>
            <a:r>
              <a:rPr lang="en-IN" dirty="0"/>
              <a:t>keyword, followed by a set of symbols identifying the legal values that the type can have, enclosed between braces. Here’s how to declare an enumeration named </a:t>
            </a:r>
            <a:r>
              <a:rPr lang="en-IN" i="1" dirty="0"/>
              <a:t>Season </a:t>
            </a:r>
            <a:r>
              <a:rPr lang="en-IN" dirty="0"/>
              <a:t>whose literal values are limited to the symbolic names </a:t>
            </a:r>
            <a:r>
              <a:rPr lang="en-IN" i="1" dirty="0"/>
              <a:t>Spring, Summer, Fall</a:t>
            </a:r>
            <a:r>
              <a:rPr lang="en-IN" dirty="0"/>
              <a:t>, and </a:t>
            </a:r>
            <a:r>
              <a:rPr lang="en-IN" i="1" dirty="0"/>
              <a:t>Winter</a:t>
            </a:r>
            <a:r>
              <a:rPr lang="en-IN" dirty="0"/>
              <a:t>: </a:t>
            </a:r>
          </a:p>
          <a:p>
            <a:pPr marL="0" indent="0">
              <a:buNone/>
            </a:pPr>
            <a:r>
              <a:rPr lang="en-IN" dirty="0" smtClean="0"/>
              <a:t>                                                  </a:t>
            </a:r>
            <a:r>
              <a:rPr lang="en-IN" dirty="0" err="1" smtClean="0"/>
              <a:t>enum</a:t>
            </a:r>
            <a:r>
              <a:rPr lang="en-IN" dirty="0" smtClean="0"/>
              <a:t> </a:t>
            </a:r>
            <a:r>
              <a:rPr lang="en-IN" dirty="0"/>
              <a:t>Season { Spring, Summer, Fall, Winter } </a:t>
            </a:r>
            <a:endParaRPr lang="en-IN" dirty="0">
              <a:solidFill>
                <a:srgbClr val="FF0000"/>
              </a:solidFill>
            </a:endParaRPr>
          </a:p>
        </p:txBody>
      </p:sp>
    </p:spTree>
    <p:extLst>
      <p:ext uri="{BB962C8B-B14F-4D97-AF65-F5344CB8AC3E}">
        <p14:creationId xmlns:p14="http://schemas.microsoft.com/office/powerpoint/2010/main" xmlns="" val="33339407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a:solidFill>
                  <a:srgbClr val="FF0000"/>
                </a:solidFill>
              </a:rPr>
              <a:t>Using an </a:t>
            </a:r>
            <a:r>
              <a:rPr lang="en-IN" dirty="0">
                <a:solidFill>
                  <a:srgbClr val="FF0000"/>
                </a:solidFill>
              </a:rPr>
              <a:t>E</a:t>
            </a:r>
            <a:r>
              <a:rPr lang="en-IN" b="1" dirty="0">
                <a:solidFill>
                  <a:srgbClr val="FF0000"/>
                </a:solidFill>
              </a:rPr>
              <a:t>numeration </a:t>
            </a:r>
            <a:r>
              <a:rPr lang="en-IN" b="1" dirty="0"/>
              <a:t/>
            </a:r>
            <a:br>
              <a:rPr lang="en-IN" b="1" dirty="0"/>
            </a:br>
            <a:endParaRPr lang="en-IN" dirty="0">
              <a:solidFill>
                <a:srgbClr val="FF0000"/>
              </a:solidFill>
            </a:endParaRPr>
          </a:p>
        </p:txBody>
      </p:sp>
      <p:sp>
        <p:nvSpPr>
          <p:cNvPr id="3" name="Content Placeholder 2"/>
          <p:cNvSpPr>
            <a:spLocks noGrp="1"/>
          </p:cNvSpPr>
          <p:nvPr>
            <p:ph idx="1"/>
          </p:nvPr>
        </p:nvSpPr>
        <p:spPr>
          <a:xfrm>
            <a:off x="0" y="528035"/>
            <a:ext cx="12192000" cy="6336404"/>
          </a:xfrm>
        </p:spPr>
        <p:txBody>
          <a:bodyPr>
            <a:noAutofit/>
          </a:bodyPr>
          <a:lstStyle/>
          <a:p>
            <a:pPr algn="just"/>
            <a:r>
              <a:rPr lang="en-IN" dirty="0" smtClean="0">
                <a:solidFill>
                  <a:schemeClr val="tx1">
                    <a:lumMod val="95000"/>
                    <a:lumOff val="5000"/>
                  </a:schemeClr>
                </a:solidFill>
              </a:rPr>
              <a:t>After </a:t>
            </a:r>
            <a:r>
              <a:rPr lang="en-IN" dirty="0">
                <a:solidFill>
                  <a:schemeClr val="tx1">
                    <a:lumMod val="95000"/>
                    <a:lumOff val="5000"/>
                  </a:schemeClr>
                </a:solidFill>
              </a:rPr>
              <a:t>you have declared an enumeration, you can use it in exactly the same way as any other type. If the name of your enumeration is </a:t>
            </a:r>
            <a:r>
              <a:rPr lang="en-IN" i="1" dirty="0">
                <a:solidFill>
                  <a:schemeClr val="tx1">
                    <a:lumMod val="95000"/>
                    <a:lumOff val="5000"/>
                  </a:schemeClr>
                </a:solidFill>
              </a:rPr>
              <a:t>Season</a:t>
            </a:r>
            <a:r>
              <a:rPr lang="en-IN" dirty="0">
                <a:solidFill>
                  <a:schemeClr val="tx1">
                    <a:lumMod val="95000"/>
                    <a:lumOff val="5000"/>
                  </a:schemeClr>
                </a:solidFill>
              </a:rPr>
              <a:t>, you can create variables of type </a:t>
            </a:r>
            <a:r>
              <a:rPr lang="en-IN" i="1" dirty="0">
                <a:solidFill>
                  <a:schemeClr val="tx1">
                    <a:lumMod val="95000"/>
                    <a:lumOff val="5000"/>
                  </a:schemeClr>
                </a:solidFill>
              </a:rPr>
              <a:t>Season</a:t>
            </a:r>
            <a:r>
              <a:rPr lang="en-IN" dirty="0">
                <a:solidFill>
                  <a:schemeClr val="tx1">
                    <a:lumMod val="95000"/>
                    <a:lumOff val="5000"/>
                  </a:schemeClr>
                </a:solidFill>
              </a:rPr>
              <a:t>, fields of type </a:t>
            </a:r>
            <a:r>
              <a:rPr lang="en-IN" i="1" dirty="0">
                <a:solidFill>
                  <a:schemeClr val="tx1">
                    <a:lumMod val="95000"/>
                    <a:lumOff val="5000"/>
                  </a:schemeClr>
                </a:solidFill>
              </a:rPr>
              <a:t>Season</a:t>
            </a:r>
            <a:r>
              <a:rPr lang="en-IN" dirty="0">
                <a:solidFill>
                  <a:schemeClr val="tx1">
                    <a:lumMod val="95000"/>
                    <a:lumOff val="5000"/>
                  </a:schemeClr>
                </a:solidFill>
              </a:rPr>
              <a:t>, and parameters of type </a:t>
            </a:r>
            <a:r>
              <a:rPr lang="en-IN" i="1" dirty="0">
                <a:solidFill>
                  <a:schemeClr val="tx1">
                    <a:lumMod val="95000"/>
                    <a:lumOff val="5000"/>
                  </a:schemeClr>
                </a:solidFill>
              </a:rPr>
              <a:t>Season</a:t>
            </a:r>
            <a:r>
              <a:rPr lang="en-IN" dirty="0">
                <a:solidFill>
                  <a:schemeClr val="tx1">
                    <a:lumMod val="95000"/>
                    <a:lumOff val="5000"/>
                  </a:schemeClr>
                </a:solidFill>
              </a:rPr>
              <a:t>, as shown in this example: </a:t>
            </a:r>
            <a:r>
              <a:rPr lang="en-IN" dirty="0" smtClean="0">
                <a:solidFill>
                  <a:schemeClr val="tx1">
                    <a:lumMod val="95000"/>
                    <a:lumOff val="5000"/>
                  </a:schemeClr>
                </a:solidFill>
              </a:rPr>
              <a:t> </a:t>
            </a:r>
          </a:p>
          <a:p>
            <a:pPr marL="0" indent="0" algn="just">
              <a:spcBef>
                <a:spcPts val="0"/>
              </a:spcBef>
              <a:buNone/>
            </a:pPr>
            <a:r>
              <a:rPr lang="en-IN" dirty="0" smtClean="0">
                <a:solidFill>
                  <a:srgbClr val="FF0000"/>
                </a:solidFill>
              </a:rPr>
              <a:t>                                                          </a:t>
            </a:r>
            <a:r>
              <a:rPr lang="en-IN" dirty="0" err="1" smtClean="0">
                <a:solidFill>
                  <a:srgbClr val="FF0000"/>
                </a:solidFill>
              </a:rPr>
              <a:t>enum</a:t>
            </a:r>
            <a:r>
              <a:rPr lang="en-IN" dirty="0" smtClean="0">
                <a:solidFill>
                  <a:srgbClr val="FF0000"/>
                </a:solidFill>
              </a:rPr>
              <a:t> </a:t>
            </a:r>
            <a:r>
              <a:rPr lang="en-IN" dirty="0">
                <a:solidFill>
                  <a:srgbClr val="FF0000"/>
                </a:solidFill>
              </a:rPr>
              <a:t>Season { Spring, Summer, Fall, Winter }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class </a:t>
            </a:r>
            <a:r>
              <a:rPr lang="en-IN" dirty="0">
                <a:solidFill>
                  <a:srgbClr val="FF0000"/>
                </a:solidFill>
              </a:rPr>
              <a:t>Example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public </a:t>
            </a:r>
            <a:r>
              <a:rPr lang="en-IN" dirty="0">
                <a:solidFill>
                  <a:srgbClr val="FF0000"/>
                </a:solidFill>
              </a:rPr>
              <a:t>void Method(Season parameter) </a:t>
            </a:r>
            <a:r>
              <a:rPr lang="en-IN" dirty="0" smtClean="0">
                <a:solidFill>
                  <a:srgbClr val="FF0000"/>
                </a:solidFill>
              </a:rPr>
              <a:t>  // </a:t>
            </a:r>
            <a:r>
              <a:rPr lang="en-IN" dirty="0">
                <a:solidFill>
                  <a:srgbClr val="FF0000"/>
                </a:solidFill>
              </a:rPr>
              <a:t>method parameter example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Season </a:t>
            </a:r>
            <a:r>
              <a:rPr lang="en-IN" dirty="0" err="1">
                <a:solidFill>
                  <a:srgbClr val="FF0000"/>
                </a:solidFill>
              </a:rPr>
              <a:t>localVariable</a:t>
            </a:r>
            <a:r>
              <a:rPr lang="en-IN" dirty="0">
                <a:solidFill>
                  <a:srgbClr val="FF0000"/>
                </a:solidFill>
              </a:rPr>
              <a:t>; </a:t>
            </a:r>
            <a:r>
              <a:rPr lang="en-IN" dirty="0" smtClean="0">
                <a:solidFill>
                  <a:srgbClr val="FF0000"/>
                </a:solidFill>
              </a:rPr>
              <a:t>          // </a:t>
            </a:r>
            <a:r>
              <a:rPr lang="en-IN" dirty="0">
                <a:solidFill>
                  <a:srgbClr val="FF0000"/>
                </a:solidFill>
              </a:rPr>
              <a:t>local variable example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a:t>
            </a:r>
          </a:p>
          <a:p>
            <a:pPr marL="0" indent="0" algn="just">
              <a:spcBef>
                <a:spcPts val="0"/>
              </a:spcBef>
              <a:buNone/>
            </a:pPr>
            <a:r>
              <a:rPr lang="en-IN" dirty="0">
                <a:solidFill>
                  <a:srgbClr val="FF0000"/>
                </a:solidFill>
              </a:rPr>
              <a:t> </a:t>
            </a:r>
            <a:r>
              <a:rPr lang="en-IN" dirty="0" smtClean="0">
                <a:solidFill>
                  <a:srgbClr val="FF0000"/>
                </a:solidFill>
              </a:rPr>
              <a:t>                                                       </a:t>
            </a:r>
            <a:r>
              <a:rPr lang="en-IN" dirty="0">
                <a:solidFill>
                  <a:srgbClr val="FF0000"/>
                </a:solidFill>
              </a:rPr>
              <a:t>private Season </a:t>
            </a:r>
            <a:r>
              <a:rPr lang="en-IN" dirty="0" err="1">
                <a:solidFill>
                  <a:srgbClr val="FF0000"/>
                </a:solidFill>
              </a:rPr>
              <a:t>currentSeason</a:t>
            </a:r>
            <a:r>
              <a:rPr lang="en-IN" dirty="0">
                <a:solidFill>
                  <a:srgbClr val="FF0000"/>
                </a:solidFill>
              </a:rPr>
              <a:t>; </a:t>
            </a:r>
            <a:r>
              <a:rPr lang="en-IN" dirty="0" smtClean="0">
                <a:solidFill>
                  <a:srgbClr val="FF0000"/>
                </a:solidFill>
              </a:rPr>
              <a:t>  // </a:t>
            </a:r>
            <a:r>
              <a:rPr lang="en-IN" dirty="0">
                <a:solidFill>
                  <a:srgbClr val="FF0000"/>
                </a:solidFill>
              </a:rPr>
              <a:t>field </a:t>
            </a:r>
            <a:r>
              <a:rPr lang="en-IN" dirty="0" smtClean="0">
                <a:solidFill>
                  <a:srgbClr val="FF0000"/>
                </a:solidFill>
              </a:rPr>
              <a:t>example </a:t>
            </a:r>
          </a:p>
          <a:p>
            <a:pPr marL="0" indent="0" algn="just">
              <a:spcBef>
                <a:spcPts val="0"/>
              </a:spcBef>
              <a:buNone/>
            </a:pPr>
            <a:r>
              <a:rPr lang="en-IN" dirty="0">
                <a:solidFill>
                  <a:srgbClr val="FF0000"/>
                </a:solidFill>
              </a:rPr>
              <a:t> </a:t>
            </a:r>
            <a:r>
              <a:rPr lang="en-IN" dirty="0" smtClean="0">
                <a:solidFill>
                  <a:srgbClr val="FF0000"/>
                </a:solidFill>
              </a:rPr>
              <a:t>                                                    </a:t>
            </a:r>
            <a:r>
              <a:rPr lang="en-IN" dirty="0">
                <a:solidFill>
                  <a:srgbClr val="FF0000"/>
                </a:solidFill>
              </a:rPr>
              <a:t>} </a:t>
            </a:r>
            <a:r>
              <a:rPr lang="en-IN" dirty="0" smtClean="0">
                <a:solidFill>
                  <a:srgbClr val="FF0000"/>
                </a:solidFill>
              </a:rPr>
              <a:t> </a:t>
            </a:r>
          </a:p>
          <a:p>
            <a:r>
              <a:rPr lang="en-IN" dirty="0">
                <a:solidFill>
                  <a:schemeClr val="tx1">
                    <a:lumMod val="95000"/>
                    <a:lumOff val="5000"/>
                  </a:schemeClr>
                </a:solidFill>
              </a:rPr>
              <a:t>Before you can read the value of an enumeration variable, it must be assigned a value. You can assign a value that is defined by the enumeration only to an enumeration variable. For example: </a:t>
            </a:r>
          </a:p>
          <a:p>
            <a:pPr marL="0" indent="0">
              <a:buNone/>
            </a:pPr>
            <a:r>
              <a:rPr lang="en-IN" dirty="0" smtClean="0">
                <a:solidFill>
                  <a:schemeClr val="tx1">
                    <a:lumMod val="95000"/>
                    <a:lumOff val="5000"/>
                  </a:schemeClr>
                </a:solidFill>
              </a:rPr>
              <a:t>                                                      Season </a:t>
            </a:r>
            <a:r>
              <a:rPr lang="en-IN" dirty="0" err="1">
                <a:solidFill>
                  <a:schemeClr val="tx1">
                    <a:lumMod val="95000"/>
                    <a:lumOff val="5000"/>
                  </a:schemeClr>
                </a:solidFill>
              </a:rPr>
              <a:t>colorful</a:t>
            </a:r>
            <a:r>
              <a:rPr lang="en-IN" dirty="0">
                <a:solidFill>
                  <a:schemeClr val="tx1">
                    <a:lumMod val="95000"/>
                    <a:lumOff val="5000"/>
                  </a:schemeClr>
                </a:solidFill>
              </a:rPr>
              <a:t> = </a:t>
            </a:r>
            <a:r>
              <a:rPr lang="en-IN" dirty="0" err="1">
                <a:solidFill>
                  <a:schemeClr val="tx1">
                    <a:lumMod val="95000"/>
                    <a:lumOff val="5000"/>
                  </a:schemeClr>
                </a:solidFill>
              </a:rPr>
              <a:t>Season.Fall</a:t>
            </a:r>
            <a:r>
              <a:rPr lang="en-IN" dirty="0">
                <a:solidFill>
                  <a:schemeClr val="tx1">
                    <a:lumMod val="95000"/>
                    <a:lumOff val="5000"/>
                  </a:schemeClr>
                </a:solidFill>
              </a:rPr>
              <a:t>; </a:t>
            </a:r>
            <a:endParaRPr lang="en-IN" dirty="0" smtClean="0">
              <a:solidFill>
                <a:schemeClr val="tx1">
                  <a:lumMod val="95000"/>
                  <a:lumOff val="5000"/>
                </a:schemeClr>
              </a:solidFill>
            </a:endParaRPr>
          </a:p>
          <a:p>
            <a:pPr marL="0" indent="0">
              <a:buNone/>
            </a:pPr>
            <a:r>
              <a:rPr lang="en-IN" dirty="0">
                <a:solidFill>
                  <a:schemeClr val="tx1">
                    <a:lumMod val="95000"/>
                    <a:lumOff val="5000"/>
                  </a:schemeClr>
                </a:solidFill>
              </a:rPr>
              <a:t> </a:t>
            </a:r>
            <a:r>
              <a:rPr lang="en-IN" dirty="0" smtClean="0">
                <a:solidFill>
                  <a:schemeClr val="tx1">
                    <a:lumMod val="95000"/>
                    <a:lumOff val="5000"/>
                  </a:schemeClr>
                </a:solidFill>
              </a:rPr>
              <a:t>                                                     </a:t>
            </a:r>
            <a:r>
              <a:rPr lang="en-IN" dirty="0" err="1" smtClean="0">
                <a:solidFill>
                  <a:schemeClr val="tx1">
                    <a:lumMod val="95000"/>
                    <a:lumOff val="5000"/>
                  </a:schemeClr>
                </a:solidFill>
              </a:rPr>
              <a:t>Console.WriteLine</a:t>
            </a:r>
            <a:r>
              <a:rPr lang="en-IN" dirty="0" smtClean="0">
                <a:solidFill>
                  <a:schemeClr val="tx1">
                    <a:lumMod val="95000"/>
                    <a:lumOff val="5000"/>
                  </a:schemeClr>
                </a:solidFill>
              </a:rPr>
              <a:t>(</a:t>
            </a:r>
            <a:r>
              <a:rPr lang="en-IN" dirty="0" err="1" smtClean="0">
                <a:solidFill>
                  <a:schemeClr val="tx1">
                    <a:lumMod val="95000"/>
                    <a:lumOff val="5000"/>
                  </a:schemeClr>
                </a:solidFill>
              </a:rPr>
              <a:t>colorful</a:t>
            </a:r>
            <a:r>
              <a:rPr lang="en-IN" dirty="0">
                <a:solidFill>
                  <a:schemeClr val="tx1">
                    <a:lumMod val="95000"/>
                    <a:lumOff val="5000"/>
                  </a:schemeClr>
                </a:solidFill>
              </a:rPr>
              <a:t>); // writes out 'Fall' </a:t>
            </a:r>
            <a:r>
              <a:rPr lang="en-IN" dirty="0" smtClean="0">
                <a:solidFill>
                  <a:schemeClr val="tx1">
                    <a:lumMod val="95000"/>
                    <a:lumOff val="5000"/>
                  </a:schemeClr>
                </a:solidFill>
              </a:rPr>
              <a:t> </a:t>
            </a:r>
          </a:p>
          <a:p>
            <a:pPr marL="0" indent="0">
              <a:buNone/>
            </a:pPr>
            <a:r>
              <a:rPr lang="en-IN" dirty="0">
                <a:solidFill>
                  <a:schemeClr val="tx1">
                    <a:lumMod val="95000"/>
                    <a:lumOff val="5000"/>
                  </a:schemeClr>
                </a:solidFill>
              </a:rPr>
              <a:t>Notice that you have to write </a:t>
            </a:r>
            <a:r>
              <a:rPr lang="en-IN" i="1" dirty="0" err="1">
                <a:solidFill>
                  <a:schemeClr val="tx1">
                    <a:lumMod val="95000"/>
                    <a:lumOff val="5000"/>
                  </a:schemeClr>
                </a:solidFill>
              </a:rPr>
              <a:t>Season.Fall</a:t>
            </a:r>
            <a:r>
              <a:rPr lang="en-IN" i="1" dirty="0">
                <a:solidFill>
                  <a:schemeClr val="tx1">
                    <a:lumMod val="95000"/>
                    <a:lumOff val="5000"/>
                  </a:schemeClr>
                </a:solidFill>
              </a:rPr>
              <a:t> </a:t>
            </a:r>
            <a:r>
              <a:rPr lang="en-IN" dirty="0">
                <a:solidFill>
                  <a:schemeClr val="tx1">
                    <a:lumMod val="95000"/>
                    <a:lumOff val="5000"/>
                  </a:schemeClr>
                </a:solidFill>
              </a:rPr>
              <a:t>rather than just </a:t>
            </a:r>
            <a:r>
              <a:rPr lang="en-IN" i="1" dirty="0">
                <a:solidFill>
                  <a:schemeClr val="tx1">
                    <a:lumMod val="95000"/>
                    <a:lumOff val="5000"/>
                  </a:schemeClr>
                </a:solidFill>
              </a:rPr>
              <a:t>Fall</a:t>
            </a:r>
            <a:r>
              <a:rPr lang="en-IN" dirty="0">
                <a:solidFill>
                  <a:schemeClr val="tx1">
                    <a:lumMod val="95000"/>
                    <a:lumOff val="5000"/>
                  </a:schemeClr>
                </a:solidFill>
              </a:rPr>
              <a:t>. All enumeration literal names are scoped by their enumeration type. This is useful because it allows different enumerations to coincidentally contain literals with the same name. </a:t>
            </a:r>
          </a:p>
        </p:txBody>
      </p:sp>
    </p:spTree>
    <p:extLst>
      <p:ext uri="{BB962C8B-B14F-4D97-AF65-F5344CB8AC3E}">
        <p14:creationId xmlns:p14="http://schemas.microsoft.com/office/powerpoint/2010/main" xmlns="" val="13453894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err="1" smtClean="0">
                <a:solidFill>
                  <a:srgbClr val="FF0000"/>
                </a:solidFill>
              </a:rPr>
              <a:t>Contd</a:t>
            </a:r>
            <a:r>
              <a:rPr lang="en-IN" b="1" dirty="0" smtClean="0">
                <a:solidFill>
                  <a:srgbClr val="FF0000"/>
                </a:solidFill>
              </a:rPr>
              <a:t>… </a:t>
            </a:r>
            <a:r>
              <a:rPr lang="en-IN" b="1" dirty="0"/>
              <a:t/>
            </a:r>
            <a:br>
              <a:rPr lang="en-IN" b="1" dirty="0"/>
            </a:br>
            <a:endParaRPr lang="en-IN" dirty="0">
              <a:solidFill>
                <a:srgbClr val="FF0000"/>
              </a:solidFill>
            </a:endParaRPr>
          </a:p>
        </p:txBody>
      </p:sp>
      <p:sp>
        <p:nvSpPr>
          <p:cNvPr id="3" name="Content Placeholder 2"/>
          <p:cNvSpPr>
            <a:spLocks noGrp="1"/>
          </p:cNvSpPr>
          <p:nvPr>
            <p:ph idx="1"/>
          </p:nvPr>
        </p:nvSpPr>
        <p:spPr>
          <a:xfrm>
            <a:off x="0" y="528035"/>
            <a:ext cx="12192000" cy="6336404"/>
          </a:xfrm>
        </p:spPr>
        <p:txBody>
          <a:bodyPr>
            <a:noAutofit/>
          </a:bodyPr>
          <a:lstStyle/>
          <a:p>
            <a:pPr algn="just"/>
            <a:r>
              <a:rPr lang="en-IN" dirty="0">
                <a:solidFill>
                  <a:schemeClr val="tx1">
                    <a:lumMod val="95000"/>
                    <a:lumOff val="5000"/>
                  </a:schemeClr>
                </a:solidFill>
              </a:rPr>
              <a:t>Also, notice that when you display an enumeration variable by using </a:t>
            </a:r>
            <a:r>
              <a:rPr lang="en-IN" i="1" dirty="0" err="1">
                <a:solidFill>
                  <a:schemeClr val="tx1">
                    <a:lumMod val="95000"/>
                    <a:lumOff val="5000"/>
                  </a:schemeClr>
                </a:solidFill>
              </a:rPr>
              <a:t>Console.WriteLine</a:t>
            </a:r>
            <a:r>
              <a:rPr lang="en-IN" dirty="0">
                <a:solidFill>
                  <a:schemeClr val="tx1">
                    <a:lumMod val="95000"/>
                    <a:lumOff val="5000"/>
                  </a:schemeClr>
                </a:solidFill>
              </a:rPr>
              <a:t>, the compiler generates code that writes out the name of the literal whose value matches the value of the variable.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If </a:t>
            </a:r>
            <a:r>
              <a:rPr lang="en-IN" dirty="0">
                <a:solidFill>
                  <a:schemeClr val="tx1">
                    <a:lumMod val="95000"/>
                    <a:lumOff val="5000"/>
                  </a:schemeClr>
                </a:solidFill>
              </a:rPr>
              <a:t>needed, you can explicitly convert an enumeration variable to a string that represents its current value by using the built-in </a:t>
            </a:r>
            <a:r>
              <a:rPr lang="en-IN" i="1" dirty="0" err="1">
                <a:solidFill>
                  <a:schemeClr val="tx1">
                    <a:lumMod val="95000"/>
                    <a:lumOff val="5000"/>
                  </a:schemeClr>
                </a:solidFill>
              </a:rPr>
              <a:t>ToString</a:t>
            </a:r>
            <a:r>
              <a:rPr lang="en-IN" i="1" dirty="0">
                <a:solidFill>
                  <a:schemeClr val="tx1">
                    <a:lumMod val="95000"/>
                    <a:lumOff val="5000"/>
                  </a:schemeClr>
                </a:solidFill>
              </a:rPr>
              <a:t> </a:t>
            </a:r>
            <a:r>
              <a:rPr lang="en-IN" dirty="0">
                <a:solidFill>
                  <a:schemeClr val="tx1">
                    <a:lumMod val="95000"/>
                    <a:lumOff val="5000"/>
                  </a:schemeClr>
                </a:solidFill>
              </a:rPr>
              <a:t>method that all enumerations automatically contain.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                        For </a:t>
            </a:r>
            <a:r>
              <a:rPr lang="en-IN" dirty="0">
                <a:solidFill>
                  <a:schemeClr val="tx1">
                    <a:lumMod val="95000"/>
                    <a:lumOff val="5000"/>
                  </a:schemeClr>
                </a:solidFill>
              </a:rPr>
              <a:t>example</a:t>
            </a:r>
            <a:r>
              <a:rPr lang="en-IN" dirty="0" smtClean="0">
                <a:solidFill>
                  <a:schemeClr val="tx1">
                    <a:lumMod val="95000"/>
                    <a:lumOff val="5000"/>
                  </a:schemeClr>
                </a:solidFill>
              </a:rPr>
              <a:t>:      </a:t>
            </a:r>
            <a:r>
              <a:rPr lang="en-IN" dirty="0" smtClean="0">
                <a:solidFill>
                  <a:srgbClr val="FF0000"/>
                </a:solidFill>
              </a:rPr>
              <a:t> string </a:t>
            </a:r>
            <a:r>
              <a:rPr lang="en-IN" dirty="0">
                <a:solidFill>
                  <a:srgbClr val="FF0000"/>
                </a:solidFill>
              </a:rPr>
              <a:t>name = </a:t>
            </a:r>
            <a:r>
              <a:rPr lang="en-IN" dirty="0" err="1">
                <a:solidFill>
                  <a:srgbClr val="FF0000"/>
                </a:solidFill>
              </a:rPr>
              <a:t>colorful.ToString</a:t>
            </a:r>
            <a:r>
              <a:rPr lang="en-IN" dirty="0" smtClean="0">
                <a:solidFill>
                  <a:srgbClr val="FF0000"/>
                </a:solidFill>
              </a:rPr>
              <a:t>();</a:t>
            </a:r>
          </a:p>
          <a:p>
            <a:pPr marL="0" indent="0" algn="just">
              <a:buNone/>
            </a:pPr>
            <a:r>
              <a:rPr lang="en-IN" dirty="0">
                <a:solidFill>
                  <a:srgbClr val="FF0000"/>
                </a:solidFill>
              </a:rPr>
              <a:t> </a:t>
            </a:r>
            <a:r>
              <a:rPr lang="en-IN" dirty="0" smtClean="0">
                <a:solidFill>
                  <a:srgbClr val="FF0000"/>
                </a:solidFill>
              </a:rPr>
              <a:t>                                                   </a:t>
            </a:r>
            <a:r>
              <a:rPr lang="en-IN" dirty="0" err="1" smtClean="0">
                <a:solidFill>
                  <a:srgbClr val="FF0000"/>
                </a:solidFill>
              </a:rPr>
              <a:t>Console.WriteLine</a:t>
            </a:r>
            <a:r>
              <a:rPr lang="en-IN" dirty="0" smtClean="0">
                <a:solidFill>
                  <a:srgbClr val="FF0000"/>
                </a:solidFill>
              </a:rPr>
              <a:t>(name</a:t>
            </a:r>
            <a:r>
              <a:rPr lang="en-IN" dirty="0">
                <a:solidFill>
                  <a:srgbClr val="FF0000"/>
                </a:solidFill>
              </a:rPr>
              <a:t>); </a:t>
            </a:r>
            <a:r>
              <a:rPr lang="en-IN" dirty="0" smtClean="0">
                <a:solidFill>
                  <a:srgbClr val="FF0000"/>
                </a:solidFill>
              </a:rPr>
              <a:t>                 // </a:t>
            </a:r>
            <a:r>
              <a:rPr lang="en-IN" dirty="0">
                <a:solidFill>
                  <a:srgbClr val="FF0000"/>
                </a:solidFill>
              </a:rPr>
              <a:t>also writes out </a:t>
            </a:r>
            <a:r>
              <a:rPr lang="en-IN" dirty="0" smtClean="0">
                <a:solidFill>
                  <a:srgbClr val="FF0000"/>
                </a:solidFill>
              </a:rPr>
              <a:t>'Fall‘</a:t>
            </a:r>
            <a:r>
              <a:rPr lang="en-IN" dirty="0" smtClean="0"/>
              <a:t> </a:t>
            </a:r>
          </a:p>
          <a:p>
            <a:pPr marL="0" indent="0" algn="just">
              <a:buNone/>
            </a:pPr>
            <a:r>
              <a:rPr lang="en-IN" dirty="0">
                <a:solidFill>
                  <a:schemeClr val="tx1">
                    <a:lumMod val="95000"/>
                    <a:lumOff val="5000"/>
                  </a:schemeClr>
                </a:solidFill>
              </a:rPr>
              <a:t>Many of the standard operators you can use on integer variables can also be used on enumeration variables (except the </a:t>
            </a:r>
            <a:r>
              <a:rPr lang="en-IN" i="1" dirty="0">
                <a:solidFill>
                  <a:schemeClr val="tx1">
                    <a:lumMod val="95000"/>
                    <a:lumOff val="5000"/>
                  </a:schemeClr>
                </a:solidFill>
              </a:rPr>
              <a:t>bitwise </a:t>
            </a:r>
            <a:r>
              <a:rPr lang="en-IN" dirty="0">
                <a:solidFill>
                  <a:schemeClr val="tx1">
                    <a:lumMod val="95000"/>
                    <a:lumOff val="5000"/>
                  </a:schemeClr>
                </a:solidFill>
              </a:rPr>
              <a:t>and </a:t>
            </a:r>
            <a:r>
              <a:rPr lang="en-IN" i="1" dirty="0">
                <a:solidFill>
                  <a:schemeClr val="tx1">
                    <a:lumMod val="95000"/>
                    <a:lumOff val="5000"/>
                  </a:schemeClr>
                </a:solidFill>
              </a:rPr>
              <a:t>shift </a:t>
            </a:r>
            <a:r>
              <a:rPr lang="en-IN" dirty="0">
                <a:solidFill>
                  <a:schemeClr val="tx1">
                    <a:lumMod val="95000"/>
                    <a:lumOff val="5000"/>
                  </a:schemeClr>
                </a:solidFill>
              </a:rPr>
              <a:t>operators, which are covered in Chapter 16, “Using Indexers”).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For </a:t>
            </a:r>
            <a:r>
              <a:rPr lang="en-IN" dirty="0">
                <a:solidFill>
                  <a:schemeClr val="tx1">
                    <a:lumMod val="95000"/>
                    <a:lumOff val="5000"/>
                  </a:schemeClr>
                </a:solidFill>
              </a:rPr>
              <a:t>example, you can compare two enumeration variables of the same type for equality by using the equality operator (</a:t>
            </a:r>
            <a:r>
              <a:rPr lang="en-IN" i="1" dirty="0">
                <a:solidFill>
                  <a:schemeClr val="tx1">
                    <a:lumMod val="95000"/>
                    <a:lumOff val="5000"/>
                  </a:schemeClr>
                </a:solidFill>
              </a:rPr>
              <a:t>==</a:t>
            </a:r>
            <a:r>
              <a:rPr lang="en-IN" dirty="0">
                <a:solidFill>
                  <a:schemeClr val="tx1">
                    <a:lumMod val="95000"/>
                    <a:lumOff val="5000"/>
                  </a:schemeClr>
                </a:solidFill>
              </a:rPr>
              <a:t>), and you can even perform arithmetic on an enumeration variable (although the result might not always be meaningful!).</a:t>
            </a:r>
            <a:endParaRPr lang="en-IN" dirty="0" smtClean="0">
              <a:solidFill>
                <a:schemeClr val="tx1">
                  <a:lumMod val="95000"/>
                  <a:lumOff val="5000"/>
                </a:schemeClr>
              </a:solidFill>
            </a:endParaRPr>
          </a:p>
          <a:p>
            <a:pPr algn="just"/>
            <a:endParaRPr lang="en-IN" dirty="0">
              <a:solidFill>
                <a:schemeClr val="tx1">
                  <a:lumMod val="95000"/>
                  <a:lumOff val="5000"/>
                </a:schemeClr>
              </a:solidFill>
            </a:endParaRPr>
          </a:p>
        </p:txBody>
      </p:sp>
    </p:spTree>
    <p:extLst>
      <p:ext uri="{BB962C8B-B14F-4D97-AF65-F5344CB8AC3E}">
        <p14:creationId xmlns:p14="http://schemas.microsoft.com/office/powerpoint/2010/main" xmlns="" val="20379054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a:solidFill>
                  <a:srgbClr val="FF0000"/>
                </a:solidFill>
              </a:rPr>
              <a:t>Choosing </a:t>
            </a:r>
            <a:r>
              <a:rPr lang="en-IN" dirty="0">
                <a:solidFill>
                  <a:srgbClr val="FF0000"/>
                </a:solidFill>
              </a:rPr>
              <a:t>E</a:t>
            </a:r>
            <a:r>
              <a:rPr lang="en-IN" b="1" dirty="0">
                <a:solidFill>
                  <a:srgbClr val="FF0000"/>
                </a:solidFill>
              </a:rPr>
              <a:t>numeration Literal Values</a:t>
            </a:r>
            <a:r>
              <a:rPr lang="en-IN" b="1" dirty="0"/>
              <a:t/>
            </a:r>
            <a:br>
              <a:rPr lang="en-IN" b="1" dirty="0"/>
            </a:br>
            <a:endParaRPr lang="en-IN" dirty="0">
              <a:solidFill>
                <a:srgbClr val="FF0000"/>
              </a:solidFill>
            </a:endParaRPr>
          </a:p>
        </p:txBody>
      </p:sp>
      <p:sp>
        <p:nvSpPr>
          <p:cNvPr id="3" name="Content Placeholder 2"/>
          <p:cNvSpPr>
            <a:spLocks noGrp="1"/>
          </p:cNvSpPr>
          <p:nvPr>
            <p:ph idx="1"/>
          </p:nvPr>
        </p:nvSpPr>
        <p:spPr>
          <a:xfrm>
            <a:off x="0" y="528035"/>
            <a:ext cx="12192000" cy="6336404"/>
          </a:xfrm>
        </p:spPr>
        <p:txBody>
          <a:bodyPr>
            <a:noAutofit/>
          </a:bodyPr>
          <a:lstStyle/>
          <a:p>
            <a:pPr algn="just"/>
            <a:r>
              <a:rPr lang="en-IN" dirty="0">
                <a:solidFill>
                  <a:schemeClr val="tx1">
                    <a:lumMod val="95000"/>
                    <a:lumOff val="5000"/>
                  </a:schemeClr>
                </a:solidFill>
              </a:rPr>
              <a:t>Internally, an enumeration type associates an integer value with each element of the enumeration. By default, the numbering starts at 0 for the first element and goes up in steps of 1. It’s possible to retrieve the underlying integer value of an enumeration variable. </a:t>
            </a:r>
            <a:endParaRPr lang="en-IN" dirty="0" smtClean="0">
              <a:solidFill>
                <a:schemeClr val="tx1">
                  <a:lumMod val="95000"/>
                  <a:lumOff val="5000"/>
                </a:schemeClr>
              </a:solidFill>
            </a:endParaRPr>
          </a:p>
          <a:p>
            <a:pPr algn="just"/>
            <a:r>
              <a:rPr lang="en-IN" dirty="0">
                <a:solidFill>
                  <a:schemeClr val="tx1">
                    <a:lumMod val="95000"/>
                    <a:lumOff val="5000"/>
                  </a:schemeClr>
                </a:solidFill>
              </a:rPr>
              <a:t>To do this, you must cast it to its underlying type. Remember from the discussion of unboxing in Chapter 8 that casting a type converts the data from one type to another as long as the conversion is valid and meaningful. </a:t>
            </a:r>
            <a:endParaRPr lang="en-IN" dirty="0" smtClean="0">
              <a:solidFill>
                <a:schemeClr val="tx1">
                  <a:lumMod val="95000"/>
                  <a:lumOff val="5000"/>
                </a:schemeClr>
              </a:solidFill>
            </a:endParaRPr>
          </a:p>
          <a:p>
            <a:pPr algn="just"/>
            <a:r>
              <a:rPr lang="en-IN" dirty="0">
                <a:solidFill>
                  <a:schemeClr val="tx1">
                    <a:lumMod val="95000"/>
                    <a:lumOff val="5000"/>
                  </a:schemeClr>
                </a:solidFill>
              </a:rPr>
              <a:t>The following code example writes out the value </a:t>
            </a:r>
            <a:r>
              <a:rPr lang="en-IN" i="1" dirty="0">
                <a:solidFill>
                  <a:schemeClr val="tx1">
                    <a:lumMod val="95000"/>
                    <a:lumOff val="5000"/>
                  </a:schemeClr>
                </a:solidFill>
              </a:rPr>
              <a:t>2 </a:t>
            </a:r>
            <a:r>
              <a:rPr lang="en-IN" dirty="0">
                <a:solidFill>
                  <a:schemeClr val="tx1">
                    <a:lumMod val="95000"/>
                    <a:lumOff val="5000"/>
                  </a:schemeClr>
                </a:solidFill>
              </a:rPr>
              <a:t>and not the word </a:t>
            </a:r>
            <a:r>
              <a:rPr lang="en-IN" i="1" dirty="0">
                <a:solidFill>
                  <a:schemeClr val="tx1">
                    <a:lumMod val="95000"/>
                    <a:lumOff val="5000"/>
                  </a:schemeClr>
                </a:solidFill>
              </a:rPr>
              <a:t>Fall </a:t>
            </a:r>
            <a:r>
              <a:rPr lang="en-IN" dirty="0">
                <a:solidFill>
                  <a:schemeClr val="tx1">
                    <a:lumMod val="95000"/>
                    <a:lumOff val="5000"/>
                  </a:schemeClr>
                </a:solidFill>
              </a:rPr>
              <a:t>(in the </a:t>
            </a:r>
            <a:r>
              <a:rPr lang="en-IN" i="1" dirty="0">
                <a:solidFill>
                  <a:schemeClr val="tx1">
                    <a:lumMod val="95000"/>
                    <a:lumOff val="5000"/>
                  </a:schemeClr>
                </a:solidFill>
              </a:rPr>
              <a:t>Season </a:t>
            </a:r>
            <a:r>
              <a:rPr lang="en-IN" dirty="0">
                <a:solidFill>
                  <a:schemeClr val="tx1">
                    <a:lumMod val="95000"/>
                    <a:lumOff val="5000"/>
                  </a:schemeClr>
                </a:solidFill>
              </a:rPr>
              <a:t>enumeration </a:t>
            </a:r>
            <a:r>
              <a:rPr lang="en-IN" i="1" dirty="0">
                <a:solidFill>
                  <a:schemeClr val="tx1">
                    <a:lumMod val="95000"/>
                    <a:lumOff val="5000"/>
                  </a:schemeClr>
                </a:solidFill>
              </a:rPr>
              <a:t>Spring </a:t>
            </a:r>
            <a:r>
              <a:rPr lang="en-IN" dirty="0">
                <a:solidFill>
                  <a:schemeClr val="tx1">
                    <a:lumMod val="95000"/>
                    <a:lumOff val="5000"/>
                  </a:schemeClr>
                </a:solidFill>
              </a:rPr>
              <a:t>is </a:t>
            </a:r>
            <a:r>
              <a:rPr lang="en-IN" i="1" dirty="0">
                <a:solidFill>
                  <a:schemeClr val="tx1">
                    <a:lumMod val="95000"/>
                    <a:lumOff val="5000"/>
                  </a:schemeClr>
                </a:solidFill>
              </a:rPr>
              <a:t>0, Summer 1, Fall 2</a:t>
            </a:r>
            <a:r>
              <a:rPr lang="en-IN" dirty="0">
                <a:solidFill>
                  <a:schemeClr val="tx1">
                    <a:lumMod val="95000"/>
                    <a:lumOff val="5000"/>
                  </a:schemeClr>
                </a:solidFill>
              </a:rPr>
              <a:t>, and </a:t>
            </a:r>
            <a:r>
              <a:rPr lang="en-IN" i="1" dirty="0">
                <a:solidFill>
                  <a:schemeClr val="tx1">
                    <a:lumMod val="95000"/>
                    <a:lumOff val="5000"/>
                  </a:schemeClr>
                </a:solidFill>
              </a:rPr>
              <a:t>Winter 3</a:t>
            </a:r>
            <a:r>
              <a:rPr lang="en-IN" dirty="0" smtClean="0">
                <a:solidFill>
                  <a:schemeClr val="tx1">
                    <a:lumMod val="95000"/>
                    <a:lumOff val="5000"/>
                  </a:schemeClr>
                </a:solidFill>
              </a:rPr>
              <a:t>):</a:t>
            </a:r>
          </a:p>
          <a:p>
            <a:pPr marL="0" indent="0" algn="just">
              <a:spcBef>
                <a:spcPts val="0"/>
              </a:spcBef>
              <a:buNone/>
            </a:pPr>
            <a:r>
              <a:rPr lang="en-IN" dirty="0" smtClean="0">
                <a:solidFill>
                  <a:srgbClr val="FF0000"/>
                </a:solidFill>
              </a:rPr>
              <a:t>                                                        </a:t>
            </a:r>
            <a:r>
              <a:rPr lang="en-IN" dirty="0" err="1" smtClean="0">
                <a:solidFill>
                  <a:srgbClr val="FF0000"/>
                </a:solidFill>
              </a:rPr>
              <a:t>enum</a:t>
            </a:r>
            <a:r>
              <a:rPr lang="en-IN" dirty="0" smtClean="0">
                <a:solidFill>
                  <a:srgbClr val="FF0000"/>
                </a:solidFill>
              </a:rPr>
              <a:t> </a:t>
            </a:r>
            <a:r>
              <a:rPr lang="en-IN" dirty="0">
                <a:solidFill>
                  <a:srgbClr val="FF0000"/>
                </a:solidFill>
              </a:rPr>
              <a:t>Season { Spring, Summer, Fall, Winter </a:t>
            </a:r>
            <a:r>
              <a:rPr lang="en-IN" dirty="0" smtClean="0">
                <a:solidFill>
                  <a:srgbClr val="FF0000"/>
                </a:solidFill>
              </a:rPr>
              <a:t>}</a:t>
            </a:r>
          </a:p>
          <a:p>
            <a:pPr marL="0" indent="0" algn="just">
              <a:spcBef>
                <a:spcPts val="0"/>
              </a:spcBef>
              <a:buNone/>
            </a:pPr>
            <a:r>
              <a:rPr lang="en-IN" dirty="0">
                <a:solidFill>
                  <a:srgbClr val="FF0000"/>
                </a:solidFill>
              </a:rPr>
              <a:t> </a:t>
            </a:r>
            <a:r>
              <a:rPr lang="en-IN" dirty="0" smtClean="0">
                <a:solidFill>
                  <a:srgbClr val="FF0000"/>
                </a:solidFill>
              </a:rPr>
              <a:t>                                                          …..…….....</a:t>
            </a:r>
          </a:p>
          <a:p>
            <a:pPr marL="0" indent="0" algn="just">
              <a:spcBef>
                <a:spcPts val="0"/>
              </a:spcBef>
              <a:buNone/>
            </a:pPr>
            <a:r>
              <a:rPr lang="en-IN" dirty="0">
                <a:solidFill>
                  <a:srgbClr val="FF0000"/>
                </a:solidFill>
              </a:rPr>
              <a:t> </a:t>
            </a:r>
            <a:r>
              <a:rPr lang="en-IN" dirty="0" smtClean="0">
                <a:solidFill>
                  <a:srgbClr val="FF0000"/>
                </a:solidFill>
              </a:rPr>
              <a:t>                                                     Season </a:t>
            </a:r>
            <a:r>
              <a:rPr lang="en-IN" dirty="0" err="1">
                <a:solidFill>
                  <a:srgbClr val="FF0000"/>
                </a:solidFill>
              </a:rPr>
              <a:t>colorful</a:t>
            </a:r>
            <a:r>
              <a:rPr lang="en-IN" dirty="0">
                <a:solidFill>
                  <a:srgbClr val="FF0000"/>
                </a:solidFill>
              </a:rPr>
              <a:t> = </a:t>
            </a:r>
            <a:r>
              <a:rPr lang="en-IN" dirty="0" err="1">
                <a:solidFill>
                  <a:srgbClr val="FF0000"/>
                </a:solidFill>
              </a:rPr>
              <a:t>Season.Fall</a:t>
            </a:r>
            <a:r>
              <a:rPr lang="en-IN" dirty="0" smtClean="0">
                <a:solidFill>
                  <a:srgbClr val="FF0000"/>
                </a:solidFill>
              </a:rPr>
              <a:t>;</a:t>
            </a:r>
          </a:p>
          <a:p>
            <a:pPr marL="0" indent="0" algn="just">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Console.WriteLine</a:t>
            </a:r>
            <a:r>
              <a:rPr lang="en-IN" dirty="0">
                <a:solidFill>
                  <a:srgbClr val="FF0000"/>
                </a:solidFill>
              </a:rPr>
              <a:t>((</a:t>
            </a:r>
            <a:r>
              <a:rPr lang="en-IN" dirty="0" err="1">
                <a:solidFill>
                  <a:srgbClr val="FF0000"/>
                </a:solidFill>
              </a:rPr>
              <a:t>int</a:t>
            </a:r>
            <a:r>
              <a:rPr lang="en-IN" dirty="0">
                <a:solidFill>
                  <a:srgbClr val="FF0000"/>
                </a:solidFill>
              </a:rPr>
              <a:t>)</a:t>
            </a:r>
            <a:r>
              <a:rPr lang="en-IN" dirty="0" err="1">
                <a:solidFill>
                  <a:srgbClr val="FF0000"/>
                </a:solidFill>
              </a:rPr>
              <a:t>colorful</a:t>
            </a:r>
            <a:r>
              <a:rPr lang="en-IN" dirty="0">
                <a:solidFill>
                  <a:srgbClr val="FF0000"/>
                </a:solidFill>
              </a:rPr>
              <a:t>); </a:t>
            </a:r>
            <a:r>
              <a:rPr lang="en-IN" dirty="0" smtClean="0">
                <a:solidFill>
                  <a:srgbClr val="FF0000"/>
                </a:solidFill>
              </a:rPr>
              <a:t>    // </a:t>
            </a:r>
            <a:r>
              <a:rPr lang="en-IN" dirty="0">
                <a:solidFill>
                  <a:srgbClr val="FF0000"/>
                </a:solidFill>
              </a:rPr>
              <a:t>writes out </a:t>
            </a:r>
            <a:r>
              <a:rPr lang="en-IN" dirty="0" smtClean="0">
                <a:solidFill>
                  <a:srgbClr val="FF0000"/>
                </a:solidFill>
              </a:rPr>
              <a:t>'2‘</a:t>
            </a:r>
          </a:p>
          <a:p>
            <a:pPr algn="just"/>
            <a:r>
              <a:rPr lang="en-IN" dirty="0">
                <a:solidFill>
                  <a:schemeClr val="tx1">
                    <a:lumMod val="95000"/>
                    <a:lumOff val="5000"/>
                  </a:schemeClr>
                </a:solidFill>
              </a:rPr>
              <a:t>If you prefer, you can associate a specific integer constant (such as 1) with an enumeration literal (such as </a:t>
            </a:r>
            <a:r>
              <a:rPr lang="en-IN" i="1" dirty="0">
                <a:solidFill>
                  <a:schemeClr val="tx1">
                    <a:lumMod val="95000"/>
                    <a:lumOff val="5000"/>
                  </a:schemeClr>
                </a:solidFill>
              </a:rPr>
              <a:t>Spring</a:t>
            </a:r>
            <a:r>
              <a:rPr lang="en-IN" dirty="0">
                <a:solidFill>
                  <a:schemeClr val="tx1">
                    <a:lumMod val="95000"/>
                    <a:lumOff val="5000"/>
                  </a:schemeClr>
                </a:solidFill>
              </a:rPr>
              <a:t>), as in the following example:</a:t>
            </a:r>
          </a:p>
          <a:p>
            <a:pPr marL="0" indent="0">
              <a:buNone/>
            </a:pPr>
            <a:r>
              <a:rPr lang="en-IN" dirty="0" smtClean="0">
                <a:solidFill>
                  <a:schemeClr val="tx1">
                    <a:lumMod val="95000"/>
                    <a:lumOff val="5000"/>
                  </a:schemeClr>
                </a:solidFill>
              </a:rPr>
              <a:t>                                                         </a:t>
            </a:r>
            <a:r>
              <a:rPr lang="en-IN" dirty="0" err="1" smtClean="0">
                <a:solidFill>
                  <a:schemeClr val="tx1">
                    <a:lumMod val="95000"/>
                    <a:lumOff val="5000"/>
                  </a:schemeClr>
                </a:solidFill>
              </a:rPr>
              <a:t>enum</a:t>
            </a:r>
            <a:r>
              <a:rPr lang="en-IN" dirty="0" smtClean="0">
                <a:solidFill>
                  <a:schemeClr val="tx1">
                    <a:lumMod val="95000"/>
                    <a:lumOff val="5000"/>
                  </a:schemeClr>
                </a:solidFill>
              </a:rPr>
              <a:t> </a:t>
            </a:r>
            <a:r>
              <a:rPr lang="en-IN" dirty="0">
                <a:solidFill>
                  <a:schemeClr val="tx1">
                    <a:lumMod val="95000"/>
                    <a:lumOff val="5000"/>
                  </a:schemeClr>
                </a:solidFill>
              </a:rPr>
              <a:t>Season { Spring = 1, Summer, Fall, Winter </a:t>
            </a:r>
            <a:r>
              <a:rPr lang="en-IN" dirty="0" smtClean="0">
                <a:solidFill>
                  <a:schemeClr val="tx1">
                    <a:lumMod val="95000"/>
                    <a:lumOff val="5000"/>
                  </a:schemeClr>
                </a:solidFill>
              </a:rPr>
              <a:t>}</a:t>
            </a:r>
          </a:p>
          <a:p>
            <a:pPr marL="0" indent="0" algn="just">
              <a:buNone/>
            </a:pPr>
            <a:r>
              <a:rPr lang="en-IN" dirty="0">
                <a:solidFill>
                  <a:schemeClr val="tx1">
                    <a:lumMod val="95000"/>
                    <a:lumOff val="5000"/>
                  </a:schemeClr>
                </a:solidFill>
              </a:rPr>
              <a:t>If you don’t explicitly give an enumeration literal a constant integer value, the compiler gives it a value that is 1 greater than the value of the previous enumeration literal, except for the very first enumeration literal, to which the compiler gives the default value </a:t>
            </a:r>
            <a:r>
              <a:rPr lang="en-IN" i="1" dirty="0">
                <a:solidFill>
                  <a:schemeClr val="tx1">
                    <a:lumMod val="95000"/>
                    <a:lumOff val="5000"/>
                  </a:schemeClr>
                </a:solidFill>
              </a:rPr>
              <a:t>0</a:t>
            </a:r>
            <a:r>
              <a:rPr lang="en-IN" dirty="0">
                <a:solidFill>
                  <a:schemeClr val="tx1">
                    <a:lumMod val="95000"/>
                    <a:lumOff val="5000"/>
                  </a:schemeClr>
                </a:solidFill>
              </a:rPr>
              <a:t>. </a:t>
            </a:r>
            <a:endParaRPr lang="en-IN" dirty="0" smtClean="0">
              <a:solidFill>
                <a:schemeClr val="tx1">
                  <a:lumMod val="95000"/>
                  <a:lumOff val="5000"/>
                </a:schemeClr>
              </a:solidFill>
            </a:endParaRPr>
          </a:p>
          <a:p>
            <a:pPr marL="0" indent="0" algn="just">
              <a:buNone/>
            </a:pPr>
            <a:r>
              <a:rPr lang="en-IN" dirty="0">
                <a:solidFill>
                  <a:schemeClr val="tx1">
                    <a:lumMod val="95000"/>
                    <a:lumOff val="5000"/>
                  </a:schemeClr>
                </a:solidFill>
              </a:rPr>
              <a:t>In the preceding example, the underlying values of </a:t>
            </a:r>
            <a:r>
              <a:rPr lang="en-IN" i="1" dirty="0">
                <a:solidFill>
                  <a:schemeClr val="tx1">
                    <a:lumMod val="95000"/>
                    <a:lumOff val="5000"/>
                  </a:schemeClr>
                </a:solidFill>
              </a:rPr>
              <a:t>Spring, Summer, Fall</a:t>
            </a:r>
            <a:r>
              <a:rPr lang="en-IN" dirty="0">
                <a:solidFill>
                  <a:schemeClr val="tx1">
                    <a:lumMod val="95000"/>
                    <a:lumOff val="5000"/>
                  </a:schemeClr>
                </a:solidFill>
              </a:rPr>
              <a:t>, and </a:t>
            </a:r>
            <a:r>
              <a:rPr lang="en-IN" i="1" dirty="0">
                <a:solidFill>
                  <a:schemeClr val="tx1">
                    <a:lumMod val="95000"/>
                    <a:lumOff val="5000"/>
                  </a:schemeClr>
                </a:solidFill>
              </a:rPr>
              <a:t>Winter </a:t>
            </a:r>
            <a:r>
              <a:rPr lang="en-IN" dirty="0">
                <a:solidFill>
                  <a:schemeClr val="tx1">
                    <a:lumMod val="95000"/>
                    <a:lumOff val="5000"/>
                  </a:schemeClr>
                </a:solidFill>
              </a:rPr>
              <a:t>are now 1, 2, 3, and 4.</a:t>
            </a:r>
          </a:p>
        </p:txBody>
      </p:sp>
    </p:spTree>
    <p:extLst>
      <p:ext uri="{BB962C8B-B14F-4D97-AF65-F5344CB8AC3E}">
        <p14:creationId xmlns:p14="http://schemas.microsoft.com/office/powerpoint/2010/main" xmlns="" val="2182998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err="1" smtClean="0">
                <a:solidFill>
                  <a:srgbClr val="FF0000"/>
                </a:solidFill>
              </a:rPr>
              <a:t>Contd</a:t>
            </a:r>
            <a:r>
              <a:rPr lang="en-IN" b="1" dirty="0" smtClean="0">
                <a:solidFill>
                  <a:srgbClr val="FF0000"/>
                </a:solidFill>
              </a:rPr>
              <a:t>…</a:t>
            </a:r>
            <a:r>
              <a:rPr lang="en-IN" b="1" dirty="0"/>
              <a:t/>
            </a:r>
            <a:br>
              <a:rPr lang="en-IN" b="1" dirty="0"/>
            </a:br>
            <a:endParaRPr lang="en-IN" dirty="0">
              <a:solidFill>
                <a:srgbClr val="FF0000"/>
              </a:solidFill>
            </a:endParaRPr>
          </a:p>
        </p:txBody>
      </p:sp>
      <p:sp>
        <p:nvSpPr>
          <p:cNvPr id="3" name="Content Placeholder 2"/>
          <p:cNvSpPr>
            <a:spLocks noGrp="1"/>
          </p:cNvSpPr>
          <p:nvPr>
            <p:ph idx="1"/>
          </p:nvPr>
        </p:nvSpPr>
        <p:spPr>
          <a:xfrm>
            <a:off x="0" y="528035"/>
            <a:ext cx="12192000" cy="6336404"/>
          </a:xfrm>
        </p:spPr>
        <p:txBody>
          <a:bodyPr>
            <a:noAutofit/>
          </a:bodyPr>
          <a:lstStyle/>
          <a:p>
            <a:pPr algn="just"/>
            <a:r>
              <a:rPr lang="en-IN" dirty="0">
                <a:solidFill>
                  <a:schemeClr val="tx1">
                    <a:lumMod val="95000"/>
                    <a:lumOff val="5000"/>
                  </a:schemeClr>
                </a:solidFill>
              </a:rPr>
              <a:t>You are allowed to give more than one enumeration literal the same underlying value. For example, in the United Kingdom, </a:t>
            </a:r>
            <a:r>
              <a:rPr lang="en-IN" i="1" dirty="0">
                <a:solidFill>
                  <a:schemeClr val="tx1">
                    <a:lumMod val="95000"/>
                    <a:lumOff val="5000"/>
                  </a:schemeClr>
                </a:solidFill>
              </a:rPr>
              <a:t>Fall </a:t>
            </a:r>
            <a:r>
              <a:rPr lang="en-IN" dirty="0">
                <a:solidFill>
                  <a:schemeClr val="tx1">
                    <a:lumMod val="95000"/>
                    <a:lumOff val="5000"/>
                  </a:schemeClr>
                </a:solidFill>
              </a:rPr>
              <a:t>is referred to as </a:t>
            </a:r>
            <a:r>
              <a:rPr lang="en-IN" i="1" dirty="0">
                <a:solidFill>
                  <a:schemeClr val="tx1">
                    <a:lumMod val="95000"/>
                    <a:lumOff val="5000"/>
                  </a:schemeClr>
                </a:solidFill>
              </a:rPr>
              <a:t>Autumn</a:t>
            </a:r>
            <a:r>
              <a:rPr lang="en-IN" dirty="0">
                <a:solidFill>
                  <a:schemeClr val="tx1">
                    <a:lumMod val="95000"/>
                    <a:lumOff val="5000"/>
                  </a:schemeClr>
                </a:solidFill>
              </a:rPr>
              <a:t>. You can cater for both cultures as follows:</a:t>
            </a:r>
          </a:p>
          <a:p>
            <a:pPr marL="0" indent="0">
              <a:buNone/>
            </a:pPr>
            <a:r>
              <a:rPr lang="en-IN" dirty="0" smtClean="0"/>
              <a:t>                                              </a:t>
            </a:r>
            <a:r>
              <a:rPr lang="en-IN" dirty="0" err="1" smtClean="0">
                <a:solidFill>
                  <a:srgbClr val="FF0000"/>
                </a:solidFill>
              </a:rPr>
              <a:t>enum</a:t>
            </a:r>
            <a:r>
              <a:rPr lang="en-IN" dirty="0" smtClean="0">
                <a:solidFill>
                  <a:srgbClr val="FF0000"/>
                </a:solidFill>
              </a:rPr>
              <a:t> </a:t>
            </a:r>
            <a:r>
              <a:rPr lang="en-IN" dirty="0">
                <a:solidFill>
                  <a:srgbClr val="FF0000"/>
                </a:solidFill>
              </a:rPr>
              <a:t>Season { Spring, Summer, Fall, Autumn = Fall, Winter </a:t>
            </a:r>
            <a:r>
              <a:rPr lang="en-IN" dirty="0" smtClean="0">
                <a:solidFill>
                  <a:srgbClr val="FF0000"/>
                </a:solidFill>
              </a:rPr>
              <a:t>}</a:t>
            </a:r>
          </a:p>
          <a:p>
            <a:pPr marL="0" indent="0" algn="ctr">
              <a:buNone/>
            </a:pPr>
            <a:r>
              <a:rPr lang="en-IN" sz="3200" b="1" dirty="0">
                <a:solidFill>
                  <a:srgbClr val="FF0000"/>
                </a:solidFill>
              </a:rPr>
              <a:t>Choosing an </a:t>
            </a:r>
            <a:r>
              <a:rPr lang="en-IN" sz="3200" dirty="0">
                <a:solidFill>
                  <a:srgbClr val="FF0000"/>
                </a:solidFill>
              </a:rPr>
              <a:t>E</a:t>
            </a:r>
            <a:r>
              <a:rPr lang="en-IN" sz="3200" b="1" dirty="0">
                <a:solidFill>
                  <a:srgbClr val="FF0000"/>
                </a:solidFill>
              </a:rPr>
              <a:t>numeration’s Underlying </a:t>
            </a:r>
            <a:r>
              <a:rPr lang="en-IN" sz="3200" dirty="0" smtClean="0">
                <a:solidFill>
                  <a:srgbClr val="FF0000"/>
                </a:solidFill>
              </a:rPr>
              <a:t>T</a:t>
            </a:r>
            <a:r>
              <a:rPr lang="en-IN" sz="3200" b="1" dirty="0" smtClean="0">
                <a:solidFill>
                  <a:srgbClr val="FF0000"/>
                </a:solidFill>
              </a:rPr>
              <a:t>ype </a:t>
            </a:r>
          </a:p>
          <a:p>
            <a:pPr algn="just"/>
            <a:r>
              <a:rPr lang="en-IN" dirty="0">
                <a:solidFill>
                  <a:schemeClr val="tx1">
                    <a:lumMod val="95000"/>
                    <a:lumOff val="5000"/>
                  </a:schemeClr>
                </a:solidFill>
              </a:rPr>
              <a:t>When you declare an enumeration, the enumeration literals are given values of type </a:t>
            </a:r>
            <a:r>
              <a:rPr lang="en-IN" i="1" dirty="0">
                <a:solidFill>
                  <a:schemeClr val="tx1">
                    <a:lumMod val="95000"/>
                    <a:lumOff val="5000"/>
                  </a:schemeClr>
                </a:solidFill>
              </a:rPr>
              <a:t>int</a:t>
            </a:r>
            <a:r>
              <a:rPr lang="en-IN" dirty="0">
                <a:solidFill>
                  <a:schemeClr val="tx1">
                    <a:lumMod val="95000"/>
                    <a:lumOff val="5000"/>
                  </a:schemeClr>
                </a:solidFill>
              </a:rPr>
              <a:t>. You can also choose to base your </a:t>
            </a:r>
            <a:r>
              <a:rPr lang="en-IN" dirty="0" smtClean="0">
                <a:solidFill>
                  <a:schemeClr val="tx1">
                    <a:lumMod val="95000"/>
                    <a:lumOff val="5000"/>
                  </a:schemeClr>
                </a:solidFill>
              </a:rPr>
              <a:t>enumeration </a:t>
            </a:r>
            <a:r>
              <a:rPr lang="en-IN" dirty="0">
                <a:solidFill>
                  <a:schemeClr val="tx1">
                    <a:lumMod val="95000"/>
                    <a:lumOff val="5000"/>
                  </a:schemeClr>
                </a:solidFill>
              </a:rPr>
              <a:t>on a different underlying integer type. For example, to declare that </a:t>
            </a:r>
            <a:r>
              <a:rPr lang="en-IN" i="1" dirty="0">
                <a:solidFill>
                  <a:schemeClr val="tx1">
                    <a:lumMod val="95000"/>
                    <a:lumOff val="5000"/>
                  </a:schemeClr>
                </a:solidFill>
              </a:rPr>
              <a:t>Season</a:t>
            </a:r>
            <a:r>
              <a:rPr lang="en-IN" dirty="0">
                <a:solidFill>
                  <a:schemeClr val="tx1">
                    <a:lumMod val="95000"/>
                    <a:lumOff val="5000"/>
                  </a:schemeClr>
                </a:solidFill>
              </a:rPr>
              <a:t>’s underlying type is a </a:t>
            </a:r>
            <a:r>
              <a:rPr lang="en-IN" i="1" dirty="0">
                <a:solidFill>
                  <a:schemeClr val="tx1">
                    <a:lumMod val="95000"/>
                    <a:lumOff val="5000"/>
                  </a:schemeClr>
                </a:solidFill>
              </a:rPr>
              <a:t>short </a:t>
            </a:r>
            <a:r>
              <a:rPr lang="en-IN" dirty="0">
                <a:solidFill>
                  <a:schemeClr val="tx1">
                    <a:lumMod val="95000"/>
                    <a:lumOff val="5000"/>
                  </a:schemeClr>
                </a:solidFill>
              </a:rPr>
              <a:t>rather than an </a:t>
            </a:r>
            <a:r>
              <a:rPr lang="en-IN" i="1" dirty="0" err="1">
                <a:solidFill>
                  <a:schemeClr val="tx1">
                    <a:lumMod val="95000"/>
                    <a:lumOff val="5000"/>
                  </a:schemeClr>
                </a:solidFill>
              </a:rPr>
              <a:t>int</a:t>
            </a:r>
            <a:r>
              <a:rPr lang="en-IN" dirty="0">
                <a:solidFill>
                  <a:schemeClr val="tx1">
                    <a:lumMod val="95000"/>
                    <a:lumOff val="5000"/>
                  </a:schemeClr>
                </a:solidFill>
              </a:rPr>
              <a:t>, you can write this:</a:t>
            </a:r>
          </a:p>
          <a:p>
            <a:pPr marL="0" indent="0" algn="ctr">
              <a:buNone/>
            </a:pPr>
            <a:r>
              <a:rPr lang="en-IN" dirty="0" err="1">
                <a:solidFill>
                  <a:srgbClr val="FF0000"/>
                </a:solidFill>
              </a:rPr>
              <a:t>enum</a:t>
            </a:r>
            <a:r>
              <a:rPr lang="en-IN" dirty="0">
                <a:solidFill>
                  <a:srgbClr val="FF0000"/>
                </a:solidFill>
              </a:rPr>
              <a:t> Season : short { Spring, Summer, Fall, Winter </a:t>
            </a:r>
            <a:r>
              <a:rPr lang="en-IN" dirty="0" smtClean="0">
                <a:solidFill>
                  <a:srgbClr val="FF0000"/>
                </a:solidFill>
              </a:rPr>
              <a:t>}</a:t>
            </a:r>
          </a:p>
          <a:p>
            <a:pPr marL="0" indent="0" algn="just">
              <a:buNone/>
            </a:pPr>
            <a:r>
              <a:rPr lang="en-IN" dirty="0">
                <a:solidFill>
                  <a:schemeClr val="tx1">
                    <a:lumMod val="95000"/>
                    <a:lumOff val="5000"/>
                  </a:schemeClr>
                </a:solidFill>
              </a:rPr>
              <a:t>The main reason for doing this is to save memory; an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dirty="0">
                <a:solidFill>
                  <a:schemeClr val="tx1">
                    <a:lumMod val="95000"/>
                    <a:lumOff val="5000"/>
                  </a:schemeClr>
                </a:solidFill>
              </a:rPr>
              <a:t>occupies more memory than a </a:t>
            </a:r>
            <a:r>
              <a:rPr lang="en-IN" i="1" dirty="0">
                <a:solidFill>
                  <a:schemeClr val="tx1">
                    <a:lumMod val="95000"/>
                    <a:lumOff val="5000"/>
                  </a:schemeClr>
                </a:solidFill>
              </a:rPr>
              <a:t>short</a:t>
            </a:r>
            <a:r>
              <a:rPr lang="en-IN" dirty="0">
                <a:solidFill>
                  <a:schemeClr val="tx1">
                    <a:lumMod val="95000"/>
                    <a:lumOff val="5000"/>
                  </a:schemeClr>
                </a:solidFill>
              </a:rPr>
              <a:t>, and if you do not need the entire range of values available to an </a:t>
            </a:r>
            <a:r>
              <a:rPr lang="en-IN" i="1" dirty="0" err="1">
                <a:solidFill>
                  <a:schemeClr val="tx1">
                    <a:lumMod val="95000"/>
                    <a:lumOff val="5000"/>
                  </a:schemeClr>
                </a:solidFill>
              </a:rPr>
              <a:t>int</a:t>
            </a:r>
            <a:r>
              <a:rPr lang="en-IN" dirty="0">
                <a:solidFill>
                  <a:schemeClr val="tx1">
                    <a:lumMod val="95000"/>
                    <a:lumOff val="5000"/>
                  </a:schemeClr>
                </a:solidFill>
              </a:rPr>
              <a:t>, using a smaller data type can make sense</a:t>
            </a:r>
            <a:r>
              <a:rPr lang="en-IN" dirty="0" smtClean="0">
                <a:solidFill>
                  <a:schemeClr val="tx1">
                    <a:lumMod val="95000"/>
                    <a:lumOff val="5000"/>
                  </a:schemeClr>
                </a:solidFill>
              </a:rPr>
              <a:t>. </a:t>
            </a:r>
          </a:p>
          <a:p>
            <a:pPr marL="0" indent="0" algn="just">
              <a:buNone/>
            </a:pPr>
            <a:r>
              <a:rPr lang="en-IN" dirty="0">
                <a:solidFill>
                  <a:schemeClr val="tx1">
                    <a:lumMod val="95000"/>
                    <a:lumOff val="5000"/>
                  </a:schemeClr>
                </a:solidFill>
              </a:rPr>
              <a:t>You can base an enumeration on any of the eight integer types: </a:t>
            </a:r>
            <a:r>
              <a:rPr lang="en-IN" i="1" dirty="0">
                <a:solidFill>
                  <a:schemeClr val="tx1">
                    <a:lumMod val="95000"/>
                    <a:lumOff val="5000"/>
                  </a:schemeClr>
                </a:solidFill>
              </a:rPr>
              <a:t>byte, </a:t>
            </a:r>
            <a:r>
              <a:rPr lang="en-IN" i="1" dirty="0" err="1">
                <a:solidFill>
                  <a:schemeClr val="tx1">
                    <a:lumMod val="95000"/>
                    <a:lumOff val="5000"/>
                  </a:schemeClr>
                </a:solidFill>
              </a:rPr>
              <a:t>sbyte</a:t>
            </a:r>
            <a:r>
              <a:rPr lang="en-IN" i="1" dirty="0">
                <a:solidFill>
                  <a:schemeClr val="tx1">
                    <a:lumMod val="95000"/>
                    <a:lumOff val="5000"/>
                  </a:schemeClr>
                </a:solidFill>
              </a:rPr>
              <a:t>, short, </a:t>
            </a:r>
            <a:r>
              <a:rPr lang="en-IN" i="1" dirty="0" err="1">
                <a:solidFill>
                  <a:schemeClr val="tx1">
                    <a:lumMod val="95000"/>
                    <a:lumOff val="5000"/>
                  </a:schemeClr>
                </a:solidFill>
              </a:rPr>
              <a:t>ushort</a:t>
            </a:r>
            <a:r>
              <a:rPr lang="en-IN" i="1" dirty="0">
                <a:solidFill>
                  <a:schemeClr val="tx1">
                    <a:lumMod val="95000"/>
                    <a:lumOff val="5000"/>
                  </a:schemeClr>
                </a:solidFill>
              </a:rPr>
              <a:t>,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i="1" dirty="0" err="1">
                <a:solidFill>
                  <a:schemeClr val="tx1">
                    <a:lumMod val="95000"/>
                    <a:lumOff val="5000"/>
                  </a:schemeClr>
                </a:solidFill>
              </a:rPr>
              <a:t>uint</a:t>
            </a:r>
            <a:r>
              <a:rPr lang="en-IN" i="1" dirty="0">
                <a:solidFill>
                  <a:schemeClr val="tx1">
                    <a:lumMod val="95000"/>
                    <a:lumOff val="5000"/>
                  </a:schemeClr>
                </a:solidFill>
              </a:rPr>
              <a:t>, long</a:t>
            </a:r>
            <a:r>
              <a:rPr lang="en-IN" dirty="0">
                <a:solidFill>
                  <a:schemeClr val="tx1">
                    <a:lumMod val="95000"/>
                    <a:lumOff val="5000"/>
                  </a:schemeClr>
                </a:solidFill>
              </a:rPr>
              <a:t>, or </a:t>
            </a:r>
            <a:r>
              <a:rPr lang="en-IN" i="1" dirty="0" err="1">
                <a:solidFill>
                  <a:schemeClr val="tx1">
                    <a:lumMod val="95000"/>
                    <a:lumOff val="5000"/>
                  </a:schemeClr>
                </a:solidFill>
              </a:rPr>
              <a:t>ulong</a:t>
            </a:r>
            <a:r>
              <a:rPr lang="en-IN" dirty="0">
                <a:solidFill>
                  <a:schemeClr val="tx1">
                    <a:lumMod val="95000"/>
                    <a:lumOff val="5000"/>
                  </a:schemeClr>
                </a:solidFill>
              </a:rPr>
              <a:t>. The </a:t>
            </a:r>
            <a:r>
              <a:rPr lang="en-IN" dirty="0" smtClean="0">
                <a:solidFill>
                  <a:schemeClr val="tx1">
                    <a:lumMod val="95000"/>
                    <a:lumOff val="5000"/>
                  </a:schemeClr>
                </a:solidFill>
              </a:rPr>
              <a:t>values </a:t>
            </a:r>
            <a:r>
              <a:rPr lang="en-IN" dirty="0">
                <a:solidFill>
                  <a:schemeClr val="tx1">
                    <a:lumMod val="95000"/>
                    <a:lumOff val="5000"/>
                  </a:schemeClr>
                </a:solidFill>
              </a:rPr>
              <a:t>of all the enumeration literals must fit inside the range of the chosen base type. For example, if you base an enumeration on the </a:t>
            </a:r>
            <a:r>
              <a:rPr lang="en-IN" i="1" dirty="0">
                <a:solidFill>
                  <a:schemeClr val="tx1">
                    <a:lumMod val="95000"/>
                    <a:lumOff val="5000"/>
                  </a:schemeClr>
                </a:solidFill>
              </a:rPr>
              <a:t>byte </a:t>
            </a:r>
            <a:r>
              <a:rPr lang="en-IN" dirty="0">
                <a:solidFill>
                  <a:schemeClr val="tx1">
                    <a:lumMod val="95000"/>
                    <a:lumOff val="5000"/>
                  </a:schemeClr>
                </a:solidFill>
              </a:rPr>
              <a:t>data type, you can have a maximum of 256 literals (starting at 0</a:t>
            </a:r>
            <a:r>
              <a:rPr lang="en-IN" dirty="0" smtClean="0">
                <a:solidFill>
                  <a:schemeClr val="tx1">
                    <a:lumMod val="95000"/>
                    <a:lumOff val="5000"/>
                  </a:schemeClr>
                </a:solidFill>
              </a:rPr>
              <a:t>). </a:t>
            </a:r>
          </a:p>
          <a:p>
            <a:pPr marL="0" indent="0" algn="just">
              <a:buNone/>
            </a:pPr>
            <a:r>
              <a:rPr lang="en-IN" dirty="0" smtClean="0">
                <a:solidFill>
                  <a:schemeClr val="tx1">
                    <a:lumMod val="95000"/>
                    <a:lumOff val="5000"/>
                  </a:schemeClr>
                </a:solidFill>
              </a:rPr>
              <a:t>Now that </a:t>
            </a:r>
            <a:r>
              <a:rPr lang="en-IN" dirty="0">
                <a:solidFill>
                  <a:schemeClr val="tx1">
                    <a:lumMod val="95000"/>
                    <a:lumOff val="5000"/>
                  </a:schemeClr>
                </a:solidFill>
              </a:rPr>
              <a:t>you know how to declare an enumeration, the next step is to use it. </a:t>
            </a:r>
          </a:p>
        </p:txBody>
      </p:sp>
    </p:spTree>
    <p:extLst>
      <p:ext uri="{BB962C8B-B14F-4D97-AF65-F5344CB8AC3E}">
        <p14:creationId xmlns:p14="http://schemas.microsoft.com/office/powerpoint/2010/main" xmlns="" val="11834974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a:solidFill>
                  <a:srgbClr val="FF0000"/>
                </a:solidFill>
              </a:rPr>
              <a:t>Create and use an enumeration</a:t>
            </a:r>
            <a:r>
              <a:rPr lang="en-IN" b="1" dirty="0"/>
              <a:t/>
            </a:r>
            <a:br>
              <a:rPr lang="en-IN" b="1" dirty="0"/>
            </a:br>
            <a:endParaRPr lang="en-IN" dirty="0">
              <a:solidFill>
                <a:srgbClr val="FF0000"/>
              </a:solidFill>
            </a:endParaRPr>
          </a:p>
        </p:txBody>
      </p:sp>
      <p:sp>
        <p:nvSpPr>
          <p:cNvPr id="3" name="Content Placeholder 2"/>
          <p:cNvSpPr>
            <a:spLocks noGrp="1"/>
          </p:cNvSpPr>
          <p:nvPr>
            <p:ph idx="1"/>
          </p:nvPr>
        </p:nvSpPr>
        <p:spPr>
          <a:xfrm>
            <a:off x="0" y="528035"/>
            <a:ext cx="12192000" cy="6336404"/>
          </a:xfrm>
        </p:spPr>
        <p:txBody>
          <a:bodyPr>
            <a:noAutofit/>
          </a:bodyPr>
          <a:lstStyle/>
          <a:p>
            <a:pPr marL="0" indent="0" algn="just">
              <a:buNone/>
            </a:pPr>
            <a:r>
              <a:rPr lang="en-IN" dirty="0" smtClean="0">
                <a:solidFill>
                  <a:schemeClr val="tx1">
                    <a:lumMod val="95000"/>
                    <a:lumOff val="5000"/>
                  </a:schemeClr>
                </a:solidFill>
              </a:rPr>
              <a:t>1) Start </a:t>
            </a:r>
            <a:r>
              <a:rPr lang="en-IN" dirty="0">
                <a:solidFill>
                  <a:schemeClr val="tx1">
                    <a:lumMod val="95000"/>
                    <a:lumOff val="5000"/>
                  </a:schemeClr>
                </a:solidFill>
              </a:rPr>
              <a:t>Microsoft Visual Studio </a:t>
            </a:r>
            <a:r>
              <a:rPr lang="en-IN" dirty="0" smtClean="0">
                <a:solidFill>
                  <a:schemeClr val="tx1">
                    <a:lumMod val="95000"/>
                    <a:lumOff val="5000"/>
                  </a:schemeClr>
                </a:solidFill>
              </a:rPr>
              <a:t>2015 </a:t>
            </a:r>
            <a:r>
              <a:rPr lang="en-IN" dirty="0">
                <a:solidFill>
                  <a:schemeClr val="tx1">
                    <a:lumMod val="95000"/>
                    <a:lumOff val="5000"/>
                  </a:schemeClr>
                </a:solidFill>
              </a:rPr>
              <a:t>if it is not already running.</a:t>
            </a:r>
          </a:p>
          <a:p>
            <a:pPr marL="0" indent="0" algn="just">
              <a:buNone/>
            </a:pPr>
            <a:r>
              <a:rPr lang="en-IN" dirty="0" smtClean="0">
                <a:solidFill>
                  <a:schemeClr val="tx1">
                    <a:lumMod val="95000"/>
                    <a:lumOff val="5000"/>
                  </a:schemeClr>
                </a:solidFill>
              </a:rPr>
              <a:t>2) Open </a:t>
            </a:r>
            <a:r>
              <a:rPr lang="en-IN" dirty="0">
                <a:solidFill>
                  <a:schemeClr val="tx1">
                    <a:lumMod val="95000"/>
                    <a:lumOff val="5000"/>
                  </a:schemeClr>
                </a:solidFill>
              </a:rPr>
              <a:t>the </a:t>
            </a:r>
            <a:r>
              <a:rPr lang="en-IN" dirty="0" err="1">
                <a:solidFill>
                  <a:schemeClr val="tx1">
                    <a:lumMod val="95000"/>
                    <a:lumOff val="5000"/>
                  </a:schemeClr>
                </a:solidFill>
              </a:rPr>
              <a:t>StructsAndEnums</a:t>
            </a:r>
            <a:r>
              <a:rPr lang="en-IN" dirty="0">
                <a:solidFill>
                  <a:schemeClr val="tx1">
                    <a:lumMod val="95000"/>
                    <a:lumOff val="5000"/>
                  </a:schemeClr>
                </a:solidFill>
              </a:rPr>
              <a:t> project, located in the \Microsoft Press\Visual </a:t>
            </a:r>
            <a:r>
              <a:rPr lang="en-IN" dirty="0" err="1">
                <a:solidFill>
                  <a:schemeClr val="tx1">
                    <a:lumMod val="95000"/>
                    <a:lumOff val="5000"/>
                  </a:schemeClr>
                </a:solidFill>
              </a:rPr>
              <a:t>CSharp</a:t>
            </a:r>
            <a:r>
              <a:rPr lang="en-IN" dirty="0">
                <a:solidFill>
                  <a:schemeClr val="tx1">
                    <a:lumMod val="95000"/>
                    <a:lumOff val="5000"/>
                  </a:schemeClr>
                </a:solidFill>
              </a:rPr>
              <a:t> Step By Step\Chapter 9\Windows </a:t>
            </a:r>
            <a:r>
              <a:rPr lang="en-IN" i="1" dirty="0">
                <a:solidFill>
                  <a:schemeClr val="tx1">
                    <a:lumMod val="95000"/>
                    <a:lumOff val="5000"/>
                  </a:schemeClr>
                </a:solidFill>
              </a:rPr>
              <a:t>X</a:t>
            </a:r>
            <a:r>
              <a:rPr lang="en-IN" dirty="0">
                <a:solidFill>
                  <a:schemeClr val="tx1">
                    <a:lumMod val="95000"/>
                    <a:lumOff val="5000"/>
                  </a:schemeClr>
                </a:solidFill>
              </a:rPr>
              <a:t>\</a:t>
            </a:r>
            <a:r>
              <a:rPr lang="en-IN" dirty="0" err="1">
                <a:solidFill>
                  <a:schemeClr val="tx1">
                    <a:lumMod val="95000"/>
                    <a:lumOff val="5000"/>
                  </a:schemeClr>
                </a:solidFill>
              </a:rPr>
              <a:t>StructsAndEnums</a:t>
            </a:r>
            <a:r>
              <a:rPr lang="en-IN" dirty="0">
                <a:solidFill>
                  <a:schemeClr val="tx1">
                    <a:lumMod val="95000"/>
                    <a:lumOff val="5000"/>
                  </a:schemeClr>
                </a:solidFill>
              </a:rPr>
              <a:t> folder in your Documents folder.</a:t>
            </a:r>
          </a:p>
          <a:p>
            <a:pPr marL="0" indent="0" algn="just">
              <a:buNone/>
            </a:pPr>
            <a:r>
              <a:rPr lang="en-IN" dirty="0" smtClean="0">
                <a:solidFill>
                  <a:schemeClr val="tx1">
                    <a:lumMod val="95000"/>
                    <a:lumOff val="5000"/>
                  </a:schemeClr>
                </a:solidFill>
              </a:rPr>
              <a:t>3) In </a:t>
            </a:r>
            <a:r>
              <a:rPr lang="en-IN" dirty="0">
                <a:solidFill>
                  <a:schemeClr val="tx1">
                    <a:lumMod val="95000"/>
                    <a:lumOff val="5000"/>
                  </a:schemeClr>
                </a:solidFill>
              </a:rPr>
              <a:t>the Code and Text Editor window, display the </a:t>
            </a:r>
            <a:r>
              <a:rPr lang="en-IN" dirty="0" err="1">
                <a:solidFill>
                  <a:schemeClr val="tx1">
                    <a:lumMod val="95000"/>
                    <a:lumOff val="5000"/>
                  </a:schemeClr>
                </a:solidFill>
              </a:rPr>
              <a:t>Month.cs</a:t>
            </a:r>
            <a:r>
              <a:rPr lang="en-IN" dirty="0">
                <a:solidFill>
                  <a:schemeClr val="tx1">
                    <a:lumMod val="95000"/>
                    <a:lumOff val="5000"/>
                  </a:schemeClr>
                </a:solidFill>
              </a:rPr>
              <a:t> file.</a:t>
            </a:r>
          </a:p>
          <a:p>
            <a:pPr algn="just"/>
            <a:r>
              <a:rPr lang="en-IN" dirty="0">
                <a:solidFill>
                  <a:schemeClr val="tx1">
                    <a:lumMod val="95000"/>
                    <a:lumOff val="5000"/>
                  </a:schemeClr>
                </a:solidFill>
              </a:rPr>
              <a:t>The source file is empty apart from the declaration of a namespace called </a:t>
            </a:r>
            <a:r>
              <a:rPr lang="en-IN" i="1" dirty="0" err="1">
                <a:solidFill>
                  <a:schemeClr val="tx1">
                    <a:lumMod val="95000"/>
                    <a:lumOff val="5000"/>
                  </a:schemeClr>
                </a:solidFill>
              </a:rPr>
              <a:t>StructsAndEnums</a:t>
            </a:r>
            <a:r>
              <a:rPr lang="en-IN" i="1" dirty="0">
                <a:solidFill>
                  <a:schemeClr val="tx1">
                    <a:lumMod val="95000"/>
                    <a:lumOff val="5000"/>
                  </a:schemeClr>
                </a:solidFill>
              </a:rPr>
              <a:t> </a:t>
            </a:r>
            <a:r>
              <a:rPr lang="en-IN" dirty="0">
                <a:solidFill>
                  <a:schemeClr val="tx1">
                    <a:lumMod val="95000"/>
                    <a:lumOff val="5000"/>
                  </a:schemeClr>
                </a:solidFill>
              </a:rPr>
              <a:t>and a </a:t>
            </a:r>
            <a:r>
              <a:rPr lang="en-IN" i="1" dirty="0">
                <a:solidFill>
                  <a:schemeClr val="tx1">
                    <a:lumMod val="95000"/>
                    <a:lumOff val="5000"/>
                  </a:schemeClr>
                </a:solidFill>
              </a:rPr>
              <a:t>// TODO: </a:t>
            </a:r>
            <a:r>
              <a:rPr lang="en-IN" dirty="0">
                <a:solidFill>
                  <a:schemeClr val="tx1">
                    <a:lumMod val="95000"/>
                    <a:lumOff val="5000"/>
                  </a:schemeClr>
                </a:solidFill>
              </a:rPr>
              <a:t>comment.</a:t>
            </a:r>
          </a:p>
          <a:p>
            <a:pPr marL="0" indent="0" algn="just">
              <a:buNone/>
            </a:pPr>
            <a:r>
              <a:rPr lang="en-IN" dirty="0" smtClean="0">
                <a:solidFill>
                  <a:schemeClr val="tx1">
                    <a:lumMod val="95000"/>
                    <a:lumOff val="5000"/>
                  </a:schemeClr>
                </a:solidFill>
              </a:rPr>
              <a:t>4) Delete </a:t>
            </a:r>
            <a:r>
              <a:rPr lang="en-IN" dirty="0">
                <a:solidFill>
                  <a:schemeClr val="tx1">
                    <a:lumMod val="95000"/>
                    <a:lumOff val="5000"/>
                  </a:schemeClr>
                </a:solidFill>
              </a:rPr>
              <a:t>the </a:t>
            </a:r>
            <a:r>
              <a:rPr lang="en-IN" i="1" dirty="0">
                <a:solidFill>
                  <a:schemeClr val="tx1">
                    <a:lumMod val="95000"/>
                    <a:lumOff val="5000"/>
                  </a:schemeClr>
                </a:solidFill>
              </a:rPr>
              <a:t>// TODO: </a:t>
            </a:r>
            <a:r>
              <a:rPr lang="en-IN" dirty="0">
                <a:solidFill>
                  <a:schemeClr val="tx1">
                    <a:lumMod val="95000"/>
                    <a:lumOff val="5000"/>
                  </a:schemeClr>
                </a:solidFill>
              </a:rPr>
              <a:t>comment and add an enumeration named </a:t>
            </a:r>
            <a:r>
              <a:rPr lang="en-IN" i="1" dirty="0">
                <a:solidFill>
                  <a:schemeClr val="tx1">
                    <a:lumMod val="95000"/>
                    <a:lumOff val="5000"/>
                  </a:schemeClr>
                </a:solidFill>
              </a:rPr>
              <a:t>Month </a:t>
            </a:r>
            <a:r>
              <a:rPr lang="en-IN" dirty="0">
                <a:solidFill>
                  <a:schemeClr val="tx1">
                    <a:lumMod val="95000"/>
                    <a:lumOff val="5000"/>
                  </a:schemeClr>
                </a:solidFill>
              </a:rPr>
              <a:t>for </a:t>
            </a:r>
            <a:r>
              <a:rPr lang="en-IN" dirty="0" err="1">
                <a:solidFill>
                  <a:schemeClr val="tx1">
                    <a:lumMod val="95000"/>
                    <a:lumOff val="5000"/>
                  </a:schemeClr>
                </a:solidFill>
              </a:rPr>
              <a:t>modeling</a:t>
            </a:r>
            <a:r>
              <a:rPr lang="en-IN" dirty="0">
                <a:solidFill>
                  <a:schemeClr val="tx1">
                    <a:lumMod val="95000"/>
                    <a:lumOff val="5000"/>
                  </a:schemeClr>
                </a:solidFill>
              </a:rPr>
              <a:t> the months of the year inside the </a:t>
            </a:r>
            <a:r>
              <a:rPr lang="en-IN" i="1" dirty="0" err="1">
                <a:solidFill>
                  <a:schemeClr val="tx1">
                    <a:lumMod val="95000"/>
                    <a:lumOff val="5000"/>
                  </a:schemeClr>
                </a:solidFill>
              </a:rPr>
              <a:t>StructsAndEnums</a:t>
            </a:r>
            <a:r>
              <a:rPr lang="en-IN" i="1" dirty="0">
                <a:solidFill>
                  <a:schemeClr val="tx1">
                    <a:lumMod val="95000"/>
                    <a:lumOff val="5000"/>
                  </a:schemeClr>
                </a:solidFill>
              </a:rPr>
              <a:t> </a:t>
            </a:r>
            <a:r>
              <a:rPr lang="en-IN" dirty="0">
                <a:solidFill>
                  <a:schemeClr val="tx1">
                    <a:lumMod val="95000"/>
                    <a:lumOff val="5000"/>
                  </a:schemeClr>
                </a:solidFill>
              </a:rPr>
              <a:t>namespace. The 12 enumeration literals for </a:t>
            </a:r>
            <a:r>
              <a:rPr lang="en-IN" i="1" dirty="0">
                <a:solidFill>
                  <a:schemeClr val="tx1">
                    <a:lumMod val="95000"/>
                    <a:lumOff val="5000"/>
                  </a:schemeClr>
                </a:solidFill>
              </a:rPr>
              <a:t>Month </a:t>
            </a:r>
            <a:r>
              <a:rPr lang="en-IN" dirty="0">
                <a:solidFill>
                  <a:schemeClr val="tx1">
                    <a:lumMod val="95000"/>
                    <a:lumOff val="5000"/>
                  </a:schemeClr>
                </a:solidFill>
              </a:rPr>
              <a:t>are </a:t>
            </a:r>
            <a:r>
              <a:rPr lang="en-IN" i="1" dirty="0">
                <a:solidFill>
                  <a:schemeClr val="tx1">
                    <a:lumMod val="95000"/>
                    <a:lumOff val="5000"/>
                  </a:schemeClr>
                </a:solidFill>
              </a:rPr>
              <a:t>January </a:t>
            </a:r>
            <a:r>
              <a:rPr lang="en-IN" dirty="0">
                <a:solidFill>
                  <a:schemeClr val="tx1">
                    <a:lumMod val="95000"/>
                    <a:lumOff val="5000"/>
                  </a:schemeClr>
                </a:solidFill>
              </a:rPr>
              <a:t>through </a:t>
            </a:r>
            <a:r>
              <a:rPr lang="en-IN" i="1" dirty="0">
                <a:solidFill>
                  <a:schemeClr val="tx1">
                    <a:lumMod val="95000"/>
                    <a:lumOff val="5000"/>
                  </a:schemeClr>
                </a:solidFill>
              </a:rPr>
              <a:t>December</a:t>
            </a:r>
            <a:r>
              <a:rPr lang="en-IN" dirty="0" smtClean="0">
                <a:solidFill>
                  <a:schemeClr val="tx1">
                    <a:lumMod val="95000"/>
                    <a:lumOff val="5000"/>
                  </a:schemeClr>
                </a:solidFill>
              </a:rPr>
              <a:t>. </a:t>
            </a:r>
          </a:p>
          <a:p>
            <a:pPr marL="0" indent="0" algn="just">
              <a:spcBef>
                <a:spcPts val="0"/>
              </a:spcBef>
              <a:buNone/>
            </a:pPr>
            <a:r>
              <a:rPr lang="en-IN" dirty="0" smtClean="0">
                <a:solidFill>
                  <a:schemeClr val="tx1">
                    <a:lumMod val="95000"/>
                    <a:lumOff val="5000"/>
                  </a:schemeClr>
                </a:solidFill>
              </a:rPr>
              <a:t>                                                                    namespace </a:t>
            </a:r>
            <a:r>
              <a:rPr lang="en-IN" dirty="0" err="1" smtClean="0">
                <a:solidFill>
                  <a:schemeClr val="tx1">
                    <a:lumMod val="95000"/>
                    <a:lumOff val="5000"/>
                  </a:schemeClr>
                </a:solidFill>
              </a:rPr>
              <a:t>StructsAndEnums</a:t>
            </a:r>
            <a:endParaRPr lang="en-IN" dirty="0" smtClean="0">
              <a:solidFill>
                <a:schemeClr val="tx1">
                  <a:lumMod val="95000"/>
                  <a:lumOff val="5000"/>
                </a:schemeClr>
              </a:solidFill>
            </a:endParaRPr>
          </a:p>
          <a:p>
            <a:pPr marL="0" indent="0" algn="just">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 </a:t>
            </a:r>
          </a:p>
          <a:p>
            <a:pPr marL="0" indent="0" algn="just">
              <a:spcBef>
                <a:spcPts val="0"/>
              </a:spcBef>
              <a:buNone/>
            </a:pPr>
            <a:r>
              <a:rPr lang="en-IN" b="1" dirty="0">
                <a:solidFill>
                  <a:schemeClr val="tx1">
                    <a:lumMod val="95000"/>
                    <a:lumOff val="5000"/>
                  </a:schemeClr>
                </a:solidFill>
              </a:rPr>
              <a:t> </a:t>
            </a:r>
            <a:r>
              <a:rPr lang="en-IN" b="1" dirty="0" smtClean="0">
                <a:solidFill>
                  <a:schemeClr val="tx1">
                    <a:lumMod val="95000"/>
                    <a:lumOff val="5000"/>
                  </a:schemeClr>
                </a:solidFill>
              </a:rPr>
              <a:t>                                                                     </a:t>
            </a:r>
            <a:r>
              <a:rPr lang="en-IN" b="1" dirty="0" err="1" smtClean="0">
                <a:solidFill>
                  <a:schemeClr val="tx1">
                    <a:lumMod val="95000"/>
                    <a:lumOff val="5000"/>
                  </a:schemeClr>
                </a:solidFill>
              </a:rPr>
              <a:t>enum</a:t>
            </a:r>
            <a:r>
              <a:rPr lang="en-IN" b="1" dirty="0" smtClean="0">
                <a:solidFill>
                  <a:schemeClr val="tx1">
                    <a:lumMod val="95000"/>
                    <a:lumOff val="5000"/>
                  </a:schemeClr>
                </a:solidFill>
              </a:rPr>
              <a:t> </a:t>
            </a:r>
            <a:r>
              <a:rPr lang="en-IN" b="1" dirty="0">
                <a:solidFill>
                  <a:schemeClr val="tx1">
                    <a:lumMod val="95000"/>
                    <a:lumOff val="5000"/>
                  </a:schemeClr>
                </a:solidFill>
              </a:rPr>
              <a:t>Month </a:t>
            </a:r>
            <a:endParaRPr lang="en-IN" b="1" dirty="0" smtClean="0">
              <a:solidFill>
                <a:schemeClr val="tx1">
                  <a:lumMod val="95000"/>
                  <a:lumOff val="5000"/>
                </a:schemeClr>
              </a:solidFill>
            </a:endParaRPr>
          </a:p>
          <a:p>
            <a:pPr marL="0" indent="0" algn="just">
              <a:spcBef>
                <a:spcPts val="0"/>
              </a:spcBef>
              <a:buNone/>
            </a:pPr>
            <a:r>
              <a:rPr lang="en-IN" b="1" dirty="0">
                <a:solidFill>
                  <a:schemeClr val="tx1">
                    <a:lumMod val="95000"/>
                    <a:lumOff val="5000"/>
                  </a:schemeClr>
                </a:solidFill>
              </a:rPr>
              <a:t> </a:t>
            </a:r>
            <a:r>
              <a:rPr lang="en-IN" b="1" dirty="0" smtClean="0">
                <a:solidFill>
                  <a:schemeClr val="tx1">
                    <a:lumMod val="95000"/>
                    <a:lumOff val="5000"/>
                  </a:schemeClr>
                </a:solidFill>
              </a:rPr>
              <a:t>                                                               { </a:t>
            </a:r>
          </a:p>
          <a:p>
            <a:pPr marL="0" indent="0" algn="just">
              <a:spcBef>
                <a:spcPts val="0"/>
              </a:spcBef>
              <a:buNone/>
            </a:pPr>
            <a:r>
              <a:rPr lang="en-IN" b="1" dirty="0">
                <a:solidFill>
                  <a:schemeClr val="tx1">
                    <a:lumMod val="95000"/>
                    <a:lumOff val="5000"/>
                  </a:schemeClr>
                </a:solidFill>
              </a:rPr>
              <a:t> </a:t>
            </a:r>
            <a:r>
              <a:rPr lang="en-IN" b="1" dirty="0" smtClean="0">
                <a:solidFill>
                  <a:schemeClr val="tx1">
                    <a:lumMod val="95000"/>
                    <a:lumOff val="5000"/>
                  </a:schemeClr>
                </a:solidFill>
              </a:rPr>
              <a:t>                                                                  January</a:t>
            </a:r>
            <a:r>
              <a:rPr lang="en-IN" b="1" dirty="0">
                <a:solidFill>
                  <a:schemeClr val="tx1">
                    <a:lumMod val="95000"/>
                    <a:lumOff val="5000"/>
                  </a:schemeClr>
                </a:solidFill>
              </a:rPr>
              <a:t>, February, March, April, </a:t>
            </a:r>
            <a:endParaRPr lang="en-IN" b="1" dirty="0" smtClean="0">
              <a:solidFill>
                <a:schemeClr val="tx1">
                  <a:lumMod val="95000"/>
                  <a:lumOff val="5000"/>
                </a:schemeClr>
              </a:solidFill>
            </a:endParaRPr>
          </a:p>
          <a:p>
            <a:pPr marL="0" indent="0" algn="just">
              <a:spcBef>
                <a:spcPts val="0"/>
              </a:spcBef>
              <a:buNone/>
            </a:pPr>
            <a:r>
              <a:rPr lang="en-IN" b="1" dirty="0">
                <a:solidFill>
                  <a:schemeClr val="tx1">
                    <a:lumMod val="95000"/>
                    <a:lumOff val="5000"/>
                  </a:schemeClr>
                </a:solidFill>
              </a:rPr>
              <a:t> </a:t>
            </a:r>
            <a:r>
              <a:rPr lang="en-IN" b="1" dirty="0" smtClean="0">
                <a:solidFill>
                  <a:schemeClr val="tx1">
                    <a:lumMod val="95000"/>
                    <a:lumOff val="5000"/>
                  </a:schemeClr>
                </a:solidFill>
              </a:rPr>
              <a:t>                                                                  May</a:t>
            </a:r>
            <a:r>
              <a:rPr lang="en-IN" b="1" dirty="0">
                <a:solidFill>
                  <a:schemeClr val="tx1">
                    <a:lumMod val="95000"/>
                    <a:lumOff val="5000"/>
                  </a:schemeClr>
                </a:solidFill>
              </a:rPr>
              <a:t>, June, July, August, September, </a:t>
            </a:r>
            <a:endParaRPr lang="en-IN" b="1" dirty="0" smtClean="0">
              <a:solidFill>
                <a:schemeClr val="tx1">
                  <a:lumMod val="95000"/>
                  <a:lumOff val="5000"/>
                </a:schemeClr>
              </a:solidFill>
            </a:endParaRPr>
          </a:p>
          <a:p>
            <a:pPr marL="0" indent="0" algn="just">
              <a:spcBef>
                <a:spcPts val="0"/>
              </a:spcBef>
              <a:buNone/>
            </a:pPr>
            <a:r>
              <a:rPr lang="en-IN" b="1" dirty="0">
                <a:solidFill>
                  <a:schemeClr val="tx1">
                    <a:lumMod val="95000"/>
                    <a:lumOff val="5000"/>
                  </a:schemeClr>
                </a:solidFill>
              </a:rPr>
              <a:t> </a:t>
            </a:r>
            <a:r>
              <a:rPr lang="en-IN" b="1" dirty="0" smtClean="0">
                <a:solidFill>
                  <a:schemeClr val="tx1">
                    <a:lumMod val="95000"/>
                    <a:lumOff val="5000"/>
                  </a:schemeClr>
                </a:solidFill>
              </a:rPr>
              <a:t>                                                                  October</a:t>
            </a:r>
            <a:r>
              <a:rPr lang="en-IN" b="1" dirty="0">
                <a:solidFill>
                  <a:schemeClr val="tx1">
                    <a:lumMod val="95000"/>
                    <a:lumOff val="5000"/>
                  </a:schemeClr>
                </a:solidFill>
              </a:rPr>
              <a:t>, November, December </a:t>
            </a:r>
            <a:endParaRPr lang="en-IN" b="1" dirty="0" smtClean="0">
              <a:solidFill>
                <a:schemeClr val="tx1">
                  <a:lumMod val="95000"/>
                  <a:lumOff val="5000"/>
                </a:schemeClr>
              </a:solidFill>
            </a:endParaRPr>
          </a:p>
          <a:p>
            <a:pPr marL="0" indent="0" algn="just">
              <a:spcBef>
                <a:spcPts val="0"/>
              </a:spcBef>
              <a:buNone/>
            </a:pPr>
            <a:r>
              <a:rPr lang="en-IN" b="1" dirty="0">
                <a:solidFill>
                  <a:schemeClr val="tx1">
                    <a:lumMod val="95000"/>
                    <a:lumOff val="5000"/>
                  </a:schemeClr>
                </a:solidFill>
              </a:rPr>
              <a:t> </a:t>
            </a:r>
            <a:r>
              <a:rPr lang="en-IN" b="1" dirty="0" smtClean="0">
                <a:solidFill>
                  <a:schemeClr val="tx1">
                    <a:lumMod val="95000"/>
                    <a:lumOff val="5000"/>
                  </a:schemeClr>
                </a:solidFill>
              </a:rPr>
              <a:t>                                                                }</a:t>
            </a:r>
          </a:p>
          <a:p>
            <a:pPr marL="0" indent="0" algn="just">
              <a:spcBef>
                <a:spcPts val="0"/>
              </a:spcBef>
              <a:buNone/>
            </a:pPr>
            <a:r>
              <a:rPr lang="en-IN" b="1" dirty="0">
                <a:solidFill>
                  <a:schemeClr val="tx1">
                    <a:lumMod val="95000"/>
                    <a:lumOff val="5000"/>
                  </a:schemeClr>
                </a:solidFill>
              </a:rPr>
              <a:t> </a:t>
            </a:r>
            <a:r>
              <a:rPr lang="en-IN" b="1" dirty="0" smtClean="0">
                <a:solidFill>
                  <a:schemeClr val="tx1">
                    <a:lumMod val="95000"/>
                    <a:lumOff val="5000"/>
                  </a:schemeClr>
                </a:solidFill>
              </a:rPr>
              <a:t>                                                           </a:t>
            </a:r>
            <a:r>
              <a:rPr lang="en-IN" dirty="0" smtClean="0">
                <a:solidFill>
                  <a:schemeClr val="tx1">
                    <a:lumMod val="95000"/>
                    <a:lumOff val="5000"/>
                  </a:schemeClr>
                </a:solidFill>
              </a:rPr>
              <a:t>}</a:t>
            </a:r>
            <a:endParaRPr lang="en-IN" dirty="0">
              <a:solidFill>
                <a:schemeClr val="tx1">
                  <a:lumMod val="95000"/>
                  <a:lumOff val="5000"/>
                </a:schemeClr>
              </a:solidFill>
            </a:endParaRPr>
          </a:p>
          <a:p>
            <a:pPr marL="0" indent="0" algn="just">
              <a:buNone/>
            </a:pPr>
            <a:r>
              <a:rPr lang="en-IN" dirty="0" smtClean="0">
                <a:solidFill>
                  <a:schemeClr val="tx1">
                    <a:lumMod val="95000"/>
                    <a:lumOff val="5000"/>
                  </a:schemeClr>
                </a:solidFill>
              </a:rPr>
              <a:t>5) Display </a:t>
            </a:r>
            <a:r>
              <a:rPr lang="en-IN" dirty="0">
                <a:solidFill>
                  <a:schemeClr val="tx1">
                    <a:lumMod val="95000"/>
                    <a:lumOff val="5000"/>
                  </a:schemeClr>
                </a:solidFill>
              </a:rPr>
              <a:t>the </a:t>
            </a:r>
            <a:r>
              <a:rPr lang="en-IN" dirty="0" err="1">
                <a:solidFill>
                  <a:schemeClr val="tx1">
                    <a:lumMod val="95000"/>
                    <a:lumOff val="5000"/>
                  </a:schemeClr>
                </a:solidFill>
              </a:rPr>
              <a:t>Program.cs</a:t>
            </a:r>
            <a:r>
              <a:rPr lang="en-IN" dirty="0">
                <a:solidFill>
                  <a:schemeClr val="tx1">
                    <a:lumMod val="95000"/>
                    <a:lumOff val="5000"/>
                  </a:schemeClr>
                </a:solidFill>
              </a:rPr>
              <a:t> file in the Code and Text Editor window.</a:t>
            </a:r>
          </a:p>
          <a:p>
            <a:pPr algn="just"/>
            <a:r>
              <a:rPr lang="en-IN" dirty="0">
                <a:solidFill>
                  <a:schemeClr val="tx1">
                    <a:lumMod val="95000"/>
                    <a:lumOff val="5000"/>
                  </a:schemeClr>
                </a:solidFill>
              </a:rPr>
              <a:t>As in the exercises in previous chapters, the </a:t>
            </a:r>
            <a:r>
              <a:rPr lang="en-IN" i="1" dirty="0">
                <a:solidFill>
                  <a:schemeClr val="tx1">
                    <a:lumMod val="95000"/>
                    <a:lumOff val="5000"/>
                  </a:schemeClr>
                </a:solidFill>
              </a:rPr>
              <a:t>Main </a:t>
            </a:r>
            <a:r>
              <a:rPr lang="en-IN" dirty="0">
                <a:solidFill>
                  <a:schemeClr val="tx1">
                    <a:lumMod val="95000"/>
                    <a:lumOff val="5000"/>
                  </a:schemeClr>
                </a:solidFill>
              </a:rPr>
              <a:t>method calls the </a:t>
            </a:r>
            <a:r>
              <a:rPr lang="en-IN" i="1" dirty="0" err="1">
                <a:solidFill>
                  <a:schemeClr val="tx1">
                    <a:lumMod val="95000"/>
                    <a:lumOff val="5000"/>
                  </a:schemeClr>
                </a:solidFill>
              </a:rPr>
              <a:t>doWork</a:t>
            </a:r>
            <a:r>
              <a:rPr lang="en-IN" i="1" dirty="0">
                <a:solidFill>
                  <a:schemeClr val="tx1">
                    <a:lumMod val="95000"/>
                    <a:lumOff val="5000"/>
                  </a:schemeClr>
                </a:solidFill>
              </a:rPr>
              <a:t> </a:t>
            </a:r>
            <a:r>
              <a:rPr lang="en-IN" dirty="0">
                <a:solidFill>
                  <a:schemeClr val="tx1">
                    <a:lumMod val="95000"/>
                    <a:lumOff val="5000"/>
                  </a:schemeClr>
                </a:solidFill>
              </a:rPr>
              <a:t>method and traps any exceptions that occur.</a:t>
            </a:r>
          </a:p>
        </p:txBody>
      </p:sp>
    </p:spTree>
    <p:extLst>
      <p:ext uri="{BB962C8B-B14F-4D97-AF65-F5344CB8AC3E}">
        <p14:creationId xmlns:p14="http://schemas.microsoft.com/office/powerpoint/2010/main" xmlns="" val="262082345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US" b="1" dirty="0" err="1" smtClean="0">
                <a:solidFill>
                  <a:srgbClr val="FF0000"/>
                </a:solidFill>
              </a:rPr>
              <a:t>Contd</a:t>
            </a:r>
            <a:r>
              <a:rPr lang="en-US"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28035"/>
            <a:ext cx="12192000" cy="6336404"/>
          </a:xfrm>
        </p:spPr>
        <p:txBody>
          <a:bodyPr>
            <a:noAutofit/>
          </a:bodyPr>
          <a:lstStyle/>
          <a:p>
            <a:pPr marL="0" indent="0">
              <a:buNone/>
            </a:pPr>
            <a:r>
              <a:rPr lang="en-IN" dirty="0" smtClean="0"/>
              <a:t>6) In </a:t>
            </a:r>
            <a:r>
              <a:rPr lang="en-IN" dirty="0"/>
              <a:t>the Code and Text Editor window, add a statement to the </a:t>
            </a:r>
            <a:r>
              <a:rPr lang="en-IN" i="1" dirty="0" err="1"/>
              <a:t>doWork</a:t>
            </a:r>
            <a:r>
              <a:rPr lang="en-IN" i="1" dirty="0"/>
              <a:t> </a:t>
            </a:r>
            <a:r>
              <a:rPr lang="en-IN" dirty="0"/>
              <a:t>method to declare a variable named </a:t>
            </a:r>
            <a:r>
              <a:rPr lang="en-IN" i="1" dirty="0"/>
              <a:t>first </a:t>
            </a:r>
            <a:r>
              <a:rPr lang="en-IN" dirty="0"/>
              <a:t>of type </a:t>
            </a:r>
            <a:r>
              <a:rPr lang="en-IN" i="1" dirty="0"/>
              <a:t>Month </a:t>
            </a:r>
            <a:r>
              <a:rPr lang="en-IN" dirty="0"/>
              <a:t>and initialize it to </a:t>
            </a:r>
            <a:r>
              <a:rPr lang="en-IN" i="1" dirty="0" err="1"/>
              <a:t>Month.January</a:t>
            </a:r>
            <a:r>
              <a:rPr lang="en-IN" dirty="0"/>
              <a:t>. Add another statement to write the value of the </a:t>
            </a:r>
            <a:r>
              <a:rPr lang="en-IN" i="1" dirty="0"/>
              <a:t>first </a:t>
            </a:r>
            <a:r>
              <a:rPr lang="en-IN" dirty="0"/>
              <a:t>variable to the console.</a:t>
            </a:r>
          </a:p>
          <a:p>
            <a:pPr marL="0" indent="0">
              <a:buNone/>
            </a:pPr>
            <a:r>
              <a:rPr lang="en-IN" dirty="0" smtClean="0"/>
              <a:t>                   The </a:t>
            </a:r>
            <a:r>
              <a:rPr lang="en-IN" i="1" dirty="0" err="1"/>
              <a:t>doWork</a:t>
            </a:r>
            <a:r>
              <a:rPr lang="en-IN" i="1" dirty="0"/>
              <a:t> </a:t>
            </a:r>
            <a:r>
              <a:rPr lang="en-IN" dirty="0"/>
              <a:t>method should look like this:</a:t>
            </a:r>
          </a:p>
          <a:p>
            <a:pPr marL="0" indent="0">
              <a:spcBef>
                <a:spcPts val="0"/>
              </a:spcBef>
              <a:buNone/>
            </a:pPr>
            <a:r>
              <a:rPr lang="en-IN" dirty="0" smtClean="0"/>
              <a:t>                                         </a:t>
            </a:r>
            <a:r>
              <a:rPr lang="en-IN" dirty="0" smtClean="0">
                <a:solidFill>
                  <a:srgbClr val="FF0000"/>
                </a:solidFill>
              </a:rPr>
              <a:t>      static </a:t>
            </a:r>
            <a:r>
              <a:rPr lang="en-IN" dirty="0">
                <a:solidFill>
                  <a:srgbClr val="FF0000"/>
                </a:solidFill>
              </a:rPr>
              <a:t>void </a:t>
            </a:r>
            <a:r>
              <a:rPr lang="en-IN" dirty="0" err="1">
                <a:solidFill>
                  <a:srgbClr val="FF0000"/>
                </a:solidFill>
              </a:rPr>
              <a:t>doWork</a:t>
            </a:r>
            <a:r>
              <a:rPr lang="en-IN" dirty="0" smtClean="0">
                <a:solidFill>
                  <a:srgbClr val="FF0000"/>
                </a:solidFill>
              </a:rPr>
              <a:t>()</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Month </a:t>
            </a:r>
            <a:r>
              <a:rPr lang="en-IN" dirty="0">
                <a:solidFill>
                  <a:srgbClr val="FF0000"/>
                </a:solidFill>
              </a:rPr>
              <a:t>first = </a:t>
            </a:r>
            <a:r>
              <a:rPr lang="en-IN" dirty="0" err="1">
                <a:solidFill>
                  <a:srgbClr val="FF0000"/>
                </a:solidFill>
              </a:rPr>
              <a:t>Month.January</a:t>
            </a:r>
            <a:r>
              <a:rPr lang="en-IN" dirty="0">
                <a:solidFill>
                  <a:srgbClr val="FF0000"/>
                </a:solidFill>
              </a:rPr>
              <a:t>;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Console.WriteLine</a:t>
            </a:r>
            <a:r>
              <a:rPr lang="en-IN" dirty="0" smtClean="0">
                <a:solidFill>
                  <a:srgbClr val="FF0000"/>
                </a:solidFill>
              </a:rPr>
              <a:t>(first);</a:t>
            </a:r>
          </a:p>
          <a:p>
            <a:pPr marL="0" indent="0">
              <a:spcBef>
                <a:spcPts val="0"/>
              </a:spcBef>
              <a:buNone/>
            </a:pPr>
            <a:r>
              <a:rPr lang="en-IN" dirty="0">
                <a:solidFill>
                  <a:srgbClr val="FF0000"/>
                </a:solidFill>
              </a:rPr>
              <a:t> </a:t>
            </a:r>
            <a:r>
              <a:rPr lang="en-IN" dirty="0" smtClean="0">
                <a:solidFill>
                  <a:srgbClr val="FF0000"/>
                </a:solidFill>
              </a:rPr>
              <a:t>                                           } </a:t>
            </a:r>
          </a:p>
          <a:p>
            <a:pPr marL="0" indent="0" algn="just">
              <a:buNone/>
            </a:pPr>
            <a:r>
              <a:rPr lang="en-IN" dirty="0" smtClean="0">
                <a:solidFill>
                  <a:schemeClr val="tx1">
                    <a:lumMod val="95000"/>
                    <a:lumOff val="5000"/>
                  </a:schemeClr>
                </a:solidFill>
              </a:rPr>
              <a:t>7) On </a:t>
            </a:r>
            <a:r>
              <a:rPr lang="en-IN" dirty="0">
                <a:solidFill>
                  <a:schemeClr val="tx1">
                    <a:lumMod val="95000"/>
                    <a:lumOff val="5000"/>
                  </a:schemeClr>
                </a:solidFill>
              </a:rPr>
              <a:t>the DEBUG menu, click Start Without Debugging.</a:t>
            </a:r>
          </a:p>
          <a:p>
            <a:pPr algn="just"/>
            <a:r>
              <a:rPr lang="en-IN" dirty="0">
                <a:solidFill>
                  <a:schemeClr val="tx1">
                    <a:lumMod val="95000"/>
                    <a:lumOff val="5000"/>
                  </a:schemeClr>
                </a:solidFill>
              </a:rPr>
              <a:t>Visual Studio </a:t>
            </a:r>
            <a:r>
              <a:rPr lang="en-IN" dirty="0" smtClean="0">
                <a:solidFill>
                  <a:schemeClr val="tx1">
                    <a:lumMod val="95000"/>
                    <a:lumOff val="5000"/>
                  </a:schemeClr>
                </a:solidFill>
              </a:rPr>
              <a:t>2015 </a:t>
            </a:r>
            <a:r>
              <a:rPr lang="en-IN" dirty="0">
                <a:solidFill>
                  <a:schemeClr val="tx1">
                    <a:lumMod val="95000"/>
                    <a:lumOff val="5000"/>
                  </a:schemeClr>
                </a:solidFill>
              </a:rPr>
              <a:t>builds and runs the program. Confirm that the word </a:t>
            </a:r>
            <a:r>
              <a:rPr lang="en-IN" i="1" dirty="0">
                <a:solidFill>
                  <a:schemeClr val="tx1">
                    <a:lumMod val="95000"/>
                    <a:lumOff val="5000"/>
                  </a:schemeClr>
                </a:solidFill>
              </a:rPr>
              <a:t>January </a:t>
            </a:r>
            <a:r>
              <a:rPr lang="en-IN" dirty="0">
                <a:solidFill>
                  <a:schemeClr val="tx1">
                    <a:lumMod val="95000"/>
                    <a:lumOff val="5000"/>
                  </a:schemeClr>
                </a:solidFill>
              </a:rPr>
              <a:t>is written to the console</a:t>
            </a:r>
            <a:r>
              <a:rPr lang="en-IN" dirty="0" smtClean="0">
                <a:solidFill>
                  <a:schemeClr val="tx1">
                    <a:lumMod val="95000"/>
                    <a:lumOff val="5000"/>
                  </a:schemeClr>
                </a:solidFill>
              </a:rPr>
              <a:t>. </a:t>
            </a:r>
          </a:p>
          <a:p>
            <a:pPr marL="0" indent="0" algn="just">
              <a:buNone/>
            </a:pPr>
            <a:r>
              <a:rPr lang="en-IN" dirty="0" smtClean="0">
                <a:solidFill>
                  <a:schemeClr val="tx1">
                    <a:lumMod val="95000"/>
                    <a:lumOff val="5000"/>
                  </a:schemeClr>
                </a:solidFill>
              </a:rPr>
              <a:t>8) Press </a:t>
            </a:r>
            <a:r>
              <a:rPr lang="en-IN" dirty="0">
                <a:solidFill>
                  <a:schemeClr val="tx1">
                    <a:lumMod val="95000"/>
                    <a:lumOff val="5000"/>
                  </a:schemeClr>
                </a:solidFill>
              </a:rPr>
              <a:t>Enter to close the program and return to the Visual Studio 2012 programming environment.</a:t>
            </a:r>
          </a:p>
          <a:p>
            <a:pPr marL="0" indent="0" algn="just">
              <a:buNone/>
            </a:pPr>
            <a:r>
              <a:rPr lang="en-IN" dirty="0" smtClean="0">
                <a:solidFill>
                  <a:schemeClr val="tx1">
                    <a:lumMod val="95000"/>
                    <a:lumOff val="5000"/>
                  </a:schemeClr>
                </a:solidFill>
              </a:rPr>
              <a:t>9) Add </a:t>
            </a:r>
            <a:r>
              <a:rPr lang="en-IN" dirty="0">
                <a:solidFill>
                  <a:schemeClr val="tx1">
                    <a:lumMod val="95000"/>
                    <a:lumOff val="5000"/>
                  </a:schemeClr>
                </a:solidFill>
              </a:rPr>
              <a:t>two more statements to the </a:t>
            </a:r>
            <a:r>
              <a:rPr lang="en-IN" i="1" dirty="0" err="1">
                <a:solidFill>
                  <a:schemeClr val="tx1">
                    <a:lumMod val="95000"/>
                    <a:lumOff val="5000"/>
                  </a:schemeClr>
                </a:solidFill>
              </a:rPr>
              <a:t>doWork</a:t>
            </a:r>
            <a:r>
              <a:rPr lang="en-IN" i="1" dirty="0">
                <a:solidFill>
                  <a:schemeClr val="tx1">
                    <a:lumMod val="95000"/>
                    <a:lumOff val="5000"/>
                  </a:schemeClr>
                </a:solidFill>
              </a:rPr>
              <a:t> </a:t>
            </a:r>
            <a:r>
              <a:rPr lang="en-IN" dirty="0">
                <a:solidFill>
                  <a:schemeClr val="tx1">
                    <a:lumMod val="95000"/>
                    <a:lumOff val="5000"/>
                  </a:schemeClr>
                </a:solidFill>
              </a:rPr>
              <a:t>method to increment the </a:t>
            </a:r>
            <a:r>
              <a:rPr lang="en-IN" i="1" dirty="0">
                <a:solidFill>
                  <a:schemeClr val="tx1">
                    <a:lumMod val="95000"/>
                    <a:lumOff val="5000"/>
                  </a:schemeClr>
                </a:solidFill>
              </a:rPr>
              <a:t>first </a:t>
            </a:r>
            <a:r>
              <a:rPr lang="en-IN" dirty="0">
                <a:solidFill>
                  <a:schemeClr val="tx1">
                    <a:lumMod val="95000"/>
                    <a:lumOff val="5000"/>
                  </a:schemeClr>
                </a:solidFill>
              </a:rPr>
              <a:t>variable and display its new value to the console, as shown in bold here:</a:t>
            </a:r>
          </a:p>
          <a:p>
            <a:pPr marL="0" indent="0">
              <a:spcBef>
                <a:spcPts val="0"/>
              </a:spcBef>
              <a:buNone/>
            </a:pPr>
            <a:r>
              <a:rPr lang="en-US" sz="1700" dirty="0" smtClean="0">
                <a:solidFill>
                  <a:schemeClr val="tx1">
                    <a:lumMod val="95000"/>
                    <a:lumOff val="5000"/>
                  </a:schemeClr>
                </a:solidFill>
              </a:rPr>
              <a:t>                                                         </a:t>
            </a:r>
            <a:r>
              <a:rPr lang="en-IN" sz="1700" dirty="0" smtClean="0"/>
              <a:t>static </a:t>
            </a:r>
            <a:r>
              <a:rPr lang="en-IN" sz="1700" dirty="0"/>
              <a:t>void </a:t>
            </a:r>
            <a:r>
              <a:rPr lang="en-IN" sz="1700" dirty="0" err="1"/>
              <a:t>doWork</a:t>
            </a:r>
            <a:r>
              <a:rPr lang="en-IN" sz="1700" dirty="0" smtClean="0"/>
              <a:t>()</a:t>
            </a:r>
          </a:p>
          <a:p>
            <a:pPr marL="0" indent="0">
              <a:spcBef>
                <a:spcPts val="0"/>
              </a:spcBef>
              <a:buNone/>
            </a:pPr>
            <a:r>
              <a:rPr lang="en-IN" sz="1700" dirty="0"/>
              <a:t> </a:t>
            </a:r>
            <a:r>
              <a:rPr lang="en-IN" sz="1700" dirty="0" smtClean="0"/>
              <a:t>                                                   {  </a:t>
            </a:r>
          </a:p>
          <a:p>
            <a:pPr marL="0" indent="0">
              <a:spcBef>
                <a:spcPts val="0"/>
              </a:spcBef>
              <a:buNone/>
            </a:pPr>
            <a:r>
              <a:rPr lang="en-IN" sz="1700" dirty="0"/>
              <a:t> </a:t>
            </a:r>
            <a:r>
              <a:rPr lang="en-IN" sz="1700" dirty="0" smtClean="0"/>
              <a:t>                                                          Month </a:t>
            </a:r>
            <a:r>
              <a:rPr lang="en-IN" sz="1700" dirty="0"/>
              <a:t>first = </a:t>
            </a:r>
            <a:r>
              <a:rPr lang="en-IN" sz="1700" dirty="0" err="1"/>
              <a:t>Month.January</a:t>
            </a:r>
            <a:r>
              <a:rPr lang="en-IN" sz="1700" dirty="0"/>
              <a:t>; </a:t>
            </a:r>
            <a:endParaRPr lang="en-IN" sz="1700" dirty="0" smtClean="0"/>
          </a:p>
          <a:p>
            <a:pPr marL="0" indent="0">
              <a:spcBef>
                <a:spcPts val="0"/>
              </a:spcBef>
              <a:buNone/>
            </a:pPr>
            <a:r>
              <a:rPr lang="en-IN" sz="1700" dirty="0"/>
              <a:t> </a:t>
            </a:r>
            <a:r>
              <a:rPr lang="en-IN" sz="1700" dirty="0" smtClean="0"/>
              <a:t>                                                          </a:t>
            </a:r>
            <a:r>
              <a:rPr lang="en-IN" sz="1700" dirty="0" err="1" smtClean="0"/>
              <a:t>Console.WriteLine</a:t>
            </a:r>
            <a:r>
              <a:rPr lang="en-IN" sz="1700" dirty="0" smtClean="0"/>
              <a:t>(first</a:t>
            </a:r>
            <a:r>
              <a:rPr lang="en-IN" sz="1700" dirty="0"/>
              <a:t>); </a:t>
            </a:r>
            <a:endParaRPr lang="en-IN" sz="1700" dirty="0" smtClean="0"/>
          </a:p>
          <a:p>
            <a:pPr marL="0" indent="0">
              <a:spcBef>
                <a:spcPts val="0"/>
              </a:spcBef>
              <a:buNone/>
            </a:pPr>
            <a:r>
              <a:rPr lang="en-IN" sz="1700" b="1" dirty="0"/>
              <a:t> </a:t>
            </a:r>
            <a:r>
              <a:rPr lang="en-IN" sz="1700" b="1" dirty="0" smtClean="0"/>
              <a:t>                                                          first</a:t>
            </a:r>
            <a:r>
              <a:rPr lang="en-IN" sz="1700" b="1" dirty="0"/>
              <a:t>++; </a:t>
            </a:r>
            <a:endParaRPr lang="en-IN" sz="1700" b="1" dirty="0" smtClean="0"/>
          </a:p>
          <a:p>
            <a:pPr marL="0" indent="0">
              <a:spcBef>
                <a:spcPts val="0"/>
              </a:spcBef>
              <a:buNone/>
            </a:pPr>
            <a:r>
              <a:rPr lang="en-IN" sz="1700" b="1" dirty="0"/>
              <a:t> </a:t>
            </a:r>
            <a:r>
              <a:rPr lang="en-IN" sz="1700" b="1" dirty="0" smtClean="0"/>
              <a:t>                                                         </a:t>
            </a:r>
            <a:r>
              <a:rPr lang="en-IN" sz="1700" b="1" dirty="0" err="1" smtClean="0"/>
              <a:t>Console.WriteLine</a:t>
            </a:r>
            <a:r>
              <a:rPr lang="en-IN" sz="1700" b="1" dirty="0" smtClean="0"/>
              <a:t>(first);</a:t>
            </a:r>
          </a:p>
          <a:p>
            <a:pPr marL="0" indent="0">
              <a:spcBef>
                <a:spcPts val="0"/>
              </a:spcBef>
              <a:buNone/>
            </a:pPr>
            <a:r>
              <a:rPr lang="en-IN" sz="1700" b="1" dirty="0"/>
              <a:t> </a:t>
            </a:r>
            <a:r>
              <a:rPr lang="en-IN" sz="1700" b="1" dirty="0" smtClean="0"/>
              <a:t>                                                   </a:t>
            </a:r>
            <a:r>
              <a:rPr lang="en-IN" sz="1700" dirty="0" smtClean="0"/>
              <a:t>}</a:t>
            </a:r>
            <a:endParaRPr lang="en-IN" sz="1700" dirty="0">
              <a:solidFill>
                <a:schemeClr val="tx1">
                  <a:lumMod val="95000"/>
                  <a:lumOff val="5000"/>
                </a:schemeClr>
              </a:solidFill>
            </a:endParaRPr>
          </a:p>
        </p:txBody>
      </p:sp>
    </p:spTree>
    <p:extLst>
      <p:ext uri="{BB962C8B-B14F-4D97-AF65-F5344CB8AC3E}">
        <p14:creationId xmlns:p14="http://schemas.microsoft.com/office/powerpoint/2010/main" xmlns="" val="2444839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178862" cy="579549"/>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79549"/>
            <a:ext cx="12192000" cy="6278451"/>
          </a:xfrm>
        </p:spPr>
        <p:txBody>
          <a:bodyPr>
            <a:normAutofit/>
          </a:bodyPr>
          <a:lstStyle/>
          <a:p>
            <a:pPr algn="just">
              <a:spcBef>
                <a:spcPts val="0"/>
              </a:spcBef>
            </a:pPr>
            <a:r>
              <a:rPr lang="en-IN" dirty="0">
                <a:solidFill>
                  <a:schemeClr val="tx1">
                    <a:lumMod val="95000"/>
                    <a:lumOff val="5000"/>
                  </a:schemeClr>
                </a:solidFill>
              </a:rPr>
              <a:t>Although </a:t>
            </a:r>
            <a:r>
              <a:rPr lang="en-IN" i="1" dirty="0">
                <a:solidFill>
                  <a:schemeClr val="tx1">
                    <a:lumMod val="95000"/>
                    <a:lumOff val="5000"/>
                  </a:schemeClr>
                </a:solidFill>
              </a:rPr>
              <a:t>radius </a:t>
            </a:r>
            <a:r>
              <a:rPr lang="en-IN" dirty="0">
                <a:solidFill>
                  <a:schemeClr val="tx1">
                    <a:lumMod val="95000"/>
                    <a:lumOff val="5000"/>
                  </a:schemeClr>
                </a:solidFill>
              </a:rPr>
              <a:t>is declared as a private field and is not accessible from outside the class, </a:t>
            </a:r>
            <a:r>
              <a:rPr lang="en-IN" i="1" dirty="0">
                <a:solidFill>
                  <a:schemeClr val="tx1">
                    <a:lumMod val="95000"/>
                    <a:lumOff val="5000"/>
                  </a:schemeClr>
                </a:solidFill>
              </a:rPr>
              <a:t>radius </a:t>
            </a:r>
            <a:r>
              <a:rPr lang="en-IN" dirty="0">
                <a:solidFill>
                  <a:schemeClr val="tx1">
                    <a:lumMod val="95000"/>
                    <a:lumOff val="5000"/>
                  </a:schemeClr>
                </a:solidFill>
              </a:rPr>
              <a:t>is accessible from inside the </a:t>
            </a:r>
            <a:r>
              <a:rPr lang="en-IN" i="1" dirty="0">
                <a:solidFill>
                  <a:schemeClr val="tx1">
                    <a:lumMod val="95000"/>
                    <a:lumOff val="5000"/>
                  </a:schemeClr>
                </a:solidFill>
              </a:rPr>
              <a:t>Circle </a:t>
            </a:r>
            <a:r>
              <a:rPr lang="en-IN" dirty="0">
                <a:solidFill>
                  <a:schemeClr val="tx1">
                    <a:lumMod val="95000"/>
                    <a:lumOff val="5000"/>
                  </a:schemeClr>
                </a:solidFill>
              </a:rPr>
              <a:t>class. </a:t>
            </a:r>
            <a:endParaRPr lang="en-IN" dirty="0" smtClean="0">
              <a:solidFill>
                <a:schemeClr val="tx1">
                  <a:lumMod val="95000"/>
                  <a:lumOff val="5000"/>
                </a:schemeClr>
              </a:solidFill>
            </a:endParaRPr>
          </a:p>
          <a:p>
            <a:pPr algn="just">
              <a:spcBef>
                <a:spcPts val="0"/>
              </a:spcBef>
            </a:pPr>
            <a:r>
              <a:rPr lang="en-IN" dirty="0">
                <a:solidFill>
                  <a:schemeClr val="tx1">
                    <a:lumMod val="95000"/>
                    <a:lumOff val="5000"/>
                  </a:schemeClr>
                </a:solidFill>
              </a:rPr>
              <a:t>The </a:t>
            </a:r>
            <a:r>
              <a:rPr lang="en-IN" i="1" dirty="0">
                <a:solidFill>
                  <a:schemeClr val="tx1">
                    <a:lumMod val="95000"/>
                    <a:lumOff val="5000"/>
                  </a:schemeClr>
                </a:solidFill>
              </a:rPr>
              <a:t>Area </a:t>
            </a:r>
            <a:r>
              <a:rPr lang="en-IN" dirty="0">
                <a:solidFill>
                  <a:schemeClr val="tx1">
                    <a:lumMod val="95000"/>
                    <a:lumOff val="5000"/>
                  </a:schemeClr>
                </a:solidFill>
              </a:rPr>
              <a:t>method is inside the </a:t>
            </a:r>
            <a:r>
              <a:rPr lang="en-IN" i="1" dirty="0">
                <a:solidFill>
                  <a:schemeClr val="tx1">
                    <a:lumMod val="95000"/>
                    <a:lumOff val="5000"/>
                  </a:schemeClr>
                </a:solidFill>
              </a:rPr>
              <a:t>Circle </a:t>
            </a:r>
            <a:r>
              <a:rPr lang="en-IN" dirty="0">
                <a:solidFill>
                  <a:schemeClr val="tx1">
                    <a:lumMod val="95000"/>
                    <a:lumOff val="5000"/>
                  </a:schemeClr>
                </a:solidFill>
              </a:rPr>
              <a:t>class, so the body of </a:t>
            </a:r>
            <a:r>
              <a:rPr lang="en-IN" i="1" dirty="0">
                <a:solidFill>
                  <a:schemeClr val="tx1">
                    <a:lumMod val="95000"/>
                    <a:lumOff val="5000"/>
                  </a:schemeClr>
                </a:solidFill>
              </a:rPr>
              <a:t>Area </a:t>
            </a:r>
            <a:r>
              <a:rPr lang="en-IN" dirty="0">
                <a:solidFill>
                  <a:schemeClr val="tx1">
                    <a:lumMod val="95000"/>
                    <a:lumOff val="5000"/>
                  </a:schemeClr>
                </a:solidFill>
              </a:rPr>
              <a:t>has access to </a:t>
            </a:r>
            <a:r>
              <a:rPr lang="en-IN" i="1" dirty="0">
                <a:solidFill>
                  <a:schemeClr val="tx1">
                    <a:lumMod val="95000"/>
                    <a:lumOff val="5000"/>
                  </a:schemeClr>
                </a:solidFill>
              </a:rPr>
              <a:t>radius</a:t>
            </a:r>
            <a:r>
              <a:rPr lang="en-IN" dirty="0">
                <a:solidFill>
                  <a:schemeClr val="tx1">
                    <a:lumMod val="95000"/>
                    <a:lumOff val="5000"/>
                  </a:schemeClr>
                </a:solidFill>
              </a:rPr>
              <a:t>. However, the class is still of limited value because there is no way of initializing the </a:t>
            </a:r>
            <a:r>
              <a:rPr lang="en-IN" i="1" dirty="0">
                <a:solidFill>
                  <a:schemeClr val="tx1">
                    <a:lumMod val="95000"/>
                    <a:lumOff val="5000"/>
                  </a:schemeClr>
                </a:solidFill>
              </a:rPr>
              <a:t>radius </a:t>
            </a:r>
            <a:r>
              <a:rPr lang="en-IN" dirty="0">
                <a:solidFill>
                  <a:schemeClr val="tx1">
                    <a:lumMod val="95000"/>
                    <a:lumOff val="5000"/>
                  </a:schemeClr>
                </a:solidFill>
              </a:rPr>
              <a:t>field. To fix this, you can use a constructor</a:t>
            </a:r>
            <a:r>
              <a:rPr lang="en-IN" dirty="0" smtClean="0">
                <a:solidFill>
                  <a:schemeClr val="tx1">
                    <a:lumMod val="95000"/>
                    <a:lumOff val="5000"/>
                  </a:schemeClr>
                </a:solidFill>
              </a:rPr>
              <a:t>. </a:t>
            </a:r>
          </a:p>
          <a:p>
            <a:pPr marL="0" indent="0" algn="just">
              <a:spcBef>
                <a:spcPts val="0"/>
              </a:spcBef>
              <a:buNone/>
            </a:pPr>
            <a:endParaRPr lang="en-US" dirty="0" smtClean="0">
              <a:solidFill>
                <a:schemeClr val="tx1">
                  <a:lumMod val="95000"/>
                  <a:lumOff val="5000"/>
                </a:schemeClr>
              </a:solidFill>
            </a:endParaRPr>
          </a:p>
          <a:p>
            <a:pPr marL="0" indent="0" algn="ctr">
              <a:spcBef>
                <a:spcPts val="0"/>
              </a:spcBef>
              <a:buNone/>
            </a:pPr>
            <a:r>
              <a:rPr lang="en-IN" sz="2800" b="1" dirty="0">
                <a:solidFill>
                  <a:srgbClr val="FF0000"/>
                </a:solidFill>
              </a:rPr>
              <a:t>Naming and </a:t>
            </a:r>
            <a:r>
              <a:rPr lang="en-IN" sz="2800" dirty="0" smtClean="0">
                <a:solidFill>
                  <a:srgbClr val="FF0000"/>
                </a:solidFill>
              </a:rPr>
              <a:t>A</a:t>
            </a:r>
            <a:r>
              <a:rPr lang="en-IN" sz="2800" b="1" dirty="0" smtClean="0">
                <a:solidFill>
                  <a:srgbClr val="FF0000"/>
                </a:solidFill>
              </a:rPr>
              <a:t>ccessibility</a:t>
            </a:r>
            <a:endParaRPr lang="en-IN" sz="2800" dirty="0" smtClean="0">
              <a:solidFill>
                <a:srgbClr val="FF0000"/>
              </a:solidFill>
            </a:endParaRPr>
          </a:p>
          <a:p>
            <a:pPr algn="just">
              <a:spcBef>
                <a:spcPts val="0"/>
              </a:spcBef>
            </a:pPr>
            <a:r>
              <a:rPr lang="en-IN" dirty="0">
                <a:solidFill>
                  <a:schemeClr val="tx1">
                    <a:lumMod val="95000"/>
                    <a:lumOff val="5000"/>
                  </a:schemeClr>
                </a:solidFill>
              </a:rPr>
              <a:t>The following recommendations are reasonably common and relate to the naming conventions for fields and methods based on the accessibility of class members; however, C# does not enforce these rules</a:t>
            </a:r>
            <a:r>
              <a:rPr lang="en-IN" dirty="0" smtClean="0">
                <a:solidFill>
                  <a:schemeClr val="tx1">
                    <a:lumMod val="95000"/>
                    <a:lumOff val="5000"/>
                  </a:schemeClr>
                </a:solidFill>
              </a:rPr>
              <a:t>: </a:t>
            </a:r>
          </a:p>
          <a:p>
            <a:pPr algn="just">
              <a:spcBef>
                <a:spcPts val="0"/>
              </a:spcBef>
              <a:buAutoNum type="arabicParenR"/>
            </a:pPr>
            <a:endParaRPr lang="en-IN" dirty="0" smtClean="0">
              <a:solidFill>
                <a:schemeClr val="tx1">
                  <a:lumMod val="95000"/>
                  <a:lumOff val="5000"/>
                </a:schemeClr>
              </a:solidFill>
            </a:endParaRPr>
          </a:p>
          <a:p>
            <a:pPr algn="just">
              <a:spcBef>
                <a:spcPts val="0"/>
              </a:spcBef>
              <a:buAutoNum type="arabicParenR"/>
            </a:pPr>
            <a:r>
              <a:rPr lang="en-IN" dirty="0" smtClean="0">
                <a:solidFill>
                  <a:schemeClr val="tx1">
                    <a:lumMod val="95000"/>
                    <a:lumOff val="5000"/>
                  </a:schemeClr>
                </a:solidFill>
              </a:rPr>
              <a:t>Identifiers </a:t>
            </a:r>
            <a:r>
              <a:rPr lang="en-IN" dirty="0">
                <a:solidFill>
                  <a:schemeClr val="tx1">
                    <a:lumMod val="95000"/>
                    <a:lumOff val="5000"/>
                  </a:schemeClr>
                </a:solidFill>
              </a:rPr>
              <a:t>that are </a:t>
            </a:r>
            <a:r>
              <a:rPr lang="en-IN" i="1" dirty="0">
                <a:solidFill>
                  <a:schemeClr val="tx1">
                    <a:lumMod val="95000"/>
                    <a:lumOff val="5000"/>
                  </a:schemeClr>
                </a:solidFill>
              </a:rPr>
              <a:t>public </a:t>
            </a:r>
            <a:r>
              <a:rPr lang="en-IN" dirty="0">
                <a:solidFill>
                  <a:schemeClr val="tx1">
                    <a:lumMod val="95000"/>
                    <a:lumOff val="5000"/>
                  </a:schemeClr>
                </a:solidFill>
              </a:rPr>
              <a:t>should start with a capital letter. For example, </a:t>
            </a:r>
            <a:r>
              <a:rPr lang="en-IN" i="1" dirty="0">
                <a:solidFill>
                  <a:schemeClr val="tx1">
                    <a:lumMod val="95000"/>
                    <a:lumOff val="5000"/>
                  </a:schemeClr>
                </a:solidFill>
              </a:rPr>
              <a:t>Area </a:t>
            </a:r>
            <a:r>
              <a:rPr lang="en-IN" dirty="0">
                <a:solidFill>
                  <a:schemeClr val="tx1">
                    <a:lumMod val="95000"/>
                    <a:lumOff val="5000"/>
                  </a:schemeClr>
                </a:solidFill>
              </a:rPr>
              <a:t>starts with </a:t>
            </a:r>
            <a:r>
              <a:rPr lang="en-IN" i="1" dirty="0">
                <a:solidFill>
                  <a:schemeClr val="tx1">
                    <a:lumMod val="95000"/>
                    <a:lumOff val="5000"/>
                  </a:schemeClr>
                </a:solidFill>
              </a:rPr>
              <a:t>A </a:t>
            </a:r>
            <a:r>
              <a:rPr lang="en-IN" dirty="0">
                <a:solidFill>
                  <a:schemeClr val="tx1">
                    <a:lumMod val="95000"/>
                    <a:lumOff val="5000"/>
                  </a:schemeClr>
                </a:solidFill>
              </a:rPr>
              <a:t>(not </a:t>
            </a:r>
            <a:r>
              <a:rPr lang="en-IN" i="1" dirty="0">
                <a:solidFill>
                  <a:schemeClr val="tx1">
                    <a:lumMod val="95000"/>
                    <a:lumOff val="5000"/>
                  </a:schemeClr>
                </a:solidFill>
              </a:rPr>
              <a:t>a</a:t>
            </a:r>
            <a:r>
              <a:rPr lang="en-IN" dirty="0">
                <a:solidFill>
                  <a:schemeClr val="tx1">
                    <a:lumMod val="95000"/>
                    <a:lumOff val="5000"/>
                  </a:schemeClr>
                </a:solidFill>
              </a:rPr>
              <a:t>) because it’s </a:t>
            </a:r>
            <a:r>
              <a:rPr lang="en-IN" i="1" dirty="0">
                <a:solidFill>
                  <a:schemeClr val="tx1">
                    <a:lumMod val="95000"/>
                    <a:lumOff val="5000"/>
                  </a:schemeClr>
                </a:solidFill>
              </a:rPr>
              <a:t>public</a:t>
            </a:r>
            <a:r>
              <a:rPr lang="en-IN" dirty="0">
                <a:solidFill>
                  <a:schemeClr val="tx1">
                    <a:lumMod val="95000"/>
                    <a:lumOff val="5000"/>
                  </a:schemeClr>
                </a:solidFill>
              </a:rPr>
              <a:t>. This system is known as the </a:t>
            </a:r>
            <a:r>
              <a:rPr lang="en-IN" i="1" dirty="0" err="1">
                <a:solidFill>
                  <a:schemeClr val="tx1">
                    <a:lumMod val="95000"/>
                    <a:lumOff val="5000"/>
                  </a:schemeClr>
                </a:solidFill>
              </a:rPr>
              <a:t>PascalCase</a:t>
            </a:r>
            <a:r>
              <a:rPr lang="en-IN" i="1" dirty="0">
                <a:solidFill>
                  <a:schemeClr val="tx1">
                    <a:lumMod val="95000"/>
                    <a:lumOff val="5000"/>
                  </a:schemeClr>
                </a:solidFill>
              </a:rPr>
              <a:t> </a:t>
            </a:r>
            <a:r>
              <a:rPr lang="en-IN" dirty="0">
                <a:solidFill>
                  <a:schemeClr val="tx1">
                    <a:lumMod val="95000"/>
                    <a:lumOff val="5000"/>
                  </a:schemeClr>
                </a:solidFill>
              </a:rPr>
              <a:t>naming scheme (because it was first used in the Pascal language</a:t>
            </a:r>
            <a:r>
              <a:rPr lang="en-IN" dirty="0" smtClean="0">
                <a:solidFill>
                  <a:schemeClr val="tx1">
                    <a:lumMod val="95000"/>
                    <a:lumOff val="5000"/>
                  </a:schemeClr>
                </a:solidFill>
              </a:rPr>
              <a:t>).</a:t>
            </a:r>
            <a:endParaRPr lang="en-IN" dirty="0">
              <a:solidFill>
                <a:schemeClr val="tx1">
                  <a:lumMod val="95000"/>
                  <a:lumOff val="5000"/>
                </a:schemeClr>
              </a:solidFill>
            </a:endParaRPr>
          </a:p>
          <a:p>
            <a:pPr algn="just">
              <a:spcBef>
                <a:spcPts val="0"/>
              </a:spcBef>
              <a:buAutoNum type="arabicParenR"/>
            </a:pPr>
            <a:endParaRPr lang="en-IN" dirty="0" smtClean="0">
              <a:solidFill>
                <a:schemeClr val="tx1">
                  <a:lumMod val="95000"/>
                  <a:lumOff val="5000"/>
                </a:schemeClr>
              </a:solidFill>
            </a:endParaRPr>
          </a:p>
          <a:p>
            <a:pPr algn="just">
              <a:spcBef>
                <a:spcPts val="0"/>
              </a:spcBef>
              <a:buAutoNum type="arabicParenR"/>
            </a:pPr>
            <a:r>
              <a:rPr lang="en-IN" dirty="0" smtClean="0">
                <a:solidFill>
                  <a:schemeClr val="tx1">
                    <a:lumMod val="95000"/>
                    <a:lumOff val="5000"/>
                  </a:schemeClr>
                </a:solidFill>
              </a:rPr>
              <a:t>Identifiers </a:t>
            </a:r>
            <a:r>
              <a:rPr lang="en-IN" dirty="0">
                <a:solidFill>
                  <a:schemeClr val="tx1">
                    <a:lumMod val="95000"/>
                    <a:lumOff val="5000"/>
                  </a:schemeClr>
                </a:solidFill>
              </a:rPr>
              <a:t>that are not </a:t>
            </a:r>
            <a:r>
              <a:rPr lang="en-IN" i="1" dirty="0">
                <a:solidFill>
                  <a:schemeClr val="tx1">
                    <a:lumMod val="95000"/>
                    <a:lumOff val="5000"/>
                  </a:schemeClr>
                </a:solidFill>
              </a:rPr>
              <a:t>public </a:t>
            </a:r>
            <a:r>
              <a:rPr lang="en-IN" dirty="0">
                <a:solidFill>
                  <a:schemeClr val="tx1">
                    <a:lumMod val="95000"/>
                    <a:lumOff val="5000"/>
                  </a:schemeClr>
                </a:solidFill>
              </a:rPr>
              <a:t>(which include local variables) should start with a lowercase letter. For example, </a:t>
            </a:r>
            <a:r>
              <a:rPr lang="en-IN" i="1" dirty="0">
                <a:solidFill>
                  <a:schemeClr val="tx1">
                    <a:lumMod val="95000"/>
                    <a:lumOff val="5000"/>
                  </a:schemeClr>
                </a:solidFill>
              </a:rPr>
              <a:t>radius </a:t>
            </a:r>
            <a:r>
              <a:rPr lang="en-IN" dirty="0">
                <a:solidFill>
                  <a:schemeClr val="tx1">
                    <a:lumMod val="95000"/>
                    <a:lumOff val="5000"/>
                  </a:schemeClr>
                </a:solidFill>
              </a:rPr>
              <a:t>starts with </a:t>
            </a:r>
            <a:r>
              <a:rPr lang="en-IN" i="1" dirty="0">
                <a:solidFill>
                  <a:schemeClr val="tx1">
                    <a:lumMod val="95000"/>
                    <a:lumOff val="5000"/>
                  </a:schemeClr>
                </a:solidFill>
              </a:rPr>
              <a:t>r </a:t>
            </a:r>
            <a:r>
              <a:rPr lang="en-IN" dirty="0">
                <a:solidFill>
                  <a:schemeClr val="tx1">
                    <a:lumMod val="95000"/>
                    <a:lumOff val="5000"/>
                  </a:schemeClr>
                </a:solidFill>
              </a:rPr>
              <a:t>(not </a:t>
            </a:r>
            <a:r>
              <a:rPr lang="en-IN" i="1" dirty="0">
                <a:solidFill>
                  <a:schemeClr val="tx1">
                    <a:lumMod val="95000"/>
                    <a:lumOff val="5000"/>
                  </a:schemeClr>
                </a:solidFill>
              </a:rPr>
              <a:t>R</a:t>
            </a:r>
            <a:r>
              <a:rPr lang="en-IN" dirty="0">
                <a:solidFill>
                  <a:schemeClr val="tx1">
                    <a:lumMod val="95000"/>
                    <a:lumOff val="5000"/>
                  </a:schemeClr>
                </a:solidFill>
              </a:rPr>
              <a:t>) because it’s </a:t>
            </a:r>
            <a:r>
              <a:rPr lang="en-IN" i="1" dirty="0">
                <a:solidFill>
                  <a:schemeClr val="tx1">
                    <a:lumMod val="95000"/>
                    <a:lumOff val="5000"/>
                  </a:schemeClr>
                </a:solidFill>
              </a:rPr>
              <a:t>private</a:t>
            </a:r>
            <a:r>
              <a:rPr lang="en-IN" dirty="0">
                <a:solidFill>
                  <a:schemeClr val="tx1">
                    <a:lumMod val="95000"/>
                    <a:lumOff val="5000"/>
                  </a:schemeClr>
                </a:solidFill>
              </a:rPr>
              <a:t>. This system is known as the </a:t>
            </a:r>
            <a:r>
              <a:rPr lang="en-IN" i="1" dirty="0" err="1">
                <a:solidFill>
                  <a:schemeClr val="tx1">
                    <a:lumMod val="95000"/>
                    <a:lumOff val="5000"/>
                  </a:schemeClr>
                </a:solidFill>
              </a:rPr>
              <a:t>camelCase</a:t>
            </a:r>
            <a:r>
              <a:rPr lang="en-IN" i="1" dirty="0">
                <a:solidFill>
                  <a:schemeClr val="tx1">
                    <a:lumMod val="95000"/>
                    <a:lumOff val="5000"/>
                  </a:schemeClr>
                </a:solidFill>
              </a:rPr>
              <a:t> </a:t>
            </a:r>
            <a:r>
              <a:rPr lang="en-IN" dirty="0">
                <a:solidFill>
                  <a:schemeClr val="tx1">
                    <a:lumMod val="95000"/>
                    <a:lumOff val="5000"/>
                  </a:schemeClr>
                </a:solidFill>
              </a:rPr>
              <a:t>naming scheme</a:t>
            </a:r>
            <a:r>
              <a:rPr lang="en-IN" dirty="0" smtClean="0">
                <a:solidFill>
                  <a:schemeClr val="tx1">
                    <a:lumMod val="95000"/>
                    <a:lumOff val="5000"/>
                  </a:schemeClr>
                </a:solidFill>
              </a:rPr>
              <a:t>. </a:t>
            </a:r>
          </a:p>
          <a:p>
            <a:pPr algn="just">
              <a:spcBef>
                <a:spcPts val="0"/>
              </a:spcBef>
              <a:buAutoNum type="arabicParenR"/>
            </a:pPr>
            <a:endParaRPr lang="en-US" dirty="0">
              <a:solidFill>
                <a:schemeClr val="tx1">
                  <a:lumMod val="95000"/>
                  <a:lumOff val="5000"/>
                </a:schemeClr>
              </a:solidFill>
            </a:endParaRPr>
          </a:p>
          <a:p>
            <a:pPr marL="0" indent="0" algn="just">
              <a:spcBef>
                <a:spcPts val="0"/>
              </a:spcBef>
              <a:buNone/>
            </a:pPr>
            <a:r>
              <a:rPr lang="en-IN" dirty="0">
                <a:solidFill>
                  <a:schemeClr val="tx1">
                    <a:lumMod val="95000"/>
                    <a:lumOff val="5000"/>
                  </a:schemeClr>
                </a:solidFill>
              </a:rPr>
              <a:t>There’s only one exception to this rule: class names should start with a capital letter, and constructors must match the name of their class exactly; therefore, a </a:t>
            </a:r>
            <a:r>
              <a:rPr lang="en-IN" i="1" dirty="0">
                <a:solidFill>
                  <a:schemeClr val="tx1">
                    <a:lumMod val="95000"/>
                    <a:lumOff val="5000"/>
                  </a:schemeClr>
                </a:solidFill>
              </a:rPr>
              <a:t>private </a:t>
            </a:r>
            <a:r>
              <a:rPr lang="en-IN" dirty="0">
                <a:solidFill>
                  <a:schemeClr val="tx1">
                    <a:lumMod val="95000"/>
                    <a:lumOff val="5000"/>
                  </a:schemeClr>
                </a:solidFill>
              </a:rPr>
              <a:t>constructor must start with a capital letter</a:t>
            </a:r>
            <a:r>
              <a:rPr lang="en-IN" dirty="0" smtClean="0">
                <a:solidFill>
                  <a:schemeClr val="tx1">
                    <a:lumMod val="95000"/>
                    <a:lumOff val="5000"/>
                  </a:schemeClr>
                </a:solidFill>
              </a:rPr>
              <a:t>. </a:t>
            </a:r>
          </a:p>
          <a:p>
            <a:pPr marL="0" indent="0" algn="just">
              <a:spcBef>
                <a:spcPts val="0"/>
              </a:spcBef>
              <a:buNone/>
            </a:pPr>
            <a:endParaRPr lang="en-IN" dirty="0">
              <a:solidFill>
                <a:schemeClr val="tx1">
                  <a:lumMod val="95000"/>
                  <a:lumOff val="5000"/>
                </a:schemeClr>
              </a:solidFill>
            </a:endParaRPr>
          </a:p>
        </p:txBody>
      </p:sp>
    </p:spTree>
    <p:extLst>
      <p:ext uri="{BB962C8B-B14F-4D97-AF65-F5344CB8AC3E}">
        <p14:creationId xmlns:p14="http://schemas.microsoft.com/office/powerpoint/2010/main" xmlns="" val="198985872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US" b="1" dirty="0" err="1" smtClean="0">
                <a:solidFill>
                  <a:srgbClr val="FF0000"/>
                </a:solidFill>
              </a:rPr>
              <a:t>Contd</a:t>
            </a:r>
            <a:r>
              <a:rPr lang="en-US"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28035"/>
            <a:ext cx="12192000" cy="6336404"/>
          </a:xfrm>
        </p:spPr>
        <p:txBody>
          <a:bodyPr>
            <a:noAutofit/>
          </a:bodyPr>
          <a:lstStyle/>
          <a:p>
            <a:pPr marL="0" indent="0" algn="just">
              <a:buNone/>
            </a:pPr>
            <a:r>
              <a:rPr lang="en-IN" sz="1600" dirty="0" smtClean="0">
                <a:solidFill>
                  <a:schemeClr val="tx1">
                    <a:lumMod val="95000"/>
                    <a:lumOff val="5000"/>
                  </a:schemeClr>
                </a:solidFill>
              </a:rPr>
              <a:t>10</a:t>
            </a:r>
            <a:r>
              <a:rPr lang="en-IN" dirty="0" smtClean="0">
                <a:solidFill>
                  <a:schemeClr val="tx1">
                    <a:lumMod val="95000"/>
                    <a:lumOff val="5000"/>
                  </a:schemeClr>
                </a:solidFill>
              </a:rPr>
              <a:t>) On </a:t>
            </a:r>
            <a:r>
              <a:rPr lang="en-IN" dirty="0">
                <a:solidFill>
                  <a:schemeClr val="tx1">
                    <a:lumMod val="95000"/>
                    <a:lumOff val="5000"/>
                  </a:schemeClr>
                </a:solidFill>
              </a:rPr>
              <a:t>the DEBUG menu, click Start Without Debugging.</a:t>
            </a:r>
          </a:p>
          <a:p>
            <a:pPr algn="just"/>
            <a:r>
              <a:rPr lang="en-IN" dirty="0">
                <a:solidFill>
                  <a:schemeClr val="tx1">
                    <a:lumMod val="95000"/>
                    <a:lumOff val="5000"/>
                  </a:schemeClr>
                </a:solidFill>
              </a:rPr>
              <a:t>Visual Studio </a:t>
            </a:r>
            <a:r>
              <a:rPr lang="en-IN" dirty="0" smtClean="0">
                <a:solidFill>
                  <a:schemeClr val="tx1">
                    <a:lumMod val="95000"/>
                    <a:lumOff val="5000"/>
                  </a:schemeClr>
                </a:solidFill>
              </a:rPr>
              <a:t>2015 </a:t>
            </a:r>
            <a:r>
              <a:rPr lang="en-IN" dirty="0">
                <a:solidFill>
                  <a:schemeClr val="tx1">
                    <a:lumMod val="95000"/>
                    <a:lumOff val="5000"/>
                  </a:schemeClr>
                </a:solidFill>
              </a:rPr>
              <a:t>builds and runs the program. Confirm that the words </a:t>
            </a:r>
            <a:r>
              <a:rPr lang="en-IN" i="1" dirty="0">
                <a:solidFill>
                  <a:schemeClr val="tx1">
                    <a:lumMod val="95000"/>
                    <a:lumOff val="5000"/>
                  </a:schemeClr>
                </a:solidFill>
              </a:rPr>
              <a:t>January </a:t>
            </a:r>
            <a:r>
              <a:rPr lang="en-IN" dirty="0">
                <a:solidFill>
                  <a:schemeClr val="tx1">
                    <a:lumMod val="95000"/>
                    <a:lumOff val="5000"/>
                  </a:schemeClr>
                </a:solidFill>
              </a:rPr>
              <a:t>and </a:t>
            </a:r>
            <a:r>
              <a:rPr lang="en-IN" i="1" dirty="0">
                <a:solidFill>
                  <a:schemeClr val="tx1">
                    <a:lumMod val="95000"/>
                    <a:lumOff val="5000"/>
                  </a:schemeClr>
                </a:solidFill>
              </a:rPr>
              <a:t>February </a:t>
            </a:r>
            <a:r>
              <a:rPr lang="en-IN" dirty="0">
                <a:solidFill>
                  <a:schemeClr val="tx1">
                    <a:lumMod val="95000"/>
                    <a:lumOff val="5000"/>
                  </a:schemeClr>
                </a:solidFill>
              </a:rPr>
              <a:t>are written to the console.</a:t>
            </a:r>
          </a:p>
          <a:p>
            <a:pPr algn="just"/>
            <a:r>
              <a:rPr lang="en-IN" dirty="0">
                <a:solidFill>
                  <a:schemeClr val="tx1">
                    <a:lumMod val="95000"/>
                    <a:lumOff val="5000"/>
                  </a:schemeClr>
                </a:solidFill>
              </a:rPr>
              <a:t>Notice that performing a mathematical operation (such as the increment operation) on an enumeration variable changes the internal integer value of the variable. When the variable is written to the console, the corresponding enumeration value is displayed</a:t>
            </a:r>
            <a:r>
              <a:rPr lang="en-IN" dirty="0" smtClean="0">
                <a:solidFill>
                  <a:schemeClr val="tx1">
                    <a:lumMod val="95000"/>
                    <a:lumOff val="5000"/>
                  </a:schemeClr>
                </a:solidFill>
              </a:rPr>
              <a:t>.  </a:t>
            </a:r>
          </a:p>
          <a:p>
            <a:pPr marL="0" indent="0" algn="just">
              <a:buNone/>
            </a:pPr>
            <a:r>
              <a:rPr lang="en-IN" dirty="0" smtClean="0">
                <a:solidFill>
                  <a:schemeClr val="tx1">
                    <a:lumMod val="95000"/>
                    <a:lumOff val="5000"/>
                  </a:schemeClr>
                </a:solidFill>
              </a:rPr>
              <a:t>11) Press </a:t>
            </a:r>
            <a:r>
              <a:rPr lang="en-IN" dirty="0">
                <a:solidFill>
                  <a:schemeClr val="tx1">
                    <a:lumMod val="95000"/>
                    <a:lumOff val="5000"/>
                  </a:schemeClr>
                </a:solidFill>
              </a:rPr>
              <a:t>Enter to close the program and return to the Visual Studio 2012 programming environment.</a:t>
            </a:r>
          </a:p>
          <a:p>
            <a:pPr marL="0" indent="0" algn="just">
              <a:buNone/>
            </a:pPr>
            <a:r>
              <a:rPr lang="en-IN" dirty="0" smtClean="0">
                <a:solidFill>
                  <a:schemeClr val="tx1">
                    <a:lumMod val="95000"/>
                    <a:lumOff val="5000"/>
                  </a:schemeClr>
                </a:solidFill>
              </a:rPr>
              <a:t>12) Modify </a:t>
            </a:r>
            <a:r>
              <a:rPr lang="en-IN" dirty="0">
                <a:solidFill>
                  <a:schemeClr val="tx1">
                    <a:lumMod val="95000"/>
                    <a:lumOff val="5000"/>
                  </a:schemeClr>
                </a:solidFill>
              </a:rPr>
              <a:t>the first statement in the </a:t>
            </a:r>
            <a:r>
              <a:rPr lang="en-IN" i="1" dirty="0" err="1">
                <a:solidFill>
                  <a:schemeClr val="tx1">
                    <a:lumMod val="95000"/>
                    <a:lumOff val="5000"/>
                  </a:schemeClr>
                </a:solidFill>
              </a:rPr>
              <a:t>doWork</a:t>
            </a:r>
            <a:r>
              <a:rPr lang="en-IN" i="1" dirty="0">
                <a:solidFill>
                  <a:schemeClr val="tx1">
                    <a:lumMod val="95000"/>
                    <a:lumOff val="5000"/>
                  </a:schemeClr>
                </a:solidFill>
              </a:rPr>
              <a:t> </a:t>
            </a:r>
            <a:r>
              <a:rPr lang="en-IN" dirty="0">
                <a:solidFill>
                  <a:schemeClr val="tx1">
                    <a:lumMod val="95000"/>
                    <a:lumOff val="5000"/>
                  </a:schemeClr>
                </a:solidFill>
              </a:rPr>
              <a:t>method to initialize the </a:t>
            </a:r>
            <a:r>
              <a:rPr lang="en-IN" i="1" dirty="0">
                <a:solidFill>
                  <a:schemeClr val="tx1">
                    <a:lumMod val="95000"/>
                    <a:lumOff val="5000"/>
                  </a:schemeClr>
                </a:solidFill>
              </a:rPr>
              <a:t>first </a:t>
            </a:r>
            <a:r>
              <a:rPr lang="en-IN" dirty="0">
                <a:solidFill>
                  <a:schemeClr val="tx1">
                    <a:lumMod val="95000"/>
                    <a:lumOff val="5000"/>
                  </a:schemeClr>
                </a:solidFill>
              </a:rPr>
              <a:t>variable to </a:t>
            </a:r>
            <a:r>
              <a:rPr lang="en-IN" i="1" dirty="0" err="1">
                <a:solidFill>
                  <a:schemeClr val="tx1">
                    <a:lumMod val="95000"/>
                    <a:lumOff val="5000"/>
                  </a:schemeClr>
                </a:solidFill>
              </a:rPr>
              <a:t>Month.December</a:t>
            </a:r>
            <a:r>
              <a:rPr lang="en-IN" dirty="0">
                <a:solidFill>
                  <a:schemeClr val="tx1">
                    <a:lumMod val="95000"/>
                    <a:lumOff val="5000"/>
                  </a:schemeClr>
                </a:solidFill>
              </a:rPr>
              <a:t>, as shown in bold here:</a:t>
            </a:r>
          </a:p>
          <a:p>
            <a:pPr marL="0" indent="0">
              <a:spcBef>
                <a:spcPts val="0"/>
              </a:spcBef>
              <a:buNone/>
            </a:pPr>
            <a:r>
              <a:rPr lang="en-IN" dirty="0" smtClean="0">
                <a:solidFill>
                  <a:srgbClr val="FF0000"/>
                </a:solidFill>
              </a:rPr>
              <a:t>                                                            static </a:t>
            </a:r>
            <a:r>
              <a:rPr lang="en-IN" dirty="0">
                <a:solidFill>
                  <a:srgbClr val="FF0000"/>
                </a:solidFill>
              </a:rPr>
              <a:t>void </a:t>
            </a:r>
            <a:r>
              <a:rPr lang="en-IN" dirty="0" err="1">
                <a:solidFill>
                  <a:srgbClr val="FF0000"/>
                </a:solidFill>
              </a:rPr>
              <a:t>doWork</a:t>
            </a:r>
            <a:r>
              <a:rPr lang="en-IN" dirty="0" smtClean="0">
                <a:solidFill>
                  <a:srgbClr val="FF0000"/>
                </a:solidFill>
              </a:rPr>
              <a:t>()</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b="1" dirty="0">
                <a:solidFill>
                  <a:srgbClr val="FF0000"/>
                </a:solidFill>
              </a:rPr>
              <a:t> </a:t>
            </a:r>
            <a:r>
              <a:rPr lang="en-IN" b="1" dirty="0" smtClean="0">
                <a:solidFill>
                  <a:srgbClr val="FF0000"/>
                </a:solidFill>
              </a:rPr>
              <a:t>                                                          Month </a:t>
            </a:r>
            <a:r>
              <a:rPr lang="en-IN" b="1" dirty="0">
                <a:solidFill>
                  <a:srgbClr val="FF0000"/>
                </a:solidFill>
              </a:rPr>
              <a:t>first = </a:t>
            </a:r>
            <a:r>
              <a:rPr lang="en-IN" b="1" dirty="0" err="1">
                <a:solidFill>
                  <a:srgbClr val="FF0000"/>
                </a:solidFill>
              </a:rPr>
              <a:t>Month.December</a:t>
            </a:r>
            <a:r>
              <a:rPr lang="en-IN" b="1" dirty="0">
                <a:solidFill>
                  <a:srgbClr val="FF0000"/>
                </a:solidFill>
              </a:rPr>
              <a:t>; </a:t>
            </a:r>
            <a:endParaRPr lang="en-IN" b="1" dirty="0" smtClean="0">
              <a:solidFill>
                <a:srgbClr val="FF0000"/>
              </a:solidFill>
            </a:endParaRPr>
          </a:p>
          <a:p>
            <a:pPr marL="0" indent="0">
              <a:spcBef>
                <a:spcPts val="0"/>
              </a:spcBef>
              <a:buNone/>
            </a:pPr>
            <a:r>
              <a:rPr lang="en-IN" b="1" dirty="0">
                <a:solidFill>
                  <a:srgbClr val="FF0000"/>
                </a:solidFill>
              </a:rPr>
              <a:t> </a:t>
            </a:r>
            <a:r>
              <a:rPr lang="en-IN" b="1" dirty="0" smtClean="0">
                <a:solidFill>
                  <a:srgbClr val="FF0000"/>
                </a:solidFill>
              </a:rPr>
              <a:t>                                                          </a:t>
            </a:r>
            <a:r>
              <a:rPr lang="en-IN" dirty="0" err="1" smtClean="0">
                <a:solidFill>
                  <a:srgbClr val="FF0000"/>
                </a:solidFill>
              </a:rPr>
              <a:t>Console.WriteLine</a:t>
            </a:r>
            <a:r>
              <a:rPr lang="en-IN" dirty="0" smtClean="0">
                <a:solidFill>
                  <a:srgbClr val="FF0000"/>
                </a:solidFill>
              </a:rPr>
              <a:t>(first</a:t>
            </a:r>
            <a:r>
              <a:rPr lang="en-IN" dirty="0">
                <a:solidFill>
                  <a:srgbClr val="FF0000"/>
                </a:solidFill>
              </a:rPr>
              <a:t>);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first</a:t>
            </a:r>
            <a:r>
              <a:rPr lang="en-IN" dirty="0">
                <a:solidFill>
                  <a:srgbClr val="FF0000"/>
                </a:solidFill>
              </a:rPr>
              <a:t>++;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Console.WriteLine</a:t>
            </a:r>
            <a:r>
              <a:rPr lang="en-IN" dirty="0" smtClean="0">
                <a:solidFill>
                  <a:srgbClr val="FF0000"/>
                </a:solidFill>
              </a:rPr>
              <a:t>(first);</a:t>
            </a:r>
          </a:p>
          <a:p>
            <a:pPr marL="0" indent="0">
              <a:spcBef>
                <a:spcPts val="0"/>
              </a:spcBef>
              <a:buNone/>
            </a:pPr>
            <a:r>
              <a:rPr lang="en-IN" dirty="0">
                <a:solidFill>
                  <a:srgbClr val="FF0000"/>
                </a:solidFill>
              </a:rPr>
              <a:t> </a:t>
            </a:r>
            <a:r>
              <a:rPr lang="en-IN" dirty="0" smtClean="0">
                <a:solidFill>
                  <a:srgbClr val="FF0000"/>
                </a:solidFill>
              </a:rPr>
              <a:t>                                                      }</a:t>
            </a:r>
          </a:p>
          <a:p>
            <a:pPr marL="0" indent="0" algn="just">
              <a:buNone/>
            </a:pPr>
            <a:r>
              <a:rPr lang="en-IN" dirty="0" smtClean="0">
                <a:solidFill>
                  <a:schemeClr val="tx1">
                    <a:lumMod val="95000"/>
                    <a:lumOff val="5000"/>
                  </a:schemeClr>
                </a:solidFill>
              </a:rPr>
              <a:t>13) On </a:t>
            </a:r>
            <a:r>
              <a:rPr lang="en-IN" dirty="0">
                <a:solidFill>
                  <a:schemeClr val="tx1">
                    <a:lumMod val="95000"/>
                    <a:lumOff val="5000"/>
                  </a:schemeClr>
                </a:solidFill>
              </a:rPr>
              <a:t>the DEBUG menu, click Start Without Debugging.</a:t>
            </a:r>
          </a:p>
          <a:p>
            <a:pPr algn="just"/>
            <a:r>
              <a:rPr lang="en-IN" dirty="0">
                <a:solidFill>
                  <a:schemeClr val="tx1">
                    <a:lumMod val="95000"/>
                    <a:lumOff val="5000"/>
                  </a:schemeClr>
                </a:solidFill>
              </a:rPr>
              <a:t>Visual Studio </a:t>
            </a:r>
            <a:r>
              <a:rPr lang="en-IN" dirty="0" smtClean="0">
                <a:solidFill>
                  <a:schemeClr val="tx1">
                    <a:lumMod val="95000"/>
                    <a:lumOff val="5000"/>
                  </a:schemeClr>
                </a:solidFill>
              </a:rPr>
              <a:t>2015 </a:t>
            </a:r>
            <a:r>
              <a:rPr lang="en-IN" dirty="0">
                <a:solidFill>
                  <a:schemeClr val="tx1">
                    <a:lumMod val="95000"/>
                    <a:lumOff val="5000"/>
                  </a:schemeClr>
                </a:solidFill>
              </a:rPr>
              <a:t>builds and runs the program. This time, the word </a:t>
            </a:r>
            <a:r>
              <a:rPr lang="en-IN" i="1" dirty="0">
                <a:solidFill>
                  <a:schemeClr val="tx1">
                    <a:lumMod val="95000"/>
                    <a:lumOff val="5000"/>
                  </a:schemeClr>
                </a:solidFill>
              </a:rPr>
              <a:t>December </a:t>
            </a:r>
            <a:r>
              <a:rPr lang="en-IN" dirty="0">
                <a:solidFill>
                  <a:schemeClr val="tx1">
                    <a:lumMod val="95000"/>
                    <a:lumOff val="5000"/>
                  </a:schemeClr>
                </a:solidFill>
              </a:rPr>
              <a:t>is written to the console, followed by the number </a:t>
            </a:r>
            <a:r>
              <a:rPr lang="en-IN" i="1" dirty="0">
                <a:solidFill>
                  <a:schemeClr val="tx1">
                    <a:lumMod val="95000"/>
                    <a:lumOff val="5000"/>
                  </a:schemeClr>
                </a:solidFill>
              </a:rPr>
              <a:t>12</a:t>
            </a:r>
            <a:r>
              <a:rPr lang="en-IN" dirty="0"/>
              <a:t>. </a:t>
            </a:r>
            <a:endParaRPr lang="en-IN" dirty="0">
              <a:solidFill>
                <a:schemeClr val="tx1">
                  <a:lumMod val="95000"/>
                  <a:lumOff val="5000"/>
                </a:schemeClr>
              </a:solidFill>
            </a:endParaRPr>
          </a:p>
        </p:txBody>
      </p:sp>
    </p:spTree>
    <p:extLst>
      <p:ext uri="{BB962C8B-B14F-4D97-AF65-F5344CB8AC3E}">
        <p14:creationId xmlns:p14="http://schemas.microsoft.com/office/powerpoint/2010/main" xmlns="" val="16155114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US" b="1" dirty="0" err="1" smtClean="0">
                <a:solidFill>
                  <a:srgbClr val="FF0000"/>
                </a:solidFill>
              </a:rPr>
              <a:t>Contd</a:t>
            </a:r>
            <a:r>
              <a:rPr lang="en-US" b="1" dirty="0" smtClean="0">
                <a:solidFill>
                  <a:srgbClr val="FF0000"/>
                </a:solidFill>
              </a:rPr>
              <a:t>…</a:t>
            </a:r>
            <a:endParaRPr lang="en-IN"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2495952" y="968767"/>
            <a:ext cx="5306796" cy="1719841"/>
          </a:xfrm>
          <a:prstGeom prst="rect">
            <a:avLst/>
          </a:prstGeom>
        </p:spPr>
      </p:pic>
      <p:sp>
        <p:nvSpPr>
          <p:cNvPr id="5" name="Rectangle 4"/>
          <p:cNvSpPr/>
          <p:nvPr/>
        </p:nvSpPr>
        <p:spPr>
          <a:xfrm>
            <a:off x="0" y="3450568"/>
            <a:ext cx="12192000" cy="1477328"/>
          </a:xfrm>
          <a:prstGeom prst="rect">
            <a:avLst/>
          </a:prstGeom>
        </p:spPr>
        <p:txBody>
          <a:bodyPr wrap="square">
            <a:spAutoFit/>
          </a:bodyPr>
          <a:lstStyle/>
          <a:p>
            <a:r>
              <a:rPr lang="en-IN" dirty="0">
                <a:solidFill>
                  <a:srgbClr val="000000"/>
                </a:solidFill>
                <a:latin typeface="+mj-lt"/>
              </a:rPr>
              <a:t>Although you can perform arithmetic on an enumeration, if the results of the operation are outside the range of values defined for the enumerator, all the runtime can do is interpret the value of the variable as the corresponding integer value.</a:t>
            </a:r>
          </a:p>
          <a:p>
            <a:endParaRPr lang="en-IN" dirty="0" smtClean="0">
              <a:solidFill>
                <a:srgbClr val="000000"/>
              </a:solidFill>
              <a:latin typeface="Segoe"/>
            </a:endParaRPr>
          </a:p>
          <a:p>
            <a:r>
              <a:rPr lang="en-IN" dirty="0" smtClean="0">
                <a:solidFill>
                  <a:schemeClr val="tx1">
                    <a:lumMod val="95000"/>
                    <a:lumOff val="5000"/>
                  </a:schemeClr>
                </a:solidFill>
                <a:latin typeface="+mj-lt"/>
              </a:rPr>
              <a:t>14) Press </a:t>
            </a:r>
            <a:r>
              <a:rPr lang="en-IN" dirty="0">
                <a:solidFill>
                  <a:schemeClr val="tx1">
                    <a:lumMod val="95000"/>
                    <a:lumOff val="5000"/>
                  </a:schemeClr>
                </a:solidFill>
                <a:latin typeface="+mj-lt"/>
              </a:rPr>
              <a:t>Enter to close the program and return to the Visual Studio </a:t>
            </a:r>
            <a:r>
              <a:rPr lang="en-IN" dirty="0" smtClean="0">
                <a:solidFill>
                  <a:schemeClr val="tx1">
                    <a:lumMod val="95000"/>
                    <a:lumOff val="5000"/>
                  </a:schemeClr>
                </a:solidFill>
                <a:latin typeface="+mj-lt"/>
              </a:rPr>
              <a:t>2015 </a:t>
            </a:r>
            <a:r>
              <a:rPr lang="en-IN" dirty="0">
                <a:solidFill>
                  <a:schemeClr val="tx1">
                    <a:lumMod val="95000"/>
                    <a:lumOff val="5000"/>
                  </a:schemeClr>
                </a:solidFill>
                <a:latin typeface="+mj-lt"/>
              </a:rPr>
              <a:t>programming environment.</a:t>
            </a:r>
          </a:p>
        </p:txBody>
      </p:sp>
    </p:spTree>
    <p:extLst>
      <p:ext uri="{BB962C8B-B14F-4D97-AF65-F5344CB8AC3E}">
        <p14:creationId xmlns:p14="http://schemas.microsoft.com/office/powerpoint/2010/main" xmlns="" val="99040980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a:solidFill>
                  <a:srgbClr val="FF0000"/>
                </a:solidFill>
              </a:rPr>
              <a:t>Working with Structures</a:t>
            </a:r>
            <a:endParaRPr lang="en-IN" dirty="0">
              <a:solidFill>
                <a:srgbClr val="FF0000"/>
              </a:solidFill>
            </a:endParaRPr>
          </a:p>
        </p:txBody>
      </p:sp>
      <p:sp>
        <p:nvSpPr>
          <p:cNvPr id="3" name="Content Placeholder 2"/>
          <p:cNvSpPr>
            <a:spLocks noGrp="1"/>
          </p:cNvSpPr>
          <p:nvPr>
            <p:ph idx="1"/>
          </p:nvPr>
        </p:nvSpPr>
        <p:spPr>
          <a:xfrm>
            <a:off x="0" y="528035"/>
            <a:ext cx="12192000" cy="6336404"/>
          </a:xfrm>
        </p:spPr>
        <p:txBody>
          <a:bodyPr>
            <a:noAutofit/>
          </a:bodyPr>
          <a:lstStyle/>
          <a:p>
            <a:pPr marL="0" indent="0" algn="just">
              <a:buNone/>
            </a:pPr>
            <a:r>
              <a:rPr lang="en-IN" dirty="0">
                <a:solidFill>
                  <a:schemeClr val="tx1">
                    <a:lumMod val="95000"/>
                    <a:lumOff val="5000"/>
                  </a:schemeClr>
                </a:solidFill>
              </a:rPr>
              <a:t>In some cases, the class can contain so little data that the overhead of managing the heap becomes disproportionate. </a:t>
            </a:r>
            <a:r>
              <a:rPr lang="en-IN" dirty="0" smtClean="0">
                <a:solidFill>
                  <a:schemeClr val="tx1">
                    <a:lumMod val="95000"/>
                    <a:lumOff val="5000"/>
                  </a:schemeClr>
                </a:solidFill>
              </a:rPr>
              <a:t> </a:t>
            </a:r>
          </a:p>
          <a:p>
            <a:pPr marL="0" indent="0" algn="just">
              <a:buNone/>
            </a:pPr>
            <a:r>
              <a:rPr lang="en-IN" dirty="0" smtClean="0">
                <a:solidFill>
                  <a:schemeClr val="tx1">
                    <a:lumMod val="95000"/>
                    <a:lumOff val="5000"/>
                  </a:schemeClr>
                </a:solidFill>
              </a:rPr>
              <a:t>In these cases, it is better to define the type as a </a:t>
            </a:r>
            <a:r>
              <a:rPr lang="en-IN" dirty="0" smtClean="0">
                <a:solidFill>
                  <a:srgbClr val="FF0000"/>
                </a:solidFill>
              </a:rPr>
              <a:t>structure. </a:t>
            </a:r>
          </a:p>
          <a:p>
            <a:pPr marL="0" indent="0" algn="just">
              <a:buNone/>
            </a:pPr>
            <a:r>
              <a:rPr lang="en-IN" dirty="0" smtClean="0">
                <a:solidFill>
                  <a:schemeClr val="tx1">
                    <a:lumMod val="95000"/>
                    <a:lumOff val="5000"/>
                  </a:schemeClr>
                </a:solidFill>
              </a:rPr>
              <a:t>structure is a </a:t>
            </a:r>
            <a:r>
              <a:rPr lang="en-IN" dirty="0" smtClean="0">
                <a:solidFill>
                  <a:srgbClr val="FF0000"/>
                </a:solidFill>
              </a:rPr>
              <a:t>value type</a:t>
            </a:r>
            <a:r>
              <a:rPr lang="en-IN" dirty="0" smtClean="0">
                <a:solidFill>
                  <a:schemeClr val="tx1">
                    <a:lumMod val="95000"/>
                    <a:lumOff val="5000"/>
                  </a:schemeClr>
                </a:solidFill>
              </a:rPr>
              <a:t>. Because structures are stored on the stack, as long as the structure is reasonably small, the memory management overhead is often reduced. </a:t>
            </a:r>
          </a:p>
          <a:p>
            <a:pPr marL="0" indent="0" algn="just">
              <a:buNone/>
            </a:pPr>
            <a:r>
              <a:rPr lang="en-IN" dirty="0" smtClean="0">
                <a:solidFill>
                  <a:schemeClr val="tx1">
                    <a:lumMod val="95000"/>
                    <a:lumOff val="5000"/>
                  </a:schemeClr>
                </a:solidFill>
              </a:rPr>
              <a:t>Like a class, a structure can have its own fields, methods, and (with one important exception discussed later in this chapter) constructors. </a:t>
            </a:r>
          </a:p>
          <a:p>
            <a:pPr marL="0" indent="0" algn="ctr">
              <a:buNone/>
            </a:pPr>
            <a:r>
              <a:rPr lang="en-IN" sz="3200" b="1" dirty="0" smtClean="0">
                <a:solidFill>
                  <a:srgbClr val="FF0000"/>
                </a:solidFill>
              </a:rPr>
              <a:t>Common </a:t>
            </a:r>
            <a:r>
              <a:rPr lang="en-IN" sz="3200" b="1" dirty="0">
                <a:solidFill>
                  <a:srgbClr val="FF0000"/>
                </a:solidFill>
              </a:rPr>
              <a:t>Structure </a:t>
            </a:r>
            <a:r>
              <a:rPr lang="en-IN" sz="3200" dirty="0" smtClean="0">
                <a:solidFill>
                  <a:srgbClr val="FF0000"/>
                </a:solidFill>
              </a:rPr>
              <a:t>T</a:t>
            </a:r>
            <a:r>
              <a:rPr lang="en-IN" sz="3200" b="1" dirty="0" smtClean="0">
                <a:solidFill>
                  <a:srgbClr val="FF0000"/>
                </a:solidFill>
              </a:rPr>
              <a:t>ypes </a:t>
            </a:r>
          </a:p>
          <a:p>
            <a:pPr marL="0" indent="0">
              <a:buNone/>
            </a:pPr>
            <a:r>
              <a:rPr lang="en-IN" dirty="0">
                <a:solidFill>
                  <a:schemeClr val="tx1">
                    <a:lumMod val="95000"/>
                    <a:lumOff val="5000"/>
                  </a:schemeClr>
                </a:solidFill>
              </a:rPr>
              <a:t>In C#, the primitive numeric types </a:t>
            </a:r>
            <a:r>
              <a:rPr lang="en-IN" i="1" dirty="0" err="1">
                <a:solidFill>
                  <a:srgbClr val="FF0000"/>
                </a:solidFill>
              </a:rPr>
              <a:t>int</a:t>
            </a:r>
            <a:r>
              <a:rPr lang="en-IN" i="1" dirty="0">
                <a:solidFill>
                  <a:srgbClr val="FF0000"/>
                </a:solidFill>
              </a:rPr>
              <a:t>, long</a:t>
            </a:r>
            <a:r>
              <a:rPr lang="en-IN" dirty="0">
                <a:solidFill>
                  <a:srgbClr val="FF0000"/>
                </a:solidFill>
              </a:rPr>
              <a:t>, and </a:t>
            </a:r>
            <a:r>
              <a:rPr lang="en-IN" i="1" dirty="0">
                <a:solidFill>
                  <a:srgbClr val="FF0000"/>
                </a:solidFill>
              </a:rPr>
              <a:t>float </a:t>
            </a:r>
            <a:r>
              <a:rPr lang="en-IN" dirty="0">
                <a:solidFill>
                  <a:schemeClr val="tx1">
                    <a:lumMod val="95000"/>
                    <a:lumOff val="5000"/>
                  </a:schemeClr>
                </a:solidFill>
              </a:rPr>
              <a:t>are aliases for the structures </a:t>
            </a:r>
            <a:r>
              <a:rPr lang="en-IN" i="1" dirty="0">
                <a:solidFill>
                  <a:srgbClr val="FF0000"/>
                </a:solidFill>
              </a:rPr>
              <a:t>System.Int32, System.Int64</a:t>
            </a:r>
            <a:r>
              <a:rPr lang="en-IN" dirty="0">
                <a:solidFill>
                  <a:srgbClr val="FF0000"/>
                </a:solidFill>
              </a:rPr>
              <a:t>, and </a:t>
            </a:r>
            <a:r>
              <a:rPr lang="en-IN" i="1" dirty="0" err="1">
                <a:solidFill>
                  <a:srgbClr val="FF0000"/>
                </a:solidFill>
              </a:rPr>
              <a:t>System.Single</a:t>
            </a:r>
            <a:r>
              <a:rPr lang="en-IN" dirty="0">
                <a:solidFill>
                  <a:srgbClr val="FF0000"/>
                </a:solidFill>
              </a:rPr>
              <a:t>, </a:t>
            </a:r>
            <a:r>
              <a:rPr lang="en-IN" dirty="0">
                <a:solidFill>
                  <a:schemeClr val="tx1">
                    <a:lumMod val="95000"/>
                    <a:lumOff val="5000"/>
                  </a:schemeClr>
                </a:solidFill>
              </a:rPr>
              <a:t>respectively. </a:t>
            </a:r>
            <a:endParaRPr lang="en-IN" dirty="0" smtClean="0">
              <a:solidFill>
                <a:schemeClr val="tx1">
                  <a:lumMod val="95000"/>
                  <a:lumOff val="5000"/>
                </a:schemeClr>
              </a:solidFill>
            </a:endParaRPr>
          </a:p>
          <a:p>
            <a:pPr marL="0" indent="0" algn="just">
              <a:buNone/>
            </a:pPr>
            <a:r>
              <a:rPr lang="en-IN" dirty="0">
                <a:solidFill>
                  <a:schemeClr val="tx1">
                    <a:lumMod val="95000"/>
                    <a:lumOff val="5000"/>
                  </a:schemeClr>
                </a:solidFill>
              </a:rPr>
              <a:t>These structures have fields and methods, and you can actually call methods on variables and literals of these types. </a:t>
            </a:r>
            <a:endParaRPr lang="en-IN" dirty="0" smtClean="0">
              <a:solidFill>
                <a:schemeClr val="tx1">
                  <a:lumMod val="95000"/>
                  <a:lumOff val="5000"/>
                </a:schemeClr>
              </a:solidFill>
            </a:endParaRPr>
          </a:p>
          <a:p>
            <a:pPr marL="0" indent="0" algn="just">
              <a:buNone/>
            </a:pPr>
            <a:r>
              <a:rPr lang="en-IN" dirty="0">
                <a:solidFill>
                  <a:schemeClr val="tx1">
                    <a:lumMod val="95000"/>
                    <a:lumOff val="5000"/>
                  </a:schemeClr>
                </a:solidFill>
              </a:rPr>
              <a:t>For </a:t>
            </a:r>
            <a:r>
              <a:rPr lang="en-IN" dirty="0" smtClean="0">
                <a:solidFill>
                  <a:schemeClr val="tx1">
                    <a:lumMod val="95000"/>
                    <a:lumOff val="5000"/>
                  </a:schemeClr>
                </a:solidFill>
              </a:rPr>
              <a:t>example</a:t>
            </a:r>
            <a:r>
              <a:rPr lang="en-IN" dirty="0">
                <a:solidFill>
                  <a:schemeClr val="tx1">
                    <a:lumMod val="95000"/>
                    <a:lumOff val="5000"/>
                  </a:schemeClr>
                </a:solidFill>
              </a:rPr>
              <a:t>, all of these structures provide a </a:t>
            </a:r>
            <a:r>
              <a:rPr lang="en-IN" i="1" dirty="0" err="1">
                <a:solidFill>
                  <a:schemeClr val="tx1">
                    <a:lumMod val="95000"/>
                    <a:lumOff val="5000"/>
                  </a:schemeClr>
                </a:solidFill>
              </a:rPr>
              <a:t>ToString</a:t>
            </a:r>
            <a:r>
              <a:rPr lang="en-IN" i="1" dirty="0">
                <a:solidFill>
                  <a:schemeClr val="tx1">
                    <a:lumMod val="95000"/>
                    <a:lumOff val="5000"/>
                  </a:schemeClr>
                </a:solidFill>
              </a:rPr>
              <a:t> </a:t>
            </a:r>
            <a:r>
              <a:rPr lang="en-IN" dirty="0">
                <a:solidFill>
                  <a:schemeClr val="tx1">
                    <a:lumMod val="95000"/>
                    <a:lumOff val="5000"/>
                  </a:schemeClr>
                </a:solidFill>
              </a:rPr>
              <a:t>method that can convert a numeric value to its string representation. The following statements are all legal in C</a:t>
            </a:r>
            <a:r>
              <a:rPr lang="en-IN" dirty="0" smtClean="0">
                <a:solidFill>
                  <a:schemeClr val="tx1">
                    <a:lumMod val="95000"/>
                    <a:lumOff val="5000"/>
                  </a:schemeClr>
                </a:solidFill>
              </a:rPr>
              <a:t>#: </a:t>
            </a:r>
          </a:p>
          <a:p>
            <a:pPr marL="0" indent="0" algn="just">
              <a:buNone/>
            </a:pPr>
            <a:endParaRPr lang="en-IN" dirty="0">
              <a:solidFill>
                <a:schemeClr val="tx1">
                  <a:lumMod val="95000"/>
                  <a:lumOff val="5000"/>
                </a:schemeClr>
              </a:solidFill>
            </a:endParaRPr>
          </a:p>
        </p:txBody>
      </p:sp>
    </p:spTree>
    <p:extLst>
      <p:ext uri="{BB962C8B-B14F-4D97-AF65-F5344CB8AC3E}">
        <p14:creationId xmlns:p14="http://schemas.microsoft.com/office/powerpoint/2010/main" xmlns="" val="6754290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28035"/>
            <a:ext cx="12192000" cy="6336404"/>
          </a:xfrm>
        </p:spPr>
        <p:txBody>
          <a:bodyPr>
            <a:noAutofit/>
          </a:bodyPr>
          <a:lstStyle/>
          <a:p>
            <a:pPr marL="0" indent="0" algn="just">
              <a:spcBef>
                <a:spcPts val="0"/>
              </a:spcBef>
              <a:buNone/>
            </a:pPr>
            <a:r>
              <a:rPr lang="en-IN" dirty="0" smtClean="0">
                <a:solidFill>
                  <a:srgbClr val="FF0000"/>
                </a:solidFill>
              </a:rPr>
              <a:t>                                          </a:t>
            </a:r>
            <a:r>
              <a:rPr lang="en-IN" dirty="0" err="1" smtClean="0">
                <a:solidFill>
                  <a:srgbClr val="FF0000"/>
                </a:solidFill>
              </a:rPr>
              <a:t>int</a:t>
            </a:r>
            <a:r>
              <a:rPr lang="en-IN" dirty="0" smtClean="0">
                <a:solidFill>
                  <a:srgbClr val="FF0000"/>
                </a:solidFill>
              </a:rPr>
              <a:t> </a:t>
            </a:r>
            <a:r>
              <a:rPr lang="en-IN" dirty="0" err="1">
                <a:solidFill>
                  <a:srgbClr val="FF0000"/>
                </a:solidFill>
              </a:rPr>
              <a:t>i</a:t>
            </a:r>
            <a:r>
              <a:rPr lang="en-IN" dirty="0">
                <a:solidFill>
                  <a:srgbClr val="FF0000"/>
                </a:solidFill>
              </a:rPr>
              <a:t> = 99;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Console.WriteLine</a:t>
            </a:r>
            <a:r>
              <a:rPr lang="en-IN" dirty="0" smtClean="0">
                <a:solidFill>
                  <a:srgbClr val="FF0000"/>
                </a:solidFill>
              </a:rPr>
              <a:t>(</a:t>
            </a:r>
            <a:r>
              <a:rPr lang="en-IN" dirty="0" err="1" smtClean="0">
                <a:solidFill>
                  <a:srgbClr val="FF0000"/>
                </a:solidFill>
              </a:rPr>
              <a:t>i.ToString</a:t>
            </a:r>
            <a:r>
              <a:rPr lang="en-IN" dirty="0">
                <a:solidFill>
                  <a:srgbClr val="FF0000"/>
                </a:solidFill>
              </a:rPr>
              <a:t>());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Console.WriteLine</a:t>
            </a:r>
            <a:r>
              <a:rPr lang="en-IN" dirty="0" smtClean="0">
                <a:solidFill>
                  <a:srgbClr val="FF0000"/>
                </a:solidFill>
              </a:rPr>
              <a:t>(55.ToString</a:t>
            </a:r>
            <a:r>
              <a:rPr lang="en-IN" dirty="0">
                <a:solidFill>
                  <a:srgbClr val="FF0000"/>
                </a:solidFill>
              </a:rPr>
              <a:t>());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float </a:t>
            </a:r>
            <a:r>
              <a:rPr lang="en-IN" dirty="0">
                <a:solidFill>
                  <a:srgbClr val="FF0000"/>
                </a:solidFill>
              </a:rPr>
              <a:t>f = 98.765F;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Console.WriteLine</a:t>
            </a:r>
            <a:r>
              <a:rPr lang="en-IN" dirty="0" smtClean="0">
                <a:solidFill>
                  <a:srgbClr val="FF0000"/>
                </a:solidFill>
              </a:rPr>
              <a:t>(</a:t>
            </a:r>
            <a:r>
              <a:rPr lang="en-IN" dirty="0" err="1" smtClean="0">
                <a:solidFill>
                  <a:srgbClr val="FF0000"/>
                </a:solidFill>
              </a:rPr>
              <a:t>f.ToString</a:t>
            </a:r>
            <a:r>
              <a:rPr lang="en-IN" dirty="0">
                <a:solidFill>
                  <a:srgbClr val="FF0000"/>
                </a:solidFill>
              </a:rPr>
              <a:t>());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a:t>
            </a:r>
            <a:r>
              <a:rPr lang="en-IN" dirty="0" err="1" smtClean="0">
                <a:solidFill>
                  <a:srgbClr val="FF0000"/>
                </a:solidFill>
              </a:rPr>
              <a:t>Console.WriteLine</a:t>
            </a:r>
            <a:r>
              <a:rPr lang="en-IN" dirty="0" smtClean="0">
                <a:solidFill>
                  <a:srgbClr val="FF0000"/>
                </a:solidFill>
              </a:rPr>
              <a:t>(98.765F.ToString());</a:t>
            </a:r>
          </a:p>
          <a:p>
            <a:pPr marL="0" indent="0" algn="just">
              <a:spcBef>
                <a:spcPts val="0"/>
              </a:spcBef>
              <a:buNone/>
            </a:pPr>
            <a:endParaRPr lang="en-IN" dirty="0" smtClean="0"/>
          </a:p>
          <a:p>
            <a:pPr marL="0" indent="0" algn="just">
              <a:spcBef>
                <a:spcPts val="0"/>
              </a:spcBef>
              <a:buNone/>
            </a:pPr>
            <a:r>
              <a:rPr lang="en-IN" dirty="0" smtClean="0">
                <a:solidFill>
                  <a:schemeClr val="tx1">
                    <a:lumMod val="95000"/>
                    <a:lumOff val="5000"/>
                  </a:schemeClr>
                </a:solidFill>
              </a:rPr>
              <a:t>You </a:t>
            </a:r>
            <a:r>
              <a:rPr lang="en-IN" dirty="0">
                <a:solidFill>
                  <a:schemeClr val="tx1">
                    <a:lumMod val="95000"/>
                    <a:lumOff val="5000"/>
                  </a:schemeClr>
                </a:solidFill>
              </a:rPr>
              <a:t>don’t see this use of the </a:t>
            </a:r>
            <a:r>
              <a:rPr lang="en-IN" i="1" dirty="0" err="1">
                <a:solidFill>
                  <a:schemeClr val="tx1">
                    <a:lumMod val="95000"/>
                    <a:lumOff val="5000"/>
                  </a:schemeClr>
                </a:solidFill>
              </a:rPr>
              <a:t>ToString</a:t>
            </a:r>
            <a:r>
              <a:rPr lang="en-IN" i="1" dirty="0">
                <a:solidFill>
                  <a:schemeClr val="tx1">
                    <a:lumMod val="95000"/>
                    <a:lumOff val="5000"/>
                  </a:schemeClr>
                </a:solidFill>
              </a:rPr>
              <a:t> </a:t>
            </a:r>
            <a:r>
              <a:rPr lang="en-IN" dirty="0">
                <a:solidFill>
                  <a:schemeClr val="tx1">
                    <a:lumMod val="95000"/>
                    <a:lumOff val="5000"/>
                  </a:schemeClr>
                </a:solidFill>
              </a:rPr>
              <a:t>method often, because the </a:t>
            </a:r>
            <a:r>
              <a:rPr lang="en-IN" i="1" dirty="0" err="1">
                <a:solidFill>
                  <a:schemeClr val="tx1">
                    <a:lumMod val="95000"/>
                    <a:lumOff val="5000"/>
                  </a:schemeClr>
                </a:solidFill>
              </a:rPr>
              <a:t>Console.WriteLine</a:t>
            </a:r>
            <a:r>
              <a:rPr lang="en-IN" i="1" dirty="0">
                <a:solidFill>
                  <a:schemeClr val="tx1">
                    <a:lumMod val="95000"/>
                    <a:lumOff val="5000"/>
                  </a:schemeClr>
                </a:solidFill>
              </a:rPr>
              <a:t> </a:t>
            </a:r>
            <a:r>
              <a:rPr lang="en-IN" dirty="0">
                <a:solidFill>
                  <a:schemeClr val="tx1">
                    <a:lumMod val="95000"/>
                    <a:lumOff val="5000"/>
                  </a:schemeClr>
                </a:solidFill>
              </a:rPr>
              <a:t>method calls it automatically when it is needed. </a:t>
            </a:r>
            <a:r>
              <a:rPr lang="en-IN" dirty="0" smtClean="0">
                <a:solidFill>
                  <a:schemeClr val="tx1">
                    <a:lumMod val="95000"/>
                    <a:lumOff val="5000"/>
                  </a:schemeClr>
                </a:solidFill>
              </a:rPr>
              <a:t> </a:t>
            </a:r>
          </a:p>
          <a:p>
            <a:pPr marL="0" indent="0" algn="just">
              <a:spcBef>
                <a:spcPts val="0"/>
              </a:spcBef>
              <a:buNone/>
            </a:pPr>
            <a:endParaRPr lang="en-US" dirty="0">
              <a:solidFill>
                <a:srgbClr val="FF0000"/>
              </a:solidFill>
            </a:endParaRPr>
          </a:p>
          <a:p>
            <a:pPr marL="0" indent="0" algn="just">
              <a:spcBef>
                <a:spcPts val="0"/>
              </a:spcBef>
              <a:buNone/>
            </a:pPr>
            <a:r>
              <a:rPr lang="en-IN" dirty="0">
                <a:solidFill>
                  <a:schemeClr val="tx1">
                    <a:lumMod val="95000"/>
                    <a:lumOff val="5000"/>
                  </a:schemeClr>
                </a:solidFill>
              </a:rPr>
              <a:t>It is more common to use some of the static methods exposed by these structures. For example, in earlier chapters you used the static </a:t>
            </a:r>
            <a:r>
              <a:rPr lang="en-IN" i="1" dirty="0" err="1">
                <a:solidFill>
                  <a:schemeClr val="tx1">
                    <a:lumMod val="95000"/>
                    <a:lumOff val="5000"/>
                  </a:schemeClr>
                </a:solidFill>
              </a:rPr>
              <a:t>int.Parse</a:t>
            </a:r>
            <a:r>
              <a:rPr lang="en-IN" i="1" dirty="0">
                <a:solidFill>
                  <a:schemeClr val="tx1">
                    <a:lumMod val="95000"/>
                    <a:lumOff val="5000"/>
                  </a:schemeClr>
                </a:solidFill>
              </a:rPr>
              <a:t> </a:t>
            </a:r>
            <a:r>
              <a:rPr lang="en-IN" dirty="0">
                <a:solidFill>
                  <a:schemeClr val="tx1">
                    <a:lumMod val="95000"/>
                    <a:lumOff val="5000"/>
                  </a:schemeClr>
                </a:solidFill>
              </a:rPr>
              <a:t>method to convert a string to its corresponding integer value. </a:t>
            </a:r>
            <a:r>
              <a:rPr lang="en-IN" dirty="0" smtClean="0">
                <a:solidFill>
                  <a:schemeClr val="tx1">
                    <a:lumMod val="95000"/>
                    <a:lumOff val="5000"/>
                  </a:schemeClr>
                </a:solidFill>
              </a:rPr>
              <a:t> </a:t>
            </a:r>
          </a:p>
          <a:p>
            <a:pPr marL="0" indent="0" algn="just">
              <a:spcBef>
                <a:spcPts val="0"/>
              </a:spcBef>
              <a:buNone/>
            </a:pPr>
            <a:endParaRPr lang="en-US" dirty="0">
              <a:solidFill>
                <a:schemeClr val="tx1">
                  <a:lumMod val="95000"/>
                  <a:lumOff val="5000"/>
                </a:schemeClr>
              </a:solidFill>
            </a:endParaRPr>
          </a:p>
          <a:p>
            <a:pPr marL="0" indent="0" algn="just">
              <a:spcBef>
                <a:spcPts val="0"/>
              </a:spcBef>
              <a:buNone/>
            </a:pPr>
            <a:r>
              <a:rPr lang="en-IN" dirty="0">
                <a:solidFill>
                  <a:schemeClr val="tx1">
                    <a:lumMod val="95000"/>
                    <a:lumOff val="5000"/>
                  </a:schemeClr>
                </a:solidFill>
              </a:rPr>
              <a:t>What you are actually doing is invoking the </a:t>
            </a:r>
            <a:r>
              <a:rPr lang="en-IN" i="1" dirty="0">
                <a:solidFill>
                  <a:schemeClr val="tx1">
                    <a:lumMod val="95000"/>
                    <a:lumOff val="5000"/>
                  </a:schemeClr>
                </a:solidFill>
              </a:rPr>
              <a:t>Parse </a:t>
            </a:r>
            <a:r>
              <a:rPr lang="en-IN" dirty="0">
                <a:solidFill>
                  <a:schemeClr val="tx1">
                    <a:lumMod val="95000"/>
                    <a:lumOff val="5000"/>
                  </a:schemeClr>
                </a:solidFill>
              </a:rPr>
              <a:t>method of the </a:t>
            </a:r>
            <a:r>
              <a:rPr lang="en-IN" i="1" dirty="0">
                <a:solidFill>
                  <a:schemeClr val="tx1">
                    <a:lumMod val="95000"/>
                    <a:lumOff val="5000"/>
                  </a:schemeClr>
                </a:solidFill>
              </a:rPr>
              <a:t>Int32 </a:t>
            </a:r>
            <a:r>
              <a:rPr lang="en-IN" dirty="0">
                <a:solidFill>
                  <a:schemeClr val="tx1">
                    <a:lumMod val="95000"/>
                    <a:lumOff val="5000"/>
                  </a:schemeClr>
                </a:solidFill>
              </a:rPr>
              <a:t>structure</a:t>
            </a:r>
            <a:r>
              <a:rPr lang="en-IN" dirty="0" smtClean="0">
                <a:solidFill>
                  <a:schemeClr val="tx1">
                    <a:lumMod val="95000"/>
                    <a:lumOff val="5000"/>
                  </a:schemeClr>
                </a:solidFill>
              </a:rPr>
              <a:t>:</a:t>
            </a:r>
          </a:p>
          <a:p>
            <a:pPr marL="0" indent="0" algn="just">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string </a:t>
            </a:r>
            <a:r>
              <a:rPr lang="en-IN" dirty="0">
                <a:solidFill>
                  <a:schemeClr val="tx1">
                    <a:lumMod val="95000"/>
                    <a:lumOff val="5000"/>
                  </a:schemeClr>
                </a:solidFill>
              </a:rPr>
              <a:t>s = "42"; </a:t>
            </a:r>
            <a:endParaRPr lang="en-IN" dirty="0" smtClean="0">
              <a:solidFill>
                <a:schemeClr val="tx1">
                  <a:lumMod val="95000"/>
                  <a:lumOff val="5000"/>
                </a:schemeClr>
              </a:solidFill>
            </a:endParaRPr>
          </a:p>
          <a:p>
            <a:pPr marL="0" indent="0" algn="just">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a:t>
            </a:r>
            <a:r>
              <a:rPr lang="en-IN" dirty="0" err="1" smtClean="0">
                <a:solidFill>
                  <a:schemeClr val="tx1">
                    <a:lumMod val="95000"/>
                    <a:lumOff val="5000"/>
                  </a:schemeClr>
                </a:solidFill>
              </a:rPr>
              <a:t>int</a:t>
            </a:r>
            <a:r>
              <a:rPr lang="en-IN" dirty="0" smtClean="0">
                <a:solidFill>
                  <a:schemeClr val="tx1">
                    <a:lumMod val="95000"/>
                    <a:lumOff val="5000"/>
                  </a:schemeClr>
                </a:solidFill>
              </a:rPr>
              <a:t> </a:t>
            </a:r>
            <a:r>
              <a:rPr lang="en-IN" dirty="0" err="1">
                <a:solidFill>
                  <a:schemeClr val="tx1">
                    <a:lumMod val="95000"/>
                    <a:lumOff val="5000"/>
                  </a:schemeClr>
                </a:solidFill>
              </a:rPr>
              <a:t>i</a:t>
            </a:r>
            <a:r>
              <a:rPr lang="en-IN" dirty="0">
                <a:solidFill>
                  <a:schemeClr val="tx1">
                    <a:lumMod val="95000"/>
                    <a:lumOff val="5000"/>
                  </a:schemeClr>
                </a:solidFill>
              </a:rPr>
              <a:t> = </a:t>
            </a:r>
            <a:r>
              <a:rPr lang="en-IN" dirty="0" err="1">
                <a:solidFill>
                  <a:schemeClr val="tx1">
                    <a:lumMod val="95000"/>
                    <a:lumOff val="5000"/>
                  </a:schemeClr>
                </a:solidFill>
              </a:rPr>
              <a:t>int.Parse</a:t>
            </a:r>
            <a:r>
              <a:rPr lang="en-IN" dirty="0">
                <a:solidFill>
                  <a:schemeClr val="tx1">
                    <a:lumMod val="95000"/>
                    <a:lumOff val="5000"/>
                  </a:schemeClr>
                </a:solidFill>
              </a:rPr>
              <a:t>(s); </a:t>
            </a:r>
            <a:r>
              <a:rPr lang="en-IN" dirty="0" smtClean="0">
                <a:solidFill>
                  <a:schemeClr val="tx1">
                    <a:lumMod val="95000"/>
                    <a:lumOff val="5000"/>
                  </a:schemeClr>
                </a:solidFill>
              </a:rPr>
              <a:t>   // </a:t>
            </a:r>
            <a:r>
              <a:rPr lang="en-IN" dirty="0">
                <a:solidFill>
                  <a:schemeClr val="tx1">
                    <a:lumMod val="95000"/>
                    <a:lumOff val="5000"/>
                  </a:schemeClr>
                </a:solidFill>
              </a:rPr>
              <a:t>exactly the same as Int32.Parse </a:t>
            </a:r>
            <a:r>
              <a:rPr lang="en-IN" dirty="0" smtClean="0">
                <a:solidFill>
                  <a:schemeClr val="tx1">
                    <a:lumMod val="95000"/>
                    <a:lumOff val="5000"/>
                  </a:schemeClr>
                </a:solidFill>
              </a:rPr>
              <a:t> </a:t>
            </a:r>
          </a:p>
          <a:p>
            <a:pPr marL="0" indent="0" algn="just">
              <a:spcBef>
                <a:spcPts val="0"/>
              </a:spcBef>
              <a:buNone/>
            </a:pPr>
            <a:endParaRPr lang="en-IN" dirty="0" smtClean="0"/>
          </a:p>
          <a:p>
            <a:pPr marL="0" indent="0" algn="just">
              <a:spcBef>
                <a:spcPts val="0"/>
              </a:spcBef>
              <a:buNone/>
            </a:pPr>
            <a:r>
              <a:rPr lang="en-IN" smtClean="0">
                <a:solidFill>
                  <a:schemeClr val="tx1">
                    <a:lumMod val="95000"/>
                    <a:lumOff val="5000"/>
                  </a:schemeClr>
                </a:solidFill>
              </a:rPr>
              <a:t>These </a:t>
            </a:r>
            <a:r>
              <a:rPr lang="en-IN" dirty="0">
                <a:solidFill>
                  <a:schemeClr val="tx1">
                    <a:lumMod val="95000"/>
                    <a:lumOff val="5000"/>
                  </a:schemeClr>
                </a:solidFill>
              </a:rPr>
              <a:t>structures also include some useful static fields. For example, </a:t>
            </a:r>
            <a:r>
              <a:rPr lang="en-IN" i="1" dirty="0">
                <a:solidFill>
                  <a:schemeClr val="tx1">
                    <a:lumMod val="95000"/>
                    <a:lumOff val="5000"/>
                  </a:schemeClr>
                </a:solidFill>
              </a:rPr>
              <a:t>Int32.MaxValue </a:t>
            </a:r>
            <a:r>
              <a:rPr lang="en-IN" dirty="0">
                <a:solidFill>
                  <a:schemeClr val="tx1">
                    <a:lumMod val="95000"/>
                    <a:lumOff val="5000"/>
                  </a:schemeClr>
                </a:solidFill>
              </a:rPr>
              <a:t>is the maxi-mum value that an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dirty="0">
                <a:solidFill>
                  <a:schemeClr val="tx1">
                    <a:lumMod val="95000"/>
                    <a:lumOff val="5000"/>
                  </a:schemeClr>
                </a:solidFill>
              </a:rPr>
              <a:t>can hold, and </a:t>
            </a:r>
            <a:r>
              <a:rPr lang="en-IN" i="1" dirty="0">
                <a:solidFill>
                  <a:schemeClr val="tx1">
                    <a:lumMod val="95000"/>
                    <a:lumOff val="5000"/>
                  </a:schemeClr>
                </a:solidFill>
              </a:rPr>
              <a:t>Int32.MinValue </a:t>
            </a:r>
            <a:r>
              <a:rPr lang="en-IN" dirty="0">
                <a:solidFill>
                  <a:schemeClr val="tx1">
                    <a:lumMod val="95000"/>
                    <a:lumOff val="5000"/>
                  </a:schemeClr>
                </a:solidFill>
              </a:rPr>
              <a:t>is the smallest value you can store in an </a:t>
            </a:r>
            <a:r>
              <a:rPr lang="en-IN" i="1" dirty="0">
                <a:solidFill>
                  <a:schemeClr val="tx1">
                    <a:lumMod val="95000"/>
                    <a:lumOff val="5000"/>
                  </a:schemeClr>
                </a:solidFill>
              </a:rPr>
              <a:t>int</a:t>
            </a:r>
            <a:r>
              <a:rPr lang="en-IN" dirty="0">
                <a:solidFill>
                  <a:schemeClr val="tx1">
                    <a:lumMod val="95000"/>
                    <a:lumOff val="5000"/>
                  </a:schemeClr>
                </a:solidFill>
              </a:rPr>
              <a:t>.</a:t>
            </a:r>
          </a:p>
        </p:txBody>
      </p:sp>
    </p:spTree>
    <p:extLst>
      <p:ext uri="{BB962C8B-B14F-4D97-AF65-F5344CB8AC3E}">
        <p14:creationId xmlns:p14="http://schemas.microsoft.com/office/powerpoint/2010/main" xmlns="" val="41152713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28035"/>
            <a:ext cx="12192000" cy="6336404"/>
          </a:xfrm>
        </p:spPr>
        <p:txBody>
          <a:bodyPr>
            <a:noAutofit/>
          </a:bodyPr>
          <a:lstStyle/>
          <a:p>
            <a:pPr marL="0" indent="0" algn="just">
              <a:spcBef>
                <a:spcPts val="0"/>
              </a:spcBef>
              <a:buNone/>
            </a:pPr>
            <a:r>
              <a:rPr lang="en-IN" dirty="0">
                <a:solidFill>
                  <a:schemeClr val="tx1">
                    <a:lumMod val="95000"/>
                    <a:lumOff val="5000"/>
                  </a:schemeClr>
                </a:solidFill>
              </a:rPr>
              <a:t>The following table shows the primitive types in C# and their equivalent types in the Microsoft .NET Framework. </a:t>
            </a:r>
          </a:p>
        </p:txBody>
      </p:sp>
      <p:pic>
        <p:nvPicPr>
          <p:cNvPr id="4" name="Picture 3"/>
          <p:cNvPicPr>
            <a:picLocks noChangeAspect="1"/>
          </p:cNvPicPr>
          <p:nvPr/>
        </p:nvPicPr>
        <p:blipFill>
          <a:blip r:embed="rId2"/>
          <a:stretch>
            <a:fillRect/>
          </a:stretch>
        </p:blipFill>
        <p:spPr>
          <a:xfrm>
            <a:off x="2006221" y="1159100"/>
            <a:ext cx="6264321" cy="4081640"/>
          </a:xfrm>
          <a:prstGeom prst="rect">
            <a:avLst/>
          </a:prstGeom>
        </p:spPr>
      </p:pic>
    </p:spTree>
    <p:extLst>
      <p:ext uri="{BB962C8B-B14F-4D97-AF65-F5344CB8AC3E}">
        <p14:creationId xmlns:p14="http://schemas.microsoft.com/office/powerpoint/2010/main" xmlns="" val="24684806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a:solidFill>
                  <a:srgbClr val="FF0000"/>
                </a:solidFill>
              </a:rPr>
              <a:t>Declaring a Structure</a:t>
            </a:r>
            <a:r>
              <a:rPr lang="en-IN" dirty="0"/>
              <a:t/>
            </a:r>
            <a:br>
              <a:rPr lang="en-IN" dirty="0"/>
            </a:br>
            <a:endParaRPr lang="en-IN" dirty="0">
              <a:solidFill>
                <a:srgbClr val="FF0000"/>
              </a:solidFill>
            </a:endParaRPr>
          </a:p>
        </p:txBody>
      </p:sp>
      <p:sp>
        <p:nvSpPr>
          <p:cNvPr id="3" name="Content Placeholder 2"/>
          <p:cNvSpPr>
            <a:spLocks noGrp="1"/>
          </p:cNvSpPr>
          <p:nvPr>
            <p:ph idx="1"/>
          </p:nvPr>
        </p:nvSpPr>
        <p:spPr>
          <a:xfrm>
            <a:off x="0" y="528035"/>
            <a:ext cx="12192000" cy="6336404"/>
          </a:xfrm>
        </p:spPr>
        <p:txBody>
          <a:bodyPr>
            <a:noAutofit/>
          </a:bodyPr>
          <a:lstStyle/>
          <a:p>
            <a:pPr algn="just"/>
            <a:r>
              <a:rPr lang="en-IN" dirty="0" smtClean="0">
                <a:solidFill>
                  <a:schemeClr val="tx1">
                    <a:lumMod val="95000"/>
                    <a:lumOff val="5000"/>
                  </a:schemeClr>
                </a:solidFill>
              </a:rPr>
              <a:t>To </a:t>
            </a:r>
            <a:r>
              <a:rPr lang="en-IN" dirty="0">
                <a:solidFill>
                  <a:schemeClr val="tx1">
                    <a:lumMod val="95000"/>
                    <a:lumOff val="5000"/>
                  </a:schemeClr>
                </a:solidFill>
              </a:rPr>
              <a:t>declare your own structure type, you use the </a:t>
            </a:r>
            <a:r>
              <a:rPr lang="en-IN" i="1" dirty="0" err="1">
                <a:solidFill>
                  <a:schemeClr val="tx1">
                    <a:lumMod val="95000"/>
                    <a:lumOff val="5000"/>
                  </a:schemeClr>
                </a:solidFill>
              </a:rPr>
              <a:t>struct</a:t>
            </a:r>
            <a:r>
              <a:rPr lang="en-IN" i="1" dirty="0">
                <a:solidFill>
                  <a:schemeClr val="tx1">
                    <a:lumMod val="95000"/>
                    <a:lumOff val="5000"/>
                  </a:schemeClr>
                </a:solidFill>
              </a:rPr>
              <a:t> </a:t>
            </a:r>
            <a:r>
              <a:rPr lang="en-IN" dirty="0">
                <a:solidFill>
                  <a:schemeClr val="tx1">
                    <a:lumMod val="95000"/>
                    <a:lumOff val="5000"/>
                  </a:schemeClr>
                </a:solidFill>
              </a:rPr>
              <a:t>keyword followed by the name of the type, followed by the body of the structure between opening and closing braces.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Syntactically</a:t>
            </a:r>
            <a:r>
              <a:rPr lang="en-IN" dirty="0">
                <a:solidFill>
                  <a:schemeClr val="tx1">
                    <a:lumMod val="95000"/>
                    <a:lumOff val="5000"/>
                  </a:schemeClr>
                </a:solidFill>
              </a:rPr>
              <a:t>, the process is similar to declaring a class. </a:t>
            </a:r>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For </a:t>
            </a:r>
            <a:r>
              <a:rPr lang="en-IN" dirty="0">
                <a:solidFill>
                  <a:schemeClr val="tx1">
                    <a:lumMod val="95000"/>
                    <a:lumOff val="5000"/>
                  </a:schemeClr>
                </a:solidFill>
              </a:rPr>
              <a:t>example, here is a structure named </a:t>
            </a:r>
            <a:r>
              <a:rPr lang="en-IN" i="1" dirty="0">
                <a:solidFill>
                  <a:schemeClr val="tx1">
                    <a:lumMod val="95000"/>
                    <a:lumOff val="5000"/>
                  </a:schemeClr>
                </a:solidFill>
              </a:rPr>
              <a:t>Time </a:t>
            </a:r>
            <a:r>
              <a:rPr lang="en-IN" dirty="0">
                <a:solidFill>
                  <a:schemeClr val="tx1">
                    <a:lumMod val="95000"/>
                    <a:lumOff val="5000"/>
                  </a:schemeClr>
                </a:solidFill>
              </a:rPr>
              <a:t>that contains three </a:t>
            </a:r>
            <a:r>
              <a:rPr lang="en-IN" i="1" dirty="0">
                <a:solidFill>
                  <a:schemeClr val="tx1">
                    <a:lumMod val="95000"/>
                    <a:lumOff val="5000"/>
                  </a:schemeClr>
                </a:solidFill>
              </a:rPr>
              <a:t>public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dirty="0">
                <a:solidFill>
                  <a:schemeClr val="tx1">
                    <a:lumMod val="95000"/>
                    <a:lumOff val="5000"/>
                  </a:schemeClr>
                </a:solidFill>
              </a:rPr>
              <a:t>fields named </a:t>
            </a:r>
            <a:r>
              <a:rPr lang="en-IN" i="1" dirty="0">
                <a:solidFill>
                  <a:schemeClr val="tx1">
                    <a:lumMod val="95000"/>
                    <a:lumOff val="5000"/>
                  </a:schemeClr>
                </a:solidFill>
              </a:rPr>
              <a:t>hours, minutes</a:t>
            </a:r>
            <a:r>
              <a:rPr lang="en-IN" dirty="0">
                <a:solidFill>
                  <a:schemeClr val="tx1">
                    <a:lumMod val="95000"/>
                    <a:lumOff val="5000"/>
                  </a:schemeClr>
                </a:solidFill>
              </a:rPr>
              <a:t>, and </a:t>
            </a:r>
            <a:r>
              <a:rPr lang="en-IN" i="1" dirty="0">
                <a:solidFill>
                  <a:schemeClr val="tx1">
                    <a:lumMod val="95000"/>
                    <a:lumOff val="5000"/>
                  </a:schemeClr>
                </a:solidFill>
              </a:rPr>
              <a:t>seconds</a:t>
            </a:r>
            <a:r>
              <a:rPr lang="en-IN" dirty="0">
                <a:solidFill>
                  <a:schemeClr val="tx1">
                    <a:lumMod val="95000"/>
                    <a:lumOff val="5000"/>
                  </a:schemeClr>
                </a:solidFill>
              </a:rPr>
              <a:t>:</a:t>
            </a:r>
          </a:p>
          <a:p>
            <a:pPr marL="0" indent="0">
              <a:buNone/>
            </a:pPr>
            <a:r>
              <a:rPr lang="en-IN" dirty="0" smtClean="0">
                <a:solidFill>
                  <a:srgbClr val="FF0000"/>
                </a:solidFill>
              </a:rPr>
              <a:t>                                                         </a:t>
            </a:r>
            <a:r>
              <a:rPr lang="en-IN" dirty="0" err="1" smtClean="0">
                <a:solidFill>
                  <a:srgbClr val="FF0000"/>
                </a:solidFill>
              </a:rPr>
              <a:t>struct</a:t>
            </a:r>
            <a:r>
              <a:rPr lang="en-IN" dirty="0" smtClean="0">
                <a:solidFill>
                  <a:srgbClr val="FF0000"/>
                </a:solidFill>
              </a:rPr>
              <a:t> Time</a:t>
            </a:r>
          </a:p>
          <a:p>
            <a:pPr marL="0" indent="0">
              <a:buNone/>
            </a:pPr>
            <a:r>
              <a:rPr lang="en-IN" dirty="0">
                <a:solidFill>
                  <a:srgbClr val="FF0000"/>
                </a:solidFill>
              </a:rPr>
              <a:t> </a:t>
            </a:r>
            <a:r>
              <a:rPr lang="en-IN" dirty="0" smtClean="0">
                <a:solidFill>
                  <a:srgbClr val="FF0000"/>
                </a:solidFill>
              </a:rPr>
              <a:t>                                                    { </a:t>
            </a:r>
          </a:p>
          <a:p>
            <a:pPr marL="0" indent="0">
              <a:buNone/>
            </a:pPr>
            <a:r>
              <a:rPr lang="en-IN" dirty="0">
                <a:solidFill>
                  <a:srgbClr val="FF0000"/>
                </a:solidFill>
              </a:rPr>
              <a:t> </a:t>
            </a:r>
            <a:r>
              <a:rPr lang="en-IN" dirty="0" smtClean="0">
                <a:solidFill>
                  <a:srgbClr val="FF0000"/>
                </a:solidFill>
              </a:rPr>
              <a:t>                                                      public </a:t>
            </a:r>
            <a:r>
              <a:rPr lang="en-IN" dirty="0" err="1">
                <a:solidFill>
                  <a:srgbClr val="FF0000"/>
                </a:solidFill>
              </a:rPr>
              <a:t>int</a:t>
            </a:r>
            <a:r>
              <a:rPr lang="en-IN" dirty="0">
                <a:solidFill>
                  <a:srgbClr val="FF0000"/>
                </a:solidFill>
              </a:rPr>
              <a:t> hours, minutes, seconds</a:t>
            </a:r>
            <a:r>
              <a:rPr lang="en-IN" dirty="0" smtClean="0">
                <a:solidFill>
                  <a:srgbClr val="FF0000"/>
                </a:solidFill>
              </a:rPr>
              <a:t>;</a:t>
            </a:r>
          </a:p>
          <a:p>
            <a:pPr marL="0" indent="0">
              <a:buNone/>
            </a:pPr>
            <a:r>
              <a:rPr lang="en-IN" dirty="0">
                <a:solidFill>
                  <a:srgbClr val="FF0000"/>
                </a:solidFill>
              </a:rPr>
              <a:t> </a:t>
            </a:r>
            <a:r>
              <a:rPr lang="en-IN" dirty="0" smtClean="0">
                <a:solidFill>
                  <a:srgbClr val="FF0000"/>
                </a:solidFill>
              </a:rPr>
              <a:t>                                                    } </a:t>
            </a:r>
          </a:p>
          <a:p>
            <a:pPr marL="0" indent="0" algn="just">
              <a:buNone/>
            </a:pPr>
            <a:r>
              <a:rPr lang="en-IN" dirty="0">
                <a:solidFill>
                  <a:schemeClr val="tx1">
                    <a:lumMod val="95000"/>
                    <a:lumOff val="5000"/>
                  </a:schemeClr>
                </a:solidFill>
              </a:rPr>
              <a:t>As with classes, making the fields of a structure </a:t>
            </a:r>
            <a:r>
              <a:rPr lang="en-IN" i="1" dirty="0">
                <a:solidFill>
                  <a:schemeClr val="tx1">
                    <a:lumMod val="95000"/>
                    <a:lumOff val="5000"/>
                  </a:schemeClr>
                </a:solidFill>
              </a:rPr>
              <a:t>public </a:t>
            </a:r>
            <a:r>
              <a:rPr lang="en-IN" dirty="0">
                <a:solidFill>
                  <a:schemeClr val="tx1">
                    <a:lumMod val="95000"/>
                    <a:lumOff val="5000"/>
                  </a:schemeClr>
                </a:solidFill>
              </a:rPr>
              <a:t>is not advisable in most cases; there is no way to control the values held in </a:t>
            </a:r>
            <a:r>
              <a:rPr lang="en-IN" i="1" dirty="0">
                <a:solidFill>
                  <a:schemeClr val="tx1">
                    <a:lumMod val="95000"/>
                    <a:lumOff val="5000"/>
                  </a:schemeClr>
                </a:solidFill>
              </a:rPr>
              <a:t>public </a:t>
            </a:r>
            <a:r>
              <a:rPr lang="en-IN" dirty="0">
                <a:solidFill>
                  <a:schemeClr val="tx1">
                    <a:lumMod val="95000"/>
                    <a:lumOff val="5000"/>
                  </a:schemeClr>
                </a:solidFill>
              </a:rPr>
              <a:t>fields. </a:t>
            </a:r>
            <a:r>
              <a:rPr lang="en-IN" dirty="0" smtClean="0">
                <a:solidFill>
                  <a:schemeClr val="tx1">
                    <a:lumMod val="95000"/>
                    <a:lumOff val="5000"/>
                  </a:schemeClr>
                </a:solidFill>
              </a:rPr>
              <a:t> </a:t>
            </a:r>
          </a:p>
          <a:p>
            <a:pPr marL="0" indent="0" algn="just">
              <a:buNone/>
            </a:pPr>
            <a:r>
              <a:rPr lang="en-IN" dirty="0">
                <a:solidFill>
                  <a:schemeClr val="tx1">
                    <a:lumMod val="95000"/>
                    <a:lumOff val="5000"/>
                  </a:schemeClr>
                </a:solidFill>
              </a:rPr>
              <a:t>For example, anyone could set the value of </a:t>
            </a:r>
            <a:r>
              <a:rPr lang="en-IN" i="1" dirty="0">
                <a:solidFill>
                  <a:schemeClr val="tx1">
                    <a:lumMod val="95000"/>
                    <a:lumOff val="5000"/>
                  </a:schemeClr>
                </a:solidFill>
              </a:rPr>
              <a:t>minutes </a:t>
            </a:r>
            <a:r>
              <a:rPr lang="en-IN" dirty="0">
                <a:solidFill>
                  <a:schemeClr val="tx1">
                    <a:lumMod val="95000"/>
                    <a:lumOff val="5000"/>
                  </a:schemeClr>
                </a:solidFill>
              </a:rPr>
              <a:t>or </a:t>
            </a:r>
            <a:r>
              <a:rPr lang="en-IN" i="1" dirty="0">
                <a:solidFill>
                  <a:schemeClr val="tx1">
                    <a:lumMod val="95000"/>
                    <a:lumOff val="5000"/>
                  </a:schemeClr>
                </a:solidFill>
              </a:rPr>
              <a:t>seconds </a:t>
            </a:r>
            <a:r>
              <a:rPr lang="en-IN" dirty="0">
                <a:solidFill>
                  <a:schemeClr val="tx1">
                    <a:lumMod val="95000"/>
                    <a:lumOff val="5000"/>
                  </a:schemeClr>
                </a:solidFill>
              </a:rPr>
              <a:t>to a value greater than 60</a:t>
            </a:r>
            <a:r>
              <a:rPr lang="en-IN" dirty="0" smtClean="0">
                <a:solidFill>
                  <a:schemeClr val="tx1">
                    <a:lumMod val="95000"/>
                    <a:lumOff val="5000"/>
                  </a:schemeClr>
                </a:solidFill>
              </a:rPr>
              <a:t>.</a:t>
            </a:r>
          </a:p>
          <a:p>
            <a:pPr marL="0" indent="0" algn="just">
              <a:buNone/>
            </a:pPr>
            <a:r>
              <a:rPr lang="en-IN" dirty="0" smtClean="0">
                <a:solidFill>
                  <a:schemeClr val="tx1">
                    <a:lumMod val="95000"/>
                    <a:lumOff val="5000"/>
                  </a:schemeClr>
                </a:solidFill>
              </a:rPr>
              <a:t> </a:t>
            </a:r>
            <a:r>
              <a:rPr lang="en-IN" dirty="0">
                <a:solidFill>
                  <a:schemeClr val="tx1">
                    <a:lumMod val="95000"/>
                    <a:lumOff val="5000"/>
                  </a:schemeClr>
                </a:solidFill>
              </a:rPr>
              <a:t>A better idea is to make the fields </a:t>
            </a:r>
            <a:r>
              <a:rPr lang="en-IN" i="1" dirty="0">
                <a:solidFill>
                  <a:schemeClr val="tx1">
                    <a:lumMod val="95000"/>
                    <a:lumOff val="5000"/>
                  </a:schemeClr>
                </a:solidFill>
              </a:rPr>
              <a:t>private </a:t>
            </a:r>
            <a:r>
              <a:rPr lang="en-IN" dirty="0">
                <a:solidFill>
                  <a:schemeClr val="tx1">
                    <a:lumMod val="95000"/>
                    <a:lumOff val="5000"/>
                  </a:schemeClr>
                </a:solidFill>
              </a:rPr>
              <a:t>and provide your structure with constructors and methods to initialize and manipulate these fields, as shown in this example:</a:t>
            </a:r>
          </a:p>
        </p:txBody>
      </p:sp>
    </p:spTree>
    <p:extLst>
      <p:ext uri="{BB962C8B-B14F-4D97-AF65-F5344CB8AC3E}">
        <p14:creationId xmlns:p14="http://schemas.microsoft.com/office/powerpoint/2010/main" xmlns="" val="37366484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err="1" smtClean="0">
                <a:solidFill>
                  <a:srgbClr val="FF0000"/>
                </a:solidFill>
              </a:rPr>
              <a:t>Contd</a:t>
            </a:r>
            <a:r>
              <a:rPr lang="en-IN" b="1" dirty="0" smtClean="0">
                <a:solidFill>
                  <a:srgbClr val="FF0000"/>
                </a:solidFill>
              </a:rPr>
              <a:t>…</a:t>
            </a:r>
            <a:r>
              <a:rPr lang="en-IN" dirty="0"/>
              <a:t/>
            </a:r>
            <a:br>
              <a:rPr lang="en-IN" dirty="0"/>
            </a:br>
            <a:endParaRPr lang="en-IN"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2292823" y="631065"/>
            <a:ext cx="6933063" cy="3422319"/>
          </a:xfrm>
          <a:prstGeom prst="rect">
            <a:avLst/>
          </a:prstGeom>
        </p:spPr>
      </p:pic>
      <p:sp>
        <p:nvSpPr>
          <p:cNvPr id="5" name="Rectangle 4"/>
          <p:cNvSpPr/>
          <p:nvPr/>
        </p:nvSpPr>
        <p:spPr>
          <a:xfrm>
            <a:off x="0" y="4242138"/>
            <a:ext cx="12192000" cy="1477328"/>
          </a:xfrm>
          <a:prstGeom prst="rect">
            <a:avLst/>
          </a:prstGeom>
        </p:spPr>
        <p:txBody>
          <a:bodyPr wrap="square">
            <a:spAutoFit/>
          </a:bodyPr>
          <a:lstStyle/>
          <a:p>
            <a:pPr algn="just"/>
            <a:r>
              <a:rPr lang="en-IN" dirty="0">
                <a:solidFill>
                  <a:schemeClr val="tx1">
                    <a:lumMod val="95000"/>
                    <a:lumOff val="5000"/>
                  </a:schemeClr>
                </a:solidFill>
                <a:latin typeface="+mj-lt"/>
              </a:rPr>
              <a:t>When you copy a value type variable, you get two copies of the value. In contrast, when you copy a reference type variable, you get two references to the same object. </a:t>
            </a:r>
            <a:endParaRPr lang="en-IN" dirty="0" smtClean="0">
              <a:solidFill>
                <a:schemeClr val="tx1">
                  <a:lumMod val="95000"/>
                  <a:lumOff val="5000"/>
                </a:schemeClr>
              </a:solidFill>
              <a:latin typeface="+mj-lt"/>
            </a:endParaRPr>
          </a:p>
          <a:p>
            <a:pPr algn="just"/>
            <a:endParaRPr lang="en-IN" dirty="0">
              <a:solidFill>
                <a:schemeClr val="tx1">
                  <a:lumMod val="95000"/>
                  <a:lumOff val="5000"/>
                </a:schemeClr>
              </a:solidFill>
              <a:latin typeface="+mj-lt"/>
            </a:endParaRPr>
          </a:p>
          <a:p>
            <a:pPr algn="just"/>
            <a:r>
              <a:rPr lang="en-IN" dirty="0" smtClean="0">
                <a:solidFill>
                  <a:schemeClr val="tx1">
                    <a:lumMod val="95000"/>
                    <a:lumOff val="5000"/>
                  </a:schemeClr>
                </a:solidFill>
                <a:latin typeface="+mj-lt"/>
              </a:rPr>
              <a:t>In </a:t>
            </a:r>
            <a:r>
              <a:rPr lang="en-IN" dirty="0">
                <a:solidFill>
                  <a:schemeClr val="tx1">
                    <a:lumMod val="95000"/>
                    <a:lumOff val="5000"/>
                  </a:schemeClr>
                </a:solidFill>
                <a:latin typeface="+mj-lt"/>
              </a:rPr>
              <a:t>summary, use structures for small data values where it’s just as or nearly as efficient to copy the value as it would be to copy an address. Use classes for more complex data that is too big to copy efficiently.</a:t>
            </a:r>
          </a:p>
        </p:txBody>
      </p:sp>
    </p:spTree>
    <p:extLst>
      <p:ext uri="{BB962C8B-B14F-4D97-AF65-F5344CB8AC3E}">
        <p14:creationId xmlns:p14="http://schemas.microsoft.com/office/powerpoint/2010/main" xmlns="" val="154424037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65228" cy="631065"/>
          </a:xfrm>
        </p:spPr>
        <p:txBody>
          <a:bodyPr>
            <a:normAutofit fontScale="90000"/>
          </a:bodyPr>
          <a:lstStyle/>
          <a:p>
            <a:r>
              <a:rPr lang="en-IN" b="1" dirty="0">
                <a:solidFill>
                  <a:srgbClr val="FF0000"/>
                </a:solidFill>
              </a:rPr>
              <a:t>Understanding Structure and Class Differences</a:t>
            </a:r>
            <a:r>
              <a:rPr lang="en-IN" dirty="0"/>
              <a:t/>
            </a:r>
            <a:br>
              <a:rPr lang="en-IN" dirty="0"/>
            </a:br>
            <a:endParaRPr lang="en-IN" dirty="0">
              <a:solidFill>
                <a:srgbClr val="FF0000"/>
              </a:solidFill>
            </a:endParaRPr>
          </a:p>
        </p:txBody>
      </p:sp>
      <p:sp>
        <p:nvSpPr>
          <p:cNvPr id="3" name="Content Placeholder 2"/>
          <p:cNvSpPr>
            <a:spLocks noGrp="1"/>
          </p:cNvSpPr>
          <p:nvPr>
            <p:ph idx="1"/>
          </p:nvPr>
        </p:nvSpPr>
        <p:spPr>
          <a:xfrm>
            <a:off x="0" y="528035"/>
            <a:ext cx="12192000" cy="6336404"/>
          </a:xfrm>
        </p:spPr>
        <p:txBody>
          <a:bodyPr>
            <a:noAutofit/>
          </a:bodyPr>
          <a:lstStyle/>
          <a:p>
            <a:pPr algn="just"/>
            <a:r>
              <a:rPr lang="en-IN" dirty="0">
                <a:solidFill>
                  <a:schemeClr val="tx1">
                    <a:lumMod val="95000"/>
                    <a:lumOff val="5000"/>
                  </a:schemeClr>
                </a:solidFill>
              </a:rPr>
              <a:t>A structure and a class are syntactically similar, but there are a few important differences. Let’s look at some of these variances</a:t>
            </a:r>
            <a:r>
              <a:rPr lang="en-IN" dirty="0" smtClean="0">
                <a:solidFill>
                  <a:schemeClr val="tx1">
                    <a:lumMod val="95000"/>
                    <a:lumOff val="5000"/>
                  </a:schemeClr>
                </a:solidFill>
              </a:rPr>
              <a:t>:   </a:t>
            </a:r>
          </a:p>
          <a:p>
            <a:pPr marL="0" indent="0" algn="just">
              <a:buNone/>
            </a:pPr>
            <a:r>
              <a:rPr lang="en-IN" dirty="0"/>
              <a:t> </a:t>
            </a:r>
            <a:r>
              <a:rPr lang="en-IN" dirty="0" smtClean="0"/>
              <a:t>  1) </a:t>
            </a:r>
            <a:r>
              <a:rPr lang="en-IN" dirty="0" smtClean="0">
                <a:solidFill>
                  <a:schemeClr val="tx1">
                    <a:lumMod val="95000"/>
                    <a:lumOff val="5000"/>
                  </a:schemeClr>
                </a:solidFill>
              </a:rPr>
              <a:t>You </a:t>
            </a:r>
            <a:r>
              <a:rPr lang="en-IN" dirty="0">
                <a:solidFill>
                  <a:schemeClr val="tx1">
                    <a:lumMod val="95000"/>
                    <a:lumOff val="5000"/>
                  </a:schemeClr>
                </a:solidFill>
              </a:rPr>
              <a:t>can’t declare a default constructor (a constructor with no parameters) for a structure. The following example would compile if </a:t>
            </a:r>
            <a:r>
              <a:rPr lang="en-IN" i="1" dirty="0">
                <a:solidFill>
                  <a:schemeClr val="tx1">
                    <a:lumMod val="95000"/>
                    <a:lumOff val="5000"/>
                  </a:schemeClr>
                </a:solidFill>
              </a:rPr>
              <a:t>Time </a:t>
            </a:r>
            <a:r>
              <a:rPr lang="en-IN" dirty="0">
                <a:solidFill>
                  <a:schemeClr val="tx1">
                    <a:lumMod val="95000"/>
                    <a:lumOff val="5000"/>
                  </a:schemeClr>
                </a:solidFill>
              </a:rPr>
              <a:t>were a class, but because </a:t>
            </a:r>
            <a:r>
              <a:rPr lang="en-IN" i="1" dirty="0">
                <a:solidFill>
                  <a:schemeClr val="tx1">
                    <a:lumMod val="95000"/>
                    <a:lumOff val="5000"/>
                  </a:schemeClr>
                </a:solidFill>
              </a:rPr>
              <a:t>Time </a:t>
            </a:r>
            <a:r>
              <a:rPr lang="en-IN" dirty="0">
                <a:solidFill>
                  <a:schemeClr val="tx1">
                    <a:lumMod val="95000"/>
                    <a:lumOff val="5000"/>
                  </a:schemeClr>
                </a:solidFill>
              </a:rPr>
              <a:t>is a structure, it does not:</a:t>
            </a:r>
          </a:p>
          <a:p>
            <a:pPr marL="0" indent="0">
              <a:spcBef>
                <a:spcPts val="0"/>
              </a:spcBef>
              <a:buNone/>
            </a:pPr>
            <a:r>
              <a:rPr lang="en-IN" dirty="0" smtClean="0">
                <a:solidFill>
                  <a:srgbClr val="FF0000"/>
                </a:solidFill>
              </a:rPr>
              <a:t>                                            </a:t>
            </a:r>
            <a:r>
              <a:rPr lang="en-IN" dirty="0" err="1" smtClean="0">
                <a:solidFill>
                  <a:srgbClr val="FF0000"/>
                </a:solidFill>
              </a:rPr>
              <a:t>struct</a:t>
            </a:r>
            <a:r>
              <a:rPr lang="en-IN" dirty="0" smtClean="0">
                <a:solidFill>
                  <a:srgbClr val="FF0000"/>
                </a:solidFill>
              </a:rPr>
              <a:t> Time</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public </a:t>
            </a:r>
            <a:r>
              <a:rPr lang="en-IN" dirty="0">
                <a:solidFill>
                  <a:srgbClr val="FF0000"/>
                </a:solidFill>
              </a:rPr>
              <a:t>Time</a:t>
            </a:r>
            <a:r>
              <a:rPr lang="en-IN" dirty="0" smtClean="0">
                <a:solidFill>
                  <a:srgbClr val="FF0000"/>
                </a:solidFill>
              </a:rPr>
              <a:t>()  { ..... }   // </a:t>
            </a:r>
            <a:r>
              <a:rPr lang="en-IN" dirty="0">
                <a:solidFill>
                  <a:srgbClr val="FF0000"/>
                </a:solidFill>
              </a:rPr>
              <a:t>compile-time </a:t>
            </a:r>
            <a:r>
              <a:rPr lang="en-IN" dirty="0" smtClean="0">
                <a:solidFill>
                  <a:srgbClr val="FF0000"/>
                </a:solidFill>
              </a:rPr>
              <a:t>error</a:t>
            </a:r>
          </a:p>
          <a:p>
            <a:pPr marL="0" indent="0">
              <a:spcBef>
                <a:spcPts val="0"/>
              </a:spcBef>
              <a:buNone/>
            </a:pP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chemeClr val="tx1">
                    <a:lumMod val="95000"/>
                    <a:lumOff val="5000"/>
                  </a:schemeClr>
                </a:solidFill>
              </a:rPr>
              <a:t>The reason you can’t declare your own default constructor for a structure is that the compiler </a:t>
            </a:r>
            <a:r>
              <a:rPr lang="en-IN" i="1" dirty="0">
                <a:solidFill>
                  <a:schemeClr val="tx1">
                    <a:lumMod val="95000"/>
                    <a:lumOff val="5000"/>
                  </a:schemeClr>
                </a:solidFill>
              </a:rPr>
              <a:t>always </a:t>
            </a:r>
            <a:r>
              <a:rPr lang="en-IN" dirty="0">
                <a:solidFill>
                  <a:schemeClr val="tx1">
                    <a:lumMod val="95000"/>
                    <a:lumOff val="5000"/>
                  </a:schemeClr>
                </a:solidFill>
              </a:rPr>
              <a:t>generates one. </a:t>
            </a:r>
            <a:r>
              <a:rPr lang="en-IN" dirty="0" smtClean="0">
                <a:solidFill>
                  <a:schemeClr val="tx1">
                    <a:lumMod val="95000"/>
                    <a:lumOff val="5000"/>
                  </a:schemeClr>
                </a:solidFill>
              </a:rPr>
              <a:t>  </a:t>
            </a:r>
          </a:p>
          <a:p>
            <a:pPr marL="0" indent="0" algn="just">
              <a:spcBef>
                <a:spcPts val="0"/>
              </a:spcBef>
              <a:buNone/>
            </a:pPr>
            <a:r>
              <a:rPr lang="en-IN" dirty="0">
                <a:solidFill>
                  <a:schemeClr val="tx1">
                    <a:lumMod val="95000"/>
                    <a:lumOff val="5000"/>
                  </a:schemeClr>
                </a:solidFill>
              </a:rPr>
              <a:t>In a class, the compiler generates the default constructor only if you don’t write a constructor yourself. The compiler-generated default constructor for a structure always sets the fields to </a:t>
            </a:r>
            <a:r>
              <a:rPr lang="en-IN" i="1" dirty="0">
                <a:solidFill>
                  <a:schemeClr val="tx1">
                    <a:lumMod val="95000"/>
                    <a:lumOff val="5000"/>
                  </a:schemeClr>
                </a:solidFill>
              </a:rPr>
              <a:t>0, false</a:t>
            </a:r>
            <a:r>
              <a:rPr lang="en-IN" dirty="0">
                <a:solidFill>
                  <a:schemeClr val="tx1">
                    <a:lumMod val="95000"/>
                    <a:lumOff val="5000"/>
                  </a:schemeClr>
                </a:solidFill>
              </a:rPr>
              <a:t>, or </a:t>
            </a:r>
            <a:r>
              <a:rPr lang="en-IN" i="1" dirty="0">
                <a:solidFill>
                  <a:schemeClr val="tx1">
                    <a:lumMod val="95000"/>
                    <a:lumOff val="5000"/>
                  </a:schemeClr>
                </a:solidFill>
              </a:rPr>
              <a:t>null</a:t>
            </a:r>
            <a:r>
              <a:rPr lang="en-IN" dirty="0">
                <a:solidFill>
                  <a:schemeClr val="tx1">
                    <a:lumMod val="95000"/>
                    <a:lumOff val="5000"/>
                  </a:schemeClr>
                </a:solidFill>
              </a:rPr>
              <a:t>—just as for a class. </a:t>
            </a:r>
            <a:endParaRPr lang="en-IN" dirty="0" smtClean="0">
              <a:solidFill>
                <a:schemeClr val="tx1">
                  <a:lumMod val="95000"/>
                  <a:lumOff val="5000"/>
                </a:schemeClr>
              </a:solidFill>
            </a:endParaRPr>
          </a:p>
          <a:p>
            <a:pPr marL="0" indent="0" algn="just">
              <a:spcBef>
                <a:spcPts val="0"/>
              </a:spcBef>
              <a:buNone/>
            </a:pPr>
            <a:endParaRPr lang="en-IN" dirty="0" smtClean="0"/>
          </a:p>
          <a:p>
            <a:pPr marL="0" indent="0" algn="just">
              <a:spcBef>
                <a:spcPts val="0"/>
              </a:spcBef>
              <a:buNone/>
            </a:pPr>
            <a:r>
              <a:rPr lang="en-IN" dirty="0" smtClean="0">
                <a:solidFill>
                  <a:schemeClr val="tx1">
                    <a:lumMod val="95000"/>
                    <a:lumOff val="5000"/>
                  </a:schemeClr>
                </a:solidFill>
              </a:rPr>
              <a:t>Therefore</a:t>
            </a:r>
            <a:r>
              <a:rPr lang="en-IN" dirty="0">
                <a:solidFill>
                  <a:schemeClr val="tx1">
                    <a:lumMod val="95000"/>
                    <a:lumOff val="5000"/>
                  </a:schemeClr>
                </a:solidFill>
              </a:rPr>
              <a:t>, you should ensure that a structure value created by the default constructor behaves logically and makes sense with these default </a:t>
            </a:r>
            <a:r>
              <a:rPr lang="en-IN" dirty="0" smtClean="0">
                <a:solidFill>
                  <a:schemeClr val="tx1">
                    <a:lumMod val="95000"/>
                    <a:lumOff val="5000"/>
                  </a:schemeClr>
                </a:solidFill>
              </a:rPr>
              <a:t>values.</a:t>
            </a:r>
          </a:p>
          <a:p>
            <a:pPr marL="0" indent="0" algn="just">
              <a:spcBef>
                <a:spcPts val="0"/>
              </a:spcBef>
              <a:buNone/>
            </a:pPr>
            <a:endParaRPr lang="en-IN" dirty="0" smtClean="0"/>
          </a:p>
          <a:p>
            <a:pPr marL="0" indent="0" algn="just">
              <a:spcBef>
                <a:spcPts val="0"/>
              </a:spcBef>
              <a:buNone/>
            </a:pPr>
            <a:r>
              <a:rPr lang="en-IN" dirty="0" smtClean="0">
                <a:solidFill>
                  <a:schemeClr val="tx1">
                    <a:lumMod val="95000"/>
                    <a:lumOff val="5000"/>
                  </a:schemeClr>
                </a:solidFill>
              </a:rPr>
              <a:t>You </a:t>
            </a:r>
            <a:r>
              <a:rPr lang="en-IN" dirty="0">
                <a:solidFill>
                  <a:schemeClr val="tx1">
                    <a:lumMod val="95000"/>
                    <a:lumOff val="5000"/>
                  </a:schemeClr>
                </a:solidFill>
              </a:rPr>
              <a:t>can initialize fields to different values by providing a </a:t>
            </a:r>
            <a:r>
              <a:rPr lang="en-IN" dirty="0" smtClean="0">
                <a:solidFill>
                  <a:schemeClr val="tx1">
                    <a:lumMod val="95000"/>
                    <a:lumOff val="5000"/>
                  </a:schemeClr>
                </a:solidFill>
              </a:rPr>
              <a:t>non-default </a:t>
            </a:r>
            <a:r>
              <a:rPr lang="en-IN" dirty="0">
                <a:solidFill>
                  <a:schemeClr val="tx1">
                    <a:lumMod val="95000"/>
                    <a:lumOff val="5000"/>
                  </a:schemeClr>
                </a:solidFill>
              </a:rPr>
              <a:t>constructor. However, when you do this, your </a:t>
            </a:r>
            <a:r>
              <a:rPr lang="en-IN" dirty="0" smtClean="0">
                <a:solidFill>
                  <a:schemeClr val="tx1">
                    <a:lumMod val="95000"/>
                    <a:lumOff val="5000"/>
                  </a:schemeClr>
                </a:solidFill>
              </a:rPr>
              <a:t>non default </a:t>
            </a:r>
            <a:r>
              <a:rPr lang="en-IN" dirty="0">
                <a:solidFill>
                  <a:schemeClr val="tx1">
                    <a:lumMod val="95000"/>
                    <a:lumOff val="5000"/>
                  </a:schemeClr>
                </a:solidFill>
              </a:rPr>
              <a:t>constructor must explicitly initialize all fields in your structure; the default initialization no longer occurs. </a:t>
            </a:r>
            <a:r>
              <a:rPr lang="en-IN" dirty="0" smtClean="0">
                <a:solidFill>
                  <a:schemeClr val="tx1">
                    <a:lumMod val="95000"/>
                    <a:lumOff val="5000"/>
                  </a:schemeClr>
                </a:solidFill>
              </a:rPr>
              <a:t>  </a:t>
            </a:r>
          </a:p>
          <a:p>
            <a:pPr marL="0" indent="0" algn="just">
              <a:spcBef>
                <a:spcPts val="0"/>
              </a:spcBef>
              <a:buNone/>
            </a:pPr>
            <a:r>
              <a:rPr lang="en-IN" dirty="0">
                <a:solidFill>
                  <a:schemeClr val="tx1">
                    <a:lumMod val="95000"/>
                    <a:lumOff val="5000"/>
                  </a:schemeClr>
                </a:solidFill>
              </a:rPr>
              <a:t>If you fail to do this, you’ll get a compile-time error. For example, although the following example would compile and silently initialize </a:t>
            </a:r>
            <a:r>
              <a:rPr lang="en-IN" i="1" dirty="0">
                <a:solidFill>
                  <a:schemeClr val="tx1">
                    <a:lumMod val="95000"/>
                    <a:lumOff val="5000"/>
                  </a:schemeClr>
                </a:solidFill>
              </a:rPr>
              <a:t>seconds </a:t>
            </a:r>
            <a:r>
              <a:rPr lang="en-IN" dirty="0">
                <a:solidFill>
                  <a:schemeClr val="tx1">
                    <a:lumMod val="95000"/>
                    <a:lumOff val="5000"/>
                  </a:schemeClr>
                </a:solidFill>
              </a:rPr>
              <a:t>to </a:t>
            </a:r>
            <a:r>
              <a:rPr lang="en-IN" i="1" dirty="0">
                <a:solidFill>
                  <a:schemeClr val="tx1">
                    <a:lumMod val="95000"/>
                    <a:lumOff val="5000"/>
                  </a:schemeClr>
                </a:solidFill>
              </a:rPr>
              <a:t>0 </a:t>
            </a:r>
            <a:r>
              <a:rPr lang="en-IN" dirty="0">
                <a:solidFill>
                  <a:schemeClr val="tx1">
                    <a:lumMod val="95000"/>
                    <a:lumOff val="5000"/>
                  </a:schemeClr>
                </a:solidFill>
              </a:rPr>
              <a:t>if </a:t>
            </a:r>
            <a:r>
              <a:rPr lang="en-IN" i="1" dirty="0">
                <a:solidFill>
                  <a:schemeClr val="tx1">
                    <a:lumMod val="95000"/>
                    <a:lumOff val="5000"/>
                  </a:schemeClr>
                </a:solidFill>
              </a:rPr>
              <a:t>Time </a:t>
            </a:r>
            <a:r>
              <a:rPr lang="en-IN" dirty="0">
                <a:solidFill>
                  <a:schemeClr val="tx1">
                    <a:lumMod val="95000"/>
                    <a:lumOff val="5000"/>
                  </a:schemeClr>
                </a:solidFill>
              </a:rPr>
              <a:t>were a class, because </a:t>
            </a:r>
            <a:r>
              <a:rPr lang="en-IN" i="1" dirty="0">
                <a:solidFill>
                  <a:schemeClr val="tx1">
                    <a:lumMod val="95000"/>
                    <a:lumOff val="5000"/>
                  </a:schemeClr>
                </a:solidFill>
              </a:rPr>
              <a:t>Time </a:t>
            </a:r>
            <a:r>
              <a:rPr lang="en-IN" dirty="0">
                <a:solidFill>
                  <a:schemeClr val="tx1">
                    <a:lumMod val="95000"/>
                    <a:lumOff val="5000"/>
                  </a:schemeClr>
                </a:solidFill>
              </a:rPr>
              <a:t>is a structure, it fails to compile:</a:t>
            </a:r>
          </a:p>
        </p:txBody>
      </p:sp>
    </p:spTree>
    <p:extLst>
      <p:ext uri="{BB962C8B-B14F-4D97-AF65-F5344CB8AC3E}">
        <p14:creationId xmlns:p14="http://schemas.microsoft.com/office/powerpoint/2010/main" xmlns="" val="850988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US" dirty="0" err="1" smtClean="0">
                <a:solidFill>
                  <a:srgbClr val="FF0000"/>
                </a:solidFill>
              </a:rPr>
              <a:t>Contd</a:t>
            </a:r>
            <a:r>
              <a:rPr lang="en-US"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73206"/>
            <a:ext cx="12192000" cy="6284793"/>
          </a:xfrm>
        </p:spPr>
        <p:txBody>
          <a:bodyPr>
            <a:normAutofit lnSpcReduction="10000"/>
          </a:bodyPr>
          <a:lstStyle/>
          <a:p>
            <a:pPr marL="0" indent="0">
              <a:buNone/>
            </a:pPr>
            <a:endParaRPr lang="en-IN" dirty="0" smtClean="0"/>
          </a:p>
          <a:p>
            <a:pPr marL="0" indent="0">
              <a:spcBef>
                <a:spcPts val="0"/>
              </a:spcBef>
              <a:buNone/>
            </a:pPr>
            <a:r>
              <a:rPr lang="en-IN" dirty="0"/>
              <a:t> </a:t>
            </a:r>
            <a:r>
              <a:rPr lang="en-IN" dirty="0" smtClean="0"/>
              <a:t>                                             </a:t>
            </a:r>
            <a:r>
              <a:rPr lang="en-IN" dirty="0" smtClean="0">
                <a:solidFill>
                  <a:srgbClr val="FF0000"/>
                </a:solidFill>
              </a:rPr>
              <a:t>          </a:t>
            </a:r>
            <a:r>
              <a:rPr lang="en-IN" dirty="0" err="1" smtClean="0">
                <a:solidFill>
                  <a:srgbClr val="FF0000"/>
                </a:solidFill>
              </a:rPr>
              <a:t>struct</a:t>
            </a:r>
            <a:r>
              <a:rPr lang="en-IN" dirty="0" smtClean="0">
                <a:solidFill>
                  <a:srgbClr val="FF0000"/>
                </a:solidFill>
              </a:rPr>
              <a:t> Time</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private </a:t>
            </a:r>
            <a:r>
              <a:rPr lang="en-IN" dirty="0" err="1">
                <a:solidFill>
                  <a:srgbClr val="FF0000"/>
                </a:solidFill>
              </a:rPr>
              <a:t>int</a:t>
            </a:r>
            <a:r>
              <a:rPr lang="en-IN" dirty="0">
                <a:solidFill>
                  <a:srgbClr val="FF0000"/>
                </a:solidFill>
              </a:rPr>
              <a:t> hours, minutes, seconds;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smtClean="0">
                <a:solidFill>
                  <a:srgbClr val="FF0000"/>
                </a:solidFill>
              </a:rPr>
              <a:t>                                                     public </a:t>
            </a:r>
            <a:r>
              <a:rPr lang="en-IN" dirty="0">
                <a:solidFill>
                  <a:srgbClr val="FF0000"/>
                </a:solidFill>
              </a:rPr>
              <a:t>Time(</a:t>
            </a:r>
            <a:r>
              <a:rPr lang="en-IN" dirty="0" err="1">
                <a:solidFill>
                  <a:srgbClr val="FF0000"/>
                </a:solidFill>
              </a:rPr>
              <a:t>int</a:t>
            </a:r>
            <a:r>
              <a:rPr lang="en-IN" dirty="0">
                <a:solidFill>
                  <a:srgbClr val="FF0000"/>
                </a:solidFill>
              </a:rPr>
              <a:t> </a:t>
            </a:r>
            <a:r>
              <a:rPr lang="en-IN" dirty="0" err="1">
                <a:solidFill>
                  <a:srgbClr val="FF0000"/>
                </a:solidFill>
              </a:rPr>
              <a:t>hh</a:t>
            </a:r>
            <a:r>
              <a:rPr lang="en-IN" dirty="0">
                <a:solidFill>
                  <a:srgbClr val="FF0000"/>
                </a:solidFill>
              </a:rPr>
              <a:t>, </a:t>
            </a:r>
            <a:r>
              <a:rPr lang="en-IN" dirty="0" err="1">
                <a:solidFill>
                  <a:srgbClr val="FF0000"/>
                </a:solidFill>
              </a:rPr>
              <a:t>int</a:t>
            </a:r>
            <a:r>
              <a:rPr lang="en-IN" dirty="0">
                <a:solidFill>
                  <a:srgbClr val="FF0000"/>
                </a:solidFill>
              </a:rPr>
              <a:t> mm)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a:t>
            </a:r>
            <a:r>
              <a:rPr lang="en-IN" dirty="0" err="1">
                <a:solidFill>
                  <a:srgbClr val="FF0000"/>
                </a:solidFill>
              </a:rPr>
              <a:t>this.hours</a:t>
            </a:r>
            <a:r>
              <a:rPr lang="en-IN" dirty="0">
                <a:solidFill>
                  <a:srgbClr val="FF0000"/>
                </a:solidFill>
              </a:rPr>
              <a:t> = </a:t>
            </a:r>
            <a:r>
              <a:rPr lang="en-IN" dirty="0" err="1">
                <a:solidFill>
                  <a:srgbClr val="FF0000"/>
                </a:solidFill>
              </a:rPr>
              <a:t>hh</a:t>
            </a:r>
            <a:r>
              <a:rPr lang="en-IN" dirty="0" smtClean="0">
                <a:solidFill>
                  <a:srgbClr val="FF0000"/>
                </a:solidFill>
              </a:rPr>
              <a:t>;</a:t>
            </a:r>
          </a:p>
          <a:p>
            <a:pPr marL="0" indent="0">
              <a:spcBef>
                <a:spcPts val="0"/>
              </a:spcBef>
              <a:buNone/>
            </a:pPr>
            <a:r>
              <a:rPr lang="en-IN" dirty="0">
                <a:solidFill>
                  <a:srgbClr val="FF0000"/>
                </a:solidFill>
              </a:rPr>
              <a:t> </a:t>
            </a:r>
            <a:r>
              <a:rPr lang="en-IN" dirty="0" smtClean="0">
                <a:solidFill>
                  <a:srgbClr val="FF0000"/>
                </a:solidFill>
              </a:rPr>
              <a:t>                                                        </a:t>
            </a:r>
            <a:r>
              <a:rPr lang="en-IN" dirty="0" err="1">
                <a:solidFill>
                  <a:srgbClr val="FF0000"/>
                </a:solidFill>
              </a:rPr>
              <a:t>this.minutes</a:t>
            </a:r>
            <a:r>
              <a:rPr lang="en-IN" dirty="0">
                <a:solidFill>
                  <a:srgbClr val="FF0000"/>
                </a:solidFill>
              </a:rPr>
              <a:t> = mm;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 </a:t>
            </a:r>
            <a:r>
              <a:rPr lang="en-IN" dirty="0">
                <a:solidFill>
                  <a:srgbClr val="FF0000"/>
                </a:solidFill>
              </a:rPr>
              <a:t>// compile-time error: seconds not </a:t>
            </a:r>
            <a:r>
              <a:rPr lang="en-IN" dirty="0" smtClean="0">
                <a:solidFill>
                  <a:srgbClr val="FF0000"/>
                </a:solidFill>
              </a:rPr>
              <a:t>initialized</a:t>
            </a:r>
          </a:p>
          <a:p>
            <a:pPr marL="0" indent="0">
              <a:spcBef>
                <a:spcPts val="0"/>
              </a:spcBef>
              <a:buNone/>
            </a:pPr>
            <a:r>
              <a:rPr lang="en-IN" dirty="0">
                <a:solidFill>
                  <a:srgbClr val="FF0000"/>
                </a:solidFill>
              </a:rPr>
              <a:t> </a:t>
            </a:r>
            <a:r>
              <a:rPr lang="en-IN" dirty="0" smtClean="0">
                <a:solidFill>
                  <a:srgbClr val="FF0000"/>
                </a:solidFill>
              </a:rPr>
              <a:t>                                               } </a:t>
            </a:r>
          </a:p>
          <a:p>
            <a:endParaRPr lang="en-IN" dirty="0"/>
          </a:p>
          <a:p>
            <a:r>
              <a:rPr lang="en-IN" dirty="0">
                <a:solidFill>
                  <a:schemeClr val="tx1">
                    <a:lumMod val="95000"/>
                    <a:lumOff val="5000"/>
                  </a:schemeClr>
                </a:solidFill>
              </a:rPr>
              <a:t>In a class, you can initialize instance fields at their point of declaration. In a structure, you cannot. The following example would compile if </a:t>
            </a:r>
            <a:r>
              <a:rPr lang="en-IN" i="1" dirty="0">
                <a:solidFill>
                  <a:schemeClr val="tx1">
                    <a:lumMod val="95000"/>
                    <a:lumOff val="5000"/>
                  </a:schemeClr>
                </a:solidFill>
              </a:rPr>
              <a:t>Time </a:t>
            </a:r>
            <a:r>
              <a:rPr lang="en-IN" dirty="0">
                <a:solidFill>
                  <a:schemeClr val="tx1">
                    <a:lumMod val="95000"/>
                    <a:lumOff val="5000"/>
                  </a:schemeClr>
                </a:solidFill>
              </a:rPr>
              <a:t>were a class, but because </a:t>
            </a:r>
            <a:r>
              <a:rPr lang="en-IN" i="1" dirty="0">
                <a:solidFill>
                  <a:schemeClr val="tx1">
                    <a:lumMod val="95000"/>
                    <a:lumOff val="5000"/>
                  </a:schemeClr>
                </a:solidFill>
              </a:rPr>
              <a:t>Time </a:t>
            </a:r>
            <a:r>
              <a:rPr lang="en-IN" dirty="0">
                <a:solidFill>
                  <a:schemeClr val="tx1">
                    <a:lumMod val="95000"/>
                    <a:lumOff val="5000"/>
                  </a:schemeClr>
                </a:solidFill>
              </a:rPr>
              <a:t>is a structure, it causes a compile-time error:</a:t>
            </a:r>
            <a:endParaRPr lang="en-IN" dirty="0">
              <a:solidFill>
                <a:srgbClr val="FF0000"/>
              </a:solidFill>
            </a:endParaRPr>
          </a:p>
          <a:p>
            <a:pPr marL="0" indent="0">
              <a:spcBef>
                <a:spcPts val="0"/>
              </a:spcBef>
              <a:buNone/>
            </a:pPr>
            <a:r>
              <a:rPr lang="en-US" dirty="0" smtClean="0">
                <a:solidFill>
                  <a:srgbClr val="FF0000"/>
                </a:solidFill>
              </a:rPr>
              <a:t>                                                      </a:t>
            </a:r>
            <a:r>
              <a:rPr lang="en-IN" dirty="0" err="1">
                <a:solidFill>
                  <a:srgbClr val="FF0000"/>
                </a:solidFill>
              </a:rPr>
              <a:t>struct</a:t>
            </a:r>
            <a:r>
              <a:rPr lang="en-IN" dirty="0">
                <a:solidFill>
                  <a:srgbClr val="FF0000"/>
                </a:solidFill>
              </a:rPr>
              <a:t> </a:t>
            </a:r>
            <a:r>
              <a:rPr lang="en-IN" dirty="0" smtClean="0">
                <a:solidFill>
                  <a:srgbClr val="FF0000"/>
                </a:solidFill>
              </a:rPr>
              <a:t>Time</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private </a:t>
            </a:r>
            <a:r>
              <a:rPr lang="en-IN" dirty="0" err="1">
                <a:solidFill>
                  <a:srgbClr val="FF0000"/>
                </a:solidFill>
              </a:rPr>
              <a:t>int</a:t>
            </a:r>
            <a:r>
              <a:rPr lang="en-IN" dirty="0">
                <a:solidFill>
                  <a:srgbClr val="FF0000"/>
                </a:solidFill>
              </a:rPr>
              <a:t> hours = 0; // compile-time error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private </a:t>
            </a:r>
            <a:r>
              <a:rPr lang="en-IN" dirty="0" err="1">
                <a:solidFill>
                  <a:srgbClr val="FF0000"/>
                </a:solidFill>
              </a:rPr>
              <a:t>int</a:t>
            </a:r>
            <a:r>
              <a:rPr lang="en-IN" dirty="0">
                <a:solidFill>
                  <a:srgbClr val="FF0000"/>
                </a:solidFill>
              </a:rPr>
              <a:t> minutes;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private </a:t>
            </a:r>
            <a:r>
              <a:rPr lang="en-IN" dirty="0" err="1">
                <a:solidFill>
                  <a:srgbClr val="FF0000"/>
                </a:solidFill>
              </a:rPr>
              <a:t>int</a:t>
            </a:r>
            <a:r>
              <a:rPr lang="en-IN" dirty="0">
                <a:solidFill>
                  <a:srgbClr val="FF0000"/>
                </a:solidFill>
              </a:rPr>
              <a:t> seconds;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a:t>
            </a:r>
          </a:p>
          <a:p>
            <a:pPr marL="0" indent="0">
              <a:spcBef>
                <a:spcPts val="0"/>
              </a:spcBef>
              <a:buNone/>
            </a:pPr>
            <a:r>
              <a:rPr lang="en-IN" dirty="0">
                <a:solidFill>
                  <a:srgbClr val="FF0000"/>
                </a:solidFill>
              </a:rPr>
              <a:t> </a:t>
            </a:r>
            <a:r>
              <a:rPr lang="en-IN" dirty="0" smtClean="0">
                <a:solidFill>
                  <a:srgbClr val="FF0000"/>
                </a:solidFill>
              </a:rPr>
              <a:t>                                                   }</a:t>
            </a:r>
            <a:endParaRPr lang="en-IN" dirty="0">
              <a:solidFill>
                <a:srgbClr val="FF0000"/>
              </a:solidFill>
            </a:endParaRPr>
          </a:p>
        </p:txBody>
      </p:sp>
    </p:spTree>
    <p:extLst>
      <p:ext uri="{BB962C8B-B14F-4D97-AF65-F5344CB8AC3E}">
        <p14:creationId xmlns:p14="http://schemas.microsoft.com/office/powerpoint/2010/main" xmlns="" val="182398318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US" dirty="0" err="1" smtClean="0">
                <a:solidFill>
                  <a:srgbClr val="FF0000"/>
                </a:solidFill>
              </a:rPr>
              <a:t>Contd</a:t>
            </a:r>
            <a:r>
              <a:rPr lang="en-US"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73206"/>
            <a:ext cx="12192000" cy="6284793"/>
          </a:xfrm>
        </p:spPr>
        <p:txBody>
          <a:bodyPr>
            <a:normAutofit/>
          </a:bodyPr>
          <a:lstStyle/>
          <a:p>
            <a:pPr marL="0" indent="0" algn="ctr">
              <a:buNone/>
            </a:pPr>
            <a:r>
              <a:rPr lang="en-IN" dirty="0">
                <a:solidFill>
                  <a:srgbClr val="FF0000"/>
                </a:solidFill>
              </a:rPr>
              <a:t>The following table </a:t>
            </a:r>
            <a:r>
              <a:rPr lang="en-IN" dirty="0" smtClean="0">
                <a:solidFill>
                  <a:srgbClr val="FF0000"/>
                </a:solidFill>
              </a:rPr>
              <a:t>summarizes </a:t>
            </a:r>
            <a:r>
              <a:rPr lang="en-IN" dirty="0">
                <a:solidFill>
                  <a:srgbClr val="FF0000"/>
                </a:solidFill>
              </a:rPr>
              <a:t>the main differences between a structure and a class</a:t>
            </a:r>
            <a:r>
              <a:rPr lang="en-IN" dirty="0" smtClean="0"/>
              <a:t>.</a:t>
            </a:r>
          </a:p>
          <a:p>
            <a:pPr marL="0" indent="0" algn="ctr">
              <a:buNone/>
            </a:pPr>
            <a:endParaRPr lang="en-IN" dirty="0">
              <a:solidFill>
                <a:srgbClr val="FF0000"/>
              </a:solidFill>
            </a:endParaRPr>
          </a:p>
        </p:txBody>
      </p:sp>
      <p:pic>
        <p:nvPicPr>
          <p:cNvPr id="4" name="Picture 3"/>
          <p:cNvPicPr>
            <a:picLocks noChangeAspect="1"/>
          </p:cNvPicPr>
          <p:nvPr/>
        </p:nvPicPr>
        <p:blipFill>
          <a:blip r:embed="rId2"/>
          <a:stretch>
            <a:fillRect/>
          </a:stretch>
        </p:blipFill>
        <p:spPr>
          <a:xfrm>
            <a:off x="1004838" y="1460310"/>
            <a:ext cx="8821550" cy="3130740"/>
          </a:xfrm>
          <a:prstGeom prst="rect">
            <a:avLst/>
          </a:prstGeom>
        </p:spPr>
      </p:pic>
    </p:spTree>
    <p:extLst>
      <p:ext uri="{BB962C8B-B14F-4D97-AF65-F5344CB8AC3E}">
        <p14:creationId xmlns:p14="http://schemas.microsoft.com/office/powerpoint/2010/main" xmlns="" val="328591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178862" cy="579549"/>
          </a:xfrm>
        </p:spPr>
        <p:txBody>
          <a:bodyPr>
            <a:normAutofit fontScale="90000"/>
          </a:bodyPr>
          <a:lstStyle/>
          <a:p>
            <a:r>
              <a:rPr lang="en-IN" b="1" dirty="0">
                <a:solidFill>
                  <a:srgbClr val="FF0000"/>
                </a:solidFill>
              </a:rPr>
              <a:t>Working with Constructors</a:t>
            </a:r>
            <a:endParaRPr lang="en-IN" dirty="0">
              <a:solidFill>
                <a:srgbClr val="FF0000"/>
              </a:solidFill>
            </a:endParaRPr>
          </a:p>
        </p:txBody>
      </p:sp>
      <p:sp>
        <p:nvSpPr>
          <p:cNvPr id="3" name="Content Placeholder 2"/>
          <p:cNvSpPr>
            <a:spLocks noGrp="1"/>
          </p:cNvSpPr>
          <p:nvPr>
            <p:ph idx="1"/>
          </p:nvPr>
        </p:nvSpPr>
        <p:spPr>
          <a:xfrm>
            <a:off x="0" y="579549"/>
            <a:ext cx="12192000" cy="6278451"/>
          </a:xfrm>
        </p:spPr>
        <p:txBody>
          <a:bodyPr>
            <a:normAutofit/>
          </a:bodyPr>
          <a:lstStyle/>
          <a:p>
            <a:pPr marL="0" indent="0" algn="just">
              <a:spcBef>
                <a:spcPts val="0"/>
              </a:spcBef>
              <a:buNone/>
            </a:pPr>
            <a:r>
              <a:rPr lang="en-IN" dirty="0">
                <a:solidFill>
                  <a:schemeClr val="tx1">
                    <a:lumMod val="95000"/>
                    <a:lumOff val="5000"/>
                  </a:schemeClr>
                </a:solidFill>
              </a:rPr>
              <a:t>When you use the </a:t>
            </a:r>
            <a:r>
              <a:rPr lang="en-IN" i="1" dirty="0">
                <a:solidFill>
                  <a:schemeClr val="tx1">
                    <a:lumMod val="95000"/>
                    <a:lumOff val="5000"/>
                  </a:schemeClr>
                </a:solidFill>
              </a:rPr>
              <a:t>new </a:t>
            </a:r>
            <a:r>
              <a:rPr lang="en-IN" dirty="0">
                <a:solidFill>
                  <a:schemeClr val="tx1">
                    <a:lumMod val="95000"/>
                    <a:lumOff val="5000"/>
                  </a:schemeClr>
                </a:solidFill>
              </a:rPr>
              <a:t>keyword to create an object, the runtime has to construct that object by using the definition of the class. </a:t>
            </a:r>
            <a:endParaRPr lang="en-IN" dirty="0" smtClean="0">
              <a:solidFill>
                <a:schemeClr val="tx1">
                  <a:lumMod val="95000"/>
                  <a:lumOff val="5000"/>
                </a:schemeClr>
              </a:solidFill>
            </a:endParaRPr>
          </a:p>
          <a:p>
            <a:pPr marL="0" indent="0" algn="just">
              <a:spcBef>
                <a:spcPts val="0"/>
              </a:spcBef>
              <a:buNone/>
            </a:pPr>
            <a:endParaRPr lang="en-IN" dirty="0" smtClean="0">
              <a:solidFill>
                <a:schemeClr val="tx1">
                  <a:lumMod val="95000"/>
                  <a:lumOff val="5000"/>
                </a:schemeClr>
              </a:solidFill>
            </a:endParaRPr>
          </a:p>
          <a:p>
            <a:pPr marL="0" indent="0" algn="just">
              <a:spcBef>
                <a:spcPts val="0"/>
              </a:spcBef>
              <a:buNone/>
            </a:pPr>
            <a:r>
              <a:rPr lang="en-IN" dirty="0">
                <a:solidFill>
                  <a:schemeClr val="tx1">
                    <a:lumMod val="95000"/>
                    <a:lumOff val="5000"/>
                  </a:schemeClr>
                </a:solidFill>
              </a:rPr>
              <a:t>The runtime has to grab a piece of memory from the operating system, fill it with the fields defined by the class, and then invoke a constructor to perform any initialization required</a:t>
            </a:r>
            <a:r>
              <a:rPr lang="en-IN" dirty="0" smtClean="0">
                <a:solidFill>
                  <a:schemeClr val="tx1">
                    <a:lumMod val="95000"/>
                    <a:lumOff val="5000"/>
                  </a:schemeClr>
                </a:solidFill>
              </a:rPr>
              <a:t>.</a:t>
            </a:r>
          </a:p>
          <a:p>
            <a:pPr marL="0" indent="0" algn="just">
              <a:spcBef>
                <a:spcPts val="0"/>
              </a:spcBef>
              <a:buNone/>
            </a:pPr>
            <a:endParaRPr lang="en-IN" dirty="0" smtClean="0">
              <a:solidFill>
                <a:schemeClr val="tx1">
                  <a:lumMod val="95000"/>
                  <a:lumOff val="5000"/>
                </a:schemeClr>
              </a:solidFill>
            </a:endParaRPr>
          </a:p>
          <a:p>
            <a:pPr marL="0" indent="0" algn="just">
              <a:spcBef>
                <a:spcPts val="0"/>
              </a:spcBef>
              <a:buNone/>
            </a:pPr>
            <a:r>
              <a:rPr lang="en-IN" dirty="0">
                <a:solidFill>
                  <a:schemeClr val="tx1">
                    <a:lumMod val="95000"/>
                    <a:lumOff val="5000"/>
                  </a:schemeClr>
                </a:solidFill>
              </a:rPr>
              <a:t>A </a:t>
            </a:r>
            <a:r>
              <a:rPr lang="en-IN" i="1" dirty="0">
                <a:solidFill>
                  <a:schemeClr val="tx1">
                    <a:lumMod val="95000"/>
                    <a:lumOff val="5000"/>
                  </a:schemeClr>
                </a:solidFill>
              </a:rPr>
              <a:t>constructor </a:t>
            </a:r>
            <a:r>
              <a:rPr lang="en-IN" dirty="0">
                <a:solidFill>
                  <a:schemeClr val="tx1">
                    <a:lumMod val="95000"/>
                    <a:lumOff val="5000"/>
                  </a:schemeClr>
                </a:solidFill>
              </a:rPr>
              <a:t>is a special method that runs automatically when you create an instance of a class. </a:t>
            </a:r>
            <a:r>
              <a:rPr lang="en-IN" dirty="0" smtClean="0">
                <a:solidFill>
                  <a:schemeClr val="tx1">
                    <a:lumMod val="95000"/>
                    <a:lumOff val="5000"/>
                  </a:schemeClr>
                </a:solidFill>
              </a:rPr>
              <a:t> </a:t>
            </a:r>
          </a:p>
          <a:p>
            <a:pPr marL="0" indent="0" algn="just">
              <a:spcBef>
                <a:spcPts val="0"/>
              </a:spcBef>
              <a:buNone/>
            </a:pPr>
            <a:endParaRPr lang="en-US" dirty="0">
              <a:solidFill>
                <a:schemeClr val="tx1">
                  <a:lumMod val="95000"/>
                  <a:lumOff val="5000"/>
                </a:schemeClr>
              </a:solidFill>
            </a:endParaRPr>
          </a:p>
          <a:p>
            <a:pPr marL="0" indent="0" algn="just">
              <a:spcBef>
                <a:spcPts val="0"/>
              </a:spcBef>
              <a:buNone/>
            </a:pPr>
            <a:r>
              <a:rPr lang="en-IN" dirty="0">
                <a:solidFill>
                  <a:schemeClr val="tx1">
                    <a:lumMod val="95000"/>
                    <a:lumOff val="5000"/>
                  </a:schemeClr>
                </a:solidFill>
              </a:rPr>
              <a:t>It has the </a:t>
            </a:r>
            <a:r>
              <a:rPr lang="en-IN" dirty="0" smtClean="0">
                <a:solidFill>
                  <a:schemeClr val="tx1">
                    <a:lumMod val="95000"/>
                    <a:lumOff val="5000"/>
                  </a:schemeClr>
                </a:solidFill>
              </a:rPr>
              <a:t>same </a:t>
            </a:r>
            <a:r>
              <a:rPr lang="en-IN" dirty="0">
                <a:solidFill>
                  <a:schemeClr val="tx1">
                    <a:lumMod val="95000"/>
                    <a:lumOff val="5000"/>
                  </a:schemeClr>
                </a:solidFill>
              </a:rPr>
              <a:t>name as the class, and it can take parameters, but it cannot return a value (not even </a:t>
            </a:r>
            <a:r>
              <a:rPr lang="en-IN" i="1" dirty="0">
                <a:solidFill>
                  <a:schemeClr val="tx1">
                    <a:lumMod val="95000"/>
                    <a:lumOff val="5000"/>
                  </a:schemeClr>
                </a:solidFill>
              </a:rPr>
              <a:t>void</a:t>
            </a:r>
            <a:r>
              <a:rPr lang="en-IN" dirty="0">
                <a:solidFill>
                  <a:schemeClr val="tx1">
                    <a:lumMod val="95000"/>
                    <a:lumOff val="5000"/>
                  </a:schemeClr>
                </a:solidFill>
              </a:rPr>
              <a:t>). </a:t>
            </a:r>
            <a:endParaRPr lang="en-IN" dirty="0" smtClean="0">
              <a:solidFill>
                <a:schemeClr val="tx1">
                  <a:lumMod val="95000"/>
                  <a:lumOff val="5000"/>
                </a:schemeClr>
              </a:solidFill>
            </a:endParaRPr>
          </a:p>
          <a:p>
            <a:pPr marL="0" indent="0" algn="just">
              <a:spcBef>
                <a:spcPts val="0"/>
              </a:spcBef>
              <a:buNone/>
            </a:pPr>
            <a:endParaRPr lang="en-US" dirty="0">
              <a:solidFill>
                <a:schemeClr val="tx1">
                  <a:lumMod val="95000"/>
                  <a:lumOff val="5000"/>
                </a:schemeClr>
              </a:solidFill>
            </a:endParaRPr>
          </a:p>
          <a:p>
            <a:pPr marL="0" indent="0" algn="just">
              <a:spcBef>
                <a:spcPts val="0"/>
              </a:spcBef>
              <a:buNone/>
            </a:pPr>
            <a:r>
              <a:rPr lang="en-IN" dirty="0">
                <a:solidFill>
                  <a:schemeClr val="tx1">
                    <a:lumMod val="95000"/>
                    <a:lumOff val="5000"/>
                  </a:schemeClr>
                </a:solidFill>
              </a:rPr>
              <a:t>Every class must have a constructor. If you don’t write one, the compiler automatically generates a default constructor for you. </a:t>
            </a:r>
            <a:r>
              <a:rPr lang="en-IN" dirty="0" smtClean="0">
                <a:solidFill>
                  <a:schemeClr val="tx1">
                    <a:lumMod val="95000"/>
                    <a:lumOff val="5000"/>
                  </a:schemeClr>
                </a:solidFill>
              </a:rPr>
              <a:t> </a:t>
            </a:r>
          </a:p>
          <a:p>
            <a:pPr marL="0" indent="0" algn="just">
              <a:spcBef>
                <a:spcPts val="0"/>
              </a:spcBef>
              <a:buNone/>
            </a:pPr>
            <a:endParaRPr lang="en-IN" dirty="0" smtClean="0">
              <a:solidFill>
                <a:schemeClr val="tx1">
                  <a:lumMod val="95000"/>
                  <a:lumOff val="5000"/>
                </a:schemeClr>
              </a:solidFill>
            </a:endParaRPr>
          </a:p>
          <a:p>
            <a:pPr marL="0" indent="0" algn="just">
              <a:spcBef>
                <a:spcPts val="0"/>
              </a:spcBef>
              <a:buNone/>
            </a:pPr>
            <a:r>
              <a:rPr lang="en-IN" dirty="0">
                <a:solidFill>
                  <a:schemeClr val="tx1">
                    <a:lumMod val="95000"/>
                    <a:lumOff val="5000"/>
                  </a:schemeClr>
                </a:solidFill>
              </a:rPr>
              <a:t>You can write your own default constructor quite easily—just add a public method that does not return a value and give it the same name as the class. </a:t>
            </a:r>
            <a:endParaRPr lang="en-IN" dirty="0" smtClean="0">
              <a:solidFill>
                <a:schemeClr val="tx1">
                  <a:lumMod val="95000"/>
                  <a:lumOff val="5000"/>
                </a:schemeClr>
              </a:solidFill>
            </a:endParaRPr>
          </a:p>
          <a:p>
            <a:pPr marL="0" indent="0" algn="just">
              <a:spcBef>
                <a:spcPts val="0"/>
              </a:spcBef>
              <a:buNone/>
            </a:pPr>
            <a:endParaRPr lang="en-IN" dirty="0" smtClean="0">
              <a:solidFill>
                <a:schemeClr val="tx1">
                  <a:lumMod val="95000"/>
                  <a:lumOff val="5000"/>
                </a:schemeClr>
              </a:solidFill>
            </a:endParaRPr>
          </a:p>
          <a:p>
            <a:pPr marL="0" indent="0" algn="just">
              <a:spcBef>
                <a:spcPts val="0"/>
              </a:spcBef>
              <a:buNone/>
            </a:pPr>
            <a:r>
              <a:rPr lang="en-IN" dirty="0" smtClean="0">
                <a:solidFill>
                  <a:schemeClr val="tx1">
                    <a:lumMod val="95000"/>
                    <a:lumOff val="5000"/>
                  </a:schemeClr>
                </a:solidFill>
              </a:rPr>
              <a:t>The </a:t>
            </a:r>
            <a:r>
              <a:rPr lang="en-IN" dirty="0">
                <a:solidFill>
                  <a:schemeClr val="tx1">
                    <a:lumMod val="95000"/>
                    <a:lumOff val="5000"/>
                  </a:schemeClr>
                </a:solidFill>
              </a:rPr>
              <a:t>following example shows the </a:t>
            </a:r>
            <a:r>
              <a:rPr lang="en-IN" i="1" dirty="0">
                <a:solidFill>
                  <a:schemeClr val="tx1">
                    <a:lumMod val="95000"/>
                    <a:lumOff val="5000"/>
                  </a:schemeClr>
                </a:solidFill>
              </a:rPr>
              <a:t>Circle </a:t>
            </a:r>
            <a:r>
              <a:rPr lang="en-IN" dirty="0">
                <a:solidFill>
                  <a:schemeClr val="tx1">
                    <a:lumMod val="95000"/>
                    <a:lumOff val="5000"/>
                  </a:schemeClr>
                </a:solidFill>
              </a:rPr>
              <a:t>class with a default constructor that initializes the </a:t>
            </a:r>
            <a:r>
              <a:rPr lang="en-IN" i="1" dirty="0">
                <a:solidFill>
                  <a:schemeClr val="tx1">
                    <a:lumMod val="95000"/>
                    <a:lumOff val="5000"/>
                  </a:schemeClr>
                </a:solidFill>
              </a:rPr>
              <a:t>radius </a:t>
            </a:r>
            <a:r>
              <a:rPr lang="en-IN" dirty="0">
                <a:solidFill>
                  <a:schemeClr val="tx1">
                    <a:lumMod val="95000"/>
                    <a:lumOff val="5000"/>
                  </a:schemeClr>
                </a:solidFill>
              </a:rPr>
              <a:t>field to 0</a:t>
            </a:r>
            <a:r>
              <a:rPr lang="en-IN" dirty="0" smtClean="0">
                <a:solidFill>
                  <a:schemeClr val="tx1">
                    <a:lumMod val="95000"/>
                    <a:lumOff val="5000"/>
                  </a:schemeClr>
                </a:solidFill>
              </a:rPr>
              <a:t>: </a:t>
            </a:r>
          </a:p>
          <a:p>
            <a:pPr marL="0" indent="0" algn="just">
              <a:spcBef>
                <a:spcPts val="0"/>
              </a:spcBef>
              <a:buNone/>
            </a:pPr>
            <a:endParaRPr lang="en-IN" dirty="0">
              <a:solidFill>
                <a:schemeClr val="tx1">
                  <a:lumMod val="95000"/>
                  <a:lumOff val="5000"/>
                </a:schemeClr>
              </a:solidFill>
            </a:endParaRPr>
          </a:p>
        </p:txBody>
      </p:sp>
    </p:spTree>
    <p:extLst>
      <p:ext uri="{BB962C8B-B14F-4D97-AF65-F5344CB8AC3E}">
        <p14:creationId xmlns:p14="http://schemas.microsoft.com/office/powerpoint/2010/main" xmlns="" val="263986466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a:solidFill>
                  <a:srgbClr val="FF0000"/>
                </a:solidFill>
              </a:rPr>
              <a:t>Declaring Structure Variables</a:t>
            </a:r>
            <a:endParaRPr lang="en-IN" dirty="0">
              <a:solidFill>
                <a:srgbClr val="FF0000"/>
              </a:solidFill>
            </a:endParaRPr>
          </a:p>
        </p:txBody>
      </p:sp>
      <p:sp>
        <p:nvSpPr>
          <p:cNvPr id="3" name="Content Placeholder 2"/>
          <p:cNvSpPr>
            <a:spLocks noGrp="1"/>
          </p:cNvSpPr>
          <p:nvPr>
            <p:ph idx="1"/>
          </p:nvPr>
        </p:nvSpPr>
        <p:spPr>
          <a:xfrm>
            <a:off x="0" y="573206"/>
            <a:ext cx="12192000" cy="6284793"/>
          </a:xfrm>
        </p:spPr>
        <p:txBody>
          <a:bodyPr>
            <a:normAutofit/>
          </a:bodyPr>
          <a:lstStyle/>
          <a:p>
            <a:pPr marL="0" indent="0" algn="just">
              <a:buNone/>
            </a:pPr>
            <a:r>
              <a:rPr lang="en-IN" dirty="0">
                <a:solidFill>
                  <a:schemeClr val="tx1">
                    <a:lumMod val="95000"/>
                    <a:lumOff val="5000"/>
                  </a:schemeClr>
                </a:solidFill>
              </a:rPr>
              <a:t>After you have defined a structure type, you can use it in exactly the same way as any other type. For example, if you have defined the </a:t>
            </a:r>
            <a:r>
              <a:rPr lang="en-IN" i="1" dirty="0">
                <a:solidFill>
                  <a:schemeClr val="tx1">
                    <a:lumMod val="95000"/>
                    <a:lumOff val="5000"/>
                  </a:schemeClr>
                </a:solidFill>
              </a:rPr>
              <a:t>Time </a:t>
            </a:r>
            <a:r>
              <a:rPr lang="en-IN" dirty="0">
                <a:solidFill>
                  <a:schemeClr val="tx1">
                    <a:lumMod val="95000"/>
                    <a:lumOff val="5000"/>
                  </a:schemeClr>
                </a:solidFill>
              </a:rPr>
              <a:t>structure, you can create variables, fields, and parameters of type </a:t>
            </a:r>
            <a:r>
              <a:rPr lang="en-IN" i="1" dirty="0">
                <a:solidFill>
                  <a:schemeClr val="tx1">
                    <a:lumMod val="95000"/>
                    <a:lumOff val="5000"/>
                  </a:schemeClr>
                </a:solidFill>
              </a:rPr>
              <a:t>Time</a:t>
            </a:r>
            <a:r>
              <a:rPr lang="en-IN" dirty="0">
                <a:solidFill>
                  <a:schemeClr val="tx1">
                    <a:lumMod val="95000"/>
                    <a:lumOff val="5000"/>
                  </a:schemeClr>
                </a:solidFill>
              </a:rPr>
              <a:t>, as shown in this </a:t>
            </a:r>
            <a:r>
              <a:rPr lang="en-IN" dirty="0" smtClean="0">
                <a:solidFill>
                  <a:schemeClr val="tx1">
                    <a:lumMod val="95000"/>
                    <a:lumOff val="5000"/>
                  </a:schemeClr>
                </a:solidFill>
              </a:rPr>
              <a:t>example  </a:t>
            </a:r>
            <a:endParaRPr lang="en-IN" dirty="0" smtClean="0">
              <a:solidFill>
                <a:srgbClr val="FF0000"/>
              </a:solidFill>
            </a:endParaRPr>
          </a:p>
          <a:p>
            <a:pPr marL="0" indent="0" algn="just">
              <a:spcBef>
                <a:spcPts val="0"/>
              </a:spcBef>
              <a:buNone/>
            </a:pPr>
            <a:r>
              <a:rPr lang="en-IN" dirty="0" smtClean="0">
                <a:solidFill>
                  <a:srgbClr val="FF0000"/>
                </a:solidFill>
              </a:rPr>
              <a:t>                                                                 </a:t>
            </a:r>
            <a:r>
              <a:rPr lang="en-IN" dirty="0" err="1" smtClean="0">
                <a:solidFill>
                  <a:srgbClr val="FF0000"/>
                </a:solidFill>
              </a:rPr>
              <a:t>struct</a:t>
            </a:r>
            <a:r>
              <a:rPr lang="en-IN" dirty="0" smtClean="0">
                <a:solidFill>
                  <a:srgbClr val="FF0000"/>
                </a:solidFill>
              </a:rPr>
              <a:t> Time</a:t>
            </a: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private </a:t>
            </a:r>
            <a:r>
              <a:rPr lang="en-IN" dirty="0" err="1">
                <a:solidFill>
                  <a:srgbClr val="FF0000"/>
                </a:solidFill>
              </a:rPr>
              <a:t>int</a:t>
            </a:r>
            <a:r>
              <a:rPr lang="en-IN" dirty="0">
                <a:solidFill>
                  <a:srgbClr val="FF0000"/>
                </a:solidFill>
              </a:rPr>
              <a:t> hours, minutes, seconds;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a:t>
            </a:r>
          </a:p>
          <a:p>
            <a:pPr marL="0" indent="0" algn="just">
              <a:spcBef>
                <a:spcPts val="0"/>
              </a:spcBef>
              <a:buNone/>
            </a:pPr>
            <a:r>
              <a:rPr lang="en-IN" dirty="0">
                <a:solidFill>
                  <a:srgbClr val="FF0000"/>
                </a:solidFill>
              </a:rPr>
              <a:t> </a:t>
            </a:r>
            <a:r>
              <a:rPr lang="en-IN" dirty="0" smtClean="0">
                <a:solidFill>
                  <a:srgbClr val="FF0000"/>
                </a:solidFill>
              </a:rPr>
              <a:t>                                                           }</a:t>
            </a:r>
          </a:p>
          <a:p>
            <a:pPr marL="0" indent="0" algn="just">
              <a:spcBef>
                <a:spcPts val="0"/>
              </a:spcBef>
              <a:buNone/>
            </a:pPr>
            <a:r>
              <a:rPr lang="en-IN" dirty="0">
                <a:solidFill>
                  <a:srgbClr val="FF0000"/>
                </a:solidFill>
              </a:rPr>
              <a:t> </a:t>
            </a:r>
            <a:r>
              <a:rPr lang="en-IN" dirty="0" smtClean="0">
                <a:solidFill>
                  <a:srgbClr val="FF0000"/>
                </a:solidFill>
              </a:rPr>
              <a:t>                                                        class Example</a:t>
            </a: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private </a:t>
            </a:r>
            <a:r>
              <a:rPr lang="en-IN" dirty="0">
                <a:solidFill>
                  <a:srgbClr val="FF0000"/>
                </a:solidFill>
              </a:rPr>
              <a:t>Time </a:t>
            </a:r>
            <a:r>
              <a:rPr lang="en-IN" dirty="0" err="1">
                <a:solidFill>
                  <a:srgbClr val="FF0000"/>
                </a:solidFill>
              </a:rPr>
              <a:t>currentTime</a:t>
            </a:r>
            <a:r>
              <a:rPr lang="en-IN" dirty="0">
                <a:solidFill>
                  <a:srgbClr val="FF0000"/>
                </a:solidFill>
              </a:rPr>
              <a:t>; </a:t>
            </a:r>
            <a:endParaRPr lang="en-IN" dirty="0" smtClean="0">
              <a:solidFill>
                <a:srgbClr val="FF0000"/>
              </a:solidFill>
            </a:endParaRPr>
          </a:p>
          <a:p>
            <a:pPr marL="0" indent="0" algn="just">
              <a:spcBef>
                <a:spcPts val="0"/>
              </a:spcBef>
              <a:buNone/>
            </a:pPr>
            <a:r>
              <a:rPr lang="en-US" dirty="0">
                <a:solidFill>
                  <a:srgbClr val="FF0000"/>
                </a:solidFill>
              </a:rPr>
              <a:t> </a:t>
            </a:r>
            <a:r>
              <a:rPr lang="en-US" dirty="0" smtClean="0">
                <a:solidFill>
                  <a:srgbClr val="FF0000"/>
                </a:solidFill>
              </a:rPr>
              <a:t>                                                          </a:t>
            </a:r>
          </a:p>
          <a:p>
            <a:pPr marL="0" indent="0" algn="just">
              <a:spcBef>
                <a:spcPts val="0"/>
              </a:spcBef>
              <a:buNone/>
            </a:pPr>
            <a:r>
              <a:rPr lang="en-US" dirty="0">
                <a:solidFill>
                  <a:srgbClr val="FF0000"/>
                </a:solidFill>
              </a:rPr>
              <a:t> </a:t>
            </a:r>
            <a:r>
              <a:rPr lang="en-US" dirty="0" smtClean="0">
                <a:solidFill>
                  <a:srgbClr val="FF0000"/>
                </a:solidFill>
              </a:rPr>
              <a:t>                                                         </a:t>
            </a:r>
            <a:r>
              <a:rPr lang="en-IN" dirty="0" smtClean="0">
                <a:solidFill>
                  <a:srgbClr val="FF0000"/>
                </a:solidFill>
              </a:rPr>
              <a:t>public </a:t>
            </a:r>
            <a:r>
              <a:rPr lang="en-IN" dirty="0">
                <a:solidFill>
                  <a:srgbClr val="FF0000"/>
                </a:solidFill>
              </a:rPr>
              <a:t>void Method(Time parameter)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Time </a:t>
            </a:r>
            <a:r>
              <a:rPr lang="en-IN" dirty="0" err="1">
                <a:solidFill>
                  <a:srgbClr val="FF0000"/>
                </a:solidFill>
              </a:rPr>
              <a:t>localVariable</a:t>
            </a:r>
            <a:r>
              <a:rPr lang="en-IN" dirty="0">
                <a:solidFill>
                  <a:srgbClr val="FF0000"/>
                </a:solidFill>
              </a:rPr>
              <a:t>;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a:t>
            </a:r>
          </a:p>
          <a:p>
            <a:pPr marL="0" indent="0" algn="just">
              <a:spcBef>
                <a:spcPts val="0"/>
              </a:spcBef>
              <a:buNone/>
            </a:pPr>
            <a:r>
              <a:rPr lang="en-IN" dirty="0">
                <a:solidFill>
                  <a:srgbClr val="FF0000"/>
                </a:solidFill>
              </a:rPr>
              <a:t> </a:t>
            </a:r>
            <a:r>
              <a:rPr lang="en-IN" dirty="0" smtClean="0">
                <a:solidFill>
                  <a:srgbClr val="FF0000"/>
                </a:solidFill>
              </a:rPr>
              <a:t>                                                      }</a:t>
            </a:r>
            <a:endParaRPr lang="en-IN" dirty="0">
              <a:solidFill>
                <a:srgbClr val="FF0000"/>
              </a:solidFill>
            </a:endParaRPr>
          </a:p>
        </p:txBody>
      </p:sp>
    </p:spTree>
    <p:extLst>
      <p:ext uri="{BB962C8B-B14F-4D97-AF65-F5344CB8AC3E}">
        <p14:creationId xmlns:p14="http://schemas.microsoft.com/office/powerpoint/2010/main" xmlns="" val="343823432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IN" b="1" dirty="0">
                <a:solidFill>
                  <a:srgbClr val="FF0000"/>
                </a:solidFill>
              </a:rPr>
              <a:t>Understanding Structure Initialization</a:t>
            </a:r>
            <a:endParaRPr lang="en-IN" dirty="0">
              <a:solidFill>
                <a:srgbClr val="FF0000"/>
              </a:solidFill>
            </a:endParaRPr>
          </a:p>
        </p:txBody>
      </p:sp>
      <p:sp>
        <p:nvSpPr>
          <p:cNvPr id="3" name="Content Placeholder 2"/>
          <p:cNvSpPr>
            <a:spLocks noGrp="1"/>
          </p:cNvSpPr>
          <p:nvPr>
            <p:ph idx="1"/>
          </p:nvPr>
        </p:nvSpPr>
        <p:spPr>
          <a:xfrm>
            <a:off x="0" y="573206"/>
            <a:ext cx="12192000" cy="6284793"/>
          </a:xfrm>
        </p:spPr>
        <p:txBody>
          <a:bodyPr>
            <a:normAutofit/>
          </a:bodyPr>
          <a:lstStyle/>
          <a:p>
            <a:pPr marL="0" indent="0" algn="just">
              <a:buNone/>
            </a:pPr>
            <a:r>
              <a:rPr lang="en-IN" dirty="0">
                <a:solidFill>
                  <a:schemeClr val="tx1">
                    <a:lumMod val="95000"/>
                    <a:lumOff val="5000"/>
                  </a:schemeClr>
                </a:solidFill>
              </a:rPr>
              <a:t>Earlier in this chapter, you saw how the fields in a structure can be initialized by using a constructor. If you call a constructor, the various rules described earlier guarantee that all the fields in the structure will be initialized</a:t>
            </a:r>
            <a:r>
              <a:rPr lang="en-IN" dirty="0" smtClean="0">
                <a:solidFill>
                  <a:schemeClr val="tx1">
                    <a:lumMod val="95000"/>
                    <a:lumOff val="5000"/>
                  </a:schemeClr>
                </a:solidFill>
              </a:rPr>
              <a:t>: </a:t>
            </a:r>
          </a:p>
          <a:p>
            <a:pPr marL="0" indent="0" algn="just">
              <a:buNone/>
            </a:pPr>
            <a:r>
              <a:rPr lang="en-IN" dirty="0" smtClean="0"/>
              <a:t>                                                                </a:t>
            </a:r>
            <a:r>
              <a:rPr lang="en-IN" dirty="0" smtClean="0">
                <a:solidFill>
                  <a:srgbClr val="FF0000"/>
                </a:solidFill>
              </a:rPr>
              <a:t>Time </a:t>
            </a:r>
            <a:r>
              <a:rPr lang="en-IN" dirty="0">
                <a:solidFill>
                  <a:srgbClr val="FF0000"/>
                </a:solidFill>
              </a:rPr>
              <a:t>now = new Time</a:t>
            </a:r>
            <a:r>
              <a:rPr lang="en-IN" dirty="0" smtClean="0">
                <a:solidFill>
                  <a:srgbClr val="FF0000"/>
                </a:solidFill>
              </a:rPr>
              <a:t>();</a:t>
            </a:r>
          </a:p>
          <a:p>
            <a:pPr marL="0" indent="0" algn="just">
              <a:buNone/>
            </a:pPr>
            <a:r>
              <a:rPr lang="en-IN" dirty="0"/>
              <a:t>The following graphic depicts the state of the fields in this structure</a:t>
            </a:r>
            <a:r>
              <a:rPr lang="en-IN" dirty="0" smtClean="0"/>
              <a:t>: </a:t>
            </a:r>
          </a:p>
          <a:p>
            <a:pPr marL="0" indent="0" algn="just">
              <a:buNone/>
            </a:pPr>
            <a:endParaRPr lang="en-IN" dirty="0">
              <a:solidFill>
                <a:srgbClr val="FF0000"/>
              </a:solidFill>
            </a:endParaRPr>
          </a:p>
        </p:txBody>
      </p:sp>
      <p:pic>
        <p:nvPicPr>
          <p:cNvPr id="4" name="Picture 3"/>
          <p:cNvPicPr>
            <a:picLocks noChangeAspect="1"/>
          </p:cNvPicPr>
          <p:nvPr/>
        </p:nvPicPr>
        <p:blipFill>
          <a:blip r:embed="rId2"/>
          <a:stretch>
            <a:fillRect/>
          </a:stretch>
        </p:blipFill>
        <p:spPr>
          <a:xfrm>
            <a:off x="2463004" y="2165039"/>
            <a:ext cx="7265992" cy="2527922"/>
          </a:xfrm>
          <a:prstGeom prst="rect">
            <a:avLst/>
          </a:prstGeom>
        </p:spPr>
      </p:pic>
      <p:sp>
        <p:nvSpPr>
          <p:cNvPr id="5" name="Rectangle 4"/>
          <p:cNvSpPr/>
          <p:nvPr/>
        </p:nvSpPr>
        <p:spPr>
          <a:xfrm>
            <a:off x="0" y="5103674"/>
            <a:ext cx="12192000" cy="1754326"/>
          </a:xfrm>
          <a:prstGeom prst="rect">
            <a:avLst/>
          </a:prstGeom>
        </p:spPr>
        <p:txBody>
          <a:bodyPr wrap="square">
            <a:spAutoFit/>
          </a:bodyPr>
          <a:lstStyle/>
          <a:p>
            <a:r>
              <a:rPr lang="en-IN" dirty="0">
                <a:solidFill>
                  <a:srgbClr val="000000"/>
                </a:solidFill>
                <a:latin typeface="+mj-lt"/>
              </a:rPr>
              <a:t>However, because structures are value types, you can also create structure variables without calling a constructor, as shown in the following example</a:t>
            </a:r>
            <a:r>
              <a:rPr lang="en-IN" dirty="0" smtClean="0">
                <a:solidFill>
                  <a:srgbClr val="000000"/>
                </a:solidFill>
                <a:latin typeface="+mj-lt"/>
              </a:rPr>
              <a:t>: </a:t>
            </a:r>
          </a:p>
          <a:p>
            <a:r>
              <a:rPr lang="en-IN" dirty="0" smtClean="0"/>
              <a:t>                                                                       </a:t>
            </a:r>
            <a:r>
              <a:rPr lang="en-IN" dirty="0" smtClean="0">
                <a:solidFill>
                  <a:srgbClr val="FF0000"/>
                </a:solidFill>
              </a:rPr>
              <a:t>Time </a:t>
            </a:r>
            <a:r>
              <a:rPr lang="en-IN" dirty="0">
                <a:solidFill>
                  <a:srgbClr val="FF0000"/>
                </a:solidFill>
              </a:rPr>
              <a:t>now</a:t>
            </a:r>
            <a:r>
              <a:rPr lang="en-IN" dirty="0" smtClean="0">
                <a:solidFill>
                  <a:srgbClr val="FF0000"/>
                </a:solidFill>
              </a:rPr>
              <a:t>;</a:t>
            </a:r>
          </a:p>
          <a:p>
            <a:r>
              <a:rPr lang="en-IN" dirty="0"/>
              <a:t>This time, the variable is created but its fields are left in their uninitialized state. The following graphic depicts the state of the fields in the </a:t>
            </a:r>
            <a:r>
              <a:rPr lang="en-IN" i="1" dirty="0"/>
              <a:t>now </a:t>
            </a:r>
            <a:r>
              <a:rPr lang="en-IN" dirty="0"/>
              <a:t>variable. Any attempt to access the values in these fields will result in a compiler error: </a:t>
            </a:r>
            <a:endParaRPr lang="en-IN" dirty="0">
              <a:latin typeface="+mj-lt"/>
            </a:endParaRPr>
          </a:p>
        </p:txBody>
      </p:sp>
    </p:spTree>
    <p:extLst>
      <p:ext uri="{BB962C8B-B14F-4D97-AF65-F5344CB8AC3E}">
        <p14:creationId xmlns:p14="http://schemas.microsoft.com/office/powerpoint/2010/main" xmlns="" val="186494402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US" dirty="0" err="1" smtClean="0">
                <a:solidFill>
                  <a:srgbClr val="FF0000"/>
                </a:solidFill>
              </a:rPr>
              <a:t>Contd</a:t>
            </a:r>
            <a:r>
              <a:rPr lang="en-US" dirty="0" smtClean="0">
                <a:solidFill>
                  <a:srgbClr val="FF0000"/>
                </a:solidFill>
              </a:rPr>
              <a:t>…</a:t>
            </a:r>
            <a:endParaRPr lang="en-IN" dirty="0">
              <a:solidFill>
                <a:srgbClr val="FF0000"/>
              </a:solidFill>
            </a:endParaRPr>
          </a:p>
        </p:txBody>
      </p:sp>
      <p:pic>
        <p:nvPicPr>
          <p:cNvPr id="6" name="Content Placeholder 5"/>
          <p:cNvPicPr>
            <a:picLocks noGrp="1" noChangeAspect="1"/>
          </p:cNvPicPr>
          <p:nvPr>
            <p:ph idx="1"/>
          </p:nvPr>
        </p:nvPicPr>
        <p:blipFill>
          <a:blip r:embed="rId2"/>
          <a:stretch>
            <a:fillRect/>
          </a:stretch>
        </p:blipFill>
        <p:spPr>
          <a:xfrm>
            <a:off x="2572186" y="614542"/>
            <a:ext cx="7265992" cy="2489813"/>
          </a:xfrm>
          <a:prstGeom prst="rect">
            <a:avLst/>
          </a:prstGeom>
        </p:spPr>
      </p:pic>
      <p:sp>
        <p:nvSpPr>
          <p:cNvPr id="7" name="Rectangle 6"/>
          <p:cNvSpPr/>
          <p:nvPr/>
        </p:nvSpPr>
        <p:spPr>
          <a:xfrm>
            <a:off x="0" y="3679041"/>
            <a:ext cx="12192000" cy="1754326"/>
          </a:xfrm>
          <a:prstGeom prst="rect">
            <a:avLst/>
          </a:prstGeom>
        </p:spPr>
        <p:txBody>
          <a:bodyPr wrap="square">
            <a:spAutoFit/>
          </a:bodyPr>
          <a:lstStyle/>
          <a:p>
            <a:r>
              <a:rPr lang="en-IN" dirty="0">
                <a:solidFill>
                  <a:srgbClr val="000000"/>
                </a:solidFill>
                <a:latin typeface="Segoe"/>
              </a:rPr>
              <a:t>Note that in both cases, the </a:t>
            </a:r>
            <a:r>
              <a:rPr lang="en-IN" i="1" dirty="0">
                <a:solidFill>
                  <a:srgbClr val="000000"/>
                </a:solidFill>
                <a:latin typeface="Segoe"/>
              </a:rPr>
              <a:t>Time </a:t>
            </a:r>
            <a:r>
              <a:rPr lang="en-IN" dirty="0">
                <a:solidFill>
                  <a:srgbClr val="000000"/>
                </a:solidFill>
                <a:latin typeface="Segoe"/>
              </a:rPr>
              <a:t>variable is created on the stack</a:t>
            </a:r>
            <a:r>
              <a:rPr lang="en-IN" dirty="0" smtClean="0">
                <a:solidFill>
                  <a:srgbClr val="000000"/>
                </a:solidFill>
                <a:latin typeface="Segoe"/>
              </a:rPr>
              <a:t>. </a:t>
            </a:r>
          </a:p>
          <a:p>
            <a:endParaRPr lang="en-IN" dirty="0" smtClean="0">
              <a:solidFill>
                <a:srgbClr val="000000"/>
              </a:solidFill>
              <a:latin typeface="Segoe"/>
            </a:endParaRPr>
          </a:p>
          <a:p>
            <a:r>
              <a:rPr lang="en-IN" dirty="0"/>
              <a:t>If you’ve written your own structure constructor, you can also use that to initialize a structure variable. As explained earlier in this chapter, a structure constructor must always explicitly initialize all its fields</a:t>
            </a:r>
            <a:r>
              <a:rPr lang="en-IN" dirty="0" smtClean="0"/>
              <a:t>.</a:t>
            </a:r>
          </a:p>
          <a:p>
            <a:endParaRPr lang="en-IN" dirty="0"/>
          </a:p>
          <a:p>
            <a:r>
              <a:rPr lang="en-IN" dirty="0" smtClean="0"/>
              <a:t>For </a:t>
            </a:r>
            <a:r>
              <a:rPr lang="en-IN" dirty="0"/>
              <a:t>example:</a:t>
            </a:r>
          </a:p>
        </p:txBody>
      </p:sp>
      <p:pic>
        <p:nvPicPr>
          <p:cNvPr id="8" name="Picture 7"/>
          <p:cNvPicPr>
            <a:picLocks noChangeAspect="1"/>
          </p:cNvPicPr>
          <p:nvPr/>
        </p:nvPicPr>
        <p:blipFill>
          <a:blip r:embed="rId3"/>
          <a:stretch>
            <a:fillRect/>
          </a:stretch>
        </p:blipFill>
        <p:spPr>
          <a:xfrm>
            <a:off x="2934270" y="5019675"/>
            <a:ext cx="6687402" cy="1838325"/>
          </a:xfrm>
          <a:prstGeom prst="rect">
            <a:avLst/>
          </a:prstGeom>
        </p:spPr>
      </p:pic>
    </p:spTree>
    <p:extLst>
      <p:ext uri="{BB962C8B-B14F-4D97-AF65-F5344CB8AC3E}">
        <p14:creationId xmlns:p14="http://schemas.microsoft.com/office/powerpoint/2010/main" xmlns="" val="101561593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US" dirty="0" err="1" smtClean="0">
                <a:solidFill>
                  <a:srgbClr val="FF0000"/>
                </a:solidFill>
              </a:rPr>
              <a:t>Contd</a:t>
            </a:r>
            <a:r>
              <a:rPr lang="en-US"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lstStyle/>
          <a:p>
            <a:r>
              <a:rPr lang="en-IN" dirty="0">
                <a:solidFill>
                  <a:schemeClr val="tx1">
                    <a:lumMod val="95000"/>
                    <a:lumOff val="5000"/>
                  </a:schemeClr>
                </a:solidFill>
              </a:rPr>
              <a:t>The following example initializes </a:t>
            </a:r>
            <a:r>
              <a:rPr lang="en-IN" i="1" dirty="0">
                <a:solidFill>
                  <a:schemeClr val="tx1">
                    <a:lumMod val="95000"/>
                    <a:lumOff val="5000"/>
                  </a:schemeClr>
                </a:solidFill>
              </a:rPr>
              <a:t>now </a:t>
            </a:r>
            <a:r>
              <a:rPr lang="en-IN" dirty="0">
                <a:solidFill>
                  <a:schemeClr val="tx1">
                    <a:lumMod val="95000"/>
                    <a:lumOff val="5000"/>
                  </a:schemeClr>
                </a:solidFill>
              </a:rPr>
              <a:t>by calling a user-defined constructor:</a:t>
            </a:r>
          </a:p>
          <a:p>
            <a:pPr marL="0" indent="0">
              <a:buNone/>
            </a:pPr>
            <a:r>
              <a:rPr lang="en-IN" dirty="0" smtClean="0">
                <a:solidFill>
                  <a:schemeClr val="tx1">
                    <a:lumMod val="95000"/>
                    <a:lumOff val="5000"/>
                  </a:schemeClr>
                </a:solidFill>
              </a:rPr>
              <a:t>                                                           Time </a:t>
            </a:r>
            <a:r>
              <a:rPr lang="en-IN" dirty="0">
                <a:solidFill>
                  <a:schemeClr val="tx1">
                    <a:lumMod val="95000"/>
                    <a:lumOff val="5000"/>
                  </a:schemeClr>
                </a:solidFill>
              </a:rPr>
              <a:t>now = new Time(12, 30</a:t>
            </a:r>
            <a:r>
              <a:rPr lang="en-IN" dirty="0" smtClean="0">
                <a:solidFill>
                  <a:schemeClr val="tx1">
                    <a:lumMod val="95000"/>
                    <a:lumOff val="5000"/>
                  </a:schemeClr>
                </a:solidFill>
              </a:rPr>
              <a:t>);</a:t>
            </a:r>
          </a:p>
          <a:p>
            <a:pPr marL="0" indent="0">
              <a:buNone/>
            </a:pPr>
            <a:endParaRPr lang="en-IN" dirty="0">
              <a:solidFill>
                <a:schemeClr val="tx1">
                  <a:lumMod val="95000"/>
                  <a:lumOff val="5000"/>
                </a:schemeClr>
              </a:solidFill>
            </a:endParaRPr>
          </a:p>
        </p:txBody>
      </p:sp>
      <p:pic>
        <p:nvPicPr>
          <p:cNvPr id="4" name="Picture 3"/>
          <p:cNvPicPr>
            <a:picLocks noChangeAspect="1"/>
          </p:cNvPicPr>
          <p:nvPr/>
        </p:nvPicPr>
        <p:blipFill>
          <a:blip r:embed="rId2"/>
          <a:stretch>
            <a:fillRect/>
          </a:stretch>
        </p:blipFill>
        <p:spPr>
          <a:xfrm>
            <a:off x="2107326" y="1768309"/>
            <a:ext cx="7977348" cy="2012121"/>
          </a:xfrm>
          <a:prstGeom prst="rect">
            <a:avLst/>
          </a:prstGeom>
        </p:spPr>
      </p:pic>
      <p:sp>
        <p:nvSpPr>
          <p:cNvPr id="5" name="Rectangle 4"/>
          <p:cNvSpPr/>
          <p:nvPr/>
        </p:nvSpPr>
        <p:spPr>
          <a:xfrm>
            <a:off x="0" y="4490113"/>
            <a:ext cx="12192000" cy="523220"/>
          </a:xfrm>
          <a:prstGeom prst="rect">
            <a:avLst/>
          </a:prstGeom>
        </p:spPr>
        <p:txBody>
          <a:bodyPr wrap="square">
            <a:spAutoFit/>
          </a:bodyPr>
          <a:lstStyle/>
          <a:p>
            <a:pPr algn="ctr"/>
            <a:r>
              <a:rPr lang="en-IN" sz="2800" b="1" dirty="0">
                <a:solidFill>
                  <a:srgbClr val="FF0000"/>
                </a:solidFill>
                <a:latin typeface="Segoe Semibold"/>
              </a:rPr>
              <a:t>Create and use a structure type</a:t>
            </a:r>
            <a:endParaRPr lang="en-IN" sz="2800" dirty="0">
              <a:solidFill>
                <a:srgbClr val="FF0000"/>
              </a:solidFill>
            </a:endParaRPr>
          </a:p>
        </p:txBody>
      </p:sp>
      <p:sp>
        <p:nvSpPr>
          <p:cNvPr id="6" name="Rectangle 5"/>
          <p:cNvSpPr/>
          <p:nvPr/>
        </p:nvSpPr>
        <p:spPr>
          <a:xfrm>
            <a:off x="0" y="4673684"/>
            <a:ext cx="12192000" cy="2246769"/>
          </a:xfrm>
          <a:prstGeom prst="rect">
            <a:avLst/>
          </a:prstGeom>
        </p:spPr>
        <p:txBody>
          <a:bodyPr wrap="square">
            <a:spAutoFit/>
          </a:bodyPr>
          <a:lstStyle/>
          <a:p>
            <a:endParaRPr lang="en-IN" sz="3200" dirty="0">
              <a:solidFill>
                <a:srgbClr val="000000"/>
              </a:solidFill>
              <a:latin typeface="Segoe"/>
            </a:endParaRPr>
          </a:p>
          <a:p>
            <a:r>
              <a:rPr lang="en-IN" dirty="0" smtClean="0">
                <a:solidFill>
                  <a:srgbClr val="000000"/>
                </a:solidFill>
                <a:latin typeface="+mj-lt"/>
              </a:rPr>
              <a:t>1) In </a:t>
            </a:r>
            <a:r>
              <a:rPr lang="en-IN" dirty="0">
                <a:solidFill>
                  <a:srgbClr val="000000"/>
                </a:solidFill>
                <a:latin typeface="+mj-lt"/>
              </a:rPr>
              <a:t>the </a:t>
            </a:r>
            <a:r>
              <a:rPr lang="en-IN" dirty="0" err="1">
                <a:solidFill>
                  <a:srgbClr val="000000"/>
                </a:solidFill>
                <a:latin typeface="+mj-lt"/>
              </a:rPr>
              <a:t>StructsAndEnums</a:t>
            </a:r>
            <a:r>
              <a:rPr lang="en-IN" dirty="0">
                <a:solidFill>
                  <a:srgbClr val="000000"/>
                </a:solidFill>
                <a:latin typeface="+mj-lt"/>
              </a:rPr>
              <a:t> project, display the </a:t>
            </a:r>
            <a:r>
              <a:rPr lang="en-IN" dirty="0" err="1">
                <a:solidFill>
                  <a:srgbClr val="000000"/>
                </a:solidFill>
                <a:latin typeface="+mj-lt"/>
              </a:rPr>
              <a:t>Date.cs</a:t>
            </a:r>
            <a:r>
              <a:rPr lang="en-IN" dirty="0">
                <a:solidFill>
                  <a:srgbClr val="000000"/>
                </a:solidFill>
                <a:latin typeface="+mj-lt"/>
              </a:rPr>
              <a:t> file in the Code and Text Editor window.</a:t>
            </a:r>
          </a:p>
          <a:p>
            <a:pPr algn="just"/>
            <a:r>
              <a:rPr lang="en-IN" dirty="0" smtClean="0">
                <a:solidFill>
                  <a:srgbClr val="000000"/>
                </a:solidFill>
                <a:latin typeface="+mj-lt"/>
              </a:rPr>
              <a:t>2) Add </a:t>
            </a:r>
            <a:r>
              <a:rPr lang="en-IN" dirty="0">
                <a:solidFill>
                  <a:srgbClr val="000000"/>
                </a:solidFill>
                <a:latin typeface="+mj-lt"/>
              </a:rPr>
              <a:t>a structure named </a:t>
            </a:r>
            <a:r>
              <a:rPr lang="en-IN" i="1" dirty="0">
                <a:solidFill>
                  <a:srgbClr val="000000"/>
                </a:solidFill>
                <a:latin typeface="+mj-lt"/>
              </a:rPr>
              <a:t>Date </a:t>
            </a:r>
            <a:r>
              <a:rPr lang="en-IN" dirty="0">
                <a:solidFill>
                  <a:srgbClr val="000000"/>
                </a:solidFill>
                <a:latin typeface="+mj-lt"/>
              </a:rPr>
              <a:t>inside the </a:t>
            </a:r>
            <a:r>
              <a:rPr lang="en-IN" i="1" dirty="0" err="1">
                <a:solidFill>
                  <a:srgbClr val="000000"/>
                </a:solidFill>
                <a:latin typeface="+mj-lt"/>
              </a:rPr>
              <a:t>StructsAndEnums</a:t>
            </a:r>
            <a:r>
              <a:rPr lang="en-IN" i="1" dirty="0">
                <a:solidFill>
                  <a:srgbClr val="000000"/>
                </a:solidFill>
                <a:latin typeface="+mj-lt"/>
              </a:rPr>
              <a:t> </a:t>
            </a:r>
            <a:r>
              <a:rPr lang="en-IN" dirty="0">
                <a:solidFill>
                  <a:srgbClr val="000000"/>
                </a:solidFill>
                <a:latin typeface="+mj-lt"/>
              </a:rPr>
              <a:t>namespace</a:t>
            </a:r>
            <a:r>
              <a:rPr lang="en-IN" dirty="0" smtClean="0">
                <a:solidFill>
                  <a:srgbClr val="000000"/>
                </a:solidFill>
                <a:latin typeface="+mj-lt"/>
              </a:rPr>
              <a:t>.</a:t>
            </a:r>
          </a:p>
          <a:p>
            <a:pPr algn="just"/>
            <a:endParaRPr lang="en-IN" dirty="0" smtClean="0"/>
          </a:p>
          <a:p>
            <a:pPr algn="just"/>
            <a:r>
              <a:rPr lang="en-IN" dirty="0" smtClean="0"/>
              <a:t>This </a:t>
            </a:r>
            <a:r>
              <a:rPr lang="en-IN" dirty="0"/>
              <a:t>structure should contain three private fields: one named </a:t>
            </a:r>
            <a:r>
              <a:rPr lang="en-IN" i="1" dirty="0"/>
              <a:t>year </a:t>
            </a:r>
            <a:r>
              <a:rPr lang="en-IN" dirty="0"/>
              <a:t>of type </a:t>
            </a:r>
            <a:r>
              <a:rPr lang="en-IN" i="1" dirty="0" err="1"/>
              <a:t>int</a:t>
            </a:r>
            <a:r>
              <a:rPr lang="en-IN" dirty="0"/>
              <a:t>, one named </a:t>
            </a:r>
            <a:r>
              <a:rPr lang="en-IN" i="1" dirty="0"/>
              <a:t>month </a:t>
            </a:r>
            <a:r>
              <a:rPr lang="en-IN" dirty="0"/>
              <a:t>of type </a:t>
            </a:r>
            <a:r>
              <a:rPr lang="en-IN" i="1" dirty="0"/>
              <a:t>Month </a:t>
            </a:r>
            <a:r>
              <a:rPr lang="en-IN" dirty="0"/>
              <a:t>(using the enumeration you created in the preceding exercise), and one named </a:t>
            </a:r>
            <a:r>
              <a:rPr lang="en-IN" i="1" dirty="0"/>
              <a:t>day </a:t>
            </a:r>
            <a:r>
              <a:rPr lang="en-IN" dirty="0"/>
              <a:t>of type </a:t>
            </a:r>
            <a:r>
              <a:rPr lang="en-IN" i="1" dirty="0"/>
              <a:t>int</a:t>
            </a:r>
            <a:r>
              <a:rPr lang="en-IN" dirty="0"/>
              <a:t>. The </a:t>
            </a:r>
            <a:r>
              <a:rPr lang="en-IN" i="1" dirty="0"/>
              <a:t>Date </a:t>
            </a:r>
            <a:r>
              <a:rPr lang="en-IN" dirty="0"/>
              <a:t>structure should look exactly as follows:</a:t>
            </a:r>
            <a:endParaRPr lang="en-IN" dirty="0">
              <a:solidFill>
                <a:srgbClr val="000000"/>
              </a:solidFill>
              <a:latin typeface="+mj-lt"/>
            </a:endParaRPr>
          </a:p>
        </p:txBody>
      </p:sp>
    </p:spTree>
    <p:extLst>
      <p:ext uri="{BB962C8B-B14F-4D97-AF65-F5344CB8AC3E}">
        <p14:creationId xmlns:p14="http://schemas.microsoft.com/office/powerpoint/2010/main" xmlns="" val="236327826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US" dirty="0" err="1" smtClean="0">
                <a:solidFill>
                  <a:srgbClr val="FF0000"/>
                </a:solidFill>
              </a:rPr>
              <a:t>Contd</a:t>
            </a:r>
            <a:r>
              <a:rPr lang="en-US"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lnSpcReduction="10000"/>
          </a:bodyPr>
          <a:lstStyle/>
          <a:p>
            <a:pPr marL="0" indent="0" algn="just">
              <a:spcBef>
                <a:spcPts val="0"/>
              </a:spcBef>
              <a:buNone/>
            </a:pPr>
            <a:r>
              <a:rPr lang="en-IN" dirty="0" smtClean="0">
                <a:solidFill>
                  <a:srgbClr val="FF0000"/>
                </a:solidFill>
              </a:rPr>
              <a:t>                                                           </a:t>
            </a:r>
            <a:r>
              <a:rPr lang="en-IN" dirty="0" err="1" smtClean="0">
                <a:solidFill>
                  <a:srgbClr val="FF0000"/>
                </a:solidFill>
              </a:rPr>
              <a:t>struct</a:t>
            </a:r>
            <a:r>
              <a:rPr lang="en-IN" dirty="0" smtClean="0">
                <a:solidFill>
                  <a:srgbClr val="FF0000"/>
                </a:solidFill>
              </a:rPr>
              <a:t> Date</a:t>
            </a: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private </a:t>
            </a:r>
            <a:r>
              <a:rPr lang="en-IN" dirty="0" err="1">
                <a:solidFill>
                  <a:srgbClr val="FF0000"/>
                </a:solidFill>
              </a:rPr>
              <a:t>int</a:t>
            </a:r>
            <a:r>
              <a:rPr lang="en-IN" dirty="0">
                <a:solidFill>
                  <a:srgbClr val="FF0000"/>
                </a:solidFill>
              </a:rPr>
              <a:t> year;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private </a:t>
            </a:r>
            <a:r>
              <a:rPr lang="en-IN" dirty="0">
                <a:solidFill>
                  <a:srgbClr val="FF0000"/>
                </a:solidFill>
              </a:rPr>
              <a:t>Month </a:t>
            </a:r>
            <a:r>
              <a:rPr lang="en-IN" dirty="0" err="1">
                <a:solidFill>
                  <a:srgbClr val="FF0000"/>
                </a:solidFill>
              </a:rPr>
              <a:t>month</a:t>
            </a:r>
            <a:r>
              <a:rPr lang="en-IN" dirty="0" smtClean="0">
                <a:solidFill>
                  <a:srgbClr val="FF0000"/>
                </a:solidFill>
              </a:rPr>
              <a:t>;</a:t>
            </a:r>
          </a:p>
          <a:p>
            <a:pPr marL="0" indent="0" algn="just">
              <a:spcBef>
                <a:spcPts val="0"/>
              </a:spcBef>
              <a:buNone/>
            </a:pPr>
            <a:r>
              <a:rPr lang="en-IN" dirty="0">
                <a:solidFill>
                  <a:srgbClr val="FF0000"/>
                </a:solidFill>
              </a:rPr>
              <a:t> </a:t>
            </a:r>
            <a:r>
              <a:rPr lang="en-IN" dirty="0" smtClean="0">
                <a:solidFill>
                  <a:srgbClr val="FF0000"/>
                </a:solidFill>
              </a:rPr>
              <a:t>                                                          </a:t>
            </a:r>
            <a:r>
              <a:rPr lang="en-IN" dirty="0">
                <a:solidFill>
                  <a:srgbClr val="FF0000"/>
                </a:solidFill>
              </a:rPr>
              <a:t>private </a:t>
            </a:r>
            <a:r>
              <a:rPr lang="en-IN" dirty="0" err="1">
                <a:solidFill>
                  <a:srgbClr val="FF0000"/>
                </a:solidFill>
              </a:rPr>
              <a:t>int</a:t>
            </a:r>
            <a:r>
              <a:rPr lang="en-IN" dirty="0">
                <a:solidFill>
                  <a:srgbClr val="FF0000"/>
                </a:solidFill>
              </a:rPr>
              <a:t> day;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chemeClr val="tx1">
                    <a:lumMod val="95000"/>
                    <a:lumOff val="5000"/>
                  </a:schemeClr>
                </a:solidFill>
              </a:rPr>
              <a:t>Consider the default constructor that the compiler will generate for </a:t>
            </a:r>
            <a:r>
              <a:rPr lang="en-IN" i="1" dirty="0">
                <a:solidFill>
                  <a:schemeClr val="tx1">
                    <a:lumMod val="95000"/>
                    <a:lumOff val="5000"/>
                  </a:schemeClr>
                </a:solidFill>
              </a:rPr>
              <a:t>Date</a:t>
            </a:r>
            <a:r>
              <a:rPr lang="en-IN" dirty="0">
                <a:solidFill>
                  <a:schemeClr val="tx1">
                    <a:lumMod val="95000"/>
                    <a:lumOff val="5000"/>
                  </a:schemeClr>
                </a:solidFill>
              </a:rPr>
              <a:t>. This constructor sets the </a:t>
            </a:r>
            <a:r>
              <a:rPr lang="en-IN" i="1" dirty="0">
                <a:solidFill>
                  <a:schemeClr val="tx1">
                    <a:lumMod val="95000"/>
                    <a:lumOff val="5000"/>
                  </a:schemeClr>
                </a:solidFill>
              </a:rPr>
              <a:t>year </a:t>
            </a:r>
            <a:r>
              <a:rPr lang="en-IN" dirty="0">
                <a:solidFill>
                  <a:schemeClr val="tx1">
                    <a:lumMod val="95000"/>
                    <a:lumOff val="5000"/>
                  </a:schemeClr>
                </a:solidFill>
              </a:rPr>
              <a:t>to </a:t>
            </a:r>
            <a:r>
              <a:rPr lang="en-IN" i="1" dirty="0">
                <a:solidFill>
                  <a:schemeClr val="tx1">
                    <a:lumMod val="95000"/>
                    <a:lumOff val="5000"/>
                  </a:schemeClr>
                </a:solidFill>
              </a:rPr>
              <a:t>0</a:t>
            </a:r>
            <a:r>
              <a:rPr lang="en-IN" dirty="0">
                <a:solidFill>
                  <a:schemeClr val="tx1">
                    <a:lumMod val="95000"/>
                    <a:lumOff val="5000"/>
                  </a:schemeClr>
                </a:solidFill>
              </a:rPr>
              <a:t>, the </a:t>
            </a:r>
            <a:r>
              <a:rPr lang="en-IN" i="1" dirty="0">
                <a:solidFill>
                  <a:schemeClr val="tx1">
                    <a:lumMod val="95000"/>
                    <a:lumOff val="5000"/>
                  </a:schemeClr>
                </a:solidFill>
              </a:rPr>
              <a:t>month </a:t>
            </a:r>
            <a:r>
              <a:rPr lang="en-IN" dirty="0">
                <a:solidFill>
                  <a:schemeClr val="tx1">
                    <a:lumMod val="95000"/>
                    <a:lumOff val="5000"/>
                  </a:schemeClr>
                </a:solidFill>
              </a:rPr>
              <a:t>to </a:t>
            </a:r>
            <a:r>
              <a:rPr lang="en-IN" i="1" dirty="0">
                <a:solidFill>
                  <a:schemeClr val="tx1">
                    <a:lumMod val="95000"/>
                    <a:lumOff val="5000"/>
                  </a:schemeClr>
                </a:solidFill>
              </a:rPr>
              <a:t>0 </a:t>
            </a:r>
            <a:r>
              <a:rPr lang="en-IN" dirty="0">
                <a:solidFill>
                  <a:schemeClr val="tx1">
                    <a:lumMod val="95000"/>
                    <a:lumOff val="5000"/>
                  </a:schemeClr>
                </a:solidFill>
              </a:rPr>
              <a:t>(the value of January), and the </a:t>
            </a:r>
            <a:r>
              <a:rPr lang="en-IN" i="1" dirty="0">
                <a:solidFill>
                  <a:schemeClr val="tx1">
                    <a:lumMod val="95000"/>
                    <a:lumOff val="5000"/>
                  </a:schemeClr>
                </a:solidFill>
              </a:rPr>
              <a:t>day </a:t>
            </a:r>
            <a:r>
              <a:rPr lang="en-IN" dirty="0">
                <a:solidFill>
                  <a:schemeClr val="tx1">
                    <a:lumMod val="95000"/>
                    <a:lumOff val="5000"/>
                  </a:schemeClr>
                </a:solidFill>
              </a:rPr>
              <a:t>to </a:t>
            </a:r>
            <a:r>
              <a:rPr lang="en-IN" i="1" dirty="0">
                <a:solidFill>
                  <a:schemeClr val="tx1">
                    <a:lumMod val="95000"/>
                    <a:lumOff val="5000"/>
                  </a:schemeClr>
                </a:solidFill>
              </a:rPr>
              <a:t>0</a:t>
            </a:r>
            <a:r>
              <a:rPr lang="en-IN" dirty="0">
                <a:solidFill>
                  <a:schemeClr val="tx1">
                    <a:lumMod val="95000"/>
                    <a:lumOff val="5000"/>
                  </a:schemeClr>
                </a:solidFill>
              </a:rPr>
              <a:t>. The </a:t>
            </a:r>
            <a:r>
              <a:rPr lang="en-IN" i="1" dirty="0">
                <a:solidFill>
                  <a:schemeClr val="tx1">
                    <a:lumMod val="95000"/>
                    <a:lumOff val="5000"/>
                  </a:schemeClr>
                </a:solidFill>
              </a:rPr>
              <a:t>year </a:t>
            </a:r>
            <a:r>
              <a:rPr lang="en-IN" dirty="0">
                <a:solidFill>
                  <a:schemeClr val="tx1">
                    <a:lumMod val="95000"/>
                    <a:lumOff val="5000"/>
                  </a:schemeClr>
                </a:solidFill>
              </a:rPr>
              <a:t>value 0 is not valid (because there was no year 0), and the </a:t>
            </a:r>
            <a:r>
              <a:rPr lang="en-IN" i="1" dirty="0">
                <a:solidFill>
                  <a:schemeClr val="tx1">
                    <a:lumMod val="95000"/>
                    <a:lumOff val="5000"/>
                  </a:schemeClr>
                </a:solidFill>
              </a:rPr>
              <a:t>day </a:t>
            </a:r>
            <a:r>
              <a:rPr lang="en-IN" dirty="0">
                <a:solidFill>
                  <a:schemeClr val="tx1">
                    <a:lumMod val="95000"/>
                    <a:lumOff val="5000"/>
                  </a:schemeClr>
                </a:solidFill>
              </a:rPr>
              <a:t>value 0 is also not valid (because each month starts on day 1). </a:t>
            </a:r>
            <a:r>
              <a:rPr lang="en-IN" dirty="0" smtClean="0">
                <a:solidFill>
                  <a:schemeClr val="tx1">
                    <a:lumMod val="95000"/>
                    <a:lumOff val="5000"/>
                  </a:schemeClr>
                </a:solidFill>
              </a:rPr>
              <a:t> </a:t>
            </a:r>
          </a:p>
          <a:p>
            <a:pPr marL="0" indent="0" algn="just">
              <a:spcBef>
                <a:spcPts val="0"/>
              </a:spcBef>
              <a:buNone/>
            </a:pPr>
            <a:endParaRPr lang="en-US" dirty="0">
              <a:solidFill>
                <a:schemeClr val="tx1">
                  <a:lumMod val="95000"/>
                  <a:lumOff val="5000"/>
                </a:schemeClr>
              </a:solidFill>
            </a:endParaRPr>
          </a:p>
          <a:p>
            <a:pPr marL="0" indent="0" algn="just">
              <a:spcBef>
                <a:spcPts val="0"/>
              </a:spcBef>
              <a:buNone/>
            </a:pPr>
            <a:r>
              <a:rPr lang="en-IN" dirty="0">
                <a:solidFill>
                  <a:schemeClr val="tx1">
                    <a:lumMod val="95000"/>
                    <a:lumOff val="5000"/>
                  </a:schemeClr>
                </a:solidFill>
              </a:rPr>
              <a:t>One way to fix this problem is to translate the </a:t>
            </a:r>
            <a:r>
              <a:rPr lang="en-IN" i="1" dirty="0">
                <a:solidFill>
                  <a:schemeClr val="tx1">
                    <a:lumMod val="95000"/>
                    <a:lumOff val="5000"/>
                  </a:schemeClr>
                </a:solidFill>
              </a:rPr>
              <a:t>year </a:t>
            </a:r>
            <a:r>
              <a:rPr lang="en-IN" dirty="0">
                <a:solidFill>
                  <a:schemeClr val="tx1">
                    <a:lumMod val="95000"/>
                    <a:lumOff val="5000"/>
                  </a:schemeClr>
                </a:solidFill>
              </a:rPr>
              <a:t>and </a:t>
            </a:r>
            <a:r>
              <a:rPr lang="en-IN" i="1" dirty="0">
                <a:solidFill>
                  <a:schemeClr val="tx1">
                    <a:lumMod val="95000"/>
                    <a:lumOff val="5000"/>
                  </a:schemeClr>
                </a:solidFill>
              </a:rPr>
              <a:t>day </a:t>
            </a:r>
            <a:r>
              <a:rPr lang="en-IN" dirty="0">
                <a:solidFill>
                  <a:schemeClr val="tx1">
                    <a:lumMod val="95000"/>
                    <a:lumOff val="5000"/>
                  </a:schemeClr>
                </a:solidFill>
              </a:rPr>
              <a:t>values by implementing the </a:t>
            </a:r>
            <a:r>
              <a:rPr lang="en-IN" i="1" dirty="0">
                <a:solidFill>
                  <a:schemeClr val="tx1">
                    <a:lumMod val="95000"/>
                    <a:lumOff val="5000"/>
                  </a:schemeClr>
                </a:solidFill>
              </a:rPr>
              <a:t>Date </a:t>
            </a:r>
            <a:r>
              <a:rPr lang="en-IN" dirty="0">
                <a:solidFill>
                  <a:schemeClr val="tx1">
                    <a:lumMod val="95000"/>
                    <a:lumOff val="5000"/>
                  </a:schemeClr>
                </a:solidFill>
              </a:rPr>
              <a:t>structure so that when the </a:t>
            </a:r>
            <a:r>
              <a:rPr lang="en-IN" i="1" dirty="0">
                <a:solidFill>
                  <a:schemeClr val="tx1">
                    <a:lumMod val="95000"/>
                    <a:lumOff val="5000"/>
                  </a:schemeClr>
                </a:solidFill>
              </a:rPr>
              <a:t>year </a:t>
            </a:r>
            <a:r>
              <a:rPr lang="en-IN" dirty="0">
                <a:solidFill>
                  <a:schemeClr val="tx1">
                    <a:lumMod val="95000"/>
                    <a:lumOff val="5000"/>
                  </a:schemeClr>
                </a:solidFill>
              </a:rPr>
              <a:t>field holds the value </a:t>
            </a:r>
            <a:r>
              <a:rPr lang="en-IN" i="1" dirty="0">
                <a:solidFill>
                  <a:schemeClr val="tx1">
                    <a:lumMod val="95000"/>
                    <a:lumOff val="5000"/>
                  </a:schemeClr>
                </a:solidFill>
              </a:rPr>
              <a:t>Y</a:t>
            </a:r>
            <a:r>
              <a:rPr lang="en-IN" dirty="0">
                <a:solidFill>
                  <a:schemeClr val="tx1">
                    <a:lumMod val="95000"/>
                    <a:lumOff val="5000"/>
                  </a:schemeClr>
                </a:solidFill>
              </a:rPr>
              <a:t>, this value represents the year </a:t>
            </a:r>
            <a:r>
              <a:rPr lang="en-IN" i="1" dirty="0">
                <a:solidFill>
                  <a:schemeClr val="tx1">
                    <a:lumMod val="95000"/>
                    <a:lumOff val="5000"/>
                  </a:schemeClr>
                </a:solidFill>
              </a:rPr>
              <a:t>Y </a:t>
            </a:r>
            <a:r>
              <a:rPr lang="en-IN" dirty="0">
                <a:solidFill>
                  <a:schemeClr val="tx1">
                    <a:lumMod val="95000"/>
                    <a:lumOff val="5000"/>
                  </a:schemeClr>
                </a:solidFill>
              </a:rPr>
              <a:t>+ 1900 (or you can pick a different century if you prefer), and when the </a:t>
            </a:r>
            <a:r>
              <a:rPr lang="en-IN" i="1" dirty="0">
                <a:solidFill>
                  <a:schemeClr val="tx1">
                    <a:lumMod val="95000"/>
                    <a:lumOff val="5000"/>
                  </a:schemeClr>
                </a:solidFill>
              </a:rPr>
              <a:t>day </a:t>
            </a:r>
            <a:r>
              <a:rPr lang="en-IN" dirty="0">
                <a:solidFill>
                  <a:schemeClr val="tx1">
                    <a:lumMod val="95000"/>
                    <a:lumOff val="5000"/>
                  </a:schemeClr>
                </a:solidFill>
              </a:rPr>
              <a:t>field holds the value </a:t>
            </a:r>
            <a:r>
              <a:rPr lang="en-IN" i="1" dirty="0">
                <a:solidFill>
                  <a:schemeClr val="tx1">
                    <a:lumMod val="95000"/>
                    <a:lumOff val="5000"/>
                  </a:schemeClr>
                </a:solidFill>
              </a:rPr>
              <a:t>D</a:t>
            </a:r>
            <a:r>
              <a:rPr lang="en-IN" dirty="0">
                <a:solidFill>
                  <a:schemeClr val="tx1">
                    <a:lumMod val="95000"/>
                    <a:lumOff val="5000"/>
                  </a:schemeClr>
                </a:solidFill>
              </a:rPr>
              <a:t>, this value represents the day </a:t>
            </a:r>
            <a:r>
              <a:rPr lang="en-IN" i="1" dirty="0">
                <a:solidFill>
                  <a:schemeClr val="tx1">
                    <a:lumMod val="95000"/>
                    <a:lumOff val="5000"/>
                  </a:schemeClr>
                </a:solidFill>
              </a:rPr>
              <a:t>D </a:t>
            </a:r>
            <a:r>
              <a:rPr lang="en-IN" dirty="0">
                <a:solidFill>
                  <a:schemeClr val="tx1">
                    <a:lumMod val="95000"/>
                    <a:lumOff val="5000"/>
                  </a:schemeClr>
                </a:solidFill>
              </a:rPr>
              <a:t>+ 1. The default constructor will then set the three fields to values that represent the date 1 January 1900</a:t>
            </a:r>
            <a:r>
              <a:rPr lang="en-IN" dirty="0" smtClean="0">
                <a:solidFill>
                  <a:schemeClr val="tx1">
                    <a:lumMod val="95000"/>
                    <a:lumOff val="5000"/>
                  </a:schemeClr>
                </a:solidFill>
              </a:rPr>
              <a:t>. </a:t>
            </a:r>
          </a:p>
          <a:p>
            <a:pPr marL="0" indent="0" algn="just">
              <a:spcBef>
                <a:spcPts val="0"/>
              </a:spcBef>
              <a:buNone/>
            </a:pPr>
            <a:endParaRPr lang="en-US" dirty="0" smtClean="0">
              <a:solidFill>
                <a:schemeClr val="tx1">
                  <a:lumMod val="95000"/>
                  <a:lumOff val="5000"/>
                </a:schemeClr>
              </a:solidFill>
            </a:endParaRPr>
          </a:p>
          <a:p>
            <a:pPr marL="0" indent="0" algn="just">
              <a:spcBef>
                <a:spcPts val="0"/>
              </a:spcBef>
              <a:buNone/>
            </a:pPr>
            <a:r>
              <a:rPr lang="en-IN" dirty="0">
                <a:solidFill>
                  <a:schemeClr val="tx1">
                    <a:lumMod val="95000"/>
                    <a:lumOff val="5000"/>
                  </a:schemeClr>
                </a:solidFill>
              </a:rPr>
              <a:t>If you could override the default constructor and write your own, this would not be an issue, as you could then initialize the year and day fields directly to valid values. </a:t>
            </a:r>
            <a:r>
              <a:rPr lang="en-IN" dirty="0" smtClean="0">
                <a:solidFill>
                  <a:schemeClr val="tx1">
                    <a:lumMod val="95000"/>
                    <a:lumOff val="5000"/>
                  </a:schemeClr>
                </a:solidFill>
              </a:rPr>
              <a:t> </a:t>
            </a:r>
            <a:endParaRPr lang="en-IN" dirty="0">
              <a:solidFill>
                <a:schemeClr val="tx1">
                  <a:lumMod val="95000"/>
                  <a:lumOff val="5000"/>
                </a:schemeClr>
              </a:solidFill>
            </a:endParaRPr>
          </a:p>
          <a:p>
            <a:pPr marL="0" indent="0" algn="just">
              <a:spcBef>
                <a:spcPts val="0"/>
              </a:spcBef>
              <a:buNone/>
            </a:pPr>
            <a:endParaRPr lang="en-IN" dirty="0" smtClean="0">
              <a:solidFill>
                <a:schemeClr val="tx1">
                  <a:lumMod val="95000"/>
                  <a:lumOff val="5000"/>
                </a:schemeClr>
              </a:solidFill>
            </a:endParaRPr>
          </a:p>
          <a:p>
            <a:pPr marL="0" indent="0" algn="just">
              <a:spcBef>
                <a:spcPts val="0"/>
              </a:spcBef>
              <a:buNone/>
            </a:pPr>
            <a:r>
              <a:rPr lang="en-IN" dirty="0" smtClean="0">
                <a:solidFill>
                  <a:schemeClr val="tx1">
                    <a:lumMod val="95000"/>
                    <a:lumOff val="5000"/>
                  </a:schemeClr>
                </a:solidFill>
              </a:rPr>
              <a:t>You </a:t>
            </a:r>
            <a:r>
              <a:rPr lang="en-IN" dirty="0">
                <a:solidFill>
                  <a:schemeClr val="tx1">
                    <a:lumMod val="95000"/>
                    <a:lumOff val="5000"/>
                  </a:schemeClr>
                </a:solidFill>
              </a:rPr>
              <a:t>cannot do this, though, and so you have to implement the logic in your structure to translate the compiler-generated default values into meaningful values for your problem domain. </a:t>
            </a:r>
            <a:r>
              <a:rPr lang="en-IN" dirty="0" smtClean="0">
                <a:solidFill>
                  <a:schemeClr val="tx1">
                    <a:lumMod val="95000"/>
                    <a:lumOff val="5000"/>
                  </a:schemeClr>
                </a:solidFill>
              </a:rPr>
              <a:t> </a:t>
            </a:r>
          </a:p>
          <a:p>
            <a:pPr marL="0" indent="0" algn="just">
              <a:spcBef>
                <a:spcPts val="0"/>
              </a:spcBef>
              <a:buNone/>
            </a:pPr>
            <a:endParaRPr lang="en-IN" dirty="0" smtClean="0">
              <a:solidFill>
                <a:schemeClr val="tx1">
                  <a:lumMod val="95000"/>
                  <a:lumOff val="5000"/>
                </a:schemeClr>
              </a:solidFill>
            </a:endParaRPr>
          </a:p>
          <a:p>
            <a:pPr marL="0" indent="0" algn="just">
              <a:spcBef>
                <a:spcPts val="0"/>
              </a:spcBef>
              <a:buNone/>
            </a:pPr>
            <a:r>
              <a:rPr lang="en-IN" dirty="0">
                <a:solidFill>
                  <a:schemeClr val="tx1">
                    <a:lumMod val="95000"/>
                    <a:lumOff val="5000"/>
                  </a:schemeClr>
                </a:solidFill>
              </a:rPr>
              <a:t>However, although you cannot override the default constructor, it is still good practice to define </a:t>
            </a:r>
            <a:r>
              <a:rPr lang="en-IN" dirty="0" err="1">
                <a:solidFill>
                  <a:schemeClr val="tx1">
                    <a:lumMod val="95000"/>
                    <a:lumOff val="5000"/>
                  </a:schemeClr>
                </a:solidFill>
              </a:rPr>
              <a:t>nondefault</a:t>
            </a:r>
            <a:r>
              <a:rPr lang="en-IN" dirty="0">
                <a:solidFill>
                  <a:schemeClr val="tx1">
                    <a:lumMod val="95000"/>
                    <a:lumOff val="5000"/>
                  </a:schemeClr>
                </a:solidFill>
              </a:rPr>
              <a:t> constructors to allow a user to explicitly initialize the fields in a structure to meaningful </a:t>
            </a:r>
            <a:r>
              <a:rPr lang="en-IN" dirty="0" err="1">
                <a:solidFill>
                  <a:schemeClr val="tx1">
                    <a:lumMod val="95000"/>
                    <a:lumOff val="5000"/>
                  </a:schemeClr>
                </a:solidFill>
              </a:rPr>
              <a:t>nondefault</a:t>
            </a:r>
            <a:r>
              <a:rPr lang="en-IN" dirty="0">
                <a:solidFill>
                  <a:schemeClr val="tx1">
                    <a:lumMod val="95000"/>
                    <a:lumOff val="5000"/>
                  </a:schemeClr>
                </a:solidFill>
              </a:rPr>
              <a:t> values.</a:t>
            </a:r>
          </a:p>
        </p:txBody>
      </p:sp>
    </p:spTree>
    <p:extLst>
      <p:ext uri="{BB962C8B-B14F-4D97-AF65-F5344CB8AC3E}">
        <p14:creationId xmlns:p14="http://schemas.microsoft.com/office/powerpoint/2010/main" xmlns="" val="204943647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US" dirty="0" err="1" smtClean="0">
                <a:solidFill>
                  <a:srgbClr val="FF0000"/>
                </a:solidFill>
              </a:rPr>
              <a:t>Contd</a:t>
            </a:r>
            <a:r>
              <a:rPr lang="en-US"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a:bodyPr>
          <a:lstStyle/>
          <a:p>
            <a:pPr marL="0" indent="0" algn="just">
              <a:buNone/>
            </a:pPr>
            <a:r>
              <a:rPr lang="en-IN" dirty="0" smtClean="0">
                <a:solidFill>
                  <a:schemeClr val="tx1">
                    <a:lumMod val="95000"/>
                    <a:lumOff val="5000"/>
                  </a:schemeClr>
                </a:solidFill>
              </a:rPr>
              <a:t>3) Add </a:t>
            </a:r>
            <a:r>
              <a:rPr lang="en-IN" dirty="0">
                <a:solidFill>
                  <a:schemeClr val="tx1">
                    <a:lumMod val="95000"/>
                    <a:lumOff val="5000"/>
                  </a:schemeClr>
                </a:solidFill>
              </a:rPr>
              <a:t>a </a:t>
            </a:r>
            <a:r>
              <a:rPr lang="en-IN" i="1" dirty="0">
                <a:solidFill>
                  <a:schemeClr val="tx1">
                    <a:lumMod val="95000"/>
                    <a:lumOff val="5000"/>
                  </a:schemeClr>
                </a:solidFill>
              </a:rPr>
              <a:t>public </a:t>
            </a:r>
            <a:r>
              <a:rPr lang="en-IN" dirty="0">
                <a:solidFill>
                  <a:schemeClr val="tx1">
                    <a:lumMod val="95000"/>
                    <a:lumOff val="5000"/>
                  </a:schemeClr>
                </a:solidFill>
              </a:rPr>
              <a:t>constructor to the </a:t>
            </a:r>
            <a:r>
              <a:rPr lang="en-IN" i="1" dirty="0">
                <a:solidFill>
                  <a:schemeClr val="tx1">
                    <a:lumMod val="95000"/>
                    <a:lumOff val="5000"/>
                  </a:schemeClr>
                </a:solidFill>
              </a:rPr>
              <a:t>Date </a:t>
            </a:r>
            <a:r>
              <a:rPr lang="en-IN" dirty="0">
                <a:solidFill>
                  <a:schemeClr val="tx1">
                    <a:lumMod val="95000"/>
                    <a:lumOff val="5000"/>
                  </a:schemeClr>
                </a:solidFill>
              </a:rPr>
              <a:t>structure. This constructor should take three parameters: an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dirty="0">
                <a:solidFill>
                  <a:schemeClr val="tx1">
                    <a:lumMod val="95000"/>
                    <a:lumOff val="5000"/>
                  </a:schemeClr>
                </a:solidFill>
              </a:rPr>
              <a:t>named </a:t>
            </a:r>
            <a:r>
              <a:rPr lang="en-IN" i="1" dirty="0" err="1">
                <a:solidFill>
                  <a:schemeClr val="tx1">
                    <a:lumMod val="95000"/>
                    <a:lumOff val="5000"/>
                  </a:schemeClr>
                </a:solidFill>
              </a:rPr>
              <a:t>ccyy</a:t>
            </a:r>
            <a:r>
              <a:rPr lang="en-IN" i="1" dirty="0">
                <a:solidFill>
                  <a:schemeClr val="tx1">
                    <a:lumMod val="95000"/>
                    <a:lumOff val="5000"/>
                  </a:schemeClr>
                </a:solidFill>
              </a:rPr>
              <a:t> </a:t>
            </a:r>
            <a:r>
              <a:rPr lang="en-IN" dirty="0">
                <a:solidFill>
                  <a:schemeClr val="tx1">
                    <a:lumMod val="95000"/>
                    <a:lumOff val="5000"/>
                  </a:schemeClr>
                </a:solidFill>
              </a:rPr>
              <a:t>for the </a:t>
            </a:r>
            <a:r>
              <a:rPr lang="en-IN" i="1" dirty="0">
                <a:solidFill>
                  <a:schemeClr val="tx1">
                    <a:lumMod val="95000"/>
                    <a:lumOff val="5000"/>
                  </a:schemeClr>
                </a:solidFill>
              </a:rPr>
              <a:t>year</a:t>
            </a:r>
            <a:r>
              <a:rPr lang="en-IN" dirty="0">
                <a:solidFill>
                  <a:schemeClr val="tx1">
                    <a:lumMod val="95000"/>
                    <a:lumOff val="5000"/>
                  </a:schemeClr>
                </a:solidFill>
              </a:rPr>
              <a:t>, a </a:t>
            </a:r>
            <a:r>
              <a:rPr lang="en-IN" i="1" dirty="0">
                <a:solidFill>
                  <a:schemeClr val="tx1">
                    <a:lumMod val="95000"/>
                    <a:lumOff val="5000"/>
                  </a:schemeClr>
                </a:solidFill>
              </a:rPr>
              <a:t>Month </a:t>
            </a:r>
            <a:r>
              <a:rPr lang="en-IN" dirty="0">
                <a:solidFill>
                  <a:schemeClr val="tx1">
                    <a:lumMod val="95000"/>
                    <a:lumOff val="5000"/>
                  </a:schemeClr>
                </a:solidFill>
              </a:rPr>
              <a:t>named </a:t>
            </a:r>
            <a:r>
              <a:rPr lang="en-IN" i="1" dirty="0">
                <a:solidFill>
                  <a:schemeClr val="tx1">
                    <a:lumMod val="95000"/>
                    <a:lumOff val="5000"/>
                  </a:schemeClr>
                </a:solidFill>
              </a:rPr>
              <a:t>mm </a:t>
            </a:r>
            <a:r>
              <a:rPr lang="en-IN" dirty="0">
                <a:solidFill>
                  <a:schemeClr val="tx1">
                    <a:lumMod val="95000"/>
                    <a:lumOff val="5000"/>
                  </a:schemeClr>
                </a:solidFill>
              </a:rPr>
              <a:t>for the </a:t>
            </a:r>
            <a:r>
              <a:rPr lang="en-IN" i="1" dirty="0">
                <a:solidFill>
                  <a:schemeClr val="tx1">
                    <a:lumMod val="95000"/>
                    <a:lumOff val="5000"/>
                  </a:schemeClr>
                </a:solidFill>
              </a:rPr>
              <a:t>month</a:t>
            </a:r>
            <a:r>
              <a:rPr lang="en-IN" dirty="0">
                <a:solidFill>
                  <a:schemeClr val="tx1">
                    <a:lumMod val="95000"/>
                    <a:lumOff val="5000"/>
                  </a:schemeClr>
                </a:solidFill>
              </a:rPr>
              <a:t>, and an </a:t>
            </a:r>
            <a:r>
              <a:rPr lang="en-IN" i="1" dirty="0" err="1">
                <a:solidFill>
                  <a:schemeClr val="tx1">
                    <a:lumMod val="95000"/>
                    <a:lumOff val="5000"/>
                  </a:schemeClr>
                </a:solidFill>
              </a:rPr>
              <a:t>int</a:t>
            </a:r>
            <a:r>
              <a:rPr lang="en-IN" i="1" dirty="0">
                <a:solidFill>
                  <a:schemeClr val="tx1">
                    <a:lumMod val="95000"/>
                    <a:lumOff val="5000"/>
                  </a:schemeClr>
                </a:solidFill>
              </a:rPr>
              <a:t> </a:t>
            </a:r>
            <a:r>
              <a:rPr lang="en-IN" dirty="0">
                <a:solidFill>
                  <a:schemeClr val="tx1">
                    <a:lumMod val="95000"/>
                    <a:lumOff val="5000"/>
                  </a:schemeClr>
                </a:solidFill>
              </a:rPr>
              <a:t>named </a:t>
            </a:r>
            <a:r>
              <a:rPr lang="en-IN" i="1" dirty="0" err="1">
                <a:solidFill>
                  <a:schemeClr val="tx1">
                    <a:lumMod val="95000"/>
                    <a:lumOff val="5000"/>
                  </a:schemeClr>
                </a:solidFill>
              </a:rPr>
              <a:t>dd</a:t>
            </a:r>
            <a:r>
              <a:rPr lang="en-IN" i="1" dirty="0">
                <a:solidFill>
                  <a:schemeClr val="tx1">
                    <a:lumMod val="95000"/>
                    <a:lumOff val="5000"/>
                  </a:schemeClr>
                </a:solidFill>
              </a:rPr>
              <a:t> </a:t>
            </a:r>
            <a:r>
              <a:rPr lang="en-IN" dirty="0">
                <a:solidFill>
                  <a:schemeClr val="tx1">
                    <a:lumMod val="95000"/>
                    <a:lumOff val="5000"/>
                  </a:schemeClr>
                </a:solidFill>
              </a:rPr>
              <a:t>for the </a:t>
            </a:r>
            <a:r>
              <a:rPr lang="en-IN" i="1" dirty="0">
                <a:solidFill>
                  <a:schemeClr val="tx1">
                    <a:lumMod val="95000"/>
                    <a:lumOff val="5000"/>
                  </a:schemeClr>
                </a:solidFill>
              </a:rPr>
              <a:t>day</a:t>
            </a:r>
            <a:r>
              <a:rPr lang="en-IN" dirty="0">
                <a:solidFill>
                  <a:schemeClr val="tx1">
                    <a:lumMod val="95000"/>
                    <a:lumOff val="5000"/>
                  </a:schemeClr>
                </a:solidFill>
              </a:rPr>
              <a:t>.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Use </a:t>
            </a:r>
            <a:r>
              <a:rPr lang="en-IN" dirty="0">
                <a:solidFill>
                  <a:schemeClr val="tx1">
                    <a:lumMod val="95000"/>
                    <a:lumOff val="5000"/>
                  </a:schemeClr>
                </a:solidFill>
              </a:rPr>
              <a:t>these three parameters to initialize the corresponding fields. A </a:t>
            </a:r>
            <a:r>
              <a:rPr lang="en-IN" i="1" dirty="0">
                <a:solidFill>
                  <a:schemeClr val="tx1">
                    <a:lumMod val="95000"/>
                    <a:lumOff val="5000"/>
                  </a:schemeClr>
                </a:solidFill>
              </a:rPr>
              <a:t>year </a:t>
            </a:r>
            <a:r>
              <a:rPr lang="en-IN" dirty="0">
                <a:solidFill>
                  <a:schemeClr val="tx1">
                    <a:lumMod val="95000"/>
                    <a:lumOff val="5000"/>
                  </a:schemeClr>
                </a:solidFill>
              </a:rPr>
              <a:t>field with the value </a:t>
            </a:r>
            <a:r>
              <a:rPr lang="en-IN" i="1" dirty="0">
                <a:solidFill>
                  <a:schemeClr val="tx1">
                    <a:lumMod val="95000"/>
                    <a:lumOff val="5000"/>
                  </a:schemeClr>
                </a:solidFill>
              </a:rPr>
              <a:t>Y </a:t>
            </a:r>
            <a:r>
              <a:rPr lang="en-IN" dirty="0">
                <a:solidFill>
                  <a:schemeClr val="tx1">
                    <a:lumMod val="95000"/>
                    <a:lumOff val="5000"/>
                  </a:schemeClr>
                </a:solidFill>
              </a:rPr>
              <a:t>represents the year </a:t>
            </a:r>
            <a:r>
              <a:rPr lang="en-IN" i="1" dirty="0">
                <a:solidFill>
                  <a:schemeClr val="tx1">
                    <a:lumMod val="95000"/>
                    <a:lumOff val="5000"/>
                  </a:schemeClr>
                </a:solidFill>
              </a:rPr>
              <a:t>Y </a:t>
            </a:r>
            <a:r>
              <a:rPr lang="en-IN" dirty="0">
                <a:solidFill>
                  <a:schemeClr val="tx1">
                    <a:lumMod val="95000"/>
                    <a:lumOff val="5000"/>
                  </a:schemeClr>
                </a:solidFill>
              </a:rPr>
              <a:t>+ 1900, so you need to initialize the </a:t>
            </a:r>
            <a:r>
              <a:rPr lang="en-IN" i="1" dirty="0">
                <a:solidFill>
                  <a:schemeClr val="tx1">
                    <a:lumMod val="95000"/>
                    <a:lumOff val="5000"/>
                  </a:schemeClr>
                </a:solidFill>
              </a:rPr>
              <a:t>year </a:t>
            </a:r>
            <a:r>
              <a:rPr lang="en-IN" dirty="0">
                <a:solidFill>
                  <a:schemeClr val="tx1">
                    <a:lumMod val="95000"/>
                    <a:lumOff val="5000"/>
                  </a:schemeClr>
                </a:solidFill>
              </a:rPr>
              <a:t>field to the value </a:t>
            </a:r>
            <a:r>
              <a:rPr lang="en-IN" i="1" dirty="0" err="1">
                <a:solidFill>
                  <a:schemeClr val="tx1">
                    <a:lumMod val="95000"/>
                    <a:lumOff val="5000"/>
                  </a:schemeClr>
                </a:solidFill>
              </a:rPr>
              <a:t>ccyy</a:t>
            </a:r>
            <a:r>
              <a:rPr lang="en-IN" i="1" dirty="0">
                <a:solidFill>
                  <a:schemeClr val="tx1">
                    <a:lumMod val="95000"/>
                    <a:lumOff val="5000"/>
                  </a:schemeClr>
                </a:solidFill>
              </a:rPr>
              <a:t> </a:t>
            </a:r>
            <a:r>
              <a:rPr lang="en-IN" dirty="0">
                <a:solidFill>
                  <a:schemeClr val="tx1">
                    <a:lumMod val="95000"/>
                    <a:lumOff val="5000"/>
                  </a:schemeClr>
                </a:solidFill>
              </a:rPr>
              <a:t>– 1900.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A </a:t>
            </a:r>
            <a:r>
              <a:rPr lang="en-IN" i="1" dirty="0">
                <a:solidFill>
                  <a:schemeClr val="tx1">
                    <a:lumMod val="95000"/>
                    <a:lumOff val="5000"/>
                  </a:schemeClr>
                </a:solidFill>
              </a:rPr>
              <a:t>day </a:t>
            </a:r>
            <a:r>
              <a:rPr lang="en-IN" dirty="0">
                <a:solidFill>
                  <a:schemeClr val="tx1">
                    <a:lumMod val="95000"/>
                    <a:lumOff val="5000"/>
                  </a:schemeClr>
                </a:solidFill>
              </a:rPr>
              <a:t>field with the value </a:t>
            </a:r>
            <a:r>
              <a:rPr lang="en-IN" i="1" dirty="0">
                <a:solidFill>
                  <a:schemeClr val="tx1">
                    <a:lumMod val="95000"/>
                    <a:lumOff val="5000"/>
                  </a:schemeClr>
                </a:solidFill>
              </a:rPr>
              <a:t>D </a:t>
            </a:r>
            <a:r>
              <a:rPr lang="en-IN" dirty="0">
                <a:solidFill>
                  <a:schemeClr val="tx1">
                    <a:lumMod val="95000"/>
                    <a:lumOff val="5000"/>
                  </a:schemeClr>
                </a:solidFill>
              </a:rPr>
              <a:t>represents the day </a:t>
            </a:r>
            <a:r>
              <a:rPr lang="en-IN" i="1" dirty="0">
                <a:solidFill>
                  <a:schemeClr val="tx1">
                    <a:lumMod val="95000"/>
                    <a:lumOff val="5000"/>
                  </a:schemeClr>
                </a:solidFill>
              </a:rPr>
              <a:t>D </a:t>
            </a:r>
            <a:r>
              <a:rPr lang="en-IN" dirty="0">
                <a:solidFill>
                  <a:schemeClr val="tx1">
                    <a:lumMod val="95000"/>
                    <a:lumOff val="5000"/>
                  </a:schemeClr>
                </a:solidFill>
              </a:rPr>
              <a:t>+ 1, so you need to initialize the </a:t>
            </a:r>
            <a:r>
              <a:rPr lang="en-IN" i="1" dirty="0">
                <a:solidFill>
                  <a:schemeClr val="tx1">
                    <a:lumMod val="95000"/>
                    <a:lumOff val="5000"/>
                  </a:schemeClr>
                </a:solidFill>
              </a:rPr>
              <a:t>day </a:t>
            </a:r>
            <a:r>
              <a:rPr lang="en-IN" dirty="0">
                <a:solidFill>
                  <a:schemeClr val="tx1">
                    <a:lumMod val="95000"/>
                    <a:lumOff val="5000"/>
                  </a:schemeClr>
                </a:solidFill>
              </a:rPr>
              <a:t>field to the value </a:t>
            </a:r>
            <a:r>
              <a:rPr lang="en-IN" i="1" dirty="0" err="1">
                <a:solidFill>
                  <a:schemeClr val="tx1">
                    <a:lumMod val="95000"/>
                    <a:lumOff val="5000"/>
                  </a:schemeClr>
                </a:solidFill>
              </a:rPr>
              <a:t>dd</a:t>
            </a:r>
            <a:r>
              <a:rPr lang="en-IN" i="1" dirty="0">
                <a:solidFill>
                  <a:schemeClr val="tx1">
                    <a:lumMod val="95000"/>
                    <a:lumOff val="5000"/>
                  </a:schemeClr>
                </a:solidFill>
              </a:rPr>
              <a:t> </a:t>
            </a:r>
            <a:r>
              <a:rPr lang="en-IN" dirty="0">
                <a:solidFill>
                  <a:schemeClr val="tx1">
                    <a:lumMod val="95000"/>
                    <a:lumOff val="5000"/>
                  </a:schemeClr>
                </a:solidFill>
              </a:rPr>
              <a:t>– 1</a:t>
            </a:r>
            <a:r>
              <a:rPr lang="en-IN" dirty="0" smtClean="0">
                <a:solidFill>
                  <a:schemeClr val="tx1">
                    <a:lumMod val="95000"/>
                    <a:lumOff val="5000"/>
                  </a:schemeClr>
                </a:solidFill>
              </a:rPr>
              <a:t>. </a:t>
            </a:r>
          </a:p>
          <a:p>
            <a:pPr marL="0" indent="0" algn="just">
              <a:buNone/>
            </a:pPr>
            <a:endParaRPr lang="en-US" dirty="0">
              <a:solidFill>
                <a:schemeClr val="tx1">
                  <a:lumMod val="95000"/>
                  <a:lumOff val="5000"/>
                </a:schemeClr>
              </a:solidFill>
            </a:endParaRPr>
          </a:p>
          <a:p>
            <a:pPr marL="0" indent="0" algn="just">
              <a:buNone/>
            </a:pPr>
            <a:r>
              <a:rPr lang="en-IN" dirty="0">
                <a:solidFill>
                  <a:schemeClr val="tx1">
                    <a:lumMod val="95000"/>
                    <a:lumOff val="5000"/>
                  </a:schemeClr>
                </a:solidFill>
              </a:rPr>
              <a:t>The </a:t>
            </a:r>
            <a:r>
              <a:rPr lang="en-IN" i="1" dirty="0">
                <a:solidFill>
                  <a:schemeClr val="tx1">
                    <a:lumMod val="95000"/>
                    <a:lumOff val="5000"/>
                  </a:schemeClr>
                </a:solidFill>
              </a:rPr>
              <a:t>Date </a:t>
            </a:r>
            <a:r>
              <a:rPr lang="en-IN" dirty="0">
                <a:solidFill>
                  <a:schemeClr val="tx1">
                    <a:lumMod val="95000"/>
                    <a:lumOff val="5000"/>
                  </a:schemeClr>
                </a:solidFill>
              </a:rPr>
              <a:t>structure should now look like this </a:t>
            </a:r>
            <a:r>
              <a:rPr lang="en-IN" dirty="0" smtClean="0">
                <a:solidFill>
                  <a:schemeClr val="tx1">
                    <a:lumMod val="95000"/>
                    <a:lumOff val="5000"/>
                  </a:schemeClr>
                </a:solidFill>
              </a:rPr>
              <a:t>(</a:t>
            </a:r>
            <a:r>
              <a:rPr lang="en-IN" dirty="0">
                <a:solidFill>
                  <a:schemeClr val="tx1">
                    <a:lumMod val="95000"/>
                    <a:lumOff val="5000"/>
                  </a:schemeClr>
                </a:solidFill>
              </a:rPr>
              <a:t>with the constructor shown in bold</a:t>
            </a:r>
            <a:r>
              <a:rPr lang="en-IN" dirty="0" smtClean="0">
                <a:solidFill>
                  <a:schemeClr val="tx1">
                    <a:lumMod val="95000"/>
                    <a:lumOff val="5000"/>
                  </a:schemeClr>
                </a:solidFill>
              </a:rPr>
              <a:t>):</a:t>
            </a:r>
          </a:p>
          <a:p>
            <a:pPr marL="0" indent="0" algn="just">
              <a:spcBef>
                <a:spcPts val="0"/>
              </a:spcBef>
              <a:buNone/>
            </a:pPr>
            <a:r>
              <a:rPr lang="en-IN" dirty="0" smtClean="0">
                <a:solidFill>
                  <a:srgbClr val="FF0000"/>
                </a:solidFill>
              </a:rPr>
              <a:t>                                                                   </a:t>
            </a:r>
            <a:r>
              <a:rPr lang="en-IN" dirty="0" err="1" smtClean="0">
                <a:solidFill>
                  <a:srgbClr val="FF0000"/>
                </a:solidFill>
              </a:rPr>
              <a:t>struct</a:t>
            </a:r>
            <a:r>
              <a:rPr lang="en-IN" dirty="0" smtClean="0">
                <a:solidFill>
                  <a:srgbClr val="FF0000"/>
                </a:solidFill>
              </a:rPr>
              <a:t> Date</a:t>
            </a:r>
          </a:p>
          <a:p>
            <a:pPr marL="0" indent="0" algn="just">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rgbClr val="FF0000"/>
                </a:solidFill>
              </a:rPr>
              <a:t> </a:t>
            </a:r>
            <a:r>
              <a:rPr lang="en-IN" dirty="0" smtClean="0">
                <a:solidFill>
                  <a:srgbClr val="FF0000"/>
                </a:solidFill>
              </a:rPr>
              <a:t>                                                                private </a:t>
            </a:r>
            <a:r>
              <a:rPr lang="en-IN" dirty="0" err="1">
                <a:solidFill>
                  <a:srgbClr val="FF0000"/>
                </a:solidFill>
              </a:rPr>
              <a:t>int</a:t>
            </a:r>
            <a:r>
              <a:rPr lang="en-IN" dirty="0">
                <a:solidFill>
                  <a:srgbClr val="FF0000"/>
                </a:solidFill>
              </a:rPr>
              <a:t> year;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private </a:t>
            </a:r>
            <a:r>
              <a:rPr lang="en-IN" dirty="0">
                <a:solidFill>
                  <a:srgbClr val="FF0000"/>
                </a:solidFill>
              </a:rPr>
              <a:t>Month </a:t>
            </a:r>
            <a:r>
              <a:rPr lang="en-IN" dirty="0" err="1">
                <a:solidFill>
                  <a:srgbClr val="FF0000"/>
                </a:solidFill>
              </a:rPr>
              <a:t>month</a:t>
            </a:r>
            <a:r>
              <a:rPr lang="en-IN" dirty="0">
                <a:solidFill>
                  <a:srgbClr val="FF0000"/>
                </a:solidFill>
              </a:rPr>
              <a:t>; </a:t>
            </a:r>
            <a:endParaRPr lang="en-IN" dirty="0" smtClean="0">
              <a:solidFill>
                <a:srgbClr val="FF0000"/>
              </a:solidFill>
            </a:endParaRPr>
          </a:p>
          <a:p>
            <a:pPr marL="0" indent="0" algn="just">
              <a:spcBef>
                <a:spcPts val="0"/>
              </a:spcBef>
              <a:buNone/>
            </a:pPr>
            <a:r>
              <a:rPr lang="en-IN" dirty="0">
                <a:solidFill>
                  <a:srgbClr val="FF0000"/>
                </a:solidFill>
              </a:rPr>
              <a:t> </a:t>
            </a:r>
            <a:r>
              <a:rPr lang="en-IN" dirty="0" smtClean="0">
                <a:solidFill>
                  <a:srgbClr val="FF0000"/>
                </a:solidFill>
              </a:rPr>
              <a:t>                                                                private </a:t>
            </a:r>
            <a:r>
              <a:rPr lang="en-IN" dirty="0" err="1">
                <a:solidFill>
                  <a:srgbClr val="FF0000"/>
                </a:solidFill>
              </a:rPr>
              <a:t>int</a:t>
            </a:r>
            <a:r>
              <a:rPr lang="en-IN" dirty="0">
                <a:solidFill>
                  <a:srgbClr val="FF0000"/>
                </a:solidFill>
              </a:rPr>
              <a:t> day; </a:t>
            </a:r>
            <a:endParaRPr lang="en-IN" dirty="0" smtClean="0">
              <a:solidFill>
                <a:srgbClr val="FF0000"/>
              </a:solidFill>
            </a:endParaRPr>
          </a:p>
          <a:p>
            <a:pPr marL="0" indent="0" algn="just">
              <a:spcBef>
                <a:spcPts val="0"/>
              </a:spcBef>
              <a:buNone/>
            </a:pPr>
            <a:r>
              <a:rPr lang="en-IN" b="1" dirty="0">
                <a:solidFill>
                  <a:srgbClr val="FF0000"/>
                </a:solidFill>
              </a:rPr>
              <a:t> </a:t>
            </a:r>
            <a:r>
              <a:rPr lang="en-IN" b="1" dirty="0" smtClean="0">
                <a:solidFill>
                  <a:srgbClr val="FF0000"/>
                </a:solidFill>
              </a:rPr>
              <a:t>                                                            public </a:t>
            </a:r>
            <a:r>
              <a:rPr lang="en-IN" b="1" dirty="0">
                <a:solidFill>
                  <a:srgbClr val="FF0000"/>
                </a:solidFill>
              </a:rPr>
              <a:t>Date(</a:t>
            </a:r>
            <a:r>
              <a:rPr lang="en-IN" b="1" dirty="0" err="1">
                <a:solidFill>
                  <a:srgbClr val="FF0000"/>
                </a:solidFill>
              </a:rPr>
              <a:t>int</a:t>
            </a:r>
            <a:r>
              <a:rPr lang="en-IN" b="1" dirty="0">
                <a:solidFill>
                  <a:srgbClr val="FF0000"/>
                </a:solidFill>
              </a:rPr>
              <a:t> </a:t>
            </a:r>
            <a:r>
              <a:rPr lang="en-IN" b="1" dirty="0" err="1">
                <a:solidFill>
                  <a:srgbClr val="FF0000"/>
                </a:solidFill>
              </a:rPr>
              <a:t>ccyy</a:t>
            </a:r>
            <a:r>
              <a:rPr lang="en-IN" b="1" dirty="0">
                <a:solidFill>
                  <a:srgbClr val="FF0000"/>
                </a:solidFill>
              </a:rPr>
              <a:t>, Month mm, </a:t>
            </a:r>
            <a:r>
              <a:rPr lang="en-IN" b="1" dirty="0" err="1">
                <a:solidFill>
                  <a:srgbClr val="FF0000"/>
                </a:solidFill>
              </a:rPr>
              <a:t>int</a:t>
            </a:r>
            <a:r>
              <a:rPr lang="en-IN" b="1" dirty="0">
                <a:solidFill>
                  <a:srgbClr val="FF0000"/>
                </a:solidFill>
              </a:rPr>
              <a:t> </a:t>
            </a:r>
            <a:r>
              <a:rPr lang="en-IN" b="1" dirty="0" err="1">
                <a:solidFill>
                  <a:srgbClr val="FF0000"/>
                </a:solidFill>
              </a:rPr>
              <a:t>dd</a:t>
            </a:r>
            <a:r>
              <a:rPr lang="en-IN" b="1" dirty="0">
                <a:solidFill>
                  <a:srgbClr val="FF0000"/>
                </a:solidFill>
              </a:rPr>
              <a:t>) </a:t>
            </a:r>
            <a:endParaRPr lang="en-IN" b="1" dirty="0" smtClean="0">
              <a:solidFill>
                <a:srgbClr val="FF0000"/>
              </a:solidFill>
            </a:endParaRPr>
          </a:p>
          <a:p>
            <a:pPr marL="0" indent="0" algn="just">
              <a:spcBef>
                <a:spcPts val="0"/>
              </a:spcBef>
              <a:buNone/>
            </a:pPr>
            <a:r>
              <a:rPr lang="en-IN" b="1" dirty="0">
                <a:solidFill>
                  <a:srgbClr val="FF0000"/>
                </a:solidFill>
              </a:rPr>
              <a:t> </a:t>
            </a:r>
            <a:r>
              <a:rPr lang="en-IN" b="1" dirty="0" smtClean="0">
                <a:solidFill>
                  <a:srgbClr val="FF0000"/>
                </a:solidFill>
              </a:rPr>
              <a:t>                                                          { </a:t>
            </a:r>
          </a:p>
          <a:p>
            <a:pPr marL="0" indent="0" algn="just">
              <a:spcBef>
                <a:spcPts val="0"/>
              </a:spcBef>
              <a:buNone/>
            </a:pPr>
            <a:r>
              <a:rPr lang="en-IN" b="1" dirty="0">
                <a:solidFill>
                  <a:srgbClr val="FF0000"/>
                </a:solidFill>
              </a:rPr>
              <a:t> </a:t>
            </a:r>
            <a:r>
              <a:rPr lang="en-IN" b="1" dirty="0" smtClean="0">
                <a:solidFill>
                  <a:srgbClr val="FF0000"/>
                </a:solidFill>
              </a:rPr>
              <a:t>                                                             </a:t>
            </a:r>
            <a:r>
              <a:rPr lang="en-IN" b="1" dirty="0" err="1" smtClean="0">
                <a:solidFill>
                  <a:srgbClr val="FF0000"/>
                </a:solidFill>
              </a:rPr>
              <a:t>this.year</a:t>
            </a:r>
            <a:r>
              <a:rPr lang="en-IN" b="1" dirty="0" smtClean="0">
                <a:solidFill>
                  <a:srgbClr val="FF0000"/>
                </a:solidFill>
              </a:rPr>
              <a:t> </a:t>
            </a:r>
            <a:r>
              <a:rPr lang="en-IN" b="1" dirty="0">
                <a:solidFill>
                  <a:srgbClr val="FF0000"/>
                </a:solidFill>
              </a:rPr>
              <a:t>= </a:t>
            </a:r>
            <a:r>
              <a:rPr lang="en-IN" b="1" dirty="0" err="1">
                <a:solidFill>
                  <a:srgbClr val="FF0000"/>
                </a:solidFill>
              </a:rPr>
              <a:t>ccyy</a:t>
            </a:r>
            <a:r>
              <a:rPr lang="en-IN" b="1" dirty="0">
                <a:solidFill>
                  <a:srgbClr val="FF0000"/>
                </a:solidFill>
              </a:rPr>
              <a:t> - 1900; </a:t>
            </a:r>
            <a:endParaRPr lang="en-IN" b="1" dirty="0" smtClean="0">
              <a:solidFill>
                <a:srgbClr val="FF0000"/>
              </a:solidFill>
            </a:endParaRPr>
          </a:p>
          <a:p>
            <a:pPr marL="0" indent="0" algn="just">
              <a:spcBef>
                <a:spcPts val="0"/>
              </a:spcBef>
              <a:buNone/>
            </a:pPr>
            <a:r>
              <a:rPr lang="en-IN" b="1" dirty="0">
                <a:solidFill>
                  <a:srgbClr val="FF0000"/>
                </a:solidFill>
              </a:rPr>
              <a:t> </a:t>
            </a:r>
            <a:r>
              <a:rPr lang="en-IN" b="1" dirty="0" smtClean="0">
                <a:solidFill>
                  <a:srgbClr val="FF0000"/>
                </a:solidFill>
              </a:rPr>
              <a:t>                                                             </a:t>
            </a:r>
            <a:r>
              <a:rPr lang="en-IN" b="1" dirty="0" err="1" smtClean="0">
                <a:solidFill>
                  <a:srgbClr val="FF0000"/>
                </a:solidFill>
              </a:rPr>
              <a:t>this.month</a:t>
            </a:r>
            <a:r>
              <a:rPr lang="en-IN" b="1" dirty="0" smtClean="0">
                <a:solidFill>
                  <a:srgbClr val="FF0000"/>
                </a:solidFill>
              </a:rPr>
              <a:t> </a:t>
            </a:r>
            <a:r>
              <a:rPr lang="en-IN" b="1" dirty="0">
                <a:solidFill>
                  <a:srgbClr val="FF0000"/>
                </a:solidFill>
              </a:rPr>
              <a:t>= mm; </a:t>
            </a:r>
            <a:endParaRPr lang="en-IN" b="1" dirty="0" smtClean="0">
              <a:solidFill>
                <a:srgbClr val="FF0000"/>
              </a:solidFill>
            </a:endParaRPr>
          </a:p>
          <a:p>
            <a:pPr marL="0" indent="0" algn="just">
              <a:spcBef>
                <a:spcPts val="0"/>
              </a:spcBef>
              <a:buNone/>
            </a:pPr>
            <a:r>
              <a:rPr lang="en-IN" b="1" dirty="0">
                <a:solidFill>
                  <a:srgbClr val="FF0000"/>
                </a:solidFill>
              </a:rPr>
              <a:t> </a:t>
            </a:r>
            <a:r>
              <a:rPr lang="en-IN" b="1" dirty="0" smtClean="0">
                <a:solidFill>
                  <a:srgbClr val="FF0000"/>
                </a:solidFill>
              </a:rPr>
              <a:t>                                                             </a:t>
            </a:r>
            <a:r>
              <a:rPr lang="en-IN" b="1" dirty="0" err="1" smtClean="0">
                <a:solidFill>
                  <a:srgbClr val="FF0000"/>
                </a:solidFill>
              </a:rPr>
              <a:t>this.day</a:t>
            </a:r>
            <a:r>
              <a:rPr lang="en-IN" b="1" dirty="0" smtClean="0">
                <a:solidFill>
                  <a:srgbClr val="FF0000"/>
                </a:solidFill>
              </a:rPr>
              <a:t> </a:t>
            </a:r>
            <a:r>
              <a:rPr lang="en-IN" b="1" dirty="0">
                <a:solidFill>
                  <a:srgbClr val="FF0000"/>
                </a:solidFill>
              </a:rPr>
              <a:t>= </a:t>
            </a:r>
            <a:r>
              <a:rPr lang="en-IN" b="1" dirty="0" err="1">
                <a:solidFill>
                  <a:srgbClr val="FF0000"/>
                </a:solidFill>
              </a:rPr>
              <a:t>dd</a:t>
            </a:r>
            <a:r>
              <a:rPr lang="en-IN" b="1" dirty="0">
                <a:solidFill>
                  <a:srgbClr val="FF0000"/>
                </a:solidFill>
              </a:rPr>
              <a:t> - 1; </a:t>
            </a:r>
            <a:endParaRPr lang="en-IN" b="1" dirty="0" smtClean="0">
              <a:solidFill>
                <a:srgbClr val="FF0000"/>
              </a:solidFill>
            </a:endParaRPr>
          </a:p>
          <a:p>
            <a:pPr marL="0" indent="0" algn="just">
              <a:spcBef>
                <a:spcPts val="0"/>
              </a:spcBef>
              <a:buNone/>
            </a:pPr>
            <a:r>
              <a:rPr lang="en-IN" b="1" dirty="0">
                <a:solidFill>
                  <a:srgbClr val="FF0000"/>
                </a:solidFill>
              </a:rPr>
              <a:t> </a:t>
            </a:r>
            <a:r>
              <a:rPr lang="en-IN" b="1" dirty="0" smtClean="0">
                <a:solidFill>
                  <a:srgbClr val="FF0000"/>
                </a:solidFill>
              </a:rPr>
              <a:t>                                                           }</a:t>
            </a:r>
          </a:p>
          <a:p>
            <a:pPr marL="0" indent="0" algn="just">
              <a:spcBef>
                <a:spcPts val="0"/>
              </a:spcBef>
              <a:buNone/>
            </a:pPr>
            <a:r>
              <a:rPr lang="en-IN" b="1" dirty="0">
                <a:solidFill>
                  <a:srgbClr val="FF0000"/>
                </a:solidFill>
              </a:rPr>
              <a:t> </a:t>
            </a:r>
            <a:r>
              <a:rPr lang="en-IN" b="1" dirty="0" smtClean="0">
                <a:solidFill>
                  <a:srgbClr val="FF0000"/>
                </a:solidFill>
              </a:rPr>
              <a:t>                                                         </a:t>
            </a:r>
            <a:r>
              <a:rPr lang="en-IN" dirty="0" smtClean="0">
                <a:solidFill>
                  <a:srgbClr val="FF0000"/>
                </a:solidFill>
              </a:rPr>
              <a:t>}</a:t>
            </a:r>
            <a:endParaRPr lang="en-IN" dirty="0">
              <a:solidFill>
                <a:srgbClr val="FF0000"/>
              </a:solidFill>
            </a:endParaRPr>
          </a:p>
        </p:txBody>
      </p:sp>
    </p:spTree>
    <p:extLst>
      <p:ext uri="{BB962C8B-B14F-4D97-AF65-F5344CB8AC3E}">
        <p14:creationId xmlns:p14="http://schemas.microsoft.com/office/powerpoint/2010/main" xmlns="" val="175119513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US" dirty="0" err="1" smtClean="0">
                <a:solidFill>
                  <a:srgbClr val="FF0000"/>
                </a:solidFill>
              </a:rPr>
              <a:t>Contd</a:t>
            </a:r>
            <a:r>
              <a:rPr lang="en-US"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a:bodyPr>
          <a:lstStyle/>
          <a:p>
            <a:pPr marL="0" indent="0">
              <a:buNone/>
            </a:pPr>
            <a:r>
              <a:rPr lang="en-IN" dirty="0" smtClean="0">
                <a:solidFill>
                  <a:schemeClr val="tx1">
                    <a:lumMod val="95000"/>
                    <a:lumOff val="5000"/>
                  </a:schemeClr>
                </a:solidFill>
              </a:rPr>
              <a:t>4) Add </a:t>
            </a:r>
            <a:r>
              <a:rPr lang="en-IN" dirty="0">
                <a:solidFill>
                  <a:schemeClr val="tx1">
                    <a:lumMod val="95000"/>
                    <a:lumOff val="5000"/>
                  </a:schemeClr>
                </a:solidFill>
              </a:rPr>
              <a:t>a </a:t>
            </a:r>
            <a:r>
              <a:rPr lang="en-IN" i="1" dirty="0">
                <a:solidFill>
                  <a:schemeClr val="tx1">
                    <a:lumMod val="95000"/>
                    <a:lumOff val="5000"/>
                  </a:schemeClr>
                </a:solidFill>
              </a:rPr>
              <a:t>public </a:t>
            </a:r>
            <a:r>
              <a:rPr lang="en-IN" dirty="0">
                <a:solidFill>
                  <a:schemeClr val="tx1">
                    <a:lumMod val="95000"/>
                    <a:lumOff val="5000"/>
                  </a:schemeClr>
                </a:solidFill>
              </a:rPr>
              <a:t>method named </a:t>
            </a:r>
            <a:r>
              <a:rPr lang="en-IN" i="1" dirty="0" err="1">
                <a:solidFill>
                  <a:schemeClr val="tx1">
                    <a:lumMod val="95000"/>
                    <a:lumOff val="5000"/>
                  </a:schemeClr>
                </a:solidFill>
              </a:rPr>
              <a:t>ToString</a:t>
            </a:r>
            <a:r>
              <a:rPr lang="en-IN" i="1" dirty="0">
                <a:solidFill>
                  <a:schemeClr val="tx1">
                    <a:lumMod val="95000"/>
                    <a:lumOff val="5000"/>
                  </a:schemeClr>
                </a:solidFill>
              </a:rPr>
              <a:t> </a:t>
            </a:r>
            <a:r>
              <a:rPr lang="en-IN" dirty="0">
                <a:solidFill>
                  <a:schemeClr val="tx1">
                    <a:lumMod val="95000"/>
                    <a:lumOff val="5000"/>
                  </a:schemeClr>
                </a:solidFill>
              </a:rPr>
              <a:t>to the </a:t>
            </a:r>
            <a:r>
              <a:rPr lang="en-IN" i="1" dirty="0">
                <a:solidFill>
                  <a:schemeClr val="tx1">
                    <a:lumMod val="95000"/>
                    <a:lumOff val="5000"/>
                  </a:schemeClr>
                </a:solidFill>
              </a:rPr>
              <a:t>Date </a:t>
            </a:r>
            <a:r>
              <a:rPr lang="en-IN" dirty="0">
                <a:solidFill>
                  <a:schemeClr val="tx1">
                    <a:lumMod val="95000"/>
                    <a:lumOff val="5000"/>
                  </a:schemeClr>
                </a:solidFill>
              </a:rPr>
              <a:t>structure after the constructor. This method takes no arguments and returns a string representation of the date. Remember, the value of the </a:t>
            </a:r>
            <a:r>
              <a:rPr lang="en-IN" i="1" dirty="0">
                <a:solidFill>
                  <a:schemeClr val="tx1">
                    <a:lumMod val="95000"/>
                    <a:lumOff val="5000"/>
                  </a:schemeClr>
                </a:solidFill>
              </a:rPr>
              <a:t>year </a:t>
            </a:r>
            <a:r>
              <a:rPr lang="en-IN" dirty="0">
                <a:solidFill>
                  <a:schemeClr val="tx1">
                    <a:lumMod val="95000"/>
                    <a:lumOff val="5000"/>
                  </a:schemeClr>
                </a:solidFill>
              </a:rPr>
              <a:t>field represents </a:t>
            </a:r>
            <a:r>
              <a:rPr lang="en-IN" i="1" dirty="0">
                <a:solidFill>
                  <a:schemeClr val="tx1">
                    <a:lumMod val="95000"/>
                    <a:lumOff val="5000"/>
                  </a:schemeClr>
                </a:solidFill>
              </a:rPr>
              <a:t>year </a:t>
            </a:r>
            <a:r>
              <a:rPr lang="en-IN" dirty="0">
                <a:solidFill>
                  <a:schemeClr val="tx1">
                    <a:lumMod val="95000"/>
                    <a:lumOff val="5000"/>
                  </a:schemeClr>
                </a:solidFill>
              </a:rPr>
              <a:t>+ 1900, and the value of the </a:t>
            </a:r>
            <a:r>
              <a:rPr lang="en-IN" i="1" dirty="0">
                <a:solidFill>
                  <a:schemeClr val="tx1">
                    <a:lumMod val="95000"/>
                    <a:lumOff val="5000"/>
                  </a:schemeClr>
                </a:solidFill>
              </a:rPr>
              <a:t>day </a:t>
            </a:r>
            <a:r>
              <a:rPr lang="en-IN" dirty="0">
                <a:solidFill>
                  <a:schemeClr val="tx1">
                    <a:lumMod val="95000"/>
                    <a:lumOff val="5000"/>
                  </a:schemeClr>
                </a:solidFill>
              </a:rPr>
              <a:t>field represents </a:t>
            </a:r>
            <a:r>
              <a:rPr lang="en-IN" i="1" dirty="0">
                <a:solidFill>
                  <a:schemeClr val="tx1">
                    <a:lumMod val="95000"/>
                    <a:lumOff val="5000"/>
                  </a:schemeClr>
                </a:solidFill>
              </a:rPr>
              <a:t>day </a:t>
            </a:r>
            <a:r>
              <a:rPr lang="en-IN" dirty="0">
                <a:solidFill>
                  <a:schemeClr val="tx1">
                    <a:lumMod val="95000"/>
                    <a:lumOff val="5000"/>
                  </a:schemeClr>
                </a:solidFill>
              </a:rPr>
              <a:t>+ 1.</a:t>
            </a:r>
          </a:p>
          <a:p>
            <a:pPr marL="0" indent="0">
              <a:buNone/>
            </a:pPr>
            <a:r>
              <a:rPr lang="en-IN" dirty="0" smtClean="0"/>
              <a:t>5) </a:t>
            </a:r>
            <a:r>
              <a:rPr lang="en-IN" i="1" dirty="0" err="1" smtClean="0">
                <a:solidFill>
                  <a:schemeClr val="tx1">
                    <a:lumMod val="95000"/>
                    <a:lumOff val="5000"/>
                  </a:schemeClr>
                </a:solidFill>
              </a:rPr>
              <a:t>ToString</a:t>
            </a:r>
            <a:r>
              <a:rPr lang="en-IN" i="1" dirty="0" smtClean="0">
                <a:solidFill>
                  <a:schemeClr val="tx1">
                    <a:lumMod val="95000"/>
                    <a:lumOff val="5000"/>
                  </a:schemeClr>
                </a:solidFill>
              </a:rPr>
              <a:t> </a:t>
            </a:r>
            <a:r>
              <a:rPr lang="en-IN" dirty="0">
                <a:solidFill>
                  <a:schemeClr val="tx1">
                    <a:lumMod val="95000"/>
                    <a:lumOff val="5000"/>
                  </a:schemeClr>
                </a:solidFill>
              </a:rPr>
              <a:t>method should look like this:</a:t>
            </a:r>
          </a:p>
          <a:p>
            <a:pPr marL="0" indent="0">
              <a:spcBef>
                <a:spcPts val="0"/>
              </a:spcBef>
              <a:buNone/>
            </a:pPr>
            <a:r>
              <a:rPr lang="en-IN" dirty="0" smtClean="0">
                <a:solidFill>
                  <a:srgbClr val="FF0000"/>
                </a:solidFill>
              </a:rPr>
              <a:t>                                          public </a:t>
            </a:r>
            <a:r>
              <a:rPr lang="en-IN" dirty="0">
                <a:solidFill>
                  <a:srgbClr val="FF0000"/>
                </a:solidFill>
              </a:rPr>
              <a:t>override string </a:t>
            </a:r>
            <a:r>
              <a:rPr lang="en-IN" dirty="0" err="1">
                <a:solidFill>
                  <a:srgbClr val="FF0000"/>
                </a:solidFill>
              </a:rPr>
              <a:t>ToString</a:t>
            </a:r>
            <a:r>
              <a:rPr lang="en-IN" dirty="0" smtClean="0">
                <a:solidFill>
                  <a:srgbClr val="FF0000"/>
                </a:solidFill>
              </a:rPr>
              <a:t>()</a:t>
            </a:r>
          </a:p>
          <a:p>
            <a:pPr marL="0" indent="0">
              <a:spcBef>
                <a:spcPts val="0"/>
              </a:spcBef>
              <a:buNone/>
            </a:pPr>
            <a:r>
              <a:rPr lang="en-IN" dirty="0">
                <a:solidFill>
                  <a:srgbClr val="FF0000"/>
                </a:solidFill>
              </a:rPr>
              <a:t> </a:t>
            </a:r>
            <a:r>
              <a:rPr lang="en-IN" dirty="0" smtClean="0">
                <a:solidFill>
                  <a:srgbClr val="FF0000"/>
                </a:solidFill>
              </a:rPr>
              <a:t>                                 { </a:t>
            </a:r>
          </a:p>
          <a:p>
            <a:pPr marL="0" indent="0">
              <a:spcBef>
                <a:spcPts val="0"/>
              </a:spcBef>
              <a:buNone/>
            </a:pPr>
            <a:r>
              <a:rPr lang="en-IN" dirty="0">
                <a:solidFill>
                  <a:srgbClr val="FF0000"/>
                </a:solidFill>
              </a:rPr>
              <a:t> </a:t>
            </a:r>
            <a:r>
              <a:rPr lang="en-IN" dirty="0" smtClean="0">
                <a:solidFill>
                  <a:srgbClr val="FF0000"/>
                </a:solidFill>
              </a:rPr>
              <a:t>                                     string </a:t>
            </a:r>
            <a:r>
              <a:rPr lang="en-IN" dirty="0">
                <a:solidFill>
                  <a:srgbClr val="FF0000"/>
                </a:solidFill>
              </a:rPr>
              <a:t>data = </a:t>
            </a:r>
            <a:r>
              <a:rPr lang="en-IN" dirty="0" err="1">
                <a:solidFill>
                  <a:srgbClr val="FF0000"/>
                </a:solidFill>
              </a:rPr>
              <a:t>String.Format</a:t>
            </a:r>
            <a:r>
              <a:rPr lang="en-IN" dirty="0">
                <a:solidFill>
                  <a:srgbClr val="FF0000"/>
                </a:solidFill>
              </a:rPr>
              <a:t>("{0} {1} {2}", </a:t>
            </a:r>
            <a:r>
              <a:rPr lang="en-IN" dirty="0" err="1">
                <a:solidFill>
                  <a:srgbClr val="FF0000"/>
                </a:solidFill>
              </a:rPr>
              <a:t>this.month</a:t>
            </a:r>
            <a:r>
              <a:rPr lang="en-IN" dirty="0">
                <a:solidFill>
                  <a:srgbClr val="FF0000"/>
                </a:solidFill>
              </a:rPr>
              <a:t>, </a:t>
            </a:r>
            <a:r>
              <a:rPr lang="en-IN" dirty="0" err="1">
                <a:solidFill>
                  <a:srgbClr val="FF0000"/>
                </a:solidFill>
              </a:rPr>
              <a:t>this.day</a:t>
            </a:r>
            <a:r>
              <a:rPr lang="en-IN" dirty="0">
                <a:solidFill>
                  <a:srgbClr val="FF0000"/>
                </a:solidFill>
              </a:rPr>
              <a:t> + 1, </a:t>
            </a:r>
            <a:r>
              <a:rPr lang="en-IN" dirty="0" err="1">
                <a:solidFill>
                  <a:srgbClr val="FF0000"/>
                </a:solidFill>
              </a:rPr>
              <a:t>this.year</a:t>
            </a:r>
            <a:r>
              <a:rPr lang="en-IN" dirty="0">
                <a:solidFill>
                  <a:srgbClr val="FF0000"/>
                </a:solidFill>
              </a:rPr>
              <a:t> + 1900);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return </a:t>
            </a:r>
            <a:r>
              <a:rPr lang="en-IN" dirty="0">
                <a:solidFill>
                  <a:srgbClr val="FF0000"/>
                </a:solidFill>
              </a:rPr>
              <a:t>data; </a:t>
            </a:r>
            <a:endParaRPr lang="en-IN" dirty="0" smtClean="0">
              <a:solidFill>
                <a:srgbClr val="FF0000"/>
              </a:solidFill>
            </a:endParaRPr>
          </a:p>
          <a:p>
            <a:pPr marL="0" indent="0">
              <a:spcBef>
                <a:spcPts val="0"/>
              </a:spcBef>
              <a:buNone/>
            </a:pPr>
            <a:r>
              <a:rPr lang="en-IN" dirty="0">
                <a:solidFill>
                  <a:srgbClr val="FF0000"/>
                </a:solidFill>
              </a:rPr>
              <a:t> </a:t>
            </a:r>
            <a:r>
              <a:rPr lang="en-IN" dirty="0" smtClean="0">
                <a:solidFill>
                  <a:srgbClr val="FF0000"/>
                </a:solidFill>
              </a:rPr>
              <a:t>                                }  </a:t>
            </a:r>
          </a:p>
          <a:p>
            <a:pPr marL="0" indent="0" algn="just">
              <a:spcBef>
                <a:spcPts val="0"/>
              </a:spcBef>
              <a:buNone/>
            </a:pPr>
            <a:r>
              <a:rPr lang="en-IN" dirty="0">
                <a:solidFill>
                  <a:schemeClr val="tx1">
                    <a:lumMod val="95000"/>
                    <a:lumOff val="5000"/>
                  </a:schemeClr>
                </a:solidFill>
              </a:rPr>
              <a:t>The </a:t>
            </a:r>
            <a:r>
              <a:rPr lang="en-IN" i="1" dirty="0">
                <a:solidFill>
                  <a:schemeClr val="tx1">
                    <a:lumMod val="95000"/>
                    <a:lumOff val="5000"/>
                  </a:schemeClr>
                </a:solidFill>
              </a:rPr>
              <a:t>Format </a:t>
            </a:r>
            <a:r>
              <a:rPr lang="en-IN" dirty="0">
                <a:solidFill>
                  <a:schemeClr val="tx1">
                    <a:lumMod val="95000"/>
                    <a:lumOff val="5000"/>
                  </a:schemeClr>
                </a:solidFill>
              </a:rPr>
              <a:t>method of the </a:t>
            </a:r>
            <a:r>
              <a:rPr lang="en-IN" i="1" dirty="0">
                <a:solidFill>
                  <a:schemeClr val="tx1">
                    <a:lumMod val="95000"/>
                    <a:lumOff val="5000"/>
                  </a:schemeClr>
                </a:solidFill>
              </a:rPr>
              <a:t>String </a:t>
            </a:r>
            <a:r>
              <a:rPr lang="en-IN" dirty="0">
                <a:solidFill>
                  <a:schemeClr val="tx1">
                    <a:lumMod val="95000"/>
                    <a:lumOff val="5000"/>
                  </a:schemeClr>
                </a:solidFill>
              </a:rPr>
              <a:t>class enables you to format data. It operates in a similar manner to the </a:t>
            </a:r>
            <a:r>
              <a:rPr lang="en-IN" i="1" dirty="0" err="1">
                <a:solidFill>
                  <a:schemeClr val="tx1">
                    <a:lumMod val="95000"/>
                    <a:lumOff val="5000"/>
                  </a:schemeClr>
                </a:solidFill>
              </a:rPr>
              <a:t>Console.WriteLine</a:t>
            </a:r>
            <a:r>
              <a:rPr lang="en-IN" i="1" dirty="0">
                <a:solidFill>
                  <a:schemeClr val="tx1">
                    <a:lumMod val="95000"/>
                    <a:lumOff val="5000"/>
                  </a:schemeClr>
                </a:solidFill>
              </a:rPr>
              <a:t> </a:t>
            </a:r>
            <a:r>
              <a:rPr lang="en-IN" dirty="0">
                <a:solidFill>
                  <a:schemeClr val="tx1">
                    <a:lumMod val="95000"/>
                    <a:lumOff val="5000"/>
                  </a:schemeClr>
                </a:solidFill>
              </a:rPr>
              <a:t>method, except that rather than displaying data to the console, it returns the formatted result as a string. </a:t>
            </a:r>
            <a:r>
              <a:rPr lang="en-IN" dirty="0" smtClean="0">
                <a:solidFill>
                  <a:schemeClr val="tx1">
                    <a:lumMod val="95000"/>
                    <a:lumOff val="5000"/>
                  </a:schemeClr>
                </a:solidFill>
              </a:rPr>
              <a:t> </a:t>
            </a:r>
          </a:p>
          <a:p>
            <a:pPr marL="0" indent="0" algn="just">
              <a:spcBef>
                <a:spcPts val="0"/>
              </a:spcBef>
              <a:buNone/>
            </a:pPr>
            <a:endParaRPr lang="en-IN" dirty="0" smtClean="0">
              <a:solidFill>
                <a:schemeClr val="tx1">
                  <a:lumMod val="95000"/>
                  <a:lumOff val="5000"/>
                </a:schemeClr>
              </a:solidFill>
            </a:endParaRPr>
          </a:p>
          <a:p>
            <a:pPr marL="0" indent="0" algn="just">
              <a:spcBef>
                <a:spcPts val="0"/>
              </a:spcBef>
              <a:buNone/>
            </a:pPr>
            <a:r>
              <a:rPr lang="en-IN" dirty="0">
                <a:solidFill>
                  <a:schemeClr val="tx1">
                    <a:lumMod val="95000"/>
                    <a:lumOff val="5000"/>
                  </a:schemeClr>
                </a:solidFill>
              </a:rPr>
              <a:t>In this example, the positional parameters are replaced with the text representations of the values of the </a:t>
            </a:r>
            <a:r>
              <a:rPr lang="en-IN" i="1" dirty="0">
                <a:solidFill>
                  <a:schemeClr val="tx1">
                    <a:lumMod val="95000"/>
                    <a:lumOff val="5000"/>
                  </a:schemeClr>
                </a:solidFill>
              </a:rPr>
              <a:t>month </a:t>
            </a:r>
            <a:r>
              <a:rPr lang="en-IN" dirty="0">
                <a:solidFill>
                  <a:schemeClr val="tx1">
                    <a:lumMod val="95000"/>
                    <a:lumOff val="5000"/>
                  </a:schemeClr>
                </a:solidFill>
              </a:rPr>
              <a:t>field, the expression </a:t>
            </a:r>
            <a:r>
              <a:rPr lang="en-IN" i="1" dirty="0" err="1">
                <a:solidFill>
                  <a:schemeClr val="tx1">
                    <a:lumMod val="95000"/>
                    <a:lumOff val="5000"/>
                  </a:schemeClr>
                </a:solidFill>
              </a:rPr>
              <a:t>this.day</a:t>
            </a:r>
            <a:r>
              <a:rPr lang="en-IN" i="1" dirty="0">
                <a:solidFill>
                  <a:schemeClr val="tx1">
                    <a:lumMod val="95000"/>
                    <a:lumOff val="5000"/>
                  </a:schemeClr>
                </a:solidFill>
              </a:rPr>
              <a:t> + 1</a:t>
            </a:r>
            <a:r>
              <a:rPr lang="en-IN" dirty="0">
                <a:solidFill>
                  <a:schemeClr val="tx1">
                    <a:lumMod val="95000"/>
                    <a:lumOff val="5000"/>
                  </a:schemeClr>
                </a:solidFill>
              </a:rPr>
              <a:t>, and the expression </a:t>
            </a:r>
            <a:r>
              <a:rPr lang="en-IN" i="1" dirty="0" err="1">
                <a:solidFill>
                  <a:schemeClr val="tx1">
                    <a:lumMod val="95000"/>
                    <a:lumOff val="5000"/>
                  </a:schemeClr>
                </a:solidFill>
              </a:rPr>
              <a:t>this.year</a:t>
            </a:r>
            <a:r>
              <a:rPr lang="en-IN" i="1" dirty="0">
                <a:solidFill>
                  <a:schemeClr val="tx1">
                    <a:lumMod val="95000"/>
                    <a:lumOff val="5000"/>
                  </a:schemeClr>
                </a:solidFill>
              </a:rPr>
              <a:t> + 1900</a:t>
            </a:r>
            <a:r>
              <a:rPr lang="en-IN" dirty="0">
                <a:solidFill>
                  <a:schemeClr val="tx1">
                    <a:lumMod val="95000"/>
                    <a:lumOff val="5000"/>
                  </a:schemeClr>
                </a:solidFill>
              </a:rPr>
              <a:t>. The </a:t>
            </a:r>
            <a:r>
              <a:rPr lang="en-IN" i="1" dirty="0" err="1">
                <a:solidFill>
                  <a:schemeClr val="tx1">
                    <a:lumMod val="95000"/>
                    <a:lumOff val="5000"/>
                  </a:schemeClr>
                </a:solidFill>
              </a:rPr>
              <a:t>ToString</a:t>
            </a:r>
            <a:r>
              <a:rPr lang="en-IN" i="1" dirty="0">
                <a:solidFill>
                  <a:schemeClr val="tx1">
                    <a:lumMod val="95000"/>
                    <a:lumOff val="5000"/>
                  </a:schemeClr>
                </a:solidFill>
              </a:rPr>
              <a:t> </a:t>
            </a:r>
            <a:r>
              <a:rPr lang="en-IN" dirty="0">
                <a:solidFill>
                  <a:schemeClr val="tx1">
                    <a:lumMod val="95000"/>
                    <a:lumOff val="5000"/>
                  </a:schemeClr>
                </a:solidFill>
              </a:rPr>
              <a:t>method returns the formatted string as its result</a:t>
            </a:r>
            <a:r>
              <a:rPr lang="en-IN" dirty="0" smtClean="0">
                <a:solidFill>
                  <a:schemeClr val="tx1">
                    <a:lumMod val="95000"/>
                    <a:lumOff val="5000"/>
                  </a:schemeClr>
                </a:solidFill>
              </a:rPr>
              <a:t>. </a:t>
            </a:r>
          </a:p>
          <a:p>
            <a:pPr marL="0" indent="0">
              <a:buNone/>
            </a:pPr>
            <a:r>
              <a:rPr lang="en-IN" dirty="0" smtClean="0">
                <a:solidFill>
                  <a:schemeClr val="tx1">
                    <a:lumMod val="95000"/>
                    <a:lumOff val="5000"/>
                  </a:schemeClr>
                </a:solidFill>
              </a:rPr>
              <a:t>5) Display </a:t>
            </a:r>
            <a:r>
              <a:rPr lang="en-IN" dirty="0">
                <a:solidFill>
                  <a:schemeClr val="tx1">
                    <a:lumMod val="95000"/>
                    <a:lumOff val="5000"/>
                  </a:schemeClr>
                </a:solidFill>
              </a:rPr>
              <a:t>the </a:t>
            </a:r>
            <a:r>
              <a:rPr lang="en-IN" dirty="0" err="1">
                <a:solidFill>
                  <a:schemeClr val="tx1">
                    <a:lumMod val="95000"/>
                    <a:lumOff val="5000"/>
                  </a:schemeClr>
                </a:solidFill>
              </a:rPr>
              <a:t>Program.cs</a:t>
            </a:r>
            <a:r>
              <a:rPr lang="en-IN" dirty="0">
                <a:solidFill>
                  <a:schemeClr val="tx1">
                    <a:lumMod val="95000"/>
                    <a:lumOff val="5000"/>
                  </a:schemeClr>
                </a:solidFill>
              </a:rPr>
              <a:t> file in the Code and Text Editor window.</a:t>
            </a:r>
          </a:p>
          <a:p>
            <a:pPr marL="0" indent="0" algn="just">
              <a:buNone/>
            </a:pPr>
            <a:r>
              <a:rPr lang="en-IN" dirty="0" smtClean="0">
                <a:solidFill>
                  <a:schemeClr val="tx1">
                    <a:lumMod val="95000"/>
                    <a:lumOff val="5000"/>
                  </a:schemeClr>
                </a:solidFill>
              </a:rPr>
              <a:t>6) In </a:t>
            </a:r>
            <a:r>
              <a:rPr lang="en-IN" dirty="0">
                <a:solidFill>
                  <a:schemeClr val="tx1">
                    <a:lumMod val="95000"/>
                    <a:lumOff val="5000"/>
                  </a:schemeClr>
                </a:solidFill>
              </a:rPr>
              <a:t>the </a:t>
            </a:r>
            <a:r>
              <a:rPr lang="en-IN" i="1" dirty="0" err="1" smtClean="0">
                <a:solidFill>
                  <a:schemeClr val="tx1">
                    <a:lumMod val="95000"/>
                    <a:lumOff val="5000"/>
                  </a:schemeClr>
                </a:solidFill>
              </a:rPr>
              <a:t>doWork</a:t>
            </a:r>
            <a:r>
              <a:rPr lang="en-IN" i="1" dirty="0" smtClean="0">
                <a:solidFill>
                  <a:schemeClr val="tx1">
                    <a:lumMod val="95000"/>
                    <a:lumOff val="5000"/>
                  </a:schemeClr>
                </a:solidFill>
              </a:rPr>
              <a:t> </a:t>
            </a:r>
            <a:r>
              <a:rPr lang="en-IN" dirty="0" smtClean="0">
                <a:solidFill>
                  <a:schemeClr val="tx1">
                    <a:lumMod val="95000"/>
                    <a:lumOff val="5000"/>
                  </a:schemeClr>
                </a:solidFill>
              </a:rPr>
              <a:t>method</a:t>
            </a:r>
            <a:r>
              <a:rPr lang="en-IN" dirty="0">
                <a:solidFill>
                  <a:schemeClr val="tx1">
                    <a:lumMod val="95000"/>
                    <a:lumOff val="5000"/>
                  </a:schemeClr>
                </a:solidFill>
              </a:rPr>
              <a:t>, comment out the existing four statements. Add code to the </a:t>
            </a:r>
            <a:r>
              <a:rPr lang="en-IN" i="1" dirty="0" err="1">
                <a:solidFill>
                  <a:schemeClr val="tx1">
                    <a:lumMod val="95000"/>
                    <a:lumOff val="5000"/>
                  </a:schemeClr>
                </a:solidFill>
              </a:rPr>
              <a:t>doWork</a:t>
            </a:r>
            <a:r>
              <a:rPr lang="en-IN" i="1" dirty="0">
                <a:solidFill>
                  <a:schemeClr val="tx1">
                    <a:lumMod val="95000"/>
                    <a:lumOff val="5000"/>
                  </a:schemeClr>
                </a:solidFill>
              </a:rPr>
              <a:t> </a:t>
            </a:r>
            <a:r>
              <a:rPr lang="en-IN" dirty="0">
                <a:solidFill>
                  <a:schemeClr val="tx1">
                    <a:lumMod val="95000"/>
                    <a:lumOff val="5000"/>
                  </a:schemeClr>
                </a:solidFill>
              </a:rPr>
              <a:t>method to declare a local variable named </a:t>
            </a:r>
            <a:r>
              <a:rPr lang="en-IN" i="1" dirty="0" err="1">
                <a:solidFill>
                  <a:schemeClr val="tx1">
                    <a:lumMod val="95000"/>
                    <a:lumOff val="5000"/>
                  </a:schemeClr>
                </a:solidFill>
              </a:rPr>
              <a:t>defaultDate</a:t>
            </a:r>
            <a:r>
              <a:rPr lang="en-IN" dirty="0">
                <a:solidFill>
                  <a:schemeClr val="tx1">
                    <a:lumMod val="95000"/>
                    <a:lumOff val="5000"/>
                  </a:schemeClr>
                </a:solidFill>
              </a:rPr>
              <a:t>, and initialize it to a </a:t>
            </a:r>
            <a:r>
              <a:rPr lang="en-IN" i="1" dirty="0">
                <a:solidFill>
                  <a:schemeClr val="tx1">
                    <a:lumMod val="95000"/>
                    <a:lumOff val="5000"/>
                  </a:schemeClr>
                </a:solidFill>
              </a:rPr>
              <a:t>Date </a:t>
            </a:r>
            <a:r>
              <a:rPr lang="en-IN" dirty="0">
                <a:solidFill>
                  <a:schemeClr val="tx1">
                    <a:lumMod val="95000"/>
                    <a:lumOff val="5000"/>
                  </a:schemeClr>
                </a:solidFill>
              </a:rPr>
              <a:t>value constructed by using the default </a:t>
            </a:r>
            <a:r>
              <a:rPr lang="en-IN" i="1" dirty="0">
                <a:solidFill>
                  <a:schemeClr val="tx1">
                    <a:lumMod val="95000"/>
                    <a:lumOff val="5000"/>
                  </a:schemeClr>
                </a:solidFill>
              </a:rPr>
              <a:t>Date </a:t>
            </a:r>
            <a:r>
              <a:rPr lang="en-IN" dirty="0">
                <a:solidFill>
                  <a:schemeClr val="tx1">
                    <a:lumMod val="95000"/>
                    <a:lumOff val="5000"/>
                  </a:schemeClr>
                </a:solidFill>
              </a:rPr>
              <a:t>constructor. Add another statement to </a:t>
            </a:r>
            <a:r>
              <a:rPr lang="en-IN" i="1" dirty="0" err="1">
                <a:solidFill>
                  <a:schemeClr val="tx1">
                    <a:lumMod val="95000"/>
                    <a:lumOff val="5000"/>
                  </a:schemeClr>
                </a:solidFill>
              </a:rPr>
              <a:t>doWork</a:t>
            </a:r>
            <a:r>
              <a:rPr lang="en-IN" i="1" dirty="0">
                <a:solidFill>
                  <a:schemeClr val="tx1">
                    <a:lumMod val="95000"/>
                    <a:lumOff val="5000"/>
                  </a:schemeClr>
                </a:solidFill>
              </a:rPr>
              <a:t> </a:t>
            </a:r>
            <a:r>
              <a:rPr lang="en-IN" dirty="0">
                <a:solidFill>
                  <a:schemeClr val="tx1">
                    <a:lumMod val="95000"/>
                    <a:lumOff val="5000"/>
                  </a:schemeClr>
                </a:solidFill>
              </a:rPr>
              <a:t>to write the </a:t>
            </a:r>
            <a:r>
              <a:rPr lang="en-IN" i="1" dirty="0" err="1">
                <a:solidFill>
                  <a:schemeClr val="tx1">
                    <a:lumMod val="95000"/>
                    <a:lumOff val="5000"/>
                  </a:schemeClr>
                </a:solidFill>
              </a:rPr>
              <a:t>defaultDate</a:t>
            </a:r>
            <a:r>
              <a:rPr lang="en-IN" i="1" dirty="0">
                <a:solidFill>
                  <a:schemeClr val="tx1">
                    <a:lumMod val="95000"/>
                    <a:lumOff val="5000"/>
                  </a:schemeClr>
                </a:solidFill>
              </a:rPr>
              <a:t> </a:t>
            </a:r>
            <a:r>
              <a:rPr lang="en-IN" dirty="0">
                <a:solidFill>
                  <a:schemeClr val="tx1">
                    <a:lumMod val="95000"/>
                    <a:lumOff val="5000"/>
                  </a:schemeClr>
                </a:solidFill>
              </a:rPr>
              <a:t>variable to the console by calling </a:t>
            </a:r>
            <a:r>
              <a:rPr lang="en-IN" i="1" dirty="0" err="1">
                <a:solidFill>
                  <a:schemeClr val="tx1">
                    <a:lumMod val="95000"/>
                    <a:lumOff val="5000"/>
                  </a:schemeClr>
                </a:solidFill>
              </a:rPr>
              <a:t>Console.WriteLine</a:t>
            </a:r>
            <a:r>
              <a:rPr lang="en-IN" dirty="0">
                <a:solidFill>
                  <a:schemeClr val="tx1">
                    <a:lumMod val="95000"/>
                    <a:lumOff val="5000"/>
                  </a:schemeClr>
                </a:solidFill>
              </a:rPr>
              <a:t>.</a:t>
            </a:r>
          </a:p>
          <a:p>
            <a:pPr marL="0" indent="0" algn="just">
              <a:spcBef>
                <a:spcPts val="0"/>
              </a:spcBef>
              <a:buNone/>
            </a:pPr>
            <a:endParaRPr lang="en-IN" dirty="0">
              <a:solidFill>
                <a:schemeClr val="tx1">
                  <a:lumMod val="95000"/>
                  <a:lumOff val="5000"/>
                </a:schemeClr>
              </a:solidFill>
            </a:endParaRPr>
          </a:p>
        </p:txBody>
      </p:sp>
    </p:spTree>
    <p:extLst>
      <p:ext uri="{BB962C8B-B14F-4D97-AF65-F5344CB8AC3E}">
        <p14:creationId xmlns:p14="http://schemas.microsoft.com/office/powerpoint/2010/main" xmlns="" val="7538884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US" dirty="0" err="1" smtClean="0">
                <a:solidFill>
                  <a:srgbClr val="FF0000"/>
                </a:solidFill>
              </a:rPr>
              <a:t>Contd</a:t>
            </a:r>
            <a:r>
              <a:rPr lang="en-US"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a:bodyPr>
          <a:lstStyle/>
          <a:p>
            <a:pPr>
              <a:spcBef>
                <a:spcPts val="0"/>
              </a:spcBef>
            </a:pPr>
            <a:r>
              <a:rPr lang="en-IN" dirty="0">
                <a:solidFill>
                  <a:schemeClr val="tx1">
                    <a:lumMod val="95000"/>
                    <a:lumOff val="5000"/>
                  </a:schemeClr>
                </a:solidFill>
              </a:rPr>
              <a:t>The </a:t>
            </a:r>
            <a:r>
              <a:rPr lang="en-IN" i="1" dirty="0" err="1">
                <a:solidFill>
                  <a:schemeClr val="tx1">
                    <a:lumMod val="95000"/>
                    <a:lumOff val="5000"/>
                  </a:schemeClr>
                </a:solidFill>
              </a:rPr>
              <a:t>doWork</a:t>
            </a:r>
            <a:r>
              <a:rPr lang="en-IN" i="1" dirty="0">
                <a:solidFill>
                  <a:schemeClr val="tx1">
                    <a:lumMod val="95000"/>
                    <a:lumOff val="5000"/>
                  </a:schemeClr>
                </a:solidFill>
              </a:rPr>
              <a:t> </a:t>
            </a:r>
            <a:r>
              <a:rPr lang="en-IN" dirty="0">
                <a:solidFill>
                  <a:schemeClr val="tx1">
                    <a:lumMod val="95000"/>
                    <a:lumOff val="5000"/>
                  </a:schemeClr>
                </a:solidFill>
              </a:rPr>
              <a:t>method should now look like this:</a:t>
            </a:r>
          </a:p>
          <a:p>
            <a:pPr marL="0" indent="0">
              <a:spcBef>
                <a:spcPts val="0"/>
              </a:spcBef>
              <a:buNone/>
            </a:pPr>
            <a:r>
              <a:rPr lang="en-IN" dirty="0" smtClean="0">
                <a:solidFill>
                  <a:schemeClr val="tx1">
                    <a:lumMod val="95000"/>
                    <a:lumOff val="5000"/>
                  </a:schemeClr>
                </a:solidFill>
              </a:rPr>
              <a:t>                                                static </a:t>
            </a:r>
            <a:r>
              <a:rPr lang="en-IN" dirty="0">
                <a:solidFill>
                  <a:schemeClr val="tx1">
                    <a:lumMod val="95000"/>
                    <a:lumOff val="5000"/>
                  </a:schemeClr>
                </a:solidFill>
              </a:rPr>
              <a:t>void </a:t>
            </a:r>
            <a:r>
              <a:rPr lang="en-IN" dirty="0" err="1">
                <a:solidFill>
                  <a:schemeClr val="tx1">
                    <a:lumMod val="95000"/>
                    <a:lumOff val="5000"/>
                  </a:schemeClr>
                </a:solidFill>
              </a:rPr>
              <a:t>doWork</a:t>
            </a:r>
            <a:r>
              <a:rPr lang="en-IN" dirty="0" smtClean="0">
                <a:solidFill>
                  <a:schemeClr val="tx1">
                    <a:lumMod val="95000"/>
                    <a:lumOff val="5000"/>
                  </a:schemeClr>
                </a:solidFill>
              </a:rPr>
              <a:t>()</a:t>
            </a:r>
          </a:p>
          <a:p>
            <a:pPr marL="0" indent="0">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 </a:t>
            </a:r>
          </a:p>
          <a:p>
            <a:pPr marL="0" indent="0">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 </a:t>
            </a:r>
          </a:p>
          <a:p>
            <a:pPr marL="0" indent="0">
              <a:spcBef>
                <a:spcPts val="0"/>
              </a:spcBef>
              <a:buNone/>
            </a:pPr>
            <a:r>
              <a:rPr lang="en-IN" b="1" dirty="0">
                <a:solidFill>
                  <a:schemeClr val="tx1">
                    <a:lumMod val="95000"/>
                    <a:lumOff val="5000"/>
                  </a:schemeClr>
                </a:solidFill>
              </a:rPr>
              <a:t> </a:t>
            </a:r>
            <a:r>
              <a:rPr lang="en-IN" b="1" dirty="0" smtClean="0">
                <a:solidFill>
                  <a:schemeClr val="tx1">
                    <a:lumMod val="95000"/>
                    <a:lumOff val="5000"/>
                  </a:schemeClr>
                </a:solidFill>
              </a:rPr>
              <a:t>                                             Date </a:t>
            </a:r>
            <a:r>
              <a:rPr lang="en-IN" b="1" dirty="0" err="1">
                <a:solidFill>
                  <a:schemeClr val="tx1">
                    <a:lumMod val="95000"/>
                    <a:lumOff val="5000"/>
                  </a:schemeClr>
                </a:solidFill>
              </a:rPr>
              <a:t>defaultDate</a:t>
            </a:r>
            <a:r>
              <a:rPr lang="en-IN" b="1" dirty="0">
                <a:solidFill>
                  <a:schemeClr val="tx1">
                    <a:lumMod val="95000"/>
                    <a:lumOff val="5000"/>
                  </a:schemeClr>
                </a:solidFill>
              </a:rPr>
              <a:t> = new Date</a:t>
            </a:r>
            <a:r>
              <a:rPr lang="en-IN" b="1" dirty="0" smtClean="0">
                <a:solidFill>
                  <a:schemeClr val="tx1">
                    <a:lumMod val="95000"/>
                    <a:lumOff val="5000"/>
                  </a:schemeClr>
                </a:solidFill>
              </a:rPr>
              <a:t>();</a:t>
            </a:r>
          </a:p>
          <a:p>
            <a:pPr marL="0" indent="0">
              <a:spcBef>
                <a:spcPts val="0"/>
              </a:spcBef>
              <a:buNone/>
            </a:pPr>
            <a:r>
              <a:rPr lang="en-IN" b="1" dirty="0">
                <a:solidFill>
                  <a:schemeClr val="tx1">
                    <a:lumMod val="95000"/>
                    <a:lumOff val="5000"/>
                  </a:schemeClr>
                </a:solidFill>
              </a:rPr>
              <a:t> </a:t>
            </a:r>
            <a:r>
              <a:rPr lang="en-IN" b="1" dirty="0" smtClean="0">
                <a:solidFill>
                  <a:schemeClr val="tx1">
                    <a:lumMod val="95000"/>
                    <a:lumOff val="5000"/>
                  </a:schemeClr>
                </a:solidFill>
              </a:rPr>
              <a:t>                                             </a:t>
            </a:r>
            <a:r>
              <a:rPr lang="en-IN" b="1" dirty="0" err="1">
                <a:solidFill>
                  <a:schemeClr val="tx1">
                    <a:lumMod val="95000"/>
                    <a:lumOff val="5000"/>
                  </a:schemeClr>
                </a:solidFill>
              </a:rPr>
              <a:t>Console.WriteLine</a:t>
            </a:r>
            <a:r>
              <a:rPr lang="en-IN" b="1" dirty="0">
                <a:solidFill>
                  <a:schemeClr val="tx1">
                    <a:lumMod val="95000"/>
                    <a:lumOff val="5000"/>
                  </a:schemeClr>
                </a:solidFill>
              </a:rPr>
              <a:t>(</a:t>
            </a:r>
            <a:r>
              <a:rPr lang="en-IN" b="1" dirty="0" err="1">
                <a:solidFill>
                  <a:schemeClr val="tx1">
                    <a:lumMod val="95000"/>
                    <a:lumOff val="5000"/>
                  </a:schemeClr>
                </a:solidFill>
              </a:rPr>
              <a:t>defaultDate</a:t>
            </a:r>
            <a:r>
              <a:rPr lang="en-IN" b="1" dirty="0">
                <a:solidFill>
                  <a:schemeClr val="tx1">
                    <a:lumMod val="95000"/>
                    <a:lumOff val="5000"/>
                  </a:schemeClr>
                </a:solidFill>
              </a:rPr>
              <a:t>); </a:t>
            </a:r>
            <a:endParaRPr lang="en-IN" b="1" dirty="0" smtClean="0">
              <a:solidFill>
                <a:schemeClr val="tx1">
                  <a:lumMod val="95000"/>
                  <a:lumOff val="5000"/>
                </a:schemeClr>
              </a:solidFill>
            </a:endParaRPr>
          </a:p>
          <a:p>
            <a:pPr marL="0" indent="0">
              <a:spcBef>
                <a:spcPts val="0"/>
              </a:spcBef>
              <a:buNone/>
            </a:pPr>
            <a:r>
              <a:rPr lang="en-IN" b="1" dirty="0">
                <a:solidFill>
                  <a:schemeClr val="tx1">
                    <a:lumMod val="95000"/>
                    <a:lumOff val="5000"/>
                  </a:schemeClr>
                </a:solidFill>
              </a:rPr>
              <a:t> </a:t>
            </a:r>
            <a:r>
              <a:rPr lang="en-IN" b="1" dirty="0" smtClean="0">
                <a:solidFill>
                  <a:schemeClr val="tx1">
                    <a:lumMod val="95000"/>
                    <a:lumOff val="5000"/>
                  </a:schemeClr>
                </a:solidFill>
              </a:rPr>
              <a:t>                                           </a:t>
            </a:r>
            <a:r>
              <a:rPr lang="en-IN" dirty="0" smtClean="0">
                <a:solidFill>
                  <a:schemeClr val="tx1">
                    <a:lumMod val="95000"/>
                    <a:lumOff val="5000"/>
                  </a:schemeClr>
                </a:solidFill>
              </a:rPr>
              <a:t>}  </a:t>
            </a:r>
          </a:p>
          <a:p>
            <a:pPr marL="0" indent="0" algn="just">
              <a:buNone/>
            </a:pPr>
            <a:r>
              <a:rPr lang="en-IN" dirty="0" smtClean="0">
                <a:solidFill>
                  <a:schemeClr val="tx1">
                    <a:lumMod val="95000"/>
                    <a:lumOff val="5000"/>
                  </a:schemeClr>
                </a:solidFill>
              </a:rPr>
              <a:t>7) On </a:t>
            </a:r>
            <a:r>
              <a:rPr lang="en-IN" dirty="0">
                <a:solidFill>
                  <a:schemeClr val="tx1">
                    <a:lumMod val="95000"/>
                    <a:lumOff val="5000"/>
                  </a:schemeClr>
                </a:solidFill>
              </a:rPr>
              <a:t>the DEBUG menu, click Start Without Debugging to build and run the program. Verify that the date January 1 1900 is written to the console.</a:t>
            </a:r>
          </a:p>
          <a:p>
            <a:pPr marL="0" indent="0" algn="just">
              <a:buNone/>
            </a:pPr>
            <a:r>
              <a:rPr lang="en-IN" dirty="0" smtClean="0">
                <a:solidFill>
                  <a:schemeClr val="tx1">
                    <a:lumMod val="95000"/>
                    <a:lumOff val="5000"/>
                  </a:schemeClr>
                </a:solidFill>
              </a:rPr>
              <a:t>8) Press </a:t>
            </a:r>
            <a:r>
              <a:rPr lang="en-IN" dirty="0">
                <a:solidFill>
                  <a:schemeClr val="tx1">
                    <a:lumMod val="95000"/>
                    <a:lumOff val="5000"/>
                  </a:schemeClr>
                </a:solidFill>
              </a:rPr>
              <a:t>the Enter key to return to the Visual Studio </a:t>
            </a:r>
            <a:r>
              <a:rPr lang="en-IN" dirty="0" smtClean="0">
                <a:solidFill>
                  <a:schemeClr val="tx1">
                    <a:lumMod val="95000"/>
                    <a:lumOff val="5000"/>
                  </a:schemeClr>
                </a:solidFill>
              </a:rPr>
              <a:t>2015 </a:t>
            </a:r>
            <a:r>
              <a:rPr lang="en-IN" dirty="0">
                <a:solidFill>
                  <a:schemeClr val="tx1">
                    <a:lumMod val="95000"/>
                    <a:lumOff val="5000"/>
                  </a:schemeClr>
                </a:solidFill>
              </a:rPr>
              <a:t>programming environment.</a:t>
            </a:r>
          </a:p>
          <a:p>
            <a:pPr marL="0" indent="0" algn="just">
              <a:buNone/>
            </a:pPr>
            <a:r>
              <a:rPr lang="en-IN" dirty="0" smtClean="0">
                <a:solidFill>
                  <a:schemeClr val="tx1">
                    <a:lumMod val="95000"/>
                    <a:lumOff val="5000"/>
                  </a:schemeClr>
                </a:solidFill>
              </a:rPr>
              <a:t>9) In </a:t>
            </a:r>
            <a:r>
              <a:rPr lang="en-IN" dirty="0">
                <a:solidFill>
                  <a:schemeClr val="tx1">
                    <a:lumMod val="95000"/>
                    <a:lumOff val="5000"/>
                  </a:schemeClr>
                </a:solidFill>
              </a:rPr>
              <a:t>the Code and Text Editor window, return to the </a:t>
            </a:r>
            <a:r>
              <a:rPr lang="en-IN" i="1" dirty="0" err="1">
                <a:solidFill>
                  <a:schemeClr val="tx1">
                    <a:lumMod val="95000"/>
                    <a:lumOff val="5000"/>
                  </a:schemeClr>
                </a:solidFill>
              </a:rPr>
              <a:t>doWork</a:t>
            </a:r>
            <a:r>
              <a:rPr lang="en-IN" i="1" dirty="0">
                <a:solidFill>
                  <a:schemeClr val="tx1">
                    <a:lumMod val="95000"/>
                    <a:lumOff val="5000"/>
                  </a:schemeClr>
                </a:solidFill>
              </a:rPr>
              <a:t> </a:t>
            </a:r>
            <a:r>
              <a:rPr lang="en-IN" dirty="0">
                <a:solidFill>
                  <a:schemeClr val="tx1">
                    <a:lumMod val="95000"/>
                    <a:lumOff val="5000"/>
                  </a:schemeClr>
                </a:solidFill>
              </a:rPr>
              <a:t>method, and add two more statements. In the first statement, declare a local variable named </a:t>
            </a:r>
            <a:r>
              <a:rPr lang="en-IN" i="1" dirty="0" err="1">
                <a:solidFill>
                  <a:schemeClr val="tx1">
                    <a:lumMod val="95000"/>
                    <a:lumOff val="5000"/>
                  </a:schemeClr>
                </a:solidFill>
              </a:rPr>
              <a:t>weddingAnniversary</a:t>
            </a:r>
            <a:r>
              <a:rPr lang="en-IN" i="1" dirty="0">
                <a:solidFill>
                  <a:schemeClr val="tx1">
                    <a:lumMod val="95000"/>
                    <a:lumOff val="5000"/>
                  </a:schemeClr>
                </a:solidFill>
              </a:rPr>
              <a:t> </a:t>
            </a:r>
            <a:r>
              <a:rPr lang="en-IN" dirty="0">
                <a:solidFill>
                  <a:schemeClr val="tx1">
                    <a:lumMod val="95000"/>
                    <a:lumOff val="5000"/>
                  </a:schemeClr>
                </a:solidFill>
              </a:rPr>
              <a:t>and initialize it to July 4 2012. (I actually did get married on Independence Day.) In the second statement, write the value of </a:t>
            </a:r>
            <a:r>
              <a:rPr lang="en-IN" i="1" dirty="0" err="1">
                <a:solidFill>
                  <a:schemeClr val="tx1">
                    <a:lumMod val="95000"/>
                    <a:lumOff val="5000"/>
                  </a:schemeClr>
                </a:solidFill>
              </a:rPr>
              <a:t>weddingAnniversary</a:t>
            </a:r>
            <a:r>
              <a:rPr lang="en-IN" i="1" dirty="0">
                <a:solidFill>
                  <a:schemeClr val="tx1">
                    <a:lumMod val="95000"/>
                    <a:lumOff val="5000"/>
                  </a:schemeClr>
                </a:solidFill>
              </a:rPr>
              <a:t> </a:t>
            </a:r>
            <a:r>
              <a:rPr lang="en-IN" dirty="0">
                <a:solidFill>
                  <a:schemeClr val="tx1">
                    <a:lumMod val="95000"/>
                    <a:lumOff val="5000"/>
                  </a:schemeClr>
                </a:solidFill>
              </a:rPr>
              <a:t>to the console.</a:t>
            </a:r>
          </a:p>
          <a:p>
            <a:r>
              <a:rPr lang="en-IN" dirty="0">
                <a:solidFill>
                  <a:schemeClr val="tx1">
                    <a:lumMod val="95000"/>
                    <a:lumOff val="5000"/>
                  </a:schemeClr>
                </a:solidFill>
              </a:rPr>
              <a:t>The </a:t>
            </a:r>
            <a:r>
              <a:rPr lang="en-IN" i="1" dirty="0" err="1">
                <a:solidFill>
                  <a:schemeClr val="tx1">
                    <a:lumMod val="95000"/>
                    <a:lumOff val="5000"/>
                  </a:schemeClr>
                </a:solidFill>
              </a:rPr>
              <a:t>doWork</a:t>
            </a:r>
            <a:r>
              <a:rPr lang="en-IN" i="1" dirty="0">
                <a:solidFill>
                  <a:schemeClr val="tx1">
                    <a:lumMod val="95000"/>
                    <a:lumOff val="5000"/>
                  </a:schemeClr>
                </a:solidFill>
              </a:rPr>
              <a:t> </a:t>
            </a:r>
            <a:r>
              <a:rPr lang="en-IN" dirty="0">
                <a:solidFill>
                  <a:schemeClr val="tx1">
                    <a:lumMod val="95000"/>
                    <a:lumOff val="5000"/>
                  </a:schemeClr>
                </a:solidFill>
              </a:rPr>
              <a:t>method should now look like this:</a:t>
            </a:r>
          </a:p>
          <a:p>
            <a:pPr marL="0" indent="0">
              <a:spcBef>
                <a:spcPts val="0"/>
              </a:spcBef>
              <a:buNone/>
            </a:pPr>
            <a:r>
              <a:rPr lang="en-IN" dirty="0" smtClean="0">
                <a:solidFill>
                  <a:schemeClr val="tx1">
                    <a:lumMod val="95000"/>
                    <a:lumOff val="5000"/>
                  </a:schemeClr>
                </a:solidFill>
              </a:rPr>
              <a:t>                                                 static </a:t>
            </a:r>
            <a:r>
              <a:rPr lang="en-IN" dirty="0">
                <a:solidFill>
                  <a:schemeClr val="tx1">
                    <a:lumMod val="95000"/>
                    <a:lumOff val="5000"/>
                  </a:schemeClr>
                </a:solidFill>
              </a:rPr>
              <a:t>void </a:t>
            </a:r>
            <a:r>
              <a:rPr lang="en-IN" dirty="0" err="1">
                <a:solidFill>
                  <a:schemeClr val="tx1">
                    <a:lumMod val="95000"/>
                    <a:lumOff val="5000"/>
                  </a:schemeClr>
                </a:solidFill>
              </a:rPr>
              <a:t>doWork</a:t>
            </a:r>
            <a:r>
              <a:rPr lang="en-IN" dirty="0" smtClean="0">
                <a:solidFill>
                  <a:schemeClr val="tx1">
                    <a:lumMod val="95000"/>
                    <a:lumOff val="5000"/>
                  </a:schemeClr>
                </a:solidFill>
              </a:rPr>
              <a:t>() </a:t>
            </a:r>
          </a:p>
          <a:p>
            <a:pPr marL="0" indent="0">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 </a:t>
            </a:r>
          </a:p>
          <a:p>
            <a:pPr marL="0" indent="0">
              <a:spcBef>
                <a:spcPts val="0"/>
              </a:spcBef>
              <a:buNone/>
            </a:pPr>
            <a:r>
              <a:rPr lang="en-IN" dirty="0">
                <a:solidFill>
                  <a:schemeClr val="tx1">
                    <a:lumMod val="95000"/>
                    <a:lumOff val="5000"/>
                  </a:schemeClr>
                </a:solidFill>
              </a:rPr>
              <a:t> </a:t>
            </a:r>
            <a:r>
              <a:rPr lang="en-IN" dirty="0" smtClean="0">
                <a:solidFill>
                  <a:schemeClr val="tx1">
                    <a:lumMod val="95000"/>
                    <a:lumOff val="5000"/>
                  </a:schemeClr>
                </a:solidFill>
              </a:rPr>
              <a:t>                                                   …..... </a:t>
            </a:r>
          </a:p>
          <a:p>
            <a:pPr marL="0" indent="0">
              <a:spcBef>
                <a:spcPts val="0"/>
              </a:spcBef>
              <a:buNone/>
            </a:pPr>
            <a:r>
              <a:rPr lang="en-IN" b="1" dirty="0">
                <a:solidFill>
                  <a:schemeClr val="tx1">
                    <a:lumMod val="95000"/>
                    <a:lumOff val="5000"/>
                  </a:schemeClr>
                </a:solidFill>
              </a:rPr>
              <a:t> </a:t>
            </a:r>
            <a:r>
              <a:rPr lang="en-IN" b="1" dirty="0" smtClean="0">
                <a:solidFill>
                  <a:schemeClr val="tx1">
                    <a:lumMod val="95000"/>
                    <a:lumOff val="5000"/>
                  </a:schemeClr>
                </a:solidFill>
              </a:rPr>
              <a:t>                                              Date </a:t>
            </a:r>
            <a:r>
              <a:rPr lang="en-IN" b="1" dirty="0" err="1">
                <a:solidFill>
                  <a:schemeClr val="tx1">
                    <a:lumMod val="95000"/>
                    <a:lumOff val="5000"/>
                  </a:schemeClr>
                </a:solidFill>
              </a:rPr>
              <a:t>weddingAnniversary</a:t>
            </a:r>
            <a:r>
              <a:rPr lang="en-IN" b="1" dirty="0">
                <a:solidFill>
                  <a:schemeClr val="tx1">
                    <a:lumMod val="95000"/>
                    <a:lumOff val="5000"/>
                  </a:schemeClr>
                </a:solidFill>
              </a:rPr>
              <a:t> = new Date(2012, </a:t>
            </a:r>
            <a:r>
              <a:rPr lang="en-IN" b="1" dirty="0" err="1">
                <a:solidFill>
                  <a:schemeClr val="tx1">
                    <a:lumMod val="95000"/>
                    <a:lumOff val="5000"/>
                  </a:schemeClr>
                </a:solidFill>
              </a:rPr>
              <a:t>Month.July</a:t>
            </a:r>
            <a:r>
              <a:rPr lang="en-IN" b="1" dirty="0">
                <a:solidFill>
                  <a:schemeClr val="tx1">
                    <a:lumMod val="95000"/>
                    <a:lumOff val="5000"/>
                  </a:schemeClr>
                </a:solidFill>
              </a:rPr>
              <a:t>, 4); </a:t>
            </a:r>
            <a:r>
              <a:rPr lang="en-IN" b="1" dirty="0" smtClean="0">
                <a:solidFill>
                  <a:schemeClr val="tx1">
                    <a:lumMod val="95000"/>
                    <a:lumOff val="5000"/>
                  </a:schemeClr>
                </a:solidFill>
              </a:rPr>
              <a:t>                       </a:t>
            </a:r>
          </a:p>
          <a:p>
            <a:pPr marL="0" indent="0">
              <a:spcBef>
                <a:spcPts val="0"/>
              </a:spcBef>
              <a:buNone/>
            </a:pPr>
            <a:r>
              <a:rPr lang="en-IN" b="1" dirty="0">
                <a:solidFill>
                  <a:schemeClr val="tx1">
                    <a:lumMod val="95000"/>
                    <a:lumOff val="5000"/>
                  </a:schemeClr>
                </a:solidFill>
              </a:rPr>
              <a:t> </a:t>
            </a:r>
            <a:r>
              <a:rPr lang="en-IN" b="1" dirty="0" smtClean="0">
                <a:solidFill>
                  <a:schemeClr val="tx1">
                    <a:lumMod val="95000"/>
                    <a:lumOff val="5000"/>
                  </a:schemeClr>
                </a:solidFill>
              </a:rPr>
              <a:t>                                              </a:t>
            </a:r>
            <a:r>
              <a:rPr lang="en-IN" b="1" dirty="0" err="1" smtClean="0">
                <a:solidFill>
                  <a:schemeClr val="tx1">
                    <a:lumMod val="95000"/>
                    <a:lumOff val="5000"/>
                  </a:schemeClr>
                </a:solidFill>
              </a:rPr>
              <a:t>Console.WriteLine</a:t>
            </a:r>
            <a:r>
              <a:rPr lang="en-IN" b="1" dirty="0" smtClean="0">
                <a:solidFill>
                  <a:schemeClr val="tx1">
                    <a:lumMod val="95000"/>
                    <a:lumOff val="5000"/>
                  </a:schemeClr>
                </a:solidFill>
              </a:rPr>
              <a:t>(</a:t>
            </a:r>
            <a:r>
              <a:rPr lang="en-IN" b="1" dirty="0" err="1" smtClean="0">
                <a:solidFill>
                  <a:schemeClr val="tx1">
                    <a:lumMod val="95000"/>
                    <a:lumOff val="5000"/>
                  </a:schemeClr>
                </a:solidFill>
              </a:rPr>
              <a:t>weddingAnniversary</a:t>
            </a:r>
            <a:r>
              <a:rPr lang="en-IN" b="1" dirty="0">
                <a:solidFill>
                  <a:schemeClr val="tx1">
                    <a:lumMod val="95000"/>
                    <a:lumOff val="5000"/>
                  </a:schemeClr>
                </a:solidFill>
              </a:rPr>
              <a:t>); </a:t>
            </a:r>
            <a:endParaRPr lang="en-IN" b="1" dirty="0" smtClean="0">
              <a:solidFill>
                <a:schemeClr val="tx1">
                  <a:lumMod val="95000"/>
                  <a:lumOff val="5000"/>
                </a:schemeClr>
              </a:solidFill>
            </a:endParaRPr>
          </a:p>
          <a:p>
            <a:pPr marL="0" indent="0">
              <a:spcBef>
                <a:spcPts val="0"/>
              </a:spcBef>
              <a:buNone/>
            </a:pPr>
            <a:r>
              <a:rPr lang="en-IN" b="1" dirty="0">
                <a:solidFill>
                  <a:schemeClr val="tx1">
                    <a:lumMod val="95000"/>
                    <a:lumOff val="5000"/>
                  </a:schemeClr>
                </a:solidFill>
              </a:rPr>
              <a:t> </a:t>
            </a:r>
            <a:r>
              <a:rPr lang="en-IN" b="1" dirty="0" smtClean="0">
                <a:solidFill>
                  <a:schemeClr val="tx1">
                    <a:lumMod val="95000"/>
                    <a:lumOff val="5000"/>
                  </a:schemeClr>
                </a:solidFill>
              </a:rPr>
              <a:t>                                           </a:t>
            </a:r>
            <a:r>
              <a:rPr lang="en-IN" dirty="0" smtClean="0">
                <a:solidFill>
                  <a:schemeClr val="tx1">
                    <a:lumMod val="95000"/>
                    <a:lumOff val="5000"/>
                  </a:schemeClr>
                </a:solidFill>
              </a:rPr>
              <a:t>}</a:t>
            </a:r>
            <a:endParaRPr lang="en-IN" dirty="0">
              <a:solidFill>
                <a:schemeClr val="tx1">
                  <a:lumMod val="95000"/>
                  <a:lumOff val="5000"/>
                </a:schemeClr>
              </a:solidFill>
            </a:endParaRPr>
          </a:p>
        </p:txBody>
      </p:sp>
    </p:spTree>
    <p:extLst>
      <p:ext uri="{BB962C8B-B14F-4D97-AF65-F5344CB8AC3E}">
        <p14:creationId xmlns:p14="http://schemas.microsoft.com/office/powerpoint/2010/main" xmlns="" val="42051945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US" dirty="0" err="1" smtClean="0">
                <a:solidFill>
                  <a:srgbClr val="FF0000"/>
                </a:solidFill>
              </a:rPr>
              <a:t>Contd</a:t>
            </a:r>
            <a:r>
              <a:rPr lang="en-US"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a:bodyPr>
          <a:lstStyle/>
          <a:p>
            <a:pPr marL="0" indent="0" algn="just">
              <a:buNone/>
            </a:pPr>
            <a:r>
              <a:rPr lang="en-IN" dirty="0" smtClean="0">
                <a:solidFill>
                  <a:schemeClr val="tx1">
                    <a:lumMod val="95000"/>
                    <a:lumOff val="5000"/>
                  </a:schemeClr>
                </a:solidFill>
              </a:rPr>
              <a:t>10) On </a:t>
            </a:r>
            <a:r>
              <a:rPr lang="en-IN" dirty="0">
                <a:solidFill>
                  <a:schemeClr val="tx1">
                    <a:lumMod val="95000"/>
                    <a:lumOff val="5000"/>
                  </a:schemeClr>
                </a:solidFill>
              </a:rPr>
              <a:t>the DEBUG menu, click Start Without Debugging. Confirm that the date July 4 </a:t>
            </a:r>
            <a:r>
              <a:rPr lang="en-IN" dirty="0" smtClean="0">
                <a:solidFill>
                  <a:schemeClr val="tx1">
                    <a:lumMod val="95000"/>
                    <a:lumOff val="5000"/>
                  </a:schemeClr>
                </a:solidFill>
              </a:rPr>
              <a:t>2017 </a:t>
            </a:r>
            <a:r>
              <a:rPr lang="en-IN" dirty="0">
                <a:solidFill>
                  <a:schemeClr val="tx1">
                    <a:lumMod val="95000"/>
                    <a:lumOff val="5000"/>
                  </a:schemeClr>
                </a:solidFill>
              </a:rPr>
              <a:t>is written to the console below the previous information.</a:t>
            </a:r>
          </a:p>
          <a:p>
            <a:pPr marL="0" indent="0" algn="just">
              <a:buNone/>
            </a:pPr>
            <a:r>
              <a:rPr lang="en-IN" dirty="0" smtClean="0">
                <a:solidFill>
                  <a:schemeClr val="tx1">
                    <a:lumMod val="95000"/>
                    <a:lumOff val="5000"/>
                  </a:schemeClr>
                </a:solidFill>
              </a:rPr>
              <a:t>11) Press </a:t>
            </a:r>
            <a:r>
              <a:rPr lang="en-IN" dirty="0">
                <a:solidFill>
                  <a:schemeClr val="tx1">
                    <a:lumMod val="95000"/>
                    <a:lumOff val="5000"/>
                  </a:schemeClr>
                </a:solidFill>
              </a:rPr>
              <a:t>Enter to close the program and return to Visual Studio </a:t>
            </a:r>
            <a:r>
              <a:rPr lang="en-IN" dirty="0" smtClean="0">
                <a:solidFill>
                  <a:schemeClr val="tx1">
                    <a:lumMod val="95000"/>
                    <a:lumOff val="5000"/>
                  </a:schemeClr>
                </a:solidFill>
              </a:rPr>
              <a:t>2015.</a:t>
            </a:r>
            <a:endParaRPr lang="en-IN" dirty="0">
              <a:solidFill>
                <a:schemeClr val="tx1">
                  <a:lumMod val="95000"/>
                  <a:lumOff val="5000"/>
                </a:schemeClr>
              </a:solidFill>
            </a:endParaRPr>
          </a:p>
          <a:p>
            <a:pPr marL="0" indent="0">
              <a:spcBef>
                <a:spcPts val="0"/>
              </a:spcBef>
              <a:buNone/>
            </a:pPr>
            <a:endParaRPr lang="en-US" dirty="0" smtClean="0">
              <a:solidFill>
                <a:schemeClr val="tx1">
                  <a:lumMod val="95000"/>
                  <a:lumOff val="5000"/>
                </a:schemeClr>
              </a:solidFill>
            </a:endParaRPr>
          </a:p>
          <a:p>
            <a:pPr marL="0" indent="0">
              <a:spcBef>
                <a:spcPts val="0"/>
              </a:spcBef>
              <a:buNone/>
            </a:pPr>
            <a:endParaRPr lang="en-US" dirty="0">
              <a:solidFill>
                <a:schemeClr val="tx1">
                  <a:lumMod val="95000"/>
                  <a:lumOff val="5000"/>
                </a:schemeClr>
              </a:solidFill>
            </a:endParaRPr>
          </a:p>
          <a:p>
            <a:pPr marL="0" indent="0" algn="ctr">
              <a:spcBef>
                <a:spcPts val="0"/>
              </a:spcBef>
              <a:buNone/>
            </a:pPr>
            <a:r>
              <a:rPr lang="en-IN" sz="2800" b="1" dirty="0">
                <a:solidFill>
                  <a:srgbClr val="FF0000"/>
                </a:solidFill>
              </a:rPr>
              <a:t>Copying Structure </a:t>
            </a:r>
            <a:r>
              <a:rPr lang="en-IN" sz="2800" b="1" dirty="0" smtClean="0">
                <a:solidFill>
                  <a:srgbClr val="FF0000"/>
                </a:solidFill>
              </a:rPr>
              <a:t>Variables </a:t>
            </a:r>
          </a:p>
          <a:p>
            <a:pPr marL="0" indent="0" algn="just">
              <a:spcBef>
                <a:spcPts val="0"/>
              </a:spcBef>
              <a:buNone/>
            </a:pPr>
            <a:r>
              <a:rPr lang="en-IN" dirty="0">
                <a:solidFill>
                  <a:schemeClr val="tx1">
                    <a:lumMod val="95000"/>
                    <a:lumOff val="5000"/>
                  </a:schemeClr>
                </a:solidFill>
              </a:rPr>
              <a:t>You’re allowed to initialize or assign one structure variable to another structure variable, but only if the structure variable on the right side is completely </a:t>
            </a:r>
            <a:r>
              <a:rPr lang="en-IN" dirty="0" smtClean="0">
                <a:solidFill>
                  <a:schemeClr val="tx1">
                    <a:lumMod val="95000"/>
                    <a:lumOff val="5000"/>
                  </a:schemeClr>
                </a:solidFill>
              </a:rPr>
              <a:t>initialized. </a:t>
            </a:r>
          </a:p>
          <a:p>
            <a:pPr marL="0" indent="0" algn="just">
              <a:spcBef>
                <a:spcPts val="0"/>
              </a:spcBef>
              <a:buNone/>
            </a:pPr>
            <a:endParaRPr lang="en-IN" dirty="0" smtClean="0"/>
          </a:p>
          <a:p>
            <a:pPr marL="0" indent="0" algn="just">
              <a:spcBef>
                <a:spcPts val="0"/>
              </a:spcBef>
              <a:buNone/>
            </a:pPr>
            <a:r>
              <a:rPr lang="en-IN" dirty="0" smtClean="0">
                <a:solidFill>
                  <a:schemeClr val="tx1">
                    <a:lumMod val="95000"/>
                    <a:lumOff val="5000"/>
                  </a:schemeClr>
                </a:solidFill>
              </a:rPr>
              <a:t>The </a:t>
            </a:r>
            <a:r>
              <a:rPr lang="en-IN" dirty="0">
                <a:solidFill>
                  <a:schemeClr val="tx1">
                    <a:lumMod val="95000"/>
                    <a:lumOff val="5000"/>
                  </a:schemeClr>
                </a:solidFill>
              </a:rPr>
              <a:t>following example compiles because </a:t>
            </a:r>
            <a:r>
              <a:rPr lang="en-IN" i="1" dirty="0">
                <a:solidFill>
                  <a:schemeClr val="tx1">
                    <a:lumMod val="95000"/>
                    <a:lumOff val="5000"/>
                  </a:schemeClr>
                </a:solidFill>
              </a:rPr>
              <a:t>now </a:t>
            </a:r>
            <a:r>
              <a:rPr lang="en-IN" dirty="0">
                <a:solidFill>
                  <a:schemeClr val="tx1">
                    <a:lumMod val="95000"/>
                    <a:lumOff val="5000"/>
                  </a:schemeClr>
                </a:solidFill>
              </a:rPr>
              <a:t>is fully initialized. The graphic shows the results of performing such an assignment (this image was created on March 19, 2012</a:t>
            </a:r>
            <a:r>
              <a:rPr lang="en-IN" dirty="0" smtClean="0">
                <a:solidFill>
                  <a:schemeClr val="tx1">
                    <a:lumMod val="95000"/>
                    <a:lumOff val="5000"/>
                  </a:schemeClr>
                </a:solidFill>
              </a:rPr>
              <a:t>). </a:t>
            </a:r>
          </a:p>
          <a:p>
            <a:pPr marL="0" indent="0" algn="just">
              <a:spcBef>
                <a:spcPts val="0"/>
              </a:spcBef>
              <a:buNone/>
            </a:pPr>
            <a:r>
              <a:rPr lang="en-IN" dirty="0" smtClean="0"/>
              <a:t>                                                                    </a:t>
            </a:r>
            <a:r>
              <a:rPr lang="en-IN" dirty="0" smtClean="0">
                <a:solidFill>
                  <a:srgbClr val="FF0000"/>
                </a:solidFill>
              </a:rPr>
              <a:t>Date </a:t>
            </a:r>
            <a:r>
              <a:rPr lang="en-IN" dirty="0">
                <a:solidFill>
                  <a:srgbClr val="FF0000"/>
                </a:solidFill>
              </a:rPr>
              <a:t>now = new Date</a:t>
            </a:r>
            <a:r>
              <a:rPr lang="en-IN" dirty="0" smtClean="0">
                <a:solidFill>
                  <a:srgbClr val="FF0000"/>
                </a:solidFill>
              </a:rPr>
              <a:t>();</a:t>
            </a:r>
          </a:p>
          <a:p>
            <a:pPr marL="0" indent="0" algn="just">
              <a:spcBef>
                <a:spcPts val="0"/>
              </a:spcBef>
              <a:buNone/>
            </a:pPr>
            <a:r>
              <a:rPr lang="en-IN" dirty="0">
                <a:solidFill>
                  <a:srgbClr val="FF0000"/>
                </a:solidFill>
              </a:rPr>
              <a:t> </a:t>
            </a:r>
            <a:r>
              <a:rPr lang="en-IN" dirty="0" smtClean="0">
                <a:solidFill>
                  <a:srgbClr val="FF0000"/>
                </a:solidFill>
              </a:rPr>
              <a:t>                                                                   Date </a:t>
            </a:r>
            <a:r>
              <a:rPr lang="en-IN" dirty="0">
                <a:solidFill>
                  <a:srgbClr val="FF0000"/>
                </a:solidFill>
              </a:rPr>
              <a:t>copy = now</a:t>
            </a:r>
            <a:r>
              <a:rPr lang="en-IN" dirty="0" smtClean="0">
                <a:solidFill>
                  <a:srgbClr val="FF0000"/>
                </a:solidFill>
              </a:rPr>
              <a:t>; </a:t>
            </a:r>
          </a:p>
          <a:p>
            <a:pPr marL="0" indent="0" algn="just">
              <a:spcBef>
                <a:spcPts val="0"/>
              </a:spcBef>
              <a:buNone/>
            </a:pPr>
            <a:endParaRPr lang="en-IN" dirty="0">
              <a:solidFill>
                <a:srgbClr val="FF0000"/>
              </a:solidFill>
            </a:endParaRPr>
          </a:p>
        </p:txBody>
      </p:sp>
      <p:pic>
        <p:nvPicPr>
          <p:cNvPr id="4" name="Picture 3"/>
          <p:cNvPicPr>
            <a:picLocks noChangeAspect="1"/>
          </p:cNvPicPr>
          <p:nvPr/>
        </p:nvPicPr>
        <p:blipFill>
          <a:blip r:embed="rId3"/>
          <a:stretch>
            <a:fillRect/>
          </a:stretch>
        </p:blipFill>
        <p:spPr>
          <a:xfrm>
            <a:off x="2074460" y="3916907"/>
            <a:ext cx="7654536" cy="2811439"/>
          </a:xfrm>
          <a:prstGeom prst="rect">
            <a:avLst/>
          </a:prstGeom>
        </p:spPr>
      </p:pic>
    </p:spTree>
    <p:extLst>
      <p:ext uri="{BB962C8B-B14F-4D97-AF65-F5344CB8AC3E}">
        <p14:creationId xmlns:p14="http://schemas.microsoft.com/office/powerpoint/2010/main" xmlns="" val="4750096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848" cy="395785"/>
          </a:xfrm>
        </p:spPr>
        <p:txBody>
          <a:bodyPr>
            <a:normAutofit fontScale="90000"/>
          </a:bodyPr>
          <a:lstStyle/>
          <a:p>
            <a:r>
              <a:rPr lang="en-US" dirty="0" err="1" smtClean="0">
                <a:solidFill>
                  <a:srgbClr val="FF0000"/>
                </a:solidFill>
              </a:rPr>
              <a:t>Contd</a:t>
            </a:r>
            <a:r>
              <a:rPr lang="en-US"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9558"/>
            <a:ext cx="12192000" cy="6298441"/>
          </a:xfrm>
        </p:spPr>
        <p:txBody>
          <a:bodyPr>
            <a:normAutofit/>
          </a:bodyPr>
          <a:lstStyle/>
          <a:p>
            <a:pPr algn="just"/>
            <a:r>
              <a:rPr lang="en-IN" dirty="0">
                <a:solidFill>
                  <a:schemeClr val="tx1">
                    <a:lumMod val="95000"/>
                    <a:lumOff val="5000"/>
                  </a:schemeClr>
                </a:solidFill>
              </a:rPr>
              <a:t>The following example fails to compile because </a:t>
            </a:r>
            <a:r>
              <a:rPr lang="en-IN" i="1" dirty="0">
                <a:solidFill>
                  <a:schemeClr val="tx1">
                    <a:lumMod val="95000"/>
                    <a:lumOff val="5000"/>
                  </a:schemeClr>
                </a:solidFill>
              </a:rPr>
              <a:t>now </a:t>
            </a:r>
            <a:r>
              <a:rPr lang="en-IN" dirty="0">
                <a:solidFill>
                  <a:schemeClr val="tx1">
                    <a:lumMod val="95000"/>
                    <a:lumOff val="5000"/>
                  </a:schemeClr>
                </a:solidFill>
              </a:rPr>
              <a:t>is not initialized:</a:t>
            </a:r>
          </a:p>
          <a:p>
            <a:pPr marL="0" indent="0" algn="just">
              <a:buNone/>
            </a:pPr>
            <a:r>
              <a:rPr lang="en-IN" dirty="0" smtClean="0">
                <a:solidFill>
                  <a:schemeClr val="tx1">
                    <a:lumMod val="95000"/>
                    <a:lumOff val="5000"/>
                  </a:schemeClr>
                </a:solidFill>
              </a:rPr>
              <a:t>                                                    Date </a:t>
            </a:r>
            <a:r>
              <a:rPr lang="en-IN" dirty="0">
                <a:solidFill>
                  <a:schemeClr val="tx1">
                    <a:lumMod val="95000"/>
                    <a:lumOff val="5000"/>
                  </a:schemeClr>
                </a:solidFill>
              </a:rPr>
              <a:t>now; </a:t>
            </a:r>
            <a:endParaRPr lang="en-IN" dirty="0" smtClean="0">
              <a:solidFill>
                <a:schemeClr val="tx1">
                  <a:lumMod val="95000"/>
                  <a:lumOff val="5000"/>
                </a:schemeClr>
              </a:solidFill>
            </a:endParaRPr>
          </a:p>
          <a:p>
            <a:pPr marL="0" indent="0" algn="just">
              <a:buNone/>
            </a:pPr>
            <a:r>
              <a:rPr lang="en-IN" dirty="0">
                <a:solidFill>
                  <a:schemeClr val="tx1">
                    <a:lumMod val="95000"/>
                    <a:lumOff val="5000"/>
                  </a:schemeClr>
                </a:solidFill>
              </a:rPr>
              <a:t> </a:t>
            </a:r>
            <a:r>
              <a:rPr lang="en-IN" dirty="0" smtClean="0">
                <a:solidFill>
                  <a:schemeClr val="tx1">
                    <a:lumMod val="95000"/>
                    <a:lumOff val="5000"/>
                  </a:schemeClr>
                </a:solidFill>
              </a:rPr>
              <a:t>                                                   Date </a:t>
            </a:r>
            <a:r>
              <a:rPr lang="en-IN" dirty="0">
                <a:solidFill>
                  <a:schemeClr val="tx1">
                    <a:lumMod val="95000"/>
                    <a:lumOff val="5000"/>
                  </a:schemeClr>
                </a:solidFill>
              </a:rPr>
              <a:t>copy = now; // compile-time error: now has not been </a:t>
            </a:r>
            <a:r>
              <a:rPr lang="en-IN" dirty="0" smtClean="0">
                <a:solidFill>
                  <a:schemeClr val="tx1">
                    <a:lumMod val="95000"/>
                    <a:lumOff val="5000"/>
                  </a:schemeClr>
                </a:solidFill>
              </a:rPr>
              <a:t>assigned </a:t>
            </a:r>
          </a:p>
          <a:p>
            <a:pPr marL="0" indent="0" algn="just">
              <a:buNone/>
            </a:pPr>
            <a:endParaRPr lang="en-IN" dirty="0" smtClean="0"/>
          </a:p>
          <a:p>
            <a:pPr marL="0" indent="0" algn="just">
              <a:buNone/>
            </a:pPr>
            <a:r>
              <a:rPr lang="en-IN" dirty="0" smtClean="0">
                <a:solidFill>
                  <a:schemeClr val="tx1">
                    <a:lumMod val="95000"/>
                    <a:lumOff val="5000"/>
                  </a:schemeClr>
                </a:solidFill>
              </a:rPr>
              <a:t>When </a:t>
            </a:r>
            <a:r>
              <a:rPr lang="en-IN" dirty="0">
                <a:solidFill>
                  <a:schemeClr val="tx1">
                    <a:lumMod val="95000"/>
                    <a:lumOff val="5000"/>
                  </a:schemeClr>
                </a:solidFill>
              </a:rPr>
              <a:t>you copy a structure variable, each field on the left side is set directly from the corresponding field on the right side.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This </a:t>
            </a:r>
            <a:r>
              <a:rPr lang="en-IN" dirty="0">
                <a:solidFill>
                  <a:schemeClr val="tx1">
                    <a:lumMod val="95000"/>
                    <a:lumOff val="5000"/>
                  </a:schemeClr>
                </a:solidFill>
              </a:rPr>
              <a:t>copying is done as a fast, single operation that copies the contents of the entire structure and that never throws an exception. </a:t>
            </a:r>
            <a:endParaRPr lang="en-IN" dirty="0" smtClean="0">
              <a:solidFill>
                <a:schemeClr val="tx1">
                  <a:lumMod val="95000"/>
                  <a:lumOff val="5000"/>
                </a:schemeClr>
              </a:solidFill>
            </a:endParaRPr>
          </a:p>
          <a:p>
            <a:pPr marL="0" indent="0" algn="just">
              <a:buNone/>
            </a:pPr>
            <a:r>
              <a:rPr lang="en-IN" dirty="0" smtClean="0">
                <a:solidFill>
                  <a:schemeClr val="tx1">
                    <a:lumMod val="95000"/>
                    <a:lumOff val="5000"/>
                  </a:schemeClr>
                </a:solidFill>
              </a:rPr>
              <a:t>Compare </a:t>
            </a:r>
            <a:r>
              <a:rPr lang="en-IN" dirty="0">
                <a:solidFill>
                  <a:schemeClr val="tx1">
                    <a:lumMod val="95000"/>
                    <a:lumOff val="5000"/>
                  </a:schemeClr>
                </a:solidFill>
              </a:rPr>
              <a:t>this </a:t>
            </a:r>
            <a:r>
              <a:rPr lang="en-IN" dirty="0" err="1">
                <a:solidFill>
                  <a:schemeClr val="tx1">
                    <a:lumMod val="95000"/>
                    <a:lumOff val="5000"/>
                  </a:schemeClr>
                </a:solidFill>
              </a:rPr>
              <a:t>behavior</a:t>
            </a:r>
            <a:r>
              <a:rPr lang="en-IN" dirty="0">
                <a:solidFill>
                  <a:schemeClr val="tx1">
                    <a:lumMod val="95000"/>
                    <a:lumOff val="5000"/>
                  </a:schemeClr>
                </a:solidFill>
              </a:rPr>
              <a:t> with the equivalent action if </a:t>
            </a:r>
            <a:r>
              <a:rPr lang="en-IN" i="1" dirty="0">
                <a:solidFill>
                  <a:schemeClr val="tx1">
                    <a:lumMod val="95000"/>
                    <a:lumOff val="5000"/>
                  </a:schemeClr>
                </a:solidFill>
              </a:rPr>
              <a:t>Time </a:t>
            </a:r>
            <a:r>
              <a:rPr lang="en-IN" dirty="0">
                <a:solidFill>
                  <a:schemeClr val="tx1">
                    <a:lumMod val="95000"/>
                    <a:lumOff val="5000"/>
                  </a:schemeClr>
                </a:solidFill>
              </a:rPr>
              <a:t>were a class, in which case both variables (</a:t>
            </a:r>
            <a:r>
              <a:rPr lang="en-IN" i="1" dirty="0">
                <a:solidFill>
                  <a:schemeClr val="tx1">
                    <a:lumMod val="95000"/>
                    <a:lumOff val="5000"/>
                  </a:schemeClr>
                </a:solidFill>
              </a:rPr>
              <a:t>now </a:t>
            </a:r>
            <a:r>
              <a:rPr lang="en-IN" dirty="0">
                <a:solidFill>
                  <a:schemeClr val="tx1">
                    <a:lumMod val="95000"/>
                    <a:lumOff val="5000"/>
                  </a:schemeClr>
                </a:solidFill>
              </a:rPr>
              <a:t>and </a:t>
            </a:r>
            <a:r>
              <a:rPr lang="en-IN" i="1" dirty="0">
                <a:solidFill>
                  <a:schemeClr val="tx1">
                    <a:lumMod val="95000"/>
                    <a:lumOff val="5000"/>
                  </a:schemeClr>
                </a:solidFill>
              </a:rPr>
              <a:t>copy</a:t>
            </a:r>
            <a:r>
              <a:rPr lang="en-IN" dirty="0">
                <a:solidFill>
                  <a:schemeClr val="tx1">
                    <a:lumMod val="95000"/>
                    <a:lumOff val="5000"/>
                  </a:schemeClr>
                </a:solidFill>
              </a:rPr>
              <a:t>) would end up referencing the </a:t>
            </a:r>
            <a:r>
              <a:rPr lang="en-IN" i="1" dirty="0">
                <a:solidFill>
                  <a:schemeClr val="tx1">
                    <a:lumMod val="95000"/>
                    <a:lumOff val="5000"/>
                  </a:schemeClr>
                </a:solidFill>
              </a:rPr>
              <a:t>same </a:t>
            </a:r>
            <a:r>
              <a:rPr lang="en-IN" dirty="0">
                <a:solidFill>
                  <a:schemeClr val="tx1">
                    <a:lumMod val="95000"/>
                    <a:lumOff val="5000"/>
                  </a:schemeClr>
                </a:solidFill>
              </a:rPr>
              <a:t>object on the heap</a:t>
            </a:r>
            <a:r>
              <a:rPr lang="en-IN" dirty="0" smtClean="0">
                <a:solidFill>
                  <a:schemeClr val="tx1">
                    <a:lumMod val="95000"/>
                    <a:lumOff val="5000"/>
                  </a:schemeClr>
                </a:solidFill>
              </a:rPr>
              <a:t>.</a:t>
            </a:r>
          </a:p>
          <a:p>
            <a:pPr marL="0" indent="0" algn="just">
              <a:buNone/>
            </a:pPr>
            <a:r>
              <a:rPr lang="en-IN" dirty="0">
                <a:solidFill>
                  <a:schemeClr val="tx1">
                    <a:lumMod val="95000"/>
                    <a:lumOff val="5000"/>
                  </a:schemeClr>
                </a:solidFill>
              </a:rPr>
              <a:t>In the final exercise in this chapter, you will contrast the copy </a:t>
            </a:r>
            <a:r>
              <a:rPr lang="en-IN" dirty="0" err="1">
                <a:solidFill>
                  <a:schemeClr val="tx1">
                    <a:lumMod val="95000"/>
                    <a:lumOff val="5000"/>
                  </a:schemeClr>
                </a:solidFill>
              </a:rPr>
              <a:t>behavior</a:t>
            </a:r>
            <a:r>
              <a:rPr lang="en-IN" dirty="0">
                <a:solidFill>
                  <a:schemeClr val="tx1">
                    <a:lumMod val="95000"/>
                    <a:lumOff val="5000"/>
                  </a:schemeClr>
                </a:solidFill>
              </a:rPr>
              <a:t> of a structure with that of a class.</a:t>
            </a:r>
          </a:p>
        </p:txBody>
      </p:sp>
    </p:spTree>
    <p:extLst>
      <p:ext uri="{BB962C8B-B14F-4D97-AF65-F5344CB8AC3E}">
        <p14:creationId xmlns:p14="http://schemas.microsoft.com/office/powerpoint/2010/main" xmlns="" val="28615373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2849</TotalTime>
  <Words>24208</Words>
  <Application>Microsoft Office PowerPoint</Application>
  <PresentationFormat>Custom</PresentationFormat>
  <Paragraphs>1739</Paragraphs>
  <Slides>143</Slides>
  <Notes>50</Notes>
  <HiddenSlides>0</HiddenSlides>
  <MMClips>0</MMClips>
  <ScaleCrop>false</ScaleCrop>
  <HeadingPairs>
    <vt:vector size="4" baseType="variant">
      <vt:variant>
        <vt:lpstr>Theme</vt:lpstr>
      </vt:variant>
      <vt:variant>
        <vt:i4>1</vt:i4>
      </vt:variant>
      <vt:variant>
        <vt:lpstr>Slide Titles</vt:lpstr>
      </vt:variant>
      <vt:variant>
        <vt:i4>143</vt:i4>
      </vt:variant>
    </vt:vector>
  </HeadingPairs>
  <TitlesOfParts>
    <vt:vector size="144" baseType="lpstr">
      <vt:lpstr>Facet</vt:lpstr>
      <vt:lpstr>MODULE--2 Creating and Managing Classes and Objects </vt:lpstr>
      <vt:lpstr>Introduction</vt:lpstr>
      <vt:lpstr>Understanding Classification </vt:lpstr>
      <vt:lpstr>The Purpose of Encapsulation </vt:lpstr>
      <vt:lpstr>Defining and Using a Class </vt:lpstr>
      <vt:lpstr>Contd…</vt:lpstr>
      <vt:lpstr>Controlling Accessibility</vt:lpstr>
      <vt:lpstr>Contd…</vt:lpstr>
      <vt:lpstr>Working with Constructors</vt:lpstr>
      <vt:lpstr>Contd…</vt:lpstr>
      <vt:lpstr>Contd….</vt:lpstr>
      <vt:lpstr>Contd….</vt:lpstr>
      <vt:lpstr>Contd….</vt:lpstr>
      <vt:lpstr>Contd….</vt:lpstr>
      <vt:lpstr>Contd….</vt:lpstr>
      <vt:lpstr>Contd….</vt:lpstr>
      <vt:lpstr>Contd….</vt:lpstr>
      <vt:lpstr>Contd…</vt:lpstr>
      <vt:lpstr>Contd…</vt:lpstr>
      <vt:lpstr>Contd…</vt:lpstr>
      <vt:lpstr>Contd…</vt:lpstr>
      <vt:lpstr>Write and call instance methods</vt:lpstr>
      <vt:lpstr>Contd….</vt:lpstr>
      <vt:lpstr>Contd….</vt:lpstr>
      <vt:lpstr>Contd….</vt:lpstr>
      <vt:lpstr>Understanding static Methods and Data</vt:lpstr>
      <vt:lpstr>Contd…</vt:lpstr>
      <vt:lpstr>Creating a Shared Field</vt:lpstr>
      <vt:lpstr>Creating a static Field by Using the const Keyword</vt:lpstr>
      <vt:lpstr>Understanding static Classes</vt:lpstr>
      <vt:lpstr>Understanding static Classes</vt:lpstr>
      <vt:lpstr>Contd…</vt:lpstr>
      <vt:lpstr>Contd…</vt:lpstr>
      <vt:lpstr>Contd…</vt:lpstr>
      <vt:lpstr>Anonymous Classes</vt:lpstr>
      <vt:lpstr>Contd…</vt:lpstr>
      <vt:lpstr>Understanding Values and References </vt:lpstr>
      <vt:lpstr>Contd…</vt:lpstr>
      <vt:lpstr>Contd…</vt:lpstr>
      <vt:lpstr>Copying Reference Types and Data Privacy</vt:lpstr>
      <vt:lpstr>Contd…</vt:lpstr>
      <vt:lpstr>Contd…</vt:lpstr>
      <vt:lpstr>Contd…</vt:lpstr>
      <vt:lpstr>Contd…</vt:lpstr>
      <vt:lpstr>Contd…</vt:lpstr>
      <vt:lpstr>Contd…</vt:lpstr>
      <vt:lpstr>Understanding Null Values and Nullable Types</vt:lpstr>
      <vt:lpstr>Contd…</vt:lpstr>
      <vt:lpstr>Contd…</vt:lpstr>
      <vt:lpstr>Using Nullable Types</vt:lpstr>
      <vt:lpstr>Contd….</vt:lpstr>
      <vt:lpstr>Understanding the Properties of Nullable Types</vt:lpstr>
      <vt:lpstr>Using ref and out Parameters</vt:lpstr>
      <vt:lpstr>Contd…</vt:lpstr>
      <vt:lpstr>Creating ref Parameters</vt:lpstr>
      <vt:lpstr>Contd…</vt:lpstr>
      <vt:lpstr>Creating out Parameters</vt:lpstr>
      <vt:lpstr>Contd….</vt:lpstr>
      <vt:lpstr>Use ref parameters</vt:lpstr>
      <vt:lpstr>Contd…</vt:lpstr>
      <vt:lpstr>How Computer Memory Is Organized??</vt:lpstr>
      <vt:lpstr>Contd….</vt:lpstr>
      <vt:lpstr>Using the Stack and the Heap</vt:lpstr>
      <vt:lpstr>Contd…</vt:lpstr>
      <vt:lpstr>The System.Object Class</vt:lpstr>
      <vt:lpstr>Boxing</vt:lpstr>
      <vt:lpstr>Contd…</vt:lpstr>
      <vt:lpstr>Unboxing</vt:lpstr>
      <vt:lpstr>Contd…</vt:lpstr>
      <vt:lpstr>Casting Data Safely</vt:lpstr>
      <vt:lpstr>Contd…</vt:lpstr>
      <vt:lpstr>Pointers and Unsafe Code</vt:lpstr>
      <vt:lpstr>Creating Value Types with Enumerations and Structures </vt:lpstr>
      <vt:lpstr>Using an Enumeration  </vt:lpstr>
      <vt:lpstr>Contd…  </vt:lpstr>
      <vt:lpstr>Choosing Enumeration Literal Values </vt:lpstr>
      <vt:lpstr>Contd… </vt:lpstr>
      <vt:lpstr>Create and use an enumeration </vt:lpstr>
      <vt:lpstr>Contd…</vt:lpstr>
      <vt:lpstr>Contd…</vt:lpstr>
      <vt:lpstr>Contd…</vt:lpstr>
      <vt:lpstr>Working with Structures</vt:lpstr>
      <vt:lpstr>Contd…</vt:lpstr>
      <vt:lpstr>Contd…</vt:lpstr>
      <vt:lpstr>Declaring a Structure </vt:lpstr>
      <vt:lpstr>Contd… </vt:lpstr>
      <vt:lpstr>Understanding Structure and Class Differences </vt:lpstr>
      <vt:lpstr>Contd…</vt:lpstr>
      <vt:lpstr>Contd…</vt:lpstr>
      <vt:lpstr>Declaring Structure Variables</vt:lpstr>
      <vt:lpstr>Understanding Structure Initialization</vt:lpstr>
      <vt:lpstr>Contd…</vt:lpstr>
      <vt:lpstr>Contd…</vt:lpstr>
      <vt:lpstr>Contd…</vt:lpstr>
      <vt:lpstr>Contd…</vt:lpstr>
      <vt:lpstr>Contd…</vt:lpstr>
      <vt:lpstr>Contd…</vt:lpstr>
      <vt:lpstr>Contd…</vt:lpstr>
      <vt:lpstr>Contd…</vt:lpstr>
      <vt:lpstr>Compare the behavior of a structure and a class</vt:lpstr>
      <vt:lpstr>Contd…</vt:lpstr>
      <vt:lpstr>Contd…</vt:lpstr>
      <vt:lpstr>Contd…</vt:lpstr>
      <vt:lpstr>Contd…</vt:lpstr>
      <vt:lpstr>Using Arrays </vt:lpstr>
      <vt:lpstr>Creating an Array Instance </vt:lpstr>
      <vt:lpstr>Contd….</vt:lpstr>
      <vt:lpstr>Populating and Using an Array</vt:lpstr>
      <vt:lpstr>Contd…</vt:lpstr>
      <vt:lpstr>Creating an Implicitly Typed Array</vt:lpstr>
      <vt:lpstr>Contd…</vt:lpstr>
      <vt:lpstr>Accessing an Individual Array Element</vt:lpstr>
      <vt:lpstr>Iterating Through an Array</vt:lpstr>
      <vt:lpstr>Contd…</vt:lpstr>
      <vt:lpstr>Contd…</vt:lpstr>
      <vt:lpstr>Passing Arrays as Parameters and Return Values for a Method</vt:lpstr>
      <vt:lpstr>Contd…</vt:lpstr>
      <vt:lpstr>Copying Arrays</vt:lpstr>
      <vt:lpstr>Contd…</vt:lpstr>
      <vt:lpstr>Using Multidimensional Arrays</vt:lpstr>
      <vt:lpstr>Contd…</vt:lpstr>
      <vt:lpstr>Creating Jagged Arrays</vt:lpstr>
      <vt:lpstr>Contd…</vt:lpstr>
      <vt:lpstr>Contd…</vt:lpstr>
      <vt:lpstr>Use arrays to implement a card game</vt:lpstr>
      <vt:lpstr>Contd…</vt:lpstr>
      <vt:lpstr>Contd…</vt:lpstr>
      <vt:lpstr>Contd…</vt:lpstr>
      <vt:lpstr>Contd…</vt:lpstr>
      <vt:lpstr>Contd…</vt:lpstr>
      <vt:lpstr>Contd…</vt:lpstr>
      <vt:lpstr>Contd…</vt:lpstr>
      <vt:lpstr>Contd…</vt:lpstr>
      <vt:lpstr>Contd…</vt:lpstr>
      <vt:lpstr>Contd…</vt:lpstr>
      <vt:lpstr>Contd…</vt:lpstr>
      <vt:lpstr>Contd…</vt:lpstr>
      <vt:lpstr>Contd…</vt:lpstr>
      <vt:lpstr>Contd…</vt:lpstr>
      <vt:lpstr>Contd…</vt:lpstr>
      <vt:lpstr>Contd…</vt:lpstr>
      <vt:lpstr>Contd…</vt:lpstr>
      <vt:lpstr>Contd…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MODULE--2 Creating and Managing Classes and Objects</dc:title>
  <dc:creator>Pavan</dc:creator>
  <cp:lastModifiedBy>PC</cp:lastModifiedBy>
  <cp:revision>197</cp:revision>
  <dcterms:created xsi:type="dcterms:W3CDTF">2017-09-09T04:03:22Z</dcterms:created>
  <dcterms:modified xsi:type="dcterms:W3CDTF">2018-05-19T07:37:58Z</dcterms:modified>
</cp:coreProperties>
</file>