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109"/>
  </p:notesMasterIdLst>
  <p:handoutMasterIdLst>
    <p:handoutMasterId r:id="rId11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6182" autoAdjust="0"/>
  </p:normalViewPr>
  <p:slideViewPr>
    <p:cSldViewPr showGuides="1">
      <p:cViewPr varScale="1">
        <p:scale>
          <a:sx n="69" d="100"/>
          <a:sy n="69" d="100"/>
        </p:scale>
        <p:origin x="-696" y="-108"/>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pPr/>
              <a:t>5/19/2018</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pPr/>
              <a:t>‹#›</a:t>
            </a:fld>
            <a:endParaRPr>
              <a:solidFill>
                <a:schemeClr val="tx2"/>
              </a:solidFill>
            </a:endParaRPr>
          </a:p>
        </p:txBody>
      </p:sp>
    </p:spTree>
    <p:extLst>
      <p:ext uri="{BB962C8B-B14F-4D97-AF65-F5344CB8AC3E}">
        <p14:creationId xmlns:p14="http://schemas.microsoft.com/office/powerpoint/2010/main" xmlns=""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5/19/2018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xmlns=""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pPr/>
              <a:t>5/19/2018</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xmlns=""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pPr/>
              <a:t>5/19/2018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pPr/>
              <a:t>‹#›</a:t>
            </a:fld>
            <a:endParaRPr lang="en-US"/>
          </a:p>
        </p:txBody>
      </p:sp>
    </p:spTree>
    <p:extLst>
      <p:ext uri="{BB962C8B-B14F-4D97-AF65-F5344CB8AC3E}">
        <p14:creationId xmlns:p14="http://schemas.microsoft.com/office/powerpoint/2010/main" xmlns="" val="18176198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pPr/>
              <a:t>5/19/2018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pPr/>
              <a:t>‹#›</a:t>
            </a:fld>
            <a:endParaRPr lang="en-US"/>
          </a:p>
        </p:txBody>
      </p:sp>
    </p:spTree>
    <p:extLst>
      <p:ext uri="{BB962C8B-B14F-4D97-AF65-F5344CB8AC3E}">
        <p14:creationId xmlns:p14="http://schemas.microsoft.com/office/powerpoint/2010/main" xmlns="" val="37236915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pPr/>
              <a:t>5/19/2018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pPr/>
              <a:t>‹#›</a:t>
            </a:fld>
            <a:endParaRPr lang="en-US"/>
          </a:p>
        </p:txBody>
      </p:sp>
    </p:spTree>
    <p:extLst>
      <p:ext uri="{BB962C8B-B14F-4D97-AF65-F5344CB8AC3E}">
        <p14:creationId xmlns:p14="http://schemas.microsoft.com/office/powerpoint/2010/main" xmlns="" val="28653597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pPr/>
              <a:t>5/19/2018</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xmlns=""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pPr/>
              <a:t>5/19/2018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xmlns="" val="20250459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pPr/>
              <a:t>5/19/2018</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xmlns="" val="9200728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pPr/>
              <a:t>5/19/2018</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xmlns="" val="23048451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pPr/>
              <a:t>5/19/2018</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xmlns="" val="2195072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pPr/>
              <a:t>5/19/2018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pPr/>
              <a:t>‹#›</a:t>
            </a:fld>
            <a:endParaRPr lang="en-US"/>
          </a:p>
        </p:txBody>
      </p:sp>
    </p:spTree>
    <p:extLst>
      <p:ext uri="{BB962C8B-B14F-4D97-AF65-F5344CB8AC3E}">
        <p14:creationId xmlns:p14="http://schemas.microsoft.com/office/powerpoint/2010/main" xmlns="" val="7891109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pPr/>
              <a:t>5/19/2018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pPr/>
              <a:t>‹#›</a:t>
            </a:fld>
            <a:endParaRPr lang="en-US"/>
          </a:p>
        </p:txBody>
      </p:sp>
    </p:spTree>
    <p:extLst>
      <p:ext uri="{BB962C8B-B14F-4D97-AF65-F5344CB8AC3E}">
        <p14:creationId xmlns:p14="http://schemas.microsoft.com/office/powerpoint/2010/main" xmlns="" val="35213725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5/19/2018</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xmlns=""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9346" y="1498601"/>
            <a:ext cx="7008574" cy="1066303"/>
          </a:xfrm>
        </p:spPr>
        <p:txBody>
          <a:bodyPr/>
          <a:lstStyle/>
          <a:p>
            <a:r>
              <a:rPr lang="en-US" dirty="0" smtClean="0">
                <a:solidFill>
                  <a:schemeClr val="tx1">
                    <a:lumMod val="95000"/>
                    <a:lumOff val="5000"/>
                  </a:schemeClr>
                </a:solidFill>
              </a:rPr>
              <a:t>MODULE 4 </a:t>
            </a:r>
            <a:endParaRPr lang="en-IN" dirty="0">
              <a:solidFill>
                <a:schemeClr val="tx1">
                  <a:lumMod val="95000"/>
                  <a:lumOff val="5000"/>
                </a:schemeClr>
              </a:solidFill>
            </a:endParaRPr>
          </a:p>
        </p:txBody>
      </p:sp>
      <p:sp>
        <p:nvSpPr>
          <p:cNvPr id="3" name="Subtitle 2"/>
          <p:cNvSpPr>
            <a:spLocks noGrp="1"/>
          </p:cNvSpPr>
          <p:nvPr>
            <p:ph type="subTitle" idx="1"/>
          </p:nvPr>
        </p:nvSpPr>
        <p:spPr>
          <a:xfrm>
            <a:off x="4879346" y="2996952"/>
            <a:ext cx="7008574" cy="1244600"/>
          </a:xfrm>
        </p:spPr>
        <p:txBody>
          <a:bodyPr>
            <a:noAutofit/>
          </a:bodyPr>
          <a:lstStyle/>
          <a:p>
            <a:r>
              <a:rPr lang="en-IN" sz="4400" b="1" dirty="0">
                <a:solidFill>
                  <a:srgbClr val="000000"/>
                </a:solidFill>
                <a:latin typeface="Times New Roman" panose="02020603050405020304" pitchFamily="18" charset="0"/>
                <a:cs typeface="Times New Roman" panose="02020603050405020304" pitchFamily="18" charset="0"/>
              </a:rPr>
              <a:t>PART III </a:t>
            </a:r>
            <a:endParaRPr lang="en-IN" sz="4400" dirty="0">
              <a:solidFill>
                <a:srgbClr val="000000"/>
              </a:solidFill>
              <a:latin typeface="Times New Roman" panose="02020603050405020304" pitchFamily="18" charset="0"/>
              <a:cs typeface="Times New Roman" panose="02020603050405020304" pitchFamily="18" charset="0"/>
            </a:endParaRPr>
          </a:p>
          <a:p>
            <a:r>
              <a:rPr lang="en-IN" sz="4400" dirty="0">
                <a:solidFill>
                  <a:srgbClr val="000000"/>
                </a:solidFill>
                <a:latin typeface="Times New Roman" panose="02020603050405020304" pitchFamily="18" charset="0"/>
                <a:cs typeface="Times New Roman" panose="02020603050405020304" pitchFamily="18" charset="0"/>
              </a:rPr>
              <a:t>Defining Extensible Types with C# </a:t>
            </a:r>
            <a:endParaRPr lang="en-IN" sz="4400" dirty="0" smtClean="0">
              <a:solidFill>
                <a:srgbClr val="000000"/>
              </a:solidFill>
              <a:latin typeface="Times New Roman" panose="02020603050405020304" pitchFamily="18" charset="0"/>
              <a:cs typeface="Times New Roman" panose="02020603050405020304" pitchFamily="18" charset="0"/>
            </a:endParaRPr>
          </a:p>
          <a:p>
            <a:pPr lvl="0" defTabSz="457200">
              <a:lnSpc>
                <a:spcPct val="100000"/>
              </a:lnSpc>
              <a:spcBef>
                <a:spcPts val="1000"/>
              </a:spcBef>
              <a:buClr>
                <a:srgbClr val="5FCBEF"/>
              </a:buClr>
              <a:buSzPct val="80000"/>
            </a:pPr>
            <a:r>
              <a:rPr lang="en-IN" sz="2000" b="1" dirty="0" smtClean="0">
                <a:ln>
                  <a:noFill/>
                </a:ln>
                <a:solidFill>
                  <a:srgbClr val="7030A0"/>
                </a:solidFill>
                <a:latin typeface="Times New Roman" panose="02020603050405020304" pitchFamily="18" charset="0"/>
                <a:cs typeface="Times New Roman" panose="02020603050405020304" pitchFamily="18" charset="0"/>
              </a:rPr>
              <a:t>Updated </a:t>
            </a:r>
            <a:r>
              <a:rPr lang="en-IN" sz="2000" b="1" dirty="0" smtClean="0">
                <a:ln>
                  <a:noFill/>
                </a:ln>
                <a:solidFill>
                  <a:srgbClr val="7030A0"/>
                </a:solidFill>
                <a:latin typeface="Times New Roman" panose="02020603050405020304" pitchFamily="18" charset="0"/>
                <a:cs typeface="Times New Roman" panose="02020603050405020304" pitchFamily="18" charset="0"/>
              </a:rPr>
              <a:t>by: Mohan A. </a:t>
            </a:r>
            <a:r>
              <a:rPr lang="en-IN" sz="2000" b="1" dirty="0" err="1" smtClean="0">
                <a:ln>
                  <a:noFill/>
                </a:ln>
                <a:solidFill>
                  <a:srgbClr val="7030A0"/>
                </a:solidFill>
                <a:latin typeface="Times New Roman" panose="02020603050405020304" pitchFamily="18" charset="0"/>
                <a:cs typeface="Times New Roman" panose="02020603050405020304" pitchFamily="18" charset="0"/>
              </a:rPr>
              <a:t>Gholap</a:t>
            </a:r>
            <a:r>
              <a:rPr lang="en-IN" sz="2000" b="1" dirty="0" smtClean="0">
                <a:ln>
                  <a:noFill/>
                </a:ln>
                <a:solidFill>
                  <a:srgbClr val="7030A0"/>
                </a:solidFill>
                <a:latin typeface="Times New Roman" panose="02020603050405020304" pitchFamily="18" charset="0"/>
                <a:cs typeface="Times New Roman" panose="02020603050405020304" pitchFamily="18" charset="0"/>
              </a:rPr>
              <a:t>    </a:t>
            </a:r>
            <a:endParaRPr lang="en-IN" sz="2000" b="1" dirty="0" smtClean="0">
              <a:ln>
                <a:noFill/>
              </a:ln>
              <a:solidFill>
                <a:srgbClr val="7030A0"/>
              </a:solidFill>
              <a:latin typeface="Times New Roman" panose="02020603050405020304" pitchFamily="18" charset="0"/>
              <a:cs typeface="Times New Roman" panose="02020603050405020304" pitchFamily="18" charset="0"/>
            </a:endParaRPr>
          </a:p>
          <a:p>
            <a:pPr lvl="0" defTabSz="457200">
              <a:lnSpc>
                <a:spcPct val="100000"/>
              </a:lnSpc>
              <a:spcBef>
                <a:spcPts val="1000"/>
              </a:spcBef>
              <a:buClr>
                <a:srgbClr val="5FCBEF"/>
              </a:buClr>
              <a:buSzPct val="80000"/>
            </a:pPr>
            <a:r>
              <a:rPr lang="en-US" sz="2000" b="1" dirty="0" smtClean="0">
                <a:ln>
                  <a:noFill/>
                </a:ln>
                <a:solidFill>
                  <a:srgbClr val="7030A0"/>
                </a:solidFill>
                <a:latin typeface="Times New Roman" panose="02020603050405020304" pitchFamily="18" charset="0"/>
                <a:cs typeface="Times New Roman" panose="02020603050405020304" pitchFamily="18" charset="0"/>
              </a:rPr>
              <a:t>Original </a:t>
            </a:r>
            <a:r>
              <a:rPr lang="en-US" sz="2000" b="1" dirty="0" smtClean="0">
                <a:ln>
                  <a:noFill/>
                </a:ln>
                <a:solidFill>
                  <a:srgbClr val="7030A0"/>
                </a:solidFill>
                <a:latin typeface="Times New Roman" panose="02020603050405020304" pitchFamily="18" charset="0"/>
                <a:cs typeface="Times New Roman" panose="02020603050405020304" pitchFamily="18" charset="0"/>
              </a:rPr>
              <a:t>Slides by: </a:t>
            </a:r>
            <a:r>
              <a:rPr lang="en-US" sz="2000" b="1" dirty="0" err="1" smtClean="0">
                <a:ln>
                  <a:noFill/>
                </a:ln>
                <a:solidFill>
                  <a:srgbClr val="7030A0"/>
                </a:solidFill>
                <a:latin typeface="Times New Roman" panose="02020603050405020304" pitchFamily="18" charset="0"/>
                <a:cs typeface="Times New Roman" panose="02020603050405020304" pitchFamily="18" charset="0"/>
              </a:rPr>
              <a:t>Pavan</a:t>
            </a:r>
            <a:r>
              <a:rPr lang="en-US" sz="2000" b="1" dirty="0" smtClean="0">
                <a:ln>
                  <a:noFill/>
                </a:ln>
                <a:solidFill>
                  <a:srgbClr val="7030A0"/>
                </a:solidFill>
                <a:latin typeface="Times New Roman" panose="02020603050405020304" pitchFamily="18" charset="0"/>
                <a:cs typeface="Times New Roman" panose="02020603050405020304" pitchFamily="18" charset="0"/>
              </a:rPr>
              <a:t> D.M.</a:t>
            </a:r>
          </a:p>
          <a:p>
            <a:endParaRPr lang="en-IN" sz="44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602873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3" y="96585"/>
            <a:ext cx="11737304" cy="544488"/>
          </a:xfrm>
        </p:spPr>
        <p:txBody>
          <a:bodyPr>
            <a:noAutofit/>
          </a:bodyPr>
          <a:lstStyle/>
          <a:p>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t>
            </a:r>
            <a:r>
              <a:rPr lang="en-IN" sz="2800" dirty="0"/>
              <a:t/>
            </a:r>
            <a:br>
              <a:rPr lang="en-IN" sz="2800" dirty="0"/>
            </a:br>
            <a:r>
              <a:rPr lang="en-IN" sz="4000" b="1" dirty="0">
                <a:solidFill>
                  <a:srgbClr val="C00000"/>
                </a:solidFill>
              </a:rPr>
              <a:t>What Are Properties?</a:t>
            </a:r>
            <a:endParaRPr lang="en-IN" sz="4000" dirty="0">
              <a:solidFill>
                <a:srgbClr val="C00000"/>
              </a:solidFill>
            </a:endParaRPr>
          </a:p>
        </p:txBody>
      </p:sp>
      <p:sp>
        <p:nvSpPr>
          <p:cNvPr id="3" name="Content Placeholder 2"/>
          <p:cNvSpPr>
            <a:spLocks noGrp="1"/>
          </p:cNvSpPr>
          <p:nvPr>
            <p:ph idx="1"/>
          </p:nvPr>
        </p:nvSpPr>
        <p:spPr>
          <a:xfrm>
            <a:off x="46532" y="641073"/>
            <a:ext cx="12155172" cy="6216927"/>
          </a:xfrm>
        </p:spPr>
        <p:txBody>
          <a:bodyPr>
            <a:normAutofit fontScale="92500" lnSpcReduction="20000"/>
          </a:bodyPr>
          <a:lstStyle/>
          <a:p>
            <a:pPr marL="0" indent="0" algn="just">
              <a:spcBef>
                <a:spcPts val="0"/>
              </a:spcBef>
              <a:buNone/>
            </a:pPr>
            <a:r>
              <a:rPr lang="en-IN" sz="2000" b="1" dirty="0">
                <a:latin typeface="Times New Roman" panose="02020603050405020304" pitchFamily="18" charset="0"/>
                <a:cs typeface="Times New Roman" panose="02020603050405020304" pitchFamily="18" charset="0"/>
              </a:rPr>
              <a:t>A </a:t>
            </a:r>
            <a:r>
              <a:rPr lang="en-IN" sz="2000" b="1" i="1" dirty="0">
                <a:latin typeface="Times New Roman" panose="02020603050405020304" pitchFamily="18" charset="0"/>
                <a:cs typeface="Times New Roman" panose="02020603050405020304" pitchFamily="18" charset="0"/>
              </a:rPr>
              <a:t>property </a:t>
            </a:r>
            <a:r>
              <a:rPr lang="en-IN" sz="2000" b="1" dirty="0">
                <a:latin typeface="Times New Roman" panose="02020603050405020304" pitchFamily="18" charset="0"/>
                <a:cs typeface="Times New Roman" panose="02020603050405020304" pitchFamily="18" charset="0"/>
              </a:rPr>
              <a:t>is a cross between a field and a method—it looks like a field but acts like a method. You access a property by using exactly the same syntax that you use to access a field. </a:t>
            </a:r>
            <a:endParaRPr lang="en-IN" sz="20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en-IN" sz="2000" b="1" dirty="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However</a:t>
            </a:r>
            <a:r>
              <a:rPr lang="en-IN" sz="2000" b="1" dirty="0">
                <a:latin typeface="Times New Roman" panose="02020603050405020304" pitchFamily="18" charset="0"/>
                <a:cs typeface="Times New Roman" panose="02020603050405020304" pitchFamily="18" charset="0"/>
              </a:rPr>
              <a:t>, the compiler automatically translates this </a:t>
            </a:r>
            <a:r>
              <a:rPr lang="en-IN" sz="2000" b="1" dirty="0" err="1" smtClean="0">
                <a:latin typeface="Times New Roman" panose="02020603050405020304" pitchFamily="18" charset="0"/>
                <a:cs typeface="Times New Roman" panose="02020603050405020304" pitchFamily="18" charset="0"/>
              </a:rPr>
              <a:t>fieldlike</a:t>
            </a:r>
            <a:r>
              <a:rPr lang="en-IN" sz="2000" b="1" dirty="0" smtClean="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syntax into calls to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methods (sometimes referred to as </a:t>
            </a:r>
            <a:r>
              <a:rPr lang="en-IN" sz="2000" b="1" i="1" dirty="0">
                <a:latin typeface="Times New Roman" panose="02020603050405020304" pitchFamily="18" charset="0"/>
                <a:cs typeface="Times New Roman" panose="02020603050405020304" pitchFamily="18" charset="0"/>
              </a:rPr>
              <a:t>property getters </a:t>
            </a:r>
            <a:r>
              <a:rPr lang="en-IN" sz="2000" b="1" dirty="0">
                <a:latin typeface="Times New Roman" panose="02020603050405020304" pitchFamily="18" charset="0"/>
                <a:cs typeface="Times New Roman" panose="02020603050405020304" pitchFamily="18" charset="0"/>
              </a:rPr>
              <a:t>and </a:t>
            </a:r>
            <a:r>
              <a:rPr lang="en-IN" sz="2000" b="1" i="1" dirty="0">
                <a:latin typeface="Times New Roman" panose="02020603050405020304" pitchFamily="18" charset="0"/>
                <a:cs typeface="Times New Roman" panose="02020603050405020304" pitchFamily="18" charset="0"/>
              </a:rPr>
              <a:t>property setters</a:t>
            </a:r>
            <a:r>
              <a:rPr lang="en-IN" sz="2000" b="1" dirty="0" smtClean="0">
                <a:latin typeface="Times New Roman" panose="02020603050405020304" pitchFamily="18" charset="0"/>
                <a:cs typeface="Times New Roman" panose="02020603050405020304" pitchFamily="18" charset="0"/>
              </a:rPr>
              <a:t>). </a:t>
            </a:r>
          </a:p>
          <a:p>
            <a:pPr marL="0" indent="0" algn="just">
              <a:buNone/>
            </a:pPr>
            <a:r>
              <a:rPr lang="en-IN" sz="2000" b="1" dirty="0" smtClean="0">
                <a:solidFill>
                  <a:srgbClr val="C00000"/>
                </a:solidFill>
              </a:rPr>
              <a:t>                             </a:t>
            </a:r>
          </a:p>
          <a:p>
            <a:pPr marL="0" indent="0" algn="just">
              <a:buNone/>
            </a:pPr>
            <a:r>
              <a:rPr lang="en-IN" sz="2000" b="1" dirty="0">
                <a:solidFill>
                  <a:srgbClr val="C00000"/>
                </a:solidFill>
              </a:rPr>
              <a:t> </a:t>
            </a:r>
            <a:r>
              <a:rPr lang="en-IN" sz="2000" b="1" dirty="0" smtClean="0">
                <a:solidFill>
                  <a:srgbClr val="C00000"/>
                </a:solidFill>
              </a:rPr>
              <a:t>                                  The </a:t>
            </a:r>
            <a:r>
              <a:rPr lang="en-IN" sz="2000" b="1" dirty="0">
                <a:solidFill>
                  <a:srgbClr val="C00000"/>
                </a:solidFill>
              </a:rPr>
              <a:t>syntax for a property declaration looks like this:</a:t>
            </a:r>
          </a:p>
          <a:p>
            <a:pPr marL="0" indent="0" algn="just">
              <a:spcBef>
                <a:spcPts val="0"/>
              </a:spcBef>
              <a:buNone/>
            </a:pPr>
            <a:r>
              <a:rPr lang="en-IN" sz="2000" b="1" dirty="0" smtClean="0">
                <a:solidFill>
                  <a:srgbClr val="C00000"/>
                </a:solidFill>
              </a:rPr>
              <a:t>                                         </a:t>
            </a:r>
            <a:r>
              <a:rPr lang="en-IN" sz="2000" b="1" dirty="0" err="1" smtClean="0">
                <a:solidFill>
                  <a:srgbClr val="C00000"/>
                </a:solidFill>
              </a:rPr>
              <a:t>AccessModifier</a:t>
            </a:r>
            <a:r>
              <a:rPr lang="en-IN" sz="2000" b="1" dirty="0" smtClean="0">
                <a:solidFill>
                  <a:srgbClr val="C00000"/>
                </a:solidFill>
              </a:rPr>
              <a:t> </a:t>
            </a:r>
            <a:r>
              <a:rPr lang="en-IN" sz="2000" b="1" dirty="0">
                <a:solidFill>
                  <a:srgbClr val="C00000"/>
                </a:solidFill>
              </a:rPr>
              <a:t>Type </a:t>
            </a:r>
            <a:r>
              <a:rPr lang="en-IN" sz="2000" b="1" dirty="0" err="1" smtClean="0">
                <a:solidFill>
                  <a:srgbClr val="C00000"/>
                </a:solidFill>
              </a:rPr>
              <a:t>PropertyName</a:t>
            </a:r>
            <a:endParaRPr lang="en-IN" sz="2000" b="1" dirty="0" smtClean="0">
              <a:solidFill>
                <a:srgbClr val="C00000"/>
              </a:solidFill>
            </a:endParaRPr>
          </a:p>
          <a:p>
            <a:pPr marL="0" indent="0" algn="just">
              <a:spcBef>
                <a:spcPts val="0"/>
              </a:spcBef>
              <a:buNone/>
            </a:pPr>
            <a:r>
              <a:rPr lang="en-IN" sz="2000" b="1" dirty="0">
                <a:solidFill>
                  <a:srgbClr val="C00000"/>
                </a:solidFill>
              </a:rPr>
              <a:t> </a:t>
            </a:r>
            <a:r>
              <a:rPr lang="en-IN" sz="2000" b="1" dirty="0" smtClean="0">
                <a:solidFill>
                  <a:srgbClr val="C00000"/>
                </a:solidFill>
              </a:rPr>
              <a:t>                                      { </a:t>
            </a:r>
          </a:p>
          <a:p>
            <a:pPr marL="0" indent="0" algn="just">
              <a:spcBef>
                <a:spcPts val="0"/>
              </a:spcBef>
              <a:buNone/>
            </a:pPr>
            <a:r>
              <a:rPr lang="en-IN" sz="2000" b="1" dirty="0">
                <a:solidFill>
                  <a:srgbClr val="C00000"/>
                </a:solidFill>
              </a:rPr>
              <a:t> </a:t>
            </a:r>
            <a:r>
              <a:rPr lang="en-IN" sz="2000" b="1" dirty="0" smtClean="0">
                <a:solidFill>
                  <a:srgbClr val="C00000"/>
                </a:solidFill>
              </a:rPr>
              <a:t>                                                get </a:t>
            </a:r>
          </a:p>
          <a:p>
            <a:pPr marL="0" indent="0" algn="just">
              <a:spcBef>
                <a:spcPts val="0"/>
              </a:spcBef>
              <a:buNone/>
            </a:pPr>
            <a:r>
              <a:rPr lang="en-IN" sz="2000" b="1" dirty="0">
                <a:solidFill>
                  <a:srgbClr val="C00000"/>
                </a:solidFill>
              </a:rPr>
              <a:t> </a:t>
            </a:r>
            <a:r>
              <a:rPr lang="en-IN" sz="2000" b="1" dirty="0" smtClean="0">
                <a:solidFill>
                  <a:srgbClr val="C00000"/>
                </a:solidFill>
              </a:rPr>
              <a:t>                                                { </a:t>
            </a:r>
          </a:p>
          <a:p>
            <a:pPr marL="0" indent="0" algn="just">
              <a:spcBef>
                <a:spcPts val="0"/>
              </a:spcBef>
              <a:buNone/>
            </a:pPr>
            <a:r>
              <a:rPr lang="en-IN" sz="2000" b="1" dirty="0">
                <a:solidFill>
                  <a:srgbClr val="C00000"/>
                </a:solidFill>
              </a:rPr>
              <a:t> </a:t>
            </a:r>
            <a:r>
              <a:rPr lang="en-IN" sz="2000" b="1" dirty="0" smtClean="0">
                <a:solidFill>
                  <a:srgbClr val="C00000"/>
                </a:solidFill>
              </a:rPr>
              <a:t>                                                     // </a:t>
            </a:r>
            <a:r>
              <a:rPr lang="en-IN" sz="2000" b="1" dirty="0">
                <a:solidFill>
                  <a:srgbClr val="C00000"/>
                </a:solidFill>
              </a:rPr>
              <a:t>read </a:t>
            </a:r>
            <a:r>
              <a:rPr lang="en-IN" sz="2000" b="1" dirty="0" err="1">
                <a:solidFill>
                  <a:srgbClr val="C00000"/>
                </a:solidFill>
              </a:rPr>
              <a:t>accessor</a:t>
            </a:r>
            <a:r>
              <a:rPr lang="en-IN" sz="2000" b="1" dirty="0">
                <a:solidFill>
                  <a:srgbClr val="C00000"/>
                </a:solidFill>
              </a:rPr>
              <a:t> code </a:t>
            </a:r>
            <a:endParaRPr lang="en-IN" sz="2000" b="1" dirty="0" smtClean="0">
              <a:solidFill>
                <a:srgbClr val="C00000"/>
              </a:solidFill>
            </a:endParaRPr>
          </a:p>
          <a:p>
            <a:pPr marL="0" indent="0" algn="just">
              <a:spcBef>
                <a:spcPts val="0"/>
              </a:spcBef>
              <a:buNone/>
            </a:pPr>
            <a:r>
              <a:rPr lang="en-IN" sz="2000" b="1" dirty="0">
                <a:solidFill>
                  <a:srgbClr val="C00000"/>
                </a:solidFill>
              </a:rPr>
              <a:t> </a:t>
            </a:r>
            <a:r>
              <a:rPr lang="en-IN" sz="2000" b="1" dirty="0" smtClean="0">
                <a:solidFill>
                  <a:srgbClr val="C00000"/>
                </a:solidFill>
              </a:rPr>
              <a:t>                                                }</a:t>
            </a:r>
          </a:p>
          <a:p>
            <a:pPr marL="0" indent="0" algn="just">
              <a:spcBef>
                <a:spcPts val="0"/>
              </a:spcBef>
              <a:buNone/>
            </a:pPr>
            <a:r>
              <a:rPr lang="en-IN" sz="2000" b="1" dirty="0">
                <a:solidFill>
                  <a:srgbClr val="C00000"/>
                </a:solidFill>
              </a:rPr>
              <a:t> </a:t>
            </a:r>
            <a:r>
              <a:rPr lang="en-IN" sz="2000" b="1" dirty="0" smtClean="0">
                <a:solidFill>
                  <a:srgbClr val="C00000"/>
                </a:solidFill>
              </a:rPr>
              <a:t>                                                </a:t>
            </a:r>
            <a:r>
              <a:rPr lang="en-IN" sz="2000" b="1" dirty="0">
                <a:solidFill>
                  <a:srgbClr val="C00000"/>
                </a:solidFill>
              </a:rPr>
              <a:t>set </a:t>
            </a:r>
            <a:endParaRPr lang="en-IN" sz="2000" b="1" dirty="0" smtClean="0">
              <a:solidFill>
                <a:srgbClr val="C00000"/>
              </a:solidFill>
            </a:endParaRPr>
          </a:p>
          <a:p>
            <a:pPr marL="0" indent="0" algn="just">
              <a:spcBef>
                <a:spcPts val="0"/>
              </a:spcBef>
              <a:buNone/>
            </a:pPr>
            <a:r>
              <a:rPr lang="en-IN" sz="2000" b="1" dirty="0">
                <a:solidFill>
                  <a:srgbClr val="C00000"/>
                </a:solidFill>
              </a:rPr>
              <a:t> </a:t>
            </a:r>
            <a:r>
              <a:rPr lang="en-IN" sz="2000" b="1" dirty="0" smtClean="0">
                <a:solidFill>
                  <a:srgbClr val="C00000"/>
                </a:solidFill>
              </a:rPr>
              <a:t>                                                {</a:t>
            </a:r>
          </a:p>
          <a:p>
            <a:pPr marL="0" indent="0" algn="just">
              <a:spcBef>
                <a:spcPts val="0"/>
              </a:spcBef>
              <a:buNone/>
            </a:pPr>
            <a:r>
              <a:rPr lang="en-IN" sz="2000" b="1" dirty="0">
                <a:solidFill>
                  <a:srgbClr val="C00000"/>
                </a:solidFill>
              </a:rPr>
              <a:t> </a:t>
            </a:r>
            <a:r>
              <a:rPr lang="en-IN" sz="2000" b="1" dirty="0" smtClean="0">
                <a:solidFill>
                  <a:srgbClr val="C00000"/>
                </a:solidFill>
              </a:rPr>
              <a:t>                                                      </a:t>
            </a:r>
            <a:r>
              <a:rPr lang="en-IN" sz="2000" b="1" dirty="0">
                <a:solidFill>
                  <a:srgbClr val="C00000"/>
                </a:solidFill>
              </a:rPr>
              <a:t>// write </a:t>
            </a:r>
            <a:r>
              <a:rPr lang="en-IN" sz="2000" b="1" dirty="0" err="1">
                <a:solidFill>
                  <a:srgbClr val="C00000"/>
                </a:solidFill>
              </a:rPr>
              <a:t>accessor</a:t>
            </a:r>
            <a:r>
              <a:rPr lang="en-IN" sz="2000" b="1" dirty="0">
                <a:solidFill>
                  <a:srgbClr val="C00000"/>
                </a:solidFill>
              </a:rPr>
              <a:t> code </a:t>
            </a:r>
            <a:endParaRPr lang="en-IN" sz="2000" b="1" dirty="0" smtClean="0">
              <a:solidFill>
                <a:srgbClr val="C00000"/>
              </a:solidFill>
            </a:endParaRPr>
          </a:p>
          <a:p>
            <a:pPr marL="0" indent="0" algn="just">
              <a:spcBef>
                <a:spcPts val="0"/>
              </a:spcBef>
              <a:buNone/>
            </a:pPr>
            <a:r>
              <a:rPr lang="en-IN" sz="2000" b="1" dirty="0">
                <a:solidFill>
                  <a:srgbClr val="C00000"/>
                </a:solidFill>
              </a:rPr>
              <a:t> </a:t>
            </a:r>
            <a:r>
              <a:rPr lang="en-IN" sz="2000" b="1" dirty="0" smtClean="0">
                <a:solidFill>
                  <a:srgbClr val="C00000"/>
                </a:solidFill>
              </a:rPr>
              <a:t>                                                 }</a:t>
            </a:r>
          </a:p>
          <a:p>
            <a:pPr marL="0" indent="0" algn="just">
              <a:spcBef>
                <a:spcPts val="0"/>
              </a:spcBef>
              <a:buNone/>
            </a:pPr>
            <a:r>
              <a:rPr lang="en-IN" sz="2000" b="1" dirty="0">
                <a:solidFill>
                  <a:srgbClr val="C00000"/>
                </a:solidFill>
              </a:rPr>
              <a:t> </a:t>
            </a:r>
            <a:r>
              <a:rPr lang="en-IN" sz="2000" b="1" dirty="0" smtClean="0">
                <a:solidFill>
                  <a:srgbClr val="C00000"/>
                </a:solidFill>
              </a:rPr>
              <a:t>                                       </a:t>
            </a:r>
            <a:r>
              <a:rPr lang="en-IN" sz="2000" b="1" dirty="0">
                <a:solidFill>
                  <a:srgbClr val="C00000"/>
                </a:solidFill>
              </a:rPr>
              <a:t>}</a:t>
            </a:r>
            <a:endParaRPr lang="en-IN" sz="2000" b="1" dirty="0">
              <a:solidFill>
                <a:srgbClr val="C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en-IN" sz="2000" b="1" dirty="0" smtClean="0">
              <a:solidFill>
                <a:srgbClr val="C00000"/>
              </a:solidFill>
            </a:endParaRPr>
          </a:p>
          <a:p>
            <a:pPr marL="0" indent="0" algn="just">
              <a:spcBef>
                <a:spcPts val="0"/>
              </a:spcBef>
              <a:buNone/>
            </a:pPr>
            <a:endParaRPr lang="en-IN" sz="2000" b="1" dirty="0">
              <a:solidFill>
                <a:srgbClr val="C00000"/>
              </a:solidFill>
              <a:latin typeface="Segoe"/>
            </a:endParaRPr>
          </a:p>
          <a:p>
            <a:pPr algn="just">
              <a:spcBef>
                <a:spcPts val="0"/>
              </a:spcBef>
            </a:pPr>
            <a:r>
              <a:rPr lang="en-IN" sz="2000" b="1" dirty="0" smtClean="0">
                <a:solidFill>
                  <a:srgbClr val="000000"/>
                </a:solidFill>
                <a:latin typeface="Times New Roman" panose="02020603050405020304" pitchFamily="18" charset="0"/>
                <a:cs typeface="Times New Roman" panose="02020603050405020304" pitchFamily="18" charset="0"/>
              </a:rPr>
              <a:t>A </a:t>
            </a:r>
            <a:r>
              <a:rPr lang="en-IN" sz="2000" b="1" dirty="0">
                <a:solidFill>
                  <a:srgbClr val="000000"/>
                </a:solidFill>
                <a:latin typeface="Times New Roman" panose="02020603050405020304" pitchFamily="18" charset="0"/>
                <a:cs typeface="Times New Roman" panose="02020603050405020304" pitchFamily="18" charset="0"/>
              </a:rPr>
              <a:t>property can contain two blocks of code, starting with the </a:t>
            </a:r>
            <a:r>
              <a:rPr lang="en-IN" sz="2000" b="1" i="1" dirty="0">
                <a:solidFill>
                  <a:srgbClr val="000000"/>
                </a:solidFill>
                <a:latin typeface="Times New Roman" panose="02020603050405020304" pitchFamily="18" charset="0"/>
                <a:cs typeface="Times New Roman" panose="02020603050405020304" pitchFamily="18" charset="0"/>
              </a:rPr>
              <a:t>get </a:t>
            </a:r>
            <a:r>
              <a:rPr lang="en-IN" sz="2000" b="1" dirty="0">
                <a:solidFill>
                  <a:srgbClr val="000000"/>
                </a:solidFill>
                <a:latin typeface="Times New Roman" panose="02020603050405020304" pitchFamily="18" charset="0"/>
                <a:cs typeface="Times New Roman" panose="02020603050405020304" pitchFamily="18" charset="0"/>
              </a:rPr>
              <a:t>and </a:t>
            </a:r>
            <a:r>
              <a:rPr lang="en-IN" sz="2000" b="1" i="1" dirty="0">
                <a:solidFill>
                  <a:srgbClr val="000000"/>
                </a:solidFill>
                <a:latin typeface="Times New Roman" panose="02020603050405020304" pitchFamily="18" charset="0"/>
                <a:cs typeface="Times New Roman" panose="02020603050405020304" pitchFamily="18" charset="0"/>
              </a:rPr>
              <a:t>set </a:t>
            </a:r>
            <a:r>
              <a:rPr lang="en-IN" sz="2000" b="1" dirty="0">
                <a:solidFill>
                  <a:srgbClr val="000000"/>
                </a:solidFill>
                <a:latin typeface="Times New Roman" panose="02020603050405020304" pitchFamily="18" charset="0"/>
                <a:cs typeface="Times New Roman" panose="02020603050405020304" pitchFamily="18" charset="0"/>
              </a:rPr>
              <a:t>keywords. </a:t>
            </a:r>
            <a:endParaRPr lang="en-IN" sz="2000" b="1"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en-IN" sz="2000" b="1"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en-IN" sz="2000" b="1" dirty="0" smtClean="0">
                <a:solidFill>
                  <a:srgbClr val="000000"/>
                </a:solidFill>
                <a:latin typeface="Times New Roman" panose="02020603050405020304" pitchFamily="18" charset="0"/>
                <a:cs typeface="Times New Roman" panose="02020603050405020304" pitchFamily="18" charset="0"/>
              </a:rPr>
              <a:t>The </a:t>
            </a:r>
            <a:r>
              <a:rPr lang="en-IN" sz="2000" b="1" i="1" dirty="0">
                <a:solidFill>
                  <a:srgbClr val="000000"/>
                </a:solidFill>
                <a:latin typeface="Times New Roman" panose="02020603050405020304" pitchFamily="18" charset="0"/>
                <a:cs typeface="Times New Roman" panose="02020603050405020304" pitchFamily="18" charset="0"/>
              </a:rPr>
              <a:t>get </a:t>
            </a:r>
            <a:r>
              <a:rPr lang="en-IN" sz="2000" b="1" dirty="0">
                <a:solidFill>
                  <a:srgbClr val="000000"/>
                </a:solidFill>
                <a:latin typeface="Times New Roman" panose="02020603050405020304" pitchFamily="18" charset="0"/>
                <a:cs typeface="Times New Roman" panose="02020603050405020304" pitchFamily="18" charset="0"/>
              </a:rPr>
              <a:t>block contains statements that execute when the property is read, and the </a:t>
            </a:r>
            <a:r>
              <a:rPr lang="en-IN" sz="2000" b="1" i="1" dirty="0">
                <a:solidFill>
                  <a:srgbClr val="000000"/>
                </a:solidFill>
                <a:latin typeface="Times New Roman" panose="02020603050405020304" pitchFamily="18" charset="0"/>
                <a:cs typeface="Times New Roman" panose="02020603050405020304" pitchFamily="18" charset="0"/>
              </a:rPr>
              <a:t>set </a:t>
            </a:r>
            <a:r>
              <a:rPr lang="en-IN" sz="2000" b="1" dirty="0">
                <a:solidFill>
                  <a:srgbClr val="000000"/>
                </a:solidFill>
                <a:latin typeface="Times New Roman" panose="02020603050405020304" pitchFamily="18" charset="0"/>
                <a:cs typeface="Times New Roman" panose="02020603050405020304" pitchFamily="18" charset="0"/>
              </a:rPr>
              <a:t>block contains statements that run when the property is written to. The type of the property specifies the type of data read and written by the </a:t>
            </a:r>
            <a:r>
              <a:rPr lang="en-IN" sz="2000" b="1" i="1" dirty="0">
                <a:solidFill>
                  <a:srgbClr val="000000"/>
                </a:solidFill>
                <a:latin typeface="Times New Roman" panose="02020603050405020304" pitchFamily="18" charset="0"/>
                <a:cs typeface="Times New Roman" panose="02020603050405020304" pitchFamily="18" charset="0"/>
              </a:rPr>
              <a:t>get </a:t>
            </a:r>
            <a:r>
              <a:rPr lang="en-IN" sz="2000" b="1" dirty="0">
                <a:solidFill>
                  <a:srgbClr val="000000"/>
                </a:solidFill>
                <a:latin typeface="Times New Roman" panose="02020603050405020304" pitchFamily="18" charset="0"/>
                <a:cs typeface="Times New Roman" panose="02020603050405020304" pitchFamily="18" charset="0"/>
              </a:rPr>
              <a:t>and </a:t>
            </a:r>
            <a:r>
              <a:rPr lang="en-IN" sz="2000" b="1" i="1" dirty="0">
                <a:solidFill>
                  <a:srgbClr val="000000"/>
                </a:solidFill>
                <a:latin typeface="Times New Roman" panose="02020603050405020304" pitchFamily="18" charset="0"/>
                <a:cs typeface="Times New Roman" panose="02020603050405020304" pitchFamily="18" charset="0"/>
              </a:rPr>
              <a:t>set </a:t>
            </a:r>
            <a:r>
              <a:rPr lang="en-IN" sz="2000" b="1" dirty="0" err="1">
                <a:solidFill>
                  <a:srgbClr val="000000"/>
                </a:solidFill>
                <a:latin typeface="Times New Roman" panose="02020603050405020304" pitchFamily="18" charset="0"/>
                <a:cs typeface="Times New Roman" panose="02020603050405020304" pitchFamily="18" charset="0"/>
              </a:rPr>
              <a:t>accessors</a:t>
            </a:r>
            <a:r>
              <a:rPr lang="en-IN" sz="2000" b="1" dirty="0">
                <a:solidFill>
                  <a:srgbClr val="000000"/>
                </a:solidFill>
                <a:latin typeface="Times New Roman" panose="02020603050405020304" pitchFamily="18" charset="0"/>
                <a:cs typeface="Times New Roman" panose="02020603050405020304" pitchFamily="18" charset="0"/>
              </a:rPr>
              <a:t>.</a:t>
            </a:r>
            <a:r>
              <a:rPr lang="en-IN" sz="2000" b="1" dirty="0" smtClean="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rPr>
              <a:t>                        </a:t>
            </a:r>
            <a:endParaRPr lang="en-IN" sz="2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8241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US" sz="4000" b="1" dirty="0" err="1" smtClean="0">
                <a:solidFill>
                  <a:srgbClr val="FF0000"/>
                </a:solidFill>
              </a:rPr>
              <a:t>Contd</a:t>
            </a:r>
            <a:r>
              <a:rPr lang="en-US" sz="4000" b="1" dirty="0" smtClean="0">
                <a:solidFill>
                  <a:srgbClr val="FF0000"/>
                </a:solidFill>
              </a:rPr>
              <a:t>…</a:t>
            </a:r>
            <a:endParaRPr lang="en-IN" sz="4000" b="1" dirty="0">
              <a:solidFill>
                <a:srgbClr val="FF0000"/>
              </a:solidFill>
            </a:endParaRPr>
          </a:p>
        </p:txBody>
      </p:sp>
      <p:sp>
        <p:nvSpPr>
          <p:cNvPr id="3" name="Content Placeholder 2"/>
          <p:cNvSpPr>
            <a:spLocks noGrp="1"/>
          </p:cNvSpPr>
          <p:nvPr>
            <p:ph idx="1"/>
          </p:nvPr>
        </p:nvSpPr>
        <p:spPr>
          <a:xfrm>
            <a:off x="0" y="544488"/>
            <a:ext cx="12163199" cy="6313512"/>
          </a:xfrm>
        </p:spPr>
        <p:txBody>
          <a:bodyPr>
            <a:normAutofit fontScale="92500" lnSpcReduction="10000"/>
          </a:bodyPr>
          <a:lstStyle/>
          <a:p>
            <a:pPr algn="just"/>
            <a:r>
              <a:rPr lang="en-IN" sz="2000" b="1" dirty="0">
                <a:latin typeface="Times New Roman" panose="02020603050405020304" pitchFamily="18" charset="0"/>
                <a:cs typeface="Times New Roman" panose="02020603050405020304" pitchFamily="18" charset="0"/>
              </a:rPr>
              <a:t>This statement is similar to the one that creates the </a:t>
            </a:r>
            <a:r>
              <a:rPr lang="en-IN" sz="2000" b="1" i="1" dirty="0" err="1">
                <a:solidFill>
                  <a:srgbClr val="FF0000"/>
                </a:solidFill>
                <a:latin typeface="Times New Roman" panose="02020603050405020304" pitchFamily="18" charset="0"/>
                <a:cs typeface="Times New Roman" panose="02020603050405020304" pitchFamily="18" charset="0"/>
              </a:rPr>
              <a:t>IWrapper</a:t>
            </a:r>
            <a:r>
              <a:rPr lang="en-IN" sz="2000" b="1" i="1" dirty="0">
                <a:solidFill>
                  <a:srgbClr val="FF0000"/>
                </a:solidFill>
                <a:latin typeface="Times New Roman" panose="02020603050405020304" pitchFamily="18" charset="0"/>
                <a:cs typeface="Times New Roman" panose="02020603050405020304" pitchFamily="18" charset="0"/>
              </a:rPr>
              <a:t>&lt;string&gt; </a:t>
            </a:r>
            <a:r>
              <a:rPr lang="en-IN" sz="2000" b="1" dirty="0">
                <a:solidFill>
                  <a:srgbClr val="FF0000"/>
                </a:solidFill>
                <a:latin typeface="Times New Roman" panose="02020603050405020304" pitchFamily="18" charset="0"/>
                <a:cs typeface="Times New Roman" panose="02020603050405020304" pitchFamily="18" charset="0"/>
              </a:rPr>
              <a:t>reference in the previous code example, the difference being that the type parameter is </a:t>
            </a:r>
            <a:r>
              <a:rPr lang="en-IN" sz="2000" b="1" i="1" dirty="0">
                <a:solidFill>
                  <a:srgbClr val="FF0000"/>
                </a:solidFill>
                <a:latin typeface="Times New Roman" panose="02020603050405020304" pitchFamily="18" charset="0"/>
                <a:cs typeface="Times New Roman" panose="02020603050405020304" pitchFamily="18" charset="0"/>
              </a:rPr>
              <a:t>object </a:t>
            </a:r>
            <a:r>
              <a:rPr lang="en-IN" sz="2000" b="1" dirty="0">
                <a:solidFill>
                  <a:srgbClr val="FF0000"/>
                </a:solidFill>
                <a:latin typeface="Times New Roman" panose="02020603050405020304" pitchFamily="18" charset="0"/>
                <a:cs typeface="Times New Roman" panose="02020603050405020304" pitchFamily="18" charset="0"/>
              </a:rPr>
              <a:t>rather than </a:t>
            </a:r>
            <a:r>
              <a:rPr lang="en-IN" sz="2000" b="1" i="1" dirty="0">
                <a:solidFill>
                  <a:srgbClr val="FF0000"/>
                </a:solidFill>
                <a:latin typeface="Times New Roman" panose="02020603050405020304" pitchFamily="18" charset="0"/>
                <a:cs typeface="Times New Roman" panose="02020603050405020304" pitchFamily="18" charset="0"/>
              </a:rPr>
              <a:t>string</a:t>
            </a:r>
            <a:r>
              <a:rPr lang="en-IN" sz="2000" b="1" dirty="0">
                <a:solidFill>
                  <a:srgbClr val="FF0000"/>
                </a:solidFill>
                <a:latin typeface="Times New Roman" panose="02020603050405020304" pitchFamily="18" charset="0"/>
                <a:cs typeface="Times New Roman" panose="02020603050405020304" pitchFamily="18" charset="0"/>
              </a:rPr>
              <a:t>. Is this code legal?</a:t>
            </a:r>
            <a:r>
              <a:rPr lang="en-IN" sz="2000" b="1" dirty="0">
                <a:latin typeface="Times New Roman" panose="02020603050405020304" pitchFamily="18" charset="0"/>
                <a:cs typeface="Times New Roman" panose="02020603050405020304" pitchFamily="18" charset="0"/>
              </a:rPr>
              <a:t>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Remember </a:t>
            </a:r>
            <a:r>
              <a:rPr lang="en-IN" sz="2000" b="1" dirty="0">
                <a:latin typeface="Times New Roman" panose="02020603050405020304" pitchFamily="18" charset="0"/>
                <a:cs typeface="Times New Roman" panose="02020603050405020304" pitchFamily="18" charset="0"/>
              </a:rPr>
              <a:t>that all strings are objects (you can assign a </a:t>
            </a:r>
            <a:r>
              <a:rPr lang="en-IN" sz="2000" b="1" i="1" dirty="0">
                <a:latin typeface="Times New Roman" panose="02020603050405020304" pitchFamily="18" charset="0"/>
                <a:cs typeface="Times New Roman" panose="02020603050405020304" pitchFamily="18" charset="0"/>
              </a:rPr>
              <a:t>string </a:t>
            </a:r>
            <a:r>
              <a:rPr lang="en-IN" sz="2000" b="1" dirty="0">
                <a:latin typeface="Times New Roman" panose="02020603050405020304" pitchFamily="18" charset="0"/>
                <a:cs typeface="Times New Roman" panose="02020603050405020304" pitchFamily="18" charset="0"/>
              </a:rPr>
              <a:t>value to an </a:t>
            </a:r>
            <a:r>
              <a:rPr lang="en-IN" sz="2000" b="1" i="1" dirty="0">
                <a:latin typeface="Times New Roman" panose="02020603050405020304" pitchFamily="18" charset="0"/>
                <a:cs typeface="Times New Roman" panose="02020603050405020304" pitchFamily="18" charset="0"/>
              </a:rPr>
              <a:t>object </a:t>
            </a:r>
            <a:r>
              <a:rPr lang="en-IN" sz="2000" b="1" dirty="0">
                <a:latin typeface="Times New Roman" panose="02020603050405020304" pitchFamily="18" charset="0"/>
                <a:cs typeface="Times New Roman" panose="02020603050405020304" pitchFamily="18" charset="0"/>
              </a:rPr>
              <a:t>reference, as shown earlier), so in theory this statement looks promising.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However</a:t>
            </a:r>
            <a:r>
              <a:rPr lang="en-IN" sz="2000" b="1" dirty="0">
                <a:latin typeface="Times New Roman" panose="02020603050405020304" pitchFamily="18" charset="0"/>
                <a:cs typeface="Times New Roman" panose="02020603050405020304" pitchFamily="18" charset="0"/>
              </a:rPr>
              <a:t>, if you try it, the statement will fail to compile with the message “Cannot implicitly convert type ‘Wrapper&lt;string&gt;‘ to ‘</a:t>
            </a:r>
            <a:r>
              <a:rPr lang="en-IN" sz="2000" b="1" dirty="0" err="1">
                <a:latin typeface="Times New Roman" panose="02020603050405020304" pitchFamily="18" charset="0"/>
                <a:cs typeface="Times New Roman" panose="02020603050405020304" pitchFamily="18" charset="0"/>
              </a:rPr>
              <a:t>IWrapper</a:t>
            </a:r>
            <a:r>
              <a:rPr lang="en-IN" sz="2000" b="1" dirty="0">
                <a:latin typeface="Times New Roman" panose="02020603050405020304" pitchFamily="18" charset="0"/>
                <a:cs typeface="Times New Roman" panose="02020603050405020304" pitchFamily="18" charset="0"/>
              </a:rPr>
              <a:t>&lt;object&gt;‘.”</a:t>
            </a:r>
          </a:p>
          <a:p>
            <a:pPr algn="just"/>
            <a:r>
              <a:rPr lang="en-IN" sz="2000" b="1" dirty="0">
                <a:latin typeface="Times New Roman" panose="02020603050405020304" pitchFamily="18" charset="0"/>
                <a:cs typeface="Times New Roman" panose="02020603050405020304" pitchFamily="18" charset="0"/>
              </a:rPr>
              <a:t>You can try an explicit cast such as this:</a:t>
            </a:r>
          </a:p>
          <a:p>
            <a:pPr marL="0" indent="0" algn="just">
              <a:buNone/>
            </a:pPr>
            <a:r>
              <a:rPr lang="en-IN" sz="2000" dirty="0" smtClean="0">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IWrapper</a:t>
            </a:r>
            <a:r>
              <a:rPr lang="en-IN" sz="2000" b="1" dirty="0" smtClean="0">
                <a:solidFill>
                  <a:srgbClr val="FF0000"/>
                </a:solidFill>
                <a:latin typeface="Times New Roman" panose="02020603050405020304" pitchFamily="18" charset="0"/>
                <a:cs typeface="Times New Roman" panose="02020603050405020304" pitchFamily="18" charset="0"/>
              </a:rPr>
              <a:t>&lt;object</a:t>
            </a:r>
            <a:r>
              <a:rPr lang="en-IN" sz="2000" b="1" dirty="0">
                <a:solidFill>
                  <a:srgbClr val="FF0000"/>
                </a:solidFill>
                <a:latin typeface="Times New Roman" panose="02020603050405020304" pitchFamily="18" charset="0"/>
                <a:cs typeface="Times New Roman" panose="02020603050405020304" pitchFamily="18" charset="0"/>
              </a:rPr>
              <a:t>&gt; </a:t>
            </a:r>
            <a:r>
              <a:rPr lang="en-IN" sz="2000" b="1" dirty="0" err="1">
                <a:solidFill>
                  <a:srgbClr val="FF0000"/>
                </a:solidFill>
                <a:latin typeface="Times New Roman" panose="02020603050405020304" pitchFamily="18" charset="0"/>
                <a:cs typeface="Times New Roman" panose="02020603050405020304" pitchFamily="18" charset="0"/>
              </a:rPr>
              <a:t>storedObjectWrapper</a:t>
            </a:r>
            <a:r>
              <a:rPr lang="en-IN" sz="2000" b="1" dirty="0">
                <a:solidFill>
                  <a:srgbClr val="FF0000"/>
                </a:solidFill>
                <a:latin typeface="Times New Roman" panose="02020603050405020304" pitchFamily="18" charset="0"/>
                <a:cs typeface="Times New Roman" panose="02020603050405020304" pitchFamily="18" charset="0"/>
              </a:rPr>
              <a:t> = (</a:t>
            </a:r>
            <a:r>
              <a:rPr lang="en-IN" sz="2000" b="1" dirty="0" err="1">
                <a:solidFill>
                  <a:srgbClr val="FF0000"/>
                </a:solidFill>
                <a:latin typeface="Times New Roman" panose="02020603050405020304" pitchFamily="18" charset="0"/>
                <a:cs typeface="Times New Roman" panose="02020603050405020304" pitchFamily="18" charset="0"/>
              </a:rPr>
              <a:t>IWrapper</a:t>
            </a:r>
            <a:r>
              <a:rPr lang="en-IN" sz="2000" b="1" dirty="0">
                <a:solidFill>
                  <a:srgbClr val="FF0000"/>
                </a:solidFill>
                <a:latin typeface="Times New Roman" panose="02020603050405020304" pitchFamily="18" charset="0"/>
                <a:cs typeface="Times New Roman" panose="02020603050405020304" pitchFamily="18" charset="0"/>
              </a:rPr>
              <a:t>&lt;object&gt;)</a:t>
            </a:r>
            <a:r>
              <a:rPr lang="en-IN" sz="2000" b="1" dirty="0" err="1" smtClean="0">
                <a:solidFill>
                  <a:srgbClr val="FF0000"/>
                </a:solidFill>
                <a:latin typeface="Times New Roman" panose="02020603050405020304" pitchFamily="18" charset="0"/>
                <a:cs typeface="Times New Roman" panose="02020603050405020304" pitchFamily="18" charset="0"/>
              </a:rPr>
              <a:t>stringWrapper</a:t>
            </a:r>
            <a:r>
              <a:rPr lang="en-IN" sz="2000" b="1" dirty="0" smtClean="0">
                <a:solidFill>
                  <a:srgbClr val="FF0000"/>
                </a:solidFill>
                <a:latin typeface="Times New Roman" panose="02020603050405020304" pitchFamily="18" charset="0"/>
                <a:cs typeface="Times New Roman" panose="02020603050405020304" pitchFamily="18" charset="0"/>
              </a:rPr>
              <a:t>;</a:t>
            </a:r>
          </a:p>
          <a:p>
            <a:pPr marL="0" indent="0" algn="just">
              <a:buNone/>
            </a:pPr>
            <a:r>
              <a:rPr lang="en-IN" sz="2000" b="1" dirty="0">
                <a:latin typeface="Times New Roman" panose="02020603050405020304" pitchFamily="18" charset="0"/>
                <a:cs typeface="Times New Roman" panose="02020603050405020304" pitchFamily="18" charset="0"/>
              </a:rPr>
              <a:t>This code compiles, but will fail at run time with an </a:t>
            </a:r>
            <a:r>
              <a:rPr lang="en-IN" sz="2000" b="1" i="1" dirty="0" err="1">
                <a:solidFill>
                  <a:srgbClr val="FF0000"/>
                </a:solidFill>
                <a:latin typeface="Times New Roman" panose="02020603050405020304" pitchFamily="18" charset="0"/>
                <a:cs typeface="Times New Roman" panose="02020603050405020304" pitchFamily="18" charset="0"/>
              </a:rPr>
              <a:t>InvalidCastException</a:t>
            </a:r>
            <a:r>
              <a:rPr lang="en-IN" sz="2000" b="1" i="1" dirty="0">
                <a:solidFill>
                  <a:srgbClr val="FF0000"/>
                </a:solidFill>
                <a:latin typeface="Times New Roman" panose="02020603050405020304" pitchFamily="18" charset="0"/>
                <a:cs typeface="Times New Roman" panose="02020603050405020304" pitchFamily="18" charset="0"/>
              </a:rPr>
              <a:t> </a:t>
            </a:r>
            <a:r>
              <a:rPr lang="en-IN" sz="2000" b="1" dirty="0">
                <a:solidFill>
                  <a:srgbClr val="FF0000"/>
                </a:solidFill>
                <a:latin typeface="Times New Roman" panose="02020603050405020304" pitchFamily="18" charset="0"/>
                <a:cs typeface="Times New Roman" panose="02020603050405020304" pitchFamily="18" charset="0"/>
              </a:rPr>
              <a:t>exception</a:t>
            </a:r>
            <a:r>
              <a:rPr lang="en-IN" sz="2000" b="1" dirty="0">
                <a:latin typeface="Times New Roman" panose="02020603050405020304" pitchFamily="18" charset="0"/>
                <a:cs typeface="Times New Roman" panose="02020603050405020304" pitchFamily="18" charset="0"/>
              </a:rPr>
              <a:t>. The problem is that although </a:t>
            </a:r>
            <a:r>
              <a:rPr lang="en-IN" sz="3000" b="1" dirty="0">
                <a:solidFill>
                  <a:srgbClr val="FF0000"/>
                </a:solidFill>
                <a:latin typeface="Times New Roman" panose="02020603050405020304" pitchFamily="18" charset="0"/>
                <a:cs typeface="Times New Roman" panose="02020603050405020304" pitchFamily="18" charset="0"/>
              </a:rPr>
              <a:t>all strings are objects, the converse is not true</a:t>
            </a:r>
            <a:r>
              <a:rPr lang="en-IN" sz="2000" b="1" dirty="0">
                <a:latin typeface="Times New Roman" panose="02020603050405020304" pitchFamily="18" charset="0"/>
                <a:cs typeface="Times New Roman" panose="02020603050405020304" pitchFamily="18" charset="0"/>
              </a:rPr>
              <a:t>. If this statement was allowed, you could write code like this, which </a:t>
            </a:r>
            <a:r>
              <a:rPr lang="en-IN" sz="2000" b="1" dirty="0" smtClean="0">
                <a:latin typeface="Times New Roman" panose="02020603050405020304" pitchFamily="18" charset="0"/>
                <a:cs typeface="Times New Roman" panose="02020603050405020304" pitchFamily="18" charset="0"/>
              </a:rPr>
              <a:t>ultimately </a:t>
            </a:r>
            <a:r>
              <a:rPr lang="en-IN" sz="2000" b="1" dirty="0">
                <a:latin typeface="Times New Roman" panose="02020603050405020304" pitchFamily="18" charset="0"/>
                <a:cs typeface="Times New Roman" panose="02020603050405020304" pitchFamily="18" charset="0"/>
              </a:rPr>
              <a:t>attempts to store a </a:t>
            </a:r>
            <a:r>
              <a:rPr lang="en-IN" sz="2000" b="1" i="1" dirty="0">
                <a:latin typeface="Times New Roman" panose="02020603050405020304" pitchFamily="18" charset="0"/>
                <a:cs typeface="Times New Roman" panose="02020603050405020304" pitchFamily="18" charset="0"/>
              </a:rPr>
              <a:t>Circle </a:t>
            </a:r>
            <a:r>
              <a:rPr lang="en-IN" sz="2000" b="1" dirty="0">
                <a:latin typeface="Times New Roman" panose="02020603050405020304" pitchFamily="18" charset="0"/>
                <a:cs typeface="Times New Roman" panose="02020603050405020304" pitchFamily="18" charset="0"/>
              </a:rPr>
              <a:t>object in a </a:t>
            </a:r>
            <a:r>
              <a:rPr lang="en-IN" sz="2000" b="1" i="1" dirty="0">
                <a:latin typeface="Times New Roman" panose="02020603050405020304" pitchFamily="18" charset="0"/>
                <a:cs typeface="Times New Roman" panose="02020603050405020304" pitchFamily="18" charset="0"/>
              </a:rPr>
              <a:t>string </a:t>
            </a:r>
            <a:r>
              <a:rPr lang="en-IN" sz="2000" b="1" dirty="0">
                <a:latin typeface="Times New Roman" panose="02020603050405020304" pitchFamily="18" charset="0"/>
                <a:cs typeface="Times New Roman" panose="02020603050405020304" pitchFamily="18" charset="0"/>
              </a:rPr>
              <a:t>field</a:t>
            </a:r>
            <a:r>
              <a:rPr lang="en-IN" sz="2000" b="1" dirty="0" smtClean="0">
                <a:latin typeface="Times New Roman" panose="02020603050405020304" pitchFamily="18" charset="0"/>
                <a:cs typeface="Times New Roman" panose="02020603050405020304" pitchFamily="18" charset="0"/>
              </a:rPr>
              <a:t>:</a:t>
            </a:r>
          </a:p>
          <a:p>
            <a:pPr marL="0" indent="0">
              <a:spcBef>
                <a:spcPts val="600"/>
              </a:spcBef>
              <a:buNone/>
            </a:pP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IWrapper</a:t>
            </a:r>
            <a:r>
              <a:rPr lang="en-IN" sz="2000" b="1" dirty="0" smtClean="0">
                <a:solidFill>
                  <a:srgbClr val="FF0000"/>
                </a:solidFill>
                <a:latin typeface="Times New Roman" panose="02020603050405020304" pitchFamily="18" charset="0"/>
                <a:cs typeface="Times New Roman" panose="02020603050405020304" pitchFamily="18" charset="0"/>
              </a:rPr>
              <a:t>&lt;object</a:t>
            </a:r>
            <a:r>
              <a:rPr lang="en-IN" sz="2000" b="1" dirty="0">
                <a:solidFill>
                  <a:srgbClr val="FF0000"/>
                </a:solidFill>
                <a:latin typeface="Times New Roman" panose="02020603050405020304" pitchFamily="18" charset="0"/>
                <a:cs typeface="Times New Roman" panose="02020603050405020304" pitchFamily="18" charset="0"/>
              </a:rPr>
              <a:t>&gt; </a:t>
            </a:r>
            <a:r>
              <a:rPr lang="en-IN" sz="2000" b="1" dirty="0" err="1">
                <a:solidFill>
                  <a:srgbClr val="FF0000"/>
                </a:solidFill>
                <a:latin typeface="Times New Roman" panose="02020603050405020304" pitchFamily="18" charset="0"/>
                <a:cs typeface="Times New Roman" panose="02020603050405020304" pitchFamily="18" charset="0"/>
              </a:rPr>
              <a:t>storedObjectWrapper</a:t>
            </a:r>
            <a:r>
              <a:rPr lang="en-IN" sz="2000" b="1" dirty="0">
                <a:solidFill>
                  <a:srgbClr val="FF0000"/>
                </a:solidFill>
                <a:latin typeface="Times New Roman" panose="02020603050405020304" pitchFamily="18" charset="0"/>
                <a:cs typeface="Times New Roman" panose="02020603050405020304" pitchFamily="18" charset="0"/>
              </a:rPr>
              <a:t> = (</a:t>
            </a:r>
            <a:r>
              <a:rPr lang="en-IN" sz="2000" b="1" dirty="0" err="1">
                <a:solidFill>
                  <a:srgbClr val="FF0000"/>
                </a:solidFill>
                <a:latin typeface="Times New Roman" panose="02020603050405020304" pitchFamily="18" charset="0"/>
                <a:cs typeface="Times New Roman" panose="02020603050405020304" pitchFamily="18" charset="0"/>
              </a:rPr>
              <a:t>IWrapper</a:t>
            </a:r>
            <a:r>
              <a:rPr lang="en-IN" sz="2000" b="1" dirty="0">
                <a:solidFill>
                  <a:srgbClr val="FF0000"/>
                </a:solidFill>
                <a:latin typeface="Times New Roman" panose="02020603050405020304" pitchFamily="18" charset="0"/>
                <a:cs typeface="Times New Roman" panose="02020603050405020304" pitchFamily="18" charset="0"/>
              </a:rPr>
              <a:t>&lt;object&gt;)</a:t>
            </a:r>
            <a:r>
              <a:rPr lang="en-IN" sz="2000" b="1" dirty="0" err="1">
                <a:solidFill>
                  <a:srgbClr val="FF0000"/>
                </a:solidFill>
                <a:latin typeface="Times New Roman" panose="02020603050405020304" pitchFamily="18" charset="0"/>
                <a:cs typeface="Times New Roman" panose="02020603050405020304" pitchFamily="18" charset="0"/>
              </a:rPr>
              <a:t>stringWrapper</a:t>
            </a:r>
            <a:r>
              <a:rPr lang="en-IN" sz="2000" b="1" dirty="0" smtClean="0">
                <a:solidFill>
                  <a:srgbClr val="FF0000"/>
                </a:solidFill>
                <a:latin typeface="Times New Roman" panose="02020603050405020304" pitchFamily="18" charset="0"/>
                <a:cs typeface="Times New Roman" panose="02020603050405020304" pitchFamily="18" charset="0"/>
              </a:rPr>
              <a:t>;</a:t>
            </a:r>
          </a:p>
          <a:p>
            <a:pPr marL="0" indent="0">
              <a:spcBef>
                <a:spcPts val="600"/>
              </a:spcBef>
              <a:buNone/>
            </a:pPr>
            <a:r>
              <a:rPr lang="en-IN" sz="2000" b="1" dirty="0" smtClean="0">
                <a:solidFill>
                  <a:srgbClr val="FF0000"/>
                </a:solidFill>
                <a:latin typeface="Times New Roman" panose="02020603050405020304" pitchFamily="18" charset="0"/>
                <a:cs typeface="Times New Roman" panose="02020603050405020304" pitchFamily="18" charset="0"/>
              </a:rPr>
              <a:t>                                       Circle </a:t>
            </a:r>
            <a:r>
              <a:rPr lang="en-IN" sz="2000" b="1" dirty="0" err="1">
                <a:solidFill>
                  <a:srgbClr val="FF0000"/>
                </a:solidFill>
                <a:latin typeface="Times New Roman" panose="02020603050405020304" pitchFamily="18" charset="0"/>
                <a:cs typeface="Times New Roman" panose="02020603050405020304" pitchFamily="18" charset="0"/>
              </a:rPr>
              <a:t>myCircle</a:t>
            </a:r>
            <a:r>
              <a:rPr lang="en-IN" sz="2000" b="1" dirty="0">
                <a:solidFill>
                  <a:srgbClr val="FF0000"/>
                </a:solidFill>
                <a:latin typeface="Times New Roman" panose="02020603050405020304" pitchFamily="18" charset="0"/>
                <a:cs typeface="Times New Roman" panose="02020603050405020304" pitchFamily="18" charset="0"/>
              </a:rPr>
              <a:t> = new Circle</a:t>
            </a:r>
            <a:r>
              <a:rPr lang="en-IN" sz="2000" b="1" dirty="0" smtClean="0">
                <a:solidFill>
                  <a:srgbClr val="FF0000"/>
                </a:solidFill>
                <a:latin typeface="Times New Roman" panose="02020603050405020304" pitchFamily="18" charset="0"/>
                <a:cs typeface="Times New Roman" panose="02020603050405020304" pitchFamily="18" charset="0"/>
              </a:rPr>
              <a:t>();</a:t>
            </a:r>
          </a:p>
          <a:p>
            <a:pPr marL="0" indent="0">
              <a:spcBef>
                <a:spcPts val="60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storedObjectWrapper.SetData</a:t>
            </a:r>
            <a:r>
              <a:rPr lang="en-IN" sz="2000" b="1" dirty="0" smtClean="0">
                <a:solidFill>
                  <a:srgbClr val="FF0000"/>
                </a:solidFill>
                <a:latin typeface="Times New Roman" panose="02020603050405020304" pitchFamily="18" charset="0"/>
                <a:cs typeface="Times New Roman" panose="02020603050405020304" pitchFamily="18" charset="0"/>
              </a:rPr>
              <a:t>(</a:t>
            </a:r>
            <a:r>
              <a:rPr lang="en-IN" sz="2000" b="1" dirty="0" err="1" smtClean="0">
                <a:solidFill>
                  <a:srgbClr val="FF0000"/>
                </a:solidFill>
                <a:latin typeface="Times New Roman" panose="02020603050405020304" pitchFamily="18" charset="0"/>
                <a:cs typeface="Times New Roman" panose="02020603050405020304" pitchFamily="18" charset="0"/>
              </a:rPr>
              <a:t>myCircle</a:t>
            </a:r>
            <a:r>
              <a:rPr lang="en-IN" sz="2000" b="1" dirty="0" smtClean="0">
                <a:solidFill>
                  <a:srgbClr val="FF0000"/>
                </a:solidFill>
                <a:latin typeface="Times New Roman" panose="02020603050405020304" pitchFamily="18" charset="0"/>
                <a:cs typeface="Times New Roman" panose="02020603050405020304" pitchFamily="18" charset="0"/>
              </a:rPr>
              <a:t>);</a:t>
            </a:r>
          </a:p>
          <a:p>
            <a:pPr marL="0" indent="0">
              <a:spcBef>
                <a:spcPts val="600"/>
              </a:spcBef>
              <a:buNone/>
            </a:pPr>
            <a:endParaRPr lang="en-IN" sz="2000" b="1" dirty="0">
              <a:solidFill>
                <a:srgbClr val="FF0000"/>
              </a:solidFill>
              <a:latin typeface="Times New Roman" panose="02020603050405020304" pitchFamily="18" charset="0"/>
              <a:cs typeface="Times New Roman" panose="02020603050405020304" pitchFamily="18" charset="0"/>
            </a:endParaRPr>
          </a:p>
          <a:p>
            <a:pPr algn="just">
              <a:spcBef>
                <a:spcPts val="600"/>
              </a:spcBef>
            </a:pPr>
            <a:r>
              <a:rPr lang="en-IN" sz="2000" b="1" dirty="0">
                <a:solidFill>
                  <a:srgbClr val="FF0000"/>
                </a:solidFill>
                <a:latin typeface="Times New Roman" panose="02020603050405020304" pitchFamily="18" charset="0"/>
                <a:cs typeface="Times New Roman" panose="02020603050405020304" pitchFamily="18" charset="0"/>
              </a:rPr>
              <a:t>The </a:t>
            </a:r>
            <a:r>
              <a:rPr lang="en-IN" sz="2000" b="1" i="1" dirty="0" err="1">
                <a:solidFill>
                  <a:srgbClr val="FF0000"/>
                </a:solidFill>
                <a:latin typeface="Times New Roman" panose="02020603050405020304" pitchFamily="18" charset="0"/>
                <a:cs typeface="Times New Roman" panose="02020603050405020304" pitchFamily="18" charset="0"/>
              </a:rPr>
              <a:t>IWrapper</a:t>
            </a:r>
            <a:r>
              <a:rPr lang="en-IN" sz="2000" b="1" i="1" dirty="0">
                <a:solidFill>
                  <a:srgbClr val="FF0000"/>
                </a:solidFill>
                <a:latin typeface="Times New Roman" panose="02020603050405020304" pitchFamily="18" charset="0"/>
                <a:cs typeface="Times New Roman" panose="02020603050405020304" pitchFamily="18" charset="0"/>
              </a:rPr>
              <a:t>&lt;T&gt; </a:t>
            </a:r>
            <a:r>
              <a:rPr lang="en-IN" sz="2000" b="1" dirty="0">
                <a:solidFill>
                  <a:srgbClr val="FF0000"/>
                </a:solidFill>
                <a:latin typeface="Times New Roman" panose="02020603050405020304" pitchFamily="18" charset="0"/>
                <a:cs typeface="Times New Roman" panose="02020603050405020304" pitchFamily="18" charset="0"/>
              </a:rPr>
              <a:t>interface is said to be </a:t>
            </a:r>
            <a:r>
              <a:rPr lang="en-IN" sz="2000" b="1" i="1" dirty="0">
                <a:solidFill>
                  <a:srgbClr val="FF0000"/>
                </a:solidFill>
                <a:latin typeface="Times New Roman" panose="02020603050405020304" pitchFamily="18" charset="0"/>
                <a:cs typeface="Times New Roman" panose="02020603050405020304" pitchFamily="18" charset="0"/>
              </a:rPr>
              <a:t>invariant</a:t>
            </a:r>
            <a:r>
              <a:rPr lang="en-IN" sz="2000" b="1" dirty="0">
                <a:latin typeface="Times New Roman" panose="02020603050405020304" pitchFamily="18" charset="0"/>
                <a:cs typeface="Times New Roman" panose="02020603050405020304" pitchFamily="18" charset="0"/>
              </a:rPr>
              <a:t>. You cannot assign an </a:t>
            </a:r>
            <a:r>
              <a:rPr lang="en-IN" sz="2000" b="1" i="1" dirty="0" err="1">
                <a:latin typeface="Times New Roman" panose="02020603050405020304" pitchFamily="18" charset="0"/>
                <a:cs typeface="Times New Roman" panose="02020603050405020304" pitchFamily="18" charset="0"/>
              </a:rPr>
              <a:t>IWrapper</a:t>
            </a:r>
            <a:r>
              <a:rPr lang="en-IN" sz="2000" b="1" i="1" dirty="0">
                <a:latin typeface="Times New Roman" panose="02020603050405020304" pitchFamily="18" charset="0"/>
                <a:cs typeface="Times New Roman" panose="02020603050405020304" pitchFamily="18" charset="0"/>
              </a:rPr>
              <a:t>&lt;A&gt; </a:t>
            </a:r>
            <a:r>
              <a:rPr lang="en-IN" sz="2000" b="1" dirty="0">
                <a:latin typeface="Times New Roman" panose="02020603050405020304" pitchFamily="18" charset="0"/>
                <a:cs typeface="Times New Roman" panose="02020603050405020304" pitchFamily="18" charset="0"/>
              </a:rPr>
              <a:t>object to a reference of type </a:t>
            </a:r>
            <a:r>
              <a:rPr lang="en-IN" sz="2000" b="1" i="1" dirty="0" err="1">
                <a:latin typeface="Times New Roman" panose="02020603050405020304" pitchFamily="18" charset="0"/>
                <a:cs typeface="Times New Roman" panose="02020603050405020304" pitchFamily="18" charset="0"/>
              </a:rPr>
              <a:t>IWrapper</a:t>
            </a:r>
            <a:r>
              <a:rPr lang="en-IN" sz="2000" b="1" i="1" dirty="0">
                <a:latin typeface="Times New Roman" panose="02020603050405020304" pitchFamily="18" charset="0"/>
                <a:cs typeface="Times New Roman" panose="02020603050405020304" pitchFamily="18" charset="0"/>
              </a:rPr>
              <a:t>&lt;B&gt;</a:t>
            </a:r>
            <a:r>
              <a:rPr lang="en-IN" sz="2000" b="1" dirty="0">
                <a:latin typeface="Times New Roman" panose="02020603050405020304" pitchFamily="18" charset="0"/>
                <a:cs typeface="Times New Roman" panose="02020603050405020304" pitchFamily="18" charset="0"/>
              </a:rPr>
              <a:t>, even if type </a:t>
            </a:r>
            <a:r>
              <a:rPr lang="en-IN" sz="2000" b="1" i="1" dirty="0">
                <a:latin typeface="Times New Roman" panose="02020603050405020304" pitchFamily="18" charset="0"/>
                <a:cs typeface="Times New Roman" panose="02020603050405020304" pitchFamily="18" charset="0"/>
              </a:rPr>
              <a:t>A </a:t>
            </a:r>
            <a:r>
              <a:rPr lang="en-IN" sz="2000" b="1" dirty="0">
                <a:latin typeface="Times New Roman" panose="02020603050405020304" pitchFamily="18" charset="0"/>
                <a:cs typeface="Times New Roman" panose="02020603050405020304" pitchFamily="18" charset="0"/>
              </a:rPr>
              <a:t>is derived from type </a:t>
            </a:r>
            <a:r>
              <a:rPr lang="en-IN" sz="2000" b="1" i="1" dirty="0">
                <a:latin typeface="Times New Roman" panose="02020603050405020304" pitchFamily="18" charset="0"/>
                <a:cs typeface="Times New Roman" panose="02020603050405020304" pitchFamily="18" charset="0"/>
              </a:rPr>
              <a:t>B</a:t>
            </a:r>
            <a:r>
              <a:rPr lang="en-IN" sz="2000" b="1" dirty="0">
                <a:latin typeface="Times New Roman" panose="02020603050405020304" pitchFamily="18" charset="0"/>
                <a:cs typeface="Times New Roman" panose="02020603050405020304" pitchFamily="18" charset="0"/>
              </a:rPr>
              <a:t>. By default, C# implements this restriction to ensure the type safety of your code.</a:t>
            </a: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658170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IN" sz="4000" b="1" dirty="0">
                <a:solidFill>
                  <a:srgbClr val="FF0000"/>
                </a:solidFill>
              </a:rPr>
              <a:t>Covariant Interfaces</a:t>
            </a:r>
          </a:p>
        </p:txBody>
      </p:sp>
      <p:sp>
        <p:nvSpPr>
          <p:cNvPr id="3" name="Content Placeholder 2"/>
          <p:cNvSpPr>
            <a:spLocks noGrp="1"/>
          </p:cNvSpPr>
          <p:nvPr>
            <p:ph idx="1"/>
          </p:nvPr>
        </p:nvSpPr>
        <p:spPr>
          <a:xfrm>
            <a:off x="0" y="544488"/>
            <a:ext cx="12163199" cy="6313512"/>
          </a:xfrm>
        </p:spPr>
        <p:txBody>
          <a:bodyPr>
            <a:normAutofit/>
          </a:bodyPr>
          <a:lstStyle/>
          <a:p>
            <a:pPr algn="just"/>
            <a:r>
              <a:rPr lang="en-IN" sz="2000" b="1" dirty="0">
                <a:latin typeface="Times New Roman" panose="02020603050405020304" pitchFamily="18" charset="0"/>
                <a:cs typeface="Times New Roman" panose="02020603050405020304" pitchFamily="18" charset="0"/>
              </a:rPr>
              <a:t>Suppose you defined the </a:t>
            </a:r>
            <a:r>
              <a:rPr lang="en-IN" sz="2000" b="1" i="1" dirty="0" err="1">
                <a:latin typeface="Times New Roman" panose="02020603050405020304" pitchFamily="18" charset="0"/>
                <a:cs typeface="Times New Roman" panose="02020603050405020304" pitchFamily="18" charset="0"/>
              </a:rPr>
              <a:t>IStoreWrapper</a:t>
            </a:r>
            <a:r>
              <a:rPr lang="en-IN" sz="2000" b="1" i="1" dirty="0">
                <a:latin typeface="Times New Roman" panose="02020603050405020304" pitchFamily="18" charset="0"/>
                <a:cs typeface="Times New Roman" panose="02020603050405020304" pitchFamily="18" charset="0"/>
              </a:rPr>
              <a:t>&lt;T&gt; </a:t>
            </a:r>
            <a:r>
              <a:rPr lang="en-IN" sz="2000" b="1" dirty="0">
                <a:latin typeface="Times New Roman" panose="02020603050405020304" pitchFamily="18" charset="0"/>
                <a:cs typeface="Times New Roman" panose="02020603050405020304" pitchFamily="18" charset="0"/>
              </a:rPr>
              <a:t>and </a:t>
            </a:r>
            <a:r>
              <a:rPr lang="en-IN" sz="2000" b="1" i="1" dirty="0" err="1">
                <a:latin typeface="Times New Roman" panose="02020603050405020304" pitchFamily="18" charset="0"/>
                <a:cs typeface="Times New Roman" panose="02020603050405020304" pitchFamily="18" charset="0"/>
              </a:rPr>
              <a:t>IRetrieveWrapper</a:t>
            </a:r>
            <a:r>
              <a:rPr lang="en-IN" sz="2000" b="1" i="1" dirty="0">
                <a:latin typeface="Times New Roman" panose="02020603050405020304" pitchFamily="18" charset="0"/>
                <a:cs typeface="Times New Roman" panose="02020603050405020304" pitchFamily="18" charset="0"/>
              </a:rPr>
              <a:t>&lt;T&gt; </a:t>
            </a:r>
            <a:r>
              <a:rPr lang="en-IN" sz="2000" b="1" dirty="0">
                <a:latin typeface="Times New Roman" panose="02020603050405020304" pitchFamily="18" charset="0"/>
                <a:cs typeface="Times New Roman" panose="02020603050405020304" pitchFamily="18" charset="0"/>
              </a:rPr>
              <a:t>interfaces shown next in place of </a:t>
            </a:r>
            <a:r>
              <a:rPr lang="en-IN" sz="2000" b="1" i="1" dirty="0" err="1">
                <a:latin typeface="Times New Roman" panose="02020603050405020304" pitchFamily="18" charset="0"/>
                <a:cs typeface="Times New Roman" panose="02020603050405020304" pitchFamily="18" charset="0"/>
              </a:rPr>
              <a:t>IWrapper</a:t>
            </a:r>
            <a:r>
              <a:rPr lang="en-IN" sz="2000" b="1" i="1" dirty="0">
                <a:latin typeface="Times New Roman" panose="02020603050405020304" pitchFamily="18" charset="0"/>
                <a:cs typeface="Times New Roman" panose="02020603050405020304" pitchFamily="18" charset="0"/>
              </a:rPr>
              <a:t>&lt;T&gt; </a:t>
            </a:r>
            <a:r>
              <a:rPr lang="en-IN" sz="2000" b="1" dirty="0">
                <a:latin typeface="Times New Roman" panose="02020603050405020304" pitchFamily="18" charset="0"/>
                <a:cs typeface="Times New Roman" panose="02020603050405020304" pitchFamily="18" charset="0"/>
              </a:rPr>
              <a:t>and implemented these interfaces in the </a:t>
            </a:r>
            <a:r>
              <a:rPr lang="en-IN" sz="2000" b="1" i="1" dirty="0">
                <a:latin typeface="Times New Roman" panose="02020603050405020304" pitchFamily="18" charset="0"/>
                <a:cs typeface="Times New Roman" panose="02020603050405020304" pitchFamily="18" charset="0"/>
              </a:rPr>
              <a:t>Wrapper&lt;T&gt; </a:t>
            </a:r>
            <a:r>
              <a:rPr lang="en-IN" sz="2000" b="1" dirty="0">
                <a:latin typeface="Times New Roman" panose="02020603050405020304" pitchFamily="18" charset="0"/>
                <a:cs typeface="Times New Roman" panose="02020603050405020304" pitchFamily="18" charset="0"/>
              </a:rPr>
              <a:t>class, like this</a:t>
            </a:r>
            <a:r>
              <a:rPr lang="en-IN" sz="2000" b="1" dirty="0" smtClean="0">
                <a:latin typeface="Times New Roman" panose="02020603050405020304" pitchFamily="18" charset="0"/>
                <a:cs typeface="Times New Roman" panose="02020603050405020304" pitchFamily="18" charset="0"/>
              </a:rPr>
              <a:t>: </a:t>
            </a:r>
          </a:p>
          <a:p>
            <a:pPr algn="just"/>
            <a:endParaRPr lang="en-IN" sz="20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422004" y="1340768"/>
            <a:ext cx="6768752" cy="3931319"/>
          </a:xfrm>
          <a:prstGeom prst="rect">
            <a:avLst/>
          </a:prstGeom>
        </p:spPr>
      </p:pic>
      <p:sp>
        <p:nvSpPr>
          <p:cNvPr id="5" name="Rectangle 4"/>
          <p:cNvSpPr/>
          <p:nvPr/>
        </p:nvSpPr>
        <p:spPr>
          <a:xfrm>
            <a:off x="0" y="5652868"/>
            <a:ext cx="12287100" cy="707886"/>
          </a:xfrm>
          <a:prstGeom prst="rect">
            <a:avLst/>
          </a:prstGeom>
        </p:spPr>
        <p:txBody>
          <a:bodyPr wrap="square">
            <a:spAutoFit/>
          </a:bodyPr>
          <a:lstStyle/>
          <a:p>
            <a:pPr algn="just"/>
            <a:r>
              <a:rPr lang="en-IN" sz="2000" b="1" dirty="0">
                <a:solidFill>
                  <a:srgbClr val="000000"/>
                </a:solidFill>
                <a:latin typeface="Times New Roman" panose="02020603050405020304" pitchFamily="18" charset="0"/>
                <a:cs typeface="Times New Roman" panose="02020603050405020304" pitchFamily="18" charset="0"/>
              </a:rPr>
              <a:t>Functionally, the </a:t>
            </a:r>
            <a:r>
              <a:rPr lang="en-IN" sz="2000" b="1" i="1" dirty="0">
                <a:solidFill>
                  <a:srgbClr val="000000"/>
                </a:solidFill>
                <a:latin typeface="Times New Roman" panose="02020603050405020304" pitchFamily="18" charset="0"/>
                <a:cs typeface="Times New Roman" panose="02020603050405020304" pitchFamily="18" charset="0"/>
              </a:rPr>
              <a:t>Wrapper&lt;T&gt; </a:t>
            </a:r>
            <a:r>
              <a:rPr lang="en-IN" sz="2000" b="1" dirty="0">
                <a:solidFill>
                  <a:srgbClr val="000000"/>
                </a:solidFill>
                <a:latin typeface="Times New Roman" panose="02020603050405020304" pitchFamily="18" charset="0"/>
                <a:cs typeface="Times New Roman" panose="02020603050405020304" pitchFamily="18" charset="0"/>
              </a:rPr>
              <a:t>class is the same as before, except that you access the </a:t>
            </a:r>
            <a:r>
              <a:rPr lang="en-IN" sz="2000" b="1" i="1" dirty="0" err="1">
                <a:solidFill>
                  <a:srgbClr val="000000"/>
                </a:solidFill>
                <a:latin typeface="Times New Roman" panose="02020603050405020304" pitchFamily="18" charset="0"/>
                <a:cs typeface="Times New Roman" panose="02020603050405020304" pitchFamily="18" charset="0"/>
              </a:rPr>
              <a:t>SetData</a:t>
            </a:r>
            <a:r>
              <a:rPr lang="en-IN" sz="2000" b="1" i="1" dirty="0">
                <a:solidFill>
                  <a:srgbClr val="000000"/>
                </a:solidFill>
                <a:latin typeface="Times New Roman" panose="02020603050405020304" pitchFamily="18" charset="0"/>
                <a:cs typeface="Times New Roman" panose="02020603050405020304" pitchFamily="18" charset="0"/>
              </a:rPr>
              <a:t> </a:t>
            </a:r>
            <a:r>
              <a:rPr lang="en-IN" sz="2000" b="1" dirty="0">
                <a:solidFill>
                  <a:srgbClr val="000000"/>
                </a:solidFill>
                <a:latin typeface="Times New Roman" panose="02020603050405020304" pitchFamily="18" charset="0"/>
                <a:cs typeface="Times New Roman" panose="02020603050405020304" pitchFamily="18" charset="0"/>
              </a:rPr>
              <a:t>and </a:t>
            </a:r>
            <a:r>
              <a:rPr lang="en-IN" sz="2000" b="1" i="1" dirty="0" err="1">
                <a:solidFill>
                  <a:srgbClr val="000000"/>
                </a:solidFill>
                <a:latin typeface="Times New Roman" panose="02020603050405020304" pitchFamily="18" charset="0"/>
                <a:cs typeface="Times New Roman" panose="02020603050405020304" pitchFamily="18" charset="0"/>
              </a:rPr>
              <a:t>GetData</a:t>
            </a:r>
            <a:r>
              <a:rPr lang="en-IN" sz="2000" b="1" i="1" dirty="0">
                <a:solidFill>
                  <a:srgbClr val="000000"/>
                </a:solidFill>
                <a:latin typeface="Times New Roman" panose="02020603050405020304" pitchFamily="18" charset="0"/>
                <a:cs typeface="Times New Roman" panose="02020603050405020304" pitchFamily="18" charset="0"/>
              </a:rPr>
              <a:t> </a:t>
            </a:r>
            <a:r>
              <a:rPr lang="en-IN" sz="2000" b="1" dirty="0">
                <a:solidFill>
                  <a:srgbClr val="000000"/>
                </a:solidFill>
                <a:latin typeface="Times New Roman" panose="02020603050405020304" pitchFamily="18" charset="0"/>
                <a:cs typeface="Times New Roman" panose="02020603050405020304" pitchFamily="18" charset="0"/>
              </a:rPr>
              <a:t>methods through different interfaces: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55906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IN" sz="4000" b="1" dirty="0" err="1" smtClean="0">
                <a:solidFill>
                  <a:srgbClr val="FF0000"/>
                </a:solidFill>
              </a:rPr>
              <a:t>Contd</a:t>
            </a:r>
            <a:r>
              <a:rPr lang="en-IN" sz="4000" b="1" dirty="0" smtClean="0">
                <a:solidFill>
                  <a:srgbClr val="FF0000"/>
                </a:solidFill>
              </a:rPr>
              <a:t>…</a:t>
            </a:r>
            <a:endParaRPr lang="en-IN" sz="4000" b="1" dirty="0">
              <a:solidFill>
                <a:srgbClr val="FF0000"/>
              </a:solidFill>
            </a:endParaRPr>
          </a:p>
        </p:txBody>
      </p:sp>
      <p:sp>
        <p:nvSpPr>
          <p:cNvPr id="3" name="Content Placeholder 2"/>
          <p:cNvSpPr>
            <a:spLocks noGrp="1"/>
          </p:cNvSpPr>
          <p:nvPr>
            <p:ph idx="1"/>
          </p:nvPr>
        </p:nvSpPr>
        <p:spPr>
          <a:xfrm>
            <a:off x="0" y="544488"/>
            <a:ext cx="12163199" cy="6313512"/>
          </a:xfrm>
        </p:spPr>
        <p:txBody>
          <a:bodyPr>
            <a:normAutofit/>
          </a:bodyPr>
          <a:lstStyle/>
          <a:p>
            <a:pPr marL="0" indent="0">
              <a:lnSpc>
                <a:spcPct val="100000"/>
              </a:lnSpc>
              <a:spcBef>
                <a:spcPts val="600"/>
              </a:spcBef>
              <a:buNone/>
            </a:pPr>
            <a:r>
              <a:rPr lang="en-IN" sz="2000" b="1" dirty="0" smtClean="0">
                <a:solidFill>
                  <a:srgbClr val="FF0000"/>
                </a:solidFill>
                <a:latin typeface="Times New Roman" panose="02020603050405020304" pitchFamily="18" charset="0"/>
                <a:cs typeface="Times New Roman" panose="02020603050405020304" pitchFamily="18" charset="0"/>
              </a:rPr>
              <a:t>                                            Wrapper&lt;string</a:t>
            </a:r>
            <a:r>
              <a:rPr lang="en-IN" sz="2000" b="1" dirty="0">
                <a:solidFill>
                  <a:srgbClr val="FF0000"/>
                </a:solidFill>
                <a:latin typeface="Times New Roman" panose="02020603050405020304" pitchFamily="18" charset="0"/>
                <a:cs typeface="Times New Roman" panose="02020603050405020304" pitchFamily="18" charset="0"/>
              </a:rPr>
              <a:t>&gt; </a:t>
            </a:r>
            <a:r>
              <a:rPr lang="en-IN" sz="2000" b="1" dirty="0" err="1">
                <a:solidFill>
                  <a:srgbClr val="FF0000"/>
                </a:solidFill>
                <a:latin typeface="Times New Roman" panose="02020603050405020304" pitchFamily="18" charset="0"/>
                <a:cs typeface="Times New Roman" panose="02020603050405020304" pitchFamily="18" charset="0"/>
              </a:rPr>
              <a:t>stringWrapper</a:t>
            </a:r>
            <a:r>
              <a:rPr lang="en-IN" sz="2000" b="1" dirty="0">
                <a:solidFill>
                  <a:srgbClr val="FF0000"/>
                </a:solidFill>
                <a:latin typeface="Times New Roman" panose="02020603050405020304" pitchFamily="18" charset="0"/>
                <a:cs typeface="Times New Roman" panose="02020603050405020304" pitchFamily="18" charset="0"/>
              </a:rPr>
              <a:t> = new Wrapper&lt;string</a:t>
            </a:r>
            <a:r>
              <a:rPr lang="en-IN" sz="2000" b="1" dirty="0" smtClean="0">
                <a:solidFill>
                  <a:srgbClr val="FF0000"/>
                </a:solidFill>
                <a:latin typeface="Times New Roman" panose="02020603050405020304" pitchFamily="18" charset="0"/>
                <a:cs typeface="Times New Roman" panose="02020603050405020304" pitchFamily="18" charset="0"/>
              </a:rPr>
              <a:t>&gt;();</a:t>
            </a:r>
          </a:p>
          <a:p>
            <a:pPr marL="0" indent="0">
              <a:lnSpc>
                <a:spcPct val="100000"/>
              </a:lnSpc>
              <a:spcBef>
                <a:spcPts val="600"/>
              </a:spcBef>
              <a:buNone/>
            </a:pP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IStoreWrapper</a:t>
            </a:r>
            <a:r>
              <a:rPr lang="en-IN" sz="2000" b="1" dirty="0" smtClean="0">
                <a:solidFill>
                  <a:srgbClr val="FF0000"/>
                </a:solidFill>
                <a:latin typeface="Times New Roman" panose="02020603050405020304" pitchFamily="18" charset="0"/>
                <a:cs typeface="Times New Roman" panose="02020603050405020304" pitchFamily="18" charset="0"/>
              </a:rPr>
              <a:t>&lt;string</a:t>
            </a:r>
            <a:r>
              <a:rPr lang="en-IN" sz="2000" b="1" dirty="0">
                <a:solidFill>
                  <a:srgbClr val="FF0000"/>
                </a:solidFill>
                <a:latin typeface="Times New Roman" panose="02020603050405020304" pitchFamily="18" charset="0"/>
                <a:cs typeface="Times New Roman" panose="02020603050405020304" pitchFamily="18" charset="0"/>
              </a:rPr>
              <a:t>&gt; </a:t>
            </a:r>
            <a:r>
              <a:rPr lang="en-IN" sz="2000" b="1" dirty="0" err="1">
                <a:solidFill>
                  <a:srgbClr val="FF0000"/>
                </a:solidFill>
                <a:latin typeface="Times New Roman" panose="02020603050405020304" pitchFamily="18" charset="0"/>
                <a:cs typeface="Times New Roman" panose="02020603050405020304" pitchFamily="18" charset="0"/>
              </a:rPr>
              <a:t>storedStringWrapper</a:t>
            </a: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stringWrapper</a:t>
            </a:r>
            <a:r>
              <a:rPr lang="en-IN" sz="2000" b="1" dirty="0" smtClean="0">
                <a:solidFill>
                  <a:srgbClr val="FF0000"/>
                </a:solidFill>
                <a:latin typeface="Times New Roman" panose="02020603050405020304" pitchFamily="18" charset="0"/>
                <a:cs typeface="Times New Roman" panose="02020603050405020304" pitchFamily="18" charset="0"/>
              </a:rPr>
              <a:t>;</a:t>
            </a:r>
          </a:p>
          <a:p>
            <a:pPr marL="0" indent="0">
              <a:lnSpc>
                <a:spcPct val="100000"/>
              </a:lnSpc>
              <a:spcBef>
                <a:spcPts val="600"/>
              </a:spcBef>
              <a:buNone/>
            </a:pP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storedStringWrapper.SetData</a:t>
            </a:r>
            <a:r>
              <a:rPr lang="en-IN" sz="2000" b="1" dirty="0">
                <a:solidFill>
                  <a:srgbClr val="FF0000"/>
                </a:solidFill>
                <a:latin typeface="Times New Roman" panose="02020603050405020304" pitchFamily="18" charset="0"/>
                <a:cs typeface="Times New Roman" panose="02020603050405020304" pitchFamily="18" charset="0"/>
              </a:rPr>
              <a:t>("Hello</a:t>
            </a:r>
            <a:r>
              <a:rPr lang="en-IN" sz="2000" b="1" dirty="0" smtClean="0">
                <a:solidFill>
                  <a:srgbClr val="FF0000"/>
                </a:solidFill>
                <a:latin typeface="Times New Roman" panose="02020603050405020304" pitchFamily="18" charset="0"/>
                <a:cs typeface="Times New Roman" panose="02020603050405020304" pitchFamily="18" charset="0"/>
              </a:rPr>
              <a:t>");</a:t>
            </a:r>
          </a:p>
          <a:p>
            <a:pPr marL="0" indent="0">
              <a:lnSpc>
                <a:spcPct val="100000"/>
              </a:lnSpc>
              <a:spcBef>
                <a:spcPts val="600"/>
              </a:spcBef>
              <a:buNone/>
            </a:pP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IRetrieveWrapper</a:t>
            </a:r>
            <a:r>
              <a:rPr lang="en-IN" sz="2000" b="1" dirty="0" smtClean="0">
                <a:solidFill>
                  <a:srgbClr val="FF0000"/>
                </a:solidFill>
                <a:latin typeface="Times New Roman" panose="02020603050405020304" pitchFamily="18" charset="0"/>
                <a:cs typeface="Times New Roman" panose="02020603050405020304" pitchFamily="18" charset="0"/>
              </a:rPr>
              <a:t>&lt;string</a:t>
            </a:r>
            <a:r>
              <a:rPr lang="en-IN" sz="2000" b="1" dirty="0">
                <a:solidFill>
                  <a:srgbClr val="FF0000"/>
                </a:solidFill>
                <a:latin typeface="Times New Roman" panose="02020603050405020304" pitchFamily="18" charset="0"/>
                <a:cs typeface="Times New Roman" panose="02020603050405020304" pitchFamily="18" charset="0"/>
              </a:rPr>
              <a:t>&gt; </a:t>
            </a:r>
            <a:r>
              <a:rPr lang="en-IN" sz="2000" b="1" dirty="0" err="1">
                <a:solidFill>
                  <a:srgbClr val="FF0000"/>
                </a:solidFill>
                <a:latin typeface="Times New Roman" panose="02020603050405020304" pitchFamily="18" charset="0"/>
                <a:cs typeface="Times New Roman" panose="02020603050405020304" pitchFamily="18" charset="0"/>
              </a:rPr>
              <a:t>retrievedStringWrapper</a:t>
            </a:r>
            <a:r>
              <a:rPr lang="en-IN" sz="2000" b="1" dirty="0">
                <a:solidFill>
                  <a:srgbClr val="FF0000"/>
                </a:solidFill>
                <a:latin typeface="Times New Roman" panose="02020603050405020304" pitchFamily="18" charset="0"/>
                <a:cs typeface="Times New Roman" panose="02020603050405020304" pitchFamily="18" charset="0"/>
              </a:rPr>
              <a:t> = </a:t>
            </a:r>
            <a:r>
              <a:rPr lang="en-IN" sz="2000" b="1" dirty="0" err="1">
                <a:solidFill>
                  <a:srgbClr val="FF0000"/>
                </a:solidFill>
                <a:latin typeface="Times New Roman" panose="02020603050405020304" pitchFamily="18" charset="0"/>
                <a:cs typeface="Times New Roman" panose="02020603050405020304" pitchFamily="18" charset="0"/>
              </a:rPr>
              <a:t>stringWrapper</a:t>
            </a:r>
            <a:r>
              <a:rPr lang="en-IN" sz="2000" b="1" dirty="0" smtClean="0">
                <a:solidFill>
                  <a:srgbClr val="FF0000"/>
                </a:solidFill>
                <a:latin typeface="Times New Roman" panose="02020603050405020304" pitchFamily="18" charset="0"/>
                <a:cs typeface="Times New Roman" panose="02020603050405020304" pitchFamily="18" charset="0"/>
              </a:rPr>
              <a:t>;</a:t>
            </a:r>
          </a:p>
          <a:p>
            <a:pPr marL="0" indent="0">
              <a:lnSpc>
                <a:spcPct val="100000"/>
              </a:lnSpc>
              <a:spcBef>
                <a:spcPts val="600"/>
              </a:spcBef>
              <a:buNone/>
            </a:pP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Console.WriteLine</a:t>
            </a:r>
            <a:r>
              <a:rPr lang="en-IN" sz="2000" b="1" dirty="0">
                <a:solidFill>
                  <a:srgbClr val="FF0000"/>
                </a:solidFill>
                <a:latin typeface="Times New Roman" panose="02020603050405020304" pitchFamily="18" charset="0"/>
                <a:cs typeface="Times New Roman" panose="02020603050405020304" pitchFamily="18" charset="0"/>
              </a:rPr>
              <a:t>("Stored value is {0}", </a:t>
            </a:r>
            <a:r>
              <a:rPr lang="en-IN" sz="2000" b="1" dirty="0" err="1">
                <a:solidFill>
                  <a:srgbClr val="FF0000"/>
                </a:solidFill>
                <a:latin typeface="Times New Roman" panose="02020603050405020304" pitchFamily="18" charset="0"/>
                <a:cs typeface="Times New Roman" panose="02020603050405020304" pitchFamily="18" charset="0"/>
              </a:rPr>
              <a:t>retrievedStringWrapper.GetData</a:t>
            </a:r>
            <a:r>
              <a:rPr lang="en-IN" sz="2000" b="1" dirty="0">
                <a:solidFill>
                  <a:srgbClr val="FF0000"/>
                </a:solidFill>
                <a:latin typeface="Times New Roman" panose="02020603050405020304" pitchFamily="18" charset="0"/>
                <a:cs typeface="Times New Roman" panose="02020603050405020304" pitchFamily="18" charset="0"/>
              </a:rPr>
              <a:t>());</a:t>
            </a:r>
          </a:p>
          <a:p>
            <a:pPr marL="0" indent="0">
              <a:lnSpc>
                <a:spcPct val="100000"/>
              </a:lnSpc>
              <a:spcBef>
                <a:spcPts val="600"/>
              </a:spcBef>
              <a:buNone/>
            </a:pPr>
            <a:endParaRPr lang="en-IN" sz="2000" b="1" dirty="0" smtClean="0">
              <a:solidFill>
                <a:srgbClr val="FF0000"/>
              </a:solidFill>
              <a:latin typeface="Times New Roman" panose="02020603050405020304" pitchFamily="18" charset="0"/>
              <a:cs typeface="Times New Roman" panose="02020603050405020304" pitchFamily="18" charset="0"/>
            </a:endParaRPr>
          </a:p>
          <a:p>
            <a:pPr marL="0" indent="0">
              <a:lnSpc>
                <a:spcPct val="100000"/>
              </a:lnSpc>
              <a:spcBef>
                <a:spcPts val="600"/>
              </a:spcBef>
              <a:buNone/>
            </a:pPr>
            <a:r>
              <a:rPr lang="en-IN" sz="2000" b="1" dirty="0" smtClean="0">
                <a:solidFill>
                  <a:srgbClr val="FF0000"/>
                </a:solidFill>
                <a:latin typeface="Times New Roman" panose="02020603050405020304" pitchFamily="18" charset="0"/>
                <a:cs typeface="Times New Roman" panose="02020603050405020304" pitchFamily="18" charset="0"/>
              </a:rPr>
              <a:t>                       Now</a:t>
            </a:r>
            <a:r>
              <a:rPr lang="en-IN" sz="2000" b="1" dirty="0">
                <a:solidFill>
                  <a:srgbClr val="FF0000"/>
                </a:solidFill>
                <a:latin typeface="Times New Roman" panose="02020603050405020304" pitchFamily="18" charset="0"/>
                <a:cs typeface="Times New Roman" panose="02020603050405020304" pitchFamily="18" charset="0"/>
              </a:rPr>
              <a:t>, is the following code legal?</a:t>
            </a:r>
          </a:p>
          <a:p>
            <a:pPr marL="0" indent="0">
              <a:lnSpc>
                <a:spcPct val="100000"/>
              </a:lnSpc>
              <a:spcBef>
                <a:spcPts val="600"/>
              </a:spcBef>
              <a:buNone/>
            </a:pP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IRetrieveWrapper</a:t>
            </a:r>
            <a:r>
              <a:rPr lang="en-IN" sz="2000" b="1" dirty="0" smtClean="0">
                <a:solidFill>
                  <a:srgbClr val="FF0000"/>
                </a:solidFill>
                <a:latin typeface="Times New Roman" panose="02020603050405020304" pitchFamily="18" charset="0"/>
                <a:cs typeface="Times New Roman" panose="02020603050405020304" pitchFamily="18" charset="0"/>
              </a:rPr>
              <a:t>&lt;object</a:t>
            </a:r>
            <a:r>
              <a:rPr lang="en-IN" sz="2000" b="1" dirty="0">
                <a:solidFill>
                  <a:srgbClr val="FF0000"/>
                </a:solidFill>
                <a:latin typeface="Times New Roman" panose="02020603050405020304" pitchFamily="18" charset="0"/>
                <a:cs typeface="Times New Roman" panose="02020603050405020304" pitchFamily="18" charset="0"/>
              </a:rPr>
              <a:t>&gt; </a:t>
            </a:r>
            <a:r>
              <a:rPr lang="en-IN" sz="2000" b="1" dirty="0" err="1">
                <a:solidFill>
                  <a:srgbClr val="FF0000"/>
                </a:solidFill>
                <a:latin typeface="Times New Roman" panose="02020603050405020304" pitchFamily="18" charset="0"/>
                <a:cs typeface="Times New Roman" panose="02020603050405020304" pitchFamily="18" charset="0"/>
              </a:rPr>
              <a:t>retrievedObjectWrapper</a:t>
            </a:r>
            <a:r>
              <a:rPr lang="en-IN" sz="2000" b="1" dirty="0">
                <a:solidFill>
                  <a:srgbClr val="FF0000"/>
                </a:solidFill>
                <a:latin typeface="Times New Roman" panose="02020603050405020304" pitchFamily="18" charset="0"/>
                <a:cs typeface="Times New Roman" panose="02020603050405020304" pitchFamily="18" charset="0"/>
              </a:rPr>
              <a:t> = </a:t>
            </a:r>
            <a:r>
              <a:rPr lang="en-IN" sz="2000" b="1" dirty="0" err="1">
                <a:solidFill>
                  <a:srgbClr val="FF0000"/>
                </a:solidFill>
                <a:latin typeface="Times New Roman" panose="02020603050405020304" pitchFamily="18" charset="0"/>
                <a:cs typeface="Times New Roman" panose="02020603050405020304" pitchFamily="18" charset="0"/>
              </a:rPr>
              <a:t>stringWrapper</a:t>
            </a:r>
            <a:r>
              <a:rPr lang="en-IN" sz="2000" b="1" dirty="0" smtClean="0">
                <a:solidFill>
                  <a:srgbClr val="FF0000"/>
                </a:solidFill>
                <a:latin typeface="Times New Roman" panose="02020603050405020304" pitchFamily="18" charset="0"/>
                <a:cs typeface="Times New Roman" panose="02020603050405020304" pitchFamily="18" charset="0"/>
              </a:rPr>
              <a:t>; </a:t>
            </a:r>
          </a:p>
          <a:p>
            <a:pPr marL="0" indent="0" algn="just">
              <a:lnSpc>
                <a:spcPct val="100000"/>
              </a:lnSpc>
              <a:spcBef>
                <a:spcPts val="600"/>
              </a:spcBef>
              <a:buNone/>
            </a:pPr>
            <a:r>
              <a:rPr lang="en-IN" sz="2000" b="1" dirty="0">
                <a:latin typeface="Times New Roman" panose="02020603050405020304" pitchFamily="18" charset="0"/>
                <a:cs typeface="Times New Roman" panose="02020603050405020304" pitchFamily="18" charset="0"/>
              </a:rPr>
              <a:t>The quick answer is no, and it fails to compile with the same error as before. But if you think about it, although the C# compiler has deemed that this statement is not type safe, the reasons for assuming this are no longer valid. </a:t>
            </a:r>
            <a:endParaRPr lang="en-IN" sz="2000" b="1" dirty="0" smtClean="0">
              <a:latin typeface="Times New Roman" panose="02020603050405020304" pitchFamily="18" charset="0"/>
              <a:cs typeface="Times New Roman" panose="02020603050405020304" pitchFamily="18" charset="0"/>
            </a:endParaRPr>
          </a:p>
          <a:p>
            <a:pPr marL="0" indent="0" algn="just">
              <a:lnSpc>
                <a:spcPct val="100000"/>
              </a:lnSpc>
              <a:spcBef>
                <a:spcPts val="600"/>
              </a:spcBef>
              <a:buNone/>
            </a:pPr>
            <a:r>
              <a:rPr lang="en-IN" sz="2000" b="1" dirty="0" smtClean="0">
                <a:latin typeface="Times New Roman" panose="02020603050405020304" pitchFamily="18" charset="0"/>
                <a:cs typeface="Times New Roman" panose="02020603050405020304" pitchFamily="18" charset="0"/>
              </a:rPr>
              <a:t>The </a:t>
            </a:r>
            <a:r>
              <a:rPr lang="en-IN" sz="2000" b="1" i="1" dirty="0" err="1">
                <a:latin typeface="Times New Roman" panose="02020603050405020304" pitchFamily="18" charset="0"/>
                <a:cs typeface="Times New Roman" panose="02020603050405020304" pitchFamily="18" charset="0"/>
              </a:rPr>
              <a:t>IRetrieveWrapper</a:t>
            </a:r>
            <a:r>
              <a:rPr lang="en-IN" sz="2000" b="1" i="1" dirty="0">
                <a:latin typeface="Times New Roman" panose="02020603050405020304" pitchFamily="18" charset="0"/>
                <a:cs typeface="Times New Roman" panose="02020603050405020304" pitchFamily="18" charset="0"/>
              </a:rPr>
              <a:t>&lt;T&gt; </a:t>
            </a:r>
            <a:r>
              <a:rPr lang="en-IN" sz="2000" b="1" dirty="0">
                <a:latin typeface="Times New Roman" panose="02020603050405020304" pitchFamily="18" charset="0"/>
                <a:cs typeface="Times New Roman" panose="02020603050405020304" pitchFamily="18" charset="0"/>
              </a:rPr>
              <a:t>interface only allows you to read the data held in the </a:t>
            </a:r>
            <a:r>
              <a:rPr lang="en-IN" sz="2000" b="1" i="1" dirty="0" err="1">
                <a:latin typeface="Times New Roman" panose="02020603050405020304" pitchFamily="18" charset="0"/>
                <a:cs typeface="Times New Roman" panose="02020603050405020304" pitchFamily="18" charset="0"/>
              </a:rPr>
              <a:t>IWrapper</a:t>
            </a:r>
            <a:r>
              <a:rPr lang="en-IN" sz="2000" b="1" i="1" dirty="0">
                <a:latin typeface="Times New Roman" panose="02020603050405020304" pitchFamily="18" charset="0"/>
                <a:cs typeface="Times New Roman" panose="02020603050405020304" pitchFamily="18" charset="0"/>
              </a:rPr>
              <a:t>&lt;T&gt; </a:t>
            </a:r>
            <a:r>
              <a:rPr lang="en-IN" sz="2000" b="1" dirty="0">
                <a:latin typeface="Times New Roman" panose="02020603050405020304" pitchFamily="18" charset="0"/>
                <a:cs typeface="Times New Roman" panose="02020603050405020304" pitchFamily="18" charset="0"/>
              </a:rPr>
              <a:t>object by using the </a:t>
            </a:r>
            <a:r>
              <a:rPr lang="en-IN" sz="2000" b="1" i="1" dirty="0" err="1">
                <a:latin typeface="Times New Roman" panose="02020603050405020304" pitchFamily="18" charset="0"/>
                <a:cs typeface="Times New Roman" panose="02020603050405020304" pitchFamily="18" charset="0"/>
              </a:rPr>
              <a:t>GetData</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method, and it does not provide any way to change the data. </a:t>
            </a:r>
            <a:endParaRPr lang="en-IN" sz="2000" b="1" dirty="0" smtClean="0">
              <a:latin typeface="Times New Roman" panose="02020603050405020304" pitchFamily="18" charset="0"/>
              <a:cs typeface="Times New Roman" panose="02020603050405020304" pitchFamily="18" charset="0"/>
            </a:endParaRPr>
          </a:p>
          <a:p>
            <a:pPr marL="0" indent="0" algn="just">
              <a:lnSpc>
                <a:spcPct val="100000"/>
              </a:lnSpc>
              <a:spcBef>
                <a:spcPts val="600"/>
              </a:spcBef>
              <a:buNone/>
            </a:pPr>
            <a:r>
              <a:rPr lang="en-IN" sz="2000" b="1" dirty="0" smtClean="0">
                <a:latin typeface="Times New Roman" panose="02020603050405020304" pitchFamily="18" charset="0"/>
                <a:cs typeface="Times New Roman" panose="02020603050405020304" pitchFamily="18" charset="0"/>
              </a:rPr>
              <a:t>In </a:t>
            </a:r>
            <a:r>
              <a:rPr lang="en-IN" sz="2000" b="1" dirty="0">
                <a:latin typeface="Times New Roman" panose="02020603050405020304" pitchFamily="18" charset="0"/>
                <a:cs typeface="Times New Roman" panose="02020603050405020304" pitchFamily="18" charset="0"/>
              </a:rPr>
              <a:t>situations such as this where the type parameter occurs only as the return value of the methods in a generic interface, you can inform the compiler that some implicit conversions are legal and that it does not have to enforce strict type-safety. </a:t>
            </a:r>
            <a:endParaRPr lang="en-IN" sz="2000" b="1" dirty="0" smtClean="0">
              <a:latin typeface="Times New Roman" panose="02020603050405020304" pitchFamily="18" charset="0"/>
              <a:cs typeface="Times New Roman" panose="02020603050405020304" pitchFamily="18" charset="0"/>
            </a:endParaRPr>
          </a:p>
          <a:p>
            <a:pPr marL="0" indent="0" algn="just">
              <a:lnSpc>
                <a:spcPct val="100000"/>
              </a:lnSpc>
              <a:spcBef>
                <a:spcPts val="600"/>
              </a:spcBef>
              <a:buNone/>
            </a:pPr>
            <a:r>
              <a:rPr lang="en-IN" sz="2000" b="1" dirty="0" smtClean="0">
                <a:latin typeface="Times New Roman" panose="02020603050405020304" pitchFamily="18" charset="0"/>
                <a:cs typeface="Times New Roman" panose="02020603050405020304" pitchFamily="18" charset="0"/>
              </a:rPr>
              <a:t>You </a:t>
            </a:r>
            <a:r>
              <a:rPr lang="en-IN" sz="2000" b="1" dirty="0">
                <a:latin typeface="Times New Roman" panose="02020603050405020304" pitchFamily="18" charset="0"/>
                <a:cs typeface="Times New Roman" panose="02020603050405020304" pitchFamily="18" charset="0"/>
              </a:rPr>
              <a:t>do this by specifying the </a:t>
            </a:r>
            <a:r>
              <a:rPr lang="en-IN" sz="2000" b="1" i="1" dirty="0">
                <a:latin typeface="Times New Roman" panose="02020603050405020304" pitchFamily="18" charset="0"/>
                <a:cs typeface="Times New Roman" panose="02020603050405020304" pitchFamily="18" charset="0"/>
              </a:rPr>
              <a:t>out </a:t>
            </a:r>
            <a:r>
              <a:rPr lang="en-IN" sz="2000" b="1" dirty="0">
                <a:latin typeface="Times New Roman" panose="02020603050405020304" pitchFamily="18" charset="0"/>
                <a:cs typeface="Times New Roman" panose="02020603050405020304" pitchFamily="18" charset="0"/>
              </a:rPr>
              <a:t>keyword when you declare the type parameter, like this:</a:t>
            </a: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736783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IN" sz="4000" b="1" dirty="0" err="1" smtClean="0">
                <a:solidFill>
                  <a:srgbClr val="FF0000"/>
                </a:solidFill>
              </a:rPr>
              <a:t>Contd</a:t>
            </a:r>
            <a:r>
              <a:rPr lang="en-IN" sz="4000" b="1" dirty="0" smtClean="0">
                <a:solidFill>
                  <a:srgbClr val="FF0000"/>
                </a:solidFill>
              </a:rPr>
              <a:t>…</a:t>
            </a:r>
            <a:endParaRPr lang="en-IN" sz="4000" b="1" dirty="0">
              <a:solidFill>
                <a:srgbClr val="FF0000"/>
              </a:solidFill>
            </a:endParaRPr>
          </a:p>
        </p:txBody>
      </p:sp>
      <p:sp>
        <p:nvSpPr>
          <p:cNvPr id="3" name="Content Placeholder 2"/>
          <p:cNvSpPr>
            <a:spLocks noGrp="1"/>
          </p:cNvSpPr>
          <p:nvPr>
            <p:ph idx="1"/>
          </p:nvPr>
        </p:nvSpPr>
        <p:spPr>
          <a:xfrm>
            <a:off x="0" y="544488"/>
            <a:ext cx="12163199" cy="6313512"/>
          </a:xfrm>
        </p:spPr>
        <p:txBody>
          <a:bodyPr>
            <a:normAutofit/>
          </a:bodyPr>
          <a:lstStyle/>
          <a:p>
            <a:pPr marL="0" indent="0">
              <a:spcBef>
                <a:spcPts val="0"/>
              </a:spcBef>
              <a:buNone/>
            </a:pPr>
            <a:r>
              <a:rPr lang="fr-FR" sz="2000" b="1" dirty="0" smtClean="0">
                <a:solidFill>
                  <a:srgbClr val="FF0000"/>
                </a:solidFill>
              </a:rPr>
              <a:t>                                              interface </a:t>
            </a:r>
            <a:r>
              <a:rPr lang="fr-FR" sz="2000" b="1" dirty="0" err="1">
                <a:solidFill>
                  <a:srgbClr val="FF0000"/>
                </a:solidFill>
              </a:rPr>
              <a:t>IRetrieveWrapper</a:t>
            </a:r>
            <a:r>
              <a:rPr lang="fr-FR" sz="2000" b="1" dirty="0">
                <a:solidFill>
                  <a:srgbClr val="FF0000"/>
                </a:solidFill>
              </a:rPr>
              <a:t>&lt;out T</a:t>
            </a:r>
            <a:r>
              <a:rPr lang="fr-FR" sz="2000" b="1" dirty="0" smtClean="0">
                <a:solidFill>
                  <a:srgbClr val="FF0000"/>
                </a:solidFill>
              </a:rPr>
              <a:t>&gt;</a:t>
            </a:r>
          </a:p>
          <a:p>
            <a:pPr marL="0" indent="0">
              <a:spcBef>
                <a:spcPts val="0"/>
              </a:spcBef>
              <a:buNone/>
            </a:pPr>
            <a:r>
              <a:rPr lang="fr-FR" sz="2000" b="1" dirty="0">
                <a:solidFill>
                  <a:srgbClr val="FF0000"/>
                </a:solidFill>
              </a:rPr>
              <a:t> </a:t>
            </a:r>
            <a:r>
              <a:rPr lang="fr-FR" sz="2000" b="1" dirty="0" smtClean="0">
                <a:solidFill>
                  <a:srgbClr val="FF0000"/>
                </a:solidFill>
              </a:rPr>
              <a:t>                                             { </a:t>
            </a:r>
          </a:p>
          <a:p>
            <a:pPr marL="0" indent="0">
              <a:spcBef>
                <a:spcPts val="0"/>
              </a:spcBef>
              <a:buNone/>
            </a:pPr>
            <a:r>
              <a:rPr lang="fr-FR" sz="2000" b="1" dirty="0">
                <a:solidFill>
                  <a:srgbClr val="FF0000"/>
                </a:solidFill>
              </a:rPr>
              <a:t> </a:t>
            </a:r>
            <a:r>
              <a:rPr lang="fr-FR" sz="2000" b="1" dirty="0" smtClean="0">
                <a:solidFill>
                  <a:srgbClr val="FF0000"/>
                </a:solidFill>
              </a:rPr>
              <a:t>                                                   T </a:t>
            </a:r>
            <a:r>
              <a:rPr lang="fr-FR" sz="2000" b="1" dirty="0" err="1">
                <a:solidFill>
                  <a:srgbClr val="FF0000"/>
                </a:solidFill>
              </a:rPr>
              <a:t>GetData</a:t>
            </a:r>
            <a:r>
              <a:rPr lang="fr-FR" sz="2000" b="1" dirty="0" smtClean="0">
                <a:solidFill>
                  <a:srgbClr val="FF0000"/>
                </a:solidFill>
              </a:rPr>
              <a:t>();</a:t>
            </a:r>
          </a:p>
          <a:p>
            <a:pPr marL="0" indent="0">
              <a:spcBef>
                <a:spcPts val="0"/>
              </a:spcBef>
              <a:buNone/>
            </a:pPr>
            <a:r>
              <a:rPr lang="fr-FR" sz="2000" b="1" dirty="0">
                <a:solidFill>
                  <a:srgbClr val="FF0000"/>
                </a:solidFill>
              </a:rPr>
              <a:t> </a:t>
            </a:r>
            <a:r>
              <a:rPr lang="fr-FR" sz="2000" b="1" dirty="0" smtClean="0">
                <a:solidFill>
                  <a:srgbClr val="FF0000"/>
                </a:solidFill>
              </a:rPr>
              <a:t>                                             }</a:t>
            </a:r>
            <a:endParaRPr lang="fr-FR" sz="2000" b="1" dirty="0">
              <a:solidFill>
                <a:srgbClr val="FF0000"/>
              </a:solidFill>
            </a:endParaRPr>
          </a:p>
          <a:p>
            <a:pPr algn="just"/>
            <a:r>
              <a:rPr lang="en-IN" sz="2000" b="1" dirty="0">
                <a:solidFill>
                  <a:srgbClr val="FF0000"/>
                </a:solidFill>
                <a:latin typeface="Times New Roman" panose="02020603050405020304" pitchFamily="18" charset="0"/>
                <a:cs typeface="Times New Roman" panose="02020603050405020304" pitchFamily="18" charset="0"/>
              </a:rPr>
              <a:t>This feature is called </a:t>
            </a:r>
            <a:r>
              <a:rPr lang="en-IN" sz="2000" b="1" i="1" dirty="0">
                <a:solidFill>
                  <a:srgbClr val="FF0000"/>
                </a:solidFill>
                <a:latin typeface="Times New Roman" panose="02020603050405020304" pitchFamily="18" charset="0"/>
                <a:cs typeface="Times New Roman" panose="02020603050405020304" pitchFamily="18" charset="0"/>
              </a:rPr>
              <a:t>covariance</a:t>
            </a: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You can assign an </a:t>
            </a:r>
            <a:r>
              <a:rPr lang="en-IN" sz="2000" b="1" i="1" dirty="0" err="1">
                <a:latin typeface="Times New Roman" panose="02020603050405020304" pitchFamily="18" charset="0"/>
                <a:cs typeface="Times New Roman" panose="02020603050405020304" pitchFamily="18" charset="0"/>
              </a:rPr>
              <a:t>IRetrieveWrapper</a:t>
            </a:r>
            <a:r>
              <a:rPr lang="en-IN" sz="2000" b="1" i="1" dirty="0">
                <a:latin typeface="Times New Roman" panose="02020603050405020304" pitchFamily="18" charset="0"/>
                <a:cs typeface="Times New Roman" panose="02020603050405020304" pitchFamily="18" charset="0"/>
              </a:rPr>
              <a:t>&lt;A&gt; </a:t>
            </a:r>
            <a:r>
              <a:rPr lang="en-IN" sz="2000" b="1" dirty="0">
                <a:latin typeface="Times New Roman" panose="02020603050405020304" pitchFamily="18" charset="0"/>
                <a:cs typeface="Times New Roman" panose="02020603050405020304" pitchFamily="18" charset="0"/>
              </a:rPr>
              <a:t>object to an </a:t>
            </a:r>
            <a:r>
              <a:rPr lang="en-IN" sz="2000" b="1" i="1" dirty="0" err="1">
                <a:latin typeface="Times New Roman" panose="02020603050405020304" pitchFamily="18" charset="0"/>
                <a:cs typeface="Times New Roman" panose="02020603050405020304" pitchFamily="18" charset="0"/>
              </a:rPr>
              <a:t>IRetrieveWrapper</a:t>
            </a:r>
            <a:r>
              <a:rPr lang="en-IN" sz="2000" b="1" i="1" dirty="0">
                <a:latin typeface="Times New Roman" panose="02020603050405020304" pitchFamily="18" charset="0"/>
                <a:cs typeface="Times New Roman" panose="02020603050405020304" pitchFamily="18" charset="0"/>
              </a:rPr>
              <a:t>&lt;B&gt; </a:t>
            </a:r>
            <a:r>
              <a:rPr lang="en-IN" sz="2000" b="1" dirty="0">
                <a:latin typeface="Times New Roman" panose="02020603050405020304" pitchFamily="18" charset="0"/>
                <a:cs typeface="Times New Roman" panose="02020603050405020304" pitchFamily="18" charset="0"/>
              </a:rPr>
              <a:t>reference as long as there is a valid conversion from type </a:t>
            </a:r>
            <a:r>
              <a:rPr lang="en-IN" sz="2000" b="1" i="1" dirty="0">
                <a:latin typeface="Times New Roman" panose="02020603050405020304" pitchFamily="18" charset="0"/>
                <a:cs typeface="Times New Roman" panose="02020603050405020304" pitchFamily="18" charset="0"/>
              </a:rPr>
              <a:t>A </a:t>
            </a:r>
            <a:r>
              <a:rPr lang="en-IN" sz="2000" b="1" dirty="0">
                <a:latin typeface="Times New Roman" panose="02020603050405020304" pitchFamily="18" charset="0"/>
                <a:cs typeface="Times New Roman" panose="02020603050405020304" pitchFamily="18" charset="0"/>
              </a:rPr>
              <a:t>to type </a:t>
            </a:r>
            <a:r>
              <a:rPr lang="en-IN" sz="2000" b="1" i="1" dirty="0">
                <a:latin typeface="Times New Roman" panose="02020603050405020304" pitchFamily="18" charset="0"/>
                <a:cs typeface="Times New Roman" panose="02020603050405020304" pitchFamily="18" charset="0"/>
              </a:rPr>
              <a:t>B</a:t>
            </a:r>
            <a:r>
              <a:rPr lang="en-IN" sz="2000" b="1" dirty="0">
                <a:latin typeface="Times New Roman" panose="02020603050405020304" pitchFamily="18" charset="0"/>
                <a:cs typeface="Times New Roman" panose="02020603050405020304" pitchFamily="18" charset="0"/>
              </a:rPr>
              <a:t>, or type </a:t>
            </a:r>
            <a:r>
              <a:rPr lang="en-IN" sz="2000" b="1" i="1" dirty="0">
                <a:latin typeface="Times New Roman" panose="02020603050405020304" pitchFamily="18" charset="0"/>
                <a:cs typeface="Times New Roman" panose="02020603050405020304" pitchFamily="18" charset="0"/>
              </a:rPr>
              <a:t>A </a:t>
            </a:r>
            <a:r>
              <a:rPr lang="en-IN" sz="2000" b="1" dirty="0">
                <a:latin typeface="Times New Roman" panose="02020603050405020304" pitchFamily="18" charset="0"/>
                <a:cs typeface="Times New Roman" panose="02020603050405020304" pitchFamily="18" charset="0"/>
              </a:rPr>
              <a:t>derives from type </a:t>
            </a:r>
            <a:r>
              <a:rPr lang="en-IN" sz="2000" b="1" i="1" dirty="0">
                <a:latin typeface="Times New Roman" panose="02020603050405020304" pitchFamily="18" charset="0"/>
                <a:cs typeface="Times New Roman" panose="02020603050405020304" pitchFamily="18" charset="0"/>
              </a:rPr>
              <a:t>B</a:t>
            </a:r>
            <a:r>
              <a:rPr lang="en-IN" sz="2000" b="1" dirty="0">
                <a:latin typeface="Times New Roman" panose="02020603050405020304" pitchFamily="18" charset="0"/>
                <a:cs typeface="Times New Roman" panose="02020603050405020304" pitchFamily="18" charset="0"/>
              </a:rPr>
              <a:t>. The following code now compiles and runs as expected:</a:t>
            </a:r>
          </a:p>
          <a:p>
            <a:pPr marL="0" indent="0" algn="ctr">
              <a:buNone/>
            </a:pPr>
            <a:r>
              <a:rPr lang="en-IN" sz="2000" b="1" dirty="0">
                <a:solidFill>
                  <a:srgbClr val="FF0000"/>
                </a:solidFill>
                <a:latin typeface="Times New Roman" panose="02020603050405020304" pitchFamily="18" charset="0"/>
                <a:cs typeface="Times New Roman" panose="02020603050405020304" pitchFamily="18" charset="0"/>
              </a:rPr>
              <a:t>// string derives from object, so this is now </a:t>
            </a:r>
            <a:r>
              <a:rPr lang="en-IN" sz="2000" b="1" dirty="0" smtClean="0">
                <a:solidFill>
                  <a:srgbClr val="FF0000"/>
                </a:solidFill>
                <a:latin typeface="Times New Roman" panose="02020603050405020304" pitchFamily="18" charset="0"/>
                <a:cs typeface="Times New Roman" panose="02020603050405020304" pitchFamily="18" charset="0"/>
              </a:rPr>
              <a:t>legal</a:t>
            </a:r>
          </a:p>
          <a:p>
            <a:pPr marL="0" indent="0" algn="ctr">
              <a:buNone/>
            </a:pPr>
            <a:r>
              <a:rPr lang="en-IN" sz="2000" b="1" dirty="0" err="1" smtClean="0">
                <a:solidFill>
                  <a:srgbClr val="FF0000"/>
                </a:solidFill>
                <a:latin typeface="Times New Roman" panose="02020603050405020304" pitchFamily="18" charset="0"/>
                <a:cs typeface="Times New Roman" panose="02020603050405020304" pitchFamily="18" charset="0"/>
              </a:rPr>
              <a:t>IRetrieveWrapper</a:t>
            </a:r>
            <a:r>
              <a:rPr lang="en-IN" sz="2000" b="1" dirty="0" smtClean="0">
                <a:solidFill>
                  <a:srgbClr val="FF0000"/>
                </a:solidFill>
                <a:latin typeface="Times New Roman" panose="02020603050405020304" pitchFamily="18" charset="0"/>
                <a:cs typeface="Times New Roman" panose="02020603050405020304" pitchFamily="18" charset="0"/>
              </a:rPr>
              <a:t>&lt;object</a:t>
            </a:r>
            <a:r>
              <a:rPr lang="en-IN" sz="2000" b="1" dirty="0">
                <a:solidFill>
                  <a:srgbClr val="FF0000"/>
                </a:solidFill>
                <a:latin typeface="Times New Roman" panose="02020603050405020304" pitchFamily="18" charset="0"/>
                <a:cs typeface="Times New Roman" panose="02020603050405020304" pitchFamily="18" charset="0"/>
              </a:rPr>
              <a:t>&gt; </a:t>
            </a:r>
            <a:r>
              <a:rPr lang="en-IN" sz="2000" b="1" dirty="0" err="1">
                <a:solidFill>
                  <a:srgbClr val="FF0000"/>
                </a:solidFill>
                <a:latin typeface="Times New Roman" panose="02020603050405020304" pitchFamily="18" charset="0"/>
                <a:cs typeface="Times New Roman" panose="02020603050405020304" pitchFamily="18" charset="0"/>
              </a:rPr>
              <a:t>retrievedObjectWrapper</a:t>
            </a:r>
            <a:r>
              <a:rPr lang="en-IN" sz="2000" b="1" dirty="0">
                <a:solidFill>
                  <a:srgbClr val="FF0000"/>
                </a:solidFill>
                <a:latin typeface="Times New Roman" panose="02020603050405020304" pitchFamily="18" charset="0"/>
                <a:cs typeface="Times New Roman" panose="02020603050405020304" pitchFamily="18" charset="0"/>
              </a:rPr>
              <a:t> = </a:t>
            </a:r>
            <a:r>
              <a:rPr lang="en-IN" sz="2000" b="1" dirty="0" err="1">
                <a:solidFill>
                  <a:srgbClr val="FF0000"/>
                </a:solidFill>
                <a:latin typeface="Times New Roman" panose="02020603050405020304" pitchFamily="18" charset="0"/>
                <a:cs typeface="Times New Roman" panose="02020603050405020304" pitchFamily="18" charset="0"/>
              </a:rPr>
              <a:t>stringWrapper</a:t>
            </a:r>
            <a:r>
              <a:rPr lang="en-IN" sz="2000" b="1" dirty="0" smtClean="0">
                <a:solidFill>
                  <a:srgbClr val="FF0000"/>
                </a:solidFill>
                <a:latin typeface="Times New Roman" panose="02020603050405020304" pitchFamily="18" charset="0"/>
                <a:cs typeface="Times New Roman" panose="02020603050405020304" pitchFamily="18" charset="0"/>
              </a:rPr>
              <a:t>; </a:t>
            </a:r>
          </a:p>
          <a:p>
            <a:pPr marL="0" indent="0" algn="just">
              <a:buNone/>
            </a:pPr>
            <a:r>
              <a:rPr lang="en-IN" sz="2000" b="1" dirty="0">
                <a:latin typeface="Times New Roman" panose="02020603050405020304" pitchFamily="18" charset="0"/>
                <a:cs typeface="Times New Roman" panose="02020603050405020304" pitchFamily="18" charset="0"/>
              </a:rPr>
              <a:t>You can specify the </a:t>
            </a:r>
            <a:r>
              <a:rPr lang="en-IN" sz="2000" b="1" i="1" dirty="0">
                <a:latin typeface="Times New Roman" panose="02020603050405020304" pitchFamily="18" charset="0"/>
                <a:cs typeface="Times New Roman" panose="02020603050405020304" pitchFamily="18" charset="0"/>
              </a:rPr>
              <a:t>out </a:t>
            </a:r>
            <a:r>
              <a:rPr lang="en-IN" sz="2000" b="1" dirty="0">
                <a:latin typeface="Times New Roman" panose="02020603050405020304" pitchFamily="18" charset="0"/>
                <a:cs typeface="Times New Roman" panose="02020603050405020304" pitchFamily="18" charset="0"/>
              </a:rPr>
              <a:t>qualifier with a type parameter only if the type parameter occurs as the return type of methods. </a:t>
            </a:r>
            <a:endParaRPr lang="en-IN" sz="2000" b="1" dirty="0" smtClean="0">
              <a:latin typeface="Times New Roman" panose="02020603050405020304" pitchFamily="18" charset="0"/>
              <a:cs typeface="Times New Roman" panose="02020603050405020304" pitchFamily="18" charset="0"/>
            </a:endParaRPr>
          </a:p>
          <a:p>
            <a:pPr marL="0" indent="0" algn="just">
              <a:buNone/>
            </a:pPr>
            <a:r>
              <a:rPr lang="en-IN" sz="2000" b="1" dirty="0" smtClean="0">
                <a:latin typeface="Times New Roman" panose="02020603050405020304" pitchFamily="18" charset="0"/>
                <a:cs typeface="Times New Roman" panose="02020603050405020304" pitchFamily="18" charset="0"/>
              </a:rPr>
              <a:t>If </a:t>
            </a:r>
            <a:r>
              <a:rPr lang="en-IN" sz="2000" b="1" dirty="0">
                <a:latin typeface="Times New Roman" panose="02020603050405020304" pitchFamily="18" charset="0"/>
                <a:cs typeface="Times New Roman" panose="02020603050405020304" pitchFamily="18" charset="0"/>
              </a:rPr>
              <a:t>you use the type parameter to specify the type of any method parameters, the </a:t>
            </a:r>
            <a:r>
              <a:rPr lang="en-IN" sz="2000" b="1" i="1" dirty="0">
                <a:latin typeface="Times New Roman" panose="02020603050405020304" pitchFamily="18" charset="0"/>
                <a:cs typeface="Times New Roman" panose="02020603050405020304" pitchFamily="18" charset="0"/>
              </a:rPr>
              <a:t>out </a:t>
            </a:r>
            <a:r>
              <a:rPr lang="en-IN" sz="2000" b="1" dirty="0">
                <a:latin typeface="Times New Roman" panose="02020603050405020304" pitchFamily="18" charset="0"/>
                <a:cs typeface="Times New Roman" panose="02020603050405020304" pitchFamily="18" charset="0"/>
              </a:rPr>
              <a:t>qualifier is illegal and your code will not compile. </a:t>
            </a:r>
            <a:endParaRPr lang="en-IN" sz="2000" b="1" dirty="0" smtClean="0">
              <a:latin typeface="Times New Roman" panose="02020603050405020304" pitchFamily="18" charset="0"/>
              <a:cs typeface="Times New Roman" panose="02020603050405020304" pitchFamily="18" charset="0"/>
            </a:endParaRPr>
          </a:p>
          <a:p>
            <a:pPr marL="0" indent="0" algn="just">
              <a:buNone/>
            </a:pPr>
            <a:r>
              <a:rPr lang="en-IN" sz="2000" b="1" dirty="0" smtClean="0">
                <a:latin typeface="Times New Roman" panose="02020603050405020304" pitchFamily="18" charset="0"/>
                <a:cs typeface="Times New Roman" panose="02020603050405020304" pitchFamily="18" charset="0"/>
              </a:rPr>
              <a:t>Also</a:t>
            </a:r>
            <a:r>
              <a:rPr lang="en-IN" sz="2000" b="1" dirty="0">
                <a:latin typeface="Times New Roman" panose="02020603050405020304" pitchFamily="18" charset="0"/>
                <a:cs typeface="Times New Roman" panose="02020603050405020304" pitchFamily="18" charset="0"/>
              </a:rPr>
              <a:t>, covariance works only with reference types. This is because value types cannot form inheritance hierarchies. So, the following code will not compile because </a:t>
            </a:r>
            <a:r>
              <a:rPr lang="en-IN" sz="2000" b="1" i="1" dirty="0" err="1">
                <a:latin typeface="Times New Roman" panose="02020603050405020304" pitchFamily="18" charset="0"/>
                <a:cs typeface="Times New Roman" panose="02020603050405020304" pitchFamily="18" charset="0"/>
              </a:rPr>
              <a:t>int</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is a value type:</a:t>
            </a: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812055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IN" sz="4000" b="1" dirty="0" err="1" smtClean="0">
                <a:solidFill>
                  <a:srgbClr val="FF0000"/>
                </a:solidFill>
              </a:rPr>
              <a:t>Contd</a:t>
            </a:r>
            <a:r>
              <a:rPr lang="en-IN" sz="4000" b="1" dirty="0" smtClean="0">
                <a:solidFill>
                  <a:srgbClr val="FF0000"/>
                </a:solidFill>
              </a:rPr>
              <a:t>…</a:t>
            </a:r>
            <a:endParaRPr lang="en-IN" sz="4000" b="1" dirty="0">
              <a:solidFill>
                <a:srgbClr val="FF0000"/>
              </a:solidFill>
            </a:endParaRPr>
          </a:p>
        </p:txBody>
      </p:sp>
      <p:sp>
        <p:nvSpPr>
          <p:cNvPr id="3" name="Content Placeholder 2"/>
          <p:cNvSpPr>
            <a:spLocks noGrp="1"/>
          </p:cNvSpPr>
          <p:nvPr>
            <p:ph idx="1"/>
          </p:nvPr>
        </p:nvSpPr>
        <p:spPr>
          <a:xfrm>
            <a:off x="0" y="544488"/>
            <a:ext cx="12163199" cy="6313512"/>
          </a:xfrm>
        </p:spPr>
        <p:txBody>
          <a:bodyPr>
            <a:normAutofit lnSpcReduction="10000"/>
          </a:bodyPr>
          <a:lstStyle/>
          <a:p>
            <a:pPr marL="0" indent="0">
              <a:spcBef>
                <a:spcPts val="0"/>
              </a:spcBef>
              <a:buNone/>
            </a:pPr>
            <a:r>
              <a:rPr lang="en-IN" sz="2000" b="1" dirty="0" smtClean="0">
                <a:solidFill>
                  <a:srgbClr val="FF0000"/>
                </a:solidFill>
              </a:rPr>
              <a:t>                             Wrapper&lt;</a:t>
            </a:r>
            <a:r>
              <a:rPr lang="en-IN" sz="2000" b="1" dirty="0" err="1" smtClean="0">
                <a:solidFill>
                  <a:srgbClr val="FF0000"/>
                </a:solidFill>
              </a:rPr>
              <a:t>int</a:t>
            </a:r>
            <a:r>
              <a:rPr lang="en-IN" sz="2000" b="1" dirty="0">
                <a:solidFill>
                  <a:srgbClr val="FF0000"/>
                </a:solidFill>
              </a:rPr>
              <a:t>&gt; </a:t>
            </a:r>
            <a:r>
              <a:rPr lang="en-IN" sz="2000" b="1" dirty="0" err="1">
                <a:solidFill>
                  <a:srgbClr val="FF0000"/>
                </a:solidFill>
              </a:rPr>
              <a:t>intWrapper</a:t>
            </a:r>
            <a:r>
              <a:rPr lang="en-IN" sz="2000" b="1" dirty="0">
                <a:solidFill>
                  <a:srgbClr val="FF0000"/>
                </a:solidFill>
              </a:rPr>
              <a:t> = new Wrapper&lt;</a:t>
            </a:r>
            <a:r>
              <a:rPr lang="en-IN" sz="2000" b="1" dirty="0" err="1">
                <a:solidFill>
                  <a:srgbClr val="FF0000"/>
                </a:solidFill>
              </a:rPr>
              <a:t>int</a:t>
            </a:r>
            <a:r>
              <a:rPr lang="en-IN" sz="2000" b="1" dirty="0" smtClean="0">
                <a:solidFill>
                  <a:srgbClr val="FF0000"/>
                </a:solidFill>
              </a:rPr>
              <a:t>&gt;();</a:t>
            </a:r>
          </a:p>
          <a:p>
            <a:pPr marL="0" indent="0">
              <a:spcBef>
                <a:spcPts val="0"/>
              </a:spcBef>
              <a:buNone/>
            </a:pPr>
            <a:r>
              <a:rPr lang="en-IN" sz="2000" b="1" dirty="0">
                <a:solidFill>
                  <a:srgbClr val="FF0000"/>
                </a:solidFill>
              </a:rPr>
              <a:t> </a:t>
            </a:r>
            <a:r>
              <a:rPr lang="en-IN" sz="2000" b="1" dirty="0" smtClean="0">
                <a:solidFill>
                  <a:srgbClr val="FF0000"/>
                </a:solidFill>
              </a:rPr>
              <a:t>                            </a:t>
            </a:r>
            <a:r>
              <a:rPr lang="en-IN" sz="2000" b="1" dirty="0" err="1" smtClean="0">
                <a:solidFill>
                  <a:srgbClr val="FF0000"/>
                </a:solidFill>
              </a:rPr>
              <a:t>IStoreWrapper</a:t>
            </a:r>
            <a:r>
              <a:rPr lang="en-IN" sz="2000" b="1" dirty="0" smtClean="0">
                <a:solidFill>
                  <a:srgbClr val="FF0000"/>
                </a:solidFill>
              </a:rPr>
              <a:t>&lt;</a:t>
            </a:r>
            <a:r>
              <a:rPr lang="en-IN" sz="2000" b="1" dirty="0" err="1" smtClean="0">
                <a:solidFill>
                  <a:srgbClr val="FF0000"/>
                </a:solidFill>
              </a:rPr>
              <a:t>int</a:t>
            </a:r>
            <a:r>
              <a:rPr lang="en-IN" sz="2000" b="1" dirty="0">
                <a:solidFill>
                  <a:srgbClr val="FF0000"/>
                </a:solidFill>
              </a:rPr>
              <a:t>&gt; </a:t>
            </a:r>
            <a:r>
              <a:rPr lang="en-IN" sz="2000" b="1" dirty="0" err="1">
                <a:solidFill>
                  <a:srgbClr val="FF0000"/>
                </a:solidFill>
              </a:rPr>
              <a:t>storedIntWrapper</a:t>
            </a:r>
            <a:r>
              <a:rPr lang="en-IN" sz="2000" b="1" dirty="0">
                <a:solidFill>
                  <a:srgbClr val="FF0000"/>
                </a:solidFill>
              </a:rPr>
              <a:t> = </a:t>
            </a:r>
            <a:r>
              <a:rPr lang="en-IN" sz="2000" b="1" dirty="0" err="1">
                <a:solidFill>
                  <a:srgbClr val="FF0000"/>
                </a:solidFill>
              </a:rPr>
              <a:t>intWrapper</a:t>
            </a:r>
            <a:r>
              <a:rPr lang="en-IN" sz="2000" b="1" dirty="0">
                <a:solidFill>
                  <a:srgbClr val="FF0000"/>
                </a:solidFill>
              </a:rPr>
              <a:t>; // this is </a:t>
            </a:r>
            <a:r>
              <a:rPr lang="en-IN" sz="2000" b="1" dirty="0" smtClean="0">
                <a:solidFill>
                  <a:srgbClr val="FF0000"/>
                </a:solidFill>
              </a:rPr>
              <a:t>legal</a:t>
            </a:r>
          </a:p>
          <a:p>
            <a:pPr marL="0" indent="0">
              <a:spcBef>
                <a:spcPts val="0"/>
              </a:spcBef>
              <a:buNone/>
            </a:pPr>
            <a:r>
              <a:rPr lang="en-IN" sz="2000" b="1" dirty="0">
                <a:solidFill>
                  <a:srgbClr val="FF0000"/>
                </a:solidFill>
              </a:rPr>
              <a:t> </a:t>
            </a:r>
            <a:r>
              <a:rPr lang="en-IN" sz="2000" b="1" dirty="0" smtClean="0">
                <a:solidFill>
                  <a:srgbClr val="FF0000"/>
                </a:solidFill>
              </a:rPr>
              <a:t>                                          ……....</a:t>
            </a:r>
          </a:p>
          <a:p>
            <a:pPr marL="0" indent="0">
              <a:spcBef>
                <a:spcPts val="0"/>
              </a:spcBef>
              <a:buNone/>
            </a:pPr>
            <a:r>
              <a:rPr lang="en-IN" sz="2000" b="1" dirty="0">
                <a:solidFill>
                  <a:srgbClr val="FF0000"/>
                </a:solidFill>
              </a:rPr>
              <a:t> </a:t>
            </a:r>
            <a:r>
              <a:rPr lang="en-IN" sz="2000" b="1" dirty="0" smtClean="0">
                <a:solidFill>
                  <a:srgbClr val="FF0000"/>
                </a:solidFill>
              </a:rPr>
              <a:t>                               // </a:t>
            </a:r>
            <a:r>
              <a:rPr lang="en-IN" sz="2000" b="1" dirty="0">
                <a:solidFill>
                  <a:srgbClr val="FF0000"/>
                </a:solidFill>
              </a:rPr>
              <a:t>the following statement is not legal - </a:t>
            </a:r>
            <a:r>
              <a:rPr lang="en-IN" sz="2000" b="1" dirty="0" err="1">
                <a:solidFill>
                  <a:srgbClr val="FF0000"/>
                </a:solidFill>
              </a:rPr>
              <a:t>ints</a:t>
            </a:r>
            <a:r>
              <a:rPr lang="en-IN" sz="2000" b="1" dirty="0">
                <a:solidFill>
                  <a:srgbClr val="FF0000"/>
                </a:solidFill>
              </a:rPr>
              <a:t> are not </a:t>
            </a:r>
            <a:r>
              <a:rPr lang="en-IN" sz="2000" b="1" dirty="0" smtClean="0">
                <a:solidFill>
                  <a:srgbClr val="FF0000"/>
                </a:solidFill>
              </a:rPr>
              <a:t>objects</a:t>
            </a:r>
          </a:p>
          <a:p>
            <a:pPr marL="0" indent="0">
              <a:spcBef>
                <a:spcPts val="0"/>
              </a:spcBef>
              <a:buNone/>
            </a:pPr>
            <a:r>
              <a:rPr lang="en-IN" sz="2000" b="1" dirty="0" smtClean="0">
                <a:solidFill>
                  <a:srgbClr val="FF0000"/>
                </a:solidFill>
              </a:rPr>
              <a:t>                           </a:t>
            </a:r>
            <a:r>
              <a:rPr lang="en-IN" sz="2000" b="1" dirty="0" err="1" smtClean="0">
                <a:solidFill>
                  <a:srgbClr val="FF0000"/>
                </a:solidFill>
              </a:rPr>
              <a:t>IRetrieveWrapper</a:t>
            </a:r>
            <a:r>
              <a:rPr lang="en-IN" sz="2000" b="1" dirty="0" smtClean="0">
                <a:solidFill>
                  <a:srgbClr val="FF0000"/>
                </a:solidFill>
              </a:rPr>
              <a:t>&lt;object</a:t>
            </a:r>
            <a:r>
              <a:rPr lang="en-IN" sz="2000" b="1" dirty="0">
                <a:solidFill>
                  <a:srgbClr val="FF0000"/>
                </a:solidFill>
              </a:rPr>
              <a:t>&gt; </a:t>
            </a:r>
            <a:r>
              <a:rPr lang="en-IN" sz="2000" b="1" dirty="0" err="1">
                <a:solidFill>
                  <a:srgbClr val="FF0000"/>
                </a:solidFill>
              </a:rPr>
              <a:t>retrievedObjectWrapper</a:t>
            </a:r>
            <a:r>
              <a:rPr lang="en-IN" sz="2000" b="1" dirty="0">
                <a:solidFill>
                  <a:srgbClr val="FF0000"/>
                </a:solidFill>
              </a:rPr>
              <a:t> = </a:t>
            </a:r>
            <a:r>
              <a:rPr lang="en-IN" sz="2000" b="1" dirty="0" err="1">
                <a:solidFill>
                  <a:srgbClr val="FF0000"/>
                </a:solidFill>
              </a:rPr>
              <a:t>intWrapper</a:t>
            </a:r>
            <a:r>
              <a:rPr lang="en-IN" sz="2000" b="1" dirty="0" smtClean="0">
                <a:solidFill>
                  <a:srgbClr val="FF0000"/>
                </a:solidFill>
              </a:rPr>
              <a:t>;</a:t>
            </a:r>
          </a:p>
          <a:p>
            <a:pPr marL="0" indent="0">
              <a:spcBef>
                <a:spcPts val="0"/>
              </a:spcBef>
              <a:buNone/>
            </a:pPr>
            <a:endParaRPr lang="en-IN" sz="2000" b="1" dirty="0" smtClean="0"/>
          </a:p>
          <a:p>
            <a:pPr marL="0" indent="0">
              <a:spcBef>
                <a:spcPts val="0"/>
              </a:spcBef>
              <a:buNone/>
            </a:pPr>
            <a:endParaRPr lang="en-IN" sz="3600" b="1" dirty="0">
              <a:solidFill>
                <a:schemeClr val="accent6">
                  <a:lumMod val="50000"/>
                </a:schemeClr>
              </a:solidFill>
            </a:endParaRPr>
          </a:p>
          <a:p>
            <a:pPr marL="0" indent="0" algn="ctr">
              <a:spcBef>
                <a:spcPts val="0"/>
              </a:spcBef>
              <a:buNone/>
            </a:pPr>
            <a:r>
              <a:rPr lang="en-IN" sz="3600" b="1" dirty="0" err="1" smtClean="0">
                <a:solidFill>
                  <a:schemeClr val="accent6">
                    <a:lumMod val="50000"/>
                  </a:schemeClr>
                </a:solidFill>
              </a:rPr>
              <a:t>Contravariant</a:t>
            </a:r>
            <a:r>
              <a:rPr lang="en-IN" sz="3600" b="1" dirty="0" smtClean="0">
                <a:solidFill>
                  <a:schemeClr val="accent6">
                    <a:lumMod val="50000"/>
                  </a:schemeClr>
                </a:solidFill>
              </a:rPr>
              <a:t> Interfaces </a:t>
            </a:r>
          </a:p>
          <a:p>
            <a:pPr marL="0" indent="0">
              <a:spcBef>
                <a:spcPts val="0"/>
              </a:spcBef>
              <a:buNone/>
            </a:pPr>
            <a:endParaRPr lang="en-IN" sz="2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err="1" smtClean="0">
                <a:latin typeface="Times New Roman" panose="02020603050405020304" pitchFamily="18" charset="0"/>
                <a:cs typeface="Times New Roman" panose="02020603050405020304" pitchFamily="18" charset="0"/>
              </a:rPr>
              <a:t>Contravariance</a:t>
            </a:r>
            <a:r>
              <a:rPr lang="en-IN" sz="2000" b="1" dirty="0" smtClean="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follows a similar principle to covariance except that it works in the opposite direction; it enables you to use a generic interface to reference an object of type </a:t>
            </a:r>
            <a:r>
              <a:rPr lang="en-IN" sz="2000" b="1" i="1" dirty="0">
                <a:latin typeface="Times New Roman" panose="02020603050405020304" pitchFamily="18" charset="0"/>
                <a:cs typeface="Times New Roman" panose="02020603050405020304" pitchFamily="18" charset="0"/>
              </a:rPr>
              <a:t>B </a:t>
            </a:r>
            <a:r>
              <a:rPr lang="en-IN" sz="2000" b="1" dirty="0">
                <a:latin typeface="Times New Roman" panose="02020603050405020304" pitchFamily="18" charset="0"/>
                <a:cs typeface="Times New Roman" panose="02020603050405020304" pitchFamily="18" charset="0"/>
              </a:rPr>
              <a:t>through a reference to type </a:t>
            </a:r>
            <a:r>
              <a:rPr lang="en-IN" sz="2000" b="1" i="1" dirty="0">
                <a:latin typeface="Times New Roman" panose="02020603050405020304" pitchFamily="18" charset="0"/>
                <a:cs typeface="Times New Roman" panose="02020603050405020304" pitchFamily="18" charset="0"/>
              </a:rPr>
              <a:t>A </a:t>
            </a:r>
            <a:r>
              <a:rPr lang="en-IN" sz="2000" b="1" dirty="0">
                <a:latin typeface="Times New Roman" panose="02020603050405020304" pitchFamily="18" charset="0"/>
                <a:cs typeface="Times New Roman" panose="02020603050405020304" pitchFamily="18" charset="0"/>
              </a:rPr>
              <a:t>as long as type </a:t>
            </a:r>
            <a:r>
              <a:rPr lang="en-IN" sz="2000" b="1" i="1" dirty="0">
                <a:latin typeface="Times New Roman" panose="02020603050405020304" pitchFamily="18" charset="0"/>
                <a:cs typeface="Times New Roman" panose="02020603050405020304" pitchFamily="18" charset="0"/>
              </a:rPr>
              <a:t>B </a:t>
            </a:r>
            <a:r>
              <a:rPr lang="en-IN" sz="2000" b="1" dirty="0">
                <a:latin typeface="Times New Roman" panose="02020603050405020304" pitchFamily="18" charset="0"/>
                <a:cs typeface="Times New Roman" panose="02020603050405020304" pitchFamily="18" charset="0"/>
              </a:rPr>
              <a:t>derives type </a:t>
            </a:r>
            <a:r>
              <a:rPr lang="en-IN" sz="2000" b="1" i="1" dirty="0">
                <a:latin typeface="Times New Roman" panose="02020603050405020304" pitchFamily="18" charset="0"/>
                <a:cs typeface="Times New Roman" panose="02020603050405020304" pitchFamily="18" charset="0"/>
              </a:rPr>
              <a:t>A</a:t>
            </a:r>
            <a:r>
              <a:rPr lang="en-IN" sz="2000" b="1" dirty="0">
                <a:latin typeface="Times New Roman" panose="02020603050405020304" pitchFamily="18" charset="0"/>
                <a:cs typeface="Times New Roman" panose="02020603050405020304" pitchFamily="18" charset="0"/>
              </a:rPr>
              <a:t>. </a:t>
            </a:r>
            <a:endParaRPr lang="en-IN" sz="2000" b="1" dirty="0" smtClean="0">
              <a:latin typeface="Times New Roman" panose="02020603050405020304" pitchFamily="18" charset="0"/>
              <a:cs typeface="Times New Roman" panose="02020603050405020304" pitchFamily="18" charset="0"/>
            </a:endParaRPr>
          </a:p>
          <a:p>
            <a:pPr marL="0" indent="0">
              <a:spcBef>
                <a:spcPts val="0"/>
              </a:spcBef>
              <a:buNone/>
            </a:pPr>
            <a:endParaRPr lang="en-IN" sz="2000" b="1" dirty="0">
              <a:latin typeface="Times New Roman" panose="02020603050405020304" pitchFamily="18" charset="0"/>
              <a:cs typeface="Times New Roman" panose="02020603050405020304" pitchFamily="18" charset="0"/>
            </a:endParaRPr>
          </a:p>
          <a:p>
            <a:pPr marL="0" indent="0">
              <a:spcBef>
                <a:spcPts val="0"/>
              </a:spcBef>
              <a:buNone/>
            </a:pPr>
            <a:r>
              <a:rPr lang="en-IN" sz="2000" b="1" dirty="0" smtClean="0">
                <a:latin typeface="Times New Roman" panose="02020603050405020304" pitchFamily="18" charset="0"/>
                <a:cs typeface="Times New Roman" panose="02020603050405020304" pitchFamily="18" charset="0"/>
              </a:rPr>
              <a:t>This </a:t>
            </a:r>
            <a:r>
              <a:rPr lang="en-IN" sz="2000" b="1" dirty="0">
                <a:latin typeface="Times New Roman" panose="02020603050405020304" pitchFamily="18" charset="0"/>
                <a:cs typeface="Times New Roman" panose="02020603050405020304" pitchFamily="18" charset="0"/>
              </a:rPr>
              <a:t>sounds complicated, so it is worth looking at an example from the .NET Framework class library</a:t>
            </a:r>
            <a:r>
              <a:rPr lang="en-IN" sz="2000" b="1" dirty="0" smtClean="0">
                <a:latin typeface="Times New Roman" panose="02020603050405020304" pitchFamily="18" charset="0"/>
                <a:cs typeface="Times New Roman" panose="02020603050405020304" pitchFamily="18" charset="0"/>
              </a:rPr>
              <a:t>. </a:t>
            </a:r>
          </a:p>
          <a:p>
            <a:pPr marL="0" indent="0">
              <a:spcBef>
                <a:spcPts val="0"/>
              </a:spcBef>
              <a:buNone/>
            </a:pPr>
            <a:endParaRPr lang="en-IN" sz="2000" dirty="0" smtClean="0"/>
          </a:p>
          <a:p>
            <a:pPr marL="0" indent="0">
              <a:spcBef>
                <a:spcPts val="0"/>
              </a:spcBef>
              <a:buNone/>
            </a:pPr>
            <a:r>
              <a:rPr lang="en-IN" sz="2000" b="1" dirty="0" smtClean="0">
                <a:latin typeface="Times New Roman" panose="02020603050405020304" pitchFamily="18" charset="0"/>
                <a:cs typeface="Times New Roman" panose="02020603050405020304" pitchFamily="18" charset="0"/>
              </a:rPr>
              <a:t>The </a:t>
            </a:r>
            <a:r>
              <a:rPr lang="en-IN" sz="2000" b="1" i="1" dirty="0" err="1">
                <a:latin typeface="Times New Roman" panose="02020603050405020304" pitchFamily="18" charset="0"/>
                <a:cs typeface="Times New Roman" panose="02020603050405020304" pitchFamily="18" charset="0"/>
              </a:rPr>
              <a:t>System.Collections.Generic</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namespace in the .NET Framework provides an interface called </a:t>
            </a:r>
            <a:r>
              <a:rPr lang="en-IN" sz="2000" b="1" i="1" dirty="0" err="1">
                <a:latin typeface="Times New Roman" panose="02020603050405020304" pitchFamily="18" charset="0"/>
                <a:cs typeface="Times New Roman" panose="02020603050405020304" pitchFamily="18" charset="0"/>
              </a:rPr>
              <a:t>IComparer</a:t>
            </a:r>
            <a:r>
              <a:rPr lang="en-IN" sz="2000" b="1" dirty="0">
                <a:latin typeface="Times New Roman" panose="02020603050405020304" pitchFamily="18" charset="0"/>
                <a:cs typeface="Times New Roman" panose="02020603050405020304" pitchFamily="18" charset="0"/>
              </a:rPr>
              <a:t>, which looks like this</a:t>
            </a:r>
            <a:r>
              <a:rPr lang="en-IN" sz="2000" b="1" dirty="0" smtClean="0">
                <a:latin typeface="Times New Roman" panose="02020603050405020304" pitchFamily="18" charset="0"/>
                <a:cs typeface="Times New Roman" panose="02020603050405020304" pitchFamily="18" charset="0"/>
              </a:rPr>
              <a:t>:                                                  </a:t>
            </a:r>
          </a:p>
          <a:p>
            <a:pPr marL="0" indent="0">
              <a:spcBef>
                <a:spcPts val="0"/>
              </a:spcBef>
              <a:buNone/>
            </a:pPr>
            <a:r>
              <a:rPr lang="en-IN" sz="2000" b="1" dirty="0">
                <a:latin typeface="Times New Roman" panose="02020603050405020304" pitchFamily="18" charset="0"/>
                <a:cs typeface="Times New Roman" panose="02020603050405020304" pitchFamily="18" charset="0"/>
              </a:rPr>
              <a:t> </a:t>
            </a:r>
            <a:r>
              <a:rPr lang="en-IN" sz="2000" b="1" dirty="0" smtClean="0">
                <a:latin typeface="Times New Roman" panose="02020603050405020304" pitchFamily="18" charset="0"/>
                <a:cs typeface="Times New Roman" panose="02020603050405020304" pitchFamily="18" charset="0"/>
              </a:rPr>
              <a:t>                                                                                          </a:t>
            </a:r>
            <a:r>
              <a:rPr lang="fr-FR" sz="2000" b="1" dirty="0">
                <a:solidFill>
                  <a:srgbClr val="FF0000"/>
                </a:solidFill>
              </a:rPr>
              <a:t>public interface </a:t>
            </a:r>
            <a:r>
              <a:rPr lang="fr-FR" sz="2000" b="1" dirty="0" err="1">
                <a:solidFill>
                  <a:srgbClr val="FF0000"/>
                </a:solidFill>
              </a:rPr>
              <a:t>IComparer</a:t>
            </a:r>
            <a:r>
              <a:rPr lang="fr-FR" sz="2000" b="1" dirty="0">
                <a:solidFill>
                  <a:srgbClr val="FF0000"/>
                </a:solidFill>
              </a:rPr>
              <a:t>&lt;in T</a:t>
            </a:r>
            <a:r>
              <a:rPr lang="fr-FR" sz="2000" b="1" dirty="0" smtClean="0">
                <a:solidFill>
                  <a:srgbClr val="FF0000"/>
                </a:solidFill>
              </a:rPr>
              <a:t>&gt;</a:t>
            </a:r>
          </a:p>
          <a:p>
            <a:pPr marL="0" indent="0">
              <a:spcBef>
                <a:spcPts val="0"/>
              </a:spcBef>
              <a:buNone/>
            </a:pPr>
            <a:r>
              <a:rPr lang="fr-FR" sz="2000" b="1" dirty="0">
                <a:solidFill>
                  <a:srgbClr val="FF0000"/>
                </a:solidFill>
              </a:rPr>
              <a:t> </a:t>
            </a:r>
            <a:r>
              <a:rPr lang="fr-FR" sz="2000" b="1" dirty="0" smtClean="0">
                <a:solidFill>
                  <a:srgbClr val="FF0000"/>
                </a:solidFill>
              </a:rPr>
              <a:t>                                                                            { </a:t>
            </a:r>
          </a:p>
          <a:p>
            <a:pPr marL="0" indent="0">
              <a:spcBef>
                <a:spcPts val="0"/>
              </a:spcBef>
              <a:buNone/>
            </a:pPr>
            <a:r>
              <a:rPr lang="fr-FR" sz="2000" b="1" dirty="0">
                <a:solidFill>
                  <a:srgbClr val="FF0000"/>
                </a:solidFill>
              </a:rPr>
              <a:t> </a:t>
            </a:r>
            <a:r>
              <a:rPr lang="fr-FR" sz="2000" b="1" dirty="0" smtClean="0">
                <a:solidFill>
                  <a:srgbClr val="FF0000"/>
                </a:solidFill>
              </a:rPr>
              <a:t>                                                                                        </a:t>
            </a:r>
            <a:r>
              <a:rPr lang="fr-FR" sz="2000" b="1" dirty="0" err="1" smtClean="0">
                <a:solidFill>
                  <a:srgbClr val="FF0000"/>
                </a:solidFill>
              </a:rPr>
              <a:t>int</a:t>
            </a:r>
            <a:r>
              <a:rPr lang="fr-FR" sz="2000" b="1" dirty="0" smtClean="0">
                <a:solidFill>
                  <a:srgbClr val="FF0000"/>
                </a:solidFill>
              </a:rPr>
              <a:t> </a:t>
            </a:r>
            <a:r>
              <a:rPr lang="fr-FR" sz="2000" b="1" dirty="0">
                <a:solidFill>
                  <a:srgbClr val="FF0000"/>
                </a:solidFill>
              </a:rPr>
              <a:t>Compare(T x, T y</a:t>
            </a:r>
            <a:r>
              <a:rPr lang="fr-FR" sz="2000" b="1" dirty="0" smtClean="0">
                <a:solidFill>
                  <a:srgbClr val="FF0000"/>
                </a:solidFill>
              </a:rPr>
              <a:t>);</a:t>
            </a:r>
          </a:p>
          <a:p>
            <a:pPr marL="0" indent="0">
              <a:spcBef>
                <a:spcPts val="0"/>
              </a:spcBef>
              <a:buNone/>
            </a:pPr>
            <a:r>
              <a:rPr lang="fr-FR" sz="2000" b="1" dirty="0">
                <a:solidFill>
                  <a:srgbClr val="FF0000"/>
                </a:solidFill>
              </a:rPr>
              <a:t> </a:t>
            </a:r>
            <a:r>
              <a:rPr lang="fr-FR" sz="2000" b="1" dirty="0" smtClean="0">
                <a:solidFill>
                  <a:srgbClr val="FF0000"/>
                </a:solidFill>
              </a:rPr>
              <a:t>                                                                            }</a:t>
            </a: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866749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IN" sz="4000" b="1" dirty="0" err="1" smtClean="0">
                <a:solidFill>
                  <a:srgbClr val="FF0000"/>
                </a:solidFill>
              </a:rPr>
              <a:t>Contd</a:t>
            </a:r>
            <a:r>
              <a:rPr lang="en-IN" sz="4000" b="1" dirty="0" smtClean="0">
                <a:solidFill>
                  <a:srgbClr val="FF0000"/>
                </a:solidFill>
              </a:rPr>
              <a:t>…</a:t>
            </a:r>
            <a:endParaRPr lang="en-IN" sz="4000" b="1" dirty="0">
              <a:solidFill>
                <a:srgbClr val="FF0000"/>
              </a:solidFill>
            </a:endParaRPr>
          </a:p>
        </p:txBody>
      </p:sp>
      <p:sp>
        <p:nvSpPr>
          <p:cNvPr id="3" name="Content Placeholder 2"/>
          <p:cNvSpPr>
            <a:spLocks noGrp="1"/>
          </p:cNvSpPr>
          <p:nvPr>
            <p:ph idx="1"/>
          </p:nvPr>
        </p:nvSpPr>
        <p:spPr>
          <a:xfrm>
            <a:off x="0" y="544488"/>
            <a:ext cx="12163199" cy="6313512"/>
          </a:xfrm>
        </p:spPr>
        <p:txBody>
          <a:bodyPr>
            <a:normAutofit/>
          </a:bodyPr>
          <a:lstStyle/>
          <a:p>
            <a:pPr marL="0" indent="0" algn="just">
              <a:spcBef>
                <a:spcPts val="0"/>
              </a:spcBef>
              <a:buNone/>
            </a:pPr>
            <a:r>
              <a:rPr lang="en-IN" sz="2000" b="1" dirty="0">
                <a:latin typeface="Times New Roman" panose="02020603050405020304" pitchFamily="18" charset="0"/>
                <a:cs typeface="Times New Roman" panose="02020603050405020304" pitchFamily="18" charset="0"/>
              </a:rPr>
              <a:t>A class that implements this interface has to define the </a:t>
            </a:r>
            <a:r>
              <a:rPr lang="en-IN" sz="2000" b="1" i="1" dirty="0">
                <a:latin typeface="Times New Roman" panose="02020603050405020304" pitchFamily="18" charset="0"/>
                <a:cs typeface="Times New Roman" panose="02020603050405020304" pitchFamily="18" charset="0"/>
              </a:rPr>
              <a:t>Compare </a:t>
            </a:r>
            <a:r>
              <a:rPr lang="en-IN" sz="2000" b="1" dirty="0">
                <a:latin typeface="Times New Roman" panose="02020603050405020304" pitchFamily="18" charset="0"/>
                <a:cs typeface="Times New Roman" panose="02020603050405020304" pitchFamily="18" charset="0"/>
              </a:rPr>
              <a:t>method, which is used to compare two objects of the type specified by the </a:t>
            </a:r>
            <a:r>
              <a:rPr lang="en-IN" sz="2000" b="1" i="1" dirty="0">
                <a:latin typeface="Times New Roman" panose="02020603050405020304" pitchFamily="18" charset="0"/>
                <a:cs typeface="Times New Roman" panose="02020603050405020304" pitchFamily="18" charset="0"/>
              </a:rPr>
              <a:t>T </a:t>
            </a:r>
            <a:r>
              <a:rPr lang="en-IN" sz="2000" b="1" dirty="0">
                <a:latin typeface="Times New Roman" panose="02020603050405020304" pitchFamily="18" charset="0"/>
                <a:cs typeface="Times New Roman" panose="02020603050405020304" pitchFamily="18" charset="0"/>
              </a:rPr>
              <a:t>type parameter. </a:t>
            </a:r>
            <a:endParaRPr lang="en-IN" sz="20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en-IN" sz="2000" b="1" dirty="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The </a:t>
            </a:r>
            <a:r>
              <a:rPr lang="en-IN" sz="2000" b="1" i="1" dirty="0">
                <a:latin typeface="Times New Roman" panose="02020603050405020304" pitchFamily="18" charset="0"/>
                <a:cs typeface="Times New Roman" panose="02020603050405020304" pitchFamily="18" charset="0"/>
              </a:rPr>
              <a:t>Compare </a:t>
            </a:r>
            <a:r>
              <a:rPr lang="en-IN" sz="2000" b="1" dirty="0">
                <a:latin typeface="Times New Roman" panose="02020603050405020304" pitchFamily="18" charset="0"/>
                <a:cs typeface="Times New Roman" panose="02020603050405020304" pitchFamily="18" charset="0"/>
              </a:rPr>
              <a:t>method is expected to return an integer value: zero if the parameters </a:t>
            </a:r>
            <a:r>
              <a:rPr lang="en-IN" sz="2000" b="1" i="1" dirty="0">
                <a:latin typeface="Times New Roman" panose="02020603050405020304" pitchFamily="18" charset="0"/>
                <a:cs typeface="Times New Roman" panose="02020603050405020304" pitchFamily="18" charset="0"/>
              </a:rPr>
              <a:t>x </a:t>
            </a:r>
            <a:r>
              <a:rPr lang="en-IN" sz="2000" b="1" dirty="0">
                <a:latin typeface="Times New Roman" panose="02020603050405020304" pitchFamily="18" charset="0"/>
                <a:cs typeface="Times New Roman" panose="02020603050405020304" pitchFamily="18" charset="0"/>
              </a:rPr>
              <a:t>and </a:t>
            </a:r>
            <a:r>
              <a:rPr lang="en-IN" sz="2000" b="1" i="1" dirty="0">
                <a:latin typeface="Times New Roman" panose="02020603050405020304" pitchFamily="18" charset="0"/>
                <a:cs typeface="Times New Roman" panose="02020603050405020304" pitchFamily="18" charset="0"/>
              </a:rPr>
              <a:t>y </a:t>
            </a:r>
            <a:r>
              <a:rPr lang="en-IN" sz="2000" b="1" dirty="0">
                <a:latin typeface="Times New Roman" panose="02020603050405020304" pitchFamily="18" charset="0"/>
                <a:cs typeface="Times New Roman" panose="02020603050405020304" pitchFamily="18" charset="0"/>
              </a:rPr>
              <a:t>have the same value, negative if </a:t>
            </a:r>
            <a:r>
              <a:rPr lang="en-IN" sz="2000" b="1" i="1" dirty="0">
                <a:latin typeface="Times New Roman" panose="02020603050405020304" pitchFamily="18" charset="0"/>
                <a:cs typeface="Times New Roman" panose="02020603050405020304" pitchFamily="18" charset="0"/>
              </a:rPr>
              <a:t>x </a:t>
            </a:r>
            <a:r>
              <a:rPr lang="en-IN" sz="2000" b="1" dirty="0">
                <a:latin typeface="Times New Roman" panose="02020603050405020304" pitchFamily="18" charset="0"/>
                <a:cs typeface="Times New Roman" panose="02020603050405020304" pitchFamily="18" charset="0"/>
              </a:rPr>
              <a:t>is less than </a:t>
            </a:r>
            <a:r>
              <a:rPr lang="en-IN" sz="2000" b="1" i="1" dirty="0">
                <a:latin typeface="Times New Roman" panose="02020603050405020304" pitchFamily="18" charset="0"/>
                <a:cs typeface="Times New Roman" panose="02020603050405020304" pitchFamily="18" charset="0"/>
              </a:rPr>
              <a:t>y</a:t>
            </a:r>
            <a:r>
              <a:rPr lang="en-IN" sz="2000" b="1" dirty="0">
                <a:latin typeface="Times New Roman" panose="02020603050405020304" pitchFamily="18" charset="0"/>
                <a:cs typeface="Times New Roman" panose="02020603050405020304" pitchFamily="18" charset="0"/>
              </a:rPr>
              <a:t>, and positive if </a:t>
            </a:r>
            <a:r>
              <a:rPr lang="en-IN" sz="2000" b="1" i="1" dirty="0">
                <a:latin typeface="Times New Roman" panose="02020603050405020304" pitchFamily="18" charset="0"/>
                <a:cs typeface="Times New Roman" panose="02020603050405020304" pitchFamily="18" charset="0"/>
              </a:rPr>
              <a:t>x </a:t>
            </a:r>
            <a:r>
              <a:rPr lang="en-IN" sz="2000" b="1" dirty="0">
                <a:latin typeface="Times New Roman" panose="02020603050405020304" pitchFamily="18" charset="0"/>
                <a:cs typeface="Times New Roman" panose="02020603050405020304" pitchFamily="18" charset="0"/>
              </a:rPr>
              <a:t>is greater than </a:t>
            </a:r>
            <a:r>
              <a:rPr lang="en-IN" sz="2000" b="1" i="1" dirty="0">
                <a:latin typeface="Times New Roman" panose="02020603050405020304" pitchFamily="18" charset="0"/>
                <a:cs typeface="Times New Roman" panose="02020603050405020304" pitchFamily="18" charset="0"/>
              </a:rPr>
              <a:t>y</a:t>
            </a:r>
            <a:r>
              <a:rPr lang="en-IN" sz="2000" b="1" dirty="0">
                <a:latin typeface="Times New Roman" panose="02020603050405020304" pitchFamily="18" charset="0"/>
                <a:cs typeface="Times New Roman" panose="02020603050405020304" pitchFamily="18" charset="0"/>
              </a:rPr>
              <a:t>. </a:t>
            </a:r>
            <a:endParaRPr lang="en-IN" sz="20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en-IN" sz="2000" b="1" dirty="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The </a:t>
            </a:r>
            <a:r>
              <a:rPr lang="en-IN" sz="2000" b="1" dirty="0">
                <a:latin typeface="Times New Roman" panose="02020603050405020304" pitchFamily="18" charset="0"/>
                <a:cs typeface="Times New Roman" panose="02020603050405020304" pitchFamily="18" charset="0"/>
              </a:rPr>
              <a:t>following code shows an example that sorts objects according to their hash code. (The </a:t>
            </a:r>
            <a:r>
              <a:rPr lang="en-IN" sz="2000" b="1" i="1" dirty="0" err="1">
                <a:latin typeface="Times New Roman" panose="02020603050405020304" pitchFamily="18" charset="0"/>
                <a:cs typeface="Times New Roman" panose="02020603050405020304" pitchFamily="18" charset="0"/>
              </a:rPr>
              <a:t>GetHashCode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method is implemented by the </a:t>
            </a:r>
            <a:r>
              <a:rPr lang="en-IN" sz="2000" b="1" i="1" dirty="0">
                <a:latin typeface="Times New Roman" panose="02020603050405020304" pitchFamily="18" charset="0"/>
                <a:cs typeface="Times New Roman" panose="02020603050405020304" pitchFamily="18" charset="0"/>
              </a:rPr>
              <a:t>Object </a:t>
            </a:r>
            <a:r>
              <a:rPr lang="en-IN" sz="2000" b="1" dirty="0">
                <a:latin typeface="Times New Roman" panose="02020603050405020304" pitchFamily="18" charset="0"/>
                <a:cs typeface="Times New Roman" panose="02020603050405020304" pitchFamily="18" charset="0"/>
              </a:rPr>
              <a:t>class</a:t>
            </a:r>
            <a:r>
              <a:rPr lang="en-IN" sz="2000" b="1" dirty="0" smtClean="0">
                <a:latin typeface="Times New Roman" panose="02020603050405020304" pitchFamily="18" charset="0"/>
                <a:cs typeface="Times New Roman" panose="02020603050405020304" pitchFamily="18" charset="0"/>
              </a:rPr>
              <a:t>.</a:t>
            </a:r>
          </a:p>
          <a:p>
            <a:pPr marL="0" indent="0" algn="just">
              <a:spcBef>
                <a:spcPts val="0"/>
              </a:spcBef>
              <a:buNone/>
            </a:pPr>
            <a:endParaRPr lang="en-IN" sz="2000" b="1" dirty="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It simply returns an integer value that identifies the object. All reference types inherit this method and can override it with their own implementations</a:t>
            </a:r>
            <a:r>
              <a:rPr lang="en-IN" sz="2000" b="1" dirty="0" smtClean="0">
                <a:latin typeface="Times New Roman" panose="02020603050405020304" pitchFamily="18" charset="0"/>
                <a:cs typeface="Times New Roman" panose="02020603050405020304" pitchFamily="18" charset="0"/>
              </a:rPr>
              <a:t>. </a:t>
            </a:r>
          </a:p>
          <a:p>
            <a:pPr marL="0" indent="0" algn="just">
              <a:spcBef>
                <a:spcPts val="0"/>
              </a:spcBef>
              <a:buNone/>
            </a:pPr>
            <a:endParaRPr lang="en-IN" sz="20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926060" y="3861048"/>
            <a:ext cx="6336704" cy="2880320"/>
          </a:xfrm>
          <a:prstGeom prst="rect">
            <a:avLst/>
          </a:prstGeom>
        </p:spPr>
      </p:pic>
    </p:spTree>
    <p:extLst>
      <p:ext uri="{BB962C8B-B14F-4D97-AF65-F5344CB8AC3E}">
        <p14:creationId xmlns:p14="http://schemas.microsoft.com/office/powerpoint/2010/main" xmlns="" val="34544567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IN" sz="4000" b="1" dirty="0" err="1" smtClean="0">
                <a:solidFill>
                  <a:srgbClr val="FF0000"/>
                </a:solidFill>
              </a:rPr>
              <a:t>Contd</a:t>
            </a:r>
            <a:r>
              <a:rPr lang="en-IN" sz="4000" b="1" dirty="0" smtClean="0">
                <a:solidFill>
                  <a:srgbClr val="FF0000"/>
                </a:solidFill>
              </a:rPr>
              <a:t>…</a:t>
            </a:r>
            <a:endParaRPr lang="en-IN" sz="4000" b="1" dirty="0">
              <a:solidFill>
                <a:srgbClr val="FF0000"/>
              </a:solidFill>
            </a:endParaRPr>
          </a:p>
        </p:txBody>
      </p:sp>
      <p:sp>
        <p:nvSpPr>
          <p:cNvPr id="3" name="Content Placeholder 2"/>
          <p:cNvSpPr>
            <a:spLocks noGrp="1"/>
          </p:cNvSpPr>
          <p:nvPr>
            <p:ph idx="1"/>
          </p:nvPr>
        </p:nvSpPr>
        <p:spPr>
          <a:xfrm>
            <a:off x="0" y="544488"/>
            <a:ext cx="12163199" cy="6313512"/>
          </a:xfrm>
        </p:spPr>
        <p:txBody>
          <a:bodyPr>
            <a:normAutofit/>
          </a:bodyPr>
          <a:lstStyle/>
          <a:p>
            <a:pPr marL="0" indent="0" algn="just">
              <a:spcBef>
                <a:spcPts val="0"/>
              </a:spcBef>
              <a:buNone/>
            </a:pP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You can create an </a:t>
            </a:r>
            <a:r>
              <a:rPr lang="en-IN" sz="2000" b="1" i="1" dirty="0" err="1">
                <a:solidFill>
                  <a:schemeClr val="tx1">
                    <a:lumMod val="95000"/>
                    <a:lumOff val="5000"/>
                  </a:schemeClr>
                </a:solidFill>
                <a:latin typeface="Times New Roman" panose="02020603050405020304" pitchFamily="18" charset="0"/>
                <a:cs typeface="Times New Roman" panose="02020603050405020304" pitchFamily="18" charset="0"/>
              </a:rPr>
              <a:t>ObjectComparer</a:t>
            </a:r>
            <a:r>
              <a:rPr lang="en-IN" sz="20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object and call the </a:t>
            </a:r>
            <a:r>
              <a:rPr lang="en-IN" sz="2000" b="1" i="1" dirty="0">
                <a:solidFill>
                  <a:schemeClr val="tx1">
                    <a:lumMod val="95000"/>
                    <a:lumOff val="5000"/>
                  </a:schemeClr>
                </a:solidFill>
                <a:latin typeface="Times New Roman" panose="02020603050405020304" pitchFamily="18" charset="0"/>
                <a:cs typeface="Times New Roman" panose="02020603050405020304" pitchFamily="18" charset="0"/>
              </a:rPr>
              <a:t>Compare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method through the </a:t>
            </a:r>
            <a:r>
              <a:rPr lang="en-IN" sz="2000" b="1" i="1" dirty="0" err="1">
                <a:solidFill>
                  <a:schemeClr val="tx1">
                    <a:lumMod val="95000"/>
                    <a:lumOff val="5000"/>
                  </a:schemeClr>
                </a:solidFill>
                <a:latin typeface="Times New Roman" panose="02020603050405020304" pitchFamily="18" charset="0"/>
                <a:cs typeface="Times New Roman" panose="02020603050405020304" pitchFamily="18" charset="0"/>
              </a:rPr>
              <a:t>IComparer</a:t>
            </a:r>
            <a:r>
              <a:rPr lang="en-IN" sz="2000" b="1" i="1" dirty="0">
                <a:solidFill>
                  <a:schemeClr val="tx1">
                    <a:lumMod val="95000"/>
                    <a:lumOff val="5000"/>
                  </a:schemeClr>
                </a:solidFill>
                <a:latin typeface="Times New Roman" panose="02020603050405020304" pitchFamily="18" charset="0"/>
                <a:cs typeface="Times New Roman" panose="02020603050405020304" pitchFamily="18" charset="0"/>
              </a:rPr>
              <a:t>&lt;Object&gt;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interface to compare two objects, like this</a:t>
            </a:r>
            <a:r>
              <a:rPr lang="en-IN" sz="2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p>
          <a:p>
            <a:pPr marL="0" indent="0" algn="just">
              <a:spcBef>
                <a:spcPts val="0"/>
              </a:spcBef>
              <a:buNone/>
            </a:pPr>
            <a:r>
              <a:rPr lang="en-IN" sz="2000" dirty="0" smtClean="0"/>
              <a:t>                                                                            </a:t>
            </a:r>
            <a:r>
              <a:rPr lang="en-IN" sz="2000" b="1" dirty="0" smtClean="0">
                <a:solidFill>
                  <a:srgbClr val="FF0000"/>
                </a:solidFill>
              </a:rPr>
              <a:t>Object </a:t>
            </a:r>
            <a:r>
              <a:rPr lang="en-IN" sz="2000" b="1" dirty="0">
                <a:solidFill>
                  <a:srgbClr val="FF0000"/>
                </a:solidFill>
              </a:rPr>
              <a:t>x = </a:t>
            </a:r>
            <a:r>
              <a:rPr lang="en-IN" sz="2000" b="1" dirty="0" smtClean="0">
                <a:solidFill>
                  <a:srgbClr val="FF0000"/>
                </a:solidFill>
              </a:rPr>
              <a:t>......;</a:t>
            </a:r>
          </a:p>
          <a:p>
            <a:pPr marL="0" indent="0" algn="just">
              <a:spcBef>
                <a:spcPts val="0"/>
              </a:spcBef>
              <a:buNone/>
            </a:pPr>
            <a:r>
              <a:rPr lang="en-IN" sz="2000" b="1" dirty="0">
                <a:solidFill>
                  <a:srgbClr val="FF0000"/>
                </a:solidFill>
              </a:rPr>
              <a:t> </a:t>
            </a:r>
            <a:r>
              <a:rPr lang="en-IN" sz="2000" b="1" dirty="0" smtClean="0">
                <a:solidFill>
                  <a:srgbClr val="FF0000"/>
                </a:solidFill>
              </a:rPr>
              <a:t>                                                                         Object </a:t>
            </a:r>
            <a:r>
              <a:rPr lang="en-IN" sz="2000" b="1" dirty="0">
                <a:solidFill>
                  <a:srgbClr val="FF0000"/>
                </a:solidFill>
              </a:rPr>
              <a:t>y = </a:t>
            </a:r>
            <a:r>
              <a:rPr lang="en-IN" sz="2000" b="1" dirty="0" smtClean="0">
                <a:solidFill>
                  <a:srgbClr val="FF0000"/>
                </a:solidFill>
              </a:rPr>
              <a:t>…...;</a:t>
            </a:r>
          </a:p>
          <a:p>
            <a:pPr marL="0" indent="0" algn="just">
              <a:spcBef>
                <a:spcPts val="0"/>
              </a:spcBef>
              <a:buNone/>
            </a:pPr>
            <a:r>
              <a:rPr lang="en-IN" sz="2000" b="1" dirty="0">
                <a:solidFill>
                  <a:srgbClr val="FF0000"/>
                </a:solidFill>
              </a:rPr>
              <a:t> </a:t>
            </a:r>
            <a:r>
              <a:rPr lang="en-IN" sz="2000" b="1" dirty="0" smtClean="0">
                <a:solidFill>
                  <a:srgbClr val="FF0000"/>
                </a:solidFill>
              </a:rPr>
              <a:t>                                       </a:t>
            </a:r>
            <a:r>
              <a:rPr lang="en-IN" sz="2000" b="1" dirty="0" err="1" smtClean="0">
                <a:solidFill>
                  <a:srgbClr val="FF0000"/>
                </a:solidFill>
              </a:rPr>
              <a:t>ObjectComparer</a:t>
            </a:r>
            <a:r>
              <a:rPr lang="en-IN" sz="2000" b="1" dirty="0" smtClean="0">
                <a:solidFill>
                  <a:srgbClr val="FF0000"/>
                </a:solidFill>
              </a:rPr>
              <a:t> </a:t>
            </a:r>
            <a:r>
              <a:rPr lang="en-IN" sz="2000" b="1" dirty="0" err="1">
                <a:solidFill>
                  <a:srgbClr val="FF0000"/>
                </a:solidFill>
              </a:rPr>
              <a:t>objectComparer</a:t>
            </a:r>
            <a:r>
              <a:rPr lang="en-IN" sz="2000" b="1" dirty="0">
                <a:solidFill>
                  <a:srgbClr val="FF0000"/>
                </a:solidFill>
              </a:rPr>
              <a:t> = new </a:t>
            </a:r>
            <a:r>
              <a:rPr lang="en-IN" sz="2000" b="1" dirty="0" err="1">
                <a:solidFill>
                  <a:srgbClr val="FF0000"/>
                </a:solidFill>
              </a:rPr>
              <a:t>ObjectComparer</a:t>
            </a:r>
            <a:r>
              <a:rPr lang="en-IN" sz="2000" b="1" dirty="0" smtClean="0">
                <a:solidFill>
                  <a:srgbClr val="FF0000"/>
                </a:solidFill>
              </a:rPr>
              <a:t>();</a:t>
            </a:r>
          </a:p>
          <a:p>
            <a:pPr marL="0" indent="0" algn="just">
              <a:spcBef>
                <a:spcPts val="0"/>
              </a:spcBef>
              <a:buNone/>
            </a:pPr>
            <a:r>
              <a:rPr lang="en-IN" sz="2000" b="1" dirty="0" smtClean="0">
                <a:solidFill>
                  <a:srgbClr val="FF0000"/>
                </a:solidFill>
              </a:rPr>
              <a:t>                                         </a:t>
            </a:r>
            <a:r>
              <a:rPr lang="en-IN" sz="2000" b="1" dirty="0" err="1" smtClean="0">
                <a:solidFill>
                  <a:srgbClr val="FF0000"/>
                </a:solidFill>
              </a:rPr>
              <a:t>IComparer</a:t>
            </a:r>
            <a:r>
              <a:rPr lang="en-IN" sz="2000" b="1" dirty="0" smtClean="0">
                <a:solidFill>
                  <a:srgbClr val="FF0000"/>
                </a:solidFill>
              </a:rPr>
              <a:t>&lt;Object</a:t>
            </a:r>
            <a:r>
              <a:rPr lang="en-IN" sz="2000" b="1" dirty="0">
                <a:solidFill>
                  <a:srgbClr val="FF0000"/>
                </a:solidFill>
              </a:rPr>
              <a:t>&gt; </a:t>
            </a:r>
            <a:r>
              <a:rPr lang="en-IN" sz="2000" b="1" dirty="0" err="1">
                <a:solidFill>
                  <a:srgbClr val="FF0000"/>
                </a:solidFill>
              </a:rPr>
              <a:t>objectComparator</a:t>
            </a:r>
            <a:r>
              <a:rPr lang="en-IN" sz="2000" b="1" dirty="0">
                <a:solidFill>
                  <a:srgbClr val="FF0000"/>
                </a:solidFill>
              </a:rPr>
              <a:t> = </a:t>
            </a:r>
            <a:r>
              <a:rPr lang="en-IN" sz="2000" b="1" dirty="0" err="1">
                <a:solidFill>
                  <a:srgbClr val="FF0000"/>
                </a:solidFill>
              </a:rPr>
              <a:t>objectComparer</a:t>
            </a:r>
            <a:r>
              <a:rPr lang="en-IN" sz="2000" b="1" dirty="0" smtClean="0">
                <a:solidFill>
                  <a:srgbClr val="FF0000"/>
                </a:solidFill>
              </a:rPr>
              <a:t>;</a:t>
            </a:r>
          </a:p>
          <a:p>
            <a:pPr marL="0" indent="0" algn="just">
              <a:spcBef>
                <a:spcPts val="0"/>
              </a:spcBef>
              <a:buNone/>
            </a:pPr>
            <a:r>
              <a:rPr lang="en-IN" sz="2000" b="1" dirty="0">
                <a:solidFill>
                  <a:srgbClr val="FF0000"/>
                </a:solidFill>
              </a:rPr>
              <a:t> </a:t>
            </a:r>
            <a:r>
              <a:rPr lang="en-IN" sz="2000" b="1" dirty="0" smtClean="0">
                <a:solidFill>
                  <a:srgbClr val="FF0000"/>
                </a:solidFill>
              </a:rPr>
              <a:t>                                                   </a:t>
            </a:r>
            <a:r>
              <a:rPr lang="en-IN" sz="2000" b="1" dirty="0" err="1" smtClean="0">
                <a:solidFill>
                  <a:srgbClr val="FF0000"/>
                </a:solidFill>
              </a:rPr>
              <a:t>int</a:t>
            </a:r>
            <a:r>
              <a:rPr lang="en-IN" sz="2000" b="1" dirty="0" smtClean="0">
                <a:solidFill>
                  <a:srgbClr val="FF0000"/>
                </a:solidFill>
              </a:rPr>
              <a:t> </a:t>
            </a:r>
            <a:r>
              <a:rPr lang="en-IN" sz="2000" b="1" dirty="0">
                <a:solidFill>
                  <a:srgbClr val="FF0000"/>
                </a:solidFill>
              </a:rPr>
              <a:t>result = </a:t>
            </a:r>
            <a:r>
              <a:rPr lang="en-IN" sz="2000" b="1" dirty="0" err="1" smtClean="0">
                <a:solidFill>
                  <a:srgbClr val="FF0000"/>
                </a:solidFill>
              </a:rPr>
              <a:t>objectComparator.Compare</a:t>
            </a:r>
            <a:r>
              <a:rPr lang="en-IN" sz="2000" b="1" dirty="0" smtClean="0">
                <a:solidFill>
                  <a:srgbClr val="FF0000"/>
                </a:solidFill>
              </a:rPr>
              <a:t>(x</a:t>
            </a:r>
            <a:r>
              <a:rPr lang="en-IN" sz="2000" b="1" dirty="0">
                <a:solidFill>
                  <a:srgbClr val="FF0000"/>
                </a:solidFill>
              </a:rPr>
              <a:t>, y</a:t>
            </a:r>
            <a:r>
              <a:rPr lang="en-IN" sz="2000" b="1" dirty="0" smtClean="0">
                <a:solidFill>
                  <a:srgbClr val="FF0000"/>
                </a:solidFill>
              </a:rPr>
              <a:t>);</a:t>
            </a:r>
          </a:p>
          <a:p>
            <a:r>
              <a:rPr lang="en-IN" sz="2000" b="1" dirty="0">
                <a:latin typeface="Times New Roman" panose="02020603050405020304" pitchFamily="18" charset="0"/>
                <a:cs typeface="Times New Roman" panose="02020603050405020304" pitchFamily="18" charset="0"/>
              </a:rPr>
              <a:t>That’s the boring bit. What is more interesting is that you can reference this same object through a version of the </a:t>
            </a:r>
            <a:r>
              <a:rPr lang="en-IN" sz="2000" b="1" i="1" dirty="0" err="1">
                <a:latin typeface="Times New Roman" panose="02020603050405020304" pitchFamily="18" charset="0"/>
                <a:cs typeface="Times New Roman" panose="02020603050405020304" pitchFamily="18" charset="0"/>
              </a:rPr>
              <a:t>IComparer</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interface that compares strings, like this:</a:t>
            </a:r>
          </a:p>
          <a:p>
            <a:pPr marL="0" indent="0">
              <a:buNone/>
            </a:pPr>
            <a:r>
              <a:rPr lang="en-IN" sz="2000" b="1" dirty="0" smtClean="0">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IComparer</a:t>
            </a:r>
            <a:r>
              <a:rPr lang="en-IN" sz="2000" b="1" dirty="0" smtClean="0">
                <a:solidFill>
                  <a:srgbClr val="FF0000"/>
                </a:solidFill>
                <a:latin typeface="Times New Roman" panose="02020603050405020304" pitchFamily="18" charset="0"/>
                <a:cs typeface="Times New Roman" panose="02020603050405020304" pitchFamily="18" charset="0"/>
              </a:rPr>
              <a:t>&lt;String</a:t>
            </a:r>
            <a:r>
              <a:rPr lang="en-IN" sz="2000" b="1" dirty="0">
                <a:solidFill>
                  <a:srgbClr val="FF0000"/>
                </a:solidFill>
                <a:latin typeface="Times New Roman" panose="02020603050405020304" pitchFamily="18" charset="0"/>
                <a:cs typeface="Times New Roman" panose="02020603050405020304" pitchFamily="18" charset="0"/>
              </a:rPr>
              <a:t>&gt; </a:t>
            </a:r>
            <a:r>
              <a:rPr lang="en-IN" sz="2000" b="1" dirty="0" err="1">
                <a:solidFill>
                  <a:srgbClr val="FF0000"/>
                </a:solidFill>
                <a:latin typeface="Times New Roman" panose="02020603050405020304" pitchFamily="18" charset="0"/>
                <a:cs typeface="Times New Roman" panose="02020603050405020304" pitchFamily="18" charset="0"/>
              </a:rPr>
              <a:t>stringComparator</a:t>
            </a:r>
            <a:r>
              <a:rPr lang="en-IN" sz="2000" b="1" dirty="0">
                <a:solidFill>
                  <a:srgbClr val="FF0000"/>
                </a:solidFill>
                <a:latin typeface="Times New Roman" panose="02020603050405020304" pitchFamily="18" charset="0"/>
                <a:cs typeface="Times New Roman" panose="02020603050405020304" pitchFamily="18" charset="0"/>
              </a:rPr>
              <a:t> = </a:t>
            </a:r>
            <a:r>
              <a:rPr lang="en-IN" sz="2000" b="1" dirty="0" err="1">
                <a:solidFill>
                  <a:srgbClr val="FF0000"/>
                </a:solidFill>
                <a:latin typeface="Times New Roman" panose="02020603050405020304" pitchFamily="18" charset="0"/>
                <a:cs typeface="Times New Roman" panose="02020603050405020304" pitchFamily="18" charset="0"/>
              </a:rPr>
              <a:t>objectComparer</a:t>
            </a:r>
            <a:r>
              <a:rPr lang="en-IN" sz="2000" b="1" dirty="0" smtClean="0">
                <a:solidFill>
                  <a:srgbClr val="FF0000"/>
                </a:solidFill>
                <a:latin typeface="Times New Roman" panose="02020603050405020304" pitchFamily="18" charset="0"/>
                <a:cs typeface="Times New Roman" panose="02020603050405020304" pitchFamily="18" charset="0"/>
              </a:rPr>
              <a:t>; </a:t>
            </a:r>
          </a:p>
          <a:p>
            <a:pPr marL="0" indent="0" algn="just">
              <a:buNone/>
            </a:pPr>
            <a:r>
              <a:rPr lang="en-IN" sz="2000" b="1" dirty="0">
                <a:latin typeface="Times New Roman" panose="02020603050405020304" pitchFamily="18" charset="0"/>
                <a:cs typeface="Times New Roman" panose="02020603050405020304" pitchFamily="18" charset="0"/>
              </a:rPr>
              <a:t>At first glance, this statement seems to break every rule of type safety that you can imagine. </a:t>
            </a:r>
            <a:endParaRPr lang="en-IN" sz="2000" b="1" dirty="0" smtClean="0">
              <a:latin typeface="Times New Roman" panose="02020603050405020304" pitchFamily="18" charset="0"/>
              <a:cs typeface="Times New Roman" panose="02020603050405020304" pitchFamily="18" charset="0"/>
            </a:endParaRPr>
          </a:p>
          <a:p>
            <a:pPr marL="0" indent="0" algn="just">
              <a:buNone/>
            </a:pPr>
            <a:r>
              <a:rPr lang="en-IN" sz="2000" b="1" dirty="0" smtClean="0">
                <a:latin typeface="Times New Roman" panose="02020603050405020304" pitchFamily="18" charset="0"/>
                <a:cs typeface="Times New Roman" panose="02020603050405020304" pitchFamily="18" charset="0"/>
              </a:rPr>
              <a:t>However</a:t>
            </a:r>
            <a:r>
              <a:rPr lang="en-IN" sz="2000" b="1" dirty="0">
                <a:latin typeface="Times New Roman" panose="02020603050405020304" pitchFamily="18" charset="0"/>
                <a:cs typeface="Times New Roman" panose="02020603050405020304" pitchFamily="18" charset="0"/>
              </a:rPr>
              <a:t>, if you think about what the </a:t>
            </a:r>
            <a:r>
              <a:rPr lang="en-IN" sz="2000" b="1" i="1" dirty="0" err="1">
                <a:latin typeface="Times New Roman" panose="02020603050405020304" pitchFamily="18" charset="0"/>
                <a:cs typeface="Times New Roman" panose="02020603050405020304" pitchFamily="18" charset="0"/>
              </a:rPr>
              <a:t>IComparer</a:t>
            </a:r>
            <a:r>
              <a:rPr lang="en-IN" sz="2000" b="1" i="1" dirty="0">
                <a:latin typeface="Times New Roman" panose="02020603050405020304" pitchFamily="18" charset="0"/>
                <a:cs typeface="Times New Roman" panose="02020603050405020304" pitchFamily="18" charset="0"/>
              </a:rPr>
              <a:t>&lt;T&gt; </a:t>
            </a:r>
            <a:r>
              <a:rPr lang="en-IN" sz="2000" b="1" dirty="0">
                <a:latin typeface="Times New Roman" panose="02020603050405020304" pitchFamily="18" charset="0"/>
                <a:cs typeface="Times New Roman" panose="02020603050405020304" pitchFamily="18" charset="0"/>
              </a:rPr>
              <a:t>interface does, this approach makes sense. </a:t>
            </a:r>
            <a:endParaRPr lang="en-IN" sz="2000" b="1" dirty="0" smtClean="0">
              <a:latin typeface="Times New Roman" panose="02020603050405020304" pitchFamily="18" charset="0"/>
              <a:cs typeface="Times New Roman" panose="02020603050405020304" pitchFamily="18" charset="0"/>
            </a:endParaRPr>
          </a:p>
          <a:p>
            <a:pPr marL="0" indent="0" algn="just">
              <a:buNone/>
            </a:pPr>
            <a:r>
              <a:rPr lang="en-IN" sz="2000" b="1" dirty="0" smtClean="0">
                <a:latin typeface="Times New Roman" panose="02020603050405020304" pitchFamily="18" charset="0"/>
                <a:cs typeface="Times New Roman" panose="02020603050405020304" pitchFamily="18" charset="0"/>
              </a:rPr>
              <a:t>The </a:t>
            </a:r>
            <a:r>
              <a:rPr lang="en-IN" sz="2000" b="1" dirty="0">
                <a:latin typeface="Times New Roman" panose="02020603050405020304" pitchFamily="18" charset="0"/>
                <a:cs typeface="Times New Roman" panose="02020603050405020304" pitchFamily="18" charset="0"/>
              </a:rPr>
              <a:t>purpose of the </a:t>
            </a:r>
            <a:r>
              <a:rPr lang="en-IN" sz="2000" b="1" i="1" dirty="0">
                <a:latin typeface="Times New Roman" panose="02020603050405020304" pitchFamily="18" charset="0"/>
                <a:cs typeface="Times New Roman" panose="02020603050405020304" pitchFamily="18" charset="0"/>
              </a:rPr>
              <a:t>Compare </a:t>
            </a:r>
            <a:r>
              <a:rPr lang="en-IN" sz="2000" b="1" dirty="0">
                <a:latin typeface="Times New Roman" panose="02020603050405020304" pitchFamily="18" charset="0"/>
                <a:cs typeface="Times New Roman" panose="02020603050405020304" pitchFamily="18" charset="0"/>
              </a:rPr>
              <a:t>method is to return a value based on a comparison between the parameters passed in. If you can compare </a:t>
            </a:r>
            <a:r>
              <a:rPr lang="en-IN" sz="2000" b="1" i="1" dirty="0">
                <a:latin typeface="Times New Roman" panose="02020603050405020304" pitchFamily="18" charset="0"/>
                <a:cs typeface="Times New Roman" panose="02020603050405020304" pitchFamily="18" charset="0"/>
              </a:rPr>
              <a:t>Objects</a:t>
            </a:r>
            <a:r>
              <a:rPr lang="en-IN" sz="2000" b="1" dirty="0">
                <a:latin typeface="Times New Roman" panose="02020603050405020304" pitchFamily="18" charset="0"/>
                <a:cs typeface="Times New Roman" panose="02020603050405020304" pitchFamily="18" charset="0"/>
              </a:rPr>
              <a:t>, you certainly should be able to compare </a:t>
            </a:r>
            <a:r>
              <a:rPr lang="en-IN" sz="2000" b="1" i="1" dirty="0">
                <a:latin typeface="Times New Roman" panose="02020603050405020304" pitchFamily="18" charset="0"/>
                <a:cs typeface="Times New Roman" panose="02020603050405020304" pitchFamily="18" charset="0"/>
              </a:rPr>
              <a:t>Strings</a:t>
            </a:r>
            <a:r>
              <a:rPr lang="en-IN" sz="2000" b="1" dirty="0">
                <a:latin typeface="Times New Roman" panose="02020603050405020304" pitchFamily="18" charset="0"/>
                <a:cs typeface="Times New Roman" panose="02020603050405020304" pitchFamily="18" charset="0"/>
              </a:rPr>
              <a:t>, which are just specialized types of </a:t>
            </a:r>
            <a:r>
              <a:rPr lang="en-IN" sz="2000" b="1" i="1" dirty="0">
                <a:latin typeface="Times New Roman" panose="02020603050405020304" pitchFamily="18" charset="0"/>
                <a:cs typeface="Times New Roman" panose="02020603050405020304" pitchFamily="18" charset="0"/>
              </a:rPr>
              <a:t>Objects</a:t>
            </a:r>
            <a:r>
              <a:rPr lang="en-IN" sz="2000" b="1" dirty="0">
                <a:latin typeface="Times New Roman" panose="02020603050405020304" pitchFamily="18" charset="0"/>
                <a:cs typeface="Times New Roman" panose="02020603050405020304" pitchFamily="18" charset="0"/>
              </a:rPr>
              <a:t>. </a:t>
            </a:r>
            <a:endParaRPr lang="en-IN" sz="2000" b="1" dirty="0" smtClean="0">
              <a:latin typeface="Times New Roman" panose="02020603050405020304" pitchFamily="18" charset="0"/>
              <a:cs typeface="Times New Roman" panose="02020603050405020304" pitchFamily="18" charset="0"/>
            </a:endParaRPr>
          </a:p>
          <a:p>
            <a:pPr marL="0" indent="0" algn="just">
              <a:buNone/>
            </a:pPr>
            <a:r>
              <a:rPr lang="en-IN" sz="2000" b="1" dirty="0" smtClean="0">
                <a:latin typeface="Times New Roman" panose="02020603050405020304" pitchFamily="18" charset="0"/>
                <a:cs typeface="Times New Roman" panose="02020603050405020304" pitchFamily="18" charset="0"/>
              </a:rPr>
              <a:t>After </a:t>
            </a:r>
            <a:r>
              <a:rPr lang="en-IN" sz="2000" b="1" dirty="0">
                <a:latin typeface="Times New Roman" panose="02020603050405020304" pitchFamily="18" charset="0"/>
                <a:cs typeface="Times New Roman" panose="02020603050405020304" pitchFamily="18" charset="0"/>
              </a:rPr>
              <a:t>all, a </a:t>
            </a:r>
            <a:r>
              <a:rPr lang="en-IN" sz="2000" b="1" i="1" dirty="0">
                <a:latin typeface="Times New Roman" panose="02020603050405020304" pitchFamily="18" charset="0"/>
                <a:cs typeface="Times New Roman" panose="02020603050405020304" pitchFamily="18" charset="0"/>
              </a:rPr>
              <a:t>String </a:t>
            </a:r>
            <a:r>
              <a:rPr lang="en-IN" sz="2000" b="1" dirty="0">
                <a:latin typeface="Times New Roman" panose="02020603050405020304" pitchFamily="18" charset="0"/>
                <a:cs typeface="Times New Roman" panose="02020603050405020304" pitchFamily="18" charset="0"/>
              </a:rPr>
              <a:t>should be able to do anything that an </a:t>
            </a:r>
            <a:r>
              <a:rPr lang="en-IN" sz="2000" b="1" i="1" dirty="0">
                <a:latin typeface="Times New Roman" panose="02020603050405020304" pitchFamily="18" charset="0"/>
                <a:cs typeface="Times New Roman" panose="02020603050405020304" pitchFamily="18" charset="0"/>
              </a:rPr>
              <a:t>Object </a:t>
            </a:r>
            <a:r>
              <a:rPr lang="en-IN" sz="2000" b="1" dirty="0">
                <a:latin typeface="Times New Roman" panose="02020603050405020304" pitchFamily="18" charset="0"/>
                <a:cs typeface="Times New Roman" panose="02020603050405020304" pitchFamily="18" charset="0"/>
              </a:rPr>
              <a:t>can do—that is the purpose of inheritance.</a:t>
            </a: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435044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IN" sz="4000" b="1" dirty="0" err="1" smtClean="0">
                <a:solidFill>
                  <a:srgbClr val="FF0000"/>
                </a:solidFill>
              </a:rPr>
              <a:t>Contd</a:t>
            </a:r>
            <a:r>
              <a:rPr lang="en-IN" sz="4000" b="1" dirty="0" smtClean="0">
                <a:solidFill>
                  <a:srgbClr val="FF0000"/>
                </a:solidFill>
              </a:rPr>
              <a:t>…</a:t>
            </a:r>
            <a:endParaRPr lang="en-IN" sz="4000" b="1" dirty="0">
              <a:solidFill>
                <a:srgbClr val="FF0000"/>
              </a:solidFill>
            </a:endParaRPr>
          </a:p>
        </p:txBody>
      </p:sp>
      <p:sp>
        <p:nvSpPr>
          <p:cNvPr id="3" name="Content Placeholder 2"/>
          <p:cNvSpPr>
            <a:spLocks noGrp="1"/>
          </p:cNvSpPr>
          <p:nvPr>
            <p:ph idx="1"/>
          </p:nvPr>
        </p:nvSpPr>
        <p:spPr>
          <a:xfrm>
            <a:off x="0" y="544488"/>
            <a:ext cx="12163199" cy="6313512"/>
          </a:xfrm>
        </p:spPr>
        <p:txBody>
          <a:bodyPr>
            <a:normAutofit lnSpcReduction="10000"/>
          </a:bodyPr>
          <a:lstStyle/>
          <a:p>
            <a:r>
              <a:rPr lang="en-IN" sz="2000" b="1" dirty="0">
                <a:latin typeface="Times New Roman" panose="02020603050405020304" pitchFamily="18" charset="0"/>
                <a:cs typeface="Times New Roman" panose="02020603050405020304" pitchFamily="18" charset="0"/>
              </a:rPr>
              <a:t>This still sounds a little presumptive, however</a:t>
            </a:r>
            <a:r>
              <a:rPr lang="en-IN" sz="2000" b="1" dirty="0" smtClean="0">
                <a:latin typeface="Times New Roman" panose="02020603050405020304" pitchFamily="18" charset="0"/>
                <a:cs typeface="Times New Roman" panose="02020603050405020304" pitchFamily="18" charset="0"/>
              </a:rPr>
              <a:t>.</a:t>
            </a:r>
          </a:p>
          <a:p>
            <a:r>
              <a:rPr lang="en-IN" sz="2000" b="1" dirty="0" smtClean="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How does the C# compiler know that you are not going to perform any type-specific operations in the code for the </a:t>
            </a:r>
            <a:r>
              <a:rPr lang="en-IN" sz="2000" b="1" i="1" dirty="0">
                <a:latin typeface="Times New Roman" panose="02020603050405020304" pitchFamily="18" charset="0"/>
                <a:cs typeface="Times New Roman" panose="02020603050405020304" pitchFamily="18" charset="0"/>
              </a:rPr>
              <a:t>Compare </a:t>
            </a:r>
            <a:r>
              <a:rPr lang="en-IN" sz="2000" b="1" dirty="0">
                <a:latin typeface="Times New Roman" panose="02020603050405020304" pitchFamily="18" charset="0"/>
                <a:cs typeface="Times New Roman" panose="02020603050405020304" pitchFamily="18" charset="0"/>
              </a:rPr>
              <a:t>method that might fail </a:t>
            </a:r>
            <a:r>
              <a:rPr lang="en-IN" sz="2000" b="1" dirty="0" smtClean="0">
                <a:latin typeface="Times New Roman" panose="02020603050405020304" pitchFamily="18" charset="0"/>
                <a:cs typeface="Times New Roman" panose="02020603050405020304" pitchFamily="18" charset="0"/>
              </a:rPr>
              <a:t>if</a:t>
            </a:r>
            <a:r>
              <a:rPr lang="en-IN" sz="2000" b="1" dirty="0">
                <a:latin typeface="Times New Roman" panose="02020603050405020304" pitchFamily="18" charset="0"/>
                <a:cs typeface="Times New Roman" panose="02020603050405020304" pitchFamily="18" charset="0"/>
              </a:rPr>
              <a:t> </a:t>
            </a:r>
            <a:r>
              <a:rPr lang="en-IN" sz="2000" b="1" dirty="0" smtClean="0">
                <a:latin typeface="Times New Roman" panose="02020603050405020304" pitchFamily="18" charset="0"/>
                <a:cs typeface="Times New Roman" panose="02020603050405020304" pitchFamily="18" charset="0"/>
              </a:rPr>
              <a:t>you </a:t>
            </a:r>
            <a:r>
              <a:rPr lang="en-IN" sz="2000" b="1" dirty="0">
                <a:latin typeface="Times New Roman" panose="02020603050405020304" pitchFamily="18" charset="0"/>
                <a:cs typeface="Times New Roman" panose="02020603050405020304" pitchFamily="18" charset="0"/>
              </a:rPr>
              <a:t>invoke the method through an interface based on a different type? </a:t>
            </a:r>
            <a:endParaRPr lang="en-IN" sz="2000" b="1" dirty="0" smtClean="0">
              <a:latin typeface="Times New Roman" panose="02020603050405020304" pitchFamily="18" charset="0"/>
              <a:cs typeface="Times New Roman" panose="02020603050405020304" pitchFamily="18" charset="0"/>
            </a:endParaRPr>
          </a:p>
          <a:p>
            <a:r>
              <a:rPr lang="en-IN" sz="2000" b="1" dirty="0" smtClean="0">
                <a:latin typeface="Times New Roman" panose="02020603050405020304" pitchFamily="18" charset="0"/>
                <a:cs typeface="Times New Roman" panose="02020603050405020304" pitchFamily="18" charset="0"/>
              </a:rPr>
              <a:t>If </a:t>
            </a:r>
            <a:r>
              <a:rPr lang="en-IN" sz="2000" b="1" dirty="0">
                <a:latin typeface="Times New Roman" panose="02020603050405020304" pitchFamily="18" charset="0"/>
                <a:cs typeface="Times New Roman" panose="02020603050405020304" pitchFamily="18" charset="0"/>
              </a:rPr>
              <a:t>you revisit the definition of the </a:t>
            </a:r>
            <a:r>
              <a:rPr lang="en-IN" sz="2000" b="1" i="1" dirty="0" err="1">
                <a:latin typeface="Times New Roman" panose="02020603050405020304" pitchFamily="18" charset="0"/>
                <a:cs typeface="Times New Roman" panose="02020603050405020304" pitchFamily="18" charset="0"/>
              </a:rPr>
              <a:t>IComparer</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interface, you can see the </a:t>
            </a:r>
            <a:r>
              <a:rPr lang="en-IN" sz="2000" b="1" i="1" dirty="0">
                <a:latin typeface="Times New Roman" panose="02020603050405020304" pitchFamily="18" charset="0"/>
                <a:cs typeface="Times New Roman" panose="02020603050405020304" pitchFamily="18" charset="0"/>
              </a:rPr>
              <a:t>in </a:t>
            </a:r>
            <a:r>
              <a:rPr lang="en-IN" sz="2000" b="1" dirty="0">
                <a:latin typeface="Times New Roman" panose="02020603050405020304" pitchFamily="18" charset="0"/>
                <a:cs typeface="Times New Roman" panose="02020603050405020304" pitchFamily="18" charset="0"/>
              </a:rPr>
              <a:t>qualifier prior to the type parameter:</a:t>
            </a:r>
          </a:p>
          <a:p>
            <a:pPr marL="0" indent="0">
              <a:spcBef>
                <a:spcPts val="0"/>
              </a:spcBef>
              <a:buNone/>
            </a:pPr>
            <a:r>
              <a:rPr lang="fr-FR" sz="2000" b="1" dirty="0" smtClean="0">
                <a:solidFill>
                  <a:srgbClr val="FF0000"/>
                </a:solidFill>
                <a:latin typeface="Times New Roman" panose="02020603050405020304" pitchFamily="18" charset="0"/>
                <a:cs typeface="Times New Roman" panose="02020603050405020304" pitchFamily="18" charset="0"/>
              </a:rPr>
              <a:t>                                                     public </a:t>
            </a:r>
            <a:r>
              <a:rPr lang="fr-FR" sz="2000" b="1" dirty="0">
                <a:solidFill>
                  <a:srgbClr val="FF0000"/>
                </a:solidFill>
                <a:latin typeface="Times New Roman" panose="02020603050405020304" pitchFamily="18" charset="0"/>
                <a:cs typeface="Times New Roman" panose="02020603050405020304" pitchFamily="18" charset="0"/>
              </a:rPr>
              <a:t>interface </a:t>
            </a:r>
            <a:r>
              <a:rPr lang="fr-FR" sz="2000" b="1" dirty="0" err="1">
                <a:solidFill>
                  <a:srgbClr val="FF0000"/>
                </a:solidFill>
                <a:latin typeface="Times New Roman" panose="02020603050405020304" pitchFamily="18" charset="0"/>
                <a:cs typeface="Times New Roman" panose="02020603050405020304" pitchFamily="18" charset="0"/>
              </a:rPr>
              <a:t>IComparer</a:t>
            </a:r>
            <a:r>
              <a:rPr lang="fr-FR" sz="2000" b="1" dirty="0">
                <a:solidFill>
                  <a:srgbClr val="FF0000"/>
                </a:solidFill>
                <a:latin typeface="Times New Roman" panose="02020603050405020304" pitchFamily="18" charset="0"/>
                <a:cs typeface="Times New Roman" panose="02020603050405020304" pitchFamily="18" charset="0"/>
              </a:rPr>
              <a:t>&lt;in T</a:t>
            </a:r>
            <a:r>
              <a:rPr lang="fr-FR" sz="2000" b="1" dirty="0" smtClean="0">
                <a:solidFill>
                  <a:srgbClr val="FF0000"/>
                </a:solidFill>
                <a:latin typeface="Times New Roman" panose="02020603050405020304" pitchFamily="18" charset="0"/>
                <a:cs typeface="Times New Roman" panose="02020603050405020304" pitchFamily="18" charset="0"/>
              </a:rPr>
              <a:t>&gt;</a:t>
            </a:r>
          </a:p>
          <a:p>
            <a:pPr marL="0" indent="0">
              <a:spcBef>
                <a:spcPts val="0"/>
              </a:spcBef>
              <a:buNone/>
            </a:pP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smtClean="0">
                <a:solidFill>
                  <a:srgbClr val="FF0000"/>
                </a:solidFill>
                <a:latin typeface="Times New Roman" panose="02020603050405020304" pitchFamily="18" charset="0"/>
                <a:cs typeface="Times New Roman" panose="02020603050405020304" pitchFamily="18" charset="0"/>
              </a:rPr>
              <a:t>                                                { </a:t>
            </a:r>
          </a:p>
          <a:p>
            <a:pPr marL="0" indent="0">
              <a:spcBef>
                <a:spcPts val="0"/>
              </a:spcBef>
              <a:buNone/>
            </a:pP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smtClean="0">
                <a:solidFill>
                  <a:srgbClr val="FF0000"/>
                </a:solidFill>
                <a:latin typeface="Times New Roman" panose="02020603050405020304" pitchFamily="18" charset="0"/>
                <a:cs typeface="Times New Roman" panose="02020603050405020304" pitchFamily="18" charset="0"/>
              </a:rPr>
              <a:t>                                                     </a:t>
            </a:r>
            <a:r>
              <a:rPr lang="fr-FR" sz="2000" b="1" dirty="0" err="1" smtClean="0">
                <a:solidFill>
                  <a:srgbClr val="FF0000"/>
                </a:solidFill>
                <a:latin typeface="Times New Roman" panose="02020603050405020304" pitchFamily="18" charset="0"/>
                <a:cs typeface="Times New Roman" panose="02020603050405020304" pitchFamily="18" charset="0"/>
              </a:rPr>
              <a:t>int</a:t>
            </a:r>
            <a:r>
              <a:rPr lang="fr-FR" sz="2000" b="1" dirty="0" smtClean="0">
                <a:solidFill>
                  <a:srgbClr val="FF0000"/>
                </a:solidFill>
                <a:latin typeface="Times New Roman" panose="02020603050405020304" pitchFamily="18" charset="0"/>
                <a:cs typeface="Times New Roman" panose="02020603050405020304" pitchFamily="18" charset="0"/>
              </a:rPr>
              <a:t> </a:t>
            </a:r>
            <a:r>
              <a:rPr lang="fr-FR" sz="2000" b="1" dirty="0">
                <a:solidFill>
                  <a:srgbClr val="FF0000"/>
                </a:solidFill>
                <a:latin typeface="Times New Roman" panose="02020603050405020304" pitchFamily="18" charset="0"/>
                <a:cs typeface="Times New Roman" panose="02020603050405020304" pitchFamily="18" charset="0"/>
              </a:rPr>
              <a:t>Compare(T x, T y</a:t>
            </a:r>
            <a:r>
              <a:rPr lang="fr-FR" sz="2000" b="1" dirty="0" smtClean="0">
                <a:solidFill>
                  <a:srgbClr val="FF0000"/>
                </a:solidFill>
                <a:latin typeface="Times New Roman" panose="02020603050405020304" pitchFamily="18" charset="0"/>
                <a:cs typeface="Times New Roman" panose="02020603050405020304" pitchFamily="18" charset="0"/>
              </a:rPr>
              <a:t>);</a:t>
            </a:r>
          </a:p>
          <a:p>
            <a:pPr marL="0" indent="0">
              <a:spcBef>
                <a:spcPts val="0"/>
              </a:spcBef>
              <a:buNone/>
            </a:pP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smtClean="0">
                <a:solidFill>
                  <a:srgbClr val="FF0000"/>
                </a:solidFill>
                <a:latin typeface="Times New Roman" panose="02020603050405020304" pitchFamily="18" charset="0"/>
                <a:cs typeface="Times New Roman" panose="02020603050405020304" pitchFamily="18" charset="0"/>
              </a:rPr>
              <a:t>                                                 } </a:t>
            </a:r>
          </a:p>
          <a:p>
            <a:pPr marL="0" indent="0">
              <a:spcBef>
                <a:spcPts val="0"/>
              </a:spcBef>
              <a:buNone/>
            </a:pPr>
            <a:endParaRPr lang="fr-FR" sz="2000" b="1" dirty="0" smtClean="0">
              <a:solidFill>
                <a:srgbClr val="FF0000"/>
              </a:solidFill>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a:latin typeface="Times New Roman" panose="02020603050405020304" pitchFamily="18" charset="0"/>
                <a:cs typeface="Times New Roman" panose="02020603050405020304" pitchFamily="18" charset="0"/>
              </a:rPr>
              <a:t>The </a:t>
            </a:r>
            <a:r>
              <a:rPr lang="en-IN" sz="2000" b="1" i="1" dirty="0">
                <a:latin typeface="Times New Roman" panose="02020603050405020304" pitchFamily="18" charset="0"/>
                <a:cs typeface="Times New Roman" panose="02020603050405020304" pitchFamily="18" charset="0"/>
              </a:rPr>
              <a:t>in </a:t>
            </a:r>
            <a:r>
              <a:rPr lang="en-IN" sz="2000" b="1" dirty="0">
                <a:latin typeface="Times New Roman" panose="02020603050405020304" pitchFamily="18" charset="0"/>
                <a:cs typeface="Times New Roman" panose="02020603050405020304" pitchFamily="18" charset="0"/>
              </a:rPr>
              <a:t>keyword tells the C# compiler that either you can pass the type </a:t>
            </a:r>
            <a:r>
              <a:rPr lang="en-IN" sz="2000" b="1" i="1" dirty="0">
                <a:latin typeface="Times New Roman" panose="02020603050405020304" pitchFamily="18" charset="0"/>
                <a:cs typeface="Times New Roman" panose="02020603050405020304" pitchFamily="18" charset="0"/>
              </a:rPr>
              <a:t>T </a:t>
            </a:r>
            <a:r>
              <a:rPr lang="en-IN" sz="2000" b="1" dirty="0">
                <a:latin typeface="Times New Roman" panose="02020603050405020304" pitchFamily="18" charset="0"/>
                <a:cs typeface="Times New Roman" panose="02020603050405020304" pitchFamily="18" charset="0"/>
              </a:rPr>
              <a:t>as the parameter type to methods or you can pass any type that derives from </a:t>
            </a:r>
            <a:r>
              <a:rPr lang="en-IN" sz="2000" b="1" i="1" dirty="0">
                <a:latin typeface="Times New Roman" panose="02020603050405020304" pitchFamily="18" charset="0"/>
                <a:cs typeface="Times New Roman" panose="02020603050405020304" pitchFamily="18" charset="0"/>
              </a:rPr>
              <a:t>T</a:t>
            </a:r>
            <a:r>
              <a:rPr lang="en-IN" sz="2000" b="1" dirty="0">
                <a:latin typeface="Times New Roman" panose="02020603050405020304" pitchFamily="18" charset="0"/>
                <a:cs typeface="Times New Roman" panose="02020603050405020304" pitchFamily="18" charset="0"/>
              </a:rPr>
              <a:t>. </a:t>
            </a:r>
            <a:endParaRPr lang="en-IN" sz="20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en-IN" sz="2000" b="1" dirty="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You </a:t>
            </a:r>
            <a:r>
              <a:rPr lang="en-IN" sz="2000" b="1" dirty="0">
                <a:latin typeface="Times New Roman" panose="02020603050405020304" pitchFamily="18" charset="0"/>
                <a:cs typeface="Times New Roman" panose="02020603050405020304" pitchFamily="18" charset="0"/>
              </a:rPr>
              <a:t>cannot use </a:t>
            </a:r>
            <a:r>
              <a:rPr lang="en-IN" sz="2000" b="1" i="1" dirty="0">
                <a:latin typeface="Times New Roman" panose="02020603050405020304" pitchFamily="18" charset="0"/>
                <a:cs typeface="Times New Roman" panose="02020603050405020304" pitchFamily="18" charset="0"/>
              </a:rPr>
              <a:t>T </a:t>
            </a:r>
            <a:r>
              <a:rPr lang="en-IN" sz="2000" b="1" dirty="0">
                <a:latin typeface="Times New Roman" panose="02020603050405020304" pitchFamily="18" charset="0"/>
                <a:cs typeface="Times New Roman" panose="02020603050405020304" pitchFamily="18" charset="0"/>
              </a:rPr>
              <a:t>as the return type from any methods. Essentially, this enables you to reference an object either through a generic interface based on the object type or through a generic interface based on a type that derives from the object type. </a:t>
            </a:r>
            <a:endParaRPr lang="en-IN" sz="20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en-IN" sz="2000" b="1" dirty="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Basically</a:t>
            </a:r>
            <a:r>
              <a:rPr lang="en-IN" sz="2000" b="1" dirty="0">
                <a:latin typeface="Times New Roman" panose="02020603050405020304" pitchFamily="18" charset="0"/>
                <a:cs typeface="Times New Roman" panose="02020603050405020304" pitchFamily="18" charset="0"/>
              </a:rPr>
              <a:t>, if a type </a:t>
            </a:r>
            <a:r>
              <a:rPr lang="en-IN" sz="2000" b="1" i="1" dirty="0">
                <a:latin typeface="Times New Roman" panose="02020603050405020304" pitchFamily="18" charset="0"/>
                <a:cs typeface="Times New Roman" panose="02020603050405020304" pitchFamily="18" charset="0"/>
              </a:rPr>
              <a:t>A </a:t>
            </a:r>
            <a:r>
              <a:rPr lang="en-IN" sz="2000" b="1" dirty="0">
                <a:latin typeface="Times New Roman" panose="02020603050405020304" pitchFamily="18" charset="0"/>
                <a:cs typeface="Times New Roman" panose="02020603050405020304" pitchFamily="18" charset="0"/>
              </a:rPr>
              <a:t>exposes some operations, properties, or fields, then if type </a:t>
            </a:r>
            <a:r>
              <a:rPr lang="en-IN" sz="2000" b="1" i="1" dirty="0">
                <a:latin typeface="Times New Roman" panose="02020603050405020304" pitchFamily="18" charset="0"/>
                <a:cs typeface="Times New Roman" panose="02020603050405020304" pitchFamily="18" charset="0"/>
              </a:rPr>
              <a:t>B </a:t>
            </a:r>
            <a:r>
              <a:rPr lang="en-IN" sz="2000" b="1" dirty="0">
                <a:latin typeface="Times New Roman" panose="02020603050405020304" pitchFamily="18" charset="0"/>
                <a:cs typeface="Times New Roman" panose="02020603050405020304" pitchFamily="18" charset="0"/>
              </a:rPr>
              <a:t>derives from type </a:t>
            </a:r>
            <a:r>
              <a:rPr lang="en-IN" sz="2000" b="1" i="1" dirty="0">
                <a:latin typeface="Times New Roman" panose="02020603050405020304" pitchFamily="18" charset="0"/>
                <a:cs typeface="Times New Roman" panose="02020603050405020304" pitchFamily="18" charset="0"/>
              </a:rPr>
              <a:t>A</a:t>
            </a:r>
            <a:r>
              <a:rPr lang="en-IN" sz="2000" b="1" dirty="0">
                <a:latin typeface="Times New Roman" panose="02020603050405020304" pitchFamily="18" charset="0"/>
                <a:cs typeface="Times New Roman" panose="02020603050405020304" pitchFamily="18" charset="0"/>
              </a:rPr>
              <a:t>, it must also expose the same operations (which might behave differently if they have been overridden), properties, and fields. Consequently, it should be safe to substitute an object of type </a:t>
            </a:r>
            <a:r>
              <a:rPr lang="en-IN" sz="2000" b="1" i="1" dirty="0">
                <a:latin typeface="Times New Roman" panose="02020603050405020304" pitchFamily="18" charset="0"/>
                <a:cs typeface="Times New Roman" panose="02020603050405020304" pitchFamily="18" charset="0"/>
              </a:rPr>
              <a:t>B </a:t>
            </a:r>
            <a:r>
              <a:rPr lang="en-IN" sz="2000" b="1" dirty="0">
                <a:latin typeface="Times New Roman" panose="02020603050405020304" pitchFamily="18" charset="0"/>
                <a:cs typeface="Times New Roman" panose="02020603050405020304" pitchFamily="18" charset="0"/>
              </a:rPr>
              <a:t>for an object of type </a:t>
            </a:r>
            <a:r>
              <a:rPr lang="en-IN" sz="2000" b="1" i="1" dirty="0">
                <a:latin typeface="Times New Roman" panose="02020603050405020304" pitchFamily="18" charset="0"/>
                <a:cs typeface="Times New Roman" panose="02020603050405020304" pitchFamily="18" charset="0"/>
              </a:rPr>
              <a:t>A</a:t>
            </a:r>
            <a:r>
              <a:rPr lang="en-IN" sz="2000" b="1" dirty="0">
                <a:latin typeface="Times New Roman" panose="02020603050405020304" pitchFamily="18" charset="0"/>
                <a:cs typeface="Times New Roman" panose="02020603050405020304" pitchFamily="18" charset="0"/>
              </a:rPr>
              <a:t>.</a:t>
            </a: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117120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3" y="96585"/>
            <a:ext cx="11737304" cy="544488"/>
          </a:xfrm>
        </p:spPr>
        <p:txBody>
          <a:bodyPr>
            <a:noAutofit/>
          </a:bodyPr>
          <a:lstStyle/>
          <a:p>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t>
            </a:r>
            <a:r>
              <a:rPr lang="en-IN" sz="2800" dirty="0"/>
              <a:t/>
            </a:r>
            <a:br>
              <a:rPr lang="en-IN" sz="2800" dirty="0"/>
            </a:br>
            <a:r>
              <a:rPr lang="en-IN" sz="4000" b="1" dirty="0" err="1" smtClean="0">
                <a:solidFill>
                  <a:srgbClr val="C00000"/>
                </a:solidFill>
              </a:rPr>
              <a:t>Contd</a:t>
            </a:r>
            <a:r>
              <a:rPr lang="en-IN" sz="4000" b="1" dirty="0" smtClean="0">
                <a:solidFill>
                  <a:srgbClr val="C00000"/>
                </a:solidFill>
              </a:rPr>
              <a:t>….</a:t>
            </a:r>
            <a:endParaRPr lang="en-IN" sz="4000" dirty="0">
              <a:solidFill>
                <a:srgbClr val="C00000"/>
              </a:solidFill>
            </a:endParaRPr>
          </a:p>
        </p:txBody>
      </p:sp>
      <p:sp>
        <p:nvSpPr>
          <p:cNvPr id="3" name="Content Placeholder 2"/>
          <p:cNvSpPr>
            <a:spLocks noGrp="1"/>
          </p:cNvSpPr>
          <p:nvPr>
            <p:ph idx="1"/>
          </p:nvPr>
        </p:nvSpPr>
        <p:spPr>
          <a:xfrm>
            <a:off x="46532" y="641073"/>
            <a:ext cx="12155172" cy="6216927"/>
          </a:xfrm>
        </p:spPr>
        <p:txBody>
          <a:bodyPr>
            <a:normAutofit/>
          </a:bodyPr>
          <a:lstStyle/>
          <a:p>
            <a:pPr algn="just">
              <a:spcBef>
                <a:spcPts val="0"/>
              </a:spcBef>
            </a:pPr>
            <a:r>
              <a:rPr lang="en-IN" sz="2000" b="1" dirty="0">
                <a:latin typeface="Times New Roman" panose="02020603050405020304" pitchFamily="18" charset="0"/>
                <a:cs typeface="Times New Roman" panose="02020603050405020304" pitchFamily="18" charset="0"/>
              </a:rPr>
              <a:t>The next code example shows the </a:t>
            </a:r>
            <a:r>
              <a:rPr lang="en-IN" sz="2000" b="1" i="1" dirty="0" err="1">
                <a:latin typeface="Times New Roman" panose="02020603050405020304" pitchFamily="18" charset="0"/>
                <a:cs typeface="Times New Roman" panose="02020603050405020304" pitchFamily="18" charset="0"/>
              </a:rPr>
              <a:t>ScreenPosition</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structure rewritten by using properties. When looking at this code, notice the following:</a:t>
            </a:r>
          </a:p>
          <a:p>
            <a:pPr algn="just">
              <a:spcBef>
                <a:spcPts val="0"/>
              </a:spcBef>
            </a:pPr>
            <a:r>
              <a:rPr lang="en-IN" sz="2000" b="1" dirty="0" smtClean="0">
                <a:solidFill>
                  <a:srgbClr val="C00000"/>
                </a:solidFill>
                <a:latin typeface="Times New Roman" panose="02020603050405020304" pitchFamily="18" charset="0"/>
                <a:cs typeface="Times New Roman" panose="02020603050405020304" pitchFamily="18" charset="0"/>
              </a:rPr>
              <a:t>                          Lowercase </a:t>
            </a:r>
            <a:r>
              <a:rPr lang="en-IN" sz="2000" b="1" dirty="0">
                <a:solidFill>
                  <a:srgbClr val="C00000"/>
                </a:solidFill>
                <a:latin typeface="Times New Roman" panose="02020603050405020304" pitchFamily="18" charset="0"/>
                <a:cs typeface="Times New Roman" panose="02020603050405020304" pitchFamily="18" charset="0"/>
              </a:rPr>
              <a:t>_</a:t>
            </a:r>
            <a:r>
              <a:rPr lang="en-IN" sz="2000" b="1" i="1" dirty="0">
                <a:solidFill>
                  <a:srgbClr val="C00000"/>
                </a:solidFill>
                <a:latin typeface="Times New Roman" panose="02020603050405020304" pitchFamily="18" charset="0"/>
                <a:cs typeface="Times New Roman" panose="02020603050405020304" pitchFamily="18" charset="0"/>
              </a:rPr>
              <a:t>x </a:t>
            </a:r>
            <a:r>
              <a:rPr lang="en-IN" sz="2000" b="1" dirty="0">
                <a:solidFill>
                  <a:srgbClr val="C00000"/>
                </a:solidFill>
                <a:latin typeface="Times New Roman" panose="02020603050405020304" pitchFamily="18" charset="0"/>
                <a:cs typeface="Times New Roman" panose="02020603050405020304" pitchFamily="18" charset="0"/>
              </a:rPr>
              <a:t>and _</a:t>
            </a:r>
            <a:r>
              <a:rPr lang="en-IN" sz="2000" b="1" i="1" dirty="0">
                <a:solidFill>
                  <a:srgbClr val="C00000"/>
                </a:solidFill>
                <a:latin typeface="Times New Roman" panose="02020603050405020304" pitchFamily="18" charset="0"/>
                <a:cs typeface="Times New Roman" panose="02020603050405020304" pitchFamily="18" charset="0"/>
              </a:rPr>
              <a:t>y </a:t>
            </a:r>
            <a:r>
              <a:rPr lang="en-IN" sz="2000" b="1" dirty="0">
                <a:solidFill>
                  <a:srgbClr val="C00000"/>
                </a:solidFill>
                <a:latin typeface="Times New Roman" panose="02020603050405020304" pitchFamily="18" charset="0"/>
                <a:cs typeface="Times New Roman" panose="02020603050405020304" pitchFamily="18" charset="0"/>
              </a:rPr>
              <a:t>are </a:t>
            </a:r>
            <a:r>
              <a:rPr lang="en-IN" sz="2000" b="1" i="1" dirty="0">
                <a:solidFill>
                  <a:srgbClr val="C00000"/>
                </a:solidFill>
                <a:latin typeface="Times New Roman" panose="02020603050405020304" pitchFamily="18" charset="0"/>
                <a:cs typeface="Times New Roman" panose="02020603050405020304" pitchFamily="18" charset="0"/>
              </a:rPr>
              <a:t>private </a:t>
            </a:r>
            <a:r>
              <a:rPr lang="en-IN" sz="2000" b="1" dirty="0">
                <a:solidFill>
                  <a:srgbClr val="C00000"/>
                </a:solidFill>
                <a:latin typeface="Times New Roman" panose="02020603050405020304" pitchFamily="18" charset="0"/>
                <a:cs typeface="Times New Roman" panose="02020603050405020304" pitchFamily="18" charset="0"/>
              </a:rPr>
              <a:t>fields.</a:t>
            </a:r>
          </a:p>
          <a:p>
            <a:pPr algn="just">
              <a:spcBef>
                <a:spcPts val="0"/>
              </a:spcBef>
            </a:pPr>
            <a:r>
              <a:rPr lang="en-IN" sz="2000" b="1" dirty="0" smtClean="0">
                <a:solidFill>
                  <a:srgbClr val="C00000"/>
                </a:solidFill>
                <a:latin typeface="Times New Roman" panose="02020603050405020304" pitchFamily="18" charset="0"/>
                <a:cs typeface="Times New Roman" panose="02020603050405020304" pitchFamily="18" charset="0"/>
              </a:rPr>
              <a:t>                          Uppercase </a:t>
            </a:r>
            <a:r>
              <a:rPr lang="en-IN" sz="2000" b="1" i="1" dirty="0">
                <a:solidFill>
                  <a:srgbClr val="C00000"/>
                </a:solidFill>
                <a:latin typeface="Times New Roman" panose="02020603050405020304" pitchFamily="18" charset="0"/>
                <a:cs typeface="Times New Roman" panose="02020603050405020304" pitchFamily="18" charset="0"/>
              </a:rPr>
              <a:t>X </a:t>
            </a:r>
            <a:r>
              <a:rPr lang="en-IN" sz="2000" b="1" dirty="0">
                <a:solidFill>
                  <a:srgbClr val="C00000"/>
                </a:solidFill>
                <a:latin typeface="Times New Roman" panose="02020603050405020304" pitchFamily="18" charset="0"/>
                <a:cs typeface="Times New Roman" panose="02020603050405020304" pitchFamily="18" charset="0"/>
              </a:rPr>
              <a:t>and </a:t>
            </a:r>
            <a:r>
              <a:rPr lang="en-IN" sz="2000" b="1" i="1" dirty="0">
                <a:solidFill>
                  <a:srgbClr val="C00000"/>
                </a:solidFill>
                <a:latin typeface="Times New Roman" panose="02020603050405020304" pitchFamily="18" charset="0"/>
                <a:cs typeface="Times New Roman" panose="02020603050405020304" pitchFamily="18" charset="0"/>
              </a:rPr>
              <a:t>Y </a:t>
            </a:r>
            <a:r>
              <a:rPr lang="en-IN" sz="2000" b="1" dirty="0">
                <a:solidFill>
                  <a:srgbClr val="C00000"/>
                </a:solidFill>
                <a:latin typeface="Times New Roman" panose="02020603050405020304" pitchFamily="18" charset="0"/>
                <a:cs typeface="Times New Roman" panose="02020603050405020304" pitchFamily="18" charset="0"/>
              </a:rPr>
              <a:t>are </a:t>
            </a:r>
            <a:r>
              <a:rPr lang="en-IN" sz="2000" b="1" i="1" dirty="0">
                <a:solidFill>
                  <a:srgbClr val="C00000"/>
                </a:solidFill>
                <a:latin typeface="Times New Roman" panose="02020603050405020304" pitchFamily="18" charset="0"/>
                <a:cs typeface="Times New Roman" panose="02020603050405020304" pitchFamily="18" charset="0"/>
              </a:rPr>
              <a:t>public </a:t>
            </a:r>
            <a:r>
              <a:rPr lang="en-IN" sz="2000" b="1" dirty="0">
                <a:solidFill>
                  <a:srgbClr val="C00000"/>
                </a:solidFill>
                <a:latin typeface="Times New Roman" panose="02020603050405020304" pitchFamily="18" charset="0"/>
                <a:cs typeface="Times New Roman" panose="02020603050405020304" pitchFamily="18" charset="0"/>
              </a:rPr>
              <a:t>properties.</a:t>
            </a:r>
          </a:p>
          <a:p>
            <a:pPr algn="just">
              <a:spcBef>
                <a:spcPts val="0"/>
              </a:spcBef>
            </a:pPr>
            <a:r>
              <a:rPr lang="en-IN" sz="2000" b="1" dirty="0" smtClean="0">
                <a:solidFill>
                  <a:srgbClr val="C00000"/>
                </a:solidFill>
                <a:latin typeface="Times New Roman" panose="02020603050405020304" pitchFamily="18" charset="0"/>
                <a:cs typeface="Times New Roman" panose="02020603050405020304" pitchFamily="18" charset="0"/>
              </a:rPr>
              <a:t>                          All </a:t>
            </a:r>
            <a:r>
              <a:rPr lang="en-IN" sz="2000" b="1" i="1" dirty="0">
                <a:solidFill>
                  <a:srgbClr val="C00000"/>
                </a:solidFill>
                <a:latin typeface="Times New Roman" panose="02020603050405020304" pitchFamily="18" charset="0"/>
                <a:cs typeface="Times New Roman" panose="02020603050405020304" pitchFamily="18" charset="0"/>
              </a:rPr>
              <a:t>set </a:t>
            </a:r>
            <a:r>
              <a:rPr lang="en-IN" sz="2000" b="1" dirty="0" err="1">
                <a:solidFill>
                  <a:srgbClr val="C00000"/>
                </a:solidFill>
                <a:latin typeface="Times New Roman" panose="02020603050405020304" pitchFamily="18" charset="0"/>
                <a:cs typeface="Times New Roman" panose="02020603050405020304" pitchFamily="18" charset="0"/>
              </a:rPr>
              <a:t>accessors</a:t>
            </a:r>
            <a:r>
              <a:rPr lang="en-IN" sz="2000" b="1" dirty="0">
                <a:solidFill>
                  <a:srgbClr val="C00000"/>
                </a:solidFill>
                <a:latin typeface="Times New Roman" panose="02020603050405020304" pitchFamily="18" charset="0"/>
                <a:cs typeface="Times New Roman" panose="02020603050405020304" pitchFamily="18" charset="0"/>
              </a:rPr>
              <a:t> are passed the data to be written by using a hidden, built-in parameter named </a:t>
            </a:r>
            <a:r>
              <a:rPr lang="en-IN" sz="2000" b="1" i="1" dirty="0">
                <a:solidFill>
                  <a:srgbClr val="C00000"/>
                </a:solidFill>
                <a:latin typeface="Times New Roman" panose="02020603050405020304" pitchFamily="18" charset="0"/>
                <a:cs typeface="Times New Roman" panose="02020603050405020304" pitchFamily="18" charset="0"/>
              </a:rPr>
              <a:t>value</a:t>
            </a:r>
            <a:r>
              <a:rPr lang="en-IN" sz="2000" b="1" dirty="0">
                <a:solidFill>
                  <a:srgbClr val="C00000"/>
                </a:solidFill>
                <a:latin typeface="Times New Roman" panose="02020603050405020304" pitchFamily="18" charset="0"/>
                <a:cs typeface="Times New Roman" panose="02020603050405020304" pitchFamily="18" charset="0"/>
              </a:rPr>
              <a:t>.</a:t>
            </a:r>
          </a:p>
          <a:p>
            <a:pPr marL="0" indent="0" algn="just">
              <a:spcBef>
                <a:spcPts val="0"/>
              </a:spcBef>
              <a:buNone/>
            </a:pPr>
            <a:endParaRPr lang="en-IN" sz="2000" b="1" dirty="0">
              <a:solidFill>
                <a:srgbClr val="C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667734" y="2492896"/>
            <a:ext cx="6912768" cy="4176464"/>
          </a:xfrm>
          <a:prstGeom prst="rect">
            <a:avLst/>
          </a:prstGeom>
        </p:spPr>
      </p:pic>
    </p:spTree>
    <p:extLst>
      <p:ext uri="{BB962C8B-B14F-4D97-AF65-F5344CB8AC3E}">
        <p14:creationId xmlns:p14="http://schemas.microsoft.com/office/powerpoint/2010/main" xmlns="" val="16387429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3" y="96585"/>
            <a:ext cx="11737304" cy="544488"/>
          </a:xfrm>
        </p:spPr>
        <p:txBody>
          <a:bodyPr>
            <a:noAutofit/>
          </a:bodyPr>
          <a:lstStyle/>
          <a:p>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t>
            </a:r>
            <a:r>
              <a:rPr lang="en-IN" sz="2800" dirty="0"/>
              <a:t/>
            </a:r>
            <a:br>
              <a:rPr lang="en-IN" sz="2800" dirty="0"/>
            </a:br>
            <a:r>
              <a:rPr lang="en-IN" sz="4000" b="1" dirty="0" err="1" smtClean="0">
                <a:solidFill>
                  <a:srgbClr val="C00000"/>
                </a:solidFill>
              </a:rPr>
              <a:t>Contd</a:t>
            </a:r>
            <a:r>
              <a:rPr lang="en-IN" sz="4000" b="1" dirty="0" smtClean="0">
                <a:solidFill>
                  <a:srgbClr val="C00000"/>
                </a:solidFill>
              </a:rPr>
              <a:t>….</a:t>
            </a:r>
            <a:endParaRPr lang="en-IN" sz="4000" dirty="0">
              <a:solidFill>
                <a:srgbClr val="C00000"/>
              </a:solidFill>
            </a:endParaRPr>
          </a:p>
        </p:txBody>
      </p:sp>
      <p:sp>
        <p:nvSpPr>
          <p:cNvPr id="3" name="Content Placeholder 2"/>
          <p:cNvSpPr>
            <a:spLocks noGrp="1"/>
          </p:cNvSpPr>
          <p:nvPr>
            <p:ph idx="1"/>
          </p:nvPr>
        </p:nvSpPr>
        <p:spPr>
          <a:xfrm>
            <a:off x="46532" y="641073"/>
            <a:ext cx="12155172" cy="6216927"/>
          </a:xfrm>
        </p:spPr>
        <p:txBody>
          <a:bodyPr>
            <a:normAutofit lnSpcReduction="10000"/>
          </a:bodyPr>
          <a:lstStyle/>
          <a:p>
            <a:pPr marL="0" indent="0" algn="just">
              <a:spcBef>
                <a:spcPts val="0"/>
              </a:spcBef>
              <a:buNone/>
            </a:pPr>
            <a:r>
              <a:rPr lang="en-IN" sz="2000" b="1" dirty="0">
                <a:latin typeface="Times New Roman" panose="02020603050405020304" pitchFamily="18" charset="0"/>
                <a:cs typeface="Times New Roman" panose="02020603050405020304" pitchFamily="18" charset="0"/>
              </a:rPr>
              <a:t>In this example, a private field directly implements each property, but this is only one way to implement a property. All that is required is that a </a:t>
            </a:r>
            <a:r>
              <a:rPr lang="en-IN" sz="2000" b="1" i="1" dirty="0">
                <a:latin typeface="Times New Roman" panose="02020603050405020304" pitchFamily="18" charset="0"/>
                <a:cs typeface="Times New Roman" panose="02020603050405020304" pitchFamily="18" charset="0"/>
              </a:rPr>
              <a:t>get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returns a value of the specified type. </a:t>
            </a:r>
            <a:endParaRPr lang="en-IN" sz="20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en-IN" sz="2000" b="1" dirty="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Such </a:t>
            </a:r>
            <a:r>
              <a:rPr lang="en-IN" sz="2000" b="1" dirty="0">
                <a:latin typeface="Times New Roman" panose="02020603050405020304" pitchFamily="18" charset="0"/>
                <a:cs typeface="Times New Roman" panose="02020603050405020304" pitchFamily="18" charset="0"/>
              </a:rPr>
              <a:t>a value can easily be calculated dynamically rather than being simply retrieved from stored data, in which case there would be no need for a physical field</a:t>
            </a:r>
            <a:r>
              <a:rPr lang="en-IN" sz="2000" b="1" dirty="0" smtClean="0">
                <a:latin typeface="Times New Roman" panose="02020603050405020304" pitchFamily="18" charset="0"/>
                <a:cs typeface="Times New Roman" panose="02020603050405020304" pitchFamily="18" charset="0"/>
              </a:rPr>
              <a:t>. </a:t>
            </a:r>
          </a:p>
          <a:p>
            <a:pPr marL="0" indent="0" algn="just">
              <a:spcBef>
                <a:spcPts val="0"/>
              </a:spcBef>
              <a:buNone/>
            </a:pPr>
            <a:endParaRPr lang="en-US" sz="2000" b="1" dirty="0">
              <a:latin typeface="Times New Roman" panose="02020603050405020304" pitchFamily="18" charset="0"/>
              <a:cs typeface="Times New Roman" panose="02020603050405020304" pitchFamily="18" charset="0"/>
            </a:endParaRPr>
          </a:p>
          <a:p>
            <a:pPr marL="0" indent="0" algn="ctr">
              <a:spcBef>
                <a:spcPts val="0"/>
              </a:spcBef>
              <a:buNone/>
            </a:pPr>
            <a:r>
              <a:rPr lang="en-IN" sz="4000" b="1" dirty="0">
                <a:solidFill>
                  <a:srgbClr val="C00000"/>
                </a:solidFill>
              </a:rPr>
              <a:t>Using </a:t>
            </a:r>
            <a:r>
              <a:rPr lang="en-IN" sz="4000" b="1" dirty="0" smtClean="0">
                <a:solidFill>
                  <a:srgbClr val="C00000"/>
                </a:solidFill>
              </a:rPr>
              <a:t>Properties </a:t>
            </a:r>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When you use a property in an expression, you can use it in a read context (when you are retrieving its value) and in a write context (when you are modifying its value). </a:t>
            </a:r>
          </a:p>
          <a:p>
            <a:pPr marL="0" indent="0" algn="just">
              <a:spcBef>
                <a:spcPts val="0"/>
              </a:spcBef>
              <a:buNone/>
            </a:pPr>
            <a:endParaRPr lang="en-IN" sz="2000" b="1" dirty="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The following example shows how to read values from the </a:t>
            </a:r>
            <a:r>
              <a:rPr lang="en-IN" sz="2000" b="1" i="1" dirty="0" smtClean="0">
                <a:latin typeface="Times New Roman" panose="02020603050405020304" pitchFamily="18" charset="0"/>
                <a:cs typeface="Times New Roman" panose="02020603050405020304" pitchFamily="18" charset="0"/>
              </a:rPr>
              <a:t>X </a:t>
            </a:r>
            <a:r>
              <a:rPr lang="en-IN" sz="2000" b="1" dirty="0" smtClean="0">
                <a:latin typeface="Times New Roman" panose="02020603050405020304" pitchFamily="18" charset="0"/>
                <a:cs typeface="Times New Roman" panose="02020603050405020304" pitchFamily="18" charset="0"/>
              </a:rPr>
              <a:t>and </a:t>
            </a:r>
            <a:r>
              <a:rPr lang="en-IN" sz="2000" b="1" i="1" dirty="0" smtClean="0">
                <a:latin typeface="Times New Roman" panose="02020603050405020304" pitchFamily="18" charset="0"/>
                <a:cs typeface="Times New Roman" panose="02020603050405020304" pitchFamily="18" charset="0"/>
              </a:rPr>
              <a:t>Y </a:t>
            </a:r>
            <a:r>
              <a:rPr lang="en-IN" sz="2000" b="1" dirty="0" smtClean="0">
                <a:latin typeface="Times New Roman" panose="02020603050405020304" pitchFamily="18" charset="0"/>
                <a:cs typeface="Times New Roman" panose="02020603050405020304" pitchFamily="18" charset="0"/>
              </a:rPr>
              <a:t>properties of the </a:t>
            </a:r>
            <a:r>
              <a:rPr lang="en-IN" sz="2000" b="1" i="1" dirty="0" err="1" smtClean="0">
                <a:latin typeface="Times New Roman" panose="02020603050405020304" pitchFamily="18" charset="0"/>
                <a:cs typeface="Times New Roman" panose="02020603050405020304" pitchFamily="18" charset="0"/>
              </a:rPr>
              <a:t>ScreenPosition</a:t>
            </a:r>
            <a:r>
              <a:rPr lang="en-IN" sz="2000" b="1" i="1" dirty="0" smtClean="0">
                <a:latin typeface="Times New Roman" panose="02020603050405020304" pitchFamily="18" charset="0"/>
                <a:cs typeface="Times New Roman" panose="02020603050405020304" pitchFamily="18" charset="0"/>
              </a:rPr>
              <a:t> </a:t>
            </a:r>
            <a:r>
              <a:rPr lang="en-IN" sz="2000" b="1" dirty="0" smtClean="0">
                <a:latin typeface="Times New Roman" panose="02020603050405020304" pitchFamily="18" charset="0"/>
                <a:cs typeface="Times New Roman" panose="02020603050405020304" pitchFamily="18" charset="0"/>
              </a:rPr>
              <a:t>structure:</a:t>
            </a:r>
          </a:p>
          <a:p>
            <a:pPr marL="0" indent="0" algn="just">
              <a:spcBef>
                <a:spcPts val="0"/>
              </a:spcBef>
              <a:buNone/>
            </a:pPr>
            <a:r>
              <a:rPr lang="en-IN" sz="2000" b="1" dirty="0" smtClean="0">
                <a:solidFill>
                  <a:srgbClr val="C00000"/>
                </a:solidFill>
              </a:rPr>
              <a:t>                                           </a:t>
            </a:r>
            <a:r>
              <a:rPr lang="en-IN" sz="2000" b="1" dirty="0" err="1" smtClean="0">
                <a:solidFill>
                  <a:srgbClr val="C00000"/>
                </a:solidFill>
              </a:rPr>
              <a:t>ScreenPosition</a:t>
            </a:r>
            <a:r>
              <a:rPr lang="en-IN" sz="2000" b="1" dirty="0" smtClean="0">
                <a:solidFill>
                  <a:srgbClr val="C00000"/>
                </a:solidFill>
              </a:rPr>
              <a:t> </a:t>
            </a:r>
            <a:r>
              <a:rPr lang="en-IN" sz="2000" b="1" dirty="0">
                <a:solidFill>
                  <a:srgbClr val="C00000"/>
                </a:solidFill>
              </a:rPr>
              <a:t>origin = new </a:t>
            </a:r>
            <a:r>
              <a:rPr lang="en-IN" sz="2000" b="1" dirty="0" err="1">
                <a:solidFill>
                  <a:srgbClr val="C00000"/>
                </a:solidFill>
              </a:rPr>
              <a:t>ScreenPosition</a:t>
            </a:r>
            <a:r>
              <a:rPr lang="en-IN" sz="2000" b="1" dirty="0">
                <a:solidFill>
                  <a:srgbClr val="C00000"/>
                </a:solidFill>
              </a:rPr>
              <a:t>(0, 0</a:t>
            </a:r>
            <a:r>
              <a:rPr lang="en-IN" sz="2000" b="1" dirty="0" smtClean="0">
                <a:solidFill>
                  <a:srgbClr val="C00000"/>
                </a:solidFill>
              </a:rPr>
              <a:t>);</a:t>
            </a:r>
          </a:p>
          <a:p>
            <a:pPr marL="0" indent="0" algn="just">
              <a:spcBef>
                <a:spcPts val="0"/>
              </a:spcBef>
              <a:buNone/>
            </a:pPr>
            <a:r>
              <a:rPr lang="en-IN" sz="2000" b="1" dirty="0">
                <a:solidFill>
                  <a:srgbClr val="C00000"/>
                </a:solidFill>
              </a:rPr>
              <a:t> </a:t>
            </a:r>
            <a:r>
              <a:rPr lang="en-IN" sz="2000" b="1" dirty="0" smtClean="0">
                <a:solidFill>
                  <a:srgbClr val="C00000"/>
                </a:solidFill>
              </a:rPr>
              <a:t>                                          </a:t>
            </a:r>
            <a:r>
              <a:rPr lang="en-IN" sz="2000" b="1" dirty="0" err="1" smtClean="0">
                <a:solidFill>
                  <a:srgbClr val="C00000"/>
                </a:solidFill>
              </a:rPr>
              <a:t>int</a:t>
            </a:r>
            <a:r>
              <a:rPr lang="en-IN" sz="2000" b="1" dirty="0" smtClean="0">
                <a:solidFill>
                  <a:srgbClr val="C00000"/>
                </a:solidFill>
              </a:rPr>
              <a:t> </a:t>
            </a:r>
            <a:r>
              <a:rPr lang="en-IN" sz="2000" b="1" dirty="0" err="1">
                <a:solidFill>
                  <a:srgbClr val="C00000"/>
                </a:solidFill>
              </a:rPr>
              <a:t>xpos</a:t>
            </a:r>
            <a:r>
              <a:rPr lang="en-IN" sz="2000" b="1" dirty="0">
                <a:solidFill>
                  <a:srgbClr val="C00000"/>
                </a:solidFill>
              </a:rPr>
              <a:t> = </a:t>
            </a:r>
            <a:r>
              <a:rPr lang="en-IN" sz="2000" b="1" dirty="0" err="1">
                <a:solidFill>
                  <a:srgbClr val="C00000"/>
                </a:solidFill>
              </a:rPr>
              <a:t>origin.X</a:t>
            </a:r>
            <a:r>
              <a:rPr lang="en-IN" sz="2000" b="1" dirty="0">
                <a:solidFill>
                  <a:srgbClr val="C00000"/>
                </a:solidFill>
              </a:rPr>
              <a:t>; // calls </a:t>
            </a:r>
            <a:r>
              <a:rPr lang="en-IN" sz="2000" b="1" dirty="0" err="1" smtClean="0">
                <a:solidFill>
                  <a:srgbClr val="C00000"/>
                </a:solidFill>
              </a:rPr>
              <a:t>origin.X.get</a:t>
            </a:r>
            <a:r>
              <a:rPr lang="en-IN" sz="2000" b="1" dirty="0" smtClean="0">
                <a:solidFill>
                  <a:srgbClr val="C00000"/>
                </a:solidFill>
              </a:rPr>
              <a:t>  </a:t>
            </a:r>
          </a:p>
          <a:p>
            <a:pPr marL="0" indent="0" algn="just">
              <a:spcBef>
                <a:spcPts val="0"/>
              </a:spcBef>
              <a:buNone/>
            </a:pPr>
            <a:r>
              <a:rPr lang="en-IN" sz="2000" b="1" dirty="0">
                <a:solidFill>
                  <a:srgbClr val="C00000"/>
                </a:solidFill>
              </a:rPr>
              <a:t> </a:t>
            </a:r>
            <a:r>
              <a:rPr lang="en-IN" sz="2000" b="1" dirty="0" smtClean="0">
                <a:solidFill>
                  <a:srgbClr val="C00000"/>
                </a:solidFill>
              </a:rPr>
              <a:t>                                          </a:t>
            </a:r>
            <a:r>
              <a:rPr lang="en-IN" sz="2000" b="1" dirty="0" err="1" smtClean="0">
                <a:solidFill>
                  <a:srgbClr val="C00000"/>
                </a:solidFill>
              </a:rPr>
              <a:t>int</a:t>
            </a:r>
            <a:r>
              <a:rPr lang="en-IN" sz="2000" b="1" dirty="0" smtClean="0">
                <a:solidFill>
                  <a:srgbClr val="C00000"/>
                </a:solidFill>
              </a:rPr>
              <a:t> </a:t>
            </a:r>
            <a:r>
              <a:rPr lang="en-IN" sz="2000" b="1" dirty="0" err="1">
                <a:solidFill>
                  <a:srgbClr val="C00000"/>
                </a:solidFill>
              </a:rPr>
              <a:t>ypos</a:t>
            </a:r>
            <a:r>
              <a:rPr lang="en-IN" sz="2000" b="1" dirty="0">
                <a:solidFill>
                  <a:srgbClr val="C00000"/>
                </a:solidFill>
              </a:rPr>
              <a:t> = </a:t>
            </a:r>
            <a:r>
              <a:rPr lang="en-IN" sz="2000" b="1" dirty="0" err="1">
                <a:solidFill>
                  <a:srgbClr val="C00000"/>
                </a:solidFill>
              </a:rPr>
              <a:t>origin.Y</a:t>
            </a:r>
            <a:r>
              <a:rPr lang="en-IN" sz="2000" b="1" dirty="0">
                <a:solidFill>
                  <a:srgbClr val="C00000"/>
                </a:solidFill>
              </a:rPr>
              <a:t>; // calls </a:t>
            </a:r>
            <a:r>
              <a:rPr lang="en-IN" sz="2000" b="1" dirty="0" err="1" smtClean="0">
                <a:solidFill>
                  <a:srgbClr val="C00000"/>
                </a:solidFill>
              </a:rPr>
              <a:t>origin.Y.get</a:t>
            </a:r>
            <a:r>
              <a:rPr lang="en-IN" sz="2000" b="1" dirty="0" smtClean="0">
                <a:solidFill>
                  <a:srgbClr val="C00000"/>
                </a:solidFill>
              </a:rPr>
              <a:t> </a:t>
            </a:r>
          </a:p>
          <a:p>
            <a:pPr marL="0" indent="0" algn="just">
              <a:spcBef>
                <a:spcPts val="0"/>
              </a:spcBef>
              <a:buNone/>
            </a:pPr>
            <a:endParaRPr lang="en-IN" sz="2000" b="1" dirty="0" smtClean="0">
              <a:solidFill>
                <a:srgbClr val="C00000"/>
              </a:solidFill>
            </a:endParaRPr>
          </a:p>
          <a:p>
            <a:pPr marL="0" indent="0" algn="just">
              <a:spcBef>
                <a:spcPts val="0"/>
              </a:spcBef>
              <a:buNone/>
            </a:pPr>
            <a:r>
              <a:rPr lang="en-IN" sz="2000" b="1" dirty="0">
                <a:latin typeface="Times New Roman" panose="02020603050405020304" pitchFamily="18" charset="0"/>
                <a:cs typeface="Times New Roman" panose="02020603050405020304" pitchFamily="18" charset="0"/>
              </a:rPr>
              <a:t>Notice that you access properties and fields by using identical syntax. When you use a property in a read context, the compiler automatically translates your </a:t>
            </a:r>
            <a:r>
              <a:rPr lang="en-IN" sz="2000" b="1" dirty="0" err="1">
                <a:latin typeface="Times New Roman" panose="02020603050405020304" pitchFamily="18" charset="0"/>
                <a:cs typeface="Times New Roman" panose="02020603050405020304" pitchFamily="18" charset="0"/>
              </a:rPr>
              <a:t>fieldlike</a:t>
            </a:r>
            <a:r>
              <a:rPr lang="en-IN" sz="2000" b="1" dirty="0">
                <a:latin typeface="Times New Roman" panose="02020603050405020304" pitchFamily="18" charset="0"/>
                <a:cs typeface="Times New Roman" panose="02020603050405020304" pitchFamily="18" charset="0"/>
              </a:rPr>
              <a:t> code into a call to the </a:t>
            </a:r>
            <a:r>
              <a:rPr lang="en-IN" sz="2000" b="1" i="1" dirty="0">
                <a:latin typeface="Times New Roman" panose="02020603050405020304" pitchFamily="18" charset="0"/>
                <a:cs typeface="Times New Roman" panose="02020603050405020304" pitchFamily="18" charset="0"/>
              </a:rPr>
              <a:t>get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of that property. </a:t>
            </a:r>
            <a:endParaRPr lang="en-IN" sz="20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en-IN" sz="2000" b="1" dirty="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Similarly</a:t>
            </a:r>
            <a:r>
              <a:rPr lang="en-IN" sz="2000" b="1" dirty="0">
                <a:latin typeface="Times New Roman" panose="02020603050405020304" pitchFamily="18" charset="0"/>
                <a:cs typeface="Times New Roman" panose="02020603050405020304" pitchFamily="18" charset="0"/>
              </a:rPr>
              <a:t>, if you use a property in a write context, the compiler automatically translates your </a:t>
            </a:r>
            <a:r>
              <a:rPr lang="en-IN" sz="2000" b="1" dirty="0" err="1">
                <a:latin typeface="Times New Roman" panose="02020603050405020304" pitchFamily="18" charset="0"/>
                <a:cs typeface="Times New Roman" panose="02020603050405020304" pitchFamily="18" charset="0"/>
              </a:rPr>
              <a:t>fieldlike</a:t>
            </a:r>
            <a:r>
              <a:rPr lang="en-IN" sz="2000" b="1" dirty="0">
                <a:latin typeface="Times New Roman" panose="02020603050405020304" pitchFamily="18" charset="0"/>
                <a:cs typeface="Times New Roman" panose="02020603050405020304" pitchFamily="18" charset="0"/>
              </a:rPr>
              <a:t> code into a call to the </a:t>
            </a:r>
            <a:r>
              <a:rPr lang="en-IN" sz="2000" b="1" i="1" dirty="0">
                <a:latin typeface="Times New Roman" panose="02020603050405020304" pitchFamily="18" charset="0"/>
                <a:cs typeface="Times New Roman" panose="02020603050405020304" pitchFamily="18" charset="0"/>
              </a:rPr>
              <a:t>set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of that property:</a:t>
            </a:r>
            <a:endParaRPr lang="en-IN" sz="2000" b="1" dirty="0" smtClean="0">
              <a:solidFill>
                <a:srgbClr val="C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en-IN" sz="2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058440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3" y="96585"/>
            <a:ext cx="11737304" cy="544488"/>
          </a:xfrm>
        </p:spPr>
        <p:txBody>
          <a:bodyPr>
            <a:noAutofit/>
          </a:bodyPr>
          <a:lstStyle/>
          <a:p>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t>
            </a:r>
            <a:r>
              <a:rPr lang="en-IN" sz="2800" dirty="0"/>
              <a:t/>
            </a:r>
            <a:br>
              <a:rPr lang="en-IN" sz="2800" dirty="0"/>
            </a:br>
            <a:r>
              <a:rPr lang="en-IN" sz="4000" b="1" dirty="0" err="1" smtClean="0">
                <a:solidFill>
                  <a:srgbClr val="C00000"/>
                </a:solidFill>
              </a:rPr>
              <a:t>Contd</a:t>
            </a:r>
            <a:r>
              <a:rPr lang="en-IN" sz="4000" b="1" dirty="0" smtClean="0">
                <a:solidFill>
                  <a:srgbClr val="C00000"/>
                </a:solidFill>
              </a:rPr>
              <a:t>….</a:t>
            </a:r>
            <a:endParaRPr lang="en-IN" sz="4000" dirty="0">
              <a:solidFill>
                <a:srgbClr val="C00000"/>
              </a:solidFill>
            </a:endParaRPr>
          </a:p>
        </p:txBody>
      </p:sp>
      <p:sp>
        <p:nvSpPr>
          <p:cNvPr id="3" name="Content Placeholder 2"/>
          <p:cNvSpPr>
            <a:spLocks noGrp="1"/>
          </p:cNvSpPr>
          <p:nvPr>
            <p:ph idx="1"/>
          </p:nvPr>
        </p:nvSpPr>
        <p:spPr>
          <a:xfrm>
            <a:off x="46532" y="641073"/>
            <a:ext cx="12155172" cy="6216927"/>
          </a:xfrm>
        </p:spPr>
        <p:txBody>
          <a:bodyPr>
            <a:normAutofit/>
          </a:bodyPr>
          <a:lstStyle/>
          <a:p>
            <a:pPr marL="0" indent="0" algn="just">
              <a:spcBef>
                <a:spcPts val="0"/>
              </a:spcBef>
              <a:buNone/>
            </a:pPr>
            <a:r>
              <a:rPr lang="en-IN" sz="2000" dirty="0" smtClean="0">
                <a:solidFill>
                  <a:srgbClr val="000000"/>
                </a:solidFill>
                <a:latin typeface="Times New Roman" panose="02020603050405020304" pitchFamily="18" charset="0"/>
                <a:cs typeface="Times New Roman" panose="02020603050405020304" pitchFamily="18" charset="0"/>
              </a:rPr>
              <a:t>                                                                           </a:t>
            </a:r>
            <a:r>
              <a:rPr lang="en-IN" sz="2000" dirty="0" err="1" smtClean="0">
                <a:solidFill>
                  <a:srgbClr val="C00000"/>
                </a:solidFill>
                <a:latin typeface="Times New Roman" panose="02020603050405020304" pitchFamily="18" charset="0"/>
                <a:cs typeface="Times New Roman" panose="02020603050405020304" pitchFamily="18" charset="0"/>
              </a:rPr>
              <a:t>origin.X</a:t>
            </a:r>
            <a:r>
              <a:rPr lang="en-IN" sz="2000" dirty="0" smtClean="0">
                <a:solidFill>
                  <a:srgbClr val="C00000"/>
                </a:solidFill>
                <a:latin typeface="Times New Roman" panose="02020603050405020304" pitchFamily="18" charset="0"/>
                <a:cs typeface="Times New Roman" panose="02020603050405020304" pitchFamily="18" charset="0"/>
              </a:rPr>
              <a:t> </a:t>
            </a:r>
            <a:r>
              <a:rPr lang="en-IN" sz="2000" dirty="0">
                <a:solidFill>
                  <a:srgbClr val="C00000"/>
                </a:solidFill>
                <a:latin typeface="Times New Roman" panose="02020603050405020304" pitchFamily="18" charset="0"/>
                <a:cs typeface="Times New Roman" panose="02020603050405020304" pitchFamily="18" charset="0"/>
              </a:rPr>
              <a:t>= 40; </a:t>
            </a:r>
            <a:r>
              <a:rPr lang="en-IN" sz="2000" dirty="0" smtClean="0">
                <a:solidFill>
                  <a:srgbClr val="C00000"/>
                </a:solidFill>
                <a:latin typeface="Times New Roman" panose="02020603050405020304" pitchFamily="18" charset="0"/>
                <a:cs typeface="Times New Roman" panose="02020603050405020304" pitchFamily="18" charset="0"/>
              </a:rPr>
              <a:t>   // </a:t>
            </a:r>
            <a:r>
              <a:rPr lang="en-IN" sz="2000" dirty="0">
                <a:solidFill>
                  <a:srgbClr val="C00000"/>
                </a:solidFill>
                <a:latin typeface="Times New Roman" panose="02020603050405020304" pitchFamily="18" charset="0"/>
                <a:cs typeface="Times New Roman" panose="02020603050405020304" pitchFamily="18" charset="0"/>
              </a:rPr>
              <a:t>calls </a:t>
            </a:r>
            <a:r>
              <a:rPr lang="en-IN" sz="2000" dirty="0" err="1">
                <a:solidFill>
                  <a:srgbClr val="C00000"/>
                </a:solidFill>
                <a:latin typeface="Times New Roman" panose="02020603050405020304" pitchFamily="18" charset="0"/>
                <a:cs typeface="Times New Roman" panose="02020603050405020304" pitchFamily="18" charset="0"/>
              </a:rPr>
              <a:t>origin.X.set</a:t>
            </a:r>
            <a:r>
              <a:rPr lang="en-IN" sz="2000" dirty="0">
                <a:solidFill>
                  <a:srgbClr val="C00000"/>
                </a:solidFill>
                <a:latin typeface="Times New Roman" panose="02020603050405020304" pitchFamily="18" charset="0"/>
                <a:cs typeface="Times New Roman" panose="02020603050405020304" pitchFamily="18" charset="0"/>
              </a:rPr>
              <a:t>, with value set to </a:t>
            </a:r>
            <a:r>
              <a:rPr lang="en-IN" sz="2000" dirty="0" smtClean="0">
                <a:solidFill>
                  <a:srgbClr val="C00000"/>
                </a:solidFill>
                <a:latin typeface="Times New Roman" panose="02020603050405020304" pitchFamily="18" charset="0"/>
                <a:cs typeface="Times New Roman" panose="02020603050405020304" pitchFamily="18" charset="0"/>
              </a:rPr>
              <a:t>40</a:t>
            </a:r>
          </a:p>
          <a:p>
            <a:pPr marL="0" indent="0" algn="just">
              <a:spcBef>
                <a:spcPts val="0"/>
              </a:spcBef>
              <a:buNone/>
            </a:pPr>
            <a:r>
              <a:rPr lang="en-IN" sz="2000" dirty="0">
                <a:solidFill>
                  <a:srgbClr val="C00000"/>
                </a:solidFill>
                <a:latin typeface="Times New Roman" panose="02020603050405020304" pitchFamily="18" charset="0"/>
                <a:cs typeface="Times New Roman" panose="02020603050405020304" pitchFamily="18" charset="0"/>
              </a:rPr>
              <a:t> </a:t>
            </a:r>
            <a:r>
              <a:rPr lang="en-IN" sz="2000" dirty="0" smtClean="0">
                <a:solidFill>
                  <a:srgbClr val="C00000"/>
                </a:solidFill>
                <a:latin typeface="Times New Roman" panose="02020603050405020304" pitchFamily="18" charset="0"/>
                <a:cs typeface="Times New Roman" panose="02020603050405020304" pitchFamily="18" charset="0"/>
              </a:rPr>
              <a:t>                                                                          </a:t>
            </a:r>
            <a:r>
              <a:rPr lang="en-IN" sz="2000" dirty="0" err="1" smtClean="0">
                <a:solidFill>
                  <a:srgbClr val="C00000"/>
                </a:solidFill>
                <a:latin typeface="Times New Roman" panose="02020603050405020304" pitchFamily="18" charset="0"/>
                <a:cs typeface="Times New Roman" panose="02020603050405020304" pitchFamily="18" charset="0"/>
              </a:rPr>
              <a:t>origin.Y</a:t>
            </a:r>
            <a:r>
              <a:rPr lang="en-IN" sz="2000" dirty="0" smtClean="0">
                <a:solidFill>
                  <a:srgbClr val="C00000"/>
                </a:solidFill>
                <a:latin typeface="Times New Roman" panose="02020603050405020304" pitchFamily="18" charset="0"/>
                <a:cs typeface="Times New Roman" panose="02020603050405020304" pitchFamily="18" charset="0"/>
              </a:rPr>
              <a:t> </a:t>
            </a:r>
            <a:r>
              <a:rPr lang="en-IN" sz="2000" dirty="0">
                <a:solidFill>
                  <a:srgbClr val="C00000"/>
                </a:solidFill>
                <a:latin typeface="Times New Roman" panose="02020603050405020304" pitchFamily="18" charset="0"/>
                <a:cs typeface="Times New Roman" panose="02020603050405020304" pitchFamily="18" charset="0"/>
              </a:rPr>
              <a:t>= 100; </a:t>
            </a:r>
            <a:r>
              <a:rPr lang="en-IN" sz="2000" dirty="0" smtClean="0">
                <a:solidFill>
                  <a:srgbClr val="C00000"/>
                </a:solidFill>
                <a:latin typeface="Times New Roman" panose="02020603050405020304" pitchFamily="18" charset="0"/>
                <a:cs typeface="Times New Roman" panose="02020603050405020304" pitchFamily="18" charset="0"/>
              </a:rPr>
              <a:t> // </a:t>
            </a:r>
            <a:r>
              <a:rPr lang="en-IN" sz="2000" dirty="0">
                <a:solidFill>
                  <a:srgbClr val="C00000"/>
                </a:solidFill>
                <a:latin typeface="Times New Roman" panose="02020603050405020304" pitchFamily="18" charset="0"/>
                <a:cs typeface="Times New Roman" panose="02020603050405020304" pitchFamily="18" charset="0"/>
              </a:rPr>
              <a:t>calls </a:t>
            </a:r>
            <a:r>
              <a:rPr lang="en-IN" sz="2000" dirty="0" err="1">
                <a:solidFill>
                  <a:srgbClr val="C00000"/>
                </a:solidFill>
                <a:latin typeface="Times New Roman" panose="02020603050405020304" pitchFamily="18" charset="0"/>
                <a:cs typeface="Times New Roman" panose="02020603050405020304" pitchFamily="18" charset="0"/>
              </a:rPr>
              <a:t>origin.Y.Set</a:t>
            </a:r>
            <a:r>
              <a:rPr lang="en-IN" sz="2000" dirty="0">
                <a:solidFill>
                  <a:srgbClr val="C00000"/>
                </a:solidFill>
                <a:latin typeface="Times New Roman" panose="02020603050405020304" pitchFamily="18" charset="0"/>
                <a:cs typeface="Times New Roman" panose="02020603050405020304" pitchFamily="18" charset="0"/>
              </a:rPr>
              <a:t>, with value set to </a:t>
            </a:r>
            <a:r>
              <a:rPr lang="en-IN" sz="2000" dirty="0" smtClean="0">
                <a:solidFill>
                  <a:srgbClr val="C00000"/>
                </a:solidFill>
                <a:latin typeface="Times New Roman" panose="02020603050405020304" pitchFamily="18" charset="0"/>
                <a:cs typeface="Times New Roman" panose="02020603050405020304" pitchFamily="18" charset="0"/>
              </a:rPr>
              <a:t>100 </a:t>
            </a:r>
          </a:p>
          <a:p>
            <a:pPr algn="just"/>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The values being assigned are passed in to the </a:t>
            </a:r>
            <a:r>
              <a:rPr lang="en-IN" sz="2000" b="1" i="1" dirty="0">
                <a:solidFill>
                  <a:schemeClr val="tx1">
                    <a:lumMod val="95000"/>
                    <a:lumOff val="5000"/>
                  </a:schemeClr>
                </a:solidFill>
                <a:latin typeface="Times New Roman" panose="02020603050405020304" pitchFamily="18" charset="0"/>
                <a:cs typeface="Times New Roman" panose="02020603050405020304" pitchFamily="18" charset="0"/>
              </a:rPr>
              <a:t>set </a:t>
            </a:r>
            <a:r>
              <a:rPr lang="en-IN" sz="2000" b="1" dirty="0" err="1">
                <a:solidFill>
                  <a:schemeClr val="tx1">
                    <a:lumMod val="95000"/>
                    <a:lumOff val="5000"/>
                  </a:schemeClr>
                </a:solidFill>
                <a:latin typeface="Times New Roman" panose="02020603050405020304" pitchFamily="18" charset="0"/>
                <a:cs typeface="Times New Roman" panose="02020603050405020304" pitchFamily="18" charset="0"/>
              </a:rPr>
              <a:t>accessors</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 by using the </a:t>
            </a:r>
            <a:r>
              <a:rPr lang="en-IN" sz="2000" b="1" i="1" dirty="0">
                <a:solidFill>
                  <a:schemeClr val="tx1">
                    <a:lumMod val="95000"/>
                    <a:lumOff val="5000"/>
                  </a:schemeClr>
                </a:solidFill>
                <a:latin typeface="Times New Roman" panose="02020603050405020304" pitchFamily="18" charset="0"/>
                <a:cs typeface="Times New Roman" panose="02020603050405020304" pitchFamily="18" charset="0"/>
              </a:rPr>
              <a:t>value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variable, as described in the preceding section. The runtime does this automatically.</a:t>
            </a:r>
          </a:p>
          <a:p>
            <a:pPr algn="just"/>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It’s also possible to use a property in a read/write context. In this case, both the </a:t>
            </a:r>
            <a:r>
              <a:rPr lang="en-IN" sz="2000" b="1" i="1" dirty="0">
                <a:solidFill>
                  <a:schemeClr val="tx1">
                    <a:lumMod val="95000"/>
                    <a:lumOff val="5000"/>
                  </a:schemeClr>
                </a:solidFill>
                <a:latin typeface="Times New Roman" panose="02020603050405020304" pitchFamily="18" charset="0"/>
                <a:cs typeface="Times New Roman" panose="02020603050405020304" pitchFamily="18" charset="0"/>
              </a:rPr>
              <a:t>get </a:t>
            </a:r>
            <a:r>
              <a:rPr lang="en-IN" sz="2000" b="1" dirty="0" err="1">
                <a:solidFill>
                  <a:schemeClr val="tx1">
                    <a:lumMod val="95000"/>
                    <a:lumOff val="5000"/>
                  </a:schemeClr>
                </a:solidFill>
                <a:latin typeface="Times New Roman" panose="02020603050405020304" pitchFamily="18" charset="0"/>
                <a:cs typeface="Times New Roman" panose="02020603050405020304" pitchFamily="18" charset="0"/>
              </a:rPr>
              <a:t>accessor</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 and the </a:t>
            </a:r>
            <a:r>
              <a:rPr lang="en-IN" sz="2000" b="1" i="1" dirty="0">
                <a:solidFill>
                  <a:schemeClr val="tx1">
                    <a:lumMod val="95000"/>
                    <a:lumOff val="5000"/>
                  </a:schemeClr>
                </a:solidFill>
                <a:latin typeface="Times New Roman" panose="02020603050405020304" pitchFamily="18" charset="0"/>
                <a:cs typeface="Times New Roman" panose="02020603050405020304" pitchFamily="18" charset="0"/>
              </a:rPr>
              <a:t>set </a:t>
            </a:r>
            <a:r>
              <a:rPr lang="en-IN" sz="2000" b="1" dirty="0" err="1">
                <a:solidFill>
                  <a:schemeClr val="tx1">
                    <a:lumMod val="95000"/>
                    <a:lumOff val="5000"/>
                  </a:schemeClr>
                </a:solidFill>
                <a:latin typeface="Times New Roman" panose="02020603050405020304" pitchFamily="18" charset="0"/>
                <a:cs typeface="Times New Roman" panose="02020603050405020304" pitchFamily="18" charset="0"/>
              </a:rPr>
              <a:t>accessor</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 are used. For example, the compiler automatically translates statements such as the following into calls to the </a:t>
            </a:r>
            <a:r>
              <a:rPr lang="en-IN" sz="2000" b="1" i="1" dirty="0">
                <a:solidFill>
                  <a:schemeClr val="tx1">
                    <a:lumMod val="95000"/>
                    <a:lumOff val="5000"/>
                  </a:schemeClr>
                </a:solidFill>
                <a:latin typeface="Times New Roman" panose="02020603050405020304" pitchFamily="18" charset="0"/>
                <a:cs typeface="Times New Roman" panose="02020603050405020304" pitchFamily="18" charset="0"/>
              </a:rPr>
              <a:t>get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and </a:t>
            </a:r>
            <a:r>
              <a:rPr lang="en-IN" sz="2000" b="1" i="1" dirty="0">
                <a:solidFill>
                  <a:schemeClr val="tx1">
                    <a:lumMod val="95000"/>
                    <a:lumOff val="5000"/>
                  </a:schemeClr>
                </a:solidFill>
                <a:latin typeface="Times New Roman" panose="02020603050405020304" pitchFamily="18" charset="0"/>
                <a:cs typeface="Times New Roman" panose="02020603050405020304" pitchFamily="18" charset="0"/>
              </a:rPr>
              <a:t>set </a:t>
            </a:r>
            <a:r>
              <a:rPr lang="en-IN" sz="2000" b="1" dirty="0" err="1">
                <a:solidFill>
                  <a:schemeClr val="tx1">
                    <a:lumMod val="95000"/>
                    <a:lumOff val="5000"/>
                  </a:schemeClr>
                </a:solidFill>
                <a:latin typeface="Times New Roman" panose="02020603050405020304" pitchFamily="18" charset="0"/>
                <a:cs typeface="Times New Roman" panose="02020603050405020304" pitchFamily="18" charset="0"/>
              </a:rPr>
              <a:t>accessors</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a:t>
            </a:r>
          </a:p>
          <a:p>
            <a:pPr marL="0" indent="0" algn="just">
              <a:buNone/>
            </a:pPr>
            <a:r>
              <a:rPr lang="en-IN" sz="2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IN" sz="2000" b="1" dirty="0" err="1" smtClean="0">
                <a:solidFill>
                  <a:schemeClr val="tx1">
                    <a:lumMod val="95000"/>
                    <a:lumOff val="5000"/>
                  </a:schemeClr>
                </a:solidFill>
                <a:latin typeface="Times New Roman" panose="02020603050405020304" pitchFamily="18" charset="0"/>
                <a:cs typeface="Times New Roman" panose="02020603050405020304" pitchFamily="18" charset="0"/>
              </a:rPr>
              <a:t>origin.X</a:t>
            </a:r>
            <a:r>
              <a:rPr lang="en-IN" sz="2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 10</a:t>
            </a:r>
            <a:r>
              <a:rPr lang="en-IN" sz="2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p>
          <a:p>
            <a:pPr marL="0" indent="0" algn="just">
              <a:buNone/>
            </a:pPr>
            <a:endParaRPr lang="en-IN"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491842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3" y="96585"/>
            <a:ext cx="11737304" cy="544488"/>
          </a:xfrm>
        </p:spPr>
        <p:txBody>
          <a:bodyPr>
            <a:noAutofit/>
          </a:bodyPr>
          <a:lstStyle/>
          <a:p>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t>
            </a:r>
            <a:r>
              <a:rPr lang="en-IN" sz="4000" b="1" dirty="0">
                <a:solidFill>
                  <a:srgbClr val="C00000"/>
                </a:solidFill>
              </a:rPr>
              <a:t>Read-Only Properties</a:t>
            </a:r>
          </a:p>
        </p:txBody>
      </p:sp>
      <p:sp>
        <p:nvSpPr>
          <p:cNvPr id="3" name="Content Placeholder 2"/>
          <p:cNvSpPr>
            <a:spLocks noGrp="1"/>
          </p:cNvSpPr>
          <p:nvPr>
            <p:ph idx="1"/>
          </p:nvPr>
        </p:nvSpPr>
        <p:spPr>
          <a:xfrm>
            <a:off x="46532" y="641073"/>
            <a:ext cx="12155172" cy="6216927"/>
          </a:xfrm>
        </p:spPr>
        <p:txBody>
          <a:bodyPr>
            <a:normAutofit lnSpcReduction="10000"/>
          </a:bodyPr>
          <a:lstStyle/>
          <a:p>
            <a:pPr marL="0" indent="0" algn="just">
              <a:buNone/>
            </a:pPr>
            <a:r>
              <a:rPr lang="en-IN" sz="2000" b="1" dirty="0">
                <a:latin typeface="Times New Roman" panose="02020603050405020304" pitchFamily="18" charset="0"/>
                <a:cs typeface="Times New Roman" panose="02020603050405020304" pitchFamily="18" charset="0"/>
              </a:rPr>
              <a:t>You can declare a property that contains only a </a:t>
            </a:r>
            <a:r>
              <a:rPr lang="en-IN" sz="2000" b="1" i="1" dirty="0">
                <a:latin typeface="Times New Roman" panose="02020603050405020304" pitchFamily="18" charset="0"/>
                <a:cs typeface="Times New Roman" panose="02020603050405020304" pitchFamily="18" charset="0"/>
              </a:rPr>
              <a:t>get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In this case, you can use the property only in a read context. </a:t>
            </a:r>
            <a:endParaRPr lang="en-IN" sz="2000" b="1" dirty="0" smtClean="0">
              <a:latin typeface="Times New Roman" panose="02020603050405020304" pitchFamily="18" charset="0"/>
              <a:cs typeface="Times New Roman" panose="02020603050405020304" pitchFamily="18" charset="0"/>
            </a:endParaRPr>
          </a:p>
          <a:p>
            <a:pPr marL="0" indent="0" algn="just">
              <a:buNone/>
            </a:pPr>
            <a:r>
              <a:rPr lang="en-IN" sz="2000" b="1" dirty="0" smtClean="0">
                <a:latin typeface="Times New Roman" panose="02020603050405020304" pitchFamily="18" charset="0"/>
                <a:cs typeface="Times New Roman" panose="02020603050405020304" pitchFamily="18" charset="0"/>
              </a:rPr>
              <a:t>For </a:t>
            </a:r>
            <a:r>
              <a:rPr lang="en-IN" sz="2000" b="1" dirty="0">
                <a:latin typeface="Times New Roman" panose="02020603050405020304" pitchFamily="18" charset="0"/>
                <a:cs typeface="Times New Roman" panose="02020603050405020304" pitchFamily="18" charset="0"/>
              </a:rPr>
              <a:t>example, here’s the </a:t>
            </a:r>
            <a:r>
              <a:rPr lang="en-IN" sz="2000" b="1" i="1" dirty="0">
                <a:latin typeface="Times New Roman" panose="02020603050405020304" pitchFamily="18" charset="0"/>
                <a:cs typeface="Times New Roman" panose="02020603050405020304" pitchFamily="18" charset="0"/>
              </a:rPr>
              <a:t>X </a:t>
            </a:r>
            <a:r>
              <a:rPr lang="en-IN" sz="2000" b="1" dirty="0">
                <a:latin typeface="Times New Roman" panose="02020603050405020304" pitchFamily="18" charset="0"/>
                <a:cs typeface="Times New Roman" panose="02020603050405020304" pitchFamily="18" charset="0"/>
              </a:rPr>
              <a:t>property of the </a:t>
            </a:r>
            <a:r>
              <a:rPr lang="en-IN" sz="2000" b="1" i="1" dirty="0" err="1">
                <a:latin typeface="Times New Roman" panose="02020603050405020304" pitchFamily="18" charset="0"/>
                <a:cs typeface="Times New Roman" panose="02020603050405020304" pitchFamily="18" charset="0"/>
              </a:rPr>
              <a:t>ScreenPosition</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structure declared as a read-only property</a:t>
            </a:r>
            <a:r>
              <a:rPr lang="en-IN" sz="2000" b="1" dirty="0" smtClean="0">
                <a:latin typeface="Times New Roman" panose="02020603050405020304" pitchFamily="18" charset="0"/>
                <a:cs typeface="Times New Roman" panose="02020603050405020304" pitchFamily="18" charset="0"/>
              </a:rPr>
              <a:t>: </a:t>
            </a:r>
          </a:p>
          <a:p>
            <a:pPr marL="0" indent="0" algn="just">
              <a:spcBef>
                <a:spcPts val="0"/>
              </a:spcBef>
              <a:buNone/>
            </a:pPr>
            <a:r>
              <a:rPr lang="en-IN" sz="2000" b="1" dirty="0" smtClean="0">
                <a:solidFill>
                  <a:srgbClr val="C00000"/>
                </a:solidFill>
                <a:latin typeface="Times New Roman" panose="02020603050405020304" pitchFamily="18" charset="0"/>
                <a:cs typeface="Times New Roman" panose="02020603050405020304" pitchFamily="18" charset="0"/>
              </a:rPr>
              <a:t>                                                       </a:t>
            </a:r>
            <a:r>
              <a:rPr lang="en-IN" sz="2000" b="1" dirty="0" err="1" smtClean="0">
                <a:solidFill>
                  <a:srgbClr val="C00000"/>
                </a:solidFill>
                <a:latin typeface="Times New Roman" panose="02020603050405020304" pitchFamily="18" charset="0"/>
                <a:cs typeface="Times New Roman" panose="02020603050405020304" pitchFamily="18" charset="0"/>
              </a:rPr>
              <a:t>struct</a:t>
            </a:r>
            <a:r>
              <a:rPr lang="en-IN" sz="2000" b="1" dirty="0" smtClean="0">
                <a:solidFill>
                  <a:srgbClr val="C00000"/>
                </a:solidFill>
                <a:latin typeface="Times New Roman" panose="02020603050405020304" pitchFamily="18" charset="0"/>
                <a:cs typeface="Times New Roman" panose="02020603050405020304" pitchFamily="18" charset="0"/>
              </a:rPr>
              <a:t> </a:t>
            </a:r>
            <a:r>
              <a:rPr lang="en-IN" sz="2000" b="1" dirty="0" err="1" smtClean="0">
                <a:solidFill>
                  <a:srgbClr val="C00000"/>
                </a:solidFill>
                <a:latin typeface="Times New Roman" panose="02020603050405020304" pitchFamily="18" charset="0"/>
                <a:cs typeface="Times New Roman" panose="02020603050405020304" pitchFamily="18" charset="0"/>
              </a:rPr>
              <a:t>ScreenPosition</a:t>
            </a:r>
            <a:endParaRPr lang="en-IN" sz="2000" b="1" dirty="0" smtClean="0">
              <a:solidFill>
                <a:srgbClr val="C00000"/>
              </a:solidFill>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 </a:t>
            </a:r>
          </a:p>
          <a:p>
            <a:pPr marL="0" indent="0" algn="just">
              <a:spcBef>
                <a:spcPts val="0"/>
              </a:spcBef>
              <a:buNone/>
            </a:pPr>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private </a:t>
            </a:r>
            <a:r>
              <a:rPr lang="en-IN" sz="2000" b="1" dirty="0" err="1">
                <a:solidFill>
                  <a:srgbClr val="C00000"/>
                </a:solidFill>
                <a:latin typeface="Times New Roman" panose="02020603050405020304" pitchFamily="18" charset="0"/>
                <a:cs typeface="Times New Roman" panose="02020603050405020304" pitchFamily="18" charset="0"/>
              </a:rPr>
              <a:t>int</a:t>
            </a:r>
            <a:r>
              <a:rPr lang="en-IN" sz="2000" b="1" dirty="0">
                <a:solidFill>
                  <a:srgbClr val="C00000"/>
                </a:solidFill>
                <a:latin typeface="Times New Roman" panose="02020603050405020304" pitchFamily="18" charset="0"/>
                <a:cs typeface="Times New Roman" panose="02020603050405020304" pitchFamily="18" charset="0"/>
              </a:rPr>
              <a:t> _x; </a:t>
            </a:r>
            <a:endParaRPr lang="en-IN" sz="2000" b="1" dirty="0" smtClean="0">
              <a:solidFill>
                <a:srgbClr val="C00000"/>
              </a:solidFill>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 </a:t>
            </a:r>
          </a:p>
          <a:p>
            <a:pPr marL="0" indent="0" algn="just">
              <a:spcBef>
                <a:spcPts val="0"/>
              </a:spcBef>
              <a:buNone/>
            </a:pPr>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public </a:t>
            </a:r>
            <a:r>
              <a:rPr lang="en-IN" sz="2000" b="1" dirty="0" err="1">
                <a:solidFill>
                  <a:srgbClr val="C00000"/>
                </a:solidFill>
                <a:latin typeface="Times New Roman" panose="02020603050405020304" pitchFamily="18" charset="0"/>
                <a:cs typeface="Times New Roman" panose="02020603050405020304" pitchFamily="18" charset="0"/>
              </a:rPr>
              <a:t>int</a:t>
            </a:r>
            <a:r>
              <a:rPr lang="en-IN" sz="2000" b="1" dirty="0">
                <a:solidFill>
                  <a:srgbClr val="C00000"/>
                </a:solidFill>
                <a:latin typeface="Times New Roman" panose="02020603050405020304" pitchFamily="18" charset="0"/>
                <a:cs typeface="Times New Roman" panose="02020603050405020304" pitchFamily="18" charset="0"/>
              </a:rPr>
              <a:t> X </a:t>
            </a:r>
            <a:endParaRPr lang="en-IN" sz="2000" b="1" dirty="0" smtClean="0">
              <a:solidFill>
                <a:srgbClr val="C00000"/>
              </a:solidFill>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a:t>
            </a:r>
          </a:p>
          <a:p>
            <a:pPr marL="0" indent="0" algn="just">
              <a:spcBef>
                <a:spcPts val="0"/>
              </a:spcBef>
              <a:buNone/>
            </a:pPr>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get  </a:t>
            </a:r>
          </a:p>
          <a:p>
            <a:pPr marL="0" indent="0" algn="just">
              <a:spcBef>
                <a:spcPts val="0"/>
              </a:spcBef>
              <a:buNone/>
            </a:pPr>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a:t>
            </a:r>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a:t>
            </a:r>
          </a:p>
          <a:p>
            <a:pPr marL="0" indent="0" algn="just">
              <a:spcBef>
                <a:spcPts val="0"/>
              </a:spcBef>
              <a:buNone/>
            </a:pPr>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return </a:t>
            </a:r>
            <a:r>
              <a:rPr lang="en-IN" sz="2000" b="1" dirty="0" err="1">
                <a:solidFill>
                  <a:srgbClr val="C00000"/>
                </a:solidFill>
                <a:latin typeface="Times New Roman" panose="02020603050405020304" pitchFamily="18" charset="0"/>
                <a:cs typeface="Times New Roman" panose="02020603050405020304" pitchFamily="18" charset="0"/>
              </a:rPr>
              <a:t>this._x</a:t>
            </a:r>
            <a:r>
              <a:rPr lang="en-IN" sz="2000" b="1" dirty="0">
                <a:solidFill>
                  <a:srgbClr val="C00000"/>
                </a:solidFill>
                <a:latin typeface="Times New Roman" panose="02020603050405020304" pitchFamily="18" charset="0"/>
                <a:cs typeface="Times New Roman" panose="02020603050405020304" pitchFamily="18" charset="0"/>
              </a:rPr>
              <a:t>; </a:t>
            </a:r>
            <a:endParaRPr lang="en-IN" sz="2000" b="1" dirty="0" smtClean="0">
              <a:solidFill>
                <a:srgbClr val="C00000"/>
              </a:solidFill>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 </a:t>
            </a:r>
          </a:p>
          <a:p>
            <a:pPr marL="0" indent="0" algn="just">
              <a:spcBef>
                <a:spcPts val="0"/>
              </a:spcBef>
              <a:buNone/>
            </a:pPr>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a:t>
            </a:r>
          </a:p>
          <a:p>
            <a:pPr marL="0" indent="0" algn="just">
              <a:spcBef>
                <a:spcPts val="0"/>
              </a:spcBef>
              <a:buNone/>
            </a:pPr>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 </a:t>
            </a:r>
          </a:p>
          <a:p>
            <a:pPr algn="just"/>
            <a:r>
              <a:rPr lang="en-IN" sz="2000" b="1" dirty="0">
                <a:latin typeface="Times New Roman" panose="02020603050405020304" pitchFamily="18" charset="0"/>
                <a:cs typeface="Times New Roman" panose="02020603050405020304" pitchFamily="18" charset="0"/>
              </a:rPr>
              <a:t>The </a:t>
            </a:r>
            <a:r>
              <a:rPr lang="en-IN" sz="2000" b="1" i="1" dirty="0">
                <a:latin typeface="Times New Roman" panose="02020603050405020304" pitchFamily="18" charset="0"/>
                <a:cs typeface="Times New Roman" panose="02020603050405020304" pitchFamily="18" charset="0"/>
              </a:rPr>
              <a:t>X </a:t>
            </a:r>
            <a:r>
              <a:rPr lang="en-IN" sz="2000" b="1" dirty="0">
                <a:latin typeface="Times New Roman" panose="02020603050405020304" pitchFamily="18" charset="0"/>
                <a:cs typeface="Times New Roman" panose="02020603050405020304" pitchFamily="18" charset="0"/>
              </a:rPr>
              <a:t>property does not contain a </a:t>
            </a:r>
            <a:r>
              <a:rPr lang="en-IN" sz="2000" b="1" i="1" dirty="0">
                <a:latin typeface="Times New Roman" panose="02020603050405020304" pitchFamily="18" charset="0"/>
                <a:cs typeface="Times New Roman" panose="02020603050405020304" pitchFamily="18" charset="0"/>
              </a:rPr>
              <a:t>set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therefore, any attempt to use </a:t>
            </a:r>
            <a:r>
              <a:rPr lang="en-IN" sz="2000" b="1" i="1" dirty="0">
                <a:latin typeface="Times New Roman" panose="02020603050405020304" pitchFamily="18" charset="0"/>
                <a:cs typeface="Times New Roman" panose="02020603050405020304" pitchFamily="18" charset="0"/>
              </a:rPr>
              <a:t>X </a:t>
            </a:r>
            <a:r>
              <a:rPr lang="en-IN" sz="2000" b="1" dirty="0">
                <a:latin typeface="Times New Roman" panose="02020603050405020304" pitchFamily="18" charset="0"/>
                <a:cs typeface="Times New Roman" panose="02020603050405020304" pitchFamily="18" charset="0"/>
              </a:rPr>
              <a:t>in a write context will fail. For example:</a:t>
            </a:r>
          </a:p>
          <a:p>
            <a:pPr marL="0" indent="0" algn="just">
              <a:buNone/>
            </a:pPr>
            <a:r>
              <a:rPr lang="en-IN" sz="2000" b="1" dirty="0" smtClean="0">
                <a:latin typeface="Times New Roman" panose="02020603050405020304" pitchFamily="18" charset="0"/>
                <a:cs typeface="Times New Roman" panose="02020603050405020304" pitchFamily="18" charset="0"/>
              </a:rPr>
              <a:t>                                                 </a:t>
            </a:r>
            <a:r>
              <a:rPr lang="en-IN" sz="2000" b="1" dirty="0" err="1" smtClean="0">
                <a:latin typeface="Times New Roman" panose="02020603050405020304" pitchFamily="18" charset="0"/>
                <a:cs typeface="Times New Roman" panose="02020603050405020304" pitchFamily="18" charset="0"/>
              </a:rPr>
              <a:t>origin.X</a:t>
            </a:r>
            <a:r>
              <a:rPr lang="en-IN" sz="2000" b="1" dirty="0" smtClean="0">
                <a:latin typeface="Times New Roman" panose="02020603050405020304" pitchFamily="18" charset="0"/>
                <a:cs typeface="Times New Roman" panose="02020603050405020304" pitchFamily="18" charset="0"/>
              </a:rPr>
              <a:t> = 140;            // compile-time error</a:t>
            </a:r>
            <a:r>
              <a:rPr lang="en-IN" sz="2000" b="1" dirty="0" smtClean="0">
                <a:solidFill>
                  <a:srgbClr val="C00000"/>
                </a:solidFill>
                <a:latin typeface="Times New Roman" panose="02020603050405020304" pitchFamily="18" charset="0"/>
                <a:cs typeface="Times New Roman" panose="02020603050405020304" pitchFamily="18" charset="0"/>
              </a:rPr>
              <a:t>      </a:t>
            </a:r>
          </a:p>
          <a:p>
            <a:pPr marL="0" indent="0" algn="just">
              <a:spcBef>
                <a:spcPts val="0"/>
              </a:spcBef>
              <a:buNone/>
            </a:pPr>
            <a:r>
              <a:rPr lang="en-IN" sz="2000" b="1" dirty="0" smtClean="0">
                <a:solidFill>
                  <a:srgbClr val="C00000"/>
                </a:solidFill>
                <a:latin typeface="Times New Roman" panose="02020603050405020304" pitchFamily="18" charset="0"/>
                <a:cs typeface="Times New Roman" panose="02020603050405020304" pitchFamily="18" charset="0"/>
              </a:rPr>
              <a:t>              </a:t>
            </a:r>
            <a:r>
              <a:rPr lang="en-IN" sz="2000" dirty="0" smtClean="0"/>
              <a:t>       </a:t>
            </a:r>
            <a:endParaRPr lang="en-IN"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592675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 y="96585"/>
            <a:ext cx="11737304" cy="544488"/>
          </a:xfrm>
        </p:spPr>
        <p:txBody>
          <a:bodyPr>
            <a:noAutofit/>
          </a:bodyPr>
          <a:lstStyle/>
          <a:p>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4000" b="1" dirty="0">
                <a:solidFill>
                  <a:srgbClr val="C00000"/>
                </a:solidFill>
              </a:rPr>
              <a:t/>
            </a:r>
            <a:br>
              <a:rPr lang="en-IN" sz="4000" b="1" dirty="0">
                <a:solidFill>
                  <a:srgbClr val="C00000"/>
                </a:solidFill>
              </a:rPr>
            </a:br>
            <a:r>
              <a:rPr lang="en-IN" sz="4000" b="1" dirty="0">
                <a:solidFill>
                  <a:srgbClr val="C00000"/>
                </a:solidFill>
              </a:rPr>
              <a:t>Write-Only </a:t>
            </a:r>
            <a:r>
              <a:rPr lang="en-IN" sz="4000" dirty="0">
                <a:solidFill>
                  <a:srgbClr val="C00000"/>
                </a:solidFill>
              </a:rPr>
              <a:t>P</a:t>
            </a:r>
            <a:r>
              <a:rPr lang="en-IN" sz="4000" b="1" dirty="0">
                <a:solidFill>
                  <a:srgbClr val="C00000"/>
                </a:solidFill>
              </a:rPr>
              <a:t>roperties</a:t>
            </a:r>
          </a:p>
        </p:txBody>
      </p:sp>
      <p:sp>
        <p:nvSpPr>
          <p:cNvPr id="3" name="Content Placeholder 2"/>
          <p:cNvSpPr>
            <a:spLocks noGrp="1"/>
          </p:cNvSpPr>
          <p:nvPr>
            <p:ph idx="1"/>
          </p:nvPr>
        </p:nvSpPr>
        <p:spPr>
          <a:xfrm>
            <a:off x="46532" y="641073"/>
            <a:ext cx="12155172" cy="6216927"/>
          </a:xfrm>
        </p:spPr>
        <p:txBody>
          <a:bodyPr>
            <a:normAutofit/>
          </a:bodyPr>
          <a:lstStyle/>
          <a:p>
            <a:pPr marL="0" indent="0" algn="just">
              <a:buNone/>
            </a:pPr>
            <a:r>
              <a:rPr lang="en-IN" sz="2000" b="1" dirty="0" smtClean="0">
                <a:latin typeface="Times New Roman" panose="02020603050405020304" pitchFamily="18" charset="0"/>
                <a:cs typeface="Times New Roman" panose="02020603050405020304" pitchFamily="18" charset="0"/>
              </a:rPr>
              <a:t>Similarly, you can declare a property that contains only a </a:t>
            </a:r>
            <a:r>
              <a:rPr lang="en-IN" sz="2000" b="1" i="1" dirty="0" smtClean="0">
                <a:latin typeface="Times New Roman" panose="02020603050405020304" pitchFamily="18" charset="0"/>
                <a:cs typeface="Times New Roman" panose="02020603050405020304" pitchFamily="18" charset="0"/>
              </a:rPr>
              <a:t>set </a:t>
            </a:r>
            <a:r>
              <a:rPr lang="en-IN" sz="2000" b="1" dirty="0" err="1" smtClean="0">
                <a:latin typeface="Times New Roman" panose="02020603050405020304" pitchFamily="18" charset="0"/>
                <a:cs typeface="Times New Roman" panose="02020603050405020304" pitchFamily="18" charset="0"/>
              </a:rPr>
              <a:t>accessor</a:t>
            </a:r>
            <a:r>
              <a:rPr lang="en-IN" sz="2000" b="1" dirty="0" smtClean="0">
                <a:latin typeface="Times New Roman" panose="02020603050405020304" pitchFamily="18" charset="0"/>
                <a:cs typeface="Times New Roman" panose="02020603050405020304" pitchFamily="18" charset="0"/>
              </a:rPr>
              <a:t>. In this case, you can use the property only in a write context. </a:t>
            </a:r>
          </a:p>
          <a:p>
            <a:pPr marL="0" indent="0" algn="just">
              <a:buNone/>
            </a:pPr>
            <a:r>
              <a:rPr lang="en-IN" sz="2000" b="1" dirty="0" smtClean="0">
                <a:latin typeface="Times New Roman" panose="02020603050405020304" pitchFamily="18" charset="0"/>
                <a:cs typeface="Times New Roman" panose="02020603050405020304" pitchFamily="18" charset="0"/>
              </a:rPr>
              <a:t>For example, here’s the </a:t>
            </a:r>
            <a:r>
              <a:rPr lang="en-IN" sz="2000" b="1" i="1" dirty="0" smtClean="0">
                <a:latin typeface="Times New Roman" panose="02020603050405020304" pitchFamily="18" charset="0"/>
                <a:cs typeface="Times New Roman" panose="02020603050405020304" pitchFamily="18" charset="0"/>
              </a:rPr>
              <a:t>X </a:t>
            </a:r>
            <a:r>
              <a:rPr lang="en-IN" sz="2000" b="1" dirty="0" smtClean="0">
                <a:latin typeface="Times New Roman" panose="02020603050405020304" pitchFamily="18" charset="0"/>
                <a:cs typeface="Times New Roman" panose="02020603050405020304" pitchFamily="18" charset="0"/>
              </a:rPr>
              <a:t>property of the </a:t>
            </a:r>
            <a:r>
              <a:rPr lang="en-IN" sz="2000" b="1" i="1" dirty="0" err="1" smtClean="0">
                <a:latin typeface="Times New Roman" panose="02020603050405020304" pitchFamily="18" charset="0"/>
                <a:cs typeface="Times New Roman" panose="02020603050405020304" pitchFamily="18" charset="0"/>
              </a:rPr>
              <a:t>ScreenPosition</a:t>
            </a:r>
            <a:r>
              <a:rPr lang="en-IN" sz="2000" b="1" i="1" dirty="0" smtClean="0">
                <a:latin typeface="Times New Roman" panose="02020603050405020304" pitchFamily="18" charset="0"/>
                <a:cs typeface="Times New Roman" panose="02020603050405020304" pitchFamily="18" charset="0"/>
              </a:rPr>
              <a:t> </a:t>
            </a:r>
            <a:r>
              <a:rPr lang="en-IN" sz="2000" b="1" dirty="0" smtClean="0">
                <a:latin typeface="Times New Roman" panose="02020603050405020304" pitchFamily="18" charset="0"/>
                <a:cs typeface="Times New Roman" panose="02020603050405020304" pitchFamily="18" charset="0"/>
              </a:rPr>
              <a:t>structure declared as a write-only property:</a:t>
            </a:r>
          </a:p>
          <a:p>
            <a:pPr marL="0" indent="0" algn="just">
              <a:buNone/>
            </a:pPr>
            <a:endParaRPr lang="en-IN" sz="2000" b="1" dirty="0">
              <a:latin typeface="Times New Roman" panose="02020603050405020304" pitchFamily="18" charset="0"/>
              <a:cs typeface="Times New Roman" panose="02020603050405020304" pitchFamily="18" charset="0"/>
            </a:endParaRPr>
          </a:p>
          <a:p>
            <a:pPr marL="0" indent="0" algn="just">
              <a:buNone/>
            </a:pPr>
            <a:endParaRPr lang="en-IN" sz="2000" b="1" dirty="0" smtClean="0">
              <a:latin typeface="Times New Roman" panose="02020603050405020304" pitchFamily="18" charset="0"/>
              <a:cs typeface="Times New Roman" panose="02020603050405020304" pitchFamily="18" charset="0"/>
            </a:endParaRPr>
          </a:p>
          <a:p>
            <a:pPr marL="0" indent="0" algn="just">
              <a:buNone/>
            </a:pPr>
            <a:endParaRPr lang="en-IN" sz="2000" b="1" dirty="0">
              <a:latin typeface="Times New Roman" panose="02020603050405020304" pitchFamily="18" charset="0"/>
              <a:cs typeface="Times New Roman" panose="02020603050405020304" pitchFamily="18" charset="0"/>
            </a:endParaRPr>
          </a:p>
          <a:p>
            <a:pPr marL="0" indent="0" algn="just">
              <a:buNone/>
            </a:pPr>
            <a:endParaRPr lang="en-IN" sz="2000" b="1" dirty="0" smtClean="0">
              <a:latin typeface="Times New Roman" panose="02020603050405020304" pitchFamily="18" charset="0"/>
              <a:cs typeface="Times New Roman" panose="02020603050405020304" pitchFamily="18" charset="0"/>
            </a:endParaRPr>
          </a:p>
          <a:p>
            <a:pPr marL="0" indent="0" algn="just">
              <a:buNone/>
            </a:pPr>
            <a:r>
              <a:rPr lang="en-IN" sz="2000" b="1" dirty="0">
                <a:latin typeface="Times New Roman" panose="02020603050405020304" pitchFamily="18" charset="0"/>
                <a:cs typeface="Times New Roman" panose="02020603050405020304" pitchFamily="18" charset="0"/>
              </a:rPr>
              <a:t>The </a:t>
            </a:r>
            <a:r>
              <a:rPr lang="en-IN" sz="2000" b="1" i="1" dirty="0">
                <a:latin typeface="Times New Roman" panose="02020603050405020304" pitchFamily="18" charset="0"/>
                <a:cs typeface="Times New Roman" panose="02020603050405020304" pitchFamily="18" charset="0"/>
              </a:rPr>
              <a:t>X </a:t>
            </a:r>
            <a:r>
              <a:rPr lang="en-IN" sz="2000" b="1" dirty="0">
                <a:latin typeface="Times New Roman" panose="02020603050405020304" pitchFamily="18" charset="0"/>
                <a:cs typeface="Times New Roman" panose="02020603050405020304" pitchFamily="18" charset="0"/>
              </a:rPr>
              <a:t>property does not contain a </a:t>
            </a:r>
            <a:r>
              <a:rPr lang="en-IN" sz="2000" b="1" i="1" dirty="0">
                <a:latin typeface="Times New Roman" panose="02020603050405020304" pitchFamily="18" charset="0"/>
                <a:cs typeface="Times New Roman" panose="02020603050405020304" pitchFamily="18" charset="0"/>
              </a:rPr>
              <a:t>get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any attempt to use </a:t>
            </a:r>
            <a:r>
              <a:rPr lang="en-IN" sz="2000" b="1" i="1" dirty="0">
                <a:latin typeface="Times New Roman" panose="02020603050405020304" pitchFamily="18" charset="0"/>
                <a:cs typeface="Times New Roman" panose="02020603050405020304" pitchFamily="18" charset="0"/>
              </a:rPr>
              <a:t>X </a:t>
            </a:r>
            <a:r>
              <a:rPr lang="en-IN" sz="2000" b="1" dirty="0">
                <a:latin typeface="Times New Roman" panose="02020603050405020304" pitchFamily="18" charset="0"/>
                <a:cs typeface="Times New Roman" panose="02020603050405020304" pitchFamily="18" charset="0"/>
              </a:rPr>
              <a:t>in a read context will fail. </a:t>
            </a:r>
            <a:endParaRPr lang="en-IN" sz="2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For </a:t>
            </a:r>
            <a:r>
              <a:rPr lang="en-IN" sz="2000" b="1" dirty="0">
                <a:latin typeface="Times New Roman" panose="02020603050405020304" pitchFamily="18" charset="0"/>
                <a:cs typeface="Times New Roman" panose="02020603050405020304" pitchFamily="18" charset="0"/>
              </a:rPr>
              <a:t>example:</a:t>
            </a:r>
            <a:r>
              <a:rPr lang="en-IN" sz="2000" b="1" dirty="0" smtClean="0">
                <a:latin typeface="Times New Roman" panose="02020603050405020304" pitchFamily="18" charset="0"/>
                <a:cs typeface="Times New Roman" panose="02020603050405020304" pitchFamily="18" charset="0"/>
              </a:rPr>
              <a:t>               </a:t>
            </a:r>
            <a:r>
              <a:rPr lang="en-IN" sz="2000" dirty="0" err="1" smtClean="0">
                <a:solidFill>
                  <a:srgbClr val="C00000"/>
                </a:solidFill>
                <a:latin typeface="Times New Roman" panose="02020603050405020304" pitchFamily="18" charset="0"/>
                <a:cs typeface="Times New Roman" panose="02020603050405020304" pitchFamily="18" charset="0"/>
              </a:rPr>
              <a:t>Console.WriteLine</a:t>
            </a:r>
            <a:r>
              <a:rPr lang="en-IN" sz="2000" dirty="0" smtClean="0">
                <a:solidFill>
                  <a:srgbClr val="C00000"/>
                </a:solidFill>
                <a:latin typeface="Times New Roman" panose="02020603050405020304" pitchFamily="18" charset="0"/>
                <a:cs typeface="Times New Roman" panose="02020603050405020304" pitchFamily="18" charset="0"/>
              </a:rPr>
              <a:t>(</a:t>
            </a:r>
            <a:r>
              <a:rPr lang="en-IN" sz="2000" dirty="0" err="1" smtClean="0">
                <a:solidFill>
                  <a:srgbClr val="C00000"/>
                </a:solidFill>
                <a:latin typeface="Times New Roman" panose="02020603050405020304" pitchFamily="18" charset="0"/>
                <a:cs typeface="Times New Roman" panose="02020603050405020304" pitchFamily="18" charset="0"/>
              </a:rPr>
              <a:t>origin.X</a:t>
            </a:r>
            <a:r>
              <a:rPr lang="en-IN" sz="2000" dirty="0">
                <a:solidFill>
                  <a:srgbClr val="C00000"/>
                </a:solidFill>
                <a:latin typeface="Times New Roman" panose="02020603050405020304" pitchFamily="18" charset="0"/>
                <a:cs typeface="Times New Roman" panose="02020603050405020304" pitchFamily="18" charset="0"/>
              </a:rPr>
              <a:t>); </a:t>
            </a:r>
            <a:r>
              <a:rPr lang="en-IN" sz="2000" dirty="0" smtClean="0">
                <a:solidFill>
                  <a:srgbClr val="C00000"/>
                </a:solidFill>
                <a:latin typeface="Times New Roman" panose="02020603050405020304" pitchFamily="18" charset="0"/>
                <a:cs typeface="Times New Roman" panose="02020603050405020304" pitchFamily="18" charset="0"/>
              </a:rPr>
              <a:t>                // </a:t>
            </a:r>
            <a:r>
              <a:rPr lang="en-IN" sz="2000" dirty="0">
                <a:solidFill>
                  <a:srgbClr val="C00000"/>
                </a:solidFill>
                <a:latin typeface="Times New Roman" panose="02020603050405020304" pitchFamily="18" charset="0"/>
                <a:cs typeface="Times New Roman" panose="02020603050405020304" pitchFamily="18" charset="0"/>
              </a:rPr>
              <a:t>compile-time </a:t>
            </a:r>
            <a:r>
              <a:rPr lang="en-IN" sz="2000" dirty="0" smtClean="0">
                <a:solidFill>
                  <a:srgbClr val="C00000"/>
                </a:solidFill>
                <a:latin typeface="Times New Roman" panose="02020603050405020304" pitchFamily="18" charset="0"/>
                <a:cs typeface="Times New Roman" panose="02020603050405020304" pitchFamily="18" charset="0"/>
              </a:rPr>
              <a:t>error</a:t>
            </a:r>
          </a:p>
          <a:p>
            <a:pPr marL="0" indent="0" algn="just">
              <a:spcBef>
                <a:spcPts val="0"/>
              </a:spcBef>
              <a:buNone/>
            </a:pPr>
            <a:r>
              <a:rPr lang="en-IN" sz="2000" dirty="0">
                <a:solidFill>
                  <a:srgbClr val="C00000"/>
                </a:solidFill>
                <a:latin typeface="Times New Roman" panose="02020603050405020304" pitchFamily="18" charset="0"/>
                <a:cs typeface="Times New Roman" panose="02020603050405020304" pitchFamily="18" charset="0"/>
              </a:rPr>
              <a:t> </a:t>
            </a:r>
            <a:r>
              <a:rPr lang="en-IN" sz="2000" dirty="0" smtClean="0">
                <a:solidFill>
                  <a:srgbClr val="C00000"/>
                </a:solidFill>
                <a:latin typeface="Times New Roman" panose="02020603050405020304" pitchFamily="18" charset="0"/>
                <a:cs typeface="Times New Roman" panose="02020603050405020304" pitchFamily="18" charset="0"/>
              </a:rPr>
              <a:t>                                     </a:t>
            </a:r>
            <a:r>
              <a:rPr lang="en-IN" sz="2000" dirty="0" err="1" smtClean="0">
                <a:solidFill>
                  <a:srgbClr val="C00000"/>
                </a:solidFill>
                <a:latin typeface="Times New Roman" panose="02020603050405020304" pitchFamily="18" charset="0"/>
                <a:cs typeface="Times New Roman" panose="02020603050405020304" pitchFamily="18" charset="0"/>
              </a:rPr>
              <a:t>origin.X</a:t>
            </a:r>
            <a:r>
              <a:rPr lang="en-IN" sz="2000" dirty="0" smtClean="0">
                <a:solidFill>
                  <a:srgbClr val="C00000"/>
                </a:solidFill>
                <a:latin typeface="Times New Roman" panose="02020603050405020304" pitchFamily="18" charset="0"/>
                <a:cs typeface="Times New Roman" panose="02020603050405020304" pitchFamily="18" charset="0"/>
              </a:rPr>
              <a:t> </a:t>
            </a:r>
            <a:r>
              <a:rPr lang="en-IN" sz="2000" dirty="0">
                <a:solidFill>
                  <a:srgbClr val="C00000"/>
                </a:solidFill>
                <a:latin typeface="Times New Roman" panose="02020603050405020304" pitchFamily="18" charset="0"/>
                <a:cs typeface="Times New Roman" panose="02020603050405020304" pitchFamily="18" charset="0"/>
              </a:rPr>
              <a:t>= </a:t>
            </a:r>
            <a:r>
              <a:rPr lang="en-IN" sz="2000" dirty="0" smtClean="0">
                <a:solidFill>
                  <a:srgbClr val="C00000"/>
                </a:solidFill>
                <a:latin typeface="Times New Roman" panose="02020603050405020304" pitchFamily="18" charset="0"/>
                <a:cs typeface="Times New Roman" panose="02020603050405020304" pitchFamily="18" charset="0"/>
              </a:rPr>
              <a:t>200;                                       //compiles </a:t>
            </a:r>
            <a:r>
              <a:rPr lang="en-IN" sz="2000" dirty="0">
                <a:solidFill>
                  <a:srgbClr val="C00000"/>
                </a:solidFill>
                <a:latin typeface="Times New Roman" panose="02020603050405020304" pitchFamily="18" charset="0"/>
                <a:cs typeface="Times New Roman" panose="02020603050405020304" pitchFamily="18" charset="0"/>
              </a:rPr>
              <a:t>OK</a:t>
            </a:r>
          </a:p>
          <a:p>
            <a:pPr marL="0" indent="0" algn="just">
              <a:spcBef>
                <a:spcPts val="0"/>
              </a:spcBef>
              <a:buNone/>
            </a:pPr>
            <a:r>
              <a:rPr lang="en-IN" sz="2000" dirty="0">
                <a:solidFill>
                  <a:srgbClr val="C00000"/>
                </a:solidFill>
                <a:latin typeface="Times New Roman" panose="02020603050405020304" pitchFamily="18" charset="0"/>
                <a:cs typeface="Times New Roman" panose="02020603050405020304" pitchFamily="18" charset="0"/>
              </a:rPr>
              <a:t>                                      </a:t>
            </a:r>
            <a:r>
              <a:rPr lang="en-IN" sz="2000" dirty="0" err="1">
                <a:solidFill>
                  <a:srgbClr val="C00000"/>
                </a:solidFill>
                <a:latin typeface="Times New Roman" panose="02020603050405020304" pitchFamily="18" charset="0"/>
                <a:cs typeface="Times New Roman" panose="02020603050405020304" pitchFamily="18" charset="0"/>
              </a:rPr>
              <a:t>origin.X</a:t>
            </a:r>
            <a:r>
              <a:rPr lang="en-IN" sz="2000" dirty="0">
                <a:solidFill>
                  <a:srgbClr val="C00000"/>
                </a:solidFill>
                <a:latin typeface="Times New Roman" panose="02020603050405020304" pitchFamily="18" charset="0"/>
                <a:cs typeface="Times New Roman" panose="02020603050405020304" pitchFamily="18" charset="0"/>
              </a:rPr>
              <a:t> += </a:t>
            </a:r>
            <a:r>
              <a:rPr lang="en-IN" sz="2000" dirty="0" smtClean="0">
                <a:solidFill>
                  <a:srgbClr val="C00000"/>
                </a:solidFill>
                <a:latin typeface="Times New Roman" panose="02020603050405020304" pitchFamily="18" charset="0"/>
                <a:cs typeface="Times New Roman" panose="02020603050405020304" pitchFamily="18" charset="0"/>
              </a:rPr>
              <a:t>10                                       // </a:t>
            </a:r>
            <a:r>
              <a:rPr lang="en-IN" sz="2000" dirty="0">
                <a:solidFill>
                  <a:srgbClr val="C00000"/>
                </a:solidFill>
                <a:latin typeface="Times New Roman" panose="02020603050405020304" pitchFamily="18" charset="0"/>
                <a:cs typeface="Times New Roman" panose="02020603050405020304" pitchFamily="18" charset="0"/>
              </a:rPr>
              <a:t>compile-time </a:t>
            </a:r>
            <a:r>
              <a:rPr lang="en-IN" sz="2000" dirty="0" smtClean="0">
                <a:solidFill>
                  <a:srgbClr val="C00000"/>
                </a:solidFill>
                <a:latin typeface="Times New Roman" panose="02020603050405020304" pitchFamily="18" charset="0"/>
                <a:cs typeface="Times New Roman" panose="02020603050405020304" pitchFamily="18" charset="0"/>
              </a:rPr>
              <a:t>error </a:t>
            </a:r>
          </a:p>
          <a:p>
            <a:pPr marL="0" indent="0" algn="just">
              <a:spcBef>
                <a:spcPts val="0"/>
              </a:spcBef>
              <a:buNone/>
            </a:pPr>
            <a:r>
              <a:rPr lang="en-IN" sz="2000" dirty="0" smtClean="0">
                <a:solidFill>
                  <a:srgbClr val="C00000"/>
                </a:solidFill>
                <a:latin typeface="Times New Roman" panose="02020603050405020304" pitchFamily="18" charset="0"/>
                <a:cs typeface="Times New Roman" panose="02020603050405020304" pitchFamily="18" charset="0"/>
              </a:rPr>
              <a:t> </a:t>
            </a:r>
            <a:endParaRPr lang="en-IN" sz="2000" b="1" i="1" dirty="0">
              <a:solidFill>
                <a:srgbClr val="C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430116" y="2132856"/>
            <a:ext cx="5040560" cy="1728192"/>
          </a:xfrm>
          <a:prstGeom prst="rect">
            <a:avLst/>
          </a:prstGeom>
        </p:spPr>
      </p:pic>
    </p:spTree>
    <p:extLst>
      <p:ext uri="{BB962C8B-B14F-4D97-AF65-F5344CB8AC3E}">
        <p14:creationId xmlns:p14="http://schemas.microsoft.com/office/powerpoint/2010/main" xmlns="" val="8553621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 y="96585"/>
            <a:ext cx="11737304" cy="544488"/>
          </a:xfrm>
        </p:spPr>
        <p:txBody>
          <a:bodyPr>
            <a:noAutofit/>
          </a:bodyPr>
          <a:lstStyle/>
          <a:p>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4000" dirty="0">
                <a:solidFill>
                  <a:srgbClr val="C00000"/>
                </a:solidFill>
              </a:rPr>
              <a:t>P</a:t>
            </a:r>
            <a:r>
              <a:rPr lang="en-IN" sz="4000" b="1" dirty="0">
                <a:solidFill>
                  <a:srgbClr val="C00000"/>
                </a:solidFill>
              </a:rPr>
              <a:t>roperty </a:t>
            </a:r>
            <a:r>
              <a:rPr lang="en-IN" sz="4000" dirty="0">
                <a:solidFill>
                  <a:srgbClr val="C00000"/>
                </a:solidFill>
              </a:rPr>
              <a:t>A</a:t>
            </a:r>
            <a:r>
              <a:rPr lang="en-IN" sz="4000" b="1" dirty="0">
                <a:solidFill>
                  <a:srgbClr val="C00000"/>
                </a:solidFill>
              </a:rPr>
              <a:t>ccessibility</a:t>
            </a:r>
          </a:p>
        </p:txBody>
      </p:sp>
      <p:sp>
        <p:nvSpPr>
          <p:cNvPr id="3" name="Content Placeholder 2"/>
          <p:cNvSpPr>
            <a:spLocks noGrp="1"/>
          </p:cNvSpPr>
          <p:nvPr>
            <p:ph idx="1"/>
          </p:nvPr>
        </p:nvSpPr>
        <p:spPr>
          <a:xfrm>
            <a:off x="46532" y="641073"/>
            <a:ext cx="12155172" cy="6216927"/>
          </a:xfrm>
        </p:spPr>
        <p:txBody>
          <a:bodyPr>
            <a:normAutofit/>
          </a:bodyPr>
          <a:lstStyle/>
          <a:p>
            <a:pPr marL="0" indent="0" algn="just">
              <a:buNone/>
            </a:pPr>
            <a:r>
              <a:rPr lang="en-IN" sz="2000" b="1" dirty="0">
                <a:latin typeface="Times New Roman" panose="02020603050405020304" pitchFamily="18" charset="0"/>
                <a:cs typeface="Times New Roman" panose="02020603050405020304" pitchFamily="18" charset="0"/>
              </a:rPr>
              <a:t>You can specify the accessibility of a property (</a:t>
            </a:r>
            <a:r>
              <a:rPr lang="en-IN" sz="2000" b="1" i="1" dirty="0">
                <a:latin typeface="Times New Roman" panose="02020603050405020304" pitchFamily="18" charset="0"/>
                <a:cs typeface="Times New Roman" panose="02020603050405020304" pitchFamily="18" charset="0"/>
              </a:rPr>
              <a:t>public</a:t>
            </a:r>
            <a:r>
              <a:rPr lang="en-IN" sz="2000" b="1" dirty="0">
                <a:latin typeface="Times New Roman" panose="02020603050405020304" pitchFamily="18" charset="0"/>
                <a:cs typeface="Times New Roman" panose="02020603050405020304" pitchFamily="18" charset="0"/>
              </a:rPr>
              <a:t>, </a:t>
            </a:r>
            <a:r>
              <a:rPr lang="en-IN" sz="2000" b="1" i="1" dirty="0">
                <a:latin typeface="Times New Roman" panose="02020603050405020304" pitchFamily="18" charset="0"/>
                <a:cs typeface="Times New Roman" panose="02020603050405020304" pitchFamily="18" charset="0"/>
              </a:rPr>
              <a:t>private</a:t>
            </a:r>
            <a:r>
              <a:rPr lang="en-IN" sz="2000" b="1" dirty="0">
                <a:latin typeface="Times New Roman" panose="02020603050405020304" pitchFamily="18" charset="0"/>
                <a:cs typeface="Times New Roman" panose="02020603050405020304" pitchFamily="18" charset="0"/>
              </a:rPr>
              <a:t>, or </a:t>
            </a:r>
            <a:r>
              <a:rPr lang="en-IN" sz="2000" b="1" i="1" dirty="0">
                <a:latin typeface="Times New Roman" panose="02020603050405020304" pitchFamily="18" charset="0"/>
                <a:cs typeface="Times New Roman" panose="02020603050405020304" pitchFamily="18" charset="0"/>
              </a:rPr>
              <a:t>protected</a:t>
            </a:r>
            <a:r>
              <a:rPr lang="en-IN" sz="2000" b="1" dirty="0">
                <a:latin typeface="Times New Roman" panose="02020603050405020304" pitchFamily="18" charset="0"/>
                <a:cs typeface="Times New Roman" panose="02020603050405020304" pitchFamily="18" charset="0"/>
              </a:rPr>
              <a:t>) when you declare it. However, it is possible within the property declaration to override the property accessibility for the </a:t>
            </a:r>
            <a:r>
              <a:rPr lang="en-IN" sz="2000" b="1" i="1" dirty="0">
                <a:latin typeface="Times New Roman" panose="02020603050405020304" pitchFamily="18" charset="0"/>
                <a:cs typeface="Times New Roman" panose="02020603050405020304" pitchFamily="18" charset="0"/>
              </a:rPr>
              <a:t>get </a:t>
            </a:r>
            <a:r>
              <a:rPr lang="en-IN" sz="2000" b="1" dirty="0">
                <a:latin typeface="Times New Roman" panose="02020603050405020304" pitchFamily="18" charset="0"/>
                <a:cs typeface="Times New Roman" panose="02020603050405020304" pitchFamily="18" charset="0"/>
              </a:rPr>
              <a:t>and </a:t>
            </a:r>
            <a:r>
              <a:rPr lang="en-IN" sz="2000" b="1" i="1" dirty="0">
                <a:latin typeface="Times New Roman" panose="02020603050405020304" pitchFamily="18" charset="0"/>
                <a:cs typeface="Times New Roman" panose="02020603050405020304" pitchFamily="18" charset="0"/>
              </a:rPr>
              <a:t>set </a:t>
            </a:r>
            <a:r>
              <a:rPr lang="en-IN" sz="2000" b="1" dirty="0" err="1">
                <a:latin typeface="Times New Roman" panose="02020603050405020304" pitchFamily="18" charset="0"/>
                <a:cs typeface="Times New Roman" panose="02020603050405020304" pitchFamily="18" charset="0"/>
              </a:rPr>
              <a:t>accessors</a:t>
            </a:r>
            <a:r>
              <a:rPr lang="en-IN" sz="2000" b="1" dirty="0">
                <a:latin typeface="Times New Roman" panose="02020603050405020304" pitchFamily="18" charset="0"/>
                <a:cs typeface="Times New Roman" panose="02020603050405020304" pitchFamily="18" charset="0"/>
              </a:rPr>
              <a:t>. </a:t>
            </a:r>
            <a:endParaRPr lang="en-IN" sz="2000" b="1" dirty="0" smtClean="0">
              <a:latin typeface="Times New Roman" panose="02020603050405020304" pitchFamily="18" charset="0"/>
              <a:cs typeface="Times New Roman" panose="02020603050405020304" pitchFamily="18" charset="0"/>
            </a:endParaRPr>
          </a:p>
          <a:p>
            <a:pPr marL="0" indent="0" algn="just">
              <a:buNone/>
            </a:pPr>
            <a:r>
              <a:rPr lang="en-IN" sz="2000" b="1" dirty="0" smtClean="0">
                <a:latin typeface="Times New Roman" panose="02020603050405020304" pitchFamily="18" charset="0"/>
                <a:cs typeface="Times New Roman" panose="02020603050405020304" pitchFamily="18" charset="0"/>
              </a:rPr>
              <a:t>For </a:t>
            </a:r>
            <a:r>
              <a:rPr lang="en-IN" sz="2000" b="1" dirty="0">
                <a:latin typeface="Times New Roman" panose="02020603050405020304" pitchFamily="18" charset="0"/>
                <a:cs typeface="Times New Roman" panose="02020603050405020304" pitchFamily="18" charset="0"/>
              </a:rPr>
              <a:t>example, the version of the </a:t>
            </a:r>
            <a:r>
              <a:rPr lang="en-IN" sz="2000" b="1" i="1" dirty="0" err="1">
                <a:latin typeface="Times New Roman" panose="02020603050405020304" pitchFamily="18" charset="0"/>
                <a:cs typeface="Times New Roman" panose="02020603050405020304" pitchFamily="18" charset="0"/>
              </a:rPr>
              <a:t>ScreenPosition</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structure shown here defines the </a:t>
            </a:r>
            <a:r>
              <a:rPr lang="en-IN" sz="2000" b="1" i="1" dirty="0">
                <a:latin typeface="Times New Roman" panose="02020603050405020304" pitchFamily="18" charset="0"/>
                <a:cs typeface="Times New Roman" panose="02020603050405020304" pitchFamily="18" charset="0"/>
              </a:rPr>
              <a:t>set </a:t>
            </a:r>
            <a:r>
              <a:rPr lang="en-IN" sz="2000" b="1" dirty="0" err="1">
                <a:latin typeface="Times New Roman" panose="02020603050405020304" pitchFamily="18" charset="0"/>
                <a:cs typeface="Times New Roman" panose="02020603050405020304" pitchFamily="18" charset="0"/>
              </a:rPr>
              <a:t>accessors</a:t>
            </a:r>
            <a:r>
              <a:rPr lang="en-IN" sz="2000" b="1" dirty="0">
                <a:latin typeface="Times New Roman" panose="02020603050405020304" pitchFamily="18" charset="0"/>
                <a:cs typeface="Times New Roman" panose="02020603050405020304" pitchFamily="18" charset="0"/>
              </a:rPr>
              <a:t> of the </a:t>
            </a:r>
            <a:r>
              <a:rPr lang="en-IN" sz="2000" b="1" i="1" dirty="0">
                <a:latin typeface="Times New Roman" panose="02020603050405020304" pitchFamily="18" charset="0"/>
                <a:cs typeface="Times New Roman" panose="02020603050405020304" pitchFamily="18" charset="0"/>
              </a:rPr>
              <a:t>X </a:t>
            </a:r>
            <a:r>
              <a:rPr lang="en-IN" sz="2000" b="1" dirty="0">
                <a:latin typeface="Times New Roman" panose="02020603050405020304" pitchFamily="18" charset="0"/>
                <a:cs typeface="Times New Roman" panose="02020603050405020304" pitchFamily="18" charset="0"/>
              </a:rPr>
              <a:t>and </a:t>
            </a:r>
            <a:r>
              <a:rPr lang="en-IN" sz="2000" b="1" i="1" dirty="0">
                <a:latin typeface="Times New Roman" panose="02020603050405020304" pitchFamily="18" charset="0"/>
                <a:cs typeface="Times New Roman" panose="02020603050405020304" pitchFamily="18" charset="0"/>
              </a:rPr>
              <a:t>Y </a:t>
            </a:r>
            <a:r>
              <a:rPr lang="en-IN" sz="2000" b="1" dirty="0">
                <a:latin typeface="Times New Roman" panose="02020603050405020304" pitchFamily="18" charset="0"/>
                <a:cs typeface="Times New Roman" panose="02020603050405020304" pitchFamily="18" charset="0"/>
              </a:rPr>
              <a:t>properties as </a:t>
            </a:r>
            <a:r>
              <a:rPr lang="en-IN" sz="2000" b="1" i="1" dirty="0">
                <a:latin typeface="Times New Roman" panose="02020603050405020304" pitchFamily="18" charset="0"/>
                <a:cs typeface="Times New Roman" panose="02020603050405020304" pitchFamily="18" charset="0"/>
              </a:rPr>
              <a:t>private</a:t>
            </a:r>
            <a:r>
              <a:rPr lang="en-IN" sz="2000" b="1" dirty="0">
                <a:latin typeface="Times New Roman" panose="02020603050405020304" pitchFamily="18" charset="0"/>
                <a:cs typeface="Times New Roman" panose="02020603050405020304" pitchFamily="18" charset="0"/>
              </a:rPr>
              <a:t>. (The </a:t>
            </a:r>
            <a:r>
              <a:rPr lang="en-IN" sz="2000" b="1" i="1" dirty="0">
                <a:latin typeface="Times New Roman" panose="02020603050405020304" pitchFamily="18" charset="0"/>
                <a:cs typeface="Times New Roman" panose="02020603050405020304" pitchFamily="18" charset="0"/>
              </a:rPr>
              <a:t>get </a:t>
            </a:r>
            <a:r>
              <a:rPr lang="en-IN" sz="2000" b="1" dirty="0" err="1">
                <a:latin typeface="Times New Roman" panose="02020603050405020304" pitchFamily="18" charset="0"/>
                <a:cs typeface="Times New Roman" panose="02020603050405020304" pitchFamily="18" charset="0"/>
              </a:rPr>
              <a:t>accessors</a:t>
            </a:r>
            <a:r>
              <a:rPr lang="en-IN" sz="2000" b="1" dirty="0">
                <a:latin typeface="Times New Roman" panose="02020603050405020304" pitchFamily="18" charset="0"/>
                <a:cs typeface="Times New Roman" panose="02020603050405020304" pitchFamily="18" charset="0"/>
              </a:rPr>
              <a:t> are </a:t>
            </a:r>
            <a:r>
              <a:rPr lang="en-IN" sz="2000" b="1" i="1" dirty="0">
                <a:latin typeface="Times New Roman" panose="02020603050405020304" pitchFamily="18" charset="0"/>
                <a:cs typeface="Times New Roman" panose="02020603050405020304" pitchFamily="18" charset="0"/>
              </a:rPr>
              <a:t>public</a:t>
            </a:r>
            <a:r>
              <a:rPr lang="en-IN" sz="2000" b="1" dirty="0">
                <a:latin typeface="Times New Roman" panose="02020603050405020304" pitchFamily="18" charset="0"/>
                <a:cs typeface="Times New Roman" panose="02020603050405020304" pitchFamily="18" charset="0"/>
              </a:rPr>
              <a:t>, because the properties are </a:t>
            </a:r>
            <a:r>
              <a:rPr lang="en-IN" sz="2000" b="1" i="1" dirty="0">
                <a:latin typeface="Times New Roman" panose="02020603050405020304" pitchFamily="18" charset="0"/>
                <a:cs typeface="Times New Roman" panose="02020603050405020304" pitchFamily="18" charset="0"/>
              </a:rPr>
              <a:t>public</a:t>
            </a:r>
            <a:r>
              <a:rPr lang="en-IN" sz="2000" b="1" dirty="0" smtClean="0">
                <a:latin typeface="Times New Roman" panose="02020603050405020304" pitchFamily="18" charset="0"/>
                <a:cs typeface="Times New Roman" panose="02020603050405020304" pitchFamily="18" charset="0"/>
              </a:rPr>
              <a:t>.)</a:t>
            </a:r>
          </a:p>
          <a:p>
            <a:pPr marL="0" indent="0" algn="just">
              <a:buNone/>
            </a:pPr>
            <a:endParaRPr lang="en-IN" sz="2000" b="1" dirty="0" smtClean="0">
              <a:latin typeface="Times New Roman" panose="02020603050405020304" pitchFamily="18" charset="0"/>
              <a:cs typeface="Times New Roman" panose="02020603050405020304" pitchFamily="18" charset="0"/>
            </a:endParaRPr>
          </a:p>
          <a:p>
            <a:pPr marL="0" indent="0" algn="just">
              <a:buNone/>
            </a:pPr>
            <a:endParaRPr lang="en-IN" sz="2000" b="1" i="1" dirty="0">
              <a:solidFill>
                <a:srgbClr val="C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962064" y="2607769"/>
            <a:ext cx="2844316" cy="1352364"/>
          </a:xfrm>
          <a:prstGeom prst="rect">
            <a:avLst/>
          </a:prstGeom>
        </p:spPr>
      </p:pic>
      <p:pic>
        <p:nvPicPr>
          <p:cNvPr id="6" name="Picture 5"/>
          <p:cNvPicPr>
            <a:picLocks noChangeAspect="1"/>
          </p:cNvPicPr>
          <p:nvPr/>
        </p:nvPicPr>
        <p:blipFill>
          <a:blip r:embed="rId3"/>
          <a:stretch>
            <a:fillRect/>
          </a:stretch>
        </p:blipFill>
        <p:spPr>
          <a:xfrm>
            <a:off x="2962064" y="3731126"/>
            <a:ext cx="5616624" cy="2679699"/>
          </a:xfrm>
          <a:prstGeom prst="rect">
            <a:avLst/>
          </a:prstGeom>
        </p:spPr>
      </p:pic>
    </p:spTree>
    <p:extLst>
      <p:ext uri="{BB962C8B-B14F-4D97-AF65-F5344CB8AC3E}">
        <p14:creationId xmlns:p14="http://schemas.microsoft.com/office/powerpoint/2010/main" xmlns="" val="26718807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 y="96585"/>
            <a:ext cx="11737304" cy="544488"/>
          </a:xfrm>
        </p:spPr>
        <p:txBody>
          <a:bodyPr>
            <a:noAutofit/>
          </a:bodyPr>
          <a:lstStyle/>
          <a:p>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b="1" dirty="0" err="1" smtClean="0">
                <a:solidFill>
                  <a:srgbClr val="C00000"/>
                </a:solidFill>
              </a:rPr>
              <a:t>Contd</a:t>
            </a:r>
            <a:r>
              <a:rPr lang="en-IN" b="1" dirty="0" smtClean="0">
                <a:solidFill>
                  <a:srgbClr val="C00000"/>
                </a:solidFill>
              </a:rPr>
              <a:t>…</a:t>
            </a:r>
            <a:endParaRPr lang="en-IN" b="1" dirty="0">
              <a:solidFill>
                <a:srgbClr val="C00000"/>
              </a:solidFill>
            </a:endParaRPr>
          </a:p>
        </p:txBody>
      </p:sp>
      <p:sp>
        <p:nvSpPr>
          <p:cNvPr id="3" name="Content Placeholder 2"/>
          <p:cNvSpPr>
            <a:spLocks noGrp="1"/>
          </p:cNvSpPr>
          <p:nvPr>
            <p:ph idx="1"/>
          </p:nvPr>
        </p:nvSpPr>
        <p:spPr>
          <a:xfrm>
            <a:off x="46532" y="641073"/>
            <a:ext cx="12155172" cy="6216927"/>
          </a:xfrm>
        </p:spPr>
        <p:txBody>
          <a:bodyPr>
            <a:normAutofit/>
          </a:bodyPr>
          <a:lstStyle/>
          <a:p>
            <a:pPr algn="just"/>
            <a:r>
              <a:rPr lang="en-IN" sz="2000" b="1" dirty="0">
                <a:latin typeface="Times New Roman" panose="02020603050405020304" pitchFamily="18" charset="0"/>
                <a:cs typeface="Times New Roman" panose="02020603050405020304" pitchFamily="18" charset="0"/>
              </a:rPr>
              <a:t>You must observe some rules when defining </a:t>
            </a:r>
            <a:r>
              <a:rPr lang="en-IN" sz="2000" b="1" dirty="0" err="1">
                <a:latin typeface="Times New Roman" panose="02020603050405020304" pitchFamily="18" charset="0"/>
                <a:cs typeface="Times New Roman" panose="02020603050405020304" pitchFamily="18" charset="0"/>
              </a:rPr>
              <a:t>accessors</a:t>
            </a:r>
            <a:r>
              <a:rPr lang="en-IN" sz="2000" b="1" dirty="0">
                <a:latin typeface="Times New Roman" panose="02020603050405020304" pitchFamily="18" charset="0"/>
                <a:cs typeface="Times New Roman" panose="02020603050405020304" pitchFamily="18" charset="0"/>
              </a:rPr>
              <a:t> with different accessibility from one another:</a:t>
            </a:r>
          </a:p>
          <a:p>
            <a:pPr algn="just"/>
            <a:r>
              <a:rPr lang="en-IN" sz="2000" b="1" dirty="0">
                <a:latin typeface="Times New Roman" panose="02020603050405020304" pitchFamily="18" charset="0"/>
                <a:cs typeface="Times New Roman" panose="02020603050405020304" pitchFamily="18" charset="0"/>
              </a:rPr>
              <a:t>You can change the accessibility of only one of the </a:t>
            </a:r>
            <a:r>
              <a:rPr lang="en-IN" sz="2000" b="1" dirty="0" err="1">
                <a:latin typeface="Times New Roman" panose="02020603050405020304" pitchFamily="18" charset="0"/>
                <a:cs typeface="Times New Roman" panose="02020603050405020304" pitchFamily="18" charset="0"/>
              </a:rPr>
              <a:t>accessors</a:t>
            </a:r>
            <a:r>
              <a:rPr lang="en-IN" sz="2000" b="1" dirty="0">
                <a:latin typeface="Times New Roman" panose="02020603050405020304" pitchFamily="18" charset="0"/>
                <a:cs typeface="Times New Roman" panose="02020603050405020304" pitchFamily="18" charset="0"/>
              </a:rPr>
              <a:t> when you define it. It wouldn’t make much sense to define a property as </a:t>
            </a:r>
            <a:r>
              <a:rPr lang="en-IN" sz="2000" b="1" i="1" dirty="0">
                <a:latin typeface="Times New Roman" panose="02020603050405020304" pitchFamily="18" charset="0"/>
                <a:cs typeface="Times New Roman" panose="02020603050405020304" pitchFamily="18" charset="0"/>
              </a:rPr>
              <a:t>public </a:t>
            </a:r>
            <a:r>
              <a:rPr lang="en-IN" sz="2000" b="1" dirty="0">
                <a:latin typeface="Times New Roman" panose="02020603050405020304" pitchFamily="18" charset="0"/>
                <a:cs typeface="Times New Roman" panose="02020603050405020304" pitchFamily="18" charset="0"/>
              </a:rPr>
              <a:t>only to change the accessibility of both </a:t>
            </a:r>
            <a:r>
              <a:rPr lang="en-IN" sz="2000" b="1" dirty="0" err="1">
                <a:latin typeface="Times New Roman" panose="02020603050405020304" pitchFamily="18" charset="0"/>
                <a:cs typeface="Times New Roman" panose="02020603050405020304" pitchFamily="18" charset="0"/>
              </a:rPr>
              <a:t>accessors</a:t>
            </a:r>
            <a:r>
              <a:rPr lang="en-IN" sz="2000" b="1" dirty="0">
                <a:latin typeface="Times New Roman" panose="02020603050405020304" pitchFamily="18" charset="0"/>
                <a:cs typeface="Times New Roman" panose="02020603050405020304" pitchFamily="18" charset="0"/>
              </a:rPr>
              <a:t> to </a:t>
            </a:r>
            <a:r>
              <a:rPr lang="en-IN" sz="2000" b="1" i="1" dirty="0">
                <a:latin typeface="Times New Roman" panose="02020603050405020304" pitchFamily="18" charset="0"/>
                <a:cs typeface="Times New Roman" panose="02020603050405020304" pitchFamily="18" charset="0"/>
              </a:rPr>
              <a:t>private </a:t>
            </a:r>
            <a:r>
              <a:rPr lang="en-IN" sz="2000" b="1" dirty="0">
                <a:latin typeface="Times New Roman" panose="02020603050405020304" pitchFamily="18" charset="0"/>
                <a:cs typeface="Times New Roman" panose="02020603050405020304" pitchFamily="18" charset="0"/>
              </a:rPr>
              <a:t>anyway!</a:t>
            </a:r>
          </a:p>
          <a:p>
            <a:pPr algn="just"/>
            <a:r>
              <a:rPr lang="en-IN" sz="2000" b="1" dirty="0">
                <a:latin typeface="Times New Roman" panose="02020603050405020304" pitchFamily="18" charset="0"/>
                <a:cs typeface="Times New Roman" panose="02020603050405020304" pitchFamily="18" charset="0"/>
              </a:rPr>
              <a:t>The modifier must not specify an accessibility that is less restrictive than that of the property. For example, if the property is declared as </a:t>
            </a:r>
            <a:r>
              <a:rPr lang="en-IN" sz="2000" b="1" i="1" dirty="0">
                <a:latin typeface="Times New Roman" panose="02020603050405020304" pitchFamily="18" charset="0"/>
                <a:cs typeface="Times New Roman" panose="02020603050405020304" pitchFamily="18" charset="0"/>
              </a:rPr>
              <a:t>private</a:t>
            </a:r>
            <a:r>
              <a:rPr lang="en-IN" sz="2000" b="1" dirty="0">
                <a:latin typeface="Times New Roman" panose="02020603050405020304" pitchFamily="18" charset="0"/>
                <a:cs typeface="Times New Roman" panose="02020603050405020304" pitchFamily="18" charset="0"/>
              </a:rPr>
              <a:t>, you cannot specify the read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as </a:t>
            </a:r>
            <a:r>
              <a:rPr lang="en-IN" sz="2000" b="1" i="1" dirty="0">
                <a:latin typeface="Times New Roman" panose="02020603050405020304" pitchFamily="18" charset="0"/>
                <a:cs typeface="Times New Roman" panose="02020603050405020304" pitchFamily="18" charset="0"/>
              </a:rPr>
              <a:t>public</a:t>
            </a:r>
            <a:r>
              <a:rPr lang="en-IN" sz="2000" b="1" dirty="0">
                <a:latin typeface="Times New Roman" panose="02020603050405020304" pitchFamily="18" charset="0"/>
                <a:cs typeface="Times New Roman" panose="02020603050405020304" pitchFamily="18" charset="0"/>
              </a:rPr>
              <a:t>. (Instead, you would make the property </a:t>
            </a:r>
            <a:r>
              <a:rPr lang="en-IN" sz="2000" b="1" i="1" dirty="0">
                <a:latin typeface="Times New Roman" panose="02020603050405020304" pitchFamily="18" charset="0"/>
                <a:cs typeface="Times New Roman" panose="02020603050405020304" pitchFamily="18" charset="0"/>
              </a:rPr>
              <a:t>public </a:t>
            </a:r>
            <a:r>
              <a:rPr lang="en-IN" sz="2000" b="1" dirty="0">
                <a:latin typeface="Times New Roman" panose="02020603050405020304" pitchFamily="18" charset="0"/>
                <a:cs typeface="Times New Roman" panose="02020603050405020304" pitchFamily="18" charset="0"/>
              </a:rPr>
              <a:t>and make the write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a:t>
            </a:r>
            <a:r>
              <a:rPr lang="en-IN" sz="2000" b="1" i="1" dirty="0">
                <a:latin typeface="Times New Roman" panose="02020603050405020304" pitchFamily="18" charset="0"/>
                <a:cs typeface="Times New Roman" panose="02020603050405020304" pitchFamily="18" charset="0"/>
              </a:rPr>
              <a:t>private</a:t>
            </a:r>
            <a:r>
              <a:rPr lang="en-IN" sz="2000" b="1" dirty="0" smtClean="0">
                <a:latin typeface="Times New Roman" panose="02020603050405020304" pitchFamily="18" charset="0"/>
                <a:cs typeface="Times New Roman" panose="02020603050405020304" pitchFamily="18" charset="0"/>
              </a:rPr>
              <a:t>.)</a:t>
            </a:r>
          </a:p>
          <a:p>
            <a:pPr algn="just"/>
            <a:endParaRPr lang="en-IN" sz="2000" b="1" dirty="0">
              <a:latin typeface="Times New Roman" panose="02020603050405020304" pitchFamily="18" charset="0"/>
              <a:cs typeface="Times New Roman" panose="02020603050405020304" pitchFamily="18" charset="0"/>
            </a:endParaRPr>
          </a:p>
          <a:p>
            <a:pPr marL="0" indent="0" algn="just">
              <a:buNone/>
            </a:pPr>
            <a:endParaRPr lang="en-IN" sz="20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678061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 y="96585"/>
            <a:ext cx="11737304" cy="544488"/>
          </a:xfrm>
        </p:spPr>
        <p:txBody>
          <a:bodyPr>
            <a:noAutofit/>
          </a:bodyPr>
          <a:lstStyle/>
          <a:p>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b="1" dirty="0">
                <a:solidFill>
                  <a:srgbClr val="C00000"/>
                </a:solidFill>
              </a:rPr>
              <a:t>Understanding the Property Restrictions</a:t>
            </a:r>
          </a:p>
        </p:txBody>
      </p:sp>
      <p:sp>
        <p:nvSpPr>
          <p:cNvPr id="3" name="Content Placeholder 2"/>
          <p:cNvSpPr>
            <a:spLocks noGrp="1"/>
          </p:cNvSpPr>
          <p:nvPr>
            <p:ph idx="1"/>
          </p:nvPr>
        </p:nvSpPr>
        <p:spPr>
          <a:xfrm>
            <a:off x="46532" y="641073"/>
            <a:ext cx="12155172" cy="6216927"/>
          </a:xfrm>
        </p:spPr>
        <p:txBody>
          <a:bodyPr>
            <a:normAutofit fontScale="85000" lnSpcReduction="20000"/>
          </a:bodyPr>
          <a:lstStyle/>
          <a:p>
            <a:pPr algn="just"/>
            <a:r>
              <a:rPr lang="en-IN" sz="2000" b="1" dirty="0">
                <a:latin typeface="Times New Roman" panose="02020603050405020304" pitchFamily="18" charset="0"/>
                <a:cs typeface="Times New Roman" panose="02020603050405020304" pitchFamily="18" charset="0"/>
              </a:rPr>
              <a:t>Properties look, act, and feel like fields when you read or write data using them. However, they are not true fields, and certain restrictions apply to them:</a:t>
            </a:r>
          </a:p>
          <a:p>
            <a:pPr algn="just"/>
            <a:r>
              <a:rPr lang="en-IN" sz="2000" b="1" dirty="0">
                <a:latin typeface="Times New Roman" panose="02020603050405020304" pitchFamily="18" charset="0"/>
                <a:cs typeface="Times New Roman" panose="02020603050405020304" pitchFamily="18" charset="0"/>
              </a:rPr>
              <a:t>You can assign a value through a property of a structure or class only after the structure or class has been initialized. The following code example is illegal because the location variable has not been initialized (by using </a:t>
            </a:r>
            <a:r>
              <a:rPr lang="en-IN" sz="2000" b="1" i="1" dirty="0">
                <a:latin typeface="Times New Roman" panose="02020603050405020304" pitchFamily="18" charset="0"/>
                <a:cs typeface="Times New Roman" panose="02020603050405020304" pitchFamily="18" charset="0"/>
              </a:rPr>
              <a:t>new</a:t>
            </a:r>
            <a:r>
              <a:rPr lang="en-IN" sz="2000" b="1" dirty="0">
                <a:latin typeface="Times New Roman" panose="02020603050405020304" pitchFamily="18" charset="0"/>
                <a:cs typeface="Times New Roman" panose="02020603050405020304" pitchFamily="18" charset="0"/>
              </a:rPr>
              <a:t>):</a:t>
            </a:r>
          </a:p>
          <a:p>
            <a:pPr marL="0" indent="0" algn="just">
              <a:spcBef>
                <a:spcPts val="600"/>
              </a:spcBef>
              <a:buNone/>
            </a:pPr>
            <a:r>
              <a:rPr lang="en-IN" sz="2000" b="1" dirty="0" smtClean="0">
                <a:solidFill>
                  <a:srgbClr val="C00000"/>
                </a:solidFill>
              </a:rPr>
              <a:t>                                              </a:t>
            </a:r>
            <a:r>
              <a:rPr lang="en-IN" sz="2000" b="1" dirty="0" err="1" smtClean="0">
                <a:solidFill>
                  <a:srgbClr val="C00000"/>
                </a:solidFill>
              </a:rPr>
              <a:t>ScreenPosition</a:t>
            </a:r>
            <a:r>
              <a:rPr lang="en-IN" sz="2000" b="1" dirty="0" smtClean="0">
                <a:solidFill>
                  <a:srgbClr val="C00000"/>
                </a:solidFill>
              </a:rPr>
              <a:t> </a:t>
            </a:r>
            <a:r>
              <a:rPr lang="en-IN" sz="2000" b="1" dirty="0">
                <a:solidFill>
                  <a:srgbClr val="C00000"/>
                </a:solidFill>
              </a:rPr>
              <a:t>location</a:t>
            </a:r>
            <a:r>
              <a:rPr lang="en-IN" sz="2000" b="1" dirty="0" smtClean="0">
                <a:solidFill>
                  <a:srgbClr val="C00000"/>
                </a:solidFill>
              </a:rPr>
              <a:t>;              </a:t>
            </a:r>
          </a:p>
          <a:p>
            <a:pPr marL="0" indent="0" algn="just">
              <a:spcBef>
                <a:spcPts val="600"/>
              </a:spcBef>
              <a:buNone/>
            </a:pPr>
            <a:r>
              <a:rPr lang="en-IN" sz="2000" b="1" dirty="0">
                <a:solidFill>
                  <a:srgbClr val="C00000"/>
                </a:solidFill>
              </a:rPr>
              <a:t> </a:t>
            </a:r>
            <a:r>
              <a:rPr lang="en-IN" sz="2000" b="1" dirty="0" smtClean="0">
                <a:solidFill>
                  <a:srgbClr val="C00000"/>
                </a:solidFill>
              </a:rPr>
              <a:t>                                             </a:t>
            </a:r>
            <a:r>
              <a:rPr lang="en-IN" sz="2000" b="1" dirty="0" err="1" smtClean="0">
                <a:solidFill>
                  <a:srgbClr val="C00000"/>
                </a:solidFill>
              </a:rPr>
              <a:t>location.X</a:t>
            </a:r>
            <a:r>
              <a:rPr lang="en-IN" sz="2000" b="1" dirty="0" smtClean="0">
                <a:solidFill>
                  <a:srgbClr val="C00000"/>
                </a:solidFill>
              </a:rPr>
              <a:t> </a:t>
            </a:r>
            <a:r>
              <a:rPr lang="en-IN" sz="2000" b="1" dirty="0">
                <a:solidFill>
                  <a:srgbClr val="C00000"/>
                </a:solidFill>
              </a:rPr>
              <a:t>= 40; </a:t>
            </a:r>
            <a:r>
              <a:rPr lang="en-IN" sz="2000" b="1" dirty="0" smtClean="0">
                <a:solidFill>
                  <a:srgbClr val="C00000"/>
                </a:solidFill>
              </a:rPr>
              <a:t>                // </a:t>
            </a:r>
            <a:r>
              <a:rPr lang="en-IN" sz="2000" b="1" dirty="0">
                <a:solidFill>
                  <a:srgbClr val="C00000"/>
                </a:solidFill>
              </a:rPr>
              <a:t>compile-time error, location not </a:t>
            </a:r>
            <a:r>
              <a:rPr lang="en-IN" sz="2000" b="1" dirty="0" smtClean="0">
                <a:solidFill>
                  <a:srgbClr val="C00000"/>
                </a:solidFill>
              </a:rPr>
              <a:t>assigned</a:t>
            </a:r>
          </a:p>
          <a:p>
            <a:endParaRPr lang="en-IN" sz="2000" dirty="0"/>
          </a:p>
          <a:p>
            <a:pPr algn="just"/>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You can’t use a property as a </a:t>
            </a:r>
            <a:r>
              <a:rPr lang="en-IN" sz="2000" b="1" i="1" dirty="0">
                <a:solidFill>
                  <a:schemeClr val="tx1">
                    <a:lumMod val="95000"/>
                    <a:lumOff val="5000"/>
                  </a:schemeClr>
                </a:solidFill>
                <a:latin typeface="Times New Roman" panose="02020603050405020304" pitchFamily="18" charset="0"/>
                <a:cs typeface="Times New Roman" panose="02020603050405020304" pitchFamily="18" charset="0"/>
              </a:rPr>
              <a:t>ref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or an </a:t>
            </a:r>
            <a:r>
              <a:rPr lang="en-IN" sz="2000" b="1" i="1" dirty="0">
                <a:solidFill>
                  <a:schemeClr val="tx1">
                    <a:lumMod val="95000"/>
                    <a:lumOff val="5000"/>
                  </a:schemeClr>
                </a:solidFill>
                <a:latin typeface="Times New Roman" panose="02020603050405020304" pitchFamily="18" charset="0"/>
                <a:cs typeface="Times New Roman" panose="02020603050405020304" pitchFamily="18" charset="0"/>
              </a:rPr>
              <a:t>out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argument to a method (although you can use a writable field as a </a:t>
            </a:r>
            <a:r>
              <a:rPr lang="en-IN" sz="2000" b="1" i="1" dirty="0">
                <a:solidFill>
                  <a:schemeClr val="tx1">
                    <a:lumMod val="95000"/>
                    <a:lumOff val="5000"/>
                  </a:schemeClr>
                </a:solidFill>
                <a:latin typeface="Times New Roman" panose="02020603050405020304" pitchFamily="18" charset="0"/>
                <a:cs typeface="Times New Roman" panose="02020603050405020304" pitchFamily="18" charset="0"/>
              </a:rPr>
              <a:t>ref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or an </a:t>
            </a:r>
            <a:r>
              <a:rPr lang="en-IN" sz="2000" b="1" i="1" dirty="0">
                <a:solidFill>
                  <a:schemeClr val="tx1">
                    <a:lumMod val="95000"/>
                    <a:lumOff val="5000"/>
                  </a:schemeClr>
                </a:solidFill>
                <a:latin typeface="Times New Roman" panose="02020603050405020304" pitchFamily="18" charset="0"/>
                <a:cs typeface="Times New Roman" panose="02020603050405020304" pitchFamily="18" charset="0"/>
              </a:rPr>
              <a:t>out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argument). This makes sense because the property doesn’t really point to a memory location but rather to an </a:t>
            </a:r>
            <a:r>
              <a:rPr lang="en-IN" sz="2000" b="1" dirty="0" err="1">
                <a:solidFill>
                  <a:schemeClr val="tx1">
                    <a:lumMod val="95000"/>
                    <a:lumOff val="5000"/>
                  </a:schemeClr>
                </a:solidFill>
                <a:latin typeface="Times New Roman" panose="02020603050405020304" pitchFamily="18" charset="0"/>
                <a:cs typeface="Times New Roman" panose="02020603050405020304" pitchFamily="18" charset="0"/>
              </a:rPr>
              <a:t>accessor</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 method. For example:</a:t>
            </a:r>
          </a:p>
          <a:p>
            <a:pPr marL="0" indent="0" algn="just">
              <a:buNone/>
            </a:pPr>
            <a:r>
              <a:rPr lang="en-IN" sz="2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IN" sz="2000" b="1" dirty="0" err="1" smtClean="0">
                <a:solidFill>
                  <a:srgbClr val="C00000"/>
                </a:solidFill>
                <a:latin typeface="Times New Roman" panose="02020603050405020304" pitchFamily="18" charset="0"/>
                <a:cs typeface="Times New Roman" panose="02020603050405020304" pitchFamily="18" charset="0"/>
              </a:rPr>
              <a:t>MyMethod</a:t>
            </a:r>
            <a:r>
              <a:rPr lang="en-IN" sz="2000" b="1" dirty="0" smtClean="0">
                <a:solidFill>
                  <a:srgbClr val="C00000"/>
                </a:solidFill>
                <a:latin typeface="Times New Roman" panose="02020603050405020304" pitchFamily="18" charset="0"/>
                <a:cs typeface="Times New Roman" panose="02020603050405020304" pitchFamily="18" charset="0"/>
              </a:rPr>
              <a:t>(ref </a:t>
            </a:r>
            <a:r>
              <a:rPr lang="en-IN" sz="2000" b="1" dirty="0" err="1">
                <a:solidFill>
                  <a:srgbClr val="C00000"/>
                </a:solidFill>
                <a:latin typeface="Times New Roman" panose="02020603050405020304" pitchFamily="18" charset="0"/>
                <a:cs typeface="Times New Roman" panose="02020603050405020304" pitchFamily="18" charset="0"/>
              </a:rPr>
              <a:t>location.X</a:t>
            </a:r>
            <a:r>
              <a:rPr lang="en-IN" sz="2000" b="1" dirty="0" smtClean="0">
                <a:solidFill>
                  <a:srgbClr val="C00000"/>
                </a:solidFill>
                <a:latin typeface="Times New Roman" panose="02020603050405020304" pitchFamily="18" charset="0"/>
                <a:cs typeface="Times New Roman" panose="02020603050405020304" pitchFamily="18" charset="0"/>
              </a:rPr>
              <a:t>);     </a:t>
            </a:r>
            <a:r>
              <a:rPr lang="en-IN" sz="2000" b="1" dirty="0">
                <a:solidFill>
                  <a:srgbClr val="C00000"/>
                </a:solidFill>
                <a:latin typeface="Times New Roman" panose="02020603050405020304" pitchFamily="18" charset="0"/>
                <a:cs typeface="Times New Roman" panose="02020603050405020304" pitchFamily="18" charset="0"/>
              </a:rPr>
              <a:t>// compile-time </a:t>
            </a:r>
            <a:r>
              <a:rPr lang="en-IN" sz="2000" b="1" dirty="0" smtClean="0">
                <a:solidFill>
                  <a:srgbClr val="C00000"/>
                </a:solidFill>
                <a:latin typeface="Times New Roman" panose="02020603050405020304" pitchFamily="18" charset="0"/>
                <a:cs typeface="Times New Roman" panose="02020603050405020304" pitchFamily="18" charset="0"/>
              </a:rPr>
              <a:t>error</a:t>
            </a:r>
          </a:p>
          <a:p>
            <a:endParaRPr lang="en-IN" sz="2000" dirty="0"/>
          </a:p>
          <a:p>
            <a:pPr algn="just"/>
            <a:r>
              <a:rPr lang="en-IN" sz="2000" b="1" dirty="0">
                <a:latin typeface="Times New Roman" panose="02020603050405020304" pitchFamily="18" charset="0"/>
                <a:cs typeface="Times New Roman" panose="02020603050405020304" pitchFamily="18" charset="0"/>
              </a:rPr>
              <a:t>A property can contain at most one </a:t>
            </a:r>
            <a:r>
              <a:rPr lang="en-IN" sz="2000" b="1" i="1" dirty="0">
                <a:latin typeface="Times New Roman" panose="02020603050405020304" pitchFamily="18" charset="0"/>
                <a:cs typeface="Times New Roman" panose="02020603050405020304" pitchFamily="18" charset="0"/>
              </a:rPr>
              <a:t>get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and one </a:t>
            </a:r>
            <a:r>
              <a:rPr lang="en-IN" sz="2000" b="1" i="1" dirty="0">
                <a:latin typeface="Times New Roman" panose="02020603050405020304" pitchFamily="18" charset="0"/>
                <a:cs typeface="Times New Roman" panose="02020603050405020304" pitchFamily="18" charset="0"/>
              </a:rPr>
              <a:t>set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A property cannot contain other methods, fields, or properties.</a:t>
            </a:r>
          </a:p>
          <a:p>
            <a:pPr algn="just"/>
            <a:r>
              <a:rPr lang="en-IN" sz="2000" b="1" dirty="0">
                <a:latin typeface="Times New Roman" panose="02020603050405020304" pitchFamily="18" charset="0"/>
                <a:cs typeface="Times New Roman" panose="02020603050405020304" pitchFamily="18" charset="0"/>
              </a:rPr>
              <a:t>The </a:t>
            </a:r>
            <a:r>
              <a:rPr lang="en-IN" sz="2000" b="1" i="1" dirty="0">
                <a:latin typeface="Times New Roman" panose="02020603050405020304" pitchFamily="18" charset="0"/>
                <a:cs typeface="Times New Roman" panose="02020603050405020304" pitchFamily="18" charset="0"/>
              </a:rPr>
              <a:t>get </a:t>
            </a:r>
            <a:r>
              <a:rPr lang="en-IN" sz="2000" b="1" dirty="0">
                <a:latin typeface="Times New Roman" panose="02020603050405020304" pitchFamily="18" charset="0"/>
                <a:cs typeface="Times New Roman" panose="02020603050405020304" pitchFamily="18" charset="0"/>
              </a:rPr>
              <a:t>and </a:t>
            </a:r>
            <a:r>
              <a:rPr lang="en-IN" sz="2000" b="1" i="1" dirty="0">
                <a:latin typeface="Times New Roman" panose="02020603050405020304" pitchFamily="18" charset="0"/>
                <a:cs typeface="Times New Roman" panose="02020603050405020304" pitchFamily="18" charset="0"/>
              </a:rPr>
              <a:t>set </a:t>
            </a:r>
            <a:r>
              <a:rPr lang="en-IN" sz="2000" b="1" dirty="0" err="1">
                <a:latin typeface="Times New Roman" panose="02020603050405020304" pitchFamily="18" charset="0"/>
                <a:cs typeface="Times New Roman" panose="02020603050405020304" pitchFamily="18" charset="0"/>
              </a:rPr>
              <a:t>accessors</a:t>
            </a:r>
            <a:r>
              <a:rPr lang="en-IN" sz="2000" b="1" dirty="0">
                <a:latin typeface="Times New Roman" panose="02020603050405020304" pitchFamily="18" charset="0"/>
                <a:cs typeface="Times New Roman" panose="02020603050405020304" pitchFamily="18" charset="0"/>
              </a:rPr>
              <a:t> cannot take any parameters. The data being assigned is passed to the </a:t>
            </a:r>
            <a:r>
              <a:rPr lang="en-IN" sz="2000" b="1" i="1" dirty="0">
                <a:latin typeface="Times New Roman" panose="02020603050405020304" pitchFamily="18" charset="0"/>
                <a:cs typeface="Times New Roman" panose="02020603050405020304" pitchFamily="18" charset="0"/>
              </a:rPr>
              <a:t>set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automatically by using the </a:t>
            </a:r>
            <a:r>
              <a:rPr lang="en-IN" sz="2000" b="1" i="1" dirty="0">
                <a:latin typeface="Times New Roman" panose="02020603050405020304" pitchFamily="18" charset="0"/>
                <a:cs typeface="Times New Roman" panose="02020603050405020304" pitchFamily="18" charset="0"/>
              </a:rPr>
              <a:t>value </a:t>
            </a:r>
            <a:r>
              <a:rPr lang="en-IN" sz="2000" b="1" dirty="0">
                <a:latin typeface="Times New Roman" panose="02020603050405020304" pitchFamily="18" charset="0"/>
                <a:cs typeface="Times New Roman" panose="02020603050405020304" pitchFamily="18" charset="0"/>
              </a:rPr>
              <a:t>variable.</a:t>
            </a:r>
          </a:p>
          <a:p>
            <a:pPr algn="just"/>
            <a:r>
              <a:rPr lang="en-IN" sz="2000" b="1" dirty="0">
                <a:latin typeface="Times New Roman" panose="02020603050405020304" pitchFamily="18" charset="0"/>
                <a:cs typeface="Times New Roman" panose="02020603050405020304" pitchFamily="18" charset="0"/>
              </a:rPr>
              <a:t>You can’t declare </a:t>
            </a:r>
            <a:r>
              <a:rPr lang="en-IN" sz="2000" b="1" i="1" dirty="0" err="1">
                <a:latin typeface="Times New Roman" panose="02020603050405020304" pitchFamily="18" charset="0"/>
                <a:cs typeface="Times New Roman" panose="02020603050405020304" pitchFamily="18" charset="0"/>
              </a:rPr>
              <a:t>const</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properties. </a:t>
            </a:r>
            <a:r>
              <a:rPr lang="en-IN" sz="2000" b="1" dirty="0" smtClean="0">
                <a:latin typeface="Times New Roman" panose="02020603050405020304" pitchFamily="18" charset="0"/>
                <a:cs typeface="Times New Roman" panose="02020603050405020304" pitchFamily="18" charset="0"/>
              </a:rPr>
              <a:t>For </a:t>
            </a:r>
            <a:r>
              <a:rPr lang="en-IN" sz="2000" b="1" dirty="0">
                <a:latin typeface="Times New Roman" panose="02020603050405020304" pitchFamily="18" charset="0"/>
                <a:cs typeface="Times New Roman" panose="02020603050405020304" pitchFamily="18" charset="0"/>
              </a:rPr>
              <a:t>example</a:t>
            </a:r>
            <a:r>
              <a:rPr lang="en-IN" sz="2000" dirty="0">
                <a:latin typeface="Times New Roman" panose="02020603050405020304" pitchFamily="18" charset="0"/>
                <a:cs typeface="Times New Roman" panose="02020603050405020304" pitchFamily="18" charset="0"/>
              </a:rPr>
              <a:t>:</a:t>
            </a:r>
          </a:p>
          <a:p>
            <a:pPr marL="0" indent="0">
              <a:buNone/>
            </a:pPr>
            <a:r>
              <a:rPr lang="en-IN" sz="2000" dirty="0" smtClean="0"/>
              <a:t>                                                         </a:t>
            </a:r>
            <a:r>
              <a:rPr lang="en-IN" sz="2000" b="1" dirty="0" err="1" smtClean="0">
                <a:solidFill>
                  <a:srgbClr val="C00000"/>
                </a:solidFill>
              </a:rPr>
              <a:t>const</a:t>
            </a:r>
            <a:r>
              <a:rPr lang="en-IN" sz="2000" b="1" dirty="0" smtClean="0">
                <a:solidFill>
                  <a:srgbClr val="C00000"/>
                </a:solidFill>
              </a:rPr>
              <a:t> </a:t>
            </a:r>
            <a:r>
              <a:rPr lang="en-IN" sz="2000" b="1" dirty="0" err="1">
                <a:solidFill>
                  <a:srgbClr val="C00000"/>
                </a:solidFill>
              </a:rPr>
              <a:t>int</a:t>
            </a:r>
            <a:r>
              <a:rPr lang="en-IN" sz="2000" b="1" dirty="0">
                <a:solidFill>
                  <a:srgbClr val="C00000"/>
                </a:solidFill>
              </a:rPr>
              <a:t> X { get { </a:t>
            </a:r>
            <a:r>
              <a:rPr lang="en-IN" sz="2000" b="1" dirty="0" smtClean="0">
                <a:solidFill>
                  <a:srgbClr val="C00000"/>
                </a:solidFill>
              </a:rPr>
              <a:t>…... </a:t>
            </a:r>
            <a:r>
              <a:rPr lang="en-IN" sz="2000" b="1" dirty="0">
                <a:solidFill>
                  <a:srgbClr val="C00000"/>
                </a:solidFill>
              </a:rPr>
              <a:t>} set { </a:t>
            </a:r>
            <a:r>
              <a:rPr lang="en-IN" sz="2000" b="1" dirty="0" smtClean="0">
                <a:solidFill>
                  <a:srgbClr val="C00000"/>
                </a:solidFill>
              </a:rPr>
              <a:t>………….} </a:t>
            </a:r>
            <a:r>
              <a:rPr lang="en-IN" sz="2000" b="1" dirty="0">
                <a:solidFill>
                  <a:srgbClr val="C00000"/>
                </a:solidFill>
              </a:rPr>
              <a:t>} // compile-time error</a:t>
            </a:r>
            <a:endParaRPr lang="en-IN" sz="20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719215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 y="96585"/>
            <a:ext cx="11737304" cy="544488"/>
          </a:xfrm>
        </p:spPr>
        <p:txBody>
          <a:bodyPr>
            <a:noAutofit/>
          </a:bodyPr>
          <a:lstStyle/>
          <a:p>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b="1" dirty="0" smtClean="0">
                <a:solidFill>
                  <a:srgbClr val="C00000"/>
                </a:solidFill>
              </a:rPr>
              <a:t>Declaring </a:t>
            </a:r>
            <a:r>
              <a:rPr lang="en-IN" b="1" dirty="0">
                <a:solidFill>
                  <a:srgbClr val="C00000"/>
                </a:solidFill>
              </a:rPr>
              <a:t>Interface Properties</a:t>
            </a:r>
          </a:p>
        </p:txBody>
      </p:sp>
      <p:sp>
        <p:nvSpPr>
          <p:cNvPr id="3" name="Content Placeholder 2"/>
          <p:cNvSpPr>
            <a:spLocks noGrp="1"/>
          </p:cNvSpPr>
          <p:nvPr>
            <p:ph idx="1"/>
          </p:nvPr>
        </p:nvSpPr>
        <p:spPr>
          <a:xfrm>
            <a:off x="46532" y="641073"/>
            <a:ext cx="12155172" cy="6216927"/>
          </a:xfrm>
        </p:spPr>
        <p:txBody>
          <a:bodyPr>
            <a:normAutofit/>
          </a:bodyPr>
          <a:lstStyle/>
          <a:p>
            <a:pPr algn="just"/>
            <a:r>
              <a:rPr lang="en-IN" sz="2000" b="1" dirty="0" smtClean="0">
                <a:latin typeface="Times New Roman" panose="02020603050405020304" pitchFamily="18" charset="0"/>
                <a:cs typeface="Times New Roman" panose="02020603050405020304" pitchFamily="18" charset="0"/>
              </a:rPr>
              <a:t>You encountered interfaces in Chapter 13, “Creating Interfaces and Defining Abstract Classes.” Interfaces can define properties as well as methods. </a:t>
            </a:r>
          </a:p>
          <a:p>
            <a:pPr algn="just"/>
            <a:r>
              <a:rPr lang="en-IN" sz="2000" b="1" dirty="0" smtClean="0">
                <a:latin typeface="Times New Roman" panose="02020603050405020304" pitchFamily="18" charset="0"/>
                <a:cs typeface="Times New Roman" panose="02020603050405020304" pitchFamily="18" charset="0"/>
              </a:rPr>
              <a:t>To do this, you specify the </a:t>
            </a:r>
            <a:r>
              <a:rPr lang="en-IN" sz="2000" b="1" i="1" dirty="0" smtClean="0">
                <a:latin typeface="Times New Roman" panose="02020603050405020304" pitchFamily="18" charset="0"/>
                <a:cs typeface="Times New Roman" panose="02020603050405020304" pitchFamily="18" charset="0"/>
              </a:rPr>
              <a:t>get </a:t>
            </a:r>
            <a:r>
              <a:rPr lang="en-IN" sz="2000" b="1" dirty="0" smtClean="0">
                <a:latin typeface="Times New Roman" panose="02020603050405020304" pitchFamily="18" charset="0"/>
                <a:cs typeface="Times New Roman" panose="02020603050405020304" pitchFamily="18" charset="0"/>
              </a:rPr>
              <a:t>or </a:t>
            </a:r>
            <a:r>
              <a:rPr lang="en-IN" sz="2000" b="1" i="1" dirty="0" smtClean="0">
                <a:latin typeface="Times New Roman" panose="02020603050405020304" pitchFamily="18" charset="0"/>
                <a:cs typeface="Times New Roman" panose="02020603050405020304" pitchFamily="18" charset="0"/>
              </a:rPr>
              <a:t>set </a:t>
            </a:r>
            <a:r>
              <a:rPr lang="en-IN" sz="2000" b="1" dirty="0" smtClean="0">
                <a:latin typeface="Times New Roman" panose="02020603050405020304" pitchFamily="18" charset="0"/>
                <a:cs typeface="Times New Roman" panose="02020603050405020304" pitchFamily="18" charset="0"/>
              </a:rPr>
              <a:t>keyword, or both, but replace the body of the </a:t>
            </a:r>
            <a:r>
              <a:rPr lang="en-IN" sz="2000" b="1" i="1" dirty="0" smtClean="0">
                <a:latin typeface="Times New Roman" panose="02020603050405020304" pitchFamily="18" charset="0"/>
                <a:cs typeface="Times New Roman" panose="02020603050405020304" pitchFamily="18" charset="0"/>
              </a:rPr>
              <a:t>get </a:t>
            </a:r>
            <a:r>
              <a:rPr lang="en-IN" sz="2000" b="1" dirty="0" smtClean="0">
                <a:latin typeface="Times New Roman" panose="02020603050405020304" pitchFamily="18" charset="0"/>
                <a:cs typeface="Times New Roman" panose="02020603050405020304" pitchFamily="18" charset="0"/>
              </a:rPr>
              <a:t>or </a:t>
            </a:r>
            <a:r>
              <a:rPr lang="en-IN" sz="2000" b="1" i="1" dirty="0" smtClean="0">
                <a:latin typeface="Times New Roman" panose="02020603050405020304" pitchFamily="18" charset="0"/>
                <a:cs typeface="Times New Roman" panose="02020603050405020304" pitchFamily="18" charset="0"/>
              </a:rPr>
              <a:t>set </a:t>
            </a:r>
            <a:r>
              <a:rPr lang="en-IN" sz="2000" b="1" dirty="0" err="1" smtClean="0">
                <a:latin typeface="Times New Roman" panose="02020603050405020304" pitchFamily="18" charset="0"/>
                <a:cs typeface="Times New Roman" panose="02020603050405020304" pitchFamily="18" charset="0"/>
              </a:rPr>
              <a:t>accessor</a:t>
            </a:r>
            <a:r>
              <a:rPr lang="en-IN" sz="2000" b="1" dirty="0" smtClean="0">
                <a:latin typeface="Times New Roman" panose="02020603050405020304" pitchFamily="18" charset="0"/>
                <a:cs typeface="Times New Roman" panose="02020603050405020304" pitchFamily="18" charset="0"/>
              </a:rPr>
              <a:t> with a semicolon. </a:t>
            </a:r>
          </a:p>
          <a:p>
            <a:pPr algn="just"/>
            <a:r>
              <a:rPr lang="en-IN" sz="2000" b="1" dirty="0" smtClean="0">
                <a:latin typeface="Times New Roman" panose="02020603050405020304" pitchFamily="18" charset="0"/>
                <a:cs typeface="Times New Roman" panose="02020603050405020304" pitchFamily="18" charset="0"/>
              </a:rPr>
              <a:t>For example: </a:t>
            </a:r>
          </a:p>
          <a:p>
            <a:pPr algn="just"/>
            <a:endParaRPr lang="en-US" sz="2000" b="1" i="1" dirty="0">
              <a:solidFill>
                <a:srgbClr val="C00000"/>
              </a:solidFill>
              <a:latin typeface="Times New Roman" panose="02020603050405020304" pitchFamily="18" charset="0"/>
              <a:cs typeface="Times New Roman" panose="02020603050405020304" pitchFamily="18" charset="0"/>
            </a:endParaRPr>
          </a:p>
          <a:p>
            <a:pPr algn="just"/>
            <a:endParaRPr lang="en-US" sz="2000" b="1" i="1" dirty="0" smtClean="0">
              <a:solidFill>
                <a:srgbClr val="C00000"/>
              </a:solidFill>
              <a:latin typeface="Times New Roman" panose="02020603050405020304" pitchFamily="18" charset="0"/>
              <a:cs typeface="Times New Roman" panose="02020603050405020304" pitchFamily="18" charset="0"/>
            </a:endParaRPr>
          </a:p>
          <a:p>
            <a:pPr marL="0" indent="0" algn="just">
              <a:buNone/>
            </a:pPr>
            <a:r>
              <a:rPr lang="en-IN" sz="2000" b="1" dirty="0" smtClean="0">
                <a:latin typeface="Times New Roman" panose="02020603050405020304" pitchFamily="18" charset="0"/>
                <a:cs typeface="Times New Roman" panose="02020603050405020304" pitchFamily="18" charset="0"/>
              </a:rPr>
              <a:t>Any </a:t>
            </a:r>
            <a:r>
              <a:rPr lang="en-IN" sz="2000" b="1" dirty="0">
                <a:latin typeface="Times New Roman" panose="02020603050405020304" pitchFamily="18" charset="0"/>
                <a:cs typeface="Times New Roman" panose="02020603050405020304" pitchFamily="18" charset="0"/>
              </a:rPr>
              <a:t>class or structure that implements this interface must implement the </a:t>
            </a:r>
            <a:r>
              <a:rPr lang="en-IN" sz="2000" b="1" i="1" dirty="0">
                <a:latin typeface="Times New Roman" panose="02020603050405020304" pitchFamily="18" charset="0"/>
                <a:cs typeface="Times New Roman" panose="02020603050405020304" pitchFamily="18" charset="0"/>
              </a:rPr>
              <a:t>X </a:t>
            </a:r>
            <a:r>
              <a:rPr lang="en-IN" sz="2000" b="1" dirty="0">
                <a:latin typeface="Times New Roman" panose="02020603050405020304" pitchFamily="18" charset="0"/>
                <a:cs typeface="Times New Roman" panose="02020603050405020304" pitchFamily="18" charset="0"/>
              </a:rPr>
              <a:t>and </a:t>
            </a:r>
            <a:r>
              <a:rPr lang="en-IN" sz="2000" b="1" i="1" dirty="0">
                <a:latin typeface="Times New Roman" panose="02020603050405020304" pitchFamily="18" charset="0"/>
                <a:cs typeface="Times New Roman" panose="02020603050405020304" pitchFamily="18" charset="0"/>
              </a:rPr>
              <a:t>Y </a:t>
            </a:r>
            <a:r>
              <a:rPr lang="en-IN" sz="2000" b="1" dirty="0">
                <a:latin typeface="Times New Roman" panose="02020603050405020304" pitchFamily="18" charset="0"/>
                <a:cs typeface="Times New Roman" panose="02020603050405020304" pitchFamily="18" charset="0"/>
              </a:rPr>
              <a:t>properties with </a:t>
            </a:r>
            <a:r>
              <a:rPr lang="en-IN" sz="2000" b="1" i="1" dirty="0">
                <a:latin typeface="Times New Roman" panose="02020603050405020304" pitchFamily="18" charset="0"/>
                <a:cs typeface="Times New Roman" panose="02020603050405020304" pitchFamily="18" charset="0"/>
              </a:rPr>
              <a:t>get </a:t>
            </a:r>
            <a:r>
              <a:rPr lang="en-IN" sz="2000" b="1" dirty="0">
                <a:latin typeface="Times New Roman" panose="02020603050405020304" pitchFamily="18" charset="0"/>
                <a:cs typeface="Times New Roman" panose="02020603050405020304" pitchFamily="18" charset="0"/>
              </a:rPr>
              <a:t>and </a:t>
            </a:r>
            <a:r>
              <a:rPr lang="en-IN" sz="2000" b="1" i="1" dirty="0">
                <a:latin typeface="Times New Roman" panose="02020603050405020304" pitchFamily="18" charset="0"/>
                <a:cs typeface="Times New Roman" panose="02020603050405020304" pitchFamily="18" charset="0"/>
              </a:rPr>
              <a:t>set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methods. For example:</a:t>
            </a:r>
            <a:endParaRPr lang="en-IN" sz="2000" b="1" i="1" dirty="0">
              <a:solidFill>
                <a:srgbClr val="C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710036" y="2276872"/>
            <a:ext cx="4248472" cy="1294524"/>
          </a:xfrm>
          <a:prstGeom prst="rect">
            <a:avLst/>
          </a:prstGeom>
        </p:spPr>
      </p:pic>
    </p:spTree>
    <p:extLst>
      <p:ext uri="{BB962C8B-B14F-4D97-AF65-F5344CB8AC3E}">
        <p14:creationId xmlns:p14="http://schemas.microsoft.com/office/powerpoint/2010/main" xmlns="" val="40599869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764" y="76200"/>
            <a:ext cx="11737304" cy="544488"/>
          </a:xfrm>
        </p:spPr>
        <p:txBody>
          <a:bodyPr>
            <a:normAutofit fontScale="90000"/>
          </a:bodyPr>
          <a:lstStyle/>
          <a:p>
            <a:r>
              <a:rPr lang="en-US" dirty="0" smtClean="0"/>
              <a:t>Introduction</a:t>
            </a:r>
            <a:endParaRPr lang="en-IN" dirty="0"/>
          </a:p>
        </p:txBody>
      </p:sp>
      <p:sp>
        <p:nvSpPr>
          <p:cNvPr id="3" name="Content Placeholder 2"/>
          <p:cNvSpPr>
            <a:spLocks noGrp="1"/>
          </p:cNvSpPr>
          <p:nvPr>
            <p:ph idx="1"/>
          </p:nvPr>
        </p:nvSpPr>
        <p:spPr>
          <a:xfrm>
            <a:off x="0" y="620688"/>
            <a:ext cx="12188825" cy="6237312"/>
          </a:xfrm>
        </p:spPr>
        <p:txBody>
          <a:bodyPr/>
          <a:lstStyle/>
          <a:p>
            <a:pPr algn="just"/>
            <a:r>
              <a:rPr lang="en-IN" dirty="0">
                <a:latin typeface="Times New Roman" panose="02020603050405020304" pitchFamily="18" charset="0"/>
                <a:cs typeface="Times New Roman" panose="02020603050405020304" pitchFamily="18" charset="0"/>
              </a:rPr>
              <a:t>In Part III, you’ll learn about many of the more advanced features of C# such as properties, indexers, generics, and collection classes. You’ll also see how you can build highly responsive systems by using events, and how you can use delegates to invoke the application logic of one class from another without closely coupling them together; this is an extremely powerful technique that enables you to construct highly extensible systems. </a:t>
            </a:r>
            <a:r>
              <a:rPr lang="en-IN" dirty="0" smtClean="0">
                <a:latin typeface="Times New Roman" panose="02020603050405020304" pitchFamily="18" charset="0"/>
                <a:cs typeface="Times New Roman" panose="02020603050405020304" pitchFamily="18" charset="0"/>
              </a:rPr>
              <a:t> </a:t>
            </a:r>
          </a:p>
          <a:p>
            <a:pPr algn="just"/>
            <a:r>
              <a:rPr lang="en-IN" dirty="0">
                <a:latin typeface="Times New Roman" panose="02020603050405020304" pitchFamily="18" charset="0"/>
                <a:cs typeface="Times New Roman" panose="02020603050405020304" pitchFamily="18" charset="0"/>
              </a:rPr>
              <a:t>You will also learn about the Language-Integrated Query (LINQ) feature of C#, which enables you to perform potentially complex queries over collections of objects in a clear and natural manner</a:t>
            </a:r>
            <a:r>
              <a:rPr lang="en-IN" dirty="0" smtClean="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213441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 y="96585"/>
            <a:ext cx="11737304" cy="544488"/>
          </a:xfrm>
        </p:spPr>
        <p:txBody>
          <a:bodyPr>
            <a:noAutofit/>
          </a:bodyPr>
          <a:lstStyle/>
          <a:p>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b="1" dirty="0" err="1" smtClean="0">
                <a:solidFill>
                  <a:srgbClr val="C00000"/>
                </a:solidFill>
              </a:rPr>
              <a:t>contd</a:t>
            </a:r>
            <a:r>
              <a:rPr lang="en-IN" b="1" dirty="0" smtClean="0">
                <a:solidFill>
                  <a:srgbClr val="C00000"/>
                </a:solidFill>
              </a:rPr>
              <a:t>…</a:t>
            </a:r>
            <a:endParaRPr lang="en-IN" b="1" dirty="0">
              <a:solidFill>
                <a:srgbClr val="C00000"/>
              </a:solidFill>
            </a:endParaRPr>
          </a:p>
        </p:txBody>
      </p:sp>
      <p:pic>
        <p:nvPicPr>
          <p:cNvPr id="4" name="Content Placeholder 3"/>
          <p:cNvPicPr>
            <a:picLocks noGrp="1" noChangeAspect="1"/>
          </p:cNvPicPr>
          <p:nvPr>
            <p:ph idx="1"/>
          </p:nvPr>
        </p:nvPicPr>
        <p:blipFill>
          <a:blip r:embed="rId2"/>
          <a:stretch>
            <a:fillRect/>
          </a:stretch>
        </p:blipFill>
        <p:spPr>
          <a:xfrm>
            <a:off x="46533" y="836712"/>
            <a:ext cx="3995650" cy="4464496"/>
          </a:xfrm>
          <a:prstGeom prst="rect">
            <a:avLst/>
          </a:prstGeom>
        </p:spPr>
      </p:pic>
      <p:sp>
        <p:nvSpPr>
          <p:cNvPr id="5" name="TextBox 4"/>
          <p:cNvSpPr txBox="1"/>
          <p:nvPr/>
        </p:nvSpPr>
        <p:spPr>
          <a:xfrm>
            <a:off x="4042183" y="1268760"/>
            <a:ext cx="3168352" cy="2723823"/>
          </a:xfrm>
          <a:prstGeom prst="rect">
            <a:avLst/>
          </a:prstGeom>
          <a:noFill/>
        </p:spPr>
        <p:txBody>
          <a:bodyPr wrap="square" rtlCol="0">
            <a:spAutoFit/>
          </a:bodyPr>
          <a:lstStyle/>
          <a:p>
            <a:pPr algn="just">
              <a:lnSpc>
                <a:spcPct val="95000"/>
              </a:lnSpc>
            </a:pPr>
            <a:r>
              <a:rPr lang="en-IN" sz="2000" b="1" dirty="0">
                <a:latin typeface="Times New Roman" panose="02020603050405020304" pitchFamily="18" charset="0"/>
                <a:cs typeface="Times New Roman" panose="02020603050405020304" pitchFamily="18" charset="0"/>
              </a:rPr>
              <a:t>If you implement the interface properties in a class, you can declare the </a:t>
            </a:r>
            <a:r>
              <a:rPr lang="en-IN" sz="2000" b="1" dirty="0" smtClean="0">
                <a:latin typeface="Times New Roman" panose="02020603050405020304" pitchFamily="18" charset="0"/>
                <a:cs typeface="Times New Roman" panose="02020603050405020304" pitchFamily="18" charset="0"/>
              </a:rPr>
              <a:t>property implementations </a:t>
            </a:r>
            <a:r>
              <a:rPr lang="en-IN" sz="2000" b="1" dirty="0">
                <a:latin typeface="Times New Roman" panose="02020603050405020304" pitchFamily="18" charset="0"/>
                <a:cs typeface="Times New Roman" panose="02020603050405020304" pitchFamily="18" charset="0"/>
              </a:rPr>
              <a:t>as </a:t>
            </a:r>
            <a:r>
              <a:rPr lang="en-IN" sz="2000" b="1" i="1" dirty="0">
                <a:latin typeface="Times New Roman" panose="02020603050405020304" pitchFamily="18" charset="0"/>
                <a:cs typeface="Times New Roman" panose="02020603050405020304" pitchFamily="18" charset="0"/>
              </a:rPr>
              <a:t>virtual</a:t>
            </a:r>
            <a:r>
              <a:rPr lang="en-IN" sz="2000" b="1" dirty="0">
                <a:latin typeface="Times New Roman" panose="02020603050405020304" pitchFamily="18" charset="0"/>
                <a:cs typeface="Times New Roman" panose="02020603050405020304" pitchFamily="18" charset="0"/>
              </a:rPr>
              <a:t>, which enables derived classes to override the implementations. </a:t>
            </a:r>
            <a:endParaRPr lang="en-IN" sz="2000" b="1" dirty="0" smtClean="0">
              <a:latin typeface="Times New Roman" panose="02020603050405020304" pitchFamily="18" charset="0"/>
              <a:cs typeface="Times New Roman" panose="02020603050405020304" pitchFamily="18" charset="0"/>
            </a:endParaRPr>
          </a:p>
          <a:p>
            <a:pPr algn="just">
              <a:lnSpc>
                <a:spcPct val="95000"/>
              </a:lnSpc>
            </a:pPr>
            <a:endParaRPr lang="en-IN" sz="2000" b="1" dirty="0">
              <a:latin typeface="Times New Roman" panose="02020603050405020304" pitchFamily="18" charset="0"/>
              <a:cs typeface="Times New Roman" panose="02020603050405020304" pitchFamily="18" charset="0"/>
            </a:endParaRPr>
          </a:p>
          <a:p>
            <a:pPr algn="just">
              <a:lnSpc>
                <a:spcPct val="95000"/>
              </a:lnSpc>
            </a:pPr>
            <a:r>
              <a:rPr lang="en-IN" sz="2000" b="1" dirty="0" smtClean="0">
                <a:latin typeface="Times New Roman" panose="02020603050405020304" pitchFamily="18" charset="0"/>
                <a:cs typeface="Times New Roman" panose="02020603050405020304" pitchFamily="18" charset="0"/>
              </a:rPr>
              <a:t>For </a:t>
            </a:r>
            <a:r>
              <a:rPr lang="en-IN" sz="2000" b="1" dirty="0">
                <a:latin typeface="Times New Roman" panose="02020603050405020304" pitchFamily="18" charset="0"/>
                <a:cs typeface="Times New Roman" panose="02020603050405020304" pitchFamily="18" charset="0"/>
              </a:rPr>
              <a:t>example:</a:t>
            </a:r>
          </a:p>
        </p:txBody>
      </p:sp>
      <p:pic>
        <p:nvPicPr>
          <p:cNvPr id="6" name="Picture 5"/>
          <p:cNvPicPr>
            <a:picLocks noChangeAspect="1"/>
          </p:cNvPicPr>
          <p:nvPr/>
        </p:nvPicPr>
        <p:blipFill>
          <a:blip r:embed="rId3"/>
          <a:stretch>
            <a:fillRect/>
          </a:stretch>
        </p:blipFill>
        <p:spPr>
          <a:xfrm>
            <a:off x="7318547" y="836712"/>
            <a:ext cx="4600203" cy="4752528"/>
          </a:xfrm>
          <a:prstGeom prst="rect">
            <a:avLst/>
          </a:prstGeom>
        </p:spPr>
      </p:pic>
    </p:spTree>
    <p:extLst>
      <p:ext uri="{BB962C8B-B14F-4D97-AF65-F5344CB8AC3E}">
        <p14:creationId xmlns:p14="http://schemas.microsoft.com/office/powerpoint/2010/main" xmlns="" val="7767511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 y="96585"/>
            <a:ext cx="11737304" cy="544488"/>
          </a:xfrm>
        </p:spPr>
        <p:txBody>
          <a:bodyPr>
            <a:noAutofit/>
          </a:bodyPr>
          <a:lstStyle/>
          <a:p>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sz="2800" b="1" dirty="0" smtClean="0">
                <a:solidFill>
                  <a:srgbClr val="C00000"/>
                </a:solidFill>
              </a:rPr>
              <a:t/>
            </a:r>
            <a:br>
              <a:rPr lang="en-IN" sz="2800" b="1" dirty="0" smtClean="0">
                <a:solidFill>
                  <a:srgbClr val="C00000"/>
                </a:solidFill>
              </a:rPr>
            </a:br>
            <a:r>
              <a:rPr lang="en-IN" sz="2800" b="1" dirty="0">
                <a:solidFill>
                  <a:srgbClr val="C00000"/>
                </a:solidFill>
              </a:rPr>
              <a:t/>
            </a:r>
            <a:br>
              <a:rPr lang="en-IN" sz="2800" b="1" dirty="0">
                <a:solidFill>
                  <a:srgbClr val="C00000"/>
                </a:solidFill>
              </a:rPr>
            </a:br>
            <a:r>
              <a:rPr lang="en-IN" b="1" dirty="0" err="1" smtClean="0">
                <a:solidFill>
                  <a:srgbClr val="C00000"/>
                </a:solidFill>
              </a:rPr>
              <a:t>contd</a:t>
            </a:r>
            <a:r>
              <a:rPr lang="en-IN" b="1" dirty="0" smtClean="0">
                <a:solidFill>
                  <a:srgbClr val="C00000"/>
                </a:solidFill>
              </a:rPr>
              <a:t>…</a:t>
            </a:r>
            <a:endParaRPr lang="en-IN" b="1" dirty="0">
              <a:solidFill>
                <a:srgbClr val="C00000"/>
              </a:solidFill>
            </a:endParaRPr>
          </a:p>
        </p:txBody>
      </p:sp>
      <p:sp>
        <p:nvSpPr>
          <p:cNvPr id="3" name="Content Placeholder 2"/>
          <p:cNvSpPr>
            <a:spLocks noGrp="1"/>
          </p:cNvSpPr>
          <p:nvPr>
            <p:ph idx="1"/>
          </p:nvPr>
        </p:nvSpPr>
        <p:spPr>
          <a:xfrm>
            <a:off x="46532" y="548680"/>
            <a:ext cx="12142293" cy="6309320"/>
          </a:xfrm>
        </p:spPr>
        <p:txBody>
          <a:bodyPr>
            <a:normAutofit/>
          </a:bodyPr>
          <a:lstStyle/>
          <a:p>
            <a:pPr algn="just"/>
            <a:r>
              <a:rPr lang="en-IN" sz="2000" b="1" dirty="0">
                <a:latin typeface="Times New Roman" panose="02020603050405020304" pitchFamily="18" charset="0"/>
                <a:cs typeface="Times New Roman" panose="02020603050405020304" pitchFamily="18" charset="0"/>
              </a:rPr>
              <a:t>You can also choose to implement a property by using the explicit interface implementation syntax covered in Chapter 13. An explicit implementation of a property is </a:t>
            </a:r>
            <a:r>
              <a:rPr lang="en-IN" sz="2000" b="1" dirty="0" err="1">
                <a:latin typeface="Times New Roman" panose="02020603050405020304" pitchFamily="18" charset="0"/>
                <a:cs typeface="Times New Roman" panose="02020603050405020304" pitchFamily="18" charset="0"/>
              </a:rPr>
              <a:t>nonpublic</a:t>
            </a:r>
            <a:r>
              <a:rPr lang="en-IN" sz="2000" b="1" dirty="0">
                <a:latin typeface="Times New Roman" panose="02020603050405020304" pitchFamily="18" charset="0"/>
                <a:cs typeface="Times New Roman" panose="02020603050405020304" pitchFamily="18" charset="0"/>
              </a:rPr>
              <a:t> and </a:t>
            </a:r>
            <a:r>
              <a:rPr lang="en-IN" sz="2000" b="1" dirty="0" err="1">
                <a:latin typeface="Times New Roman" panose="02020603050405020304" pitchFamily="18" charset="0"/>
                <a:cs typeface="Times New Roman" panose="02020603050405020304" pitchFamily="18" charset="0"/>
              </a:rPr>
              <a:t>nonvirtual</a:t>
            </a:r>
            <a:r>
              <a:rPr lang="en-IN" sz="2000" b="1" dirty="0">
                <a:latin typeface="Times New Roman" panose="02020603050405020304" pitchFamily="18" charset="0"/>
                <a:cs typeface="Times New Roman" panose="02020603050405020304" pitchFamily="18" charset="0"/>
              </a:rPr>
              <a:t> (and cannot be overridden).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For </a:t>
            </a:r>
            <a:r>
              <a:rPr lang="en-IN" sz="2000" b="1" dirty="0">
                <a:latin typeface="Times New Roman" panose="02020603050405020304" pitchFamily="18" charset="0"/>
                <a:cs typeface="Times New Roman" panose="02020603050405020304" pitchFamily="18" charset="0"/>
              </a:rPr>
              <a:t>example</a:t>
            </a:r>
            <a:r>
              <a:rPr lang="en-IN" sz="2000" b="1" dirty="0" smtClean="0">
                <a:latin typeface="Times New Roman" panose="02020603050405020304" pitchFamily="18" charset="0"/>
                <a:cs typeface="Times New Roman" panose="02020603050405020304" pitchFamily="18" charset="0"/>
              </a:rPr>
              <a:t>: </a:t>
            </a:r>
          </a:p>
          <a:p>
            <a:pPr algn="just"/>
            <a:endParaRPr lang="en-US" sz="2000" b="1" dirty="0">
              <a:latin typeface="Times New Roman" panose="02020603050405020304" pitchFamily="18" charset="0"/>
              <a:cs typeface="Times New Roman" panose="02020603050405020304" pitchFamily="18" charset="0"/>
            </a:endParaRPr>
          </a:p>
          <a:p>
            <a:pPr algn="just"/>
            <a:endParaRPr lang="en-US" sz="2000" b="1" dirty="0" smtClean="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a:p>
            <a:pPr algn="just"/>
            <a:endParaRPr lang="en-US" sz="2000" b="1" dirty="0" smtClean="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a:p>
            <a:pPr algn="just"/>
            <a:endParaRPr lang="en-US" sz="2000" b="1" dirty="0" smtClean="0">
              <a:latin typeface="Times New Roman" panose="02020603050405020304" pitchFamily="18" charset="0"/>
              <a:cs typeface="Times New Roman" panose="02020603050405020304" pitchFamily="18" charset="0"/>
            </a:endParaRPr>
          </a:p>
          <a:p>
            <a:pPr algn="just"/>
            <a:endParaRPr lang="en-IN" sz="20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998068" y="1916832"/>
            <a:ext cx="4320480" cy="3862681"/>
          </a:xfrm>
          <a:prstGeom prst="rect">
            <a:avLst/>
          </a:prstGeom>
        </p:spPr>
      </p:pic>
    </p:spTree>
    <p:extLst>
      <p:ext uri="{BB962C8B-B14F-4D97-AF65-F5344CB8AC3E}">
        <p14:creationId xmlns:p14="http://schemas.microsoft.com/office/powerpoint/2010/main" xmlns="" val="1551039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 y="96585"/>
            <a:ext cx="11737304" cy="544488"/>
          </a:xfrm>
        </p:spPr>
        <p:txBody>
          <a:bodyPr>
            <a:noAutofit/>
          </a:bodyPr>
          <a:lstStyle/>
          <a:p>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dirty="0">
                <a:solidFill>
                  <a:srgbClr val="FF0000"/>
                </a:solidFill>
              </a:rPr>
              <a:t>R</a:t>
            </a:r>
            <a:r>
              <a:rPr lang="en-IN" b="1" dirty="0">
                <a:solidFill>
                  <a:srgbClr val="FF0000"/>
                </a:solidFill>
              </a:rPr>
              <a:t>eplacing Methods with </a:t>
            </a:r>
            <a:r>
              <a:rPr lang="en-IN" dirty="0">
                <a:solidFill>
                  <a:srgbClr val="FF0000"/>
                </a:solidFill>
              </a:rPr>
              <a:t>P</a:t>
            </a:r>
            <a:r>
              <a:rPr lang="en-IN" b="1" dirty="0">
                <a:solidFill>
                  <a:srgbClr val="FF0000"/>
                </a:solidFill>
              </a:rPr>
              <a:t>roperties</a:t>
            </a:r>
          </a:p>
        </p:txBody>
      </p:sp>
      <p:sp>
        <p:nvSpPr>
          <p:cNvPr id="3" name="Content Placeholder 2"/>
          <p:cNvSpPr>
            <a:spLocks noGrp="1"/>
          </p:cNvSpPr>
          <p:nvPr>
            <p:ph idx="1"/>
          </p:nvPr>
        </p:nvSpPr>
        <p:spPr>
          <a:xfrm>
            <a:off x="46532" y="548680"/>
            <a:ext cx="12142293" cy="6309320"/>
          </a:xfrm>
        </p:spPr>
        <p:txBody>
          <a:bodyPr>
            <a:normAutofit fontScale="92500" lnSpcReduction="10000"/>
          </a:bodyPr>
          <a:lstStyle/>
          <a:p>
            <a:pPr algn="just"/>
            <a:r>
              <a:rPr lang="en-IN" sz="2000" b="1" dirty="0">
                <a:latin typeface="Times New Roman" panose="02020603050405020304" pitchFamily="18" charset="0"/>
                <a:cs typeface="Times New Roman" panose="02020603050405020304" pitchFamily="18" charset="0"/>
              </a:rPr>
              <a:t>In Chapter 13 you created a drawing application that enabled the user to place circles and squares on a canvas in a window.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You </a:t>
            </a:r>
            <a:r>
              <a:rPr lang="en-IN" sz="2000" b="1" dirty="0">
                <a:latin typeface="Times New Roman" panose="02020603050405020304" pitchFamily="18" charset="0"/>
                <a:cs typeface="Times New Roman" panose="02020603050405020304" pitchFamily="18" charset="0"/>
              </a:rPr>
              <a:t>factored the common functionality for the </a:t>
            </a:r>
            <a:r>
              <a:rPr lang="en-IN" sz="2000" b="1" i="1" dirty="0">
                <a:latin typeface="Times New Roman" panose="02020603050405020304" pitchFamily="18" charset="0"/>
                <a:cs typeface="Times New Roman" panose="02020603050405020304" pitchFamily="18" charset="0"/>
              </a:rPr>
              <a:t>Circle </a:t>
            </a:r>
            <a:r>
              <a:rPr lang="en-IN" sz="2000" b="1" dirty="0">
                <a:latin typeface="Times New Roman" panose="02020603050405020304" pitchFamily="18" charset="0"/>
                <a:cs typeface="Times New Roman" panose="02020603050405020304" pitchFamily="18" charset="0"/>
              </a:rPr>
              <a:t>and </a:t>
            </a:r>
            <a:r>
              <a:rPr lang="en-IN" sz="2000" b="1" i="1" dirty="0">
                <a:latin typeface="Times New Roman" panose="02020603050405020304" pitchFamily="18" charset="0"/>
                <a:cs typeface="Times New Roman" panose="02020603050405020304" pitchFamily="18" charset="0"/>
              </a:rPr>
              <a:t>Square </a:t>
            </a:r>
            <a:r>
              <a:rPr lang="en-IN" sz="2000" b="1" dirty="0">
                <a:latin typeface="Times New Roman" panose="02020603050405020304" pitchFamily="18" charset="0"/>
                <a:cs typeface="Times New Roman" panose="02020603050405020304" pitchFamily="18" charset="0"/>
              </a:rPr>
              <a:t>classes into an abstract class called </a:t>
            </a:r>
            <a:r>
              <a:rPr lang="en-IN" sz="2000" b="1" i="1" dirty="0" err="1">
                <a:latin typeface="Times New Roman" panose="02020603050405020304" pitchFamily="18" charset="0"/>
                <a:cs typeface="Times New Roman" panose="02020603050405020304" pitchFamily="18" charset="0"/>
              </a:rPr>
              <a:t>DrawingShape</a:t>
            </a:r>
            <a:r>
              <a:rPr lang="en-IN" sz="2000" b="1" dirty="0">
                <a:latin typeface="Times New Roman" panose="02020603050405020304" pitchFamily="18" charset="0"/>
                <a:cs typeface="Times New Roman" panose="02020603050405020304" pitchFamily="18" charset="0"/>
              </a:rPr>
              <a:t>.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The </a:t>
            </a:r>
            <a:r>
              <a:rPr lang="en-IN" sz="2000" b="1" i="1" dirty="0" err="1">
                <a:latin typeface="Times New Roman" panose="02020603050405020304" pitchFamily="18" charset="0"/>
                <a:cs typeface="Times New Roman" panose="02020603050405020304" pitchFamily="18" charset="0"/>
              </a:rPr>
              <a:t>DrawingShape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class provided the </a:t>
            </a:r>
            <a:r>
              <a:rPr lang="en-IN" sz="2000" b="1" i="1" dirty="0" err="1">
                <a:latin typeface="Times New Roman" panose="02020603050405020304" pitchFamily="18" charset="0"/>
                <a:cs typeface="Times New Roman" panose="02020603050405020304" pitchFamily="18" charset="0"/>
              </a:rPr>
              <a:t>SetLocation</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and </a:t>
            </a:r>
            <a:r>
              <a:rPr lang="en-IN" sz="2000" b="1" i="1" dirty="0" err="1">
                <a:latin typeface="Times New Roman" panose="02020603050405020304" pitchFamily="18" charset="0"/>
                <a:cs typeface="Times New Roman" panose="02020603050405020304" pitchFamily="18" charset="0"/>
              </a:rPr>
              <a:t>SetColor</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methods to enable the application to specify the position and </a:t>
            </a:r>
            <a:r>
              <a:rPr lang="en-IN" sz="2000" b="1" dirty="0" err="1">
                <a:latin typeface="Times New Roman" panose="02020603050405020304" pitchFamily="18" charset="0"/>
                <a:cs typeface="Times New Roman" panose="02020603050405020304" pitchFamily="18" charset="0"/>
              </a:rPr>
              <a:t>color</a:t>
            </a:r>
            <a:r>
              <a:rPr lang="en-IN" sz="2000" b="1" dirty="0">
                <a:latin typeface="Times New Roman" panose="02020603050405020304" pitchFamily="18" charset="0"/>
                <a:cs typeface="Times New Roman" panose="02020603050405020304" pitchFamily="18" charset="0"/>
              </a:rPr>
              <a:t> of a shape on the screen. In the following exercise, you will modify the </a:t>
            </a:r>
            <a:r>
              <a:rPr lang="en-IN" sz="2000" b="1" i="1" dirty="0" err="1">
                <a:latin typeface="Times New Roman" panose="02020603050405020304" pitchFamily="18" charset="0"/>
                <a:cs typeface="Times New Roman" panose="02020603050405020304" pitchFamily="18" charset="0"/>
              </a:rPr>
              <a:t>DrawingShape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class to expose the location and </a:t>
            </a:r>
            <a:r>
              <a:rPr lang="en-IN" sz="2000" b="1" dirty="0" err="1">
                <a:latin typeface="Times New Roman" panose="02020603050405020304" pitchFamily="18" charset="0"/>
                <a:cs typeface="Times New Roman" panose="02020603050405020304" pitchFamily="18" charset="0"/>
              </a:rPr>
              <a:t>color</a:t>
            </a:r>
            <a:r>
              <a:rPr lang="en-IN" sz="2000" b="1" dirty="0">
                <a:latin typeface="Times New Roman" panose="02020603050405020304" pitchFamily="18" charset="0"/>
                <a:cs typeface="Times New Roman" panose="02020603050405020304" pitchFamily="18" charset="0"/>
              </a:rPr>
              <a:t> of a shape as properties. </a:t>
            </a:r>
            <a:endParaRPr lang="en-US" sz="2000" b="1" dirty="0">
              <a:latin typeface="Times New Roman" panose="02020603050405020304" pitchFamily="18" charset="0"/>
              <a:cs typeface="Times New Roman" panose="02020603050405020304" pitchFamily="18" charset="0"/>
            </a:endParaRPr>
          </a:p>
          <a:p>
            <a:pPr marL="0" indent="0" algn="ctr">
              <a:buNone/>
            </a:pPr>
            <a:r>
              <a:rPr lang="en-IN" sz="3600" b="1" dirty="0" smtClean="0">
                <a:solidFill>
                  <a:srgbClr val="FF0000"/>
                </a:solidFill>
              </a:rPr>
              <a:t>Use properties</a:t>
            </a:r>
          </a:p>
          <a:p>
            <a:endParaRPr lang="en-IN" sz="2000" dirty="0"/>
          </a:p>
          <a:p>
            <a:pPr marL="457200" indent="-457200" algn="just">
              <a:buFont typeface="+mj-lt"/>
              <a:buAutoNum type="arabicPeriod"/>
            </a:pPr>
            <a:r>
              <a:rPr lang="en-IN" sz="2000" b="1" dirty="0">
                <a:latin typeface="Times New Roman" panose="02020603050405020304" pitchFamily="18" charset="0"/>
                <a:cs typeface="Times New Roman" panose="02020603050405020304" pitchFamily="18" charset="0"/>
              </a:rPr>
              <a:t>Start Visual Studio </a:t>
            </a:r>
            <a:r>
              <a:rPr lang="en-IN" sz="2000" b="1" dirty="0" smtClean="0">
                <a:latin typeface="Times New Roman" panose="02020603050405020304" pitchFamily="18" charset="0"/>
                <a:cs typeface="Times New Roman" panose="02020603050405020304" pitchFamily="18" charset="0"/>
              </a:rPr>
              <a:t>2015 </a:t>
            </a:r>
            <a:r>
              <a:rPr lang="en-IN" sz="2000" b="1" dirty="0">
                <a:latin typeface="Times New Roman" panose="02020603050405020304" pitchFamily="18" charset="0"/>
                <a:cs typeface="Times New Roman" panose="02020603050405020304" pitchFamily="18" charset="0"/>
              </a:rPr>
              <a:t>if it is not already running.</a:t>
            </a:r>
          </a:p>
          <a:p>
            <a:pPr marL="457200" indent="-457200" algn="just">
              <a:buFont typeface="+mj-lt"/>
              <a:buAutoNum type="arabicPeriod"/>
            </a:pPr>
            <a:r>
              <a:rPr lang="en-IN" sz="2000" b="1" dirty="0">
                <a:latin typeface="Times New Roman" panose="02020603050405020304" pitchFamily="18" charset="0"/>
                <a:cs typeface="Times New Roman" panose="02020603050405020304" pitchFamily="18" charset="0"/>
              </a:rPr>
              <a:t>Open the Drawing project, located in the \Microsoft Press\Visual </a:t>
            </a:r>
            <a:r>
              <a:rPr lang="en-IN" sz="2000" b="1" dirty="0" err="1">
                <a:latin typeface="Times New Roman" panose="02020603050405020304" pitchFamily="18" charset="0"/>
                <a:cs typeface="Times New Roman" panose="02020603050405020304" pitchFamily="18" charset="0"/>
              </a:rPr>
              <a:t>CSharp</a:t>
            </a:r>
            <a:r>
              <a:rPr lang="en-IN" sz="2000" b="1" dirty="0">
                <a:latin typeface="Times New Roman" panose="02020603050405020304" pitchFamily="18" charset="0"/>
                <a:cs typeface="Times New Roman" panose="02020603050405020304" pitchFamily="18" charset="0"/>
              </a:rPr>
              <a:t> Step By Step\Chapter 15\Windows </a:t>
            </a:r>
            <a:r>
              <a:rPr lang="en-IN" sz="2000" b="1" i="1" dirty="0">
                <a:latin typeface="Times New Roman" panose="02020603050405020304" pitchFamily="18" charset="0"/>
                <a:cs typeface="Times New Roman" panose="02020603050405020304" pitchFamily="18" charset="0"/>
              </a:rPr>
              <a:t>X</a:t>
            </a:r>
            <a:r>
              <a:rPr lang="en-IN" sz="2000" b="1" dirty="0">
                <a:latin typeface="Times New Roman" panose="02020603050405020304" pitchFamily="18" charset="0"/>
                <a:cs typeface="Times New Roman" panose="02020603050405020304" pitchFamily="18" charset="0"/>
              </a:rPr>
              <a:t>\Drawing Using Properties folder in your Documents folder.</a:t>
            </a:r>
          </a:p>
          <a:p>
            <a:pPr marL="457200" indent="-457200" algn="just">
              <a:buFont typeface="+mj-lt"/>
              <a:buAutoNum type="arabicPeriod"/>
            </a:pPr>
            <a:r>
              <a:rPr lang="en-IN" sz="2000" b="1" dirty="0">
                <a:latin typeface="Times New Roman" panose="02020603050405020304" pitchFamily="18" charset="0"/>
                <a:cs typeface="Times New Roman" panose="02020603050405020304" pitchFamily="18" charset="0"/>
              </a:rPr>
              <a:t>Display the </a:t>
            </a:r>
            <a:r>
              <a:rPr lang="en-IN" sz="2000" b="1" dirty="0" err="1">
                <a:latin typeface="Times New Roman" panose="02020603050405020304" pitchFamily="18" charset="0"/>
                <a:cs typeface="Times New Roman" panose="02020603050405020304" pitchFamily="18" charset="0"/>
              </a:rPr>
              <a:t>DrawingShape.cs</a:t>
            </a:r>
            <a:r>
              <a:rPr lang="en-IN" sz="2000" b="1" dirty="0">
                <a:latin typeface="Times New Roman" panose="02020603050405020304" pitchFamily="18" charset="0"/>
                <a:cs typeface="Times New Roman" panose="02020603050405020304" pitchFamily="18" charset="0"/>
              </a:rPr>
              <a:t> file in the Code and Text Editor window. </a:t>
            </a:r>
          </a:p>
          <a:p>
            <a:pPr marL="0" indent="0" algn="just">
              <a:buNone/>
            </a:pPr>
            <a:r>
              <a:rPr lang="en-IN" sz="2000" b="1" dirty="0">
                <a:latin typeface="Times New Roman" panose="02020603050405020304" pitchFamily="18" charset="0"/>
                <a:cs typeface="Times New Roman" panose="02020603050405020304" pitchFamily="18" charset="0"/>
              </a:rPr>
              <a:t>This file contains the same </a:t>
            </a:r>
            <a:r>
              <a:rPr lang="en-IN" sz="2000" b="1" i="1" dirty="0" err="1">
                <a:latin typeface="Times New Roman" panose="02020603050405020304" pitchFamily="18" charset="0"/>
                <a:cs typeface="Times New Roman" panose="02020603050405020304" pitchFamily="18" charset="0"/>
              </a:rPr>
              <a:t>DrawingShape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class that you created in Chapter 13, except that, following the recommendations described earlier in this chapter, the size field has been renamed as </a:t>
            </a:r>
            <a:r>
              <a:rPr lang="en-IN" sz="2000" b="1" i="1" dirty="0">
                <a:latin typeface="Times New Roman" panose="02020603050405020304" pitchFamily="18" charset="0"/>
                <a:cs typeface="Times New Roman" panose="02020603050405020304" pitchFamily="18" charset="0"/>
              </a:rPr>
              <a:t>_size</a:t>
            </a:r>
            <a:r>
              <a:rPr lang="en-IN" sz="2000" b="1" dirty="0">
                <a:latin typeface="Times New Roman" panose="02020603050405020304" pitchFamily="18" charset="0"/>
                <a:cs typeface="Times New Roman" panose="02020603050405020304" pitchFamily="18" charset="0"/>
              </a:rPr>
              <a:t>, and the </a:t>
            </a:r>
            <a:r>
              <a:rPr lang="en-IN" sz="2000" b="1" i="1" dirty="0" err="1">
                <a:latin typeface="Times New Roman" panose="02020603050405020304" pitchFamily="18" charset="0"/>
                <a:cs typeface="Times New Roman" panose="02020603050405020304" pitchFamily="18" charset="0"/>
              </a:rPr>
              <a:t>locX</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and </a:t>
            </a:r>
            <a:r>
              <a:rPr lang="en-IN" sz="2000" b="1" i="1" dirty="0" err="1">
                <a:latin typeface="Times New Roman" panose="02020603050405020304" pitchFamily="18" charset="0"/>
                <a:cs typeface="Times New Roman" panose="02020603050405020304" pitchFamily="18" charset="0"/>
              </a:rPr>
              <a:t>locY</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fields have been renamed as </a:t>
            </a:r>
            <a:r>
              <a:rPr lang="en-IN" sz="2000" b="1" i="1" dirty="0">
                <a:latin typeface="Times New Roman" panose="02020603050405020304" pitchFamily="18" charset="0"/>
                <a:cs typeface="Times New Roman" panose="02020603050405020304" pitchFamily="18" charset="0"/>
              </a:rPr>
              <a:t>_x </a:t>
            </a:r>
            <a:r>
              <a:rPr lang="en-IN" sz="2000" b="1" dirty="0">
                <a:latin typeface="Times New Roman" panose="02020603050405020304" pitchFamily="18" charset="0"/>
                <a:cs typeface="Times New Roman" panose="02020603050405020304" pitchFamily="18" charset="0"/>
              </a:rPr>
              <a:t>and </a:t>
            </a:r>
            <a:r>
              <a:rPr lang="en-IN" sz="2000" b="1" i="1" dirty="0">
                <a:latin typeface="Times New Roman" panose="02020603050405020304" pitchFamily="18" charset="0"/>
                <a:cs typeface="Times New Roman" panose="02020603050405020304" pitchFamily="18" charset="0"/>
              </a:rPr>
              <a:t>_y</a:t>
            </a:r>
            <a:r>
              <a:rPr lang="en-IN" sz="2000" b="1" dirty="0">
                <a:latin typeface="Times New Roman" panose="02020603050405020304" pitchFamily="18" charset="0"/>
                <a:cs typeface="Times New Roman" panose="02020603050405020304" pitchFamily="18" charset="0"/>
              </a:rPr>
              <a:t>.</a:t>
            </a:r>
            <a:endParaRPr lang="en-US" sz="2000" b="1" dirty="0">
              <a:solidFill>
                <a:srgbClr val="FF0000"/>
              </a:solidFill>
              <a:latin typeface="Times New Roman" panose="02020603050405020304" pitchFamily="18" charset="0"/>
              <a:cs typeface="Times New Roman" panose="02020603050405020304" pitchFamily="18" charset="0"/>
            </a:endParaRPr>
          </a:p>
          <a:p>
            <a:pPr algn="just"/>
            <a:endParaRPr lang="en-US" sz="2000" b="1" dirty="0" smtClean="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a:p>
            <a:pPr algn="just"/>
            <a:endParaRPr lang="en-US" sz="2000" b="1" dirty="0" smtClean="0">
              <a:latin typeface="Times New Roman" panose="02020603050405020304" pitchFamily="18" charset="0"/>
              <a:cs typeface="Times New Roman" panose="02020603050405020304" pitchFamily="18" charset="0"/>
            </a:endParaRPr>
          </a:p>
          <a:p>
            <a:pPr algn="just"/>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787753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 y="96585"/>
            <a:ext cx="11737304" cy="544488"/>
          </a:xfrm>
        </p:spPr>
        <p:txBody>
          <a:bodyPr>
            <a:noAutofit/>
          </a:bodyPr>
          <a:lstStyle/>
          <a:p>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dirty="0" err="1" smtClean="0">
                <a:solidFill>
                  <a:srgbClr val="FF0000"/>
                </a:solidFill>
              </a:rPr>
              <a:t>contd</a:t>
            </a:r>
            <a:r>
              <a:rPr lang="en-IN" dirty="0" smtClean="0">
                <a:solidFill>
                  <a:srgbClr val="FF0000"/>
                </a:solidFill>
              </a:rPr>
              <a:t>…</a:t>
            </a:r>
            <a:endParaRPr lang="en-IN" b="1" dirty="0">
              <a:solidFill>
                <a:srgbClr val="FF0000"/>
              </a:solidFill>
            </a:endParaRPr>
          </a:p>
        </p:txBody>
      </p:sp>
      <p:sp>
        <p:nvSpPr>
          <p:cNvPr id="3" name="Content Placeholder 2"/>
          <p:cNvSpPr>
            <a:spLocks noGrp="1"/>
          </p:cNvSpPr>
          <p:nvPr>
            <p:ph idx="1"/>
          </p:nvPr>
        </p:nvSpPr>
        <p:spPr>
          <a:xfrm>
            <a:off x="46532" y="548680"/>
            <a:ext cx="12142293" cy="6309320"/>
          </a:xfrm>
        </p:spPr>
        <p:txBody>
          <a:bodyPr>
            <a:normAutofit lnSpcReduction="10000"/>
          </a:bodyPr>
          <a:lstStyle/>
          <a:p>
            <a:pPr marL="0" indent="0">
              <a:spcBef>
                <a:spcPts val="0"/>
              </a:spcBef>
              <a:buNone/>
            </a:pPr>
            <a:r>
              <a:rPr lang="en-IN" sz="1800" b="1" dirty="0" smtClean="0">
                <a:latin typeface="Times New Roman" panose="02020603050405020304" pitchFamily="18" charset="0"/>
                <a:cs typeface="Times New Roman" panose="02020603050405020304" pitchFamily="18" charset="0"/>
              </a:rPr>
              <a:t>                                                                </a:t>
            </a:r>
            <a:r>
              <a:rPr lang="en-IN" sz="1800" b="1" dirty="0" smtClean="0">
                <a:solidFill>
                  <a:srgbClr val="FF0000"/>
                </a:solidFill>
                <a:latin typeface="Times New Roman" panose="02020603050405020304" pitchFamily="18" charset="0"/>
                <a:cs typeface="Times New Roman" panose="02020603050405020304" pitchFamily="18" charset="0"/>
              </a:rPr>
              <a:t>abstract </a:t>
            </a:r>
            <a:r>
              <a:rPr lang="en-IN" sz="1800" b="1" dirty="0">
                <a:solidFill>
                  <a:srgbClr val="FF0000"/>
                </a:solidFill>
                <a:latin typeface="Times New Roman" panose="02020603050405020304" pitchFamily="18" charset="0"/>
                <a:cs typeface="Times New Roman" panose="02020603050405020304" pitchFamily="18" charset="0"/>
              </a:rPr>
              <a:t>class </a:t>
            </a:r>
            <a:r>
              <a:rPr lang="en-IN" sz="1800" b="1" dirty="0" err="1" smtClean="0">
                <a:solidFill>
                  <a:srgbClr val="FF0000"/>
                </a:solidFill>
                <a:latin typeface="Times New Roman" panose="02020603050405020304" pitchFamily="18" charset="0"/>
                <a:cs typeface="Times New Roman" panose="02020603050405020304" pitchFamily="18" charset="0"/>
              </a:rPr>
              <a:t>DrawingShape</a:t>
            </a:r>
            <a:endParaRPr lang="en-IN" sz="1800" b="1"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1800" b="1" dirty="0">
                <a:solidFill>
                  <a:srgbClr val="FF0000"/>
                </a:solidFill>
                <a:latin typeface="Times New Roman" panose="02020603050405020304" pitchFamily="18" charset="0"/>
                <a:cs typeface="Times New Roman" panose="02020603050405020304" pitchFamily="18" charset="0"/>
              </a:rPr>
              <a:t> </a:t>
            </a:r>
            <a:r>
              <a:rPr lang="en-IN" sz="1800" b="1" dirty="0" smtClean="0">
                <a:solidFill>
                  <a:srgbClr val="FF0000"/>
                </a:solidFill>
                <a:latin typeface="Times New Roman" panose="02020603050405020304" pitchFamily="18" charset="0"/>
                <a:cs typeface="Times New Roman" panose="02020603050405020304" pitchFamily="18" charset="0"/>
              </a:rPr>
              <a:t>                                                           { </a:t>
            </a:r>
          </a:p>
          <a:p>
            <a:pPr marL="0" indent="0">
              <a:spcBef>
                <a:spcPts val="0"/>
              </a:spcBef>
              <a:buNone/>
            </a:pPr>
            <a:r>
              <a:rPr lang="en-IN" sz="1800" b="1" dirty="0">
                <a:solidFill>
                  <a:srgbClr val="FF0000"/>
                </a:solidFill>
                <a:latin typeface="Times New Roman" panose="02020603050405020304" pitchFamily="18" charset="0"/>
                <a:cs typeface="Times New Roman" panose="02020603050405020304" pitchFamily="18" charset="0"/>
              </a:rPr>
              <a:t> </a:t>
            </a:r>
            <a:r>
              <a:rPr lang="en-IN" sz="1800" b="1" dirty="0" smtClean="0">
                <a:solidFill>
                  <a:srgbClr val="FF0000"/>
                </a:solidFill>
                <a:latin typeface="Times New Roman" panose="02020603050405020304" pitchFamily="18" charset="0"/>
                <a:cs typeface="Times New Roman" panose="02020603050405020304" pitchFamily="18" charset="0"/>
              </a:rPr>
              <a:t>                                                                protected </a:t>
            </a:r>
            <a:r>
              <a:rPr lang="en-IN" sz="1800" b="1" dirty="0" err="1">
                <a:solidFill>
                  <a:srgbClr val="FF0000"/>
                </a:solidFill>
                <a:latin typeface="Times New Roman" panose="02020603050405020304" pitchFamily="18" charset="0"/>
                <a:cs typeface="Times New Roman" panose="02020603050405020304" pitchFamily="18" charset="0"/>
              </a:rPr>
              <a:t>int</a:t>
            </a:r>
            <a:r>
              <a:rPr lang="en-IN" sz="1800" b="1" dirty="0">
                <a:solidFill>
                  <a:srgbClr val="FF0000"/>
                </a:solidFill>
                <a:latin typeface="Times New Roman" panose="02020603050405020304" pitchFamily="18" charset="0"/>
                <a:cs typeface="Times New Roman" panose="02020603050405020304" pitchFamily="18" charset="0"/>
              </a:rPr>
              <a:t> _size; </a:t>
            </a:r>
            <a:endParaRPr lang="en-IN" sz="1800" b="1"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1800" b="1" dirty="0">
                <a:solidFill>
                  <a:srgbClr val="FF0000"/>
                </a:solidFill>
                <a:latin typeface="Times New Roman" panose="02020603050405020304" pitchFamily="18" charset="0"/>
                <a:cs typeface="Times New Roman" panose="02020603050405020304" pitchFamily="18" charset="0"/>
              </a:rPr>
              <a:t> </a:t>
            </a:r>
            <a:r>
              <a:rPr lang="en-IN" sz="1800" b="1" dirty="0" smtClean="0">
                <a:solidFill>
                  <a:srgbClr val="FF0000"/>
                </a:solidFill>
                <a:latin typeface="Times New Roman" panose="02020603050405020304" pitchFamily="18" charset="0"/>
                <a:cs typeface="Times New Roman" panose="02020603050405020304" pitchFamily="18" charset="0"/>
              </a:rPr>
              <a:t>                                                               protected </a:t>
            </a:r>
            <a:r>
              <a:rPr lang="en-IN" sz="1800" b="1" dirty="0" err="1">
                <a:solidFill>
                  <a:srgbClr val="FF0000"/>
                </a:solidFill>
                <a:latin typeface="Times New Roman" panose="02020603050405020304" pitchFamily="18" charset="0"/>
                <a:cs typeface="Times New Roman" panose="02020603050405020304" pitchFamily="18" charset="0"/>
              </a:rPr>
              <a:t>int</a:t>
            </a:r>
            <a:r>
              <a:rPr lang="en-IN" sz="1800" b="1" dirty="0">
                <a:solidFill>
                  <a:srgbClr val="FF0000"/>
                </a:solidFill>
                <a:latin typeface="Times New Roman" panose="02020603050405020304" pitchFamily="18" charset="0"/>
                <a:cs typeface="Times New Roman" panose="02020603050405020304" pitchFamily="18" charset="0"/>
              </a:rPr>
              <a:t> _x = 0, _y = 0; </a:t>
            </a:r>
            <a:endParaRPr lang="en-IN" sz="1800" b="1"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1800" b="1" dirty="0">
                <a:solidFill>
                  <a:srgbClr val="FF0000"/>
                </a:solidFill>
                <a:latin typeface="Times New Roman" panose="02020603050405020304" pitchFamily="18" charset="0"/>
                <a:cs typeface="Times New Roman" panose="02020603050405020304" pitchFamily="18" charset="0"/>
              </a:rPr>
              <a:t> </a:t>
            </a:r>
            <a:r>
              <a:rPr lang="en-IN" sz="1800" b="1" dirty="0" smtClean="0">
                <a:solidFill>
                  <a:srgbClr val="FF0000"/>
                </a:solidFill>
                <a:latin typeface="Times New Roman" panose="02020603050405020304" pitchFamily="18" charset="0"/>
                <a:cs typeface="Times New Roman" panose="02020603050405020304" pitchFamily="18" charset="0"/>
              </a:rPr>
              <a:t>                                                                      ………...</a:t>
            </a:r>
          </a:p>
          <a:p>
            <a:pPr marL="0" indent="0">
              <a:spcBef>
                <a:spcPts val="0"/>
              </a:spcBef>
              <a:buNone/>
            </a:pPr>
            <a:r>
              <a:rPr lang="en-IN" sz="1800" b="1" dirty="0">
                <a:solidFill>
                  <a:srgbClr val="FF0000"/>
                </a:solidFill>
                <a:latin typeface="Times New Roman" panose="02020603050405020304" pitchFamily="18" charset="0"/>
                <a:cs typeface="Times New Roman" panose="02020603050405020304" pitchFamily="18" charset="0"/>
              </a:rPr>
              <a:t> </a:t>
            </a:r>
            <a:r>
              <a:rPr lang="en-IN" sz="1800" b="1" dirty="0" smtClean="0">
                <a:solidFill>
                  <a:srgbClr val="FF0000"/>
                </a:solidFill>
                <a:latin typeface="Times New Roman" panose="02020603050405020304" pitchFamily="18" charset="0"/>
                <a:cs typeface="Times New Roman" panose="02020603050405020304" pitchFamily="18" charset="0"/>
              </a:rPr>
              <a:t>                                                            }</a:t>
            </a:r>
            <a:endParaRPr lang="en-IN" sz="1800" b="1" dirty="0">
              <a:solidFill>
                <a:srgbClr val="FF0000"/>
              </a:solidFill>
              <a:latin typeface="Times New Roman" panose="02020603050405020304" pitchFamily="18" charset="0"/>
              <a:cs typeface="Times New Roman" panose="02020603050405020304" pitchFamily="18" charset="0"/>
            </a:endParaRPr>
          </a:p>
          <a:p>
            <a:pPr marL="0" indent="0">
              <a:buNone/>
            </a:pPr>
            <a:r>
              <a:rPr lang="en-IN" sz="1800" dirty="0" smtClean="0">
                <a:latin typeface="Times New Roman" panose="02020603050405020304" pitchFamily="18" charset="0"/>
                <a:cs typeface="Times New Roman" panose="02020603050405020304" pitchFamily="18" charset="0"/>
              </a:rPr>
              <a:t>4)</a:t>
            </a:r>
            <a:r>
              <a:rPr lang="en-IN" sz="1800" dirty="0">
                <a:latin typeface="Times New Roman" panose="02020603050405020304" pitchFamily="18" charset="0"/>
                <a:cs typeface="Times New Roman" panose="02020603050405020304" pitchFamily="18" charset="0"/>
              </a:rPr>
              <a:t> </a:t>
            </a:r>
            <a:r>
              <a:rPr lang="en-IN" sz="1800" dirty="0" smtClean="0">
                <a:latin typeface="Times New Roman" panose="02020603050405020304" pitchFamily="18" charset="0"/>
                <a:cs typeface="Times New Roman" panose="02020603050405020304" pitchFamily="18" charset="0"/>
              </a:rPr>
              <a:t>Open </a:t>
            </a:r>
            <a:r>
              <a:rPr lang="en-IN" sz="1800" dirty="0">
                <a:latin typeface="Times New Roman" panose="02020603050405020304" pitchFamily="18" charset="0"/>
                <a:cs typeface="Times New Roman" panose="02020603050405020304" pitchFamily="18" charset="0"/>
              </a:rPr>
              <a:t>the </a:t>
            </a:r>
            <a:r>
              <a:rPr lang="en-IN" sz="1800" dirty="0" err="1">
                <a:latin typeface="Times New Roman" panose="02020603050405020304" pitchFamily="18" charset="0"/>
                <a:cs typeface="Times New Roman" panose="02020603050405020304" pitchFamily="18" charset="0"/>
              </a:rPr>
              <a:t>IDraw.cs</a:t>
            </a:r>
            <a:r>
              <a:rPr lang="en-IN" sz="1800" dirty="0">
                <a:latin typeface="Times New Roman" panose="02020603050405020304" pitchFamily="18" charset="0"/>
                <a:cs typeface="Times New Roman" panose="02020603050405020304" pitchFamily="18" charset="0"/>
              </a:rPr>
              <a:t> file for the Drawing project in the Code and Text Editor window. </a:t>
            </a:r>
            <a:endParaRPr lang="en-IN" sz="1800" dirty="0" smtClean="0">
              <a:latin typeface="Times New Roman" panose="02020603050405020304" pitchFamily="18" charset="0"/>
              <a:cs typeface="Times New Roman" panose="02020603050405020304" pitchFamily="18" charset="0"/>
            </a:endParaRPr>
          </a:p>
          <a:p>
            <a:pPr marL="0" indent="0">
              <a:buNone/>
            </a:pPr>
            <a:r>
              <a:rPr lang="en-IN" sz="1800" dirty="0" smtClean="0">
                <a:latin typeface="Times New Roman" panose="02020603050405020304" pitchFamily="18" charset="0"/>
                <a:cs typeface="Times New Roman" panose="02020603050405020304" pitchFamily="18" charset="0"/>
              </a:rPr>
              <a:t>Recall </a:t>
            </a:r>
            <a:r>
              <a:rPr lang="en-IN" sz="1800" dirty="0">
                <a:latin typeface="Times New Roman" panose="02020603050405020304" pitchFamily="18" charset="0"/>
                <a:cs typeface="Times New Roman" panose="02020603050405020304" pitchFamily="18" charset="0"/>
              </a:rPr>
              <a:t>that this interface specifies the </a:t>
            </a:r>
            <a:r>
              <a:rPr lang="en-IN" sz="1800" i="1" dirty="0" err="1">
                <a:latin typeface="Times New Roman" panose="02020603050405020304" pitchFamily="18" charset="0"/>
                <a:cs typeface="Times New Roman" panose="02020603050405020304" pitchFamily="18" charset="0"/>
              </a:rPr>
              <a:t>SetLocation</a:t>
            </a:r>
            <a:r>
              <a:rPr lang="en-IN" sz="1800" i="1" dirty="0">
                <a:latin typeface="Times New Roman" panose="02020603050405020304" pitchFamily="18" charset="0"/>
                <a:cs typeface="Times New Roman" panose="02020603050405020304" pitchFamily="18" charset="0"/>
              </a:rPr>
              <a:t> </a:t>
            </a:r>
            <a:r>
              <a:rPr lang="en-IN" sz="1800" dirty="0">
                <a:latin typeface="Times New Roman" panose="02020603050405020304" pitchFamily="18" charset="0"/>
                <a:cs typeface="Times New Roman" panose="02020603050405020304" pitchFamily="18" charset="0"/>
              </a:rPr>
              <a:t>method, like this:</a:t>
            </a:r>
          </a:p>
          <a:p>
            <a:pPr marL="0" indent="0">
              <a:spcBef>
                <a:spcPts val="0"/>
              </a:spcBef>
              <a:buNone/>
            </a:pPr>
            <a:r>
              <a:rPr lang="en-IN" sz="1800" b="1" dirty="0" smtClean="0">
                <a:solidFill>
                  <a:srgbClr val="FF0000"/>
                </a:solidFill>
                <a:latin typeface="Times New Roman" panose="02020603050405020304" pitchFamily="18" charset="0"/>
                <a:cs typeface="Times New Roman" panose="02020603050405020304" pitchFamily="18" charset="0"/>
              </a:rPr>
              <a:t>                                                              interface </a:t>
            </a:r>
            <a:r>
              <a:rPr lang="en-IN" sz="1800" b="1" dirty="0" err="1" smtClean="0">
                <a:solidFill>
                  <a:srgbClr val="FF0000"/>
                </a:solidFill>
                <a:latin typeface="Times New Roman" panose="02020603050405020304" pitchFamily="18" charset="0"/>
                <a:cs typeface="Times New Roman" panose="02020603050405020304" pitchFamily="18" charset="0"/>
              </a:rPr>
              <a:t>Idraw</a:t>
            </a:r>
            <a:endParaRPr lang="en-IN" sz="1800" b="1"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1800" b="1" dirty="0">
                <a:solidFill>
                  <a:srgbClr val="FF0000"/>
                </a:solidFill>
                <a:latin typeface="Times New Roman" panose="02020603050405020304" pitchFamily="18" charset="0"/>
                <a:cs typeface="Times New Roman" panose="02020603050405020304" pitchFamily="18" charset="0"/>
              </a:rPr>
              <a:t> </a:t>
            </a:r>
            <a:r>
              <a:rPr lang="en-IN" sz="1800" b="1" dirty="0" smtClean="0">
                <a:solidFill>
                  <a:srgbClr val="FF0000"/>
                </a:solidFill>
                <a:latin typeface="Times New Roman" panose="02020603050405020304" pitchFamily="18" charset="0"/>
                <a:cs typeface="Times New Roman" panose="02020603050405020304" pitchFamily="18" charset="0"/>
              </a:rPr>
              <a:t>                                                          { </a:t>
            </a:r>
          </a:p>
          <a:p>
            <a:pPr marL="0" indent="0">
              <a:spcBef>
                <a:spcPts val="0"/>
              </a:spcBef>
              <a:buNone/>
            </a:pPr>
            <a:r>
              <a:rPr lang="en-IN" sz="1800" b="1" dirty="0">
                <a:solidFill>
                  <a:srgbClr val="FF0000"/>
                </a:solidFill>
                <a:latin typeface="Times New Roman" panose="02020603050405020304" pitchFamily="18" charset="0"/>
                <a:cs typeface="Times New Roman" panose="02020603050405020304" pitchFamily="18" charset="0"/>
              </a:rPr>
              <a:t> </a:t>
            </a:r>
            <a:r>
              <a:rPr lang="en-IN" sz="1800" b="1" dirty="0" smtClean="0">
                <a:solidFill>
                  <a:srgbClr val="FF0000"/>
                </a:solidFill>
                <a:latin typeface="Times New Roman" panose="02020603050405020304" pitchFamily="18" charset="0"/>
                <a:cs typeface="Times New Roman" panose="02020603050405020304" pitchFamily="18" charset="0"/>
              </a:rPr>
              <a:t>                                                             </a:t>
            </a:r>
            <a:r>
              <a:rPr lang="en-IN" sz="1800" b="1" dirty="0" err="1" smtClean="0">
                <a:solidFill>
                  <a:srgbClr val="FF0000"/>
                </a:solidFill>
                <a:latin typeface="Times New Roman" panose="02020603050405020304" pitchFamily="18" charset="0"/>
                <a:cs typeface="Times New Roman" panose="02020603050405020304" pitchFamily="18" charset="0"/>
              </a:rPr>
              <a:t>SetLocation</a:t>
            </a:r>
            <a:r>
              <a:rPr lang="en-IN" sz="1800" b="1" dirty="0" smtClean="0">
                <a:solidFill>
                  <a:srgbClr val="FF0000"/>
                </a:solidFill>
                <a:latin typeface="Times New Roman" panose="02020603050405020304" pitchFamily="18" charset="0"/>
                <a:cs typeface="Times New Roman" panose="02020603050405020304" pitchFamily="18" charset="0"/>
              </a:rPr>
              <a:t>(</a:t>
            </a:r>
            <a:r>
              <a:rPr lang="en-IN" sz="1800" b="1" dirty="0" err="1" smtClean="0">
                <a:solidFill>
                  <a:srgbClr val="FF0000"/>
                </a:solidFill>
                <a:latin typeface="Times New Roman" panose="02020603050405020304" pitchFamily="18" charset="0"/>
                <a:cs typeface="Times New Roman" panose="02020603050405020304" pitchFamily="18" charset="0"/>
              </a:rPr>
              <a:t>int</a:t>
            </a:r>
            <a:r>
              <a:rPr lang="en-IN" sz="1800" b="1" dirty="0" smtClean="0">
                <a:solidFill>
                  <a:srgbClr val="FF0000"/>
                </a:solidFill>
                <a:latin typeface="Times New Roman" panose="02020603050405020304" pitchFamily="18" charset="0"/>
                <a:cs typeface="Times New Roman" panose="02020603050405020304" pitchFamily="18" charset="0"/>
              </a:rPr>
              <a:t> </a:t>
            </a:r>
            <a:r>
              <a:rPr lang="en-IN" sz="1800" b="1" dirty="0" err="1">
                <a:solidFill>
                  <a:srgbClr val="FF0000"/>
                </a:solidFill>
                <a:latin typeface="Times New Roman" panose="02020603050405020304" pitchFamily="18" charset="0"/>
                <a:cs typeface="Times New Roman" panose="02020603050405020304" pitchFamily="18" charset="0"/>
              </a:rPr>
              <a:t>xCoord</a:t>
            </a:r>
            <a:r>
              <a:rPr lang="en-IN" sz="1800" b="1" dirty="0">
                <a:solidFill>
                  <a:srgbClr val="FF0000"/>
                </a:solidFill>
                <a:latin typeface="Times New Roman" panose="02020603050405020304" pitchFamily="18" charset="0"/>
                <a:cs typeface="Times New Roman" panose="02020603050405020304" pitchFamily="18" charset="0"/>
              </a:rPr>
              <a:t>, in </a:t>
            </a:r>
            <a:r>
              <a:rPr lang="en-IN" sz="1800" b="1" dirty="0" err="1">
                <a:solidFill>
                  <a:srgbClr val="FF0000"/>
                </a:solidFill>
                <a:latin typeface="Times New Roman" panose="02020603050405020304" pitchFamily="18" charset="0"/>
                <a:cs typeface="Times New Roman" panose="02020603050405020304" pitchFamily="18" charset="0"/>
              </a:rPr>
              <a:t>yCoord</a:t>
            </a:r>
            <a:r>
              <a:rPr lang="en-IN" sz="1800" b="1" dirty="0" smtClean="0">
                <a:solidFill>
                  <a:srgbClr val="FF0000"/>
                </a:solidFill>
                <a:latin typeface="Times New Roman" panose="02020603050405020304" pitchFamily="18" charset="0"/>
                <a:cs typeface="Times New Roman" panose="02020603050405020304" pitchFamily="18" charset="0"/>
              </a:rPr>
              <a:t>);</a:t>
            </a:r>
          </a:p>
          <a:p>
            <a:pPr marL="0" indent="0">
              <a:spcBef>
                <a:spcPts val="0"/>
              </a:spcBef>
              <a:buNone/>
            </a:pPr>
            <a:r>
              <a:rPr lang="en-IN" sz="1800" b="1" dirty="0">
                <a:solidFill>
                  <a:srgbClr val="FF0000"/>
                </a:solidFill>
                <a:latin typeface="Times New Roman" panose="02020603050405020304" pitchFamily="18" charset="0"/>
                <a:cs typeface="Times New Roman" panose="02020603050405020304" pitchFamily="18" charset="0"/>
              </a:rPr>
              <a:t> </a:t>
            </a:r>
            <a:r>
              <a:rPr lang="en-IN" sz="1800" b="1" dirty="0" smtClean="0">
                <a:solidFill>
                  <a:srgbClr val="FF0000"/>
                </a:solidFill>
                <a:latin typeface="Times New Roman" panose="02020603050405020304" pitchFamily="18" charset="0"/>
                <a:cs typeface="Times New Roman" panose="02020603050405020304" pitchFamily="18" charset="0"/>
              </a:rPr>
              <a:t>                                                                    ………….. ...</a:t>
            </a:r>
          </a:p>
          <a:p>
            <a:pPr marL="0" indent="0">
              <a:spcBef>
                <a:spcPts val="0"/>
              </a:spcBef>
              <a:buNone/>
            </a:pPr>
            <a:r>
              <a:rPr lang="en-IN" sz="1800" b="1" dirty="0">
                <a:solidFill>
                  <a:srgbClr val="FF0000"/>
                </a:solidFill>
                <a:latin typeface="Times New Roman" panose="02020603050405020304" pitchFamily="18" charset="0"/>
                <a:cs typeface="Times New Roman" panose="02020603050405020304" pitchFamily="18" charset="0"/>
              </a:rPr>
              <a:t> </a:t>
            </a:r>
            <a:r>
              <a:rPr lang="en-IN" sz="1800" b="1" dirty="0" smtClean="0">
                <a:solidFill>
                  <a:srgbClr val="FF0000"/>
                </a:solidFill>
                <a:latin typeface="Times New Roman" panose="02020603050405020304" pitchFamily="18" charset="0"/>
                <a:cs typeface="Times New Roman" panose="02020603050405020304" pitchFamily="18" charset="0"/>
              </a:rPr>
              <a:t>                                                          }</a:t>
            </a:r>
            <a:endParaRPr lang="en-IN" sz="1800" b="1" dirty="0">
              <a:solidFill>
                <a:srgbClr val="FF0000"/>
              </a:solidFill>
              <a:latin typeface="Times New Roman" panose="02020603050405020304" pitchFamily="18" charset="0"/>
              <a:cs typeface="Times New Roman" panose="02020603050405020304" pitchFamily="18" charset="0"/>
            </a:endParaRPr>
          </a:p>
          <a:p>
            <a:r>
              <a:rPr lang="en-IN" sz="1800" dirty="0">
                <a:latin typeface="Times New Roman" panose="02020603050405020304" pitchFamily="18" charset="0"/>
                <a:cs typeface="Times New Roman" panose="02020603050405020304" pitchFamily="18" charset="0"/>
              </a:rPr>
              <a:t>The purpose of this method is to set the </a:t>
            </a:r>
            <a:r>
              <a:rPr lang="en-IN" sz="1800" i="1" dirty="0">
                <a:latin typeface="Times New Roman" panose="02020603050405020304" pitchFamily="18" charset="0"/>
                <a:cs typeface="Times New Roman" panose="02020603050405020304" pitchFamily="18" charset="0"/>
              </a:rPr>
              <a:t>_x </a:t>
            </a:r>
            <a:r>
              <a:rPr lang="en-IN" sz="1800" dirty="0">
                <a:latin typeface="Times New Roman" panose="02020603050405020304" pitchFamily="18" charset="0"/>
                <a:cs typeface="Times New Roman" panose="02020603050405020304" pitchFamily="18" charset="0"/>
              </a:rPr>
              <a:t>and </a:t>
            </a:r>
            <a:r>
              <a:rPr lang="en-IN" sz="1800" i="1" dirty="0">
                <a:latin typeface="Times New Roman" panose="02020603050405020304" pitchFamily="18" charset="0"/>
                <a:cs typeface="Times New Roman" panose="02020603050405020304" pitchFamily="18" charset="0"/>
              </a:rPr>
              <a:t>_y </a:t>
            </a:r>
            <a:r>
              <a:rPr lang="en-IN" sz="1800" dirty="0">
                <a:latin typeface="Times New Roman" panose="02020603050405020304" pitchFamily="18" charset="0"/>
                <a:cs typeface="Times New Roman" panose="02020603050405020304" pitchFamily="18" charset="0"/>
              </a:rPr>
              <a:t>fields of the </a:t>
            </a:r>
            <a:r>
              <a:rPr lang="en-IN" sz="1800" i="1" dirty="0" err="1">
                <a:latin typeface="Times New Roman" panose="02020603050405020304" pitchFamily="18" charset="0"/>
                <a:cs typeface="Times New Roman" panose="02020603050405020304" pitchFamily="18" charset="0"/>
              </a:rPr>
              <a:t>DrawingShape</a:t>
            </a:r>
            <a:r>
              <a:rPr lang="en-IN" sz="1800" i="1" dirty="0">
                <a:latin typeface="Times New Roman" panose="02020603050405020304" pitchFamily="18" charset="0"/>
                <a:cs typeface="Times New Roman" panose="02020603050405020304" pitchFamily="18" charset="0"/>
              </a:rPr>
              <a:t> </a:t>
            </a:r>
            <a:r>
              <a:rPr lang="en-IN" sz="1800" dirty="0">
                <a:latin typeface="Times New Roman" panose="02020603050405020304" pitchFamily="18" charset="0"/>
                <a:cs typeface="Times New Roman" panose="02020603050405020304" pitchFamily="18" charset="0"/>
              </a:rPr>
              <a:t>object to the values passed in. This method can be replaced with a pair of properties</a:t>
            </a:r>
            <a:r>
              <a:rPr lang="en-IN" sz="1800" dirty="0" smtClean="0">
                <a:latin typeface="Times New Roman" panose="02020603050405020304" pitchFamily="18" charset="0"/>
                <a:cs typeface="Times New Roman" panose="02020603050405020304" pitchFamily="18" charset="0"/>
              </a:rPr>
              <a:t>. </a:t>
            </a:r>
          </a:p>
          <a:p>
            <a:pPr marL="0" indent="0">
              <a:spcBef>
                <a:spcPts val="0"/>
              </a:spcBef>
              <a:buNone/>
            </a:pPr>
            <a:r>
              <a:rPr lang="en-US" sz="1800" b="1" dirty="0" smtClean="0">
                <a:latin typeface="Times New Roman" panose="02020603050405020304" pitchFamily="18" charset="0"/>
                <a:cs typeface="Times New Roman" panose="02020603050405020304" pitchFamily="18" charset="0"/>
              </a:rPr>
              <a:t>5) </a:t>
            </a:r>
            <a:r>
              <a:rPr lang="en-IN" sz="1800" dirty="0"/>
              <a:t> </a:t>
            </a:r>
            <a:r>
              <a:rPr lang="en-IN" sz="1800" dirty="0" smtClean="0">
                <a:solidFill>
                  <a:schemeClr val="tx1">
                    <a:lumMod val="95000"/>
                    <a:lumOff val="5000"/>
                  </a:schemeClr>
                </a:solidFill>
                <a:latin typeface="Times New Roman" panose="02020603050405020304" pitchFamily="18" charset="0"/>
                <a:cs typeface="Times New Roman" panose="02020603050405020304" pitchFamily="18" charset="0"/>
              </a:rPr>
              <a:t>Delete </a:t>
            </a:r>
            <a:r>
              <a:rPr lang="en-IN" sz="1800" dirty="0">
                <a:solidFill>
                  <a:schemeClr val="tx1">
                    <a:lumMod val="95000"/>
                    <a:lumOff val="5000"/>
                  </a:schemeClr>
                </a:solidFill>
                <a:latin typeface="Times New Roman" panose="02020603050405020304" pitchFamily="18" charset="0"/>
                <a:cs typeface="Times New Roman" panose="02020603050405020304" pitchFamily="18" charset="0"/>
              </a:rPr>
              <a:t>this method and replace it with the definition of a pair of properties named </a:t>
            </a:r>
            <a:r>
              <a:rPr lang="en-IN" sz="1800" i="1" dirty="0">
                <a:solidFill>
                  <a:schemeClr val="tx1">
                    <a:lumMod val="95000"/>
                    <a:lumOff val="5000"/>
                  </a:schemeClr>
                </a:solidFill>
                <a:latin typeface="Times New Roman" panose="02020603050405020304" pitchFamily="18" charset="0"/>
                <a:cs typeface="Times New Roman" panose="02020603050405020304" pitchFamily="18" charset="0"/>
              </a:rPr>
              <a:t>X </a:t>
            </a:r>
            <a:r>
              <a:rPr lang="en-IN" sz="1800" dirty="0">
                <a:solidFill>
                  <a:schemeClr val="tx1">
                    <a:lumMod val="95000"/>
                    <a:lumOff val="5000"/>
                  </a:schemeClr>
                </a:solidFill>
                <a:latin typeface="Times New Roman" panose="02020603050405020304" pitchFamily="18" charset="0"/>
                <a:cs typeface="Times New Roman" panose="02020603050405020304" pitchFamily="18" charset="0"/>
              </a:rPr>
              <a:t>and </a:t>
            </a:r>
            <a:r>
              <a:rPr lang="en-IN" sz="1800" i="1" dirty="0">
                <a:solidFill>
                  <a:schemeClr val="tx1">
                    <a:lumMod val="95000"/>
                    <a:lumOff val="5000"/>
                  </a:schemeClr>
                </a:solidFill>
                <a:latin typeface="Times New Roman" panose="02020603050405020304" pitchFamily="18" charset="0"/>
                <a:cs typeface="Times New Roman" panose="02020603050405020304" pitchFamily="18" charset="0"/>
              </a:rPr>
              <a:t>Y</a:t>
            </a:r>
            <a:r>
              <a:rPr lang="en-IN" sz="1800" dirty="0">
                <a:solidFill>
                  <a:schemeClr val="tx1">
                    <a:lumMod val="95000"/>
                    <a:lumOff val="5000"/>
                  </a:schemeClr>
                </a:solidFill>
                <a:latin typeface="Times New Roman" panose="02020603050405020304" pitchFamily="18" charset="0"/>
                <a:cs typeface="Times New Roman" panose="02020603050405020304" pitchFamily="18" charset="0"/>
              </a:rPr>
              <a:t>, as shown below in bold:</a:t>
            </a:r>
          </a:p>
          <a:p>
            <a:pPr marL="0" indent="0">
              <a:spcBef>
                <a:spcPts val="0"/>
              </a:spcBef>
              <a:buNone/>
            </a:pPr>
            <a:r>
              <a:rPr lang="en-IN" sz="1800" b="1" dirty="0" smtClean="0">
                <a:solidFill>
                  <a:srgbClr val="FF0000"/>
                </a:solidFill>
                <a:latin typeface="Times New Roman" panose="02020603050405020304" pitchFamily="18" charset="0"/>
                <a:cs typeface="Times New Roman" panose="02020603050405020304" pitchFamily="18" charset="0"/>
              </a:rPr>
              <a:t>                                                                   interface </a:t>
            </a:r>
            <a:r>
              <a:rPr lang="en-IN" sz="1800" b="1" dirty="0" err="1" smtClean="0">
                <a:solidFill>
                  <a:srgbClr val="FF0000"/>
                </a:solidFill>
                <a:latin typeface="Times New Roman" panose="02020603050405020304" pitchFamily="18" charset="0"/>
                <a:cs typeface="Times New Roman" panose="02020603050405020304" pitchFamily="18" charset="0"/>
              </a:rPr>
              <a:t>Idraw</a:t>
            </a:r>
            <a:endParaRPr lang="en-IN" sz="1800" b="1"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1800" b="1" dirty="0">
                <a:solidFill>
                  <a:srgbClr val="FF0000"/>
                </a:solidFill>
                <a:latin typeface="Times New Roman" panose="02020603050405020304" pitchFamily="18" charset="0"/>
                <a:cs typeface="Times New Roman" panose="02020603050405020304" pitchFamily="18" charset="0"/>
              </a:rPr>
              <a:t> </a:t>
            </a:r>
            <a:r>
              <a:rPr lang="en-IN" sz="1800" b="1" dirty="0" smtClean="0">
                <a:solidFill>
                  <a:srgbClr val="FF0000"/>
                </a:solidFill>
                <a:latin typeface="Times New Roman" panose="02020603050405020304" pitchFamily="18" charset="0"/>
                <a:cs typeface="Times New Roman" panose="02020603050405020304" pitchFamily="18" charset="0"/>
              </a:rPr>
              <a:t>                                                              { </a:t>
            </a:r>
          </a:p>
          <a:p>
            <a:pPr marL="0" indent="0">
              <a:spcBef>
                <a:spcPts val="0"/>
              </a:spcBef>
              <a:buNone/>
            </a:pPr>
            <a:r>
              <a:rPr lang="en-IN" sz="1800" b="1" dirty="0">
                <a:solidFill>
                  <a:srgbClr val="FF0000"/>
                </a:solidFill>
                <a:latin typeface="Times New Roman" panose="02020603050405020304" pitchFamily="18" charset="0"/>
                <a:cs typeface="Times New Roman" panose="02020603050405020304" pitchFamily="18" charset="0"/>
              </a:rPr>
              <a:t> </a:t>
            </a:r>
            <a:r>
              <a:rPr lang="en-IN" sz="1800" b="1" dirty="0" smtClean="0">
                <a:solidFill>
                  <a:srgbClr val="FF0000"/>
                </a:solidFill>
                <a:latin typeface="Times New Roman" panose="02020603050405020304" pitchFamily="18" charset="0"/>
                <a:cs typeface="Times New Roman" panose="02020603050405020304" pitchFamily="18" charset="0"/>
              </a:rPr>
              <a:t>                                                                    </a:t>
            </a:r>
            <a:r>
              <a:rPr lang="en-IN" sz="1800" b="1" dirty="0" err="1" smtClean="0">
                <a:solidFill>
                  <a:srgbClr val="FF0000"/>
                </a:solidFill>
                <a:latin typeface="Times New Roman" panose="02020603050405020304" pitchFamily="18" charset="0"/>
                <a:cs typeface="Times New Roman" panose="02020603050405020304" pitchFamily="18" charset="0"/>
              </a:rPr>
              <a:t>int</a:t>
            </a:r>
            <a:r>
              <a:rPr lang="en-IN" sz="1800" b="1" dirty="0" smtClean="0">
                <a:solidFill>
                  <a:srgbClr val="FF0000"/>
                </a:solidFill>
                <a:latin typeface="Times New Roman" panose="02020603050405020304" pitchFamily="18" charset="0"/>
                <a:cs typeface="Times New Roman" panose="02020603050405020304" pitchFamily="18" charset="0"/>
              </a:rPr>
              <a:t> </a:t>
            </a:r>
            <a:r>
              <a:rPr lang="en-IN" sz="1800" b="1" dirty="0">
                <a:solidFill>
                  <a:srgbClr val="FF0000"/>
                </a:solidFill>
                <a:latin typeface="Times New Roman" panose="02020603050405020304" pitchFamily="18" charset="0"/>
                <a:cs typeface="Times New Roman" panose="02020603050405020304" pitchFamily="18" charset="0"/>
              </a:rPr>
              <a:t>X { get; set; } </a:t>
            </a:r>
            <a:endParaRPr lang="en-IN" sz="1800" b="1"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1800" b="1" dirty="0">
                <a:solidFill>
                  <a:srgbClr val="FF0000"/>
                </a:solidFill>
                <a:latin typeface="Times New Roman" panose="02020603050405020304" pitchFamily="18" charset="0"/>
                <a:cs typeface="Times New Roman" panose="02020603050405020304" pitchFamily="18" charset="0"/>
              </a:rPr>
              <a:t> </a:t>
            </a:r>
            <a:r>
              <a:rPr lang="en-IN" sz="1800" b="1" dirty="0" smtClean="0">
                <a:solidFill>
                  <a:srgbClr val="FF0000"/>
                </a:solidFill>
                <a:latin typeface="Times New Roman" panose="02020603050405020304" pitchFamily="18" charset="0"/>
                <a:cs typeface="Times New Roman" panose="02020603050405020304" pitchFamily="18" charset="0"/>
              </a:rPr>
              <a:t>                                                                    </a:t>
            </a:r>
            <a:r>
              <a:rPr lang="en-IN" sz="1800" b="1" dirty="0" err="1" smtClean="0">
                <a:solidFill>
                  <a:srgbClr val="FF0000"/>
                </a:solidFill>
                <a:latin typeface="Times New Roman" panose="02020603050405020304" pitchFamily="18" charset="0"/>
                <a:cs typeface="Times New Roman" panose="02020603050405020304" pitchFamily="18" charset="0"/>
              </a:rPr>
              <a:t>int</a:t>
            </a:r>
            <a:r>
              <a:rPr lang="en-IN" sz="1800" b="1" dirty="0" smtClean="0">
                <a:solidFill>
                  <a:srgbClr val="FF0000"/>
                </a:solidFill>
                <a:latin typeface="Times New Roman" panose="02020603050405020304" pitchFamily="18" charset="0"/>
                <a:cs typeface="Times New Roman" panose="02020603050405020304" pitchFamily="18" charset="0"/>
              </a:rPr>
              <a:t> </a:t>
            </a:r>
            <a:r>
              <a:rPr lang="en-IN" sz="1800" b="1" dirty="0">
                <a:solidFill>
                  <a:srgbClr val="FF0000"/>
                </a:solidFill>
                <a:latin typeface="Times New Roman" panose="02020603050405020304" pitchFamily="18" charset="0"/>
                <a:cs typeface="Times New Roman" panose="02020603050405020304" pitchFamily="18" charset="0"/>
              </a:rPr>
              <a:t>Y { get; set; } </a:t>
            </a:r>
            <a:endParaRPr lang="en-IN" sz="1800" b="1"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1800" b="1" dirty="0">
                <a:solidFill>
                  <a:srgbClr val="FF0000"/>
                </a:solidFill>
                <a:latin typeface="Times New Roman" panose="02020603050405020304" pitchFamily="18" charset="0"/>
                <a:cs typeface="Times New Roman" panose="02020603050405020304" pitchFamily="18" charset="0"/>
              </a:rPr>
              <a:t> </a:t>
            </a:r>
            <a:r>
              <a:rPr lang="en-IN" sz="1800" b="1" dirty="0" smtClean="0">
                <a:solidFill>
                  <a:srgbClr val="FF0000"/>
                </a:solidFill>
                <a:latin typeface="Times New Roman" panose="02020603050405020304" pitchFamily="18" charset="0"/>
                <a:cs typeface="Times New Roman" panose="02020603050405020304" pitchFamily="18" charset="0"/>
              </a:rPr>
              <a:t>                                                                         ….....</a:t>
            </a:r>
          </a:p>
          <a:p>
            <a:pPr marL="0" indent="0">
              <a:spcBef>
                <a:spcPts val="0"/>
              </a:spcBef>
              <a:buNone/>
            </a:pPr>
            <a:r>
              <a:rPr lang="en-IN" sz="1800" b="1" dirty="0">
                <a:solidFill>
                  <a:srgbClr val="FF0000"/>
                </a:solidFill>
                <a:latin typeface="Times New Roman" panose="02020603050405020304" pitchFamily="18" charset="0"/>
                <a:cs typeface="Times New Roman" panose="02020603050405020304" pitchFamily="18" charset="0"/>
              </a:rPr>
              <a:t> </a:t>
            </a:r>
            <a:r>
              <a:rPr lang="en-IN" sz="1800" b="1" dirty="0" smtClean="0">
                <a:solidFill>
                  <a:srgbClr val="FF0000"/>
                </a:solidFill>
                <a:latin typeface="Times New Roman" panose="02020603050405020304" pitchFamily="18" charset="0"/>
                <a:cs typeface="Times New Roman" panose="02020603050405020304" pitchFamily="18" charset="0"/>
              </a:rPr>
              <a:t>                                                               }</a:t>
            </a:r>
            <a:endParaRPr lang="en-IN" sz="1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395526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 y="96585"/>
            <a:ext cx="11737304" cy="544488"/>
          </a:xfrm>
        </p:spPr>
        <p:txBody>
          <a:bodyPr>
            <a:noAutofit/>
          </a:bodyPr>
          <a:lstStyle/>
          <a:p>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dirty="0" err="1" smtClean="0">
                <a:solidFill>
                  <a:srgbClr val="FF0000"/>
                </a:solidFill>
              </a:rPr>
              <a:t>contd</a:t>
            </a:r>
            <a:r>
              <a:rPr lang="en-IN" dirty="0" smtClean="0">
                <a:solidFill>
                  <a:srgbClr val="FF0000"/>
                </a:solidFill>
              </a:rPr>
              <a:t>…</a:t>
            </a:r>
            <a:endParaRPr lang="en-IN"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398954" y="627779"/>
            <a:ext cx="10808026" cy="2931943"/>
          </a:xfrm>
          <a:prstGeom prst="rect">
            <a:avLst/>
          </a:prstGeom>
        </p:spPr>
      </p:pic>
      <p:pic>
        <p:nvPicPr>
          <p:cNvPr id="5" name="Picture 4"/>
          <p:cNvPicPr>
            <a:picLocks noChangeAspect="1"/>
          </p:cNvPicPr>
          <p:nvPr/>
        </p:nvPicPr>
        <p:blipFill>
          <a:blip r:embed="rId3"/>
          <a:stretch>
            <a:fillRect/>
          </a:stretch>
        </p:blipFill>
        <p:spPr>
          <a:xfrm>
            <a:off x="398954" y="3546578"/>
            <a:ext cx="10808026" cy="3133725"/>
          </a:xfrm>
          <a:prstGeom prst="rect">
            <a:avLst/>
          </a:prstGeom>
        </p:spPr>
      </p:pic>
    </p:spTree>
    <p:extLst>
      <p:ext uri="{BB962C8B-B14F-4D97-AF65-F5344CB8AC3E}">
        <p14:creationId xmlns:p14="http://schemas.microsoft.com/office/powerpoint/2010/main" xmlns="" val="15006703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 y="96585"/>
            <a:ext cx="11737304" cy="544488"/>
          </a:xfrm>
        </p:spPr>
        <p:txBody>
          <a:bodyPr>
            <a:noAutofit/>
          </a:bodyPr>
          <a:lstStyle/>
          <a:p>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dirty="0" err="1" smtClean="0">
                <a:solidFill>
                  <a:srgbClr val="FF0000"/>
                </a:solidFill>
              </a:rPr>
              <a:t>contd</a:t>
            </a:r>
            <a:r>
              <a:rPr lang="en-IN" dirty="0" smtClean="0">
                <a:solidFill>
                  <a:srgbClr val="FF0000"/>
                </a:solidFill>
              </a:rPr>
              <a:t>…</a:t>
            </a:r>
            <a:endParaRPr lang="en-IN" b="1" dirty="0">
              <a:solidFill>
                <a:srgbClr val="FF0000"/>
              </a:solidFill>
            </a:endParaRPr>
          </a:p>
        </p:txBody>
      </p:sp>
      <p:pic>
        <p:nvPicPr>
          <p:cNvPr id="6" name="Content Placeholder 5"/>
          <p:cNvPicPr>
            <a:picLocks noGrp="1" noChangeAspect="1"/>
          </p:cNvPicPr>
          <p:nvPr>
            <p:ph idx="1"/>
          </p:nvPr>
        </p:nvPicPr>
        <p:blipFill>
          <a:blip r:embed="rId2"/>
          <a:stretch>
            <a:fillRect/>
          </a:stretch>
        </p:blipFill>
        <p:spPr>
          <a:xfrm>
            <a:off x="261764" y="764704"/>
            <a:ext cx="11522072" cy="5976664"/>
          </a:xfrm>
          <a:prstGeom prst="rect">
            <a:avLst/>
          </a:prstGeom>
        </p:spPr>
      </p:pic>
    </p:spTree>
    <p:extLst>
      <p:ext uri="{BB962C8B-B14F-4D97-AF65-F5344CB8AC3E}">
        <p14:creationId xmlns:p14="http://schemas.microsoft.com/office/powerpoint/2010/main" xmlns="" val="28642998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 y="96585"/>
            <a:ext cx="11737304" cy="544488"/>
          </a:xfrm>
        </p:spPr>
        <p:txBody>
          <a:bodyPr>
            <a:noAutofit/>
          </a:bodyPr>
          <a:lstStyle/>
          <a:p>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dirty="0" err="1" smtClean="0">
                <a:solidFill>
                  <a:srgbClr val="FF0000"/>
                </a:solidFill>
              </a:rPr>
              <a:t>contd</a:t>
            </a:r>
            <a:r>
              <a:rPr lang="en-IN" dirty="0" smtClean="0">
                <a:solidFill>
                  <a:srgbClr val="FF0000"/>
                </a:solidFill>
              </a:rPr>
              <a:t>…</a:t>
            </a:r>
            <a:endParaRPr lang="en-IN" b="1" dirty="0">
              <a:solidFill>
                <a:srgbClr val="FF0000"/>
              </a:solidFill>
            </a:endParaRPr>
          </a:p>
        </p:txBody>
      </p:sp>
      <p:sp>
        <p:nvSpPr>
          <p:cNvPr id="3" name="Content Placeholder 2"/>
          <p:cNvSpPr>
            <a:spLocks noGrp="1"/>
          </p:cNvSpPr>
          <p:nvPr>
            <p:ph idx="1"/>
          </p:nvPr>
        </p:nvSpPr>
        <p:spPr>
          <a:xfrm>
            <a:off x="46532" y="548680"/>
            <a:ext cx="12142293" cy="6309320"/>
          </a:xfrm>
        </p:spPr>
        <p:txBody>
          <a:bodyPr>
            <a:normAutofit fontScale="92500" lnSpcReduction="10000"/>
          </a:bodyPr>
          <a:lstStyle/>
          <a:p>
            <a:pPr algn="just"/>
            <a:r>
              <a:rPr lang="en-IN" sz="2000" b="1" dirty="0">
                <a:latin typeface="Times New Roman" panose="02020603050405020304" pitchFamily="18" charset="0"/>
                <a:cs typeface="Times New Roman" panose="02020603050405020304" pitchFamily="18" charset="0"/>
              </a:rPr>
              <a:t>This is a write-only property, providing a </a:t>
            </a:r>
            <a:r>
              <a:rPr lang="en-IN" sz="2000" b="1" i="1" dirty="0">
                <a:latin typeface="Times New Roman" panose="02020603050405020304" pitchFamily="18" charset="0"/>
                <a:cs typeface="Times New Roman" panose="02020603050405020304" pitchFamily="18" charset="0"/>
              </a:rPr>
              <a:t>set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but no </a:t>
            </a:r>
            <a:r>
              <a:rPr lang="en-IN" sz="2000" b="1" i="1" dirty="0">
                <a:latin typeface="Times New Roman" panose="02020603050405020304" pitchFamily="18" charset="0"/>
                <a:cs typeface="Times New Roman" panose="02020603050405020304" pitchFamily="18" charset="0"/>
              </a:rPr>
              <a:t>get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This is because the </a:t>
            </a:r>
            <a:r>
              <a:rPr lang="en-IN" sz="2000" b="1" dirty="0" err="1">
                <a:latin typeface="Times New Roman" panose="02020603050405020304" pitchFamily="18" charset="0"/>
                <a:cs typeface="Times New Roman" panose="02020603050405020304" pitchFamily="18" charset="0"/>
              </a:rPr>
              <a:t>color</a:t>
            </a:r>
            <a:r>
              <a:rPr lang="en-IN" sz="2000" b="1" dirty="0">
                <a:latin typeface="Times New Roman" panose="02020603050405020304" pitchFamily="18" charset="0"/>
                <a:cs typeface="Times New Roman" panose="02020603050405020304" pitchFamily="18" charset="0"/>
              </a:rPr>
              <a:t> is not actually stored in the </a:t>
            </a:r>
            <a:r>
              <a:rPr lang="en-IN" sz="2000" b="1" i="1" dirty="0" err="1">
                <a:latin typeface="Times New Roman" panose="02020603050405020304" pitchFamily="18" charset="0"/>
                <a:cs typeface="Times New Roman" panose="02020603050405020304" pitchFamily="18" charset="0"/>
              </a:rPr>
              <a:t>DrawingShape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class and is only specified as each shape is drawn; you cannot actually query a shape to find out which </a:t>
            </a:r>
            <a:r>
              <a:rPr lang="en-IN" sz="2000" b="1" dirty="0" err="1">
                <a:latin typeface="Times New Roman" panose="02020603050405020304" pitchFamily="18" charset="0"/>
                <a:cs typeface="Times New Roman" panose="02020603050405020304" pitchFamily="18" charset="0"/>
              </a:rPr>
              <a:t>color</a:t>
            </a:r>
            <a:r>
              <a:rPr lang="en-IN" sz="2000" b="1" dirty="0">
                <a:latin typeface="Times New Roman" panose="02020603050405020304" pitchFamily="18" charset="0"/>
                <a:cs typeface="Times New Roman" panose="02020603050405020304" pitchFamily="18" charset="0"/>
              </a:rPr>
              <a:t> it is</a:t>
            </a:r>
            <a:r>
              <a:rPr lang="en-IN" sz="2000" b="1" dirty="0" smtClean="0">
                <a:latin typeface="Times New Roman" panose="02020603050405020304" pitchFamily="18" charset="0"/>
                <a:cs typeface="Times New Roman" panose="02020603050405020304" pitchFamily="18" charset="0"/>
              </a:rPr>
              <a:t>. </a:t>
            </a:r>
          </a:p>
          <a:p>
            <a:pPr marL="0" indent="0" algn="just">
              <a:buNone/>
            </a:pPr>
            <a:r>
              <a:rPr lang="en-IN" sz="2000" b="1" dirty="0" smtClean="0">
                <a:latin typeface="Times New Roman" panose="02020603050405020304" pitchFamily="18" charset="0"/>
                <a:cs typeface="Times New Roman" panose="02020603050405020304" pitchFamily="18" charset="0"/>
              </a:rPr>
              <a:t>14) Return </a:t>
            </a:r>
            <a:r>
              <a:rPr lang="en-IN" sz="2000" b="1" dirty="0">
                <a:latin typeface="Times New Roman" panose="02020603050405020304" pitchFamily="18" charset="0"/>
                <a:cs typeface="Times New Roman" panose="02020603050405020304" pitchFamily="18" charset="0"/>
              </a:rPr>
              <a:t>to the </a:t>
            </a:r>
            <a:r>
              <a:rPr lang="en-IN" sz="2000" b="1" i="1" dirty="0" err="1">
                <a:latin typeface="Times New Roman" panose="02020603050405020304" pitchFamily="18" charset="0"/>
                <a:cs typeface="Times New Roman" panose="02020603050405020304" pitchFamily="18" charset="0"/>
              </a:rPr>
              <a:t>DrawingShape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class in the Code and Text Editor window. Replace the </a:t>
            </a:r>
            <a:r>
              <a:rPr lang="en-IN" sz="2000" b="1" i="1" dirty="0" err="1">
                <a:latin typeface="Times New Roman" panose="02020603050405020304" pitchFamily="18" charset="0"/>
                <a:cs typeface="Times New Roman" panose="02020603050405020304" pitchFamily="18" charset="0"/>
              </a:rPr>
              <a:t>SetColor</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method in this class with the </a:t>
            </a:r>
            <a:r>
              <a:rPr lang="en-IN" sz="2000" b="1" i="1" dirty="0" err="1">
                <a:latin typeface="Times New Roman" panose="02020603050405020304" pitchFamily="18" charset="0"/>
                <a:cs typeface="Times New Roman" panose="02020603050405020304" pitchFamily="18" charset="0"/>
              </a:rPr>
              <a:t>Color</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property shown below:</a:t>
            </a:r>
          </a:p>
          <a:p>
            <a:pPr marL="0" indent="0">
              <a:spcBef>
                <a:spcPts val="0"/>
              </a:spcBef>
              <a:buNone/>
            </a:pPr>
            <a:r>
              <a:rPr lang="en-IN" sz="1800" b="1" dirty="0" smtClean="0">
                <a:solidFill>
                  <a:srgbClr val="FF0000"/>
                </a:solidFill>
              </a:rPr>
              <a:t>                                                   public </a:t>
            </a:r>
            <a:r>
              <a:rPr lang="en-IN" sz="1800" b="1" dirty="0" err="1">
                <a:solidFill>
                  <a:srgbClr val="FF0000"/>
                </a:solidFill>
              </a:rPr>
              <a:t>Color</a:t>
            </a:r>
            <a:r>
              <a:rPr lang="en-IN" sz="1800" b="1" dirty="0">
                <a:solidFill>
                  <a:srgbClr val="FF0000"/>
                </a:solidFill>
              </a:rPr>
              <a:t> </a:t>
            </a:r>
            <a:r>
              <a:rPr lang="en-IN" sz="1800" b="1" dirty="0" err="1" smtClean="0">
                <a:solidFill>
                  <a:srgbClr val="FF0000"/>
                </a:solidFill>
              </a:rPr>
              <a:t>Color</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set</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if </a:t>
            </a:r>
            <a:r>
              <a:rPr lang="en-IN" sz="1800" b="1" dirty="0">
                <a:solidFill>
                  <a:srgbClr val="FF0000"/>
                </a:solidFill>
              </a:rPr>
              <a:t>(</a:t>
            </a:r>
            <a:r>
              <a:rPr lang="en-IN" sz="1800" b="1" dirty="0" err="1">
                <a:solidFill>
                  <a:srgbClr val="FF0000"/>
                </a:solidFill>
              </a:rPr>
              <a:t>this.shape</a:t>
            </a:r>
            <a:r>
              <a:rPr lang="en-IN" sz="1800" b="1" dirty="0">
                <a:solidFill>
                  <a:srgbClr val="FF0000"/>
                </a:solidFill>
              </a:rPr>
              <a:t> != null)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a:solidFill>
                  <a:srgbClr val="FF0000"/>
                </a:solidFill>
              </a:rPr>
              <a:t>SolidColorBrush</a:t>
            </a:r>
            <a:r>
              <a:rPr lang="en-IN" sz="1800" b="1" dirty="0">
                <a:solidFill>
                  <a:srgbClr val="FF0000"/>
                </a:solidFill>
              </a:rPr>
              <a:t> brush = new </a:t>
            </a:r>
            <a:r>
              <a:rPr lang="en-IN" sz="1800" b="1" dirty="0" err="1">
                <a:solidFill>
                  <a:srgbClr val="FF0000"/>
                </a:solidFill>
              </a:rPr>
              <a:t>SolidColorBrush</a:t>
            </a:r>
            <a:r>
              <a:rPr lang="en-IN" sz="1800" b="1" dirty="0">
                <a:solidFill>
                  <a:srgbClr val="FF0000"/>
                </a:solidFill>
              </a:rPr>
              <a:t>(value); </a:t>
            </a: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this.shape.Fill</a:t>
            </a:r>
            <a:r>
              <a:rPr lang="en-IN" sz="1800" b="1" dirty="0" smtClean="0">
                <a:solidFill>
                  <a:srgbClr val="FF0000"/>
                </a:solidFill>
              </a:rPr>
              <a:t> </a:t>
            </a:r>
            <a:r>
              <a:rPr lang="en-IN" sz="1800" b="1" dirty="0">
                <a:solidFill>
                  <a:srgbClr val="FF0000"/>
                </a:solidFill>
              </a:rPr>
              <a:t>= brush;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lgn="just">
              <a:buNone/>
            </a:pPr>
            <a:r>
              <a:rPr lang="en-IN" sz="1800" b="1" dirty="0" smtClean="0">
                <a:latin typeface="Times New Roman" panose="02020603050405020304" pitchFamily="18" charset="0"/>
                <a:cs typeface="Times New Roman" panose="02020603050405020304" pitchFamily="18" charset="0"/>
              </a:rPr>
              <a:t>15) Return </a:t>
            </a:r>
            <a:r>
              <a:rPr lang="en-IN" sz="1800" b="1" dirty="0">
                <a:latin typeface="Times New Roman" panose="02020603050405020304" pitchFamily="18" charset="0"/>
                <a:cs typeface="Times New Roman" panose="02020603050405020304" pitchFamily="18" charset="0"/>
              </a:rPr>
              <a:t>to the </a:t>
            </a:r>
            <a:r>
              <a:rPr lang="en-IN" sz="1800" b="1" dirty="0" err="1">
                <a:latin typeface="Times New Roman" panose="02020603050405020304" pitchFamily="18" charset="0"/>
                <a:cs typeface="Times New Roman" panose="02020603050405020304" pitchFamily="18" charset="0"/>
              </a:rPr>
              <a:t>DrawingPad.xaml.cs</a:t>
            </a:r>
            <a:r>
              <a:rPr lang="en-IN" sz="1800" b="1" dirty="0">
                <a:latin typeface="Times New Roman" panose="02020603050405020304" pitchFamily="18" charset="0"/>
                <a:cs typeface="Times New Roman" panose="02020603050405020304" pitchFamily="18" charset="0"/>
              </a:rPr>
              <a:t> file in the Code and Text Editor window. In the </a:t>
            </a:r>
            <a:r>
              <a:rPr lang="en-IN" sz="1800" b="1" i="1" dirty="0" err="1">
                <a:latin typeface="Times New Roman" panose="02020603050405020304" pitchFamily="18" charset="0"/>
                <a:cs typeface="Times New Roman" panose="02020603050405020304" pitchFamily="18" charset="0"/>
              </a:rPr>
              <a:t>drawingCanvas_Tapped</a:t>
            </a:r>
            <a:r>
              <a:rPr lang="en-IN" sz="1800" b="1" i="1" dirty="0">
                <a:latin typeface="Times New Roman" panose="02020603050405020304" pitchFamily="18" charset="0"/>
                <a:cs typeface="Times New Roman" panose="02020603050405020304" pitchFamily="18" charset="0"/>
              </a:rPr>
              <a:t> </a:t>
            </a:r>
            <a:r>
              <a:rPr lang="en-IN" sz="1800" b="1" dirty="0">
                <a:latin typeface="Times New Roman" panose="02020603050405020304" pitchFamily="18" charset="0"/>
                <a:cs typeface="Times New Roman" panose="02020603050405020304" pitchFamily="18" charset="0"/>
              </a:rPr>
              <a:t>method (Windows 8) or </a:t>
            </a:r>
            <a:r>
              <a:rPr lang="en-IN" sz="1800" b="1" i="1" dirty="0" err="1">
                <a:latin typeface="Times New Roman" panose="02020603050405020304" pitchFamily="18" charset="0"/>
                <a:cs typeface="Times New Roman" panose="02020603050405020304" pitchFamily="18" charset="0"/>
              </a:rPr>
              <a:t>drawingCanvas_MouseLeftButtonDown</a:t>
            </a:r>
            <a:r>
              <a:rPr lang="en-IN" sz="1800" b="1" i="1" dirty="0">
                <a:latin typeface="Times New Roman" panose="02020603050405020304" pitchFamily="18" charset="0"/>
                <a:cs typeface="Times New Roman" panose="02020603050405020304" pitchFamily="18" charset="0"/>
              </a:rPr>
              <a:t> </a:t>
            </a:r>
            <a:r>
              <a:rPr lang="en-IN" sz="1800" b="1" dirty="0">
                <a:latin typeface="Times New Roman" panose="02020603050405020304" pitchFamily="18" charset="0"/>
                <a:cs typeface="Times New Roman" panose="02020603050405020304" pitchFamily="18" charset="0"/>
              </a:rPr>
              <a:t>method (Windows 7), modify the statement the sets the </a:t>
            </a:r>
            <a:r>
              <a:rPr lang="en-IN" sz="1800" b="1" dirty="0" err="1">
                <a:latin typeface="Times New Roman" panose="02020603050405020304" pitchFamily="18" charset="0"/>
                <a:cs typeface="Times New Roman" panose="02020603050405020304" pitchFamily="18" charset="0"/>
              </a:rPr>
              <a:t>color</a:t>
            </a:r>
            <a:r>
              <a:rPr lang="en-IN" sz="1800" b="1" dirty="0">
                <a:latin typeface="Times New Roman" panose="02020603050405020304" pitchFamily="18" charset="0"/>
                <a:cs typeface="Times New Roman" panose="02020603050405020304" pitchFamily="18" charset="0"/>
              </a:rPr>
              <a:t> of the </a:t>
            </a:r>
            <a:r>
              <a:rPr lang="en-IN" sz="1800" b="1" i="1" dirty="0">
                <a:latin typeface="Times New Roman" panose="02020603050405020304" pitchFamily="18" charset="0"/>
                <a:cs typeface="Times New Roman" panose="02020603050405020304" pitchFamily="18" charset="0"/>
              </a:rPr>
              <a:t>Square </a:t>
            </a:r>
            <a:r>
              <a:rPr lang="en-IN" sz="1800" b="1" dirty="0">
                <a:latin typeface="Times New Roman" panose="02020603050405020304" pitchFamily="18" charset="0"/>
                <a:cs typeface="Times New Roman" panose="02020603050405020304" pitchFamily="18" charset="0"/>
              </a:rPr>
              <a:t>object, as shown below in bold:</a:t>
            </a:r>
          </a:p>
          <a:p>
            <a:pPr marL="0" indent="0">
              <a:spcBef>
                <a:spcPts val="0"/>
              </a:spcBef>
              <a:buNone/>
            </a:pPr>
            <a:r>
              <a:rPr lang="en-IN" sz="1800" b="1" dirty="0" smtClean="0">
                <a:solidFill>
                  <a:srgbClr val="FF0000"/>
                </a:solidFill>
                <a:latin typeface="Times New Roman" panose="02020603050405020304" pitchFamily="18" charset="0"/>
                <a:cs typeface="Times New Roman" panose="02020603050405020304" pitchFamily="18" charset="0"/>
              </a:rPr>
              <a:t>                                                                if </a:t>
            </a:r>
            <a:r>
              <a:rPr lang="en-IN" sz="1800" b="1" dirty="0">
                <a:solidFill>
                  <a:srgbClr val="FF0000"/>
                </a:solidFill>
                <a:latin typeface="Times New Roman" panose="02020603050405020304" pitchFamily="18" charset="0"/>
                <a:cs typeface="Times New Roman" panose="02020603050405020304" pitchFamily="18" charset="0"/>
              </a:rPr>
              <a:t>(</a:t>
            </a:r>
            <a:r>
              <a:rPr lang="en-IN" sz="1800" b="1" dirty="0" err="1">
                <a:solidFill>
                  <a:srgbClr val="FF0000"/>
                </a:solidFill>
                <a:latin typeface="Times New Roman" panose="02020603050405020304" pitchFamily="18" charset="0"/>
                <a:cs typeface="Times New Roman" panose="02020603050405020304" pitchFamily="18" charset="0"/>
              </a:rPr>
              <a:t>mySquare</a:t>
            </a:r>
            <a:r>
              <a:rPr lang="en-IN" sz="1800" b="1" dirty="0">
                <a:solidFill>
                  <a:srgbClr val="FF0000"/>
                </a:solidFill>
                <a:latin typeface="Times New Roman" panose="02020603050405020304" pitchFamily="18" charset="0"/>
                <a:cs typeface="Times New Roman" panose="02020603050405020304" pitchFamily="18" charset="0"/>
              </a:rPr>
              <a:t> is </a:t>
            </a:r>
            <a:r>
              <a:rPr lang="en-IN" sz="1800" b="1" dirty="0" err="1">
                <a:solidFill>
                  <a:srgbClr val="FF0000"/>
                </a:solidFill>
                <a:latin typeface="Times New Roman" panose="02020603050405020304" pitchFamily="18" charset="0"/>
                <a:cs typeface="Times New Roman" panose="02020603050405020304" pitchFamily="18" charset="0"/>
              </a:rPr>
              <a:t>IColor</a:t>
            </a:r>
            <a:r>
              <a:rPr lang="en-IN" sz="1800" b="1" dirty="0" smtClean="0">
                <a:solidFill>
                  <a:srgbClr val="FF0000"/>
                </a:solidFill>
                <a:latin typeface="Times New Roman" panose="02020603050405020304" pitchFamily="18" charset="0"/>
                <a:cs typeface="Times New Roman" panose="02020603050405020304" pitchFamily="18" charset="0"/>
              </a:rPr>
              <a:t>)</a:t>
            </a:r>
          </a:p>
          <a:p>
            <a:pPr marL="0" indent="0">
              <a:spcBef>
                <a:spcPts val="0"/>
              </a:spcBef>
              <a:buNone/>
            </a:pPr>
            <a:r>
              <a:rPr lang="en-IN" sz="1800" b="1" dirty="0">
                <a:solidFill>
                  <a:srgbClr val="FF0000"/>
                </a:solidFill>
                <a:latin typeface="Times New Roman" panose="02020603050405020304" pitchFamily="18" charset="0"/>
                <a:cs typeface="Times New Roman" panose="02020603050405020304" pitchFamily="18" charset="0"/>
              </a:rPr>
              <a:t> </a:t>
            </a:r>
            <a:r>
              <a:rPr lang="en-IN" sz="1800" b="1" dirty="0" smtClean="0">
                <a:solidFill>
                  <a:srgbClr val="FF0000"/>
                </a:solidFill>
                <a:latin typeface="Times New Roman" panose="02020603050405020304" pitchFamily="18" charset="0"/>
                <a:cs typeface="Times New Roman" panose="02020603050405020304" pitchFamily="18" charset="0"/>
              </a:rPr>
              <a:t>                                                          { </a:t>
            </a:r>
          </a:p>
          <a:p>
            <a:pPr marL="0" indent="0">
              <a:spcBef>
                <a:spcPts val="0"/>
              </a:spcBef>
              <a:buNone/>
            </a:pPr>
            <a:r>
              <a:rPr lang="en-IN" sz="1800" b="1" dirty="0">
                <a:solidFill>
                  <a:srgbClr val="FF0000"/>
                </a:solidFill>
                <a:latin typeface="Times New Roman" panose="02020603050405020304" pitchFamily="18" charset="0"/>
                <a:cs typeface="Times New Roman" panose="02020603050405020304" pitchFamily="18" charset="0"/>
              </a:rPr>
              <a:t> </a:t>
            </a:r>
            <a:r>
              <a:rPr lang="en-IN" sz="1800" b="1" dirty="0" smtClean="0">
                <a:solidFill>
                  <a:srgbClr val="FF0000"/>
                </a:solidFill>
                <a:latin typeface="Times New Roman" panose="02020603050405020304" pitchFamily="18" charset="0"/>
                <a:cs typeface="Times New Roman" panose="02020603050405020304" pitchFamily="18" charset="0"/>
              </a:rPr>
              <a:t>                                                            </a:t>
            </a:r>
            <a:r>
              <a:rPr lang="en-IN" sz="1800" b="1" dirty="0" err="1" smtClean="0">
                <a:solidFill>
                  <a:srgbClr val="FF0000"/>
                </a:solidFill>
                <a:latin typeface="Times New Roman" panose="02020603050405020304" pitchFamily="18" charset="0"/>
                <a:cs typeface="Times New Roman" panose="02020603050405020304" pitchFamily="18" charset="0"/>
              </a:rPr>
              <a:t>IColor</a:t>
            </a:r>
            <a:r>
              <a:rPr lang="en-IN" sz="1800" b="1" dirty="0" smtClean="0">
                <a:solidFill>
                  <a:srgbClr val="FF0000"/>
                </a:solidFill>
                <a:latin typeface="Times New Roman" panose="02020603050405020304" pitchFamily="18" charset="0"/>
                <a:cs typeface="Times New Roman" panose="02020603050405020304" pitchFamily="18" charset="0"/>
              </a:rPr>
              <a:t> </a:t>
            </a:r>
            <a:r>
              <a:rPr lang="en-IN" sz="1800" b="1" dirty="0" err="1">
                <a:solidFill>
                  <a:srgbClr val="FF0000"/>
                </a:solidFill>
                <a:latin typeface="Times New Roman" panose="02020603050405020304" pitchFamily="18" charset="0"/>
                <a:cs typeface="Times New Roman" panose="02020603050405020304" pitchFamily="18" charset="0"/>
              </a:rPr>
              <a:t>colorSquare</a:t>
            </a:r>
            <a:r>
              <a:rPr lang="en-IN" sz="1800" b="1" dirty="0">
                <a:solidFill>
                  <a:srgbClr val="FF0000"/>
                </a:solidFill>
                <a:latin typeface="Times New Roman" panose="02020603050405020304" pitchFamily="18" charset="0"/>
                <a:cs typeface="Times New Roman" panose="02020603050405020304" pitchFamily="18" charset="0"/>
              </a:rPr>
              <a:t> = </a:t>
            </a:r>
            <a:r>
              <a:rPr lang="en-IN" sz="1800" b="1" dirty="0" err="1">
                <a:solidFill>
                  <a:srgbClr val="FF0000"/>
                </a:solidFill>
                <a:latin typeface="Times New Roman" panose="02020603050405020304" pitchFamily="18" charset="0"/>
                <a:cs typeface="Times New Roman" panose="02020603050405020304" pitchFamily="18" charset="0"/>
              </a:rPr>
              <a:t>mySquare</a:t>
            </a:r>
            <a:r>
              <a:rPr lang="en-IN" sz="1800" b="1" dirty="0">
                <a:solidFill>
                  <a:srgbClr val="FF0000"/>
                </a:solidFill>
                <a:latin typeface="Times New Roman" panose="02020603050405020304" pitchFamily="18" charset="0"/>
                <a:cs typeface="Times New Roman" panose="02020603050405020304" pitchFamily="18" charset="0"/>
              </a:rPr>
              <a:t>; </a:t>
            </a:r>
            <a:endParaRPr lang="en-IN" sz="1800" b="1"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1800" b="1" dirty="0">
                <a:solidFill>
                  <a:srgbClr val="FF0000"/>
                </a:solidFill>
                <a:latin typeface="Times New Roman" panose="02020603050405020304" pitchFamily="18" charset="0"/>
                <a:cs typeface="Times New Roman" panose="02020603050405020304" pitchFamily="18" charset="0"/>
              </a:rPr>
              <a:t> </a:t>
            </a:r>
            <a:r>
              <a:rPr lang="en-IN" sz="1800" b="1" dirty="0" smtClean="0">
                <a:solidFill>
                  <a:srgbClr val="FF0000"/>
                </a:solidFill>
                <a:latin typeface="Times New Roman" panose="02020603050405020304" pitchFamily="18" charset="0"/>
                <a:cs typeface="Times New Roman" panose="02020603050405020304" pitchFamily="18" charset="0"/>
              </a:rPr>
              <a:t>                                                            </a:t>
            </a:r>
            <a:r>
              <a:rPr lang="en-IN" sz="1800" b="1" dirty="0" err="1" smtClean="0">
                <a:solidFill>
                  <a:srgbClr val="FF0000"/>
                </a:solidFill>
                <a:latin typeface="Times New Roman" panose="02020603050405020304" pitchFamily="18" charset="0"/>
                <a:cs typeface="Times New Roman" panose="02020603050405020304" pitchFamily="18" charset="0"/>
              </a:rPr>
              <a:t>colorSquare.Color</a:t>
            </a:r>
            <a:r>
              <a:rPr lang="en-IN" sz="1800" b="1" dirty="0" smtClean="0">
                <a:solidFill>
                  <a:srgbClr val="FF0000"/>
                </a:solidFill>
                <a:latin typeface="Times New Roman" panose="02020603050405020304" pitchFamily="18" charset="0"/>
                <a:cs typeface="Times New Roman" panose="02020603050405020304" pitchFamily="18" charset="0"/>
              </a:rPr>
              <a:t> </a:t>
            </a:r>
            <a:r>
              <a:rPr lang="en-IN" sz="1800" b="1" dirty="0">
                <a:solidFill>
                  <a:srgbClr val="FF0000"/>
                </a:solidFill>
                <a:latin typeface="Times New Roman" panose="02020603050405020304" pitchFamily="18" charset="0"/>
                <a:cs typeface="Times New Roman" panose="02020603050405020304" pitchFamily="18" charset="0"/>
              </a:rPr>
              <a:t>= </a:t>
            </a:r>
            <a:r>
              <a:rPr lang="en-IN" sz="1800" b="1" dirty="0" err="1">
                <a:solidFill>
                  <a:srgbClr val="FF0000"/>
                </a:solidFill>
                <a:latin typeface="Times New Roman" panose="02020603050405020304" pitchFamily="18" charset="0"/>
                <a:cs typeface="Times New Roman" panose="02020603050405020304" pitchFamily="18" charset="0"/>
              </a:rPr>
              <a:t>Colors.BlueViolet</a:t>
            </a:r>
            <a:r>
              <a:rPr lang="en-IN" sz="1800" b="1" dirty="0" smtClean="0">
                <a:solidFill>
                  <a:srgbClr val="FF0000"/>
                </a:solidFill>
                <a:latin typeface="Times New Roman" panose="02020603050405020304" pitchFamily="18" charset="0"/>
                <a:cs typeface="Times New Roman" panose="02020603050405020304" pitchFamily="18" charset="0"/>
              </a:rPr>
              <a:t>;</a:t>
            </a:r>
          </a:p>
          <a:p>
            <a:pPr marL="0" indent="0">
              <a:spcBef>
                <a:spcPts val="0"/>
              </a:spcBef>
              <a:buNone/>
            </a:pPr>
            <a:r>
              <a:rPr lang="en-IN" sz="1800" b="1" dirty="0">
                <a:solidFill>
                  <a:srgbClr val="FF0000"/>
                </a:solidFill>
                <a:latin typeface="Times New Roman" panose="02020603050405020304" pitchFamily="18" charset="0"/>
                <a:cs typeface="Times New Roman" panose="02020603050405020304" pitchFamily="18" charset="0"/>
              </a:rPr>
              <a:t> </a:t>
            </a:r>
            <a:r>
              <a:rPr lang="en-IN" sz="1800" b="1" dirty="0" smtClean="0">
                <a:solidFill>
                  <a:srgbClr val="FF0000"/>
                </a:solidFill>
                <a:latin typeface="Times New Roman" panose="02020603050405020304" pitchFamily="18" charset="0"/>
                <a:cs typeface="Times New Roman" panose="02020603050405020304" pitchFamily="18" charset="0"/>
              </a:rPr>
              <a:t>                                                          }</a:t>
            </a:r>
            <a:endParaRPr lang="en-IN" sz="1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224266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 y="96585"/>
            <a:ext cx="11737304" cy="544488"/>
          </a:xfrm>
        </p:spPr>
        <p:txBody>
          <a:bodyPr>
            <a:noAutofit/>
          </a:bodyPr>
          <a:lstStyle/>
          <a:p>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dirty="0" err="1" smtClean="0">
                <a:solidFill>
                  <a:srgbClr val="FF0000"/>
                </a:solidFill>
              </a:rPr>
              <a:t>contd</a:t>
            </a:r>
            <a:r>
              <a:rPr lang="en-IN" dirty="0" smtClean="0">
                <a:solidFill>
                  <a:srgbClr val="FF0000"/>
                </a:solidFill>
              </a:rPr>
              <a:t>…</a:t>
            </a:r>
            <a:endParaRPr lang="en-IN" b="1" dirty="0">
              <a:solidFill>
                <a:srgbClr val="FF0000"/>
              </a:solidFill>
            </a:endParaRPr>
          </a:p>
        </p:txBody>
      </p:sp>
      <p:sp>
        <p:nvSpPr>
          <p:cNvPr id="3" name="Content Placeholder 2"/>
          <p:cNvSpPr>
            <a:spLocks noGrp="1"/>
          </p:cNvSpPr>
          <p:nvPr>
            <p:ph idx="1"/>
          </p:nvPr>
        </p:nvSpPr>
        <p:spPr>
          <a:xfrm>
            <a:off x="46532" y="548680"/>
            <a:ext cx="12142293" cy="6309320"/>
          </a:xfrm>
        </p:spPr>
        <p:txBody>
          <a:bodyPr>
            <a:normAutofit/>
          </a:bodyPr>
          <a:lstStyle/>
          <a:p>
            <a:pPr marL="0" indent="0" algn="just">
              <a:buNone/>
            </a:pPr>
            <a:r>
              <a:rPr lang="en-IN" sz="1800" b="1" dirty="0" smtClean="0">
                <a:latin typeface="Times New Roman" panose="02020603050405020304" pitchFamily="18" charset="0"/>
                <a:cs typeface="Times New Roman" panose="02020603050405020304" pitchFamily="18" charset="0"/>
              </a:rPr>
              <a:t>16) Similarly</a:t>
            </a:r>
            <a:r>
              <a:rPr lang="en-IN" sz="1800" b="1" dirty="0">
                <a:latin typeface="Times New Roman" panose="02020603050405020304" pitchFamily="18" charset="0"/>
                <a:cs typeface="Times New Roman" panose="02020603050405020304" pitchFamily="18" charset="0"/>
              </a:rPr>
              <a:t>, in the </a:t>
            </a:r>
            <a:r>
              <a:rPr lang="en-IN" sz="1800" b="1" i="1" dirty="0" err="1">
                <a:latin typeface="Times New Roman" panose="02020603050405020304" pitchFamily="18" charset="0"/>
                <a:cs typeface="Times New Roman" panose="02020603050405020304" pitchFamily="18" charset="0"/>
              </a:rPr>
              <a:t>drawingCanvas_RightTapped</a:t>
            </a:r>
            <a:r>
              <a:rPr lang="en-IN" sz="1800" b="1" i="1" dirty="0">
                <a:latin typeface="Times New Roman" panose="02020603050405020304" pitchFamily="18" charset="0"/>
                <a:cs typeface="Times New Roman" panose="02020603050405020304" pitchFamily="18" charset="0"/>
              </a:rPr>
              <a:t> </a:t>
            </a:r>
            <a:r>
              <a:rPr lang="en-IN" sz="1800" b="1" dirty="0">
                <a:latin typeface="Times New Roman" panose="02020603050405020304" pitchFamily="18" charset="0"/>
                <a:cs typeface="Times New Roman" panose="02020603050405020304" pitchFamily="18" charset="0"/>
              </a:rPr>
              <a:t>method (Windows 8) or </a:t>
            </a:r>
            <a:r>
              <a:rPr lang="en-IN" sz="1800" b="1" i="1" dirty="0" err="1">
                <a:latin typeface="Times New Roman" panose="02020603050405020304" pitchFamily="18" charset="0"/>
                <a:cs typeface="Times New Roman" panose="02020603050405020304" pitchFamily="18" charset="0"/>
              </a:rPr>
              <a:t>drawingCanvas_MouseRightButtonDown</a:t>
            </a:r>
            <a:r>
              <a:rPr lang="en-IN" sz="1800" b="1" i="1" dirty="0">
                <a:latin typeface="Times New Roman" panose="02020603050405020304" pitchFamily="18" charset="0"/>
                <a:cs typeface="Times New Roman" panose="02020603050405020304" pitchFamily="18" charset="0"/>
              </a:rPr>
              <a:t> </a:t>
            </a:r>
            <a:r>
              <a:rPr lang="en-IN" sz="1800" b="1" dirty="0">
                <a:latin typeface="Times New Roman" panose="02020603050405020304" pitchFamily="18" charset="0"/>
                <a:cs typeface="Times New Roman" panose="02020603050405020304" pitchFamily="18" charset="0"/>
              </a:rPr>
              <a:t>method (Windows 7), modify the statement the sets the </a:t>
            </a:r>
            <a:r>
              <a:rPr lang="en-IN" sz="1800" b="1" dirty="0" err="1">
                <a:latin typeface="Times New Roman" panose="02020603050405020304" pitchFamily="18" charset="0"/>
                <a:cs typeface="Times New Roman" panose="02020603050405020304" pitchFamily="18" charset="0"/>
              </a:rPr>
              <a:t>color</a:t>
            </a:r>
            <a:r>
              <a:rPr lang="en-IN" sz="1800" b="1" dirty="0">
                <a:latin typeface="Times New Roman" panose="02020603050405020304" pitchFamily="18" charset="0"/>
                <a:cs typeface="Times New Roman" panose="02020603050405020304" pitchFamily="18" charset="0"/>
              </a:rPr>
              <a:t> of the </a:t>
            </a:r>
            <a:r>
              <a:rPr lang="en-IN" sz="1800" b="1" i="1" dirty="0">
                <a:latin typeface="Times New Roman" panose="02020603050405020304" pitchFamily="18" charset="0"/>
                <a:cs typeface="Times New Roman" panose="02020603050405020304" pitchFamily="18" charset="0"/>
              </a:rPr>
              <a:t>Circle </a:t>
            </a:r>
            <a:r>
              <a:rPr lang="en-IN" sz="1800" b="1" dirty="0">
                <a:latin typeface="Times New Roman" panose="02020603050405020304" pitchFamily="18" charset="0"/>
                <a:cs typeface="Times New Roman" panose="02020603050405020304" pitchFamily="18" charset="0"/>
              </a:rPr>
              <a:t>object:</a:t>
            </a:r>
          </a:p>
          <a:p>
            <a:pPr marL="0" indent="0">
              <a:spcBef>
                <a:spcPts val="0"/>
              </a:spcBef>
              <a:buNone/>
            </a:pPr>
            <a:r>
              <a:rPr lang="en-IN" sz="1800" dirty="0" smtClean="0">
                <a:solidFill>
                  <a:srgbClr val="FF0000"/>
                </a:solidFill>
                <a:latin typeface="Times New Roman" panose="02020603050405020304" pitchFamily="18" charset="0"/>
                <a:cs typeface="Times New Roman" panose="02020603050405020304" pitchFamily="18" charset="0"/>
              </a:rPr>
              <a:t>                                                                    if </a:t>
            </a:r>
            <a:r>
              <a:rPr lang="en-IN" sz="1800" dirty="0">
                <a:solidFill>
                  <a:srgbClr val="FF0000"/>
                </a:solidFill>
                <a:latin typeface="Times New Roman" panose="02020603050405020304" pitchFamily="18" charset="0"/>
                <a:cs typeface="Times New Roman" panose="02020603050405020304" pitchFamily="18" charset="0"/>
              </a:rPr>
              <a:t>(</a:t>
            </a:r>
            <a:r>
              <a:rPr lang="en-IN" sz="1800" dirty="0" err="1">
                <a:solidFill>
                  <a:srgbClr val="FF0000"/>
                </a:solidFill>
                <a:latin typeface="Times New Roman" panose="02020603050405020304" pitchFamily="18" charset="0"/>
                <a:cs typeface="Times New Roman" panose="02020603050405020304" pitchFamily="18" charset="0"/>
              </a:rPr>
              <a:t>myCircle</a:t>
            </a:r>
            <a:r>
              <a:rPr lang="en-IN" sz="1800" dirty="0">
                <a:solidFill>
                  <a:srgbClr val="FF0000"/>
                </a:solidFill>
                <a:latin typeface="Times New Roman" panose="02020603050405020304" pitchFamily="18" charset="0"/>
                <a:cs typeface="Times New Roman" panose="02020603050405020304" pitchFamily="18" charset="0"/>
              </a:rPr>
              <a:t> is </a:t>
            </a:r>
            <a:r>
              <a:rPr lang="en-IN" sz="1800" dirty="0" err="1">
                <a:solidFill>
                  <a:srgbClr val="FF0000"/>
                </a:solidFill>
                <a:latin typeface="Times New Roman" panose="02020603050405020304" pitchFamily="18" charset="0"/>
                <a:cs typeface="Times New Roman" panose="02020603050405020304" pitchFamily="18" charset="0"/>
              </a:rPr>
              <a:t>IColor</a:t>
            </a:r>
            <a:r>
              <a:rPr lang="en-IN" sz="1800" dirty="0" smtClean="0">
                <a:solidFill>
                  <a:srgbClr val="FF0000"/>
                </a:solidFill>
                <a:latin typeface="Times New Roman" panose="02020603050405020304" pitchFamily="18" charset="0"/>
                <a:cs typeface="Times New Roman" panose="02020603050405020304" pitchFamily="18" charset="0"/>
              </a:rPr>
              <a:t>)</a:t>
            </a:r>
          </a:p>
          <a:p>
            <a:pPr marL="0" indent="0">
              <a:spcBef>
                <a:spcPts val="0"/>
              </a:spcBef>
              <a:buNone/>
            </a:pPr>
            <a:r>
              <a:rPr lang="en-IN" sz="1800" dirty="0">
                <a:solidFill>
                  <a:srgbClr val="FF0000"/>
                </a:solidFill>
                <a:latin typeface="Times New Roman" panose="02020603050405020304" pitchFamily="18" charset="0"/>
                <a:cs typeface="Times New Roman" panose="02020603050405020304" pitchFamily="18" charset="0"/>
              </a:rPr>
              <a:t> </a:t>
            </a:r>
            <a:r>
              <a:rPr lang="en-IN" sz="1800" dirty="0" smtClean="0">
                <a:solidFill>
                  <a:srgbClr val="FF0000"/>
                </a:solidFill>
                <a:latin typeface="Times New Roman" panose="02020603050405020304" pitchFamily="18" charset="0"/>
                <a:cs typeface="Times New Roman" panose="02020603050405020304" pitchFamily="18" charset="0"/>
              </a:rPr>
              <a:t>                                                               { </a:t>
            </a:r>
          </a:p>
          <a:p>
            <a:pPr marL="0" indent="0">
              <a:spcBef>
                <a:spcPts val="0"/>
              </a:spcBef>
              <a:buNone/>
            </a:pPr>
            <a:r>
              <a:rPr lang="en-IN" sz="1800" dirty="0">
                <a:solidFill>
                  <a:srgbClr val="FF0000"/>
                </a:solidFill>
                <a:latin typeface="Times New Roman" panose="02020603050405020304" pitchFamily="18" charset="0"/>
                <a:cs typeface="Times New Roman" panose="02020603050405020304" pitchFamily="18" charset="0"/>
              </a:rPr>
              <a:t> </a:t>
            </a:r>
            <a:r>
              <a:rPr lang="en-IN" sz="1800" dirty="0" smtClean="0">
                <a:solidFill>
                  <a:srgbClr val="FF0000"/>
                </a:solidFill>
                <a:latin typeface="Times New Roman" panose="02020603050405020304" pitchFamily="18" charset="0"/>
                <a:cs typeface="Times New Roman" panose="02020603050405020304" pitchFamily="18" charset="0"/>
              </a:rPr>
              <a:t>                                                                   </a:t>
            </a:r>
            <a:r>
              <a:rPr lang="en-IN" sz="1800" dirty="0" err="1" smtClean="0">
                <a:solidFill>
                  <a:srgbClr val="FF0000"/>
                </a:solidFill>
                <a:latin typeface="Times New Roman" panose="02020603050405020304" pitchFamily="18" charset="0"/>
                <a:cs typeface="Times New Roman" panose="02020603050405020304" pitchFamily="18" charset="0"/>
              </a:rPr>
              <a:t>IColor</a:t>
            </a:r>
            <a:r>
              <a:rPr lang="en-IN" sz="1800" dirty="0" smtClean="0">
                <a:solidFill>
                  <a:srgbClr val="FF0000"/>
                </a:solidFill>
                <a:latin typeface="Times New Roman" panose="02020603050405020304" pitchFamily="18" charset="0"/>
                <a:cs typeface="Times New Roman" panose="02020603050405020304" pitchFamily="18" charset="0"/>
              </a:rPr>
              <a:t> </a:t>
            </a:r>
            <a:r>
              <a:rPr lang="en-IN" sz="1800" dirty="0" err="1">
                <a:solidFill>
                  <a:srgbClr val="FF0000"/>
                </a:solidFill>
                <a:latin typeface="Times New Roman" panose="02020603050405020304" pitchFamily="18" charset="0"/>
                <a:cs typeface="Times New Roman" panose="02020603050405020304" pitchFamily="18" charset="0"/>
              </a:rPr>
              <a:t>colorCircle</a:t>
            </a:r>
            <a:r>
              <a:rPr lang="en-IN" sz="1800" dirty="0">
                <a:solidFill>
                  <a:srgbClr val="FF0000"/>
                </a:solidFill>
                <a:latin typeface="Times New Roman" panose="02020603050405020304" pitchFamily="18" charset="0"/>
                <a:cs typeface="Times New Roman" panose="02020603050405020304" pitchFamily="18" charset="0"/>
              </a:rPr>
              <a:t> = </a:t>
            </a:r>
            <a:r>
              <a:rPr lang="en-IN" sz="1800" dirty="0" err="1">
                <a:solidFill>
                  <a:srgbClr val="FF0000"/>
                </a:solidFill>
                <a:latin typeface="Times New Roman" panose="02020603050405020304" pitchFamily="18" charset="0"/>
                <a:cs typeface="Times New Roman" panose="02020603050405020304" pitchFamily="18" charset="0"/>
              </a:rPr>
              <a:t>myCircle</a:t>
            </a:r>
            <a:r>
              <a:rPr lang="en-IN" sz="1800" dirty="0">
                <a:solidFill>
                  <a:srgbClr val="FF0000"/>
                </a:solidFill>
                <a:latin typeface="Times New Roman" panose="02020603050405020304" pitchFamily="18" charset="0"/>
                <a:cs typeface="Times New Roman" panose="02020603050405020304" pitchFamily="18" charset="0"/>
              </a:rPr>
              <a:t>; </a:t>
            </a:r>
            <a:endParaRPr lang="en-IN" sz="1800"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1800" b="1" dirty="0">
                <a:solidFill>
                  <a:srgbClr val="FF0000"/>
                </a:solidFill>
                <a:latin typeface="Times New Roman" panose="02020603050405020304" pitchFamily="18" charset="0"/>
                <a:cs typeface="Times New Roman" panose="02020603050405020304" pitchFamily="18" charset="0"/>
              </a:rPr>
              <a:t> </a:t>
            </a:r>
            <a:r>
              <a:rPr lang="en-IN" sz="1800" b="1" dirty="0" smtClean="0">
                <a:solidFill>
                  <a:srgbClr val="FF0000"/>
                </a:solidFill>
                <a:latin typeface="Times New Roman" panose="02020603050405020304" pitchFamily="18" charset="0"/>
                <a:cs typeface="Times New Roman" panose="02020603050405020304" pitchFamily="18" charset="0"/>
              </a:rPr>
              <a:t>                                                                   </a:t>
            </a:r>
            <a:r>
              <a:rPr lang="en-IN" sz="1800" b="1" dirty="0" err="1" smtClean="0">
                <a:solidFill>
                  <a:srgbClr val="FF0000"/>
                </a:solidFill>
                <a:latin typeface="Times New Roman" panose="02020603050405020304" pitchFamily="18" charset="0"/>
                <a:cs typeface="Times New Roman" panose="02020603050405020304" pitchFamily="18" charset="0"/>
              </a:rPr>
              <a:t>colorCircle.Color</a:t>
            </a:r>
            <a:r>
              <a:rPr lang="en-IN" sz="1800" b="1" dirty="0" smtClean="0">
                <a:solidFill>
                  <a:srgbClr val="FF0000"/>
                </a:solidFill>
                <a:latin typeface="Times New Roman" panose="02020603050405020304" pitchFamily="18" charset="0"/>
                <a:cs typeface="Times New Roman" panose="02020603050405020304" pitchFamily="18" charset="0"/>
              </a:rPr>
              <a:t> </a:t>
            </a:r>
            <a:r>
              <a:rPr lang="en-IN" sz="1800" b="1" dirty="0">
                <a:solidFill>
                  <a:srgbClr val="FF0000"/>
                </a:solidFill>
                <a:latin typeface="Times New Roman" panose="02020603050405020304" pitchFamily="18" charset="0"/>
                <a:cs typeface="Times New Roman" panose="02020603050405020304" pitchFamily="18" charset="0"/>
              </a:rPr>
              <a:t>= </a:t>
            </a:r>
            <a:r>
              <a:rPr lang="en-IN" sz="1800" b="1" dirty="0" err="1">
                <a:solidFill>
                  <a:srgbClr val="FF0000"/>
                </a:solidFill>
                <a:latin typeface="Times New Roman" panose="02020603050405020304" pitchFamily="18" charset="0"/>
                <a:cs typeface="Times New Roman" panose="02020603050405020304" pitchFamily="18" charset="0"/>
              </a:rPr>
              <a:t>Colors.HotPink</a:t>
            </a:r>
            <a:r>
              <a:rPr lang="en-IN" sz="1800" b="1" dirty="0" smtClean="0">
                <a:solidFill>
                  <a:srgbClr val="FF0000"/>
                </a:solidFill>
                <a:latin typeface="Times New Roman" panose="02020603050405020304" pitchFamily="18" charset="0"/>
                <a:cs typeface="Times New Roman" panose="02020603050405020304" pitchFamily="18" charset="0"/>
              </a:rPr>
              <a:t>;</a:t>
            </a:r>
          </a:p>
          <a:p>
            <a:pPr marL="0" indent="0">
              <a:spcBef>
                <a:spcPts val="0"/>
              </a:spcBef>
              <a:buNone/>
            </a:pPr>
            <a:r>
              <a:rPr lang="en-IN" sz="1800" b="1" dirty="0">
                <a:solidFill>
                  <a:srgbClr val="FF0000"/>
                </a:solidFill>
                <a:latin typeface="Times New Roman" panose="02020603050405020304" pitchFamily="18" charset="0"/>
                <a:cs typeface="Times New Roman" panose="02020603050405020304" pitchFamily="18" charset="0"/>
              </a:rPr>
              <a:t> </a:t>
            </a:r>
            <a:r>
              <a:rPr lang="en-IN" sz="1800" b="1" dirty="0" smtClean="0">
                <a:solidFill>
                  <a:srgbClr val="FF0000"/>
                </a:solidFill>
                <a:latin typeface="Times New Roman" panose="02020603050405020304" pitchFamily="18" charset="0"/>
                <a:cs typeface="Times New Roman" panose="02020603050405020304" pitchFamily="18" charset="0"/>
              </a:rPr>
              <a:t>                                                               </a:t>
            </a:r>
            <a:r>
              <a:rPr lang="en-IN" sz="1800" dirty="0" smtClean="0">
                <a:solidFill>
                  <a:srgbClr val="FF0000"/>
                </a:solidFill>
                <a:latin typeface="Times New Roman" panose="02020603050405020304" pitchFamily="18" charset="0"/>
                <a:cs typeface="Times New Roman" panose="02020603050405020304" pitchFamily="18" charset="0"/>
              </a:rPr>
              <a:t>} </a:t>
            </a:r>
          </a:p>
          <a:p>
            <a:pPr marL="0" indent="0" algn="just">
              <a:buNone/>
            </a:pPr>
            <a:r>
              <a:rPr lang="en-IN" sz="1800" b="1" dirty="0" smtClean="0">
                <a:latin typeface="Times New Roman" panose="02020603050405020304" pitchFamily="18" charset="0"/>
                <a:cs typeface="Times New Roman" panose="02020603050405020304" pitchFamily="18" charset="0"/>
              </a:rPr>
              <a:t>17) On </a:t>
            </a:r>
            <a:r>
              <a:rPr lang="en-IN" sz="1800" b="1" dirty="0">
                <a:latin typeface="Times New Roman" panose="02020603050405020304" pitchFamily="18" charset="0"/>
                <a:cs typeface="Times New Roman" panose="02020603050405020304" pitchFamily="18" charset="0"/>
              </a:rPr>
              <a:t>the DEBUG menu, click Start Debugging to build and run the project.</a:t>
            </a:r>
          </a:p>
          <a:p>
            <a:pPr marL="0" indent="0" algn="just">
              <a:buNone/>
            </a:pPr>
            <a:r>
              <a:rPr lang="en-IN" sz="1800" b="1" dirty="0" smtClean="0">
                <a:latin typeface="Times New Roman" panose="02020603050405020304" pitchFamily="18" charset="0"/>
                <a:cs typeface="Times New Roman" panose="02020603050405020304" pitchFamily="18" charset="0"/>
              </a:rPr>
              <a:t>18) Verify </a:t>
            </a:r>
            <a:r>
              <a:rPr lang="en-IN" sz="1800" b="1" dirty="0">
                <a:latin typeface="Times New Roman" panose="02020603050405020304" pitchFamily="18" charset="0"/>
                <a:cs typeface="Times New Roman" panose="02020603050405020304" pitchFamily="18" charset="0"/>
              </a:rPr>
              <a:t>that the application operates in the same manner as before. If you tap the screen or click the left mouse button on the canvas, the application should draw a square, and if you tap and hold or click the right mouse button, the application should draw a circle.</a:t>
            </a:r>
          </a:p>
          <a:p>
            <a:pPr marL="0" indent="0">
              <a:spcBef>
                <a:spcPts val="0"/>
              </a:spcBef>
              <a:buNone/>
            </a:pPr>
            <a:r>
              <a:rPr lang="en-US" sz="1800" b="1" dirty="0" smtClean="0">
                <a:solidFill>
                  <a:srgbClr val="FF0000"/>
                </a:solidFill>
                <a:latin typeface="Times New Roman" panose="02020603050405020304" pitchFamily="18" charset="0"/>
                <a:cs typeface="Times New Roman" panose="02020603050405020304" pitchFamily="18" charset="0"/>
              </a:rPr>
              <a:t> </a:t>
            </a:r>
            <a:endParaRPr lang="en-IN" sz="18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02124" y="4005064"/>
            <a:ext cx="6337310" cy="2592288"/>
          </a:xfrm>
          <a:prstGeom prst="rect">
            <a:avLst/>
          </a:prstGeom>
        </p:spPr>
      </p:pic>
    </p:spTree>
    <p:extLst>
      <p:ext uri="{BB962C8B-B14F-4D97-AF65-F5344CB8AC3E}">
        <p14:creationId xmlns:p14="http://schemas.microsoft.com/office/powerpoint/2010/main" xmlns="" val="32101070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 y="96585"/>
            <a:ext cx="11737304" cy="544488"/>
          </a:xfrm>
        </p:spPr>
        <p:txBody>
          <a:bodyPr>
            <a:noAutofit/>
          </a:bodyPr>
          <a:lstStyle/>
          <a:p>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b="1" dirty="0">
                <a:solidFill>
                  <a:srgbClr val="FF0000"/>
                </a:solidFill>
              </a:rPr>
              <a:t>Generating Automatic Properties</a:t>
            </a:r>
          </a:p>
        </p:txBody>
      </p:sp>
      <p:sp>
        <p:nvSpPr>
          <p:cNvPr id="3" name="Content Placeholder 2"/>
          <p:cNvSpPr>
            <a:spLocks noGrp="1"/>
          </p:cNvSpPr>
          <p:nvPr>
            <p:ph idx="1"/>
          </p:nvPr>
        </p:nvSpPr>
        <p:spPr>
          <a:xfrm>
            <a:off x="46532" y="548680"/>
            <a:ext cx="12142293" cy="6309320"/>
          </a:xfrm>
        </p:spPr>
        <p:txBody>
          <a:bodyPr>
            <a:normAutofit/>
          </a:bodyPr>
          <a:lstStyle/>
          <a:p>
            <a:pPr marL="0" indent="0" algn="just">
              <a:spcBef>
                <a:spcPts val="0"/>
              </a:spcBef>
              <a:buNone/>
            </a:pPr>
            <a:r>
              <a:rPr lang="en-US" sz="1800" b="1" dirty="0" smtClean="0">
                <a:solidFill>
                  <a:srgbClr val="FF0000"/>
                </a:solidFill>
                <a:latin typeface="Times New Roman" panose="02020603050405020304" pitchFamily="18" charset="0"/>
                <a:cs typeface="Times New Roman" panose="02020603050405020304" pitchFamily="18" charset="0"/>
              </a:rPr>
              <a:t> </a:t>
            </a:r>
            <a:r>
              <a:rPr lang="en-IN" sz="1800" b="1" dirty="0">
                <a:latin typeface="Times New Roman" panose="02020603050405020304" pitchFamily="18" charset="0"/>
                <a:cs typeface="Times New Roman" panose="02020603050405020304" pitchFamily="18" charset="0"/>
              </a:rPr>
              <a:t>As mentioned earlier in this chapter, the principal purpose of properties is to hide the implementation of fields from the outside world. </a:t>
            </a:r>
            <a:endParaRPr lang="en-IN" sz="18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en-IN" sz="1800" b="1" dirty="0">
              <a:latin typeface="Times New Roman" panose="02020603050405020304" pitchFamily="18" charset="0"/>
              <a:cs typeface="Times New Roman" panose="02020603050405020304" pitchFamily="18" charset="0"/>
            </a:endParaRPr>
          </a:p>
          <a:p>
            <a:pPr marL="0" indent="0" algn="just">
              <a:spcBef>
                <a:spcPts val="0"/>
              </a:spcBef>
              <a:buNone/>
            </a:pPr>
            <a:r>
              <a:rPr lang="en-IN" sz="1800" b="1" dirty="0" smtClean="0">
                <a:latin typeface="Times New Roman" panose="02020603050405020304" pitchFamily="18" charset="0"/>
                <a:cs typeface="Times New Roman" panose="02020603050405020304" pitchFamily="18" charset="0"/>
              </a:rPr>
              <a:t>This </a:t>
            </a:r>
            <a:r>
              <a:rPr lang="en-IN" sz="1800" b="1" dirty="0">
                <a:latin typeface="Times New Roman" panose="02020603050405020304" pitchFamily="18" charset="0"/>
                <a:cs typeface="Times New Roman" panose="02020603050405020304" pitchFamily="18" charset="0"/>
              </a:rPr>
              <a:t>is fine if your properties actually perform some useful work, but if the </a:t>
            </a:r>
            <a:r>
              <a:rPr lang="en-IN" sz="1800" b="1" i="1" dirty="0">
                <a:latin typeface="Times New Roman" panose="02020603050405020304" pitchFamily="18" charset="0"/>
                <a:cs typeface="Times New Roman" panose="02020603050405020304" pitchFamily="18" charset="0"/>
              </a:rPr>
              <a:t>get </a:t>
            </a:r>
            <a:r>
              <a:rPr lang="en-IN" sz="1800" b="1" dirty="0">
                <a:latin typeface="Times New Roman" panose="02020603050405020304" pitchFamily="18" charset="0"/>
                <a:cs typeface="Times New Roman" panose="02020603050405020304" pitchFamily="18" charset="0"/>
              </a:rPr>
              <a:t>and </a:t>
            </a:r>
            <a:r>
              <a:rPr lang="en-IN" sz="1800" b="1" i="1" dirty="0">
                <a:latin typeface="Times New Roman" panose="02020603050405020304" pitchFamily="18" charset="0"/>
                <a:cs typeface="Times New Roman" panose="02020603050405020304" pitchFamily="18" charset="0"/>
              </a:rPr>
              <a:t>set </a:t>
            </a:r>
            <a:r>
              <a:rPr lang="en-IN" sz="1800" b="1" dirty="0" err="1">
                <a:latin typeface="Times New Roman" panose="02020603050405020304" pitchFamily="18" charset="0"/>
                <a:cs typeface="Times New Roman" panose="02020603050405020304" pitchFamily="18" charset="0"/>
              </a:rPr>
              <a:t>accessors</a:t>
            </a:r>
            <a:r>
              <a:rPr lang="en-IN" sz="1800" b="1" dirty="0">
                <a:latin typeface="Times New Roman" panose="02020603050405020304" pitchFamily="18" charset="0"/>
                <a:cs typeface="Times New Roman" panose="02020603050405020304" pitchFamily="18" charset="0"/>
              </a:rPr>
              <a:t> simply wrap operations that just read or assign a value to a field, you might be questioning the value of this approach. </a:t>
            </a:r>
            <a:endParaRPr lang="en-IN" sz="18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en-IN" sz="1800" b="1" dirty="0">
              <a:latin typeface="Times New Roman" panose="02020603050405020304" pitchFamily="18" charset="0"/>
              <a:cs typeface="Times New Roman" panose="02020603050405020304" pitchFamily="18" charset="0"/>
            </a:endParaRPr>
          </a:p>
          <a:p>
            <a:pPr marL="0" indent="0" algn="just">
              <a:spcBef>
                <a:spcPts val="0"/>
              </a:spcBef>
              <a:buNone/>
            </a:pPr>
            <a:r>
              <a:rPr lang="en-IN" sz="1800" b="1" dirty="0" smtClean="0">
                <a:latin typeface="Times New Roman" panose="02020603050405020304" pitchFamily="18" charset="0"/>
                <a:cs typeface="Times New Roman" panose="02020603050405020304" pitchFamily="18" charset="0"/>
              </a:rPr>
              <a:t>However</a:t>
            </a:r>
            <a:r>
              <a:rPr lang="en-IN" sz="1800" b="1" dirty="0">
                <a:latin typeface="Times New Roman" panose="02020603050405020304" pitchFamily="18" charset="0"/>
                <a:cs typeface="Times New Roman" panose="02020603050405020304" pitchFamily="18" charset="0"/>
              </a:rPr>
              <a:t>, there are at least two good reasons why you should define properties rather than exposing data as public fields even in these situations</a:t>
            </a:r>
            <a:r>
              <a:rPr lang="en-IN" sz="1800" b="1" dirty="0" smtClean="0">
                <a:latin typeface="Times New Roman" panose="02020603050405020304" pitchFamily="18" charset="0"/>
                <a:cs typeface="Times New Roman" panose="02020603050405020304" pitchFamily="18" charset="0"/>
              </a:rPr>
              <a:t>:  </a:t>
            </a:r>
            <a:endParaRPr lang="en-IN" sz="1800" dirty="0"/>
          </a:p>
          <a:p>
            <a:pPr marL="0" indent="0" algn="just">
              <a:buNone/>
            </a:pPr>
            <a:r>
              <a:rPr lang="en-IN" b="1" dirty="0">
                <a:solidFill>
                  <a:srgbClr val="FF0000"/>
                </a:solidFill>
              </a:rPr>
              <a:t>Compatibility with </a:t>
            </a:r>
            <a:r>
              <a:rPr lang="en-IN" b="1" dirty="0" smtClean="0">
                <a:solidFill>
                  <a:srgbClr val="FF0000"/>
                </a:solidFill>
              </a:rPr>
              <a:t>applications: </a:t>
            </a:r>
            <a:r>
              <a:rPr lang="en-IN" sz="1800" b="1" dirty="0">
                <a:latin typeface="Times New Roman" panose="02020603050405020304" pitchFamily="18" charset="0"/>
                <a:cs typeface="Times New Roman" panose="02020603050405020304" pitchFamily="18" charset="0"/>
              </a:rPr>
              <a:t>Fields and properties expose themselves by using different metadata in assemblies. If you develop a class and decide to use public fields, any applications that use this class will reference these items as fields. </a:t>
            </a:r>
            <a:endParaRPr lang="en-IN" sz="1800" b="1" dirty="0" smtClean="0">
              <a:latin typeface="Times New Roman" panose="02020603050405020304" pitchFamily="18" charset="0"/>
              <a:cs typeface="Times New Roman" panose="02020603050405020304" pitchFamily="18" charset="0"/>
            </a:endParaRPr>
          </a:p>
          <a:p>
            <a:pPr algn="just"/>
            <a:r>
              <a:rPr lang="en-IN" sz="1800" b="1" dirty="0" smtClean="0">
                <a:latin typeface="Times New Roman" panose="02020603050405020304" pitchFamily="18" charset="0"/>
                <a:cs typeface="Times New Roman" panose="02020603050405020304" pitchFamily="18" charset="0"/>
              </a:rPr>
              <a:t>Although </a:t>
            </a:r>
            <a:r>
              <a:rPr lang="en-IN" sz="1800" b="1" dirty="0">
                <a:latin typeface="Times New Roman" panose="02020603050405020304" pitchFamily="18" charset="0"/>
                <a:cs typeface="Times New Roman" panose="02020603050405020304" pitchFamily="18" charset="0"/>
              </a:rPr>
              <a:t>you use the same C# syntax for reading and writing a field that you use when reading and writing a property, the compiled code is actually quite different—the C# compiler just hides the differences from you. </a:t>
            </a:r>
            <a:endParaRPr lang="en-IN" sz="1800" b="1" dirty="0" smtClean="0">
              <a:latin typeface="Times New Roman" panose="02020603050405020304" pitchFamily="18" charset="0"/>
              <a:cs typeface="Times New Roman" panose="02020603050405020304" pitchFamily="18" charset="0"/>
            </a:endParaRPr>
          </a:p>
          <a:p>
            <a:pPr algn="just"/>
            <a:r>
              <a:rPr lang="en-IN" sz="1800" b="1" dirty="0" smtClean="0">
                <a:latin typeface="Times New Roman" panose="02020603050405020304" pitchFamily="18" charset="0"/>
                <a:cs typeface="Times New Roman" panose="02020603050405020304" pitchFamily="18" charset="0"/>
              </a:rPr>
              <a:t>If </a:t>
            </a:r>
            <a:r>
              <a:rPr lang="en-IN" sz="1800" b="1" dirty="0">
                <a:latin typeface="Times New Roman" panose="02020603050405020304" pitchFamily="18" charset="0"/>
                <a:cs typeface="Times New Roman" panose="02020603050405020304" pitchFamily="18" charset="0"/>
              </a:rPr>
              <a:t>you later decide that you really do need to change these fields to properties (maybe the business requirements have changed, and you need to perform additional logic when assigning values), existing applications will not be able to use the updated version of the class without being recompiled. </a:t>
            </a:r>
            <a:endParaRPr lang="en-IN" sz="1800" b="1" dirty="0" smtClean="0">
              <a:latin typeface="Times New Roman" panose="02020603050405020304" pitchFamily="18" charset="0"/>
              <a:cs typeface="Times New Roman" panose="02020603050405020304" pitchFamily="18" charset="0"/>
            </a:endParaRPr>
          </a:p>
          <a:p>
            <a:pPr algn="just"/>
            <a:r>
              <a:rPr lang="en-IN" sz="1800" b="1" dirty="0" smtClean="0">
                <a:latin typeface="Times New Roman" panose="02020603050405020304" pitchFamily="18" charset="0"/>
                <a:cs typeface="Times New Roman" panose="02020603050405020304" pitchFamily="18" charset="0"/>
              </a:rPr>
              <a:t>This </a:t>
            </a:r>
            <a:r>
              <a:rPr lang="en-IN" sz="1800" b="1" dirty="0">
                <a:latin typeface="Times New Roman" panose="02020603050405020304" pitchFamily="18" charset="0"/>
                <a:cs typeface="Times New Roman" panose="02020603050405020304" pitchFamily="18" charset="0"/>
              </a:rPr>
              <a:t>is awkward if you have deployed the application on a large number of users’ desktops throughout an organization. There are ways around this, but it is generally better to avoid getting into this situation in the first place.</a:t>
            </a:r>
          </a:p>
          <a:p>
            <a:pPr marL="0" indent="0" algn="just">
              <a:spcBef>
                <a:spcPts val="0"/>
              </a:spcBef>
              <a:buNone/>
            </a:pPr>
            <a:endParaRPr lang="en-IN" sz="1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279353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 y="96585"/>
            <a:ext cx="11737304" cy="544488"/>
          </a:xfrm>
        </p:spPr>
        <p:txBody>
          <a:bodyPr>
            <a:noAutofit/>
          </a:bodyPr>
          <a:lstStyle/>
          <a:p>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4000" b="1" dirty="0">
                <a:solidFill>
                  <a:srgbClr val="FF0000"/>
                </a:solidFill>
              </a:rPr>
              <a:t/>
            </a:r>
            <a:br>
              <a:rPr lang="en-IN" sz="4000" b="1" dirty="0">
                <a:solidFill>
                  <a:srgbClr val="FF0000"/>
                </a:solidFill>
              </a:rPr>
            </a:br>
            <a:r>
              <a:rPr lang="en-IN" sz="4000" b="1" dirty="0" err="1" smtClean="0">
                <a:solidFill>
                  <a:srgbClr val="FF0000"/>
                </a:solidFill>
              </a:rPr>
              <a:t>Contd</a:t>
            </a:r>
            <a:r>
              <a:rPr lang="en-IN" sz="4000" b="1" dirty="0" smtClean="0">
                <a:solidFill>
                  <a:srgbClr val="FF0000"/>
                </a:solidFill>
              </a:rPr>
              <a:t>….</a:t>
            </a:r>
            <a:endParaRPr lang="en-IN" sz="4000" b="1" dirty="0">
              <a:solidFill>
                <a:srgbClr val="FF0000"/>
              </a:solidFill>
            </a:endParaRPr>
          </a:p>
        </p:txBody>
      </p:sp>
      <p:sp>
        <p:nvSpPr>
          <p:cNvPr id="3" name="Content Placeholder 2"/>
          <p:cNvSpPr>
            <a:spLocks noGrp="1"/>
          </p:cNvSpPr>
          <p:nvPr>
            <p:ph idx="1"/>
          </p:nvPr>
        </p:nvSpPr>
        <p:spPr>
          <a:xfrm>
            <a:off x="46532" y="548680"/>
            <a:ext cx="12142293" cy="6309320"/>
          </a:xfrm>
        </p:spPr>
        <p:txBody>
          <a:bodyPr>
            <a:normAutofit/>
          </a:bodyPr>
          <a:lstStyle/>
          <a:p>
            <a:pPr marL="0" indent="0" algn="just">
              <a:buNone/>
            </a:pPr>
            <a:r>
              <a:rPr lang="en-IN" b="1" dirty="0" smtClean="0">
                <a:solidFill>
                  <a:srgbClr val="FF0000"/>
                </a:solidFill>
              </a:rPr>
              <a:t>Compatibility </a:t>
            </a:r>
            <a:r>
              <a:rPr lang="en-IN" b="1" dirty="0">
                <a:solidFill>
                  <a:srgbClr val="FF0000"/>
                </a:solidFill>
              </a:rPr>
              <a:t>with interfaces </a:t>
            </a:r>
            <a:r>
              <a:rPr lang="en-IN" sz="1800" b="1" dirty="0">
                <a:latin typeface="Times New Roman" panose="02020603050405020304" pitchFamily="18" charset="0"/>
                <a:cs typeface="Times New Roman" panose="02020603050405020304" pitchFamily="18" charset="0"/>
              </a:rPr>
              <a:t>If you are implementing an interface and the interface defines an item as a property, you must write a property that matches the specification in the interface, even if the property just reads and writes data in a private field. You cannot implement a property simply by exposing a public field with the same name.</a:t>
            </a:r>
          </a:p>
          <a:p>
            <a:pPr algn="just">
              <a:spcBef>
                <a:spcPts val="0"/>
              </a:spcBef>
            </a:pPr>
            <a:r>
              <a:rPr lang="en-IN" sz="1800" b="1" dirty="0">
                <a:latin typeface="Times New Roman" panose="02020603050405020304" pitchFamily="18" charset="0"/>
                <a:cs typeface="Times New Roman" panose="02020603050405020304" pitchFamily="18" charset="0"/>
              </a:rPr>
              <a:t>The designers of the C# language recognized that programmers are busy people who should not have to waste their time writing more code than they need to. To this end, the C# compiler can generate the code for properties for you automatically, like this</a:t>
            </a:r>
            <a:r>
              <a:rPr lang="en-IN" sz="1800" b="1" dirty="0" smtClean="0">
                <a:solidFill>
                  <a:srgbClr val="FF0000"/>
                </a:solidFill>
                <a:latin typeface="Times New Roman" panose="02020603050405020304" pitchFamily="18" charset="0"/>
                <a:cs typeface="Times New Roman" panose="02020603050405020304" pitchFamily="18" charset="0"/>
              </a:rPr>
              <a:t>:                                      </a:t>
            </a:r>
            <a:r>
              <a:rPr lang="en-IN" sz="1800" b="1" dirty="0" smtClean="0">
                <a:solidFill>
                  <a:srgbClr val="FF0000"/>
                </a:solidFill>
              </a:rPr>
              <a:t>class Circle</a:t>
            </a:r>
          </a:p>
          <a:p>
            <a:pPr marL="0" indent="0" algn="just">
              <a:spcBef>
                <a:spcPts val="0"/>
              </a:spcBef>
              <a:buNone/>
            </a:pPr>
            <a:r>
              <a:rPr lang="en-IN" sz="1800" b="1" dirty="0">
                <a:solidFill>
                  <a:srgbClr val="FF0000"/>
                </a:solidFill>
              </a:rPr>
              <a:t> </a:t>
            </a:r>
            <a:r>
              <a:rPr lang="en-IN" sz="1800" b="1" dirty="0" smtClean="0">
                <a:solidFill>
                  <a:srgbClr val="FF0000"/>
                </a:solidFill>
              </a:rPr>
              <a:t>                                                                        { </a:t>
            </a:r>
          </a:p>
          <a:p>
            <a:pPr marL="0" indent="0" algn="just">
              <a:spcBef>
                <a:spcPts val="0"/>
              </a:spcBef>
              <a:buNone/>
            </a:pPr>
            <a:r>
              <a:rPr lang="en-IN" sz="1800" b="1" dirty="0">
                <a:solidFill>
                  <a:srgbClr val="FF0000"/>
                </a:solidFill>
              </a:rPr>
              <a:t> </a:t>
            </a:r>
            <a:r>
              <a:rPr lang="en-IN" sz="1800" b="1" dirty="0" smtClean="0">
                <a:solidFill>
                  <a:srgbClr val="FF0000"/>
                </a:solidFill>
              </a:rPr>
              <a:t>                                                                           public </a:t>
            </a:r>
            <a:r>
              <a:rPr lang="en-IN" sz="1800" b="1" dirty="0" err="1">
                <a:solidFill>
                  <a:srgbClr val="FF0000"/>
                </a:solidFill>
              </a:rPr>
              <a:t>int</a:t>
            </a:r>
            <a:r>
              <a:rPr lang="en-IN" sz="1800" b="1" dirty="0">
                <a:solidFill>
                  <a:srgbClr val="FF0000"/>
                </a:solidFill>
              </a:rPr>
              <a:t> Radius{ get; set; } </a:t>
            </a:r>
            <a:endParaRPr lang="en-IN" sz="1800" b="1" dirty="0" smtClean="0">
              <a:solidFill>
                <a:srgbClr val="FF0000"/>
              </a:solidFill>
            </a:endParaRPr>
          </a:p>
          <a:p>
            <a:pPr marL="0" indent="0" algn="just">
              <a:spcBef>
                <a:spcPts val="0"/>
              </a:spcBef>
              <a:buNone/>
            </a:pPr>
            <a:r>
              <a:rPr lang="en-IN" sz="1800" b="1" dirty="0">
                <a:solidFill>
                  <a:srgbClr val="FF0000"/>
                </a:solidFill>
              </a:rPr>
              <a:t> </a:t>
            </a:r>
            <a:r>
              <a:rPr lang="en-IN" sz="1800" b="1" dirty="0" smtClean="0">
                <a:solidFill>
                  <a:srgbClr val="FF0000"/>
                </a:solidFill>
              </a:rPr>
              <a:t>                                                                                     ……….....</a:t>
            </a:r>
          </a:p>
          <a:p>
            <a:pPr marL="0" indent="0" algn="just">
              <a:spcBef>
                <a:spcPts val="0"/>
              </a:spcBef>
              <a:buNone/>
            </a:pPr>
            <a:r>
              <a:rPr lang="en-IN" sz="1800" b="1" dirty="0">
                <a:solidFill>
                  <a:srgbClr val="FF0000"/>
                </a:solidFill>
              </a:rPr>
              <a:t> </a:t>
            </a:r>
            <a:r>
              <a:rPr lang="en-IN" sz="1800" b="1" dirty="0" smtClean="0">
                <a:solidFill>
                  <a:srgbClr val="FF0000"/>
                </a:solidFill>
              </a:rPr>
              <a:t>                                                                        } </a:t>
            </a:r>
          </a:p>
          <a:p>
            <a:pPr marL="0" indent="0" algn="just">
              <a:spcBef>
                <a:spcPts val="0"/>
              </a:spcBef>
              <a:buNone/>
            </a:pPr>
            <a:r>
              <a:rPr lang="en-IN" sz="1800" b="1" dirty="0">
                <a:latin typeface="Times New Roman" panose="02020603050405020304" pitchFamily="18" charset="0"/>
                <a:cs typeface="Times New Roman" panose="02020603050405020304" pitchFamily="18" charset="0"/>
              </a:rPr>
              <a:t>In this example, the </a:t>
            </a:r>
            <a:r>
              <a:rPr lang="en-IN" sz="1800" b="1" i="1" dirty="0">
                <a:latin typeface="Times New Roman" panose="02020603050405020304" pitchFamily="18" charset="0"/>
                <a:cs typeface="Times New Roman" panose="02020603050405020304" pitchFamily="18" charset="0"/>
              </a:rPr>
              <a:t>Circle </a:t>
            </a:r>
            <a:r>
              <a:rPr lang="en-IN" sz="1800" b="1" dirty="0">
                <a:latin typeface="Times New Roman" panose="02020603050405020304" pitchFamily="18" charset="0"/>
                <a:cs typeface="Times New Roman" panose="02020603050405020304" pitchFamily="18" charset="0"/>
              </a:rPr>
              <a:t>class contains a property named </a:t>
            </a:r>
            <a:r>
              <a:rPr lang="en-IN" sz="1800" b="1" i="1" dirty="0">
                <a:latin typeface="Times New Roman" panose="02020603050405020304" pitchFamily="18" charset="0"/>
                <a:cs typeface="Times New Roman" panose="02020603050405020304" pitchFamily="18" charset="0"/>
              </a:rPr>
              <a:t>Radius</a:t>
            </a:r>
            <a:r>
              <a:rPr lang="en-IN" sz="1800" b="1" dirty="0">
                <a:latin typeface="Times New Roman" panose="02020603050405020304" pitchFamily="18" charset="0"/>
                <a:cs typeface="Times New Roman" panose="02020603050405020304" pitchFamily="18" charset="0"/>
              </a:rPr>
              <a:t>. Apart from the type of this property, you have not specified how this property works—the </a:t>
            </a:r>
            <a:r>
              <a:rPr lang="en-IN" sz="1800" b="1" i="1" dirty="0">
                <a:latin typeface="Times New Roman" panose="02020603050405020304" pitchFamily="18" charset="0"/>
                <a:cs typeface="Times New Roman" panose="02020603050405020304" pitchFamily="18" charset="0"/>
              </a:rPr>
              <a:t>get </a:t>
            </a:r>
            <a:r>
              <a:rPr lang="en-IN" sz="1800" b="1" dirty="0">
                <a:latin typeface="Times New Roman" panose="02020603050405020304" pitchFamily="18" charset="0"/>
                <a:cs typeface="Times New Roman" panose="02020603050405020304" pitchFamily="18" charset="0"/>
              </a:rPr>
              <a:t>and </a:t>
            </a:r>
            <a:r>
              <a:rPr lang="en-IN" sz="1800" b="1" i="1" dirty="0">
                <a:latin typeface="Times New Roman" panose="02020603050405020304" pitchFamily="18" charset="0"/>
                <a:cs typeface="Times New Roman" panose="02020603050405020304" pitchFamily="18" charset="0"/>
              </a:rPr>
              <a:t>set </a:t>
            </a:r>
            <a:r>
              <a:rPr lang="en-IN" sz="1800" b="1" dirty="0" err="1">
                <a:latin typeface="Times New Roman" panose="02020603050405020304" pitchFamily="18" charset="0"/>
                <a:cs typeface="Times New Roman" panose="02020603050405020304" pitchFamily="18" charset="0"/>
              </a:rPr>
              <a:t>accessors</a:t>
            </a:r>
            <a:r>
              <a:rPr lang="en-IN" sz="1800" b="1" dirty="0">
                <a:latin typeface="Times New Roman" panose="02020603050405020304" pitchFamily="18" charset="0"/>
                <a:cs typeface="Times New Roman" panose="02020603050405020304" pitchFamily="18" charset="0"/>
              </a:rPr>
              <a:t> are empty. The C# compiler converts this definition to a private field and a default implementation that looks similar to this</a:t>
            </a:r>
            <a:r>
              <a:rPr lang="en-IN" sz="1800" b="1" dirty="0" smtClean="0">
                <a:latin typeface="Times New Roman" panose="02020603050405020304" pitchFamily="18" charset="0"/>
                <a:cs typeface="Times New Roman" panose="02020603050405020304" pitchFamily="18" charset="0"/>
              </a:rPr>
              <a:t>: </a:t>
            </a:r>
            <a:endParaRPr lang="en-IN" sz="18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078188" y="4221088"/>
            <a:ext cx="5328592" cy="2636912"/>
          </a:xfrm>
          <a:prstGeom prst="rect">
            <a:avLst/>
          </a:prstGeom>
        </p:spPr>
      </p:pic>
    </p:spTree>
    <p:extLst>
      <p:ext uri="{BB962C8B-B14F-4D97-AF65-F5344CB8AC3E}">
        <p14:creationId xmlns:p14="http://schemas.microsoft.com/office/powerpoint/2010/main" xmlns="" val="16973362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21" y="348444"/>
            <a:ext cx="11737304" cy="544488"/>
          </a:xfrm>
        </p:spPr>
        <p:txBody>
          <a:bodyPr>
            <a:noAutofit/>
          </a:bodyPr>
          <a:lstStyle/>
          <a:p>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CHAP </a:t>
            </a:r>
            <a:r>
              <a:rPr lang="en-IN" sz="2800" b="1" dirty="0"/>
              <a:t>TE R 15 </a:t>
            </a:r>
            <a:r>
              <a:rPr lang="en-IN" sz="2800" dirty="0"/>
              <a:t/>
            </a:r>
            <a:br>
              <a:rPr lang="en-IN" sz="2800" dirty="0"/>
            </a:br>
            <a:endParaRPr lang="en-IN" sz="2800" dirty="0"/>
          </a:p>
        </p:txBody>
      </p:sp>
      <p:sp>
        <p:nvSpPr>
          <p:cNvPr id="3" name="Content Placeholder 2"/>
          <p:cNvSpPr>
            <a:spLocks noGrp="1"/>
          </p:cNvSpPr>
          <p:nvPr>
            <p:ph idx="1"/>
          </p:nvPr>
        </p:nvSpPr>
        <p:spPr>
          <a:xfrm>
            <a:off x="0" y="623190"/>
            <a:ext cx="12188825" cy="6237312"/>
          </a:xfrm>
        </p:spPr>
        <p:txBody>
          <a:bodyPr/>
          <a:lstStyle/>
          <a:p>
            <a:pPr marL="0" indent="0">
              <a:buNone/>
            </a:pPr>
            <a:r>
              <a:rPr lang="en-IN" b="1" dirty="0" smtClean="0"/>
              <a:t>   </a:t>
            </a:r>
          </a:p>
          <a:p>
            <a:pPr marL="0" indent="0">
              <a:buNone/>
            </a:pPr>
            <a:endParaRPr lang="en-IN" b="1" dirty="0"/>
          </a:p>
          <a:p>
            <a:pPr marL="0" indent="0">
              <a:buNone/>
            </a:pPr>
            <a:endParaRPr lang="en-IN" b="1" dirty="0" smtClean="0"/>
          </a:p>
          <a:p>
            <a:pPr marL="0" indent="0">
              <a:buNone/>
            </a:pPr>
            <a:endParaRPr lang="en-IN" b="1" dirty="0"/>
          </a:p>
          <a:p>
            <a:pPr marL="0" indent="0">
              <a:buNone/>
            </a:pPr>
            <a:r>
              <a:rPr lang="en-IN" b="1" dirty="0" smtClean="0"/>
              <a:t>              </a:t>
            </a:r>
            <a:r>
              <a:rPr lang="en-IN" sz="4000" b="1" dirty="0" smtClean="0">
                <a:solidFill>
                  <a:srgbClr val="FF0000"/>
                </a:solidFill>
              </a:rPr>
              <a:t>Implementing </a:t>
            </a:r>
            <a:r>
              <a:rPr lang="en-IN" sz="4000" dirty="0">
                <a:solidFill>
                  <a:srgbClr val="FF0000"/>
                </a:solidFill>
              </a:rPr>
              <a:t>P</a:t>
            </a:r>
            <a:r>
              <a:rPr lang="en-IN" sz="4000" b="1" dirty="0">
                <a:solidFill>
                  <a:srgbClr val="FF0000"/>
                </a:solidFill>
              </a:rPr>
              <a:t>roperties to </a:t>
            </a:r>
            <a:r>
              <a:rPr lang="en-IN" sz="4000" dirty="0">
                <a:solidFill>
                  <a:srgbClr val="FF0000"/>
                </a:solidFill>
              </a:rPr>
              <a:t>A</a:t>
            </a:r>
            <a:r>
              <a:rPr lang="en-IN" sz="4000" b="1" dirty="0">
                <a:solidFill>
                  <a:srgbClr val="FF0000"/>
                </a:solidFill>
              </a:rPr>
              <a:t>ccess Fields </a:t>
            </a:r>
            <a:endParaRPr lang="en-IN" sz="4000" dirty="0">
              <a:solidFill>
                <a:srgbClr val="FF0000"/>
              </a:solidFill>
            </a:endParaRPr>
          </a:p>
        </p:txBody>
      </p:sp>
    </p:spTree>
    <p:extLst>
      <p:ext uri="{BB962C8B-B14F-4D97-AF65-F5344CB8AC3E}">
        <p14:creationId xmlns:p14="http://schemas.microsoft.com/office/powerpoint/2010/main" xmlns="" val="1627908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 y="96585"/>
            <a:ext cx="11737304" cy="544488"/>
          </a:xfrm>
        </p:spPr>
        <p:txBody>
          <a:bodyPr>
            <a:noAutofit/>
          </a:bodyPr>
          <a:lstStyle/>
          <a:p>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4000" b="1" dirty="0">
                <a:solidFill>
                  <a:srgbClr val="FF0000"/>
                </a:solidFill>
              </a:rPr>
              <a:t/>
            </a:r>
            <a:br>
              <a:rPr lang="en-IN" sz="4000" b="1" dirty="0">
                <a:solidFill>
                  <a:srgbClr val="FF0000"/>
                </a:solidFill>
              </a:rPr>
            </a:br>
            <a:r>
              <a:rPr lang="en-IN" sz="4000" b="1" dirty="0" err="1" smtClean="0">
                <a:solidFill>
                  <a:srgbClr val="FF0000"/>
                </a:solidFill>
              </a:rPr>
              <a:t>Contd</a:t>
            </a:r>
            <a:r>
              <a:rPr lang="en-IN" sz="4000" b="1" dirty="0" smtClean="0">
                <a:solidFill>
                  <a:srgbClr val="FF0000"/>
                </a:solidFill>
              </a:rPr>
              <a:t>….</a:t>
            </a:r>
            <a:endParaRPr lang="en-IN" sz="4000" b="1" dirty="0">
              <a:solidFill>
                <a:srgbClr val="FF0000"/>
              </a:solidFill>
            </a:endParaRPr>
          </a:p>
        </p:txBody>
      </p:sp>
      <p:sp>
        <p:nvSpPr>
          <p:cNvPr id="3" name="Content Placeholder 2"/>
          <p:cNvSpPr>
            <a:spLocks noGrp="1"/>
          </p:cNvSpPr>
          <p:nvPr>
            <p:ph idx="1"/>
          </p:nvPr>
        </p:nvSpPr>
        <p:spPr>
          <a:xfrm>
            <a:off x="46532" y="548680"/>
            <a:ext cx="12142293" cy="6309320"/>
          </a:xfrm>
        </p:spPr>
        <p:txBody>
          <a:bodyPr>
            <a:normAutofit/>
          </a:bodyPr>
          <a:lstStyle/>
          <a:p>
            <a:pPr marL="0" indent="0" algn="just">
              <a:buNone/>
            </a:pPr>
            <a:r>
              <a:rPr lang="en-IN" sz="1800" b="1" dirty="0">
                <a:latin typeface="Times New Roman" panose="02020603050405020304" pitchFamily="18" charset="0"/>
                <a:cs typeface="Times New Roman" panose="02020603050405020304" pitchFamily="18" charset="0"/>
              </a:rPr>
              <a:t>So for very little effort, you can implement a simple property by using automatically generated code, and if you need to include additional logic later, you can do so without breaking any existing applications. </a:t>
            </a:r>
            <a:endParaRPr lang="en-IN" sz="1800" b="1" dirty="0" smtClean="0">
              <a:latin typeface="Times New Roman" panose="02020603050405020304" pitchFamily="18" charset="0"/>
              <a:cs typeface="Times New Roman" panose="02020603050405020304" pitchFamily="18" charset="0"/>
            </a:endParaRPr>
          </a:p>
          <a:p>
            <a:pPr marL="0" indent="0" algn="just">
              <a:buNone/>
            </a:pPr>
            <a:r>
              <a:rPr lang="en-IN" sz="1800" b="1" dirty="0" smtClean="0">
                <a:latin typeface="Times New Roman" panose="02020603050405020304" pitchFamily="18" charset="0"/>
                <a:cs typeface="Times New Roman" panose="02020603050405020304" pitchFamily="18" charset="0"/>
              </a:rPr>
              <a:t>You </a:t>
            </a:r>
            <a:r>
              <a:rPr lang="en-IN" sz="1800" b="1" dirty="0">
                <a:latin typeface="Times New Roman" panose="02020603050405020304" pitchFamily="18" charset="0"/>
                <a:cs typeface="Times New Roman" panose="02020603050405020304" pitchFamily="18" charset="0"/>
              </a:rPr>
              <a:t>should note, however, that you must specify both a </a:t>
            </a:r>
            <a:r>
              <a:rPr lang="en-IN" sz="1800" b="1" i="1" dirty="0">
                <a:latin typeface="Times New Roman" panose="02020603050405020304" pitchFamily="18" charset="0"/>
                <a:cs typeface="Times New Roman" panose="02020603050405020304" pitchFamily="18" charset="0"/>
              </a:rPr>
              <a:t>get </a:t>
            </a:r>
            <a:r>
              <a:rPr lang="en-IN" sz="1800" b="1" dirty="0">
                <a:latin typeface="Times New Roman" panose="02020603050405020304" pitchFamily="18" charset="0"/>
                <a:cs typeface="Times New Roman" panose="02020603050405020304" pitchFamily="18" charset="0"/>
              </a:rPr>
              <a:t>and a </a:t>
            </a:r>
            <a:r>
              <a:rPr lang="en-IN" sz="1800" b="1" i="1" dirty="0">
                <a:latin typeface="Times New Roman" panose="02020603050405020304" pitchFamily="18" charset="0"/>
                <a:cs typeface="Times New Roman" panose="02020603050405020304" pitchFamily="18" charset="0"/>
              </a:rPr>
              <a:t>set </a:t>
            </a:r>
            <a:r>
              <a:rPr lang="en-IN" sz="1800" b="1" dirty="0" err="1">
                <a:latin typeface="Times New Roman" panose="02020603050405020304" pitchFamily="18" charset="0"/>
                <a:cs typeface="Times New Roman" panose="02020603050405020304" pitchFamily="18" charset="0"/>
              </a:rPr>
              <a:t>accessor</a:t>
            </a:r>
            <a:r>
              <a:rPr lang="en-IN" sz="1800" b="1" dirty="0">
                <a:latin typeface="Times New Roman" panose="02020603050405020304" pitchFamily="18" charset="0"/>
                <a:cs typeface="Times New Roman" panose="02020603050405020304" pitchFamily="18" charset="0"/>
              </a:rPr>
              <a:t> with an automatically generated property—an automatic property cannot be read-only or write-only. </a:t>
            </a:r>
            <a:r>
              <a:rPr lang="en-IN" sz="1800" b="1" dirty="0" smtClean="0">
                <a:latin typeface="Times New Roman" panose="02020603050405020304" pitchFamily="18" charset="0"/>
                <a:cs typeface="Times New Roman" panose="02020603050405020304" pitchFamily="18" charset="0"/>
              </a:rPr>
              <a:t> </a:t>
            </a:r>
            <a:endParaRPr lang="en-IN" sz="1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247946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 y="96585"/>
            <a:ext cx="11737304" cy="544488"/>
          </a:xfrm>
        </p:spPr>
        <p:txBody>
          <a:bodyPr>
            <a:noAutofit/>
          </a:bodyPr>
          <a:lstStyle/>
          <a:p>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4000" b="1" dirty="0">
                <a:solidFill>
                  <a:srgbClr val="FF0000"/>
                </a:solidFill>
              </a:rPr>
              <a:t/>
            </a:r>
            <a:br>
              <a:rPr lang="en-IN" sz="4000" b="1" dirty="0">
                <a:solidFill>
                  <a:srgbClr val="FF0000"/>
                </a:solidFill>
              </a:rPr>
            </a:br>
            <a:r>
              <a:rPr lang="en-IN" sz="4000" b="1" dirty="0">
                <a:solidFill>
                  <a:srgbClr val="FF0000"/>
                </a:solidFill>
              </a:rPr>
              <a:t>Initializing Objects by Using Properties</a:t>
            </a:r>
          </a:p>
        </p:txBody>
      </p:sp>
      <p:sp>
        <p:nvSpPr>
          <p:cNvPr id="3" name="Content Placeholder 2"/>
          <p:cNvSpPr>
            <a:spLocks noGrp="1"/>
          </p:cNvSpPr>
          <p:nvPr>
            <p:ph idx="1"/>
          </p:nvPr>
        </p:nvSpPr>
        <p:spPr>
          <a:xfrm>
            <a:off x="46532" y="548680"/>
            <a:ext cx="12142293" cy="6309320"/>
          </a:xfrm>
        </p:spPr>
        <p:txBody>
          <a:bodyPr>
            <a:normAutofit/>
          </a:bodyPr>
          <a:lstStyle/>
          <a:p>
            <a:pPr marL="0" indent="0" algn="just">
              <a:buNone/>
            </a:pPr>
            <a:r>
              <a:rPr lang="en-IN" sz="1800" b="1" dirty="0">
                <a:latin typeface="Times New Roman" panose="02020603050405020304" pitchFamily="18" charset="0"/>
                <a:cs typeface="Times New Roman" panose="02020603050405020304" pitchFamily="18" charset="0"/>
              </a:rPr>
              <a:t>An object can have multiple constructors, and you can define constructors with varying parameters to initialize different elements in an object. For example, you could define a class that models a </a:t>
            </a:r>
            <a:r>
              <a:rPr lang="en-IN" sz="1800" b="1" dirty="0" smtClean="0">
                <a:latin typeface="Times New Roman" panose="02020603050405020304" pitchFamily="18" charset="0"/>
                <a:cs typeface="Times New Roman" panose="02020603050405020304" pitchFamily="18" charset="0"/>
              </a:rPr>
              <a:t>triangle </a:t>
            </a:r>
            <a:r>
              <a:rPr lang="en-IN" sz="1800" b="1" dirty="0">
                <a:latin typeface="Times New Roman" panose="02020603050405020304" pitchFamily="18" charset="0"/>
                <a:cs typeface="Times New Roman" panose="02020603050405020304" pitchFamily="18" charset="0"/>
              </a:rPr>
              <a:t>like this</a:t>
            </a:r>
            <a:r>
              <a:rPr lang="en-IN" sz="1800" b="1" dirty="0" smtClean="0">
                <a:latin typeface="Times New Roman" panose="02020603050405020304" pitchFamily="18" charset="0"/>
                <a:cs typeface="Times New Roman" panose="02020603050405020304" pitchFamily="18" charset="0"/>
              </a:rPr>
              <a:t>:</a:t>
            </a:r>
          </a:p>
          <a:p>
            <a:pPr marL="0" indent="0" algn="just">
              <a:buNone/>
            </a:pPr>
            <a:endParaRPr lang="en-IN" sz="18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277988" y="1268760"/>
            <a:ext cx="8136904" cy="5434583"/>
          </a:xfrm>
          <a:prstGeom prst="rect">
            <a:avLst/>
          </a:prstGeom>
        </p:spPr>
      </p:pic>
    </p:spTree>
    <p:extLst>
      <p:ext uri="{BB962C8B-B14F-4D97-AF65-F5344CB8AC3E}">
        <p14:creationId xmlns:p14="http://schemas.microsoft.com/office/powerpoint/2010/main" xmlns="" val="34725595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 y="96585"/>
            <a:ext cx="11737304" cy="544488"/>
          </a:xfrm>
        </p:spPr>
        <p:txBody>
          <a:bodyPr>
            <a:noAutofit/>
          </a:bodyPr>
          <a:lstStyle/>
          <a:p>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4000" b="1" dirty="0">
                <a:solidFill>
                  <a:srgbClr val="FF0000"/>
                </a:solidFill>
              </a:rPr>
              <a:t/>
            </a:r>
            <a:br>
              <a:rPr lang="en-IN" sz="4000" b="1" dirty="0">
                <a:solidFill>
                  <a:srgbClr val="FF0000"/>
                </a:solidFill>
              </a:rPr>
            </a:br>
            <a:r>
              <a:rPr lang="en-IN" sz="4000" b="1" dirty="0" err="1" smtClean="0">
                <a:solidFill>
                  <a:srgbClr val="FF0000"/>
                </a:solidFill>
              </a:rPr>
              <a:t>Contd</a:t>
            </a:r>
            <a:r>
              <a:rPr lang="en-IN" sz="4000" b="1" dirty="0" smtClean="0">
                <a:solidFill>
                  <a:srgbClr val="FF0000"/>
                </a:solidFill>
              </a:rPr>
              <a:t>…</a:t>
            </a:r>
            <a:endParaRPr lang="en-IN" sz="4000" b="1" dirty="0">
              <a:solidFill>
                <a:srgbClr val="FF0000"/>
              </a:solidFill>
            </a:endParaRPr>
          </a:p>
        </p:txBody>
      </p:sp>
      <p:sp>
        <p:nvSpPr>
          <p:cNvPr id="3" name="Content Placeholder 2"/>
          <p:cNvSpPr>
            <a:spLocks noGrp="1"/>
          </p:cNvSpPr>
          <p:nvPr>
            <p:ph idx="1"/>
          </p:nvPr>
        </p:nvSpPr>
        <p:spPr>
          <a:xfrm>
            <a:off x="46532" y="548680"/>
            <a:ext cx="12142293" cy="6309320"/>
          </a:xfrm>
        </p:spPr>
        <p:txBody>
          <a:bodyPr>
            <a:normAutofit/>
          </a:bodyPr>
          <a:lstStyle/>
          <a:p>
            <a:pPr marL="0" indent="0" algn="just">
              <a:buNone/>
            </a:pPr>
            <a:r>
              <a:rPr lang="en-IN" sz="1800" b="1" dirty="0">
                <a:latin typeface="Times New Roman" panose="02020603050405020304" pitchFamily="18" charset="0"/>
                <a:cs typeface="Times New Roman" panose="02020603050405020304" pitchFamily="18" charset="0"/>
              </a:rPr>
              <a:t>Depending on how many fields a class contains and the various combinations you want to enable for initializing the fields, you could end up writing a lot of constructors. </a:t>
            </a:r>
            <a:endParaRPr lang="en-IN" sz="1800" b="1" dirty="0" smtClean="0">
              <a:latin typeface="Times New Roman" panose="02020603050405020304" pitchFamily="18" charset="0"/>
              <a:cs typeface="Times New Roman" panose="02020603050405020304" pitchFamily="18" charset="0"/>
            </a:endParaRPr>
          </a:p>
          <a:p>
            <a:pPr marL="0" indent="0" algn="just">
              <a:buNone/>
            </a:pPr>
            <a:r>
              <a:rPr lang="en-IN" sz="1800" b="1" dirty="0" smtClean="0">
                <a:latin typeface="Times New Roman" panose="02020603050405020304" pitchFamily="18" charset="0"/>
                <a:cs typeface="Times New Roman" panose="02020603050405020304" pitchFamily="18" charset="0"/>
              </a:rPr>
              <a:t>There </a:t>
            </a:r>
            <a:r>
              <a:rPr lang="en-IN" sz="1800" b="1" dirty="0">
                <a:latin typeface="Times New Roman" panose="02020603050405020304" pitchFamily="18" charset="0"/>
                <a:cs typeface="Times New Roman" panose="02020603050405020304" pitchFamily="18" charset="0"/>
              </a:rPr>
              <a:t>are also potential problems if many of the fields have the same type: you might not be able to write a unique constructor for all combinations of fields. </a:t>
            </a:r>
            <a:endParaRPr lang="en-IN" sz="1800" b="1" dirty="0" smtClean="0">
              <a:latin typeface="Times New Roman" panose="02020603050405020304" pitchFamily="18" charset="0"/>
              <a:cs typeface="Times New Roman" panose="02020603050405020304" pitchFamily="18" charset="0"/>
            </a:endParaRPr>
          </a:p>
          <a:p>
            <a:pPr marL="0" indent="0" algn="just">
              <a:buNone/>
            </a:pPr>
            <a:r>
              <a:rPr lang="en-IN" sz="1800" b="1" dirty="0" smtClean="0">
                <a:latin typeface="Times New Roman" panose="02020603050405020304" pitchFamily="18" charset="0"/>
                <a:cs typeface="Times New Roman" panose="02020603050405020304" pitchFamily="18" charset="0"/>
              </a:rPr>
              <a:t>For </a:t>
            </a:r>
            <a:r>
              <a:rPr lang="en-IN" sz="1800" b="1" dirty="0">
                <a:latin typeface="Times New Roman" panose="02020603050405020304" pitchFamily="18" charset="0"/>
                <a:cs typeface="Times New Roman" panose="02020603050405020304" pitchFamily="18" charset="0"/>
              </a:rPr>
              <a:t>example, in the preceding </a:t>
            </a:r>
            <a:r>
              <a:rPr lang="en-IN" sz="1800" b="1" i="1" dirty="0">
                <a:latin typeface="Times New Roman" panose="02020603050405020304" pitchFamily="18" charset="0"/>
                <a:cs typeface="Times New Roman" panose="02020603050405020304" pitchFamily="18" charset="0"/>
              </a:rPr>
              <a:t>Triangle </a:t>
            </a:r>
            <a:r>
              <a:rPr lang="en-IN" sz="1800" b="1" dirty="0">
                <a:latin typeface="Times New Roman" panose="02020603050405020304" pitchFamily="18" charset="0"/>
                <a:cs typeface="Times New Roman" panose="02020603050405020304" pitchFamily="18" charset="0"/>
              </a:rPr>
              <a:t>class, you could not easily add a constructor that initializes only the </a:t>
            </a:r>
            <a:r>
              <a:rPr lang="en-IN" sz="1800" b="1" i="1" dirty="0">
                <a:latin typeface="Times New Roman" panose="02020603050405020304" pitchFamily="18" charset="0"/>
                <a:cs typeface="Times New Roman" panose="02020603050405020304" pitchFamily="18" charset="0"/>
              </a:rPr>
              <a:t>side1Length </a:t>
            </a:r>
            <a:r>
              <a:rPr lang="en-IN" sz="1800" b="1" dirty="0">
                <a:latin typeface="Times New Roman" panose="02020603050405020304" pitchFamily="18" charset="0"/>
                <a:cs typeface="Times New Roman" panose="02020603050405020304" pitchFamily="18" charset="0"/>
              </a:rPr>
              <a:t>and </a:t>
            </a:r>
            <a:r>
              <a:rPr lang="en-IN" sz="1800" b="1" i="1" dirty="0">
                <a:latin typeface="Times New Roman" panose="02020603050405020304" pitchFamily="18" charset="0"/>
                <a:cs typeface="Times New Roman" panose="02020603050405020304" pitchFamily="18" charset="0"/>
              </a:rPr>
              <a:t>side3Length </a:t>
            </a:r>
            <a:r>
              <a:rPr lang="en-IN" sz="1800" b="1" dirty="0">
                <a:latin typeface="Times New Roman" panose="02020603050405020304" pitchFamily="18" charset="0"/>
                <a:cs typeface="Times New Roman" panose="02020603050405020304" pitchFamily="18" charset="0"/>
              </a:rPr>
              <a:t>fields because it would not have a unique signature; it would take two </a:t>
            </a:r>
            <a:r>
              <a:rPr lang="en-IN" sz="1800" b="1" i="1" dirty="0" err="1">
                <a:latin typeface="Times New Roman" panose="02020603050405020304" pitchFamily="18" charset="0"/>
                <a:cs typeface="Times New Roman" panose="02020603050405020304" pitchFamily="18" charset="0"/>
              </a:rPr>
              <a:t>int</a:t>
            </a:r>
            <a:r>
              <a:rPr lang="en-IN" sz="1800" b="1" i="1" dirty="0">
                <a:latin typeface="Times New Roman" panose="02020603050405020304" pitchFamily="18" charset="0"/>
                <a:cs typeface="Times New Roman" panose="02020603050405020304" pitchFamily="18" charset="0"/>
              </a:rPr>
              <a:t> </a:t>
            </a:r>
            <a:r>
              <a:rPr lang="en-IN" sz="1800" b="1" dirty="0">
                <a:latin typeface="Times New Roman" panose="02020603050405020304" pitchFamily="18" charset="0"/>
                <a:cs typeface="Times New Roman" panose="02020603050405020304" pitchFamily="18" charset="0"/>
              </a:rPr>
              <a:t>parameters, and the constructor that initializes </a:t>
            </a:r>
            <a:r>
              <a:rPr lang="en-IN" sz="1800" b="1" i="1" dirty="0">
                <a:latin typeface="Times New Roman" panose="02020603050405020304" pitchFamily="18" charset="0"/>
                <a:cs typeface="Times New Roman" panose="02020603050405020304" pitchFamily="18" charset="0"/>
              </a:rPr>
              <a:t>side1Length </a:t>
            </a:r>
            <a:r>
              <a:rPr lang="en-IN" sz="1800" b="1" dirty="0">
                <a:latin typeface="Times New Roman" panose="02020603050405020304" pitchFamily="18" charset="0"/>
                <a:cs typeface="Times New Roman" panose="02020603050405020304" pitchFamily="18" charset="0"/>
              </a:rPr>
              <a:t>and </a:t>
            </a:r>
            <a:r>
              <a:rPr lang="en-IN" sz="1800" b="1" i="1" dirty="0">
                <a:latin typeface="Times New Roman" panose="02020603050405020304" pitchFamily="18" charset="0"/>
                <a:cs typeface="Times New Roman" panose="02020603050405020304" pitchFamily="18" charset="0"/>
              </a:rPr>
              <a:t>side2Length </a:t>
            </a:r>
            <a:r>
              <a:rPr lang="en-IN" sz="1800" b="1" dirty="0">
                <a:latin typeface="Times New Roman" panose="02020603050405020304" pitchFamily="18" charset="0"/>
                <a:cs typeface="Times New Roman" panose="02020603050405020304" pitchFamily="18" charset="0"/>
              </a:rPr>
              <a:t>already has this signature. </a:t>
            </a:r>
            <a:endParaRPr lang="en-IN" sz="1800" b="1" dirty="0" smtClean="0">
              <a:latin typeface="Times New Roman" panose="02020603050405020304" pitchFamily="18" charset="0"/>
              <a:cs typeface="Times New Roman" panose="02020603050405020304" pitchFamily="18" charset="0"/>
            </a:endParaRPr>
          </a:p>
          <a:p>
            <a:pPr marL="0" indent="0" algn="just">
              <a:buNone/>
            </a:pPr>
            <a:r>
              <a:rPr lang="en-IN" sz="1800" b="1" dirty="0" smtClean="0">
                <a:latin typeface="Times New Roman" panose="02020603050405020304" pitchFamily="18" charset="0"/>
                <a:cs typeface="Times New Roman" panose="02020603050405020304" pitchFamily="18" charset="0"/>
              </a:rPr>
              <a:t>One </a:t>
            </a:r>
            <a:r>
              <a:rPr lang="en-IN" sz="1800" b="1" dirty="0">
                <a:latin typeface="Times New Roman" panose="02020603050405020304" pitchFamily="18" charset="0"/>
                <a:cs typeface="Times New Roman" panose="02020603050405020304" pitchFamily="18" charset="0"/>
              </a:rPr>
              <a:t>possible solution is to define a constructor that takes optional parameters and specify values for the parameters as named arguments when you create a </a:t>
            </a:r>
            <a:r>
              <a:rPr lang="en-IN" sz="1800" b="1" i="1" dirty="0">
                <a:latin typeface="Times New Roman" panose="02020603050405020304" pitchFamily="18" charset="0"/>
                <a:cs typeface="Times New Roman" panose="02020603050405020304" pitchFamily="18" charset="0"/>
              </a:rPr>
              <a:t>Triangle </a:t>
            </a:r>
            <a:r>
              <a:rPr lang="en-IN" sz="1800" b="1" dirty="0">
                <a:latin typeface="Times New Roman" panose="02020603050405020304" pitchFamily="18" charset="0"/>
                <a:cs typeface="Times New Roman" panose="02020603050405020304" pitchFamily="18" charset="0"/>
              </a:rPr>
              <a:t>object. However, a better and more transparent solution is to initialize the private fields to a set of default values and expose them as properties, like this:</a:t>
            </a:r>
            <a:endParaRPr lang="en-IN" sz="1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213205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 y="96585"/>
            <a:ext cx="11737304" cy="544488"/>
          </a:xfrm>
        </p:spPr>
        <p:txBody>
          <a:bodyPr>
            <a:noAutofit/>
          </a:bodyPr>
          <a:lstStyle/>
          <a:p>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4000" b="1" dirty="0">
                <a:solidFill>
                  <a:srgbClr val="FF0000"/>
                </a:solidFill>
              </a:rPr>
              <a:t/>
            </a:r>
            <a:br>
              <a:rPr lang="en-IN" sz="4000" b="1" dirty="0">
                <a:solidFill>
                  <a:srgbClr val="FF0000"/>
                </a:solidFill>
              </a:rPr>
            </a:br>
            <a:r>
              <a:rPr lang="en-IN" sz="4000" b="1" dirty="0" err="1" smtClean="0">
                <a:solidFill>
                  <a:srgbClr val="FF0000"/>
                </a:solidFill>
              </a:rPr>
              <a:t>Contd</a:t>
            </a:r>
            <a:r>
              <a:rPr lang="en-IN" sz="4000" b="1" dirty="0" smtClean="0">
                <a:solidFill>
                  <a:srgbClr val="FF0000"/>
                </a:solidFill>
              </a:rPr>
              <a:t>…</a:t>
            </a:r>
            <a:endParaRPr lang="en-IN" sz="4000"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1917948" y="671756"/>
            <a:ext cx="7272808" cy="3981380"/>
          </a:xfrm>
          <a:prstGeom prst="rect">
            <a:avLst/>
          </a:prstGeom>
        </p:spPr>
      </p:pic>
      <p:sp>
        <p:nvSpPr>
          <p:cNvPr id="5" name="Rectangle 4"/>
          <p:cNvSpPr/>
          <p:nvPr/>
        </p:nvSpPr>
        <p:spPr>
          <a:xfrm>
            <a:off x="0" y="4509120"/>
            <a:ext cx="12188825" cy="1015663"/>
          </a:xfrm>
          <a:prstGeom prst="rect">
            <a:avLst/>
          </a:prstGeom>
        </p:spPr>
        <p:txBody>
          <a:bodyPr wrap="square">
            <a:spAutoFit/>
          </a:bodyPr>
          <a:lstStyle/>
          <a:p>
            <a:r>
              <a:rPr lang="en-IN" sz="2000" dirty="0">
                <a:solidFill>
                  <a:srgbClr val="000000"/>
                </a:solidFill>
                <a:latin typeface="Times New Roman" panose="02020603050405020304" pitchFamily="18" charset="0"/>
                <a:cs typeface="Times New Roman" panose="02020603050405020304" pitchFamily="18" charset="0"/>
              </a:rPr>
              <a:t>When you create an instance of a class, you can initialize it by specifying the names and values for any public properties that have </a:t>
            </a:r>
            <a:r>
              <a:rPr lang="en-IN" sz="2000" i="1" dirty="0">
                <a:solidFill>
                  <a:srgbClr val="000000"/>
                </a:solidFill>
                <a:latin typeface="Times New Roman" panose="02020603050405020304" pitchFamily="18" charset="0"/>
                <a:cs typeface="Times New Roman" panose="02020603050405020304" pitchFamily="18" charset="0"/>
              </a:rPr>
              <a:t>set </a:t>
            </a:r>
            <a:r>
              <a:rPr lang="en-IN" sz="2000" dirty="0" err="1">
                <a:solidFill>
                  <a:srgbClr val="000000"/>
                </a:solidFill>
                <a:latin typeface="Times New Roman" panose="02020603050405020304" pitchFamily="18" charset="0"/>
                <a:cs typeface="Times New Roman" panose="02020603050405020304" pitchFamily="18" charset="0"/>
              </a:rPr>
              <a:t>accessors</a:t>
            </a:r>
            <a:r>
              <a:rPr lang="en-IN" sz="2000" dirty="0">
                <a:solidFill>
                  <a:srgbClr val="000000"/>
                </a:solidFill>
                <a:latin typeface="Times New Roman" panose="02020603050405020304" pitchFamily="18" charset="0"/>
                <a:cs typeface="Times New Roman" panose="02020603050405020304" pitchFamily="18" charset="0"/>
              </a:rPr>
              <a:t>. For example, you can create </a:t>
            </a:r>
            <a:r>
              <a:rPr lang="en-IN" sz="2000" i="1" dirty="0">
                <a:solidFill>
                  <a:srgbClr val="000000"/>
                </a:solidFill>
                <a:latin typeface="Times New Roman" panose="02020603050405020304" pitchFamily="18" charset="0"/>
                <a:cs typeface="Times New Roman" panose="02020603050405020304" pitchFamily="18" charset="0"/>
              </a:rPr>
              <a:t>Triangle </a:t>
            </a:r>
            <a:r>
              <a:rPr lang="en-IN" sz="2000" dirty="0">
                <a:solidFill>
                  <a:srgbClr val="000000"/>
                </a:solidFill>
                <a:latin typeface="Times New Roman" panose="02020603050405020304" pitchFamily="18" charset="0"/>
                <a:cs typeface="Times New Roman" panose="02020603050405020304" pitchFamily="18" charset="0"/>
              </a:rPr>
              <a:t>objects and initialize any combination of the three sides, like this:</a:t>
            </a:r>
            <a:endParaRPr lang="en-IN"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638028" y="5373217"/>
            <a:ext cx="7272808" cy="1484784"/>
          </a:xfrm>
          <a:prstGeom prst="rect">
            <a:avLst/>
          </a:prstGeom>
        </p:spPr>
      </p:pic>
    </p:spTree>
    <p:extLst>
      <p:ext uri="{BB962C8B-B14F-4D97-AF65-F5344CB8AC3E}">
        <p14:creationId xmlns:p14="http://schemas.microsoft.com/office/powerpoint/2010/main" xmlns="" val="41735229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 y="96585"/>
            <a:ext cx="11737304" cy="544488"/>
          </a:xfrm>
        </p:spPr>
        <p:txBody>
          <a:bodyPr>
            <a:noAutofit/>
          </a:bodyPr>
          <a:lstStyle/>
          <a:p>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4000" b="1" dirty="0">
                <a:solidFill>
                  <a:srgbClr val="FF0000"/>
                </a:solidFill>
              </a:rPr>
              <a:t/>
            </a:r>
            <a:br>
              <a:rPr lang="en-IN" sz="4000" b="1" dirty="0">
                <a:solidFill>
                  <a:srgbClr val="FF0000"/>
                </a:solidFill>
              </a:rPr>
            </a:br>
            <a:r>
              <a:rPr lang="en-IN" sz="4000" b="1" dirty="0" err="1" smtClean="0">
                <a:solidFill>
                  <a:srgbClr val="FF0000"/>
                </a:solidFill>
              </a:rPr>
              <a:t>Contd</a:t>
            </a:r>
            <a:r>
              <a:rPr lang="en-IN" sz="4000" b="1" dirty="0" smtClean="0">
                <a:solidFill>
                  <a:srgbClr val="FF0000"/>
                </a:solidFill>
              </a:rPr>
              <a:t>…</a:t>
            </a:r>
            <a:endParaRPr lang="en-IN" sz="4000" b="1" dirty="0">
              <a:solidFill>
                <a:srgbClr val="FF0000"/>
              </a:solidFill>
            </a:endParaRPr>
          </a:p>
        </p:txBody>
      </p:sp>
      <p:sp>
        <p:nvSpPr>
          <p:cNvPr id="3" name="Content Placeholder 2"/>
          <p:cNvSpPr>
            <a:spLocks noGrp="1"/>
          </p:cNvSpPr>
          <p:nvPr>
            <p:ph idx="1"/>
          </p:nvPr>
        </p:nvSpPr>
        <p:spPr>
          <a:xfrm>
            <a:off x="0" y="548680"/>
            <a:ext cx="12188825" cy="6309320"/>
          </a:xfrm>
        </p:spPr>
        <p:txBody>
          <a:bodyPr>
            <a:normAutofit/>
          </a:bodyPr>
          <a:lstStyle/>
          <a:p>
            <a:pPr algn="just"/>
            <a:r>
              <a:rPr lang="en-IN" sz="2000" b="1" dirty="0">
                <a:latin typeface="Times New Roman" panose="02020603050405020304" pitchFamily="18" charset="0"/>
                <a:cs typeface="Times New Roman" panose="02020603050405020304" pitchFamily="18" charset="0"/>
              </a:rPr>
              <a:t>This syntax is known as an </a:t>
            </a:r>
            <a:r>
              <a:rPr lang="en-IN" sz="2000" b="1" i="1" dirty="0">
                <a:latin typeface="Times New Roman" panose="02020603050405020304" pitchFamily="18" charset="0"/>
                <a:cs typeface="Times New Roman" panose="02020603050405020304" pitchFamily="18" charset="0"/>
              </a:rPr>
              <a:t>object initializer</a:t>
            </a:r>
            <a:r>
              <a:rPr lang="en-IN" sz="2000" b="1" dirty="0">
                <a:latin typeface="Times New Roman" panose="02020603050405020304" pitchFamily="18" charset="0"/>
                <a:cs typeface="Times New Roman" panose="02020603050405020304" pitchFamily="18" charset="0"/>
              </a:rPr>
              <a:t>. When you invoke an object initializer in this way, the C# compiler generates code that calls the default constructor and then calls the </a:t>
            </a:r>
            <a:r>
              <a:rPr lang="en-IN" sz="2000" b="1" i="1" dirty="0">
                <a:latin typeface="Times New Roman" panose="02020603050405020304" pitchFamily="18" charset="0"/>
                <a:cs typeface="Times New Roman" panose="02020603050405020304" pitchFamily="18" charset="0"/>
              </a:rPr>
              <a:t>set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of each named property to initialize it with the value specified.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You </a:t>
            </a:r>
            <a:r>
              <a:rPr lang="en-IN" sz="2000" b="1" dirty="0">
                <a:latin typeface="Times New Roman" panose="02020603050405020304" pitchFamily="18" charset="0"/>
                <a:cs typeface="Times New Roman" panose="02020603050405020304" pitchFamily="18" charset="0"/>
              </a:rPr>
              <a:t>can specify object initializers in combination with </a:t>
            </a:r>
            <a:r>
              <a:rPr lang="en-IN" sz="2000" b="1" dirty="0" err="1">
                <a:latin typeface="Times New Roman" panose="02020603050405020304" pitchFamily="18" charset="0"/>
                <a:cs typeface="Times New Roman" panose="02020603050405020304" pitchFamily="18" charset="0"/>
              </a:rPr>
              <a:t>nondefault</a:t>
            </a:r>
            <a:r>
              <a:rPr lang="en-IN" sz="2000" b="1" dirty="0">
                <a:latin typeface="Times New Roman" panose="02020603050405020304" pitchFamily="18" charset="0"/>
                <a:cs typeface="Times New Roman" panose="02020603050405020304" pitchFamily="18" charset="0"/>
              </a:rPr>
              <a:t> constructors as well.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For </a:t>
            </a:r>
            <a:r>
              <a:rPr lang="en-IN" sz="2000" b="1" dirty="0">
                <a:latin typeface="Times New Roman" panose="02020603050405020304" pitchFamily="18" charset="0"/>
                <a:cs typeface="Times New Roman" panose="02020603050405020304" pitchFamily="18" charset="0"/>
              </a:rPr>
              <a:t>example, if the </a:t>
            </a:r>
            <a:r>
              <a:rPr lang="en-IN" sz="2000" b="1" i="1" dirty="0">
                <a:latin typeface="Times New Roman" panose="02020603050405020304" pitchFamily="18" charset="0"/>
                <a:cs typeface="Times New Roman" panose="02020603050405020304" pitchFamily="18" charset="0"/>
              </a:rPr>
              <a:t>Triangle </a:t>
            </a:r>
            <a:r>
              <a:rPr lang="en-IN" sz="2000" b="1" dirty="0">
                <a:latin typeface="Times New Roman" panose="02020603050405020304" pitchFamily="18" charset="0"/>
                <a:cs typeface="Times New Roman" panose="02020603050405020304" pitchFamily="18" charset="0"/>
              </a:rPr>
              <a:t>class also provided a constructor that took a single string parameter describing the type of triangle, you could invoke this constructor and initialize the other properties like this:</a:t>
            </a:r>
          </a:p>
        </p:txBody>
      </p:sp>
      <p:pic>
        <p:nvPicPr>
          <p:cNvPr id="7" name="Picture 6"/>
          <p:cNvPicPr>
            <a:picLocks noChangeAspect="1"/>
          </p:cNvPicPr>
          <p:nvPr/>
        </p:nvPicPr>
        <p:blipFill>
          <a:blip r:embed="rId2"/>
          <a:stretch>
            <a:fillRect/>
          </a:stretch>
        </p:blipFill>
        <p:spPr>
          <a:xfrm>
            <a:off x="1701924" y="3105150"/>
            <a:ext cx="8784976" cy="1115938"/>
          </a:xfrm>
          <a:prstGeom prst="rect">
            <a:avLst/>
          </a:prstGeom>
        </p:spPr>
      </p:pic>
      <p:sp>
        <p:nvSpPr>
          <p:cNvPr id="8" name="Rectangle 7"/>
          <p:cNvSpPr/>
          <p:nvPr/>
        </p:nvSpPr>
        <p:spPr>
          <a:xfrm>
            <a:off x="-26045" y="4200716"/>
            <a:ext cx="12214870" cy="1015663"/>
          </a:xfrm>
          <a:prstGeom prst="rect">
            <a:avLst/>
          </a:prstGeom>
        </p:spPr>
        <p:txBody>
          <a:bodyPr wrap="square">
            <a:spAutoFit/>
          </a:bodyPr>
          <a:lstStyle/>
          <a:p>
            <a:r>
              <a:rPr lang="en-IN" sz="2000" b="1" dirty="0">
                <a:solidFill>
                  <a:srgbClr val="000000"/>
                </a:solidFill>
                <a:latin typeface="Times New Roman" panose="02020603050405020304" pitchFamily="18" charset="0"/>
                <a:cs typeface="Times New Roman" panose="02020603050405020304" pitchFamily="18" charset="0"/>
              </a:rPr>
              <a:t>The important point to remember is that the constructor runs first and the properties are set afterward. Understanding this sequencing is important if the constructor sets fields in an object to specific values and the properties that you specify change these values.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073113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 y="96585"/>
            <a:ext cx="11737304" cy="544488"/>
          </a:xfrm>
        </p:spPr>
        <p:txBody>
          <a:bodyPr>
            <a:noAutofit/>
          </a:bodyPr>
          <a:lstStyle/>
          <a:p>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Define automatic properties and use object initializers</a:t>
            </a:r>
          </a:p>
        </p:txBody>
      </p:sp>
      <p:sp>
        <p:nvSpPr>
          <p:cNvPr id="3" name="Content Placeholder 2"/>
          <p:cNvSpPr>
            <a:spLocks noGrp="1"/>
          </p:cNvSpPr>
          <p:nvPr>
            <p:ph idx="1"/>
          </p:nvPr>
        </p:nvSpPr>
        <p:spPr>
          <a:xfrm>
            <a:off x="0" y="548680"/>
            <a:ext cx="12188825" cy="6309320"/>
          </a:xfrm>
        </p:spPr>
        <p:txBody>
          <a:bodyPr>
            <a:normAutofit/>
          </a:bodyPr>
          <a:lstStyle/>
          <a:p>
            <a:pPr marL="0" indent="0" algn="just">
              <a:buNone/>
            </a:pPr>
            <a:r>
              <a:rPr lang="en-IN" sz="2000" b="1" dirty="0" smtClean="0">
                <a:latin typeface="Times New Roman" panose="02020603050405020304" pitchFamily="18" charset="0"/>
                <a:cs typeface="Times New Roman" panose="02020603050405020304" pitchFamily="18" charset="0"/>
              </a:rPr>
              <a:t>1) In </a:t>
            </a:r>
            <a:r>
              <a:rPr lang="en-IN" sz="2000" b="1" dirty="0">
                <a:latin typeface="Times New Roman" panose="02020603050405020304" pitchFamily="18" charset="0"/>
                <a:cs typeface="Times New Roman" panose="02020603050405020304" pitchFamily="18" charset="0"/>
              </a:rPr>
              <a:t>Visual Studio </a:t>
            </a:r>
            <a:r>
              <a:rPr lang="en-IN" sz="2000" b="1" dirty="0" smtClean="0">
                <a:latin typeface="Times New Roman" panose="02020603050405020304" pitchFamily="18" charset="0"/>
                <a:cs typeface="Times New Roman" panose="02020603050405020304" pitchFamily="18" charset="0"/>
              </a:rPr>
              <a:t>2015, </a:t>
            </a:r>
            <a:r>
              <a:rPr lang="en-IN" sz="2000" b="1" dirty="0">
                <a:latin typeface="Times New Roman" panose="02020603050405020304" pitchFamily="18" charset="0"/>
                <a:cs typeface="Times New Roman" panose="02020603050405020304" pitchFamily="18" charset="0"/>
              </a:rPr>
              <a:t>open the </a:t>
            </a:r>
            <a:r>
              <a:rPr lang="en-IN" sz="2000" b="1" dirty="0" err="1">
                <a:latin typeface="Times New Roman" panose="02020603050405020304" pitchFamily="18" charset="0"/>
                <a:cs typeface="Times New Roman" panose="02020603050405020304" pitchFamily="18" charset="0"/>
              </a:rPr>
              <a:t>AutomaticProperties</a:t>
            </a:r>
            <a:r>
              <a:rPr lang="en-IN" sz="2000" b="1" dirty="0">
                <a:latin typeface="Times New Roman" panose="02020603050405020304" pitchFamily="18" charset="0"/>
                <a:cs typeface="Times New Roman" panose="02020603050405020304" pitchFamily="18" charset="0"/>
              </a:rPr>
              <a:t> project, located in the \Microsoft Press\Visual </a:t>
            </a:r>
            <a:r>
              <a:rPr lang="en-IN" sz="2000" b="1" dirty="0" err="1">
                <a:latin typeface="Times New Roman" panose="02020603050405020304" pitchFamily="18" charset="0"/>
                <a:cs typeface="Times New Roman" panose="02020603050405020304" pitchFamily="18" charset="0"/>
              </a:rPr>
              <a:t>CSharp</a:t>
            </a:r>
            <a:r>
              <a:rPr lang="en-IN" sz="2000" b="1" dirty="0">
                <a:latin typeface="Times New Roman" panose="02020603050405020304" pitchFamily="18" charset="0"/>
                <a:cs typeface="Times New Roman" panose="02020603050405020304" pitchFamily="18" charset="0"/>
              </a:rPr>
              <a:t> Step By Step\Chapter 15\Windows </a:t>
            </a:r>
            <a:r>
              <a:rPr lang="en-IN" sz="2000" b="1" i="1" dirty="0">
                <a:latin typeface="Times New Roman" panose="02020603050405020304" pitchFamily="18" charset="0"/>
                <a:cs typeface="Times New Roman" panose="02020603050405020304" pitchFamily="18" charset="0"/>
              </a:rPr>
              <a:t>X</a:t>
            </a:r>
            <a:r>
              <a:rPr lang="en-IN" sz="2000" b="1" dirty="0">
                <a:latin typeface="Times New Roman" panose="02020603050405020304" pitchFamily="18" charset="0"/>
                <a:cs typeface="Times New Roman" panose="02020603050405020304" pitchFamily="18" charset="0"/>
              </a:rPr>
              <a:t>\</a:t>
            </a:r>
            <a:r>
              <a:rPr lang="en-IN" sz="2000" b="1" dirty="0" err="1">
                <a:latin typeface="Times New Roman" panose="02020603050405020304" pitchFamily="18" charset="0"/>
                <a:cs typeface="Times New Roman" panose="02020603050405020304" pitchFamily="18" charset="0"/>
              </a:rPr>
              <a:t>AutomaticProperties</a:t>
            </a:r>
            <a:r>
              <a:rPr lang="en-IN" sz="2000" b="1" dirty="0">
                <a:latin typeface="Times New Roman" panose="02020603050405020304" pitchFamily="18" charset="0"/>
                <a:cs typeface="Times New Roman" panose="02020603050405020304" pitchFamily="18" charset="0"/>
              </a:rPr>
              <a:t> folder in your Documents folder.</a:t>
            </a:r>
          </a:p>
          <a:p>
            <a:pPr algn="just"/>
            <a:r>
              <a:rPr lang="en-IN" sz="2000" b="1" dirty="0">
                <a:latin typeface="Times New Roman" panose="02020603050405020304" pitchFamily="18" charset="0"/>
                <a:cs typeface="Times New Roman" panose="02020603050405020304" pitchFamily="18" charset="0"/>
              </a:rPr>
              <a:t>The </a:t>
            </a:r>
            <a:r>
              <a:rPr lang="en-IN" sz="2000" b="1" dirty="0" err="1">
                <a:latin typeface="Times New Roman" panose="02020603050405020304" pitchFamily="18" charset="0"/>
                <a:cs typeface="Times New Roman" panose="02020603050405020304" pitchFamily="18" charset="0"/>
              </a:rPr>
              <a:t>AutomaticProperties</a:t>
            </a:r>
            <a:r>
              <a:rPr lang="en-IN" sz="2000" b="1" dirty="0">
                <a:latin typeface="Times New Roman" panose="02020603050405020304" pitchFamily="18" charset="0"/>
                <a:cs typeface="Times New Roman" panose="02020603050405020304" pitchFamily="18" charset="0"/>
              </a:rPr>
              <a:t> project contains the </a:t>
            </a:r>
            <a:r>
              <a:rPr lang="en-IN" sz="2000" b="1" dirty="0" err="1">
                <a:latin typeface="Times New Roman" panose="02020603050405020304" pitchFamily="18" charset="0"/>
                <a:cs typeface="Times New Roman" panose="02020603050405020304" pitchFamily="18" charset="0"/>
              </a:rPr>
              <a:t>Program.cs</a:t>
            </a:r>
            <a:r>
              <a:rPr lang="en-IN" sz="2000" b="1" dirty="0">
                <a:latin typeface="Times New Roman" panose="02020603050405020304" pitchFamily="18" charset="0"/>
                <a:cs typeface="Times New Roman" panose="02020603050405020304" pitchFamily="18" charset="0"/>
              </a:rPr>
              <a:t> file, defining the </a:t>
            </a:r>
            <a:r>
              <a:rPr lang="en-IN" sz="2000" b="1" i="1" dirty="0">
                <a:latin typeface="Times New Roman" panose="02020603050405020304" pitchFamily="18" charset="0"/>
                <a:cs typeface="Times New Roman" panose="02020603050405020304" pitchFamily="18" charset="0"/>
              </a:rPr>
              <a:t>Program </a:t>
            </a:r>
            <a:r>
              <a:rPr lang="en-IN" sz="2000" b="1" dirty="0">
                <a:latin typeface="Times New Roman" panose="02020603050405020304" pitchFamily="18" charset="0"/>
                <a:cs typeface="Times New Roman" panose="02020603050405020304" pitchFamily="18" charset="0"/>
              </a:rPr>
              <a:t>class with the </a:t>
            </a:r>
            <a:r>
              <a:rPr lang="en-IN" sz="2000" b="1" i="1" dirty="0">
                <a:latin typeface="Times New Roman" panose="02020603050405020304" pitchFamily="18" charset="0"/>
                <a:cs typeface="Times New Roman" panose="02020603050405020304" pitchFamily="18" charset="0"/>
              </a:rPr>
              <a:t>Main </a:t>
            </a:r>
            <a:r>
              <a:rPr lang="en-IN" sz="2000" b="1" dirty="0">
                <a:latin typeface="Times New Roman" panose="02020603050405020304" pitchFamily="18" charset="0"/>
                <a:cs typeface="Times New Roman" panose="02020603050405020304" pitchFamily="18" charset="0"/>
              </a:rPr>
              <a:t>and </a:t>
            </a:r>
            <a:r>
              <a:rPr lang="en-IN" sz="2000" b="1" i="1" dirty="0" err="1">
                <a:latin typeface="Times New Roman" panose="02020603050405020304" pitchFamily="18" charset="0"/>
                <a:cs typeface="Times New Roman" panose="02020603050405020304" pitchFamily="18" charset="0"/>
              </a:rPr>
              <a:t>doWork</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methods that you saw in previous exercises.</a:t>
            </a:r>
          </a:p>
          <a:p>
            <a:pPr marL="0" indent="0" algn="just">
              <a:buNone/>
            </a:pPr>
            <a:r>
              <a:rPr lang="en-IN" sz="2000" b="1" dirty="0" smtClean="0">
                <a:latin typeface="Times New Roman" panose="02020603050405020304" pitchFamily="18" charset="0"/>
                <a:cs typeface="Times New Roman" panose="02020603050405020304" pitchFamily="18" charset="0"/>
              </a:rPr>
              <a:t>2)In </a:t>
            </a:r>
            <a:r>
              <a:rPr lang="en-IN" sz="2000" b="1" dirty="0">
                <a:latin typeface="Times New Roman" panose="02020603050405020304" pitchFamily="18" charset="0"/>
                <a:cs typeface="Times New Roman" panose="02020603050405020304" pitchFamily="18" charset="0"/>
              </a:rPr>
              <a:t>Solution Explorer, right-click the </a:t>
            </a:r>
            <a:r>
              <a:rPr lang="en-IN" sz="2000" b="1" dirty="0" err="1">
                <a:latin typeface="Times New Roman" panose="02020603050405020304" pitchFamily="18" charset="0"/>
                <a:cs typeface="Times New Roman" panose="02020603050405020304" pitchFamily="18" charset="0"/>
              </a:rPr>
              <a:t>AutomaticProperties</a:t>
            </a:r>
            <a:r>
              <a:rPr lang="en-IN" sz="2000" b="1" dirty="0">
                <a:latin typeface="Times New Roman" panose="02020603050405020304" pitchFamily="18" charset="0"/>
                <a:cs typeface="Times New Roman" panose="02020603050405020304" pitchFamily="18" charset="0"/>
              </a:rPr>
              <a:t> project, point to Add, and then click Class. In the Add New Item—</a:t>
            </a:r>
            <a:r>
              <a:rPr lang="en-IN" sz="2000" b="1" dirty="0" err="1">
                <a:latin typeface="Times New Roman" panose="02020603050405020304" pitchFamily="18" charset="0"/>
                <a:cs typeface="Times New Roman" panose="02020603050405020304" pitchFamily="18" charset="0"/>
              </a:rPr>
              <a:t>AutomaticProperties</a:t>
            </a:r>
            <a:r>
              <a:rPr lang="en-IN" sz="2000" b="1" dirty="0">
                <a:latin typeface="Times New Roman" panose="02020603050405020304" pitchFamily="18" charset="0"/>
                <a:cs typeface="Times New Roman" panose="02020603050405020304" pitchFamily="18" charset="0"/>
              </a:rPr>
              <a:t> dialog box, type </a:t>
            </a:r>
            <a:r>
              <a:rPr lang="en-IN" sz="2000" b="1" dirty="0" err="1">
                <a:latin typeface="Times New Roman" panose="02020603050405020304" pitchFamily="18" charset="0"/>
                <a:cs typeface="Times New Roman" panose="02020603050405020304" pitchFamily="18" charset="0"/>
              </a:rPr>
              <a:t>Polygon.cs</a:t>
            </a:r>
            <a:r>
              <a:rPr lang="en-IN" sz="2000" b="1" dirty="0">
                <a:latin typeface="Times New Roman" panose="02020603050405020304" pitchFamily="18" charset="0"/>
                <a:cs typeface="Times New Roman" panose="02020603050405020304" pitchFamily="18" charset="0"/>
              </a:rPr>
              <a:t> in the Name text box, and then click Add.</a:t>
            </a:r>
          </a:p>
          <a:p>
            <a:pPr marL="0" indent="0" algn="just">
              <a:buNone/>
            </a:pPr>
            <a:r>
              <a:rPr lang="en-IN" sz="2000" b="1" dirty="0" smtClean="0">
                <a:latin typeface="Times New Roman" panose="02020603050405020304" pitchFamily="18" charset="0"/>
                <a:cs typeface="Times New Roman" panose="02020603050405020304" pitchFamily="18" charset="0"/>
              </a:rPr>
              <a:t>The </a:t>
            </a:r>
            <a:r>
              <a:rPr lang="en-IN" sz="2000" b="1" dirty="0" err="1">
                <a:latin typeface="Times New Roman" panose="02020603050405020304" pitchFamily="18" charset="0"/>
                <a:cs typeface="Times New Roman" panose="02020603050405020304" pitchFamily="18" charset="0"/>
              </a:rPr>
              <a:t>Polygon.cs</a:t>
            </a:r>
            <a:r>
              <a:rPr lang="en-IN" sz="2000" b="1" dirty="0">
                <a:latin typeface="Times New Roman" panose="02020603050405020304" pitchFamily="18" charset="0"/>
                <a:cs typeface="Times New Roman" panose="02020603050405020304" pitchFamily="18" charset="0"/>
              </a:rPr>
              <a:t> file, holding the </a:t>
            </a:r>
            <a:r>
              <a:rPr lang="en-IN" sz="2000" b="1" i="1" dirty="0">
                <a:latin typeface="Times New Roman" panose="02020603050405020304" pitchFamily="18" charset="0"/>
                <a:cs typeface="Times New Roman" panose="02020603050405020304" pitchFamily="18" charset="0"/>
              </a:rPr>
              <a:t>Polygon </a:t>
            </a:r>
            <a:r>
              <a:rPr lang="en-IN" sz="2000" b="1" dirty="0">
                <a:latin typeface="Times New Roman" panose="02020603050405020304" pitchFamily="18" charset="0"/>
                <a:cs typeface="Times New Roman" panose="02020603050405020304" pitchFamily="18" charset="0"/>
              </a:rPr>
              <a:t>class, is created and added to the project and appears in the Code and Text Editor window.</a:t>
            </a:r>
          </a:p>
          <a:p>
            <a:pPr marL="0" indent="0" algn="just">
              <a:buNone/>
            </a:pPr>
            <a:r>
              <a:rPr lang="en-IN" sz="2000" b="1" dirty="0" smtClean="0">
                <a:latin typeface="Times New Roman" panose="02020603050405020304" pitchFamily="18" charset="0"/>
                <a:cs typeface="Times New Roman" panose="02020603050405020304" pitchFamily="18" charset="0"/>
              </a:rPr>
              <a:t>3) Add </a:t>
            </a:r>
            <a:r>
              <a:rPr lang="en-IN" sz="2000" b="1" dirty="0">
                <a:latin typeface="Times New Roman" panose="02020603050405020304" pitchFamily="18" charset="0"/>
                <a:cs typeface="Times New Roman" panose="02020603050405020304" pitchFamily="18" charset="0"/>
              </a:rPr>
              <a:t>the automatic properties </a:t>
            </a:r>
            <a:r>
              <a:rPr lang="en-IN" sz="2000" b="1" i="1" dirty="0" err="1">
                <a:latin typeface="Times New Roman" panose="02020603050405020304" pitchFamily="18" charset="0"/>
                <a:cs typeface="Times New Roman" panose="02020603050405020304" pitchFamily="18" charset="0"/>
              </a:rPr>
              <a:t>NumSides</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and </a:t>
            </a:r>
            <a:r>
              <a:rPr lang="en-IN" sz="2000" b="1" i="1" dirty="0" err="1">
                <a:latin typeface="Times New Roman" panose="02020603050405020304" pitchFamily="18" charset="0"/>
                <a:cs typeface="Times New Roman" panose="02020603050405020304" pitchFamily="18" charset="0"/>
              </a:rPr>
              <a:t>SideLength</a:t>
            </a:r>
            <a:r>
              <a:rPr lang="en-IN" sz="2000" b="1" dirty="0">
                <a:latin typeface="Times New Roman" panose="02020603050405020304" pitchFamily="18" charset="0"/>
                <a:cs typeface="Times New Roman" panose="02020603050405020304" pitchFamily="18" charset="0"/>
              </a:rPr>
              <a:t>, shown here in bold, to the </a:t>
            </a:r>
            <a:r>
              <a:rPr lang="en-IN" sz="2000" b="1" i="1" dirty="0">
                <a:latin typeface="Times New Roman" panose="02020603050405020304" pitchFamily="18" charset="0"/>
                <a:cs typeface="Times New Roman" panose="02020603050405020304" pitchFamily="18" charset="0"/>
              </a:rPr>
              <a:t>Polygon </a:t>
            </a:r>
            <a:r>
              <a:rPr lang="en-IN" sz="2000" b="1" dirty="0">
                <a:latin typeface="Times New Roman" panose="02020603050405020304" pitchFamily="18" charset="0"/>
                <a:cs typeface="Times New Roman" panose="02020603050405020304" pitchFamily="18" charset="0"/>
              </a:rPr>
              <a:t>class:</a:t>
            </a:r>
          </a:p>
          <a:p>
            <a:pPr marL="0" indent="0" algn="just">
              <a:spcBef>
                <a:spcPts val="0"/>
              </a:spcBef>
              <a:buNone/>
            </a:pPr>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class Polygon</a:t>
            </a:r>
          </a:p>
          <a:p>
            <a:pPr marL="0" indent="0" algn="just">
              <a:spcBef>
                <a:spcPts val="0"/>
              </a:spcBef>
              <a:buNone/>
            </a:pPr>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 </a:t>
            </a:r>
          </a:p>
          <a:p>
            <a:pPr marL="0" indent="0" algn="just">
              <a:spcBef>
                <a:spcPts val="0"/>
              </a:spcBef>
              <a:buNone/>
            </a:pPr>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public </a:t>
            </a:r>
            <a:r>
              <a:rPr lang="en-IN" sz="2000" b="1" dirty="0" err="1">
                <a:solidFill>
                  <a:srgbClr val="C00000"/>
                </a:solidFill>
                <a:latin typeface="Times New Roman" panose="02020603050405020304" pitchFamily="18" charset="0"/>
                <a:cs typeface="Times New Roman" panose="02020603050405020304" pitchFamily="18" charset="0"/>
              </a:rPr>
              <a:t>int</a:t>
            </a:r>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err="1">
                <a:solidFill>
                  <a:srgbClr val="C00000"/>
                </a:solidFill>
                <a:latin typeface="Times New Roman" panose="02020603050405020304" pitchFamily="18" charset="0"/>
                <a:cs typeface="Times New Roman" panose="02020603050405020304" pitchFamily="18" charset="0"/>
              </a:rPr>
              <a:t>NumSides</a:t>
            </a:r>
            <a:r>
              <a:rPr lang="en-IN" sz="2000" b="1" dirty="0">
                <a:solidFill>
                  <a:srgbClr val="C00000"/>
                </a:solidFill>
                <a:latin typeface="Times New Roman" panose="02020603050405020304" pitchFamily="18" charset="0"/>
                <a:cs typeface="Times New Roman" panose="02020603050405020304" pitchFamily="18" charset="0"/>
              </a:rPr>
              <a:t> { get; set; } </a:t>
            </a:r>
            <a:endParaRPr lang="en-IN" sz="2000" b="1" dirty="0" smtClean="0">
              <a:solidFill>
                <a:srgbClr val="C00000"/>
              </a:solidFill>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public </a:t>
            </a:r>
            <a:r>
              <a:rPr lang="en-IN" sz="2000" b="1" dirty="0">
                <a:solidFill>
                  <a:srgbClr val="C00000"/>
                </a:solidFill>
                <a:latin typeface="Times New Roman" panose="02020603050405020304" pitchFamily="18" charset="0"/>
                <a:cs typeface="Times New Roman" panose="02020603050405020304" pitchFamily="18" charset="0"/>
              </a:rPr>
              <a:t>double </a:t>
            </a:r>
            <a:r>
              <a:rPr lang="en-IN" sz="2000" b="1" dirty="0" err="1">
                <a:solidFill>
                  <a:srgbClr val="C00000"/>
                </a:solidFill>
                <a:latin typeface="Times New Roman" panose="02020603050405020304" pitchFamily="18" charset="0"/>
                <a:cs typeface="Times New Roman" panose="02020603050405020304" pitchFamily="18" charset="0"/>
              </a:rPr>
              <a:t>SideLength</a:t>
            </a:r>
            <a:r>
              <a:rPr lang="en-IN" sz="2000" b="1" dirty="0">
                <a:solidFill>
                  <a:srgbClr val="C00000"/>
                </a:solidFill>
                <a:latin typeface="Times New Roman" panose="02020603050405020304" pitchFamily="18" charset="0"/>
                <a:cs typeface="Times New Roman" panose="02020603050405020304" pitchFamily="18" charset="0"/>
              </a:rPr>
              <a:t> { get; set; </a:t>
            </a:r>
            <a:r>
              <a:rPr lang="en-IN" sz="2000" b="1" dirty="0" smtClean="0">
                <a:solidFill>
                  <a:srgbClr val="C00000"/>
                </a:solidFill>
                <a:latin typeface="Times New Roman" panose="02020603050405020304" pitchFamily="18" charset="0"/>
                <a:cs typeface="Times New Roman" panose="02020603050405020304" pitchFamily="18" charset="0"/>
              </a:rPr>
              <a:t>}</a:t>
            </a:r>
          </a:p>
          <a:p>
            <a:pPr marL="0" indent="0" algn="just">
              <a:spcBef>
                <a:spcPts val="0"/>
              </a:spcBef>
              <a:buNone/>
            </a:pPr>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  </a:t>
            </a:r>
          </a:p>
          <a:p>
            <a:pPr marL="0" indent="0" algn="just">
              <a:buNone/>
            </a:pPr>
            <a:r>
              <a:rPr lang="en-IN" sz="2000" b="1" dirty="0" smtClean="0">
                <a:latin typeface="Times New Roman" panose="02020603050405020304" pitchFamily="18" charset="0"/>
                <a:cs typeface="Times New Roman" panose="02020603050405020304" pitchFamily="18" charset="0"/>
              </a:rPr>
              <a:t>4) Add </a:t>
            </a:r>
            <a:r>
              <a:rPr lang="en-IN" sz="2000" b="1" dirty="0">
                <a:latin typeface="Times New Roman" panose="02020603050405020304" pitchFamily="18" charset="0"/>
                <a:cs typeface="Times New Roman" panose="02020603050405020304" pitchFamily="18" charset="0"/>
              </a:rPr>
              <a:t>the following default constructor shown in bold to the </a:t>
            </a:r>
            <a:r>
              <a:rPr lang="en-IN" sz="2000" b="1" i="1" dirty="0">
                <a:latin typeface="Times New Roman" panose="02020603050405020304" pitchFamily="18" charset="0"/>
                <a:cs typeface="Times New Roman" panose="02020603050405020304" pitchFamily="18" charset="0"/>
              </a:rPr>
              <a:t>Polygon </a:t>
            </a:r>
            <a:r>
              <a:rPr lang="en-IN" sz="2000" b="1" dirty="0">
                <a:latin typeface="Times New Roman" panose="02020603050405020304" pitchFamily="18" charset="0"/>
                <a:cs typeface="Times New Roman" panose="02020603050405020304" pitchFamily="18" charset="0"/>
              </a:rPr>
              <a:t>class. This constructor initializes the </a:t>
            </a:r>
            <a:r>
              <a:rPr lang="en-IN" sz="2000" b="1" i="1" dirty="0" err="1">
                <a:latin typeface="Times New Roman" panose="02020603050405020304" pitchFamily="18" charset="0"/>
                <a:cs typeface="Times New Roman" panose="02020603050405020304" pitchFamily="18" charset="0"/>
              </a:rPr>
              <a:t>NumSides</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and </a:t>
            </a:r>
            <a:r>
              <a:rPr lang="en-IN" sz="2000" b="1" i="1" dirty="0" err="1">
                <a:latin typeface="Times New Roman" panose="02020603050405020304" pitchFamily="18" charset="0"/>
                <a:cs typeface="Times New Roman" panose="02020603050405020304" pitchFamily="18" charset="0"/>
              </a:rPr>
              <a:t>SideLength</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fields with default values:</a:t>
            </a:r>
          </a:p>
          <a:p>
            <a:pPr marL="0" indent="0" algn="just">
              <a:spcBef>
                <a:spcPts val="0"/>
              </a:spcBef>
              <a:buNone/>
            </a:pPr>
            <a:endParaRPr lang="en-IN" sz="2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387639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 y="96585"/>
            <a:ext cx="11737304" cy="544488"/>
          </a:xfrm>
        </p:spPr>
        <p:txBody>
          <a:bodyPr>
            <a:noAutofit/>
          </a:bodyPr>
          <a:lstStyle/>
          <a:p>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err="1" smtClean="0">
                <a:solidFill>
                  <a:srgbClr val="FF0000"/>
                </a:solidFill>
              </a:rPr>
              <a:t>Contd</a:t>
            </a:r>
            <a:r>
              <a:rPr lang="en-IN" sz="2800" b="1" dirty="0" smtClean="0">
                <a:solidFill>
                  <a:srgbClr val="FF0000"/>
                </a:solidFill>
              </a:rPr>
              <a:t>…</a:t>
            </a:r>
            <a:endParaRPr lang="en-IN" sz="2800"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3070076" y="641073"/>
            <a:ext cx="5328592" cy="1590675"/>
          </a:xfrm>
          <a:prstGeom prst="rect">
            <a:avLst/>
          </a:prstGeom>
        </p:spPr>
      </p:pic>
      <p:sp>
        <p:nvSpPr>
          <p:cNvPr id="5" name="Rectangle 4"/>
          <p:cNvSpPr/>
          <p:nvPr/>
        </p:nvSpPr>
        <p:spPr>
          <a:xfrm>
            <a:off x="117748" y="2231748"/>
            <a:ext cx="12071077" cy="4401205"/>
          </a:xfrm>
          <a:prstGeom prst="rect">
            <a:avLst/>
          </a:prstGeom>
        </p:spPr>
        <p:txBody>
          <a:bodyPr wrap="square">
            <a:spAutoFit/>
          </a:bodyPr>
          <a:lstStyle/>
          <a:p>
            <a:r>
              <a:rPr lang="en-IN" sz="2000" b="1" dirty="0">
                <a:latin typeface="Times New Roman" panose="02020603050405020304" pitchFamily="18" charset="0"/>
                <a:cs typeface="Times New Roman" panose="02020603050405020304" pitchFamily="18" charset="0"/>
              </a:rPr>
              <a:t>In this exercise, the default polygon is a square with sides 10 units long</a:t>
            </a:r>
            <a:r>
              <a:rPr lang="en-IN" sz="2000" b="1" dirty="0" smtClean="0">
                <a:latin typeface="Times New Roman" panose="02020603050405020304" pitchFamily="18" charset="0"/>
                <a:cs typeface="Times New Roman" panose="02020603050405020304" pitchFamily="18" charset="0"/>
              </a:rPr>
              <a:t>.</a:t>
            </a:r>
          </a:p>
          <a:p>
            <a:endParaRPr lang="en-IN" sz="2000" b="1" dirty="0">
              <a:solidFill>
                <a:srgbClr val="000000"/>
              </a:solidFill>
              <a:latin typeface="Times New Roman" panose="02020603050405020304" pitchFamily="18" charset="0"/>
              <a:cs typeface="Times New Roman" panose="02020603050405020304" pitchFamily="18" charset="0"/>
            </a:endParaRPr>
          </a:p>
          <a:p>
            <a:r>
              <a:rPr lang="en-IN" sz="2000" b="1" dirty="0" smtClean="0">
                <a:solidFill>
                  <a:srgbClr val="000000"/>
                </a:solidFill>
                <a:latin typeface="Times New Roman" panose="02020603050405020304" pitchFamily="18" charset="0"/>
                <a:cs typeface="Times New Roman" panose="02020603050405020304" pitchFamily="18" charset="0"/>
              </a:rPr>
              <a:t>5) Display </a:t>
            </a:r>
            <a:r>
              <a:rPr lang="en-IN" sz="2000" b="1" dirty="0">
                <a:solidFill>
                  <a:srgbClr val="000000"/>
                </a:solidFill>
                <a:latin typeface="Times New Roman" panose="02020603050405020304" pitchFamily="18" charset="0"/>
                <a:cs typeface="Times New Roman" panose="02020603050405020304" pitchFamily="18" charset="0"/>
              </a:rPr>
              <a:t>the </a:t>
            </a:r>
            <a:r>
              <a:rPr lang="en-IN" sz="2000" b="1" dirty="0" err="1">
                <a:solidFill>
                  <a:srgbClr val="000000"/>
                </a:solidFill>
                <a:latin typeface="Times New Roman" panose="02020603050405020304" pitchFamily="18" charset="0"/>
                <a:cs typeface="Times New Roman" panose="02020603050405020304" pitchFamily="18" charset="0"/>
              </a:rPr>
              <a:t>Program.cs</a:t>
            </a:r>
            <a:r>
              <a:rPr lang="en-IN" sz="2000" b="1" dirty="0">
                <a:solidFill>
                  <a:srgbClr val="000000"/>
                </a:solidFill>
                <a:latin typeface="Times New Roman" panose="02020603050405020304" pitchFamily="18" charset="0"/>
                <a:cs typeface="Times New Roman" panose="02020603050405020304" pitchFamily="18" charset="0"/>
              </a:rPr>
              <a:t> file in the Code and Text Editor window</a:t>
            </a:r>
            <a:r>
              <a:rPr lang="en-IN" sz="2000" b="1" dirty="0" smtClean="0">
                <a:solidFill>
                  <a:srgbClr val="000000"/>
                </a:solidFill>
                <a:latin typeface="Times New Roman" panose="02020603050405020304" pitchFamily="18" charset="0"/>
                <a:cs typeface="Times New Roman" panose="02020603050405020304" pitchFamily="18" charset="0"/>
              </a:rPr>
              <a:t>.</a:t>
            </a:r>
          </a:p>
          <a:p>
            <a:endParaRPr lang="en-US" sz="2000" b="1" dirty="0">
              <a:solidFill>
                <a:srgbClr val="000000"/>
              </a:solidFill>
              <a:latin typeface="Times New Roman" panose="02020603050405020304" pitchFamily="18" charset="0"/>
              <a:cs typeface="Times New Roman" panose="02020603050405020304" pitchFamily="18" charset="0"/>
            </a:endParaRPr>
          </a:p>
          <a:p>
            <a:r>
              <a:rPr lang="en-IN" sz="2000" b="1" dirty="0" smtClean="0">
                <a:latin typeface="Times New Roman" panose="02020603050405020304" pitchFamily="18" charset="0"/>
                <a:cs typeface="Times New Roman" panose="02020603050405020304" pitchFamily="18" charset="0"/>
              </a:rPr>
              <a:t>6) Add </a:t>
            </a:r>
            <a:r>
              <a:rPr lang="en-IN" sz="2000" b="1" dirty="0">
                <a:latin typeface="Times New Roman" panose="02020603050405020304" pitchFamily="18" charset="0"/>
                <a:cs typeface="Times New Roman" panose="02020603050405020304" pitchFamily="18" charset="0"/>
              </a:rPr>
              <a:t>the statements shown below in bold to the </a:t>
            </a:r>
            <a:r>
              <a:rPr lang="en-IN" sz="2000" b="1" i="1" dirty="0" err="1">
                <a:latin typeface="Times New Roman" panose="02020603050405020304" pitchFamily="18" charset="0"/>
                <a:cs typeface="Times New Roman" panose="02020603050405020304" pitchFamily="18" charset="0"/>
              </a:rPr>
              <a:t>doWork</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method, replacing the </a:t>
            </a:r>
            <a:r>
              <a:rPr lang="en-IN" sz="2000" b="1" i="1" dirty="0">
                <a:latin typeface="Times New Roman" panose="02020603050405020304" pitchFamily="18" charset="0"/>
                <a:cs typeface="Times New Roman" panose="02020603050405020304" pitchFamily="18" charset="0"/>
              </a:rPr>
              <a:t>// TODO: </a:t>
            </a:r>
            <a:r>
              <a:rPr lang="en-IN" sz="2000" b="1" dirty="0">
                <a:latin typeface="Times New Roman" panose="02020603050405020304" pitchFamily="18" charset="0"/>
                <a:cs typeface="Times New Roman" panose="02020603050405020304" pitchFamily="18" charset="0"/>
              </a:rPr>
              <a:t>comment:</a:t>
            </a:r>
          </a:p>
          <a:p>
            <a:r>
              <a:rPr lang="en-IN" sz="2000" dirty="0" smtClean="0">
                <a:solidFill>
                  <a:srgbClr val="C00000"/>
                </a:solidFill>
                <a:latin typeface="Times New Roman" panose="02020603050405020304" pitchFamily="18" charset="0"/>
                <a:cs typeface="Times New Roman" panose="02020603050405020304" pitchFamily="18" charset="0"/>
              </a:rPr>
              <a:t>                                             static </a:t>
            </a:r>
            <a:r>
              <a:rPr lang="en-IN" sz="2000" dirty="0">
                <a:solidFill>
                  <a:srgbClr val="C00000"/>
                </a:solidFill>
                <a:latin typeface="Times New Roman" panose="02020603050405020304" pitchFamily="18" charset="0"/>
                <a:cs typeface="Times New Roman" panose="02020603050405020304" pitchFamily="18" charset="0"/>
              </a:rPr>
              <a:t>void </a:t>
            </a:r>
            <a:r>
              <a:rPr lang="en-IN" sz="2000" dirty="0" err="1">
                <a:solidFill>
                  <a:srgbClr val="C00000"/>
                </a:solidFill>
                <a:latin typeface="Times New Roman" panose="02020603050405020304" pitchFamily="18" charset="0"/>
                <a:cs typeface="Times New Roman" panose="02020603050405020304" pitchFamily="18" charset="0"/>
              </a:rPr>
              <a:t>doWork</a:t>
            </a:r>
            <a:r>
              <a:rPr lang="en-IN" sz="2000" dirty="0" smtClean="0">
                <a:solidFill>
                  <a:srgbClr val="C00000"/>
                </a:solidFill>
                <a:latin typeface="Times New Roman" panose="02020603050405020304" pitchFamily="18" charset="0"/>
                <a:cs typeface="Times New Roman" panose="02020603050405020304" pitchFamily="18" charset="0"/>
              </a:rPr>
              <a:t>()</a:t>
            </a:r>
          </a:p>
          <a:p>
            <a:r>
              <a:rPr lang="en-IN" sz="2000" dirty="0">
                <a:solidFill>
                  <a:srgbClr val="C00000"/>
                </a:solidFill>
                <a:latin typeface="Times New Roman" panose="02020603050405020304" pitchFamily="18" charset="0"/>
                <a:cs typeface="Times New Roman" panose="02020603050405020304" pitchFamily="18" charset="0"/>
              </a:rPr>
              <a:t> </a:t>
            </a:r>
            <a:r>
              <a:rPr lang="en-IN" sz="2000" dirty="0" smtClean="0">
                <a:solidFill>
                  <a:srgbClr val="C00000"/>
                </a:solidFill>
                <a:latin typeface="Times New Roman" panose="02020603050405020304" pitchFamily="18" charset="0"/>
                <a:cs typeface="Times New Roman" panose="02020603050405020304" pitchFamily="18" charset="0"/>
              </a:rPr>
              <a:t>                                       { </a:t>
            </a:r>
          </a:p>
          <a:p>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Polygon </a:t>
            </a:r>
            <a:r>
              <a:rPr lang="en-IN" sz="2000" b="1" dirty="0">
                <a:solidFill>
                  <a:srgbClr val="C00000"/>
                </a:solidFill>
                <a:latin typeface="Times New Roman" panose="02020603050405020304" pitchFamily="18" charset="0"/>
                <a:cs typeface="Times New Roman" panose="02020603050405020304" pitchFamily="18" charset="0"/>
              </a:rPr>
              <a:t>square = new Polygon(); </a:t>
            </a:r>
            <a:endParaRPr lang="en-IN" sz="2000" b="1" dirty="0" smtClean="0">
              <a:solidFill>
                <a:srgbClr val="C00000"/>
              </a:solidFill>
              <a:latin typeface="Times New Roman" panose="02020603050405020304" pitchFamily="18" charset="0"/>
              <a:cs typeface="Times New Roman" panose="02020603050405020304" pitchFamily="18" charset="0"/>
            </a:endParaRPr>
          </a:p>
          <a:p>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Polygon </a:t>
            </a:r>
            <a:r>
              <a:rPr lang="en-IN" sz="2000" b="1" dirty="0">
                <a:solidFill>
                  <a:srgbClr val="C00000"/>
                </a:solidFill>
                <a:latin typeface="Times New Roman" panose="02020603050405020304" pitchFamily="18" charset="0"/>
                <a:cs typeface="Times New Roman" panose="02020603050405020304" pitchFamily="18" charset="0"/>
              </a:rPr>
              <a:t>triangle = new Polygon { </a:t>
            </a:r>
            <a:r>
              <a:rPr lang="en-IN" sz="2000" b="1" dirty="0" err="1">
                <a:solidFill>
                  <a:srgbClr val="C00000"/>
                </a:solidFill>
                <a:latin typeface="Times New Roman" panose="02020603050405020304" pitchFamily="18" charset="0"/>
                <a:cs typeface="Times New Roman" panose="02020603050405020304" pitchFamily="18" charset="0"/>
              </a:rPr>
              <a:t>NumSides</a:t>
            </a:r>
            <a:r>
              <a:rPr lang="en-IN" sz="2000" b="1" dirty="0">
                <a:solidFill>
                  <a:srgbClr val="C00000"/>
                </a:solidFill>
                <a:latin typeface="Times New Roman" panose="02020603050405020304" pitchFamily="18" charset="0"/>
                <a:cs typeface="Times New Roman" panose="02020603050405020304" pitchFamily="18" charset="0"/>
              </a:rPr>
              <a:t> = 3 }; </a:t>
            </a:r>
            <a:endParaRPr lang="en-IN" sz="2000" b="1" dirty="0" smtClean="0">
              <a:solidFill>
                <a:srgbClr val="C00000"/>
              </a:solidFill>
              <a:latin typeface="Times New Roman" panose="02020603050405020304" pitchFamily="18" charset="0"/>
              <a:cs typeface="Times New Roman" panose="02020603050405020304" pitchFamily="18" charset="0"/>
            </a:endParaRPr>
          </a:p>
          <a:p>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Polygon </a:t>
            </a:r>
            <a:r>
              <a:rPr lang="en-IN" sz="2000" b="1" dirty="0">
                <a:solidFill>
                  <a:srgbClr val="C00000"/>
                </a:solidFill>
                <a:latin typeface="Times New Roman" panose="02020603050405020304" pitchFamily="18" charset="0"/>
                <a:cs typeface="Times New Roman" panose="02020603050405020304" pitchFamily="18" charset="0"/>
              </a:rPr>
              <a:t>pentagon = new Polygon { </a:t>
            </a:r>
            <a:r>
              <a:rPr lang="en-IN" sz="2000" b="1" dirty="0" err="1">
                <a:solidFill>
                  <a:srgbClr val="C00000"/>
                </a:solidFill>
                <a:latin typeface="Times New Roman" panose="02020603050405020304" pitchFamily="18" charset="0"/>
                <a:cs typeface="Times New Roman" panose="02020603050405020304" pitchFamily="18" charset="0"/>
              </a:rPr>
              <a:t>SideLength</a:t>
            </a:r>
            <a:r>
              <a:rPr lang="en-IN" sz="2000" b="1" dirty="0">
                <a:solidFill>
                  <a:srgbClr val="C00000"/>
                </a:solidFill>
                <a:latin typeface="Times New Roman" panose="02020603050405020304" pitchFamily="18" charset="0"/>
                <a:cs typeface="Times New Roman" panose="02020603050405020304" pitchFamily="18" charset="0"/>
              </a:rPr>
              <a:t> = 15.5, </a:t>
            </a:r>
            <a:r>
              <a:rPr lang="en-IN" sz="2000" b="1" dirty="0" err="1">
                <a:solidFill>
                  <a:srgbClr val="C00000"/>
                </a:solidFill>
                <a:latin typeface="Times New Roman" panose="02020603050405020304" pitchFamily="18" charset="0"/>
                <a:cs typeface="Times New Roman" panose="02020603050405020304" pitchFamily="18" charset="0"/>
              </a:rPr>
              <a:t>NumSides</a:t>
            </a:r>
            <a:r>
              <a:rPr lang="en-IN" sz="2000" b="1" dirty="0">
                <a:solidFill>
                  <a:srgbClr val="C00000"/>
                </a:solidFill>
                <a:latin typeface="Times New Roman" panose="02020603050405020304" pitchFamily="18" charset="0"/>
                <a:cs typeface="Times New Roman" panose="02020603050405020304" pitchFamily="18" charset="0"/>
              </a:rPr>
              <a:t> = 5 </a:t>
            </a:r>
            <a:r>
              <a:rPr lang="en-IN" sz="2000" b="1" dirty="0" smtClean="0">
                <a:solidFill>
                  <a:srgbClr val="C00000"/>
                </a:solidFill>
                <a:latin typeface="Times New Roman" panose="02020603050405020304" pitchFamily="18" charset="0"/>
                <a:cs typeface="Times New Roman" panose="02020603050405020304" pitchFamily="18" charset="0"/>
              </a:rPr>
              <a:t>};</a:t>
            </a:r>
          </a:p>
          <a:p>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a:t>
            </a:r>
            <a:r>
              <a:rPr lang="en-IN" sz="2000" dirty="0" smtClean="0">
                <a:solidFill>
                  <a:srgbClr val="C00000"/>
                </a:solidFill>
                <a:latin typeface="Times New Roman" panose="02020603050405020304" pitchFamily="18" charset="0"/>
                <a:cs typeface="Times New Roman" panose="02020603050405020304" pitchFamily="18" charset="0"/>
              </a:rPr>
              <a:t>} </a:t>
            </a:r>
          </a:p>
          <a:p>
            <a:pPr algn="just"/>
            <a:r>
              <a:rPr lang="en-IN" sz="2000" b="1" dirty="0">
                <a:latin typeface="Times New Roman" panose="02020603050405020304" pitchFamily="18" charset="0"/>
                <a:cs typeface="Times New Roman" panose="02020603050405020304" pitchFamily="18" charset="0"/>
              </a:rPr>
              <a:t>These statements create </a:t>
            </a:r>
            <a:r>
              <a:rPr lang="en-IN" sz="2000" b="1" i="1" dirty="0">
                <a:latin typeface="Times New Roman" panose="02020603050405020304" pitchFamily="18" charset="0"/>
                <a:cs typeface="Times New Roman" panose="02020603050405020304" pitchFamily="18" charset="0"/>
              </a:rPr>
              <a:t>Polygon </a:t>
            </a:r>
            <a:r>
              <a:rPr lang="en-IN" sz="2000" b="1" dirty="0">
                <a:latin typeface="Times New Roman" panose="02020603050405020304" pitchFamily="18" charset="0"/>
                <a:cs typeface="Times New Roman" panose="02020603050405020304" pitchFamily="18" charset="0"/>
              </a:rPr>
              <a:t>objects. The </a:t>
            </a:r>
            <a:r>
              <a:rPr lang="en-IN" sz="2000" b="1" i="1" dirty="0">
                <a:latin typeface="Times New Roman" panose="02020603050405020304" pitchFamily="18" charset="0"/>
                <a:cs typeface="Times New Roman" panose="02020603050405020304" pitchFamily="18" charset="0"/>
              </a:rPr>
              <a:t>square </a:t>
            </a:r>
            <a:r>
              <a:rPr lang="en-IN" sz="2000" b="1" dirty="0">
                <a:latin typeface="Times New Roman" panose="02020603050405020304" pitchFamily="18" charset="0"/>
                <a:cs typeface="Times New Roman" panose="02020603050405020304" pitchFamily="18" charset="0"/>
              </a:rPr>
              <a:t>variable is initialized by using the default constructor. The </a:t>
            </a:r>
            <a:r>
              <a:rPr lang="en-IN" sz="2000" b="1" i="1" dirty="0">
                <a:latin typeface="Times New Roman" panose="02020603050405020304" pitchFamily="18" charset="0"/>
                <a:cs typeface="Times New Roman" panose="02020603050405020304" pitchFamily="18" charset="0"/>
              </a:rPr>
              <a:t>triangle </a:t>
            </a:r>
            <a:r>
              <a:rPr lang="en-IN" sz="2000" b="1" dirty="0">
                <a:latin typeface="Times New Roman" panose="02020603050405020304" pitchFamily="18" charset="0"/>
                <a:cs typeface="Times New Roman" panose="02020603050405020304" pitchFamily="18" charset="0"/>
              </a:rPr>
              <a:t>and </a:t>
            </a:r>
            <a:r>
              <a:rPr lang="en-IN" sz="2000" b="1" i="1" dirty="0">
                <a:latin typeface="Times New Roman" panose="02020603050405020304" pitchFamily="18" charset="0"/>
                <a:cs typeface="Times New Roman" panose="02020603050405020304" pitchFamily="18" charset="0"/>
              </a:rPr>
              <a:t>pentagon </a:t>
            </a:r>
            <a:r>
              <a:rPr lang="en-IN" sz="2000" b="1" dirty="0">
                <a:latin typeface="Times New Roman" panose="02020603050405020304" pitchFamily="18" charset="0"/>
                <a:cs typeface="Times New Roman" panose="02020603050405020304" pitchFamily="18" charset="0"/>
              </a:rPr>
              <a:t>variables are also initialized by using the default constructor, and then this code changes the value of the properties exposed by the </a:t>
            </a:r>
            <a:r>
              <a:rPr lang="en-IN" sz="2000" b="1" i="1" dirty="0">
                <a:latin typeface="Times New Roman" panose="02020603050405020304" pitchFamily="18" charset="0"/>
                <a:cs typeface="Times New Roman" panose="02020603050405020304" pitchFamily="18" charset="0"/>
              </a:rPr>
              <a:t>Polygon </a:t>
            </a:r>
            <a:r>
              <a:rPr lang="en-IN" sz="2000" b="1" dirty="0">
                <a:latin typeface="Times New Roman" panose="02020603050405020304" pitchFamily="18" charset="0"/>
                <a:cs typeface="Times New Roman" panose="02020603050405020304" pitchFamily="18" charset="0"/>
              </a:rPr>
              <a:t>class. </a:t>
            </a:r>
            <a:endParaRPr lang="en-IN" sz="2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662695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 y="96585"/>
            <a:ext cx="11737304" cy="544488"/>
          </a:xfrm>
        </p:spPr>
        <p:txBody>
          <a:bodyPr>
            <a:noAutofit/>
          </a:bodyPr>
          <a:lstStyle/>
          <a:p>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smtClean="0">
                <a:solidFill>
                  <a:srgbClr val="FF0000"/>
                </a:solidFill>
              </a:rPr>
              <a:t/>
            </a:r>
            <a:br>
              <a:rPr lang="en-IN" sz="2800" b="1" dirty="0" smtClean="0">
                <a:solidFill>
                  <a:srgbClr val="FF0000"/>
                </a:solidFill>
              </a:rPr>
            </a:br>
            <a:r>
              <a:rPr lang="en-IN" sz="2800" b="1" dirty="0">
                <a:solidFill>
                  <a:srgbClr val="FF0000"/>
                </a:solidFill>
              </a:rPr>
              <a:t/>
            </a:r>
            <a:br>
              <a:rPr lang="en-IN" sz="2800" b="1" dirty="0">
                <a:solidFill>
                  <a:srgbClr val="FF0000"/>
                </a:solidFill>
              </a:rPr>
            </a:br>
            <a:r>
              <a:rPr lang="en-IN" sz="2800" b="1" dirty="0" err="1" smtClean="0">
                <a:solidFill>
                  <a:srgbClr val="FF0000"/>
                </a:solidFill>
              </a:rPr>
              <a:t>Contd</a:t>
            </a:r>
            <a:r>
              <a:rPr lang="en-IN" sz="2800" b="1" dirty="0" smtClean="0">
                <a:solidFill>
                  <a:srgbClr val="FF0000"/>
                </a:solidFill>
              </a:rPr>
              <a:t>…</a:t>
            </a:r>
            <a:endParaRPr lang="en-IN" sz="2800" b="1" dirty="0">
              <a:solidFill>
                <a:srgbClr val="FF0000"/>
              </a:solidFill>
            </a:endParaRPr>
          </a:p>
        </p:txBody>
      </p:sp>
      <p:sp>
        <p:nvSpPr>
          <p:cNvPr id="3" name="Content Placeholder 2"/>
          <p:cNvSpPr>
            <a:spLocks noGrp="1"/>
          </p:cNvSpPr>
          <p:nvPr>
            <p:ph idx="1"/>
          </p:nvPr>
        </p:nvSpPr>
        <p:spPr>
          <a:xfrm>
            <a:off x="0" y="548680"/>
            <a:ext cx="12188825" cy="6309320"/>
          </a:xfrm>
        </p:spPr>
        <p:txBody>
          <a:bodyPr>
            <a:normAutofit/>
          </a:bodyPr>
          <a:lstStyle/>
          <a:p>
            <a:pPr marL="0" indent="0">
              <a:buNone/>
            </a:pPr>
            <a:r>
              <a:rPr lang="en-IN" sz="2000" b="1" dirty="0" smtClean="0">
                <a:latin typeface="Times New Roman" panose="02020603050405020304" pitchFamily="18" charset="0"/>
                <a:cs typeface="Times New Roman" panose="02020603050405020304" pitchFamily="18" charset="0"/>
              </a:rPr>
              <a:t>7) Add </a:t>
            </a:r>
            <a:r>
              <a:rPr lang="en-IN" sz="2000" b="1" dirty="0">
                <a:latin typeface="Times New Roman" panose="02020603050405020304" pitchFamily="18" charset="0"/>
                <a:cs typeface="Times New Roman" panose="02020603050405020304" pitchFamily="18" charset="0"/>
              </a:rPr>
              <a:t>the following code shown in bold to the end of the </a:t>
            </a:r>
            <a:r>
              <a:rPr lang="en-IN" sz="2000" b="1" i="1" dirty="0" err="1">
                <a:latin typeface="Times New Roman" panose="02020603050405020304" pitchFamily="18" charset="0"/>
                <a:cs typeface="Times New Roman" panose="02020603050405020304" pitchFamily="18" charset="0"/>
              </a:rPr>
              <a:t>doWork</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method:</a:t>
            </a:r>
          </a:p>
        </p:txBody>
      </p:sp>
      <p:pic>
        <p:nvPicPr>
          <p:cNvPr id="6" name="Picture 5"/>
          <p:cNvPicPr>
            <a:picLocks noChangeAspect="1"/>
          </p:cNvPicPr>
          <p:nvPr/>
        </p:nvPicPr>
        <p:blipFill>
          <a:blip r:embed="rId2"/>
          <a:stretch>
            <a:fillRect/>
          </a:stretch>
        </p:blipFill>
        <p:spPr>
          <a:xfrm>
            <a:off x="1125860" y="1093168"/>
            <a:ext cx="10081120" cy="2335832"/>
          </a:xfrm>
          <a:prstGeom prst="rect">
            <a:avLst/>
          </a:prstGeom>
        </p:spPr>
      </p:pic>
      <p:sp>
        <p:nvSpPr>
          <p:cNvPr id="7" name="Rectangle 6"/>
          <p:cNvSpPr/>
          <p:nvPr/>
        </p:nvSpPr>
        <p:spPr>
          <a:xfrm>
            <a:off x="1587" y="3461463"/>
            <a:ext cx="12187238" cy="1323439"/>
          </a:xfrm>
          <a:prstGeom prst="rect">
            <a:avLst/>
          </a:prstGeom>
        </p:spPr>
        <p:txBody>
          <a:bodyPr wrap="square">
            <a:spAutoFit/>
          </a:bodyPr>
          <a:lstStyle/>
          <a:p>
            <a:r>
              <a:rPr lang="en-IN" sz="2000" b="1" dirty="0">
                <a:solidFill>
                  <a:srgbClr val="000000"/>
                </a:solidFill>
                <a:latin typeface="Times New Roman" panose="02020603050405020304" pitchFamily="18" charset="0"/>
                <a:cs typeface="Times New Roman" panose="02020603050405020304" pitchFamily="18" charset="0"/>
              </a:rPr>
              <a:t>These statements display the values of the </a:t>
            </a:r>
            <a:r>
              <a:rPr lang="en-IN" sz="2000" b="1" i="1" dirty="0" err="1">
                <a:solidFill>
                  <a:srgbClr val="000000"/>
                </a:solidFill>
                <a:latin typeface="Times New Roman" panose="02020603050405020304" pitchFamily="18" charset="0"/>
                <a:cs typeface="Times New Roman" panose="02020603050405020304" pitchFamily="18" charset="0"/>
              </a:rPr>
              <a:t>NumSides</a:t>
            </a:r>
            <a:r>
              <a:rPr lang="en-IN" sz="2000" b="1" i="1" dirty="0">
                <a:solidFill>
                  <a:srgbClr val="000000"/>
                </a:solidFill>
                <a:latin typeface="Times New Roman" panose="02020603050405020304" pitchFamily="18" charset="0"/>
                <a:cs typeface="Times New Roman" panose="02020603050405020304" pitchFamily="18" charset="0"/>
              </a:rPr>
              <a:t> </a:t>
            </a:r>
            <a:r>
              <a:rPr lang="en-IN" sz="2000" b="1" dirty="0">
                <a:solidFill>
                  <a:srgbClr val="000000"/>
                </a:solidFill>
                <a:latin typeface="Times New Roman" panose="02020603050405020304" pitchFamily="18" charset="0"/>
                <a:cs typeface="Times New Roman" panose="02020603050405020304" pitchFamily="18" charset="0"/>
              </a:rPr>
              <a:t>and </a:t>
            </a:r>
            <a:r>
              <a:rPr lang="en-IN" sz="2000" b="1" i="1" dirty="0" err="1">
                <a:solidFill>
                  <a:srgbClr val="000000"/>
                </a:solidFill>
                <a:latin typeface="Times New Roman" panose="02020603050405020304" pitchFamily="18" charset="0"/>
                <a:cs typeface="Times New Roman" panose="02020603050405020304" pitchFamily="18" charset="0"/>
              </a:rPr>
              <a:t>SideLength</a:t>
            </a:r>
            <a:r>
              <a:rPr lang="en-IN" sz="2000" b="1" i="1" dirty="0">
                <a:solidFill>
                  <a:srgbClr val="000000"/>
                </a:solidFill>
                <a:latin typeface="Times New Roman" panose="02020603050405020304" pitchFamily="18" charset="0"/>
                <a:cs typeface="Times New Roman" panose="02020603050405020304" pitchFamily="18" charset="0"/>
              </a:rPr>
              <a:t> </a:t>
            </a:r>
            <a:r>
              <a:rPr lang="en-IN" sz="2000" b="1" dirty="0">
                <a:solidFill>
                  <a:srgbClr val="000000"/>
                </a:solidFill>
                <a:latin typeface="Times New Roman" panose="02020603050405020304" pitchFamily="18" charset="0"/>
                <a:cs typeface="Times New Roman" panose="02020603050405020304" pitchFamily="18" charset="0"/>
              </a:rPr>
              <a:t>properties for each </a:t>
            </a:r>
            <a:r>
              <a:rPr lang="en-IN" sz="2000" b="1" i="1" dirty="0">
                <a:solidFill>
                  <a:srgbClr val="000000"/>
                </a:solidFill>
                <a:latin typeface="Times New Roman" panose="02020603050405020304" pitchFamily="18" charset="0"/>
                <a:cs typeface="Times New Roman" panose="02020603050405020304" pitchFamily="18" charset="0"/>
              </a:rPr>
              <a:t>Polygon </a:t>
            </a:r>
            <a:r>
              <a:rPr lang="en-IN" sz="2000" b="1" dirty="0">
                <a:solidFill>
                  <a:srgbClr val="000000"/>
                </a:solidFill>
                <a:latin typeface="Times New Roman" panose="02020603050405020304" pitchFamily="18" charset="0"/>
                <a:cs typeface="Times New Roman" panose="02020603050405020304" pitchFamily="18" charset="0"/>
              </a:rPr>
              <a:t>object</a:t>
            </a:r>
            <a:r>
              <a:rPr lang="en-IN" sz="2000" b="1" dirty="0" smtClean="0">
                <a:solidFill>
                  <a:srgbClr val="000000"/>
                </a:solidFill>
                <a:latin typeface="Times New Roman" panose="02020603050405020304" pitchFamily="18" charset="0"/>
                <a:cs typeface="Times New Roman" panose="02020603050405020304" pitchFamily="18" charset="0"/>
              </a:rPr>
              <a:t>.</a:t>
            </a:r>
          </a:p>
          <a:p>
            <a:endParaRPr lang="en-US" sz="2000" b="1" dirty="0">
              <a:solidFill>
                <a:srgbClr val="000000"/>
              </a:solidFill>
              <a:latin typeface="Times New Roman" panose="02020603050405020304" pitchFamily="18" charset="0"/>
              <a:cs typeface="Times New Roman" panose="02020603050405020304" pitchFamily="18" charset="0"/>
            </a:endParaRPr>
          </a:p>
          <a:p>
            <a:r>
              <a:rPr lang="en-IN" sz="2000" b="1" dirty="0" smtClean="0">
                <a:latin typeface="Times New Roman" panose="02020603050405020304" pitchFamily="18" charset="0"/>
                <a:cs typeface="Times New Roman" panose="02020603050405020304" pitchFamily="18" charset="0"/>
              </a:rPr>
              <a:t>8) On </a:t>
            </a:r>
            <a:r>
              <a:rPr lang="en-IN" sz="2000" b="1" dirty="0">
                <a:latin typeface="Times New Roman" panose="02020603050405020304" pitchFamily="18" charset="0"/>
                <a:cs typeface="Times New Roman" panose="02020603050405020304" pitchFamily="18" charset="0"/>
              </a:rPr>
              <a:t>the DEBUG menu, click Start Without Debugging.</a:t>
            </a:r>
          </a:p>
          <a:p>
            <a:r>
              <a:rPr lang="en-IN" sz="2000" b="1" dirty="0">
                <a:latin typeface="Times New Roman" panose="02020603050405020304" pitchFamily="18" charset="0"/>
                <a:cs typeface="Times New Roman" panose="02020603050405020304" pitchFamily="18" charset="0"/>
              </a:rPr>
              <a:t>Verify that the program builds and runs, writing the messages shown here to the console window:</a:t>
            </a:r>
          </a:p>
        </p:txBody>
      </p:sp>
      <p:pic>
        <p:nvPicPr>
          <p:cNvPr id="8" name="Picture 7"/>
          <p:cNvPicPr>
            <a:picLocks noChangeAspect="1"/>
          </p:cNvPicPr>
          <p:nvPr/>
        </p:nvPicPr>
        <p:blipFill>
          <a:blip r:embed="rId3"/>
          <a:stretch>
            <a:fillRect/>
          </a:stretch>
        </p:blipFill>
        <p:spPr>
          <a:xfrm>
            <a:off x="2349996" y="4784902"/>
            <a:ext cx="6605447" cy="1689516"/>
          </a:xfrm>
          <a:prstGeom prst="rect">
            <a:avLst/>
          </a:prstGeom>
        </p:spPr>
      </p:pic>
      <p:sp>
        <p:nvSpPr>
          <p:cNvPr id="9" name="Rectangle 8"/>
          <p:cNvSpPr/>
          <p:nvPr/>
        </p:nvSpPr>
        <p:spPr>
          <a:xfrm>
            <a:off x="-22350" y="5797014"/>
            <a:ext cx="12377539" cy="1015663"/>
          </a:xfrm>
          <a:prstGeom prst="rect">
            <a:avLst/>
          </a:prstGeom>
        </p:spPr>
        <p:txBody>
          <a:bodyPr wrap="square">
            <a:spAutoFit/>
          </a:bodyPr>
          <a:lstStyle/>
          <a:p>
            <a:endParaRPr lang="en-IN" sz="4000" dirty="0">
              <a:solidFill>
                <a:srgbClr val="000000"/>
              </a:solidFill>
              <a:latin typeface="Segoe"/>
            </a:endParaRPr>
          </a:p>
          <a:p>
            <a:r>
              <a:rPr lang="en-IN" sz="2000" dirty="0">
                <a:solidFill>
                  <a:srgbClr val="000000"/>
                </a:solidFill>
                <a:latin typeface="Times New Roman" panose="02020603050405020304" pitchFamily="18" charset="0"/>
                <a:cs typeface="Times New Roman" panose="02020603050405020304" pitchFamily="18" charset="0"/>
              </a:rPr>
              <a:t>Press the Enter key to close the application and return to Visual Studio </a:t>
            </a:r>
            <a:r>
              <a:rPr lang="en-IN" sz="2000" dirty="0" smtClean="0">
                <a:solidFill>
                  <a:srgbClr val="000000"/>
                </a:solidFill>
                <a:latin typeface="Times New Roman" panose="02020603050405020304" pitchFamily="18" charset="0"/>
                <a:cs typeface="Times New Roman" panose="02020603050405020304" pitchFamily="18" charset="0"/>
              </a:rPr>
              <a:t>2015.</a:t>
            </a:r>
            <a:endParaRPr lang="en-IN"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826789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71076" cy="548680"/>
          </a:xfrm>
        </p:spPr>
        <p:txBody>
          <a:bodyPr>
            <a:normAutofit fontScale="90000"/>
          </a:bodyPr>
          <a:lstStyle/>
          <a:p>
            <a:r>
              <a:rPr lang="en-US" dirty="0" smtClean="0"/>
              <a:t>Chapter 16</a:t>
            </a:r>
            <a:endParaRPr lang="en-IN" dirty="0"/>
          </a:p>
        </p:txBody>
      </p:sp>
      <p:sp>
        <p:nvSpPr>
          <p:cNvPr id="3" name="Content Placeholder 2"/>
          <p:cNvSpPr>
            <a:spLocks noGrp="1"/>
          </p:cNvSpPr>
          <p:nvPr>
            <p:ph idx="1"/>
          </p:nvPr>
        </p:nvSpPr>
        <p:spPr>
          <a:xfrm>
            <a:off x="0" y="548680"/>
            <a:ext cx="12188825" cy="6309320"/>
          </a:xfrm>
        </p:spPr>
        <p:txBody>
          <a:bodyPr>
            <a:normAutofit/>
          </a:bodyPr>
          <a:lstStyle/>
          <a:p>
            <a:pPr marL="0" indent="0" algn="ctr">
              <a:buNone/>
            </a:pPr>
            <a:endParaRPr lang="en-US" sz="8000" dirty="0" smtClean="0"/>
          </a:p>
          <a:p>
            <a:pPr marL="0" indent="0" algn="ctr">
              <a:buNone/>
            </a:pPr>
            <a:r>
              <a:rPr lang="en-US" sz="12000" dirty="0" smtClean="0">
                <a:solidFill>
                  <a:srgbClr val="FF0000"/>
                </a:solidFill>
              </a:rPr>
              <a:t>Using Indexer</a:t>
            </a:r>
            <a:endParaRPr lang="en-IN" sz="12000" dirty="0">
              <a:solidFill>
                <a:srgbClr val="FF0000"/>
              </a:solidFill>
            </a:endParaRPr>
          </a:p>
        </p:txBody>
      </p:sp>
    </p:spTree>
    <p:extLst>
      <p:ext uri="{BB962C8B-B14F-4D97-AF65-F5344CB8AC3E}">
        <p14:creationId xmlns:p14="http://schemas.microsoft.com/office/powerpoint/2010/main" xmlns="" val="13552248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71076" cy="548680"/>
          </a:xfrm>
        </p:spPr>
        <p:txBody>
          <a:bodyPr>
            <a:normAutofit fontScale="90000"/>
          </a:bodyPr>
          <a:lstStyle/>
          <a:p>
            <a:r>
              <a:rPr lang="en-IN" b="1" dirty="0">
                <a:solidFill>
                  <a:srgbClr val="FF0000"/>
                </a:solidFill>
              </a:rPr>
              <a:t>What Is an Indexer? </a:t>
            </a:r>
            <a:endParaRPr lang="en-IN" dirty="0">
              <a:solidFill>
                <a:srgbClr val="FF0000"/>
              </a:solidFill>
            </a:endParaRPr>
          </a:p>
        </p:txBody>
      </p:sp>
      <p:sp>
        <p:nvSpPr>
          <p:cNvPr id="3" name="Content Placeholder 2"/>
          <p:cNvSpPr>
            <a:spLocks noGrp="1"/>
          </p:cNvSpPr>
          <p:nvPr>
            <p:ph idx="1"/>
          </p:nvPr>
        </p:nvSpPr>
        <p:spPr>
          <a:xfrm>
            <a:off x="0" y="548680"/>
            <a:ext cx="12188825" cy="6309320"/>
          </a:xfrm>
        </p:spPr>
        <p:txBody>
          <a:bodyPr>
            <a:normAutofit lnSpcReduction="10000"/>
          </a:bodyPr>
          <a:lstStyle/>
          <a:p>
            <a:pPr algn="just"/>
            <a:r>
              <a:rPr lang="en-IN" sz="2000" b="1" dirty="0">
                <a:latin typeface="Times New Roman" panose="02020603050405020304" pitchFamily="18" charset="0"/>
                <a:cs typeface="Times New Roman" panose="02020603050405020304" pitchFamily="18" charset="0"/>
              </a:rPr>
              <a:t>You can think of an </a:t>
            </a:r>
            <a:r>
              <a:rPr lang="en-IN" sz="2000" b="1" i="1" dirty="0">
                <a:latin typeface="Times New Roman" panose="02020603050405020304" pitchFamily="18" charset="0"/>
                <a:cs typeface="Times New Roman" panose="02020603050405020304" pitchFamily="18" charset="0"/>
              </a:rPr>
              <a:t>indexer </a:t>
            </a:r>
            <a:r>
              <a:rPr lang="en-IN" sz="2000" b="1" dirty="0">
                <a:latin typeface="Times New Roman" panose="02020603050405020304" pitchFamily="18" charset="0"/>
                <a:cs typeface="Times New Roman" panose="02020603050405020304" pitchFamily="18" charset="0"/>
              </a:rPr>
              <a:t>as a smart array in much the same way that you can think of a property as a smart field.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Where </a:t>
            </a:r>
            <a:r>
              <a:rPr lang="en-IN" sz="2000" b="1" dirty="0">
                <a:latin typeface="Times New Roman" panose="02020603050405020304" pitchFamily="18" charset="0"/>
                <a:cs typeface="Times New Roman" panose="02020603050405020304" pitchFamily="18" charset="0"/>
              </a:rPr>
              <a:t>a property encapsulates a single value in a class, an indexer encapsulates a set of values. The syntax that you use for an indexer is exactly the same as the syntax that you use for an array. </a:t>
            </a:r>
          </a:p>
          <a:p>
            <a:pPr algn="just"/>
            <a:r>
              <a:rPr lang="en-IN" sz="2000" b="1" dirty="0">
                <a:latin typeface="Times New Roman" panose="02020603050405020304" pitchFamily="18" charset="0"/>
                <a:cs typeface="Times New Roman" panose="02020603050405020304" pitchFamily="18" charset="0"/>
              </a:rPr>
              <a:t>The best way to understand indexers is to work through an example. First, you’ll consider a problem and examine a solution that doesn’t use indexers.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Then </a:t>
            </a:r>
            <a:r>
              <a:rPr lang="en-IN" sz="2000" b="1" dirty="0">
                <a:latin typeface="Times New Roman" panose="02020603050405020304" pitchFamily="18" charset="0"/>
                <a:cs typeface="Times New Roman" panose="02020603050405020304" pitchFamily="18" charset="0"/>
              </a:rPr>
              <a:t>you’ll work through the same problem and look at a better solution that does use indexers. The problem concerns integers, or more precisely, the </a:t>
            </a:r>
            <a:r>
              <a:rPr lang="en-IN" sz="2000" b="1" i="1" dirty="0" err="1">
                <a:latin typeface="Times New Roman" panose="02020603050405020304" pitchFamily="18" charset="0"/>
                <a:cs typeface="Times New Roman" panose="02020603050405020304" pitchFamily="18" charset="0"/>
              </a:rPr>
              <a:t>int</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type. </a:t>
            </a:r>
            <a:r>
              <a:rPr lang="en-IN" sz="2000" b="1" dirty="0" smtClean="0">
                <a:latin typeface="Times New Roman" panose="02020603050405020304" pitchFamily="18" charset="0"/>
                <a:cs typeface="Times New Roman" panose="02020603050405020304" pitchFamily="18" charset="0"/>
              </a:rPr>
              <a:t> </a:t>
            </a:r>
          </a:p>
          <a:p>
            <a:pPr marL="0" indent="0" algn="ctr">
              <a:buNone/>
            </a:pPr>
            <a:r>
              <a:rPr lang="en-IN" sz="3500" b="1" dirty="0">
                <a:solidFill>
                  <a:srgbClr val="FF0000"/>
                </a:solidFill>
              </a:rPr>
              <a:t>An Example That Doesn’t Use Indexers </a:t>
            </a:r>
            <a:r>
              <a:rPr lang="en-IN" sz="3500" b="1" dirty="0" smtClean="0">
                <a:solidFill>
                  <a:srgbClr val="FF0000"/>
                </a:solidFill>
              </a:rPr>
              <a:t> </a:t>
            </a:r>
          </a:p>
          <a:p>
            <a:pPr marL="0" indent="0" algn="just">
              <a:buNone/>
            </a:pPr>
            <a:r>
              <a:rPr lang="en-IN" sz="2000" b="1" dirty="0">
                <a:latin typeface="Times New Roman" panose="02020603050405020304" pitchFamily="18" charset="0"/>
                <a:cs typeface="Times New Roman" panose="02020603050405020304" pitchFamily="18" charset="0"/>
              </a:rPr>
              <a:t>You normally use an </a:t>
            </a:r>
            <a:r>
              <a:rPr lang="en-IN" sz="2000" b="1" i="1" dirty="0" err="1">
                <a:latin typeface="Times New Roman" panose="02020603050405020304" pitchFamily="18" charset="0"/>
                <a:cs typeface="Times New Roman" panose="02020603050405020304" pitchFamily="18" charset="0"/>
              </a:rPr>
              <a:t>int</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to hold an integer value. Internally, an </a:t>
            </a:r>
            <a:r>
              <a:rPr lang="en-IN" sz="2000" b="1" i="1" dirty="0" err="1">
                <a:latin typeface="Times New Roman" panose="02020603050405020304" pitchFamily="18" charset="0"/>
                <a:cs typeface="Times New Roman" panose="02020603050405020304" pitchFamily="18" charset="0"/>
              </a:rPr>
              <a:t>int</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stores its value as a sequence of 32 bits, where each bit can be either 0 or 1. </a:t>
            </a:r>
            <a:endParaRPr lang="en-IN" sz="2000" b="1" dirty="0" smtClean="0">
              <a:latin typeface="Times New Roman" panose="02020603050405020304" pitchFamily="18" charset="0"/>
              <a:cs typeface="Times New Roman" panose="02020603050405020304" pitchFamily="18" charset="0"/>
            </a:endParaRPr>
          </a:p>
          <a:p>
            <a:pPr marL="0" indent="0" algn="just">
              <a:buNone/>
            </a:pPr>
            <a:r>
              <a:rPr lang="en-IN" sz="2000" b="1" dirty="0" smtClean="0">
                <a:latin typeface="Times New Roman" panose="02020603050405020304" pitchFamily="18" charset="0"/>
                <a:cs typeface="Times New Roman" panose="02020603050405020304" pitchFamily="18" charset="0"/>
              </a:rPr>
              <a:t>Most </a:t>
            </a:r>
            <a:r>
              <a:rPr lang="en-IN" sz="2000" b="1" dirty="0">
                <a:latin typeface="Times New Roman" panose="02020603050405020304" pitchFamily="18" charset="0"/>
                <a:cs typeface="Times New Roman" panose="02020603050405020304" pitchFamily="18" charset="0"/>
              </a:rPr>
              <a:t>of the time, you don’t care about this internal binary representation; you just use an </a:t>
            </a:r>
            <a:r>
              <a:rPr lang="en-IN" sz="2000" b="1" i="1" dirty="0" err="1">
                <a:latin typeface="Times New Roman" panose="02020603050405020304" pitchFamily="18" charset="0"/>
                <a:cs typeface="Times New Roman" panose="02020603050405020304" pitchFamily="18" charset="0"/>
              </a:rPr>
              <a:t>int</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type as a container that holds an integer value. </a:t>
            </a:r>
            <a:endParaRPr lang="en-IN" sz="2000" b="1" dirty="0" smtClean="0">
              <a:latin typeface="Times New Roman" panose="02020603050405020304" pitchFamily="18" charset="0"/>
              <a:cs typeface="Times New Roman" panose="02020603050405020304" pitchFamily="18" charset="0"/>
            </a:endParaRPr>
          </a:p>
          <a:p>
            <a:pPr marL="0" indent="0" algn="just">
              <a:buNone/>
            </a:pPr>
            <a:r>
              <a:rPr lang="en-IN" sz="2000" b="1" dirty="0" smtClean="0">
                <a:latin typeface="Times New Roman" panose="02020603050405020304" pitchFamily="18" charset="0"/>
                <a:cs typeface="Times New Roman" panose="02020603050405020304" pitchFamily="18" charset="0"/>
              </a:rPr>
              <a:t>However</a:t>
            </a:r>
            <a:r>
              <a:rPr lang="en-IN" sz="2000" b="1" dirty="0">
                <a:latin typeface="Times New Roman" panose="02020603050405020304" pitchFamily="18" charset="0"/>
                <a:cs typeface="Times New Roman" panose="02020603050405020304" pitchFamily="18" charset="0"/>
              </a:rPr>
              <a:t>, sometimes programmers use the </a:t>
            </a:r>
            <a:r>
              <a:rPr lang="en-IN" sz="2000" b="1" i="1" dirty="0" err="1">
                <a:latin typeface="Times New Roman" panose="02020603050405020304" pitchFamily="18" charset="0"/>
                <a:cs typeface="Times New Roman" panose="02020603050405020304" pitchFamily="18" charset="0"/>
              </a:rPr>
              <a:t>int</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type for other purposes—some programs use an </a:t>
            </a:r>
            <a:r>
              <a:rPr lang="en-IN" sz="2000" b="1" i="1" dirty="0" err="1">
                <a:latin typeface="Times New Roman" panose="02020603050405020304" pitchFamily="18" charset="0"/>
                <a:cs typeface="Times New Roman" panose="02020603050405020304" pitchFamily="18" charset="0"/>
              </a:rPr>
              <a:t>int</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as a set of binary flags and manipulate the individual bits within an </a:t>
            </a:r>
            <a:r>
              <a:rPr lang="en-IN" sz="2000" b="1" i="1" dirty="0">
                <a:latin typeface="Times New Roman" panose="02020603050405020304" pitchFamily="18" charset="0"/>
                <a:cs typeface="Times New Roman" panose="02020603050405020304" pitchFamily="18" charset="0"/>
              </a:rPr>
              <a:t>int</a:t>
            </a:r>
            <a:r>
              <a:rPr lang="en-IN" sz="2000" b="1" dirty="0">
                <a:latin typeface="Times New Roman" panose="02020603050405020304" pitchFamily="18" charset="0"/>
                <a:cs typeface="Times New Roman" panose="02020603050405020304" pitchFamily="18" charset="0"/>
              </a:rPr>
              <a:t>. If you are an old C hack like I am, what follows should have a very familiar feel! </a:t>
            </a: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038715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3" y="96585"/>
            <a:ext cx="11737304" cy="544488"/>
          </a:xfrm>
        </p:spPr>
        <p:txBody>
          <a:bodyPr>
            <a:noAutofit/>
          </a:bodyPr>
          <a:lstStyle/>
          <a:p>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t>
            </a:r>
            <a:r>
              <a:rPr lang="en-IN" sz="2800" dirty="0"/>
              <a:t/>
            </a:r>
            <a:br>
              <a:rPr lang="en-IN" sz="2800" dirty="0"/>
            </a:br>
            <a:r>
              <a:rPr lang="en-IN" sz="2800" dirty="0" smtClean="0"/>
              <a:t>   </a:t>
            </a:r>
            <a:r>
              <a:rPr lang="en-IN" sz="2800" b="1" dirty="0" smtClean="0">
                <a:solidFill>
                  <a:srgbClr val="C00000"/>
                </a:solidFill>
              </a:rPr>
              <a:t>Introduction</a:t>
            </a:r>
            <a:endParaRPr lang="en-IN" sz="2800" b="1" dirty="0">
              <a:solidFill>
                <a:srgbClr val="C00000"/>
              </a:solidFill>
            </a:endParaRPr>
          </a:p>
        </p:txBody>
      </p:sp>
      <p:sp>
        <p:nvSpPr>
          <p:cNvPr id="3" name="Content Placeholder 2"/>
          <p:cNvSpPr>
            <a:spLocks noGrp="1"/>
          </p:cNvSpPr>
          <p:nvPr>
            <p:ph idx="1"/>
          </p:nvPr>
        </p:nvSpPr>
        <p:spPr>
          <a:xfrm>
            <a:off x="0" y="623190"/>
            <a:ext cx="12188825" cy="6237312"/>
          </a:xfrm>
        </p:spPr>
        <p:txBody>
          <a:bodyPr>
            <a:normAutofit/>
          </a:bodyPr>
          <a:lstStyle/>
          <a:p>
            <a:pPr marL="0" indent="0" algn="just">
              <a:buNone/>
            </a:pPr>
            <a:r>
              <a:rPr lang="en-IN" sz="2000" b="1" dirty="0">
                <a:latin typeface="Times New Roman" panose="02020603050405020304" pitchFamily="18" charset="0"/>
                <a:cs typeface="Times New Roman" panose="02020603050405020304" pitchFamily="18" charset="0"/>
              </a:rPr>
              <a:t>This chapter looks at how to define and use properties to encapsulate fields and data in a class. </a:t>
            </a:r>
            <a:endParaRPr lang="en-IN" sz="2000" b="1" dirty="0" smtClean="0">
              <a:latin typeface="Times New Roman" panose="02020603050405020304" pitchFamily="18" charset="0"/>
              <a:cs typeface="Times New Roman" panose="02020603050405020304" pitchFamily="18" charset="0"/>
            </a:endParaRPr>
          </a:p>
          <a:p>
            <a:pPr marL="0" indent="0" algn="just">
              <a:buNone/>
            </a:pPr>
            <a:r>
              <a:rPr lang="en-IN" sz="2000" b="1" dirty="0">
                <a:latin typeface="Times New Roman" panose="02020603050405020304" pitchFamily="18" charset="0"/>
                <a:cs typeface="Times New Roman" panose="02020603050405020304" pitchFamily="18" charset="0"/>
              </a:rPr>
              <a:t>This approach ensures safe and controlled access to fields and enables you to encapsulate additional logic and rules concerning the values that are permitted. However, the syntax for accessing a field in this way is unnatural. </a:t>
            </a:r>
            <a:r>
              <a:rPr lang="en-IN" sz="2000" b="1" dirty="0" smtClean="0">
                <a:latin typeface="Times New Roman" panose="02020603050405020304" pitchFamily="18" charset="0"/>
                <a:cs typeface="Times New Roman" panose="02020603050405020304" pitchFamily="18" charset="0"/>
              </a:rPr>
              <a:t> </a:t>
            </a:r>
          </a:p>
          <a:p>
            <a:pPr marL="0" indent="0" algn="just">
              <a:buNone/>
            </a:pPr>
            <a:r>
              <a:rPr lang="en-IN" sz="2000" b="1" dirty="0">
                <a:latin typeface="Times New Roman" panose="02020603050405020304" pitchFamily="18" charset="0"/>
                <a:cs typeface="Times New Roman" panose="02020603050405020304" pitchFamily="18" charset="0"/>
              </a:rPr>
              <a:t>When you want to read or write a variable, you normally use an assignment statement, so calling a method to achieve the same effect on a field (which is, after all, just a variable) feels a little clumsy. Properties are designed to alleviate this awkwardness. </a:t>
            </a: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096611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71076" cy="548680"/>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48680"/>
            <a:ext cx="12188825" cy="6309320"/>
          </a:xfrm>
        </p:spPr>
        <p:txBody>
          <a:bodyPr>
            <a:normAutofit/>
          </a:bodyPr>
          <a:lstStyle/>
          <a:p>
            <a:pPr algn="just"/>
            <a:r>
              <a:rPr lang="en-IN" sz="2000" b="1" dirty="0">
                <a:latin typeface="Times New Roman" panose="02020603050405020304" pitchFamily="18" charset="0"/>
                <a:cs typeface="Times New Roman" panose="02020603050405020304" pitchFamily="18" charset="0"/>
              </a:rPr>
              <a:t>C# provides a set of operators that you can use to access and manipulate the individual bits in an </a:t>
            </a:r>
            <a:r>
              <a:rPr lang="en-IN" sz="2000" b="1" i="1" dirty="0">
                <a:latin typeface="Times New Roman" panose="02020603050405020304" pitchFamily="18" charset="0"/>
                <a:cs typeface="Times New Roman" panose="02020603050405020304" pitchFamily="18" charset="0"/>
              </a:rPr>
              <a:t>int</a:t>
            </a:r>
            <a:r>
              <a:rPr lang="en-IN" sz="2000" b="1" dirty="0">
                <a:latin typeface="Times New Roman" panose="02020603050405020304" pitchFamily="18" charset="0"/>
                <a:cs typeface="Times New Roman" panose="02020603050405020304" pitchFamily="18" charset="0"/>
              </a:rPr>
              <a:t>. These operators are as follows: </a:t>
            </a:r>
          </a:p>
          <a:p>
            <a:pPr algn="just"/>
            <a:r>
              <a:rPr lang="en-IN" sz="2800" b="1" dirty="0">
                <a:solidFill>
                  <a:srgbClr val="FF0000"/>
                </a:solidFill>
              </a:rPr>
              <a:t>The NOT (~) </a:t>
            </a:r>
            <a:r>
              <a:rPr lang="en-IN" sz="2800" b="1" dirty="0" smtClean="0">
                <a:solidFill>
                  <a:srgbClr val="FF0000"/>
                </a:solidFill>
              </a:rPr>
              <a:t>operator: </a:t>
            </a:r>
            <a:r>
              <a:rPr lang="en-IN" sz="2000" b="1" dirty="0">
                <a:latin typeface="Times New Roman" panose="02020603050405020304" pitchFamily="18" charset="0"/>
                <a:cs typeface="Times New Roman" panose="02020603050405020304" pitchFamily="18" charset="0"/>
              </a:rPr>
              <a:t>This is a unary operator that performs a bitwise complement. For example, if you take the 8-bit value </a:t>
            </a:r>
            <a:r>
              <a:rPr lang="en-IN" sz="2000" b="1" i="1" dirty="0">
                <a:latin typeface="Times New Roman" panose="02020603050405020304" pitchFamily="18" charset="0"/>
                <a:cs typeface="Times New Roman" panose="02020603050405020304" pitchFamily="18" charset="0"/>
              </a:rPr>
              <a:t>11001100 </a:t>
            </a:r>
            <a:r>
              <a:rPr lang="en-IN" sz="2000" b="1" dirty="0">
                <a:latin typeface="Times New Roman" panose="02020603050405020304" pitchFamily="18" charset="0"/>
                <a:cs typeface="Times New Roman" panose="02020603050405020304" pitchFamily="18" charset="0"/>
              </a:rPr>
              <a:t>(</a:t>
            </a:r>
            <a:r>
              <a:rPr lang="en-IN" sz="2000" b="1" i="1" dirty="0">
                <a:latin typeface="Times New Roman" panose="02020603050405020304" pitchFamily="18" charset="0"/>
                <a:cs typeface="Times New Roman" panose="02020603050405020304" pitchFamily="18" charset="0"/>
              </a:rPr>
              <a:t>204 </a:t>
            </a:r>
            <a:r>
              <a:rPr lang="en-IN" sz="2000" b="1" dirty="0">
                <a:latin typeface="Times New Roman" panose="02020603050405020304" pitchFamily="18" charset="0"/>
                <a:cs typeface="Times New Roman" panose="02020603050405020304" pitchFamily="18" charset="0"/>
              </a:rPr>
              <a:t>decimal) and apply the </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operator to it, you obtain the result </a:t>
            </a:r>
            <a:r>
              <a:rPr lang="en-IN" sz="2000" b="1" i="1" dirty="0">
                <a:latin typeface="Times New Roman" panose="02020603050405020304" pitchFamily="18" charset="0"/>
                <a:cs typeface="Times New Roman" panose="02020603050405020304" pitchFamily="18" charset="0"/>
              </a:rPr>
              <a:t>00110011 </a:t>
            </a:r>
            <a:r>
              <a:rPr lang="en-IN" sz="2000" b="1" dirty="0">
                <a:latin typeface="Times New Roman" panose="02020603050405020304" pitchFamily="18" charset="0"/>
                <a:cs typeface="Times New Roman" panose="02020603050405020304" pitchFamily="18" charset="0"/>
              </a:rPr>
              <a:t>(</a:t>
            </a:r>
            <a:r>
              <a:rPr lang="en-IN" sz="2000" b="1" i="1" dirty="0">
                <a:latin typeface="Times New Roman" panose="02020603050405020304" pitchFamily="18" charset="0"/>
                <a:cs typeface="Times New Roman" panose="02020603050405020304" pitchFamily="18" charset="0"/>
              </a:rPr>
              <a:t>51 </a:t>
            </a:r>
            <a:r>
              <a:rPr lang="en-IN" sz="2000" b="1" dirty="0">
                <a:latin typeface="Times New Roman" panose="02020603050405020304" pitchFamily="18" charset="0"/>
                <a:cs typeface="Times New Roman" panose="02020603050405020304" pitchFamily="18" charset="0"/>
              </a:rPr>
              <a:t>decimal)—all the 1s in the original value become 0s, and all the 0s become 1s. </a:t>
            </a:r>
            <a:r>
              <a:rPr lang="en-IN" sz="2000" b="1" dirty="0" smtClean="0">
                <a:latin typeface="Times New Roman" panose="02020603050405020304" pitchFamily="18" charset="0"/>
                <a:cs typeface="Times New Roman" panose="02020603050405020304" pitchFamily="18" charset="0"/>
              </a:rPr>
              <a:t> </a:t>
            </a:r>
          </a:p>
          <a:p>
            <a:pPr algn="just"/>
            <a:r>
              <a:rPr lang="en-IN" sz="2800" b="1" dirty="0" smtClean="0">
                <a:solidFill>
                  <a:srgbClr val="FF0000"/>
                </a:solidFill>
              </a:rPr>
              <a:t>The </a:t>
            </a:r>
            <a:r>
              <a:rPr lang="en-IN" sz="2800" b="1" dirty="0">
                <a:solidFill>
                  <a:srgbClr val="FF0000"/>
                </a:solidFill>
              </a:rPr>
              <a:t>left-shift (&lt;&lt;) </a:t>
            </a:r>
            <a:r>
              <a:rPr lang="en-IN" sz="2800" b="1" dirty="0" smtClean="0">
                <a:solidFill>
                  <a:srgbClr val="FF0000"/>
                </a:solidFill>
              </a:rPr>
              <a:t>operator:  </a:t>
            </a:r>
            <a:r>
              <a:rPr lang="en-IN" sz="2000" b="1" dirty="0">
                <a:latin typeface="Times New Roman" panose="02020603050405020304" pitchFamily="18" charset="0"/>
                <a:cs typeface="Times New Roman" panose="02020603050405020304" pitchFamily="18" charset="0"/>
              </a:rPr>
              <a:t>This is a binary operator that performs a left shift. The expression </a:t>
            </a:r>
            <a:r>
              <a:rPr lang="en-IN" sz="2000" b="1" i="1" dirty="0">
                <a:latin typeface="Times New Roman" panose="02020603050405020304" pitchFamily="18" charset="0"/>
                <a:cs typeface="Times New Roman" panose="02020603050405020304" pitchFamily="18" charset="0"/>
              </a:rPr>
              <a:t>204 &lt;&lt; 2 </a:t>
            </a:r>
            <a:r>
              <a:rPr lang="en-IN" sz="2000" b="1" dirty="0">
                <a:latin typeface="Times New Roman" panose="02020603050405020304" pitchFamily="18" charset="0"/>
                <a:cs typeface="Times New Roman" panose="02020603050405020304" pitchFamily="18" charset="0"/>
              </a:rPr>
              <a:t>returns the value </a:t>
            </a:r>
            <a:r>
              <a:rPr lang="en-IN" sz="2000" b="1" i="1" dirty="0">
                <a:latin typeface="Times New Roman" panose="02020603050405020304" pitchFamily="18" charset="0"/>
                <a:cs typeface="Times New Roman" panose="02020603050405020304" pitchFamily="18" charset="0"/>
              </a:rPr>
              <a:t>48</a:t>
            </a:r>
            <a:r>
              <a:rPr lang="en-IN" sz="2000" b="1" dirty="0">
                <a:latin typeface="Times New Roman" panose="02020603050405020304" pitchFamily="18" charset="0"/>
                <a:cs typeface="Times New Roman" panose="02020603050405020304" pitchFamily="18" charset="0"/>
              </a:rPr>
              <a:t>. (In binary, </a:t>
            </a:r>
            <a:r>
              <a:rPr lang="en-IN" sz="2000" b="1" i="1" dirty="0">
                <a:latin typeface="Times New Roman" panose="02020603050405020304" pitchFamily="18" charset="0"/>
                <a:cs typeface="Times New Roman" panose="02020603050405020304" pitchFamily="18" charset="0"/>
              </a:rPr>
              <a:t>204 </a:t>
            </a:r>
            <a:r>
              <a:rPr lang="en-IN" sz="2000" b="1" dirty="0">
                <a:latin typeface="Times New Roman" panose="02020603050405020304" pitchFamily="18" charset="0"/>
                <a:cs typeface="Times New Roman" panose="02020603050405020304" pitchFamily="18" charset="0"/>
              </a:rPr>
              <a:t>decimal is </a:t>
            </a:r>
            <a:r>
              <a:rPr lang="en-IN" sz="2000" b="1" i="1" dirty="0">
                <a:latin typeface="Times New Roman" panose="02020603050405020304" pitchFamily="18" charset="0"/>
                <a:cs typeface="Times New Roman" panose="02020603050405020304" pitchFamily="18" charset="0"/>
              </a:rPr>
              <a:t>11001100</a:t>
            </a:r>
            <a:r>
              <a:rPr lang="en-IN" sz="2000" b="1" dirty="0">
                <a:latin typeface="Times New Roman" panose="02020603050405020304" pitchFamily="18" charset="0"/>
                <a:cs typeface="Times New Roman" panose="02020603050405020304" pitchFamily="18" charset="0"/>
              </a:rPr>
              <a:t>, and left-shifting it by two places yields </a:t>
            </a:r>
            <a:r>
              <a:rPr lang="en-IN" sz="2000" b="1" i="1" dirty="0">
                <a:latin typeface="Times New Roman" panose="02020603050405020304" pitchFamily="18" charset="0"/>
                <a:cs typeface="Times New Roman" panose="02020603050405020304" pitchFamily="18" charset="0"/>
              </a:rPr>
              <a:t>00110000</a:t>
            </a:r>
            <a:r>
              <a:rPr lang="en-IN" sz="2000" b="1" dirty="0">
                <a:latin typeface="Times New Roman" panose="02020603050405020304" pitchFamily="18" charset="0"/>
                <a:cs typeface="Times New Roman" panose="02020603050405020304" pitchFamily="18" charset="0"/>
              </a:rPr>
              <a:t>, or </a:t>
            </a:r>
            <a:r>
              <a:rPr lang="en-IN" sz="2000" b="1" i="1" dirty="0">
                <a:latin typeface="Times New Roman" panose="02020603050405020304" pitchFamily="18" charset="0"/>
                <a:cs typeface="Times New Roman" panose="02020603050405020304" pitchFamily="18" charset="0"/>
              </a:rPr>
              <a:t>48 </a:t>
            </a:r>
            <a:r>
              <a:rPr lang="en-IN" sz="2000" b="1" dirty="0">
                <a:latin typeface="Times New Roman" panose="02020603050405020304" pitchFamily="18" charset="0"/>
                <a:cs typeface="Times New Roman" panose="02020603050405020304" pitchFamily="18" charset="0"/>
              </a:rPr>
              <a:t>decimal.) The far-left bits are discarded, and </a:t>
            </a:r>
            <a:r>
              <a:rPr lang="en-IN" sz="2000" b="1" dirty="0" err="1">
                <a:latin typeface="Times New Roman" panose="02020603050405020304" pitchFamily="18" charset="0"/>
                <a:cs typeface="Times New Roman" panose="02020603050405020304" pitchFamily="18" charset="0"/>
              </a:rPr>
              <a:t>zeros</a:t>
            </a:r>
            <a:r>
              <a:rPr lang="en-IN" sz="2000" b="1" dirty="0">
                <a:latin typeface="Times New Roman" panose="02020603050405020304" pitchFamily="18" charset="0"/>
                <a:cs typeface="Times New Roman" panose="02020603050405020304" pitchFamily="18" charset="0"/>
              </a:rPr>
              <a:t> are introduced from the right. There is a corresponding right-shift operator, </a:t>
            </a:r>
            <a:r>
              <a:rPr lang="en-IN" sz="2000" b="1" i="1" dirty="0">
                <a:latin typeface="Times New Roman" panose="02020603050405020304" pitchFamily="18" charset="0"/>
                <a:cs typeface="Times New Roman" panose="02020603050405020304" pitchFamily="18" charset="0"/>
              </a:rPr>
              <a:t>&gt;&gt;</a:t>
            </a:r>
            <a:r>
              <a:rPr lang="en-IN" sz="2000" b="1" dirty="0">
                <a:latin typeface="Times New Roman" panose="02020603050405020304" pitchFamily="18" charset="0"/>
                <a:cs typeface="Times New Roman" panose="02020603050405020304" pitchFamily="18" charset="0"/>
              </a:rPr>
              <a:t>. </a:t>
            </a:r>
          </a:p>
          <a:p>
            <a:pPr algn="just"/>
            <a:r>
              <a:rPr lang="en-IN" sz="2800" b="1" dirty="0">
                <a:solidFill>
                  <a:srgbClr val="FF0000"/>
                </a:solidFill>
              </a:rPr>
              <a:t>The OR (|) operator </a:t>
            </a:r>
            <a:r>
              <a:rPr lang="en-IN" sz="2800" b="1" dirty="0" smtClean="0">
                <a:solidFill>
                  <a:srgbClr val="FF0000"/>
                </a:solidFill>
              </a:rPr>
              <a:t>: </a:t>
            </a:r>
            <a:r>
              <a:rPr lang="en-IN" sz="2000" b="1" dirty="0" smtClean="0">
                <a:latin typeface="Times New Roman" panose="02020603050405020304" pitchFamily="18" charset="0"/>
                <a:cs typeface="Times New Roman" panose="02020603050405020304" pitchFamily="18" charset="0"/>
              </a:rPr>
              <a:t>This </a:t>
            </a:r>
            <a:r>
              <a:rPr lang="en-IN" sz="2000" b="1" dirty="0">
                <a:latin typeface="Times New Roman" panose="02020603050405020304" pitchFamily="18" charset="0"/>
                <a:cs typeface="Times New Roman" panose="02020603050405020304" pitchFamily="18" charset="0"/>
              </a:rPr>
              <a:t>is a binary operator that performs a bitwise OR operation, returning a value containing a 1 in each position in which either of the operands has a 1. For example, the expression </a:t>
            </a:r>
            <a:r>
              <a:rPr lang="en-IN" sz="2000" b="1" i="1" dirty="0">
                <a:latin typeface="Times New Roman" panose="02020603050405020304" pitchFamily="18" charset="0"/>
                <a:cs typeface="Times New Roman" panose="02020603050405020304" pitchFamily="18" charset="0"/>
              </a:rPr>
              <a:t>204 | 24 </a:t>
            </a:r>
            <a:r>
              <a:rPr lang="en-IN" sz="2000" b="1" dirty="0">
                <a:latin typeface="Times New Roman" panose="02020603050405020304" pitchFamily="18" charset="0"/>
                <a:cs typeface="Times New Roman" panose="02020603050405020304" pitchFamily="18" charset="0"/>
              </a:rPr>
              <a:t>has the value </a:t>
            </a:r>
            <a:r>
              <a:rPr lang="en-IN" sz="2000" b="1" i="1" dirty="0">
                <a:latin typeface="Times New Roman" panose="02020603050405020304" pitchFamily="18" charset="0"/>
                <a:cs typeface="Times New Roman" panose="02020603050405020304" pitchFamily="18" charset="0"/>
              </a:rPr>
              <a:t>220 </a:t>
            </a:r>
            <a:r>
              <a:rPr lang="en-IN" sz="2000" b="1" dirty="0">
                <a:latin typeface="Times New Roman" panose="02020603050405020304" pitchFamily="18" charset="0"/>
                <a:cs typeface="Times New Roman" panose="02020603050405020304" pitchFamily="18" charset="0"/>
              </a:rPr>
              <a:t>(</a:t>
            </a:r>
            <a:r>
              <a:rPr lang="en-IN" sz="2000" b="1" i="1" dirty="0">
                <a:latin typeface="Times New Roman" panose="02020603050405020304" pitchFamily="18" charset="0"/>
                <a:cs typeface="Times New Roman" panose="02020603050405020304" pitchFamily="18" charset="0"/>
              </a:rPr>
              <a:t>204 </a:t>
            </a:r>
            <a:r>
              <a:rPr lang="en-IN" sz="2000" b="1" dirty="0">
                <a:latin typeface="Times New Roman" panose="02020603050405020304" pitchFamily="18" charset="0"/>
                <a:cs typeface="Times New Roman" panose="02020603050405020304" pitchFamily="18" charset="0"/>
              </a:rPr>
              <a:t>is </a:t>
            </a:r>
            <a:r>
              <a:rPr lang="en-IN" sz="2000" b="1" i="1" dirty="0">
                <a:latin typeface="Times New Roman" panose="02020603050405020304" pitchFamily="18" charset="0"/>
                <a:cs typeface="Times New Roman" panose="02020603050405020304" pitchFamily="18" charset="0"/>
              </a:rPr>
              <a:t>11001100, 24 </a:t>
            </a:r>
            <a:r>
              <a:rPr lang="en-IN" sz="2000" b="1" dirty="0">
                <a:latin typeface="Times New Roman" panose="02020603050405020304" pitchFamily="18" charset="0"/>
                <a:cs typeface="Times New Roman" panose="02020603050405020304" pitchFamily="18" charset="0"/>
              </a:rPr>
              <a:t>is </a:t>
            </a:r>
            <a:r>
              <a:rPr lang="en-IN" sz="2000" b="1" i="1" dirty="0">
                <a:latin typeface="Times New Roman" panose="02020603050405020304" pitchFamily="18" charset="0"/>
                <a:cs typeface="Times New Roman" panose="02020603050405020304" pitchFamily="18" charset="0"/>
              </a:rPr>
              <a:t>00011000</a:t>
            </a:r>
            <a:r>
              <a:rPr lang="en-IN" sz="2000" b="1" dirty="0">
                <a:latin typeface="Times New Roman" panose="02020603050405020304" pitchFamily="18" charset="0"/>
                <a:cs typeface="Times New Roman" panose="02020603050405020304" pitchFamily="18" charset="0"/>
              </a:rPr>
              <a:t>, and </a:t>
            </a:r>
            <a:r>
              <a:rPr lang="en-IN" sz="2000" b="1" i="1" dirty="0">
                <a:latin typeface="Times New Roman" panose="02020603050405020304" pitchFamily="18" charset="0"/>
                <a:cs typeface="Times New Roman" panose="02020603050405020304" pitchFamily="18" charset="0"/>
              </a:rPr>
              <a:t>220 </a:t>
            </a:r>
            <a:r>
              <a:rPr lang="en-IN" sz="2000" b="1" dirty="0">
                <a:latin typeface="Times New Roman" panose="02020603050405020304" pitchFamily="18" charset="0"/>
                <a:cs typeface="Times New Roman" panose="02020603050405020304" pitchFamily="18" charset="0"/>
              </a:rPr>
              <a:t>is </a:t>
            </a:r>
            <a:r>
              <a:rPr lang="en-IN" sz="2000" b="1" i="1" dirty="0">
                <a:latin typeface="Times New Roman" panose="02020603050405020304" pitchFamily="18" charset="0"/>
                <a:cs typeface="Times New Roman" panose="02020603050405020304" pitchFamily="18" charset="0"/>
              </a:rPr>
              <a:t>11011100</a:t>
            </a:r>
            <a:r>
              <a:rPr lang="en-IN" sz="2000" b="1" dirty="0">
                <a:latin typeface="Times New Roman" panose="02020603050405020304" pitchFamily="18" charset="0"/>
                <a:cs typeface="Times New Roman" panose="02020603050405020304" pitchFamily="18" charset="0"/>
              </a:rPr>
              <a:t>). </a:t>
            </a:r>
          </a:p>
          <a:p>
            <a:pPr algn="just"/>
            <a:r>
              <a:rPr lang="en-IN" sz="2800" b="1" dirty="0">
                <a:solidFill>
                  <a:srgbClr val="FF0000"/>
                </a:solidFill>
              </a:rPr>
              <a:t>The AND (&amp;) </a:t>
            </a:r>
            <a:r>
              <a:rPr lang="en-IN" sz="2800" b="1" dirty="0" smtClean="0">
                <a:solidFill>
                  <a:srgbClr val="FF0000"/>
                </a:solidFill>
              </a:rPr>
              <a:t>operator: </a:t>
            </a:r>
            <a:r>
              <a:rPr lang="en-IN" sz="2000" b="1" dirty="0">
                <a:latin typeface="Times New Roman" panose="02020603050405020304" pitchFamily="18" charset="0"/>
                <a:cs typeface="Times New Roman" panose="02020603050405020304" pitchFamily="18" charset="0"/>
              </a:rPr>
              <a:t>This operator performs a bitwise AND operation. AND is similar to the bitwise OR operator, except that it returns a value containing a 1 in each position where both of the operands have a 1. So </a:t>
            </a:r>
            <a:r>
              <a:rPr lang="en-IN" sz="2000" b="1" i="1" dirty="0">
                <a:latin typeface="Times New Roman" panose="02020603050405020304" pitchFamily="18" charset="0"/>
                <a:cs typeface="Times New Roman" panose="02020603050405020304" pitchFamily="18" charset="0"/>
              </a:rPr>
              <a:t>204 &amp; 24 </a:t>
            </a:r>
            <a:r>
              <a:rPr lang="en-IN" sz="2000" b="1" dirty="0">
                <a:latin typeface="Times New Roman" panose="02020603050405020304" pitchFamily="18" charset="0"/>
                <a:cs typeface="Times New Roman" panose="02020603050405020304" pitchFamily="18" charset="0"/>
              </a:rPr>
              <a:t>is </a:t>
            </a:r>
            <a:r>
              <a:rPr lang="en-IN" sz="2000" b="1" i="1" dirty="0">
                <a:latin typeface="Times New Roman" panose="02020603050405020304" pitchFamily="18" charset="0"/>
                <a:cs typeface="Times New Roman" panose="02020603050405020304" pitchFamily="18" charset="0"/>
              </a:rPr>
              <a:t>8 </a:t>
            </a:r>
            <a:r>
              <a:rPr lang="en-IN" sz="2000" b="1" dirty="0">
                <a:latin typeface="Times New Roman" panose="02020603050405020304" pitchFamily="18" charset="0"/>
                <a:cs typeface="Times New Roman" panose="02020603050405020304" pitchFamily="18" charset="0"/>
              </a:rPr>
              <a:t>(</a:t>
            </a:r>
            <a:r>
              <a:rPr lang="en-IN" sz="2000" b="1" i="1" dirty="0">
                <a:latin typeface="Times New Roman" panose="02020603050405020304" pitchFamily="18" charset="0"/>
                <a:cs typeface="Times New Roman" panose="02020603050405020304" pitchFamily="18" charset="0"/>
              </a:rPr>
              <a:t>204 </a:t>
            </a:r>
            <a:r>
              <a:rPr lang="en-IN" sz="2000" b="1" dirty="0">
                <a:latin typeface="Times New Roman" panose="02020603050405020304" pitchFamily="18" charset="0"/>
                <a:cs typeface="Times New Roman" panose="02020603050405020304" pitchFamily="18" charset="0"/>
              </a:rPr>
              <a:t>is </a:t>
            </a:r>
            <a:r>
              <a:rPr lang="en-IN" sz="2000" b="1" i="1" dirty="0">
                <a:latin typeface="Times New Roman" panose="02020603050405020304" pitchFamily="18" charset="0"/>
                <a:cs typeface="Times New Roman" panose="02020603050405020304" pitchFamily="18" charset="0"/>
              </a:rPr>
              <a:t>11001100, 24 </a:t>
            </a:r>
            <a:r>
              <a:rPr lang="en-IN" sz="2000" b="1" dirty="0">
                <a:latin typeface="Times New Roman" panose="02020603050405020304" pitchFamily="18" charset="0"/>
                <a:cs typeface="Times New Roman" panose="02020603050405020304" pitchFamily="18" charset="0"/>
              </a:rPr>
              <a:t>is </a:t>
            </a:r>
            <a:r>
              <a:rPr lang="en-IN" sz="2000" b="1" i="1" dirty="0">
                <a:latin typeface="Times New Roman" panose="02020603050405020304" pitchFamily="18" charset="0"/>
                <a:cs typeface="Times New Roman" panose="02020603050405020304" pitchFamily="18" charset="0"/>
              </a:rPr>
              <a:t>00011000</a:t>
            </a:r>
            <a:r>
              <a:rPr lang="en-IN" sz="2000" b="1" dirty="0">
                <a:latin typeface="Times New Roman" panose="02020603050405020304" pitchFamily="18" charset="0"/>
                <a:cs typeface="Times New Roman" panose="02020603050405020304" pitchFamily="18" charset="0"/>
              </a:rPr>
              <a:t>, and </a:t>
            </a:r>
            <a:r>
              <a:rPr lang="en-IN" sz="2000" b="1" i="1" dirty="0">
                <a:latin typeface="Times New Roman" panose="02020603050405020304" pitchFamily="18" charset="0"/>
                <a:cs typeface="Times New Roman" panose="02020603050405020304" pitchFamily="18" charset="0"/>
              </a:rPr>
              <a:t>8 </a:t>
            </a:r>
            <a:r>
              <a:rPr lang="en-IN" sz="2000" b="1" dirty="0">
                <a:latin typeface="Times New Roman" panose="02020603050405020304" pitchFamily="18" charset="0"/>
                <a:cs typeface="Times New Roman" panose="02020603050405020304" pitchFamily="18" charset="0"/>
              </a:rPr>
              <a:t>is </a:t>
            </a:r>
            <a:r>
              <a:rPr lang="en-IN" sz="2000" b="1" i="1" dirty="0">
                <a:latin typeface="Times New Roman" panose="02020603050405020304" pitchFamily="18" charset="0"/>
                <a:cs typeface="Times New Roman" panose="02020603050405020304" pitchFamily="18" charset="0"/>
              </a:rPr>
              <a:t>00001000</a:t>
            </a:r>
            <a:r>
              <a:rPr lang="en-IN" sz="2000" b="1" dirty="0">
                <a:latin typeface="Times New Roman" panose="02020603050405020304" pitchFamily="18" charset="0"/>
                <a:cs typeface="Times New Roman" panose="02020603050405020304" pitchFamily="18" charset="0"/>
              </a:rPr>
              <a:t>). </a:t>
            </a:r>
          </a:p>
          <a:p>
            <a:pPr algn="just"/>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847651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71076" cy="548680"/>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48680"/>
            <a:ext cx="12188825" cy="6309320"/>
          </a:xfrm>
        </p:spPr>
        <p:txBody>
          <a:bodyPr>
            <a:normAutofit lnSpcReduction="10000"/>
          </a:bodyPr>
          <a:lstStyle/>
          <a:p>
            <a:pPr algn="just"/>
            <a:r>
              <a:rPr lang="en-IN" sz="2800" b="1" dirty="0" smtClean="0">
                <a:solidFill>
                  <a:srgbClr val="FF0000"/>
                </a:solidFill>
              </a:rPr>
              <a:t>The </a:t>
            </a:r>
            <a:r>
              <a:rPr lang="en-IN" sz="2800" b="1" dirty="0">
                <a:solidFill>
                  <a:srgbClr val="FF0000"/>
                </a:solidFill>
              </a:rPr>
              <a:t>XOR (^) </a:t>
            </a:r>
            <a:r>
              <a:rPr lang="en-IN" sz="2800" b="1" dirty="0" smtClean="0">
                <a:solidFill>
                  <a:srgbClr val="FF0000"/>
                </a:solidFill>
              </a:rPr>
              <a:t>operator: </a:t>
            </a:r>
            <a:r>
              <a:rPr lang="en-IN" sz="2000" b="1" dirty="0">
                <a:latin typeface="Times New Roman" panose="02020603050405020304" pitchFamily="18" charset="0"/>
                <a:cs typeface="Times New Roman" panose="02020603050405020304" pitchFamily="18" charset="0"/>
              </a:rPr>
              <a:t>This operator performs a bitwise exclusive OR operation, returning a 1 in each bit where there is a 1 in one operand or the other but not both. (Two 1s yield a 0—this is the “exclusive” part of the operator.) So </a:t>
            </a:r>
            <a:r>
              <a:rPr lang="en-IN" sz="2000" b="1" i="1" dirty="0">
                <a:latin typeface="Times New Roman" panose="02020603050405020304" pitchFamily="18" charset="0"/>
                <a:cs typeface="Times New Roman" panose="02020603050405020304" pitchFamily="18" charset="0"/>
              </a:rPr>
              <a:t>204 ^ 24 </a:t>
            </a:r>
            <a:r>
              <a:rPr lang="en-IN" sz="2000" b="1" dirty="0">
                <a:latin typeface="Times New Roman" panose="02020603050405020304" pitchFamily="18" charset="0"/>
                <a:cs typeface="Times New Roman" panose="02020603050405020304" pitchFamily="18" charset="0"/>
              </a:rPr>
              <a:t>is </a:t>
            </a:r>
            <a:r>
              <a:rPr lang="en-IN" sz="2000" b="1" i="1" dirty="0">
                <a:latin typeface="Times New Roman" panose="02020603050405020304" pitchFamily="18" charset="0"/>
                <a:cs typeface="Times New Roman" panose="02020603050405020304" pitchFamily="18" charset="0"/>
              </a:rPr>
              <a:t>212 </a:t>
            </a:r>
            <a:r>
              <a:rPr lang="en-IN" sz="2000" b="1" dirty="0">
                <a:latin typeface="Times New Roman" panose="02020603050405020304" pitchFamily="18" charset="0"/>
                <a:cs typeface="Times New Roman" panose="02020603050405020304" pitchFamily="18" charset="0"/>
              </a:rPr>
              <a:t>(</a:t>
            </a:r>
            <a:r>
              <a:rPr lang="en-IN" sz="2000" b="1" i="1" dirty="0">
                <a:latin typeface="Times New Roman" panose="02020603050405020304" pitchFamily="18" charset="0"/>
                <a:cs typeface="Times New Roman" panose="02020603050405020304" pitchFamily="18" charset="0"/>
              </a:rPr>
              <a:t>11001100 ^ 00011000 </a:t>
            </a:r>
            <a:r>
              <a:rPr lang="en-IN" sz="2000" b="1" dirty="0">
                <a:latin typeface="Times New Roman" panose="02020603050405020304" pitchFamily="18" charset="0"/>
                <a:cs typeface="Times New Roman" panose="02020603050405020304" pitchFamily="18" charset="0"/>
              </a:rPr>
              <a:t>is </a:t>
            </a:r>
            <a:r>
              <a:rPr lang="en-IN" sz="2000" b="1" i="1" dirty="0">
                <a:latin typeface="Times New Roman" panose="02020603050405020304" pitchFamily="18" charset="0"/>
                <a:cs typeface="Times New Roman" panose="02020603050405020304" pitchFamily="18" charset="0"/>
              </a:rPr>
              <a:t>11010100</a:t>
            </a:r>
            <a:r>
              <a:rPr lang="en-IN" sz="2000" b="1" dirty="0" smtClean="0">
                <a:latin typeface="Times New Roman" panose="02020603050405020304" pitchFamily="18" charset="0"/>
                <a:cs typeface="Times New Roman" panose="02020603050405020304" pitchFamily="18" charset="0"/>
              </a:rPr>
              <a:t>). </a:t>
            </a:r>
            <a:endParaRPr lang="en-IN" sz="2000" b="1" dirty="0">
              <a:latin typeface="Times New Roman" panose="02020603050405020304" pitchFamily="18" charset="0"/>
              <a:cs typeface="Times New Roman" panose="02020603050405020304" pitchFamily="18" charset="0"/>
            </a:endParaRPr>
          </a:p>
          <a:p>
            <a:pPr algn="just"/>
            <a:r>
              <a:rPr lang="en-IN" sz="2000" b="1" dirty="0">
                <a:latin typeface="Times New Roman" panose="02020603050405020304" pitchFamily="18" charset="0"/>
                <a:cs typeface="Times New Roman" panose="02020603050405020304" pitchFamily="18" charset="0"/>
              </a:rPr>
              <a:t>You can use these operators together to determine the values of the individual bits in an </a:t>
            </a:r>
            <a:r>
              <a:rPr lang="en-IN" sz="2000" b="1" i="1" dirty="0">
                <a:latin typeface="Times New Roman" panose="02020603050405020304" pitchFamily="18" charset="0"/>
                <a:cs typeface="Times New Roman" panose="02020603050405020304" pitchFamily="18" charset="0"/>
              </a:rPr>
              <a:t>int</a:t>
            </a:r>
            <a:r>
              <a:rPr lang="en-IN" sz="2000" b="1" dirty="0">
                <a:latin typeface="Times New Roman" panose="02020603050405020304" pitchFamily="18" charset="0"/>
                <a:cs typeface="Times New Roman" panose="02020603050405020304" pitchFamily="18" charset="0"/>
              </a:rPr>
              <a:t>. As an example, the following expression uses the left-shift (</a:t>
            </a:r>
            <a:r>
              <a:rPr lang="en-IN" sz="2000" b="1" i="1" dirty="0">
                <a:latin typeface="Times New Roman" panose="02020603050405020304" pitchFamily="18" charset="0"/>
                <a:cs typeface="Times New Roman" panose="02020603050405020304" pitchFamily="18" charset="0"/>
              </a:rPr>
              <a:t>&lt;&lt;</a:t>
            </a:r>
            <a:r>
              <a:rPr lang="en-IN" sz="2000" b="1" dirty="0">
                <a:latin typeface="Times New Roman" panose="02020603050405020304" pitchFamily="18" charset="0"/>
                <a:cs typeface="Times New Roman" panose="02020603050405020304" pitchFamily="18" charset="0"/>
              </a:rPr>
              <a:t>) and bitwise AND (</a:t>
            </a:r>
            <a:r>
              <a:rPr lang="en-IN" sz="2000" b="1" i="1" dirty="0">
                <a:latin typeface="Times New Roman" panose="02020603050405020304" pitchFamily="18" charset="0"/>
                <a:cs typeface="Times New Roman" panose="02020603050405020304" pitchFamily="18" charset="0"/>
              </a:rPr>
              <a:t>&amp;</a:t>
            </a:r>
            <a:r>
              <a:rPr lang="en-IN" sz="2000" b="1" dirty="0">
                <a:latin typeface="Times New Roman" panose="02020603050405020304" pitchFamily="18" charset="0"/>
                <a:cs typeface="Times New Roman" panose="02020603050405020304" pitchFamily="18" charset="0"/>
              </a:rPr>
              <a:t>) operators to determine whether the sixth bit from the right of the </a:t>
            </a:r>
            <a:r>
              <a:rPr lang="en-IN" sz="2000" b="1" i="1" dirty="0">
                <a:latin typeface="Times New Roman" panose="02020603050405020304" pitchFamily="18" charset="0"/>
                <a:cs typeface="Times New Roman" panose="02020603050405020304" pitchFamily="18" charset="0"/>
              </a:rPr>
              <a:t>byte </a:t>
            </a:r>
            <a:r>
              <a:rPr lang="en-IN" sz="2000" b="1" dirty="0">
                <a:latin typeface="Times New Roman" panose="02020603050405020304" pitchFamily="18" charset="0"/>
                <a:cs typeface="Times New Roman" panose="02020603050405020304" pitchFamily="18" charset="0"/>
              </a:rPr>
              <a:t>variable named </a:t>
            </a:r>
            <a:r>
              <a:rPr lang="en-IN" sz="2000" b="1" i="1" dirty="0">
                <a:latin typeface="Times New Roman" panose="02020603050405020304" pitchFamily="18" charset="0"/>
                <a:cs typeface="Times New Roman" panose="02020603050405020304" pitchFamily="18" charset="0"/>
              </a:rPr>
              <a:t>bits </a:t>
            </a:r>
            <a:r>
              <a:rPr lang="en-IN" sz="2000" b="1" dirty="0">
                <a:latin typeface="Times New Roman" panose="02020603050405020304" pitchFamily="18" charset="0"/>
                <a:cs typeface="Times New Roman" panose="02020603050405020304" pitchFamily="18" charset="0"/>
              </a:rPr>
              <a:t>is set to </a:t>
            </a:r>
            <a:r>
              <a:rPr lang="en-IN" sz="2000" b="1" i="1" dirty="0">
                <a:latin typeface="Times New Roman" panose="02020603050405020304" pitchFamily="18" charset="0"/>
                <a:cs typeface="Times New Roman" panose="02020603050405020304" pitchFamily="18" charset="0"/>
              </a:rPr>
              <a:t>0 </a:t>
            </a:r>
            <a:r>
              <a:rPr lang="en-IN" sz="2000" b="1" dirty="0">
                <a:latin typeface="Times New Roman" panose="02020603050405020304" pitchFamily="18" charset="0"/>
                <a:cs typeface="Times New Roman" panose="02020603050405020304" pitchFamily="18" charset="0"/>
              </a:rPr>
              <a:t>or to </a:t>
            </a:r>
            <a:r>
              <a:rPr lang="en-IN" sz="2000" b="1" i="1" dirty="0">
                <a:latin typeface="Times New Roman" panose="02020603050405020304" pitchFamily="18" charset="0"/>
                <a:cs typeface="Times New Roman" panose="02020603050405020304" pitchFamily="18" charset="0"/>
              </a:rPr>
              <a:t>1</a:t>
            </a:r>
            <a:r>
              <a:rPr lang="en-IN" sz="2000" b="1" dirty="0">
                <a:latin typeface="Times New Roman" panose="02020603050405020304" pitchFamily="18" charset="0"/>
                <a:cs typeface="Times New Roman" panose="02020603050405020304" pitchFamily="18" charset="0"/>
              </a:rPr>
              <a:t>:</a:t>
            </a:r>
          </a:p>
          <a:p>
            <a:pPr marL="0" indent="0" algn="ctr">
              <a:buNone/>
            </a:pPr>
            <a:r>
              <a:rPr lang="en-IN" sz="2000" b="1" dirty="0">
                <a:solidFill>
                  <a:srgbClr val="FF0000"/>
                </a:solidFill>
                <a:latin typeface="Times New Roman" panose="02020603050405020304" pitchFamily="18" charset="0"/>
                <a:cs typeface="Times New Roman" panose="02020603050405020304" pitchFamily="18" charset="0"/>
              </a:rPr>
              <a:t>(bits &amp; (1 &lt;&lt; 5)) != </a:t>
            </a:r>
            <a:r>
              <a:rPr lang="en-IN" sz="2000" b="1" dirty="0" smtClean="0">
                <a:solidFill>
                  <a:srgbClr val="FF0000"/>
                </a:solidFill>
                <a:latin typeface="Times New Roman" panose="02020603050405020304" pitchFamily="18" charset="0"/>
                <a:cs typeface="Times New Roman" panose="02020603050405020304" pitchFamily="18" charset="0"/>
              </a:rPr>
              <a:t>0 </a:t>
            </a:r>
          </a:p>
          <a:p>
            <a:pPr algn="just"/>
            <a:r>
              <a:rPr lang="en-IN" sz="2000" b="1" dirty="0">
                <a:latin typeface="Times New Roman" panose="02020603050405020304" pitchFamily="18" charset="0"/>
                <a:cs typeface="Times New Roman" panose="02020603050405020304" pitchFamily="18" charset="0"/>
              </a:rPr>
              <a:t>Suppose the </a:t>
            </a:r>
            <a:r>
              <a:rPr lang="en-IN" sz="2000" b="1" i="1" dirty="0">
                <a:latin typeface="Times New Roman" panose="02020603050405020304" pitchFamily="18" charset="0"/>
                <a:cs typeface="Times New Roman" panose="02020603050405020304" pitchFamily="18" charset="0"/>
              </a:rPr>
              <a:t>bits </a:t>
            </a:r>
            <a:r>
              <a:rPr lang="en-IN" sz="2000" b="1" dirty="0">
                <a:latin typeface="Times New Roman" panose="02020603050405020304" pitchFamily="18" charset="0"/>
                <a:cs typeface="Times New Roman" panose="02020603050405020304" pitchFamily="18" charset="0"/>
              </a:rPr>
              <a:t>variable contains the decimal value 42. In binary, this is 00101010. The decimal value 1 is 00000001 in binary, and the expression </a:t>
            </a:r>
            <a:r>
              <a:rPr lang="en-IN" sz="2000" b="1" i="1" dirty="0">
                <a:latin typeface="Times New Roman" panose="02020603050405020304" pitchFamily="18" charset="0"/>
                <a:cs typeface="Times New Roman" panose="02020603050405020304" pitchFamily="18" charset="0"/>
              </a:rPr>
              <a:t>1 &lt;&lt; 5 </a:t>
            </a:r>
            <a:r>
              <a:rPr lang="en-IN" sz="2000" b="1" dirty="0">
                <a:latin typeface="Times New Roman" panose="02020603050405020304" pitchFamily="18" charset="0"/>
                <a:cs typeface="Times New Roman" panose="02020603050405020304" pitchFamily="18" charset="0"/>
              </a:rPr>
              <a:t>has the value 00100000; the sixth bit is 1</a:t>
            </a:r>
            <a:r>
              <a:rPr lang="en-IN" sz="2000" b="1" dirty="0" smtClean="0">
                <a:latin typeface="Times New Roman" panose="02020603050405020304" pitchFamily="18" charset="0"/>
                <a:cs typeface="Times New Roman" panose="02020603050405020304" pitchFamily="18" charset="0"/>
              </a:rPr>
              <a:t>.</a:t>
            </a:r>
          </a:p>
          <a:p>
            <a:pPr algn="just"/>
            <a:r>
              <a:rPr lang="en-IN" sz="2000" b="1" dirty="0" smtClean="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In binary, the expression </a:t>
            </a:r>
            <a:r>
              <a:rPr lang="en-IN" sz="2000" b="1" i="1" dirty="0">
                <a:latin typeface="Times New Roman" panose="02020603050405020304" pitchFamily="18" charset="0"/>
                <a:cs typeface="Times New Roman" panose="02020603050405020304" pitchFamily="18" charset="0"/>
              </a:rPr>
              <a:t>bits &amp; (1 &lt;&lt; 5) </a:t>
            </a:r>
            <a:r>
              <a:rPr lang="en-IN" sz="2000" b="1" dirty="0">
                <a:latin typeface="Times New Roman" panose="02020603050405020304" pitchFamily="18" charset="0"/>
                <a:cs typeface="Times New Roman" panose="02020603050405020304" pitchFamily="18" charset="0"/>
              </a:rPr>
              <a:t>is 00101010 &amp; 00100000, and the value of this expression is binary 00100000, which is nonzero.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If </a:t>
            </a:r>
            <a:r>
              <a:rPr lang="en-IN" sz="2000" b="1" dirty="0">
                <a:latin typeface="Times New Roman" panose="02020603050405020304" pitchFamily="18" charset="0"/>
                <a:cs typeface="Times New Roman" panose="02020603050405020304" pitchFamily="18" charset="0"/>
              </a:rPr>
              <a:t>the variable </a:t>
            </a:r>
            <a:r>
              <a:rPr lang="en-IN" sz="2000" b="1" i="1" dirty="0">
                <a:latin typeface="Times New Roman" panose="02020603050405020304" pitchFamily="18" charset="0"/>
                <a:cs typeface="Times New Roman" panose="02020603050405020304" pitchFamily="18" charset="0"/>
              </a:rPr>
              <a:t>bits </a:t>
            </a:r>
            <a:r>
              <a:rPr lang="en-IN" sz="2000" b="1" dirty="0">
                <a:latin typeface="Times New Roman" panose="02020603050405020304" pitchFamily="18" charset="0"/>
                <a:cs typeface="Times New Roman" panose="02020603050405020304" pitchFamily="18" charset="0"/>
              </a:rPr>
              <a:t>contains the value 65, or 01000001 in binary, the value of the expression is 01000001 &amp; 00100000, which yields the binary result 00000000, or zero</a:t>
            </a:r>
            <a:r>
              <a:rPr lang="en-IN" sz="2000" b="1" dirty="0" smtClean="0">
                <a:latin typeface="Times New Roman" panose="02020603050405020304" pitchFamily="18" charset="0"/>
                <a:cs typeface="Times New Roman" panose="02020603050405020304" pitchFamily="18" charset="0"/>
              </a:rPr>
              <a:t>. </a:t>
            </a:r>
          </a:p>
          <a:p>
            <a:pPr algn="just"/>
            <a:r>
              <a:rPr lang="en-IN" sz="2000" b="1" dirty="0">
                <a:latin typeface="Times New Roman" panose="02020603050405020304" pitchFamily="18" charset="0"/>
                <a:cs typeface="Times New Roman" panose="02020603050405020304" pitchFamily="18" charset="0"/>
              </a:rPr>
              <a:t>This is a fairly complicated example, but it’s trivial in comparison to the following expression, which uses the compound assignment operator </a:t>
            </a:r>
            <a:r>
              <a:rPr lang="en-IN" sz="2000" b="1" i="1" dirty="0">
                <a:latin typeface="Times New Roman" panose="02020603050405020304" pitchFamily="18" charset="0"/>
                <a:cs typeface="Times New Roman" panose="02020603050405020304" pitchFamily="18" charset="0"/>
              </a:rPr>
              <a:t>&amp;= </a:t>
            </a:r>
            <a:r>
              <a:rPr lang="en-IN" sz="2000" b="1" dirty="0">
                <a:latin typeface="Times New Roman" panose="02020603050405020304" pitchFamily="18" charset="0"/>
                <a:cs typeface="Times New Roman" panose="02020603050405020304" pitchFamily="18" charset="0"/>
              </a:rPr>
              <a:t>to set the bit at position 6 to </a:t>
            </a:r>
            <a:r>
              <a:rPr lang="en-IN" sz="2000" b="1" i="1" dirty="0">
                <a:latin typeface="Times New Roman" panose="02020603050405020304" pitchFamily="18" charset="0"/>
                <a:cs typeface="Times New Roman" panose="02020603050405020304" pitchFamily="18" charset="0"/>
              </a:rPr>
              <a:t>0</a:t>
            </a:r>
            <a:r>
              <a:rPr lang="en-IN" sz="2000" b="1" dirty="0">
                <a:latin typeface="Times New Roman" panose="02020603050405020304" pitchFamily="18" charset="0"/>
                <a:cs typeface="Times New Roman" panose="02020603050405020304" pitchFamily="18" charset="0"/>
              </a:rPr>
              <a:t>:</a:t>
            </a:r>
          </a:p>
          <a:p>
            <a:pPr marL="0" indent="0" algn="ctr">
              <a:buNone/>
            </a:pPr>
            <a:r>
              <a:rPr lang="en-IN" sz="2000" dirty="0" smtClean="0"/>
              <a:t> </a:t>
            </a:r>
            <a:r>
              <a:rPr lang="en-IN" sz="2000" b="1" dirty="0" smtClean="0">
                <a:solidFill>
                  <a:srgbClr val="FF0000"/>
                </a:solidFill>
              </a:rPr>
              <a:t>bits </a:t>
            </a:r>
            <a:r>
              <a:rPr lang="en-IN" sz="2000" b="1" dirty="0">
                <a:solidFill>
                  <a:srgbClr val="FF0000"/>
                </a:solidFill>
              </a:rPr>
              <a:t>&amp;= ~(1 &lt;&lt; 5)</a:t>
            </a: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16633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71076" cy="548680"/>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48680"/>
            <a:ext cx="12188825" cy="6309320"/>
          </a:xfrm>
        </p:spPr>
        <p:txBody>
          <a:bodyPr>
            <a:normAutofit/>
          </a:bodyPr>
          <a:lstStyle/>
          <a:p>
            <a:pPr algn="just"/>
            <a:r>
              <a:rPr lang="en-IN" sz="2000" b="1" dirty="0">
                <a:latin typeface="Times New Roman" panose="02020603050405020304" pitchFamily="18" charset="0"/>
                <a:cs typeface="Times New Roman" panose="02020603050405020304" pitchFamily="18" charset="0"/>
              </a:rPr>
              <a:t>Similarly, if you want to set the bit at position 6 to </a:t>
            </a:r>
            <a:r>
              <a:rPr lang="en-IN" sz="2000" b="1" i="1" dirty="0">
                <a:latin typeface="Times New Roman" panose="02020603050405020304" pitchFamily="18" charset="0"/>
                <a:cs typeface="Times New Roman" panose="02020603050405020304" pitchFamily="18" charset="0"/>
              </a:rPr>
              <a:t>1</a:t>
            </a:r>
            <a:r>
              <a:rPr lang="en-IN" sz="2000" b="1" dirty="0">
                <a:latin typeface="Times New Roman" panose="02020603050405020304" pitchFamily="18" charset="0"/>
                <a:cs typeface="Times New Roman" panose="02020603050405020304" pitchFamily="18" charset="0"/>
              </a:rPr>
              <a:t>, you can use a bitwise OR (</a:t>
            </a:r>
            <a:r>
              <a:rPr lang="en-IN" sz="2000" b="1" i="1" dirty="0">
                <a:latin typeface="Times New Roman" panose="02020603050405020304" pitchFamily="18" charset="0"/>
                <a:cs typeface="Times New Roman" panose="02020603050405020304" pitchFamily="18" charset="0"/>
              </a:rPr>
              <a:t>|</a:t>
            </a:r>
            <a:r>
              <a:rPr lang="en-IN" sz="2000" b="1" dirty="0">
                <a:latin typeface="Times New Roman" panose="02020603050405020304" pitchFamily="18" charset="0"/>
                <a:cs typeface="Times New Roman" panose="02020603050405020304" pitchFamily="18" charset="0"/>
              </a:rPr>
              <a:t>) operator. The following complicated expression is based on the compound assignment operator </a:t>
            </a:r>
            <a:r>
              <a:rPr lang="en-IN" sz="2000" b="1" i="1" dirty="0">
                <a:latin typeface="Times New Roman" panose="02020603050405020304" pitchFamily="18" charset="0"/>
                <a:cs typeface="Times New Roman" panose="02020603050405020304" pitchFamily="18" charset="0"/>
              </a:rPr>
              <a:t>|=</a:t>
            </a:r>
            <a:r>
              <a:rPr lang="en-IN" sz="2000" b="1" dirty="0">
                <a:latin typeface="Times New Roman" panose="02020603050405020304" pitchFamily="18" charset="0"/>
                <a:cs typeface="Times New Roman" panose="02020603050405020304" pitchFamily="18" charset="0"/>
              </a:rPr>
              <a:t>:</a:t>
            </a:r>
          </a:p>
          <a:p>
            <a:pPr marL="0" indent="0" algn="ctr">
              <a:buNone/>
            </a:pPr>
            <a:r>
              <a:rPr lang="en-IN" sz="2000" b="1" dirty="0">
                <a:solidFill>
                  <a:srgbClr val="FF0000"/>
                </a:solidFill>
                <a:latin typeface="Times New Roman" panose="02020603050405020304" pitchFamily="18" charset="0"/>
                <a:cs typeface="Times New Roman" panose="02020603050405020304" pitchFamily="18" charset="0"/>
              </a:rPr>
              <a:t>bits |= (1 &lt;&lt; 5</a:t>
            </a:r>
            <a:r>
              <a:rPr lang="en-IN" sz="2000" b="1" dirty="0" smtClean="0">
                <a:solidFill>
                  <a:srgbClr val="FF0000"/>
                </a:solidFill>
                <a:latin typeface="Times New Roman" panose="02020603050405020304" pitchFamily="18" charset="0"/>
                <a:cs typeface="Times New Roman" panose="02020603050405020304" pitchFamily="18" charset="0"/>
              </a:rPr>
              <a:t>) </a:t>
            </a:r>
          </a:p>
          <a:p>
            <a:pPr marL="0" indent="0" algn="just">
              <a:buNone/>
            </a:pPr>
            <a:r>
              <a:rPr lang="en-IN" sz="2000" b="1" dirty="0">
                <a:latin typeface="Times New Roman" panose="02020603050405020304" pitchFamily="18" charset="0"/>
                <a:cs typeface="Times New Roman" panose="02020603050405020304" pitchFamily="18" charset="0"/>
              </a:rPr>
              <a:t>The trouble with these examples is that although they work, they are fiendishly difficult to understand. They’re complicated, and the solution is a very low-level one: it fails to create an abstraction of the problem that it solves, and it is consequently very difficult to maintain </a:t>
            </a:r>
            <a:r>
              <a:rPr lang="en-IN" sz="2000" b="1" dirty="0" smtClean="0">
                <a:latin typeface="Times New Roman" panose="02020603050405020304" pitchFamily="18" charset="0"/>
                <a:cs typeface="Times New Roman" panose="02020603050405020304" pitchFamily="18" charset="0"/>
              </a:rPr>
              <a:t>co de </a:t>
            </a:r>
            <a:r>
              <a:rPr lang="en-IN" sz="2000" b="1" dirty="0">
                <a:latin typeface="Times New Roman" panose="02020603050405020304" pitchFamily="18" charset="0"/>
                <a:cs typeface="Times New Roman" panose="02020603050405020304" pitchFamily="18" charset="0"/>
              </a:rPr>
              <a:t>that performs these kinds of operations.</a:t>
            </a: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757562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71076" cy="548680"/>
          </a:xfrm>
        </p:spPr>
        <p:txBody>
          <a:bodyPr>
            <a:normAutofit fontScale="90000"/>
          </a:bodyPr>
          <a:lstStyle/>
          <a:p>
            <a:r>
              <a:rPr lang="en-IN" b="1" dirty="0">
                <a:solidFill>
                  <a:srgbClr val="FF0000"/>
                </a:solidFill>
              </a:rPr>
              <a:t>The Same Example Using Indexers</a:t>
            </a:r>
          </a:p>
        </p:txBody>
      </p:sp>
      <p:sp>
        <p:nvSpPr>
          <p:cNvPr id="3" name="Content Placeholder 2"/>
          <p:cNvSpPr>
            <a:spLocks noGrp="1"/>
          </p:cNvSpPr>
          <p:nvPr>
            <p:ph idx="1"/>
          </p:nvPr>
        </p:nvSpPr>
        <p:spPr>
          <a:xfrm>
            <a:off x="0" y="548680"/>
            <a:ext cx="12188825" cy="6309320"/>
          </a:xfrm>
        </p:spPr>
        <p:txBody>
          <a:bodyPr>
            <a:normAutofit/>
          </a:bodyPr>
          <a:lstStyle/>
          <a:p>
            <a:pPr algn="just">
              <a:spcBef>
                <a:spcPts val="600"/>
              </a:spcBef>
            </a:pPr>
            <a:r>
              <a:rPr lang="en-IN" sz="2000" b="1" dirty="0">
                <a:latin typeface="Times New Roman" panose="02020603050405020304" pitchFamily="18" charset="0"/>
                <a:cs typeface="Times New Roman" panose="02020603050405020304" pitchFamily="18" charset="0"/>
              </a:rPr>
              <a:t>Let’s pull back from the preceding low-level solution for a moment for a reminder of what the problem is. You’d like to use an </a:t>
            </a:r>
            <a:r>
              <a:rPr lang="en-IN" sz="2000" b="1" i="1" dirty="0" err="1">
                <a:latin typeface="Times New Roman" panose="02020603050405020304" pitchFamily="18" charset="0"/>
                <a:cs typeface="Times New Roman" panose="02020603050405020304" pitchFamily="18" charset="0"/>
              </a:rPr>
              <a:t>int</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not as an </a:t>
            </a:r>
            <a:r>
              <a:rPr lang="en-IN" sz="2000" b="1" i="1" dirty="0" err="1">
                <a:latin typeface="Times New Roman" panose="02020603050405020304" pitchFamily="18" charset="0"/>
                <a:cs typeface="Times New Roman" panose="02020603050405020304" pitchFamily="18" charset="0"/>
              </a:rPr>
              <a:t>int</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but as an array of bits. </a:t>
            </a:r>
            <a:endParaRPr lang="en-IN" sz="2000" b="1" dirty="0" smtClean="0">
              <a:latin typeface="Times New Roman" panose="02020603050405020304" pitchFamily="18" charset="0"/>
              <a:cs typeface="Times New Roman" panose="02020603050405020304" pitchFamily="18" charset="0"/>
            </a:endParaRPr>
          </a:p>
          <a:p>
            <a:pPr algn="just">
              <a:spcBef>
                <a:spcPts val="600"/>
              </a:spcBef>
            </a:pPr>
            <a:r>
              <a:rPr lang="en-IN" sz="2000" b="1" dirty="0" smtClean="0">
                <a:latin typeface="Times New Roman" panose="02020603050405020304" pitchFamily="18" charset="0"/>
                <a:cs typeface="Times New Roman" panose="02020603050405020304" pitchFamily="18" charset="0"/>
              </a:rPr>
              <a:t>Therefore</a:t>
            </a:r>
            <a:r>
              <a:rPr lang="en-IN" sz="2000" b="1" dirty="0">
                <a:latin typeface="Times New Roman" panose="02020603050405020304" pitchFamily="18" charset="0"/>
                <a:cs typeface="Times New Roman" panose="02020603050405020304" pitchFamily="18" charset="0"/>
              </a:rPr>
              <a:t>, the best way to solve this problem is to use an </a:t>
            </a:r>
            <a:r>
              <a:rPr lang="en-IN" sz="2000" b="1" i="1" dirty="0" err="1">
                <a:latin typeface="Times New Roman" panose="02020603050405020304" pitchFamily="18" charset="0"/>
                <a:cs typeface="Times New Roman" panose="02020603050405020304" pitchFamily="18" charset="0"/>
              </a:rPr>
              <a:t>int</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as if it were an array of bits! In other words, what you’d like to be able to write to access the bit 6 places from the right in the </a:t>
            </a:r>
            <a:r>
              <a:rPr lang="en-IN" sz="2000" b="1" i="1" dirty="0">
                <a:latin typeface="Times New Roman" panose="02020603050405020304" pitchFamily="18" charset="0"/>
                <a:cs typeface="Times New Roman" panose="02020603050405020304" pitchFamily="18" charset="0"/>
              </a:rPr>
              <a:t>bits </a:t>
            </a:r>
            <a:r>
              <a:rPr lang="en-IN" sz="2000" b="1" dirty="0">
                <a:latin typeface="Times New Roman" panose="02020603050405020304" pitchFamily="18" charset="0"/>
                <a:cs typeface="Times New Roman" panose="02020603050405020304" pitchFamily="18" charset="0"/>
              </a:rPr>
              <a:t>variable is an expression like this (remember that arrays start with index 0</a:t>
            </a:r>
            <a:r>
              <a:rPr lang="en-IN" sz="2000" b="1" dirty="0" smtClean="0">
                <a:latin typeface="Times New Roman" panose="02020603050405020304" pitchFamily="18" charset="0"/>
                <a:cs typeface="Times New Roman" panose="02020603050405020304" pitchFamily="18" charset="0"/>
              </a:rPr>
              <a:t>):  </a:t>
            </a:r>
          </a:p>
          <a:p>
            <a:pPr marL="0" indent="0" algn="ctr">
              <a:buNone/>
            </a:pPr>
            <a:r>
              <a:rPr lang="en-IN" sz="2000" b="1" dirty="0">
                <a:solidFill>
                  <a:srgbClr val="FF0000"/>
                </a:solidFill>
                <a:latin typeface="Times New Roman" panose="02020603050405020304" pitchFamily="18" charset="0"/>
                <a:cs typeface="Times New Roman" panose="02020603050405020304" pitchFamily="18" charset="0"/>
              </a:rPr>
              <a:t>bits[5]</a:t>
            </a:r>
          </a:p>
          <a:p>
            <a:r>
              <a:rPr lang="en-IN" sz="2000" b="1" dirty="0">
                <a:solidFill>
                  <a:srgbClr val="FF0000"/>
                </a:solidFill>
                <a:latin typeface="Times New Roman" panose="02020603050405020304" pitchFamily="18" charset="0"/>
                <a:cs typeface="Times New Roman" panose="02020603050405020304" pitchFamily="18" charset="0"/>
              </a:rPr>
              <a:t>And to set the bit 4 places from the right to </a:t>
            </a:r>
            <a:r>
              <a:rPr lang="en-IN" sz="2000" b="1" i="1" dirty="0">
                <a:solidFill>
                  <a:srgbClr val="FF0000"/>
                </a:solidFill>
                <a:latin typeface="Times New Roman" panose="02020603050405020304" pitchFamily="18" charset="0"/>
                <a:cs typeface="Times New Roman" panose="02020603050405020304" pitchFamily="18" charset="0"/>
              </a:rPr>
              <a:t>true</a:t>
            </a:r>
            <a:r>
              <a:rPr lang="en-IN" sz="2000" b="1" dirty="0">
                <a:solidFill>
                  <a:srgbClr val="FF0000"/>
                </a:solidFill>
                <a:latin typeface="Times New Roman" panose="02020603050405020304" pitchFamily="18" charset="0"/>
                <a:cs typeface="Times New Roman" panose="02020603050405020304" pitchFamily="18" charset="0"/>
              </a:rPr>
              <a:t>, we’d like to be able to write this:</a:t>
            </a:r>
          </a:p>
          <a:p>
            <a:pPr marL="0" indent="0" algn="ctr">
              <a:buNone/>
            </a:pPr>
            <a:r>
              <a:rPr lang="en-IN" sz="2000" b="1" dirty="0">
                <a:solidFill>
                  <a:srgbClr val="FF0000"/>
                </a:solidFill>
                <a:latin typeface="Times New Roman" panose="02020603050405020304" pitchFamily="18" charset="0"/>
                <a:cs typeface="Times New Roman" panose="02020603050405020304" pitchFamily="18" charset="0"/>
              </a:rPr>
              <a:t>bits[3] = </a:t>
            </a:r>
            <a:r>
              <a:rPr lang="en-IN" sz="2000" b="1" dirty="0" smtClean="0">
                <a:solidFill>
                  <a:srgbClr val="FF0000"/>
                </a:solidFill>
                <a:latin typeface="Times New Roman" panose="02020603050405020304" pitchFamily="18" charset="0"/>
                <a:cs typeface="Times New Roman" panose="02020603050405020304" pitchFamily="18" charset="0"/>
              </a:rPr>
              <a:t>true </a:t>
            </a:r>
          </a:p>
          <a:p>
            <a:pPr marL="0" indent="0" algn="just">
              <a:buNone/>
            </a:pPr>
            <a:r>
              <a:rPr lang="en-IN" sz="2000" b="1" dirty="0">
                <a:latin typeface="Times New Roman" panose="02020603050405020304" pitchFamily="18" charset="0"/>
                <a:cs typeface="Times New Roman" panose="02020603050405020304" pitchFamily="18" charset="0"/>
              </a:rPr>
              <a:t>Unfortunately, you can’t use the square bracket notation on an </a:t>
            </a:r>
            <a:r>
              <a:rPr lang="en-IN" sz="2000" b="1" i="1" dirty="0" err="1">
                <a:latin typeface="Times New Roman" panose="02020603050405020304" pitchFamily="18" charset="0"/>
                <a:cs typeface="Times New Roman" panose="02020603050405020304" pitchFamily="18" charset="0"/>
              </a:rPr>
              <a:t>int</a:t>
            </a:r>
            <a:r>
              <a:rPr lang="en-IN" sz="2000" b="1" dirty="0">
                <a:latin typeface="Times New Roman" panose="02020603050405020304" pitchFamily="18" charset="0"/>
                <a:cs typeface="Times New Roman" panose="02020603050405020304" pitchFamily="18" charset="0"/>
              </a:rPr>
              <a:t>—it works only on an array or on a type that behaves like an array. </a:t>
            </a:r>
            <a:endParaRPr lang="en-IN" sz="2000" b="1" dirty="0" smtClean="0">
              <a:latin typeface="Times New Roman" panose="02020603050405020304" pitchFamily="18" charset="0"/>
              <a:cs typeface="Times New Roman" panose="02020603050405020304" pitchFamily="18" charset="0"/>
            </a:endParaRPr>
          </a:p>
          <a:p>
            <a:pPr marL="0" indent="0" algn="just">
              <a:buNone/>
            </a:pPr>
            <a:r>
              <a:rPr lang="en-IN" sz="2000" b="1" dirty="0" smtClean="0">
                <a:latin typeface="Times New Roman" panose="02020603050405020304" pitchFamily="18" charset="0"/>
                <a:cs typeface="Times New Roman" panose="02020603050405020304" pitchFamily="18" charset="0"/>
              </a:rPr>
              <a:t>So </a:t>
            </a:r>
            <a:r>
              <a:rPr lang="en-IN" sz="2000" b="1" dirty="0">
                <a:latin typeface="Times New Roman" panose="02020603050405020304" pitchFamily="18" charset="0"/>
                <a:cs typeface="Times New Roman" panose="02020603050405020304" pitchFamily="18" charset="0"/>
              </a:rPr>
              <a:t>the solution to the problem is to create a new type that acts like, feels like, and is used like an array of </a:t>
            </a:r>
            <a:r>
              <a:rPr lang="en-IN" sz="2000" b="1" i="1" dirty="0">
                <a:latin typeface="Times New Roman" panose="02020603050405020304" pitchFamily="18" charset="0"/>
                <a:cs typeface="Times New Roman" panose="02020603050405020304" pitchFamily="18" charset="0"/>
              </a:rPr>
              <a:t>bool </a:t>
            </a:r>
            <a:r>
              <a:rPr lang="en-IN" sz="2000" b="1" dirty="0">
                <a:latin typeface="Times New Roman" panose="02020603050405020304" pitchFamily="18" charset="0"/>
                <a:cs typeface="Times New Roman" panose="02020603050405020304" pitchFamily="18" charset="0"/>
              </a:rPr>
              <a:t>variables but is implemented by using an </a:t>
            </a:r>
            <a:r>
              <a:rPr lang="en-IN" sz="2000" b="1" i="1" dirty="0">
                <a:latin typeface="Times New Roman" panose="02020603050405020304" pitchFamily="18" charset="0"/>
                <a:cs typeface="Times New Roman" panose="02020603050405020304" pitchFamily="18" charset="0"/>
              </a:rPr>
              <a:t>int</a:t>
            </a:r>
            <a:r>
              <a:rPr lang="en-IN" sz="2000" b="1" dirty="0">
                <a:latin typeface="Times New Roman" panose="02020603050405020304" pitchFamily="18" charset="0"/>
                <a:cs typeface="Times New Roman" panose="02020603050405020304" pitchFamily="18" charset="0"/>
              </a:rPr>
              <a:t>. </a:t>
            </a:r>
            <a:endParaRPr lang="en-IN" sz="2000" b="1" dirty="0" smtClean="0">
              <a:latin typeface="Times New Roman" panose="02020603050405020304" pitchFamily="18" charset="0"/>
              <a:cs typeface="Times New Roman" panose="02020603050405020304" pitchFamily="18" charset="0"/>
            </a:endParaRPr>
          </a:p>
          <a:p>
            <a:pPr marL="0" indent="0" algn="just">
              <a:buNone/>
            </a:pPr>
            <a:r>
              <a:rPr lang="en-IN" sz="2000" b="1" dirty="0" smtClean="0">
                <a:latin typeface="Times New Roman" panose="02020603050405020304" pitchFamily="18" charset="0"/>
                <a:cs typeface="Times New Roman" panose="02020603050405020304" pitchFamily="18" charset="0"/>
              </a:rPr>
              <a:t>You </a:t>
            </a:r>
            <a:r>
              <a:rPr lang="en-IN" sz="2000" b="1" dirty="0">
                <a:latin typeface="Times New Roman" panose="02020603050405020304" pitchFamily="18" charset="0"/>
                <a:cs typeface="Times New Roman" panose="02020603050405020304" pitchFamily="18" charset="0"/>
              </a:rPr>
              <a:t>can achieve this feat by defining an indexer. Let’s call this new type </a:t>
            </a:r>
            <a:r>
              <a:rPr lang="en-IN" sz="2000" b="1" i="1" dirty="0" err="1">
                <a:latin typeface="Times New Roman" panose="02020603050405020304" pitchFamily="18" charset="0"/>
                <a:cs typeface="Times New Roman" panose="02020603050405020304" pitchFamily="18" charset="0"/>
              </a:rPr>
              <a:t>IntBits</a:t>
            </a:r>
            <a:r>
              <a:rPr lang="en-IN" sz="2000" b="1" i="1" dirty="0">
                <a:latin typeface="Times New Roman" panose="02020603050405020304" pitchFamily="18" charset="0"/>
                <a:cs typeface="Times New Roman" panose="02020603050405020304" pitchFamily="18" charset="0"/>
              </a:rPr>
              <a:t>. </a:t>
            </a:r>
            <a:r>
              <a:rPr lang="en-IN" sz="2000" b="1" i="1" dirty="0" err="1">
                <a:latin typeface="Times New Roman" panose="02020603050405020304" pitchFamily="18" charset="0"/>
                <a:cs typeface="Times New Roman" panose="02020603050405020304" pitchFamily="18" charset="0"/>
              </a:rPr>
              <a:t>IntBits</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will contain an </a:t>
            </a:r>
            <a:r>
              <a:rPr lang="en-IN" sz="2000" b="1" i="1" dirty="0" err="1">
                <a:latin typeface="Times New Roman" panose="02020603050405020304" pitchFamily="18" charset="0"/>
                <a:cs typeface="Times New Roman" panose="02020603050405020304" pitchFamily="18" charset="0"/>
              </a:rPr>
              <a:t>int</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value (initialized in its constructor), but the idea is that you’ll use </a:t>
            </a:r>
            <a:r>
              <a:rPr lang="en-IN" sz="2000" b="1" i="1" dirty="0" err="1">
                <a:latin typeface="Times New Roman" panose="02020603050405020304" pitchFamily="18" charset="0"/>
                <a:cs typeface="Times New Roman" panose="02020603050405020304" pitchFamily="18" charset="0"/>
              </a:rPr>
              <a:t>IntBits</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as an array of </a:t>
            </a:r>
            <a:r>
              <a:rPr lang="en-IN" sz="2000" b="1" i="1" dirty="0">
                <a:latin typeface="Times New Roman" panose="02020603050405020304" pitchFamily="18" charset="0"/>
                <a:cs typeface="Times New Roman" panose="02020603050405020304" pitchFamily="18" charset="0"/>
              </a:rPr>
              <a:t>bool </a:t>
            </a:r>
            <a:r>
              <a:rPr lang="en-IN" sz="2000" b="1" dirty="0">
                <a:latin typeface="Times New Roman" panose="02020603050405020304" pitchFamily="18" charset="0"/>
                <a:cs typeface="Times New Roman" panose="02020603050405020304" pitchFamily="18" charset="0"/>
              </a:rPr>
              <a:t>variables.</a:t>
            </a:r>
            <a:endParaRPr lang="en-IN" sz="2000" b="1" dirty="0" smtClean="0">
              <a:solidFill>
                <a:srgbClr val="FF0000"/>
              </a:solidFill>
              <a:latin typeface="Times New Roman" panose="02020603050405020304" pitchFamily="18" charset="0"/>
              <a:cs typeface="Times New Roman" panose="02020603050405020304" pitchFamily="18" charset="0"/>
            </a:endParaRPr>
          </a:p>
          <a:p>
            <a:pPr algn="just">
              <a:spcBef>
                <a:spcPts val="600"/>
              </a:spcBef>
            </a:pP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725652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71076" cy="548680"/>
          </a:xfrm>
        </p:spPr>
        <p:txBody>
          <a:bodyPr>
            <a:normAutofit fontScale="90000"/>
          </a:bodyPr>
          <a:lstStyle/>
          <a:p>
            <a:r>
              <a:rPr lang="en-US" b="1" dirty="0" err="1" smtClean="0">
                <a:solidFill>
                  <a:srgbClr val="FF0000"/>
                </a:solidFill>
              </a:rPr>
              <a:t>Contd</a:t>
            </a:r>
            <a:r>
              <a:rPr lang="en-US" b="1" dirty="0" smtClean="0">
                <a:solidFill>
                  <a:srgbClr val="FF0000"/>
                </a:solidFill>
              </a:rPr>
              <a:t>…</a:t>
            </a:r>
            <a:endParaRPr lang="en-IN"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4222203" y="764704"/>
            <a:ext cx="4464497" cy="1728192"/>
          </a:xfrm>
          <a:prstGeom prst="rect">
            <a:avLst/>
          </a:prstGeom>
        </p:spPr>
      </p:pic>
      <p:sp>
        <p:nvSpPr>
          <p:cNvPr id="5" name="Rectangle 4"/>
          <p:cNvSpPr/>
          <p:nvPr/>
        </p:nvSpPr>
        <p:spPr>
          <a:xfrm>
            <a:off x="0" y="2673997"/>
            <a:ext cx="12188825" cy="2246769"/>
          </a:xfrm>
          <a:prstGeom prst="rect">
            <a:avLst/>
          </a:prstGeom>
        </p:spPr>
        <p:txBody>
          <a:bodyPr wrap="square">
            <a:spAutoFit/>
          </a:bodyPr>
          <a:lstStyle/>
          <a:p>
            <a:pPr algn="just"/>
            <a:r>
              <a:rPr lang="en-IN" sz="2000" b="1" dirty="0">
                <a:solidFill>
                  <a:srgbClr val="000000"/>
                </a:solidFill>
                <a:latin typeface="Times New Roman" panose="02020603050405020304" pitchFamily="18" charset="0"/>
                <a:cs typeface="Times New Roman" panose="02020603050405020304" pitchFamily="18" charset="0"/>
              </a:rPr>
              <a:t>To define the indexer, you use a notation that is a cross between a property and an array. </a:t>
            </a:r>
            <a:endParaRPr lang="en-IN" sz="2000" b="1" dirty="0" smtClean="0">
              <a:solidFill>
                <a:srgbClr val="000000"/>
              </a:solidFill>
              <a:latin typeface="Times New Roman" panose="02020603050405020304" pitchFamily="18" charset="0"/>
              <a:cs typeface="Times New Roman" panose="02020603050405020304" pitchFamily="18" charset="0"/>
            </a:endParaRPr>
          </a:p>
          <a:p>
            <a:pPr algn="just"/>
            <a:endParaRPr lang="en-IN" sz="2000" b="1" dirty="0">
              <a:solidFill>
                <a:srgbClr val="000000"/>
              </a:solidFill>
              <a:latin typeface="Times New Roman" panose="02020603050405020304" pitchFamily="18" charset="0"/>
              <a:cs typeface="Times New Roman" panose="02020603050405020304" pitchFamily="18" charset="0"/>
            </a:endParaRPr>
          </a:p>
          <a:p>
            <a:pPr algn="just"/>
            <a:r>
              <a:rPr lang="en-IN" sz="2000" b="1" dirty="0" smtClean="0">
                <a:solidFill>
                  <a:srgbClr val="000000"/>
                </a:solidFill>
                <a:latin typeface="Times New Roman" panose="02020603050405020304" pitchFamily="18" charset="0"/>
                <a:cs typeface="Times New Roman" panose="02020603050405020304" pitchFamily="18" charset="0"/>
              </a:rPr>
              <a:t>You </a:t>
            </a:r>
            <a:r>
              <a:rPr lang="en-IN" sz="2000" b="1" dirty="0">
                <a:solidFill>
                  <a:srgbClr val="000000"/>
                </a:solidFill>
                <a:latin typeface="Times New Roman" panose="02020603050405020304" pitchFamily="18" charset="0"/>
                <a:cs typeface="Times New Roman" panose="02020603050405020304" pitchFamily="18" charset="0"/>
              </a:rPr>
              <a:t>introduce the indexer with the </a:t>
            </a:r>
            <a:r>
              <a:rPr lang="en-IN" sz="2000" b="1" i="1" dirty="0">
                <a:solidFill>
                  <a:srgbClr val="000000"/>
                </a:solidFill>
                <a:latin typeface="Times New Roman" panose="02020603050405020304" pitchFamily="18" charset="0"/>
                <a:cs typeface="Times New Roman" panose="02020603050405020304" pitchFamily="18" charset="0"/>
              </a:rPr>
              <a:t>this </a:t>
            </a:r>
            <a:r>
              <a:rPr lang="en-IN" sz="2000" b="1" dirty="0">
                <a:solidFill>
                  <a:srgbClr val="000000"/>
                </a:solidFill>
                <a:latin typeface="Times New Roman" panose="02020603050405020304" pitchFamily="18" charset="0"/>
                <a:cs typeface="Times New Roman" panose="02020603050405020304" pitchFamily="18" charset="0"/>
              </a:rPr>
              <a:t>keyword, specify the type of the value returned by the indexer, and also specify the type of the value to use as the index into the indexer between square brackets. </a:t>
            </a:r>
            <a:endParaRPr lang="en-IN" sz="2000" b="1" dirty="0" smtClean="0">
              <a:solidFill>
                <a:srgbClr val="000000"/>
              </a:solidFill>
              <a:latin typeface="Times New Roman" panose="02020603050405020304" pitchFamily="18" charset="0"/>
              <a:cs typeface="Times New Roman" panose="02020603050405020304" pitchFamily="18" charset="0"/>
            </a:endParaRPr>
          </a:p>
          <a:p>
            <a:pPr algn="just"/>
            <a:endParaRPr lang="en-IN" sz="2000" b="1" dirty="0">
              <a:solidFill>
                <a:srgbClr val="000000"/>
              </a:solidFill>
              <a:latin typeface="Times New Roman" panose="02020603050405020304" pitchFamily="18" charset="0"/>
              <a:cs typeface="Times New Roman" panose="02020603050405020304" pitchFamily="18" charset="0"/>
            </a:endParaRPr>
          </a:p>
          <a:p>
            <a:pPr algn="just"/>
            <a:r>
              <a:rPr lang="en-IN" sz="2000" b="1" dirty="0" smtClean="0">
                <a:solidFill>
                  <a:srgbClr val="000000"/>
                </a:solidFill>
                <a:latin typeface="Times New Roman" panose="02020603050405020304" pitchFamily="18" charset="0"/>
                <a:cs typeface="Times New Roman" panose="02020603050405020304" pitchFamily="18" charset="0"/>
              </a:rPr>
              <a:t>The </a:t>
            </a:r>
            <a:r>
              <a:rPr lang="en-IN" sz="2000" b="1" dirty="0">
                <a:solidFill>
                  <a:srgbClr val="000000"/>
                </a:solidFill>
                <a:latin typeface="Times New Roman" panose="02020603050405020304" pitchFamily="18" charset="0"/>
                <a:cs typeface="Times New Roman" panose="02020603050405020304" pitchFamily="18" charset="0"/>
              </a:rPr>
              <a:t>indexer for the </a:t>
            </a:r>
            <a:r>
              <a:rPr lang="en-IN" sz="2000" b="1" i="1" dirty="0" err="1">
                <a:solidFill>
                  <a:srgbClr val="000000"/>
                </a:solidFill>
                <a:latin typeface="Times New Roman" panose="02020603050405020304" pitchFamily="18" charset="0"/>
                <a:cs typeface="Times New Roman" panose="02020603050405020304" pitchFamily="18" charset="0"/>
              </a:rPr>
              <a:t>IntBits</a:t>
            </a:r>
            <a:r>
              <a:rPr lang="en-IN" sz="2000" b="1" i="1" dirty="0">
                <a:solidFill>
                  <a:srgbClr val="000000"/>
                </a:solidFill>
                <a:latin typeface="Times New Roman" panose="02020603050405020304" pitchFamily="18" charset="0"/>
                <a:cs typeface="Times New Roman" panose="02020603050405020304" pitchFamily="18" charset="0"/>
              </a:rPr>
              <a:t> </a:t>
            </a:r>
            <a:r>
              <a:rPr lang="en-IN" sz="2000" b="1" dirty="0" err="1">
                <a:solidFill>
                  <a:srgbClr val="000000"/>
                </a:solidFill>
                <a:latin typeface="Times New Roman" panose="02020603050405020304" pitchFamily="18" charset="0"/>
                <a:cs typeface="Times New Roman" panose="02020603050405020304" pitchFamily="18" charset="0"/>
              </a:rPr>
              <a:t>struct</a:t>
            </a:r>
            <a:r>
              <a:rPr lang="en-IN" sz="2000" b="1" dirty="0">
                <a:solidFill>
                  <a:srgbClr val="000000"/>
                </a:solidFill>
                <a:latin typeface="Times New Roman" panose="02020603050405020304" pitchFamily="18" charset="0"/>
                <a:cs typeface="Times New Roman" panose="02020603050405020304" pitchFamily="18" charset="0"/>
              </a:rPr>
              <a:t> uses an integer as its index type and returns a Boolean value. It looks like this: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574863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71076" cy="548680"/>
          </a:xfrm>
        </p:spPr>
        <p:txBody>
          <a:bodyPr>
            <a:normAutofit fontScale="90000"/>
          </a:bodyPr>
          <a:lstStyle/>
          <a:p>
            <a:r>
              <a:rPr lang="en-US" b="1" dirty="0" err="1" smtClean="0">
                <a:solidFill>
                  <a:srgbClr val="FF0000"/>
                </a:solidFill>
              </a:rPr>
              <a:t>Contd</a:t>
            </a:r>
            <a:r>
              <a:rPr lang="en-US" b="1" dirty="0" smtClean="0">
                <a:solidFill>
                  <a:srgbClr val="FF0000"/>
                </a:solidFill>
              </a:rPr>
              <a:t>…</a:t>
            </a:r>
            <a:endParaRPr lang="en-IN" b="1" dirty="0">
              <a:solidFill>
                <a:srgbClr val="FF0000"/>
              </a:solidFill>
            </a:endParaRPr>
          </a:p>
        </p:txBody>
      </p:sp>
      <p:pic>
        <p:nvPicPr>
          <p:cNvPr id="6" name="Content Placeholder 5"/>
          <p:cNvPicPr>
            <a:picLocks noGrp="1" noChangeAspect="1"/>
          </p:cNvPicPr>
          <p:nvPr>
            <p:ph idx="1"/>
          </p:nvPr>
        </p:nvPicPr>
        <p:blipFill>
          <a:blip r:embed="rId2"/>
          <a:stretch>
            <a:fillRect/>
          </a:stretch>
        </p:blipFill>
        <p:spPr>
          <a:xfrm>
            <a:off x="2277988" y="764704"/>
            <a:ext cx="6984776" cy="2016224"/>
          </a:xfrm>
          <a:prstGeom prst="rect">
            <a:avLst/>
          </a:prstGeom>
        </p:spPr>
      </p:pic>
      <p:pic>
        <p:nvPicPr>
          <p:cNvPr id="7" name="Picture 6"/>
          <p:cNvPicPr>
            <a:picLocks noChangeAspect="1"/>
          </p:cNvPicPr>
          <p:nvPr/>
        </p:nvPicPr>
        <p:blipFill>
          <a:blip r:embed="rId3"/>
          <a:stretch>
            <a:fillRect/>
          </a:stretch>
        </p:blipFill>
        <p:spPr>
          <a:xfrm>
            <a:off x="2277988" y="2780928"/>
            <a:ext cx="8291207" cy="2232248"/>
          </a:xfrm>
          <a:prstGeom prst="rect">
            <a:avLst/>
          </a:prstGeom>
        </p:spPr>
      </p:pic>
      <p:sp>
        <p:nvSpPr>
          <p:cNvPr id="9" name="Rectangle 8"/>
          <p:cNvSpPr/>
          <p:nvPr/>
        </p:nvSpPr>
        <p:spPr>
          <a:xfrm>
            <a:off x="0" y="4986584"/>
            <a:ext cx="12246112" cy="2246769"/>
          </a:xfrm>
          <a:prstGeom prst="rect">
            <a:avLst/>
          </a:prstGeom>
        </p:spPr>
        <p:txBody>
          <a:bodyPr wrap="square">
            <a:spAutoFit/>
          </a:bodyPr>
          <a:lstStyle/>
          <a:p>
            <a:r>
              <a:rPr lang="en-IN" sz="2000" b="1" dirty="0">
                <a:solidFill>
                  <a:srgbClr val="000000"/>
                </a:solidFill>
                <a:latin typeface="Times New Roman" panose="02020603050405020304" pitchFamily="18" charset="0"/>
                <a:cs typeface="Times New Roman" panose="02020603050405020304" pitchFamily="18" charset="0"/>
              </a:rPr>
              <a:t>Notice the following points</a:t>
            </a:r>
            <a:r>
              <a:rPr lang="en-IN" sz="2000" b="1" dirty="0" smtClean="0">
                <a:solidFill>
                  <a:srgbClr val="000000"/>
                </a:solidFill>
                <a:latin typeface="Times New Roman" panose="02020603050405020304" pitchFamily="18" charset="0"/>
                <a:cs typeface="Times New Roman" panose="02020603050405020304" pitchFamily="18" charset="0"/>
              </a:rPr>
              <a:t>:</a:t>
            </a:r>
          </a:p>
          <a:p>
            <a:endParaRPr lang="en-IN" sz="2000" b="1"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N" sz="2000" b="1" dirty="0">
                <a:solidFill>
                  <a:srgbClr val="000000"/>
                </a:solidFill>
                <a:latin typeface="Times New Roman" panose="02020603050405020304" pitchFamily="18" charset="0"/>
                <a:cs typeface="Times New Roman" panose="02020603050405020304" pitchFamily="18" charset="0"/>
              </a:rPr>
              <a:t>An indexer is not a method—there are no parentheses containing a parameter, but there are square brackets that specify an index. This index is used to specify which element is being accessed</a:t>
            </a:r>
            <a:r>
              <a:rPr lang="en-IN" sz="2000" b="1" dirty="0" smtClean="0">
                <a:solidFill>
                  <a:srgbClr val="000000"/>
                </a:solidFill>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endParaRPr lang="en-IN" sz="2000" b="1" dirty="0" smtClean="0">
              <a:solidFill>
                <a:srgbClr val="000000"/>
              </a:solidFill>
              <a:latin typeface="Times New Roman" panose="02020603050405020304" pitchFamily="18" charset="0"/>
              <a:cs typeface="Times New Roman" panose="02020603050405020304" pitchFamily="18" charset="0"/>
            </a:endParaRPr>
          </a:p>
          <a:p>
            <a:endParaRPr lang="en-US" sz="2000" b="1" dirty="0">
              <a:solidFill>
                <a:srgbClr val="000000"/>
              </a:solidFill>
              <a:latin typeface="Times New Roman" panose="02020603050405020304" pitchFamily="18" charset="0"/>
              <a:cs typeface="Times New Roman" panose="02020603050405020304" pitchFamily="18" charset="0"/>
            </a:endParaRPr>
          </a:p>
          <a:p>
            <a:endParaRPr lang="en-IN" sz="2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087525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71076" cy="548680"/>
          </a:xfrm>
        </p:spPr>
        <p:txBody>
          <a:bodyPr>
            <a:normAutofit fontScale="90000"/>
          </a:bodyPr>
          <a:lstStyle/>
          <a:p>
            <a:r>
              <a:rPr lang="en-US" b="1" dirty="0" err="1" smtClean="0">
                <a:solidFill>
                  <a:srgbClr val="FF0000"/>
                </a:solidFill>
              </a:rPr>
              <a:t>Contd</a:t>
            </a:r>
            <a:r>
              <a:rPr lang="en-US" b="1" dirty="0" smtClean="0">
                <a:solidFill>
                  <a:srgbClr val="FF0000"/>
                </a:solidFill>
              </a:rPr>
              <a:t>…</a:t>
            </a:r>
            <a:endParaRPr lang="en-IN" b="1" dirty="0">
              <a:solidFill>
                <a:srgbClr val="FF0000"/>
              </a:solidFill>
            </a:endParaRPr>
          </a:p>
        </p:txBody>
      </p:sp>
      <p:sp>
        <p:nvSpPr>
          <p:cNvPr id="3" name="Content Placeholder 2"/>
          <p:cNvSpPr>
            <a:spLocks noGrp="1"/>
          </p:cNvSpPr>
          <p:nvPr>
            <p:ph idx="1"/>
          </p:nvPr>
        </p:nvSpPr>
        <p:spPr>
          <a:xfrm>
            <a:off x="0" y="548680"/>
            <a:ext cx="12188825" cy="6309320"/>
          </a:xfrm>
        </p:spPr>
        <p:txBody>
          <a:bodyPr>
            <a:normAutofit/>
          </a:bodyPr>
          <a:lstStyle/>
          <a:p>
            <a:pPr algn="just"/>
            <a:r>
              <a:rPr lang="en-IN" sz="2000" b="1" dirty="0" smtClean="0">
                <a:latin typeface="Times New Roman" panose="02020603050405020304" pitchFamily="18" charset="0"/>
                <a:cs typeface="Times New Roman" panose="02020603050405020304" pitchFamily="18" charset="0"/>
              </a:rPr>
              <a:t>All </a:t>
            </a:r>
            <a:r>
              <a:rPr lang="en-IN" sz="2000" b="1" dirty="0">
                <a:latin typeface="Times New Roman" panose="02020603050405020304" pitchFamily="18" charset="0"/>
                <a:cs typeface="Times New Roman" panose="02020603050405020304" pitchFamily="18" charset="0"/>
              </a:rPr>
              <a:t>indexers use the </a:t>
            </a:r>
            <a:r>
              <a:rPr lang="en-IN" sz="2000" b="1" i="1" dirty="0">
                <a:latin typeface="Times New Roman" panose="02020603050405020304" pitchFamily="18" charset="0"/>
                <a:cs typeface="Times New Roman" panose="02020603050405020304" pitchFamily="18" charset="0"/>
              </a:rPr>
              <a:t>this </a:t>
            </a:r>
            <a:r>
              <a:rPr lang="en-IN" sz="2000" b="1" dirty="0">
                <a:latin typeface="Times New Roman" panose="02020603050405020304" pitchFamily="18" charset="0"/>
                <a:cs typeface="Times New Roman" panose="02020603050405020304" pitchFamily="18" charset="0"/>
              </a:rPr>
              <a:t>keyword. A class or structure can define at most one indexer (although it can be overloaded and have several implementations), and it is always named </a:t>
            </a:r>
            <a:r>
              <a:rPr lang="en-IN" sz="2000" b="1" i="1" dirty="0">
                <a:latin typeface="Times New Roman" panose="02020603050405020304" pitchFamily="18" charset="0"/>
                <a:cs typeface="Times New Roman" panose="02020603050405020304" pitchFamily="18" charset="0"/>
              </a:rPr>
              <a:t>this</a:t>
            </a:r>
            <a:r>
              <a:rPr lang="en-IN" sz="2000" b="1" dirty="0">
                <a:latin typeface="Times New Roman" panose="02020603050405020304" pitchFamily="18" charset="0"/>
                <a:cs typeface="Times New Roman" panose="02020603050405020304" pitchFamily="18" charset="0"/>
              </a:rPr>
              <a:t>.</a:t>
            </a:r>
          </a:p>
          <a:p>
            <a:pPr algn="just"/>
            <a:r>
              <a:rPr lang="en-IN" sz="2000" b="1" dirty="0">
                <a:latin typeface="Times New Roman" panose="02020603050405020304" pitchFamily="18" charset="0"/>
                <a:cs typeface="Times New Roman" panose="02020603050405020304" pitchFamily="18" charset="0"/>
              </a:rPr>
              <a:t>Indexers contain </a:t>
            </a:r>
            <a:r>
              <a:rPr lang="en-IN" sz="2000" b="1" i="1" dirty="0">
                <a:latin typeface="Times New Roman" panose="02020603050405020304" pitchFamily="18" charset="0"/>
                <a:cs typeface="Times New Roman" panose="02020603050405020304" pitchFamily="18" charset="0"/>
              </a:rPr>
              <a:t>get </a:t>
            </a:r>
            <a:r>
              <a:rPr lang="en-IN" sz="2000" b="1" dirty="0">
                <a:latin typeface="Times New Roman" panose="02020603050405020304" pitchFamily="18" charset="0"/>
                <a:cs typeface="Times New Roman" panose="02020603050405020304" pitchFamily="18" charset="0"/>
              </a:rPr>
              <a:t>and </a:t>
            </a:r>
            <a:r>
              <a:rPr lang="en-IN" sz="2000" b="1" i="1" dirty="0">
                <a:latin typeface="Times New Roman" panose="02020603050405020304" pitchFamily="18" charset="0"/>
                <a:cs typeface="Times New Roman" panose="02020603050405020304" pitchFamily="18" charset="0"/>
              </a:rPr>
              <a:t>set </a:t>
            </a:r>
            <a:r>
              <a:rPr lang="en-IN" sz="2000" b="1" dirty="0" err="1">
                <a:latin typeface="Times New Roman" panose="02020603050405020304" pitchFamily="18" charset="0"/>
                <a:cs typeface="Times New Roman" panose="02020603050405020304" pitchFamily="18" charset="0"/>
              </a:rPr>
              <a:t>accessors</a:t>
            </a:r>
            <a:r>
              <a:rPr lang="en-IN" sz="2000" b="1" dirty="0">
                <a:latin typeface="Times New Roman" panose="02020603050405020304" pitchFamily="18" charset="0"/>
                <a:cs typeface="Times New Roman" panose="02020603050405020304" pitchFamily="18" charset="0"/>
              </a:rPr>
              <a:t> just like properties. In this example, the </a:t>
            </a:r>
            <a:r>
              <a:rPr lang="en-IN" sz="2000" b="1" i="1" dirty="0">
                <a:latin typeface="Times New Roman" panose="02020603050405020304" pitchFamily="18" charset="0"/>
                <a:cs typeface="Times New Roman" panose="02020603050405020304" pitchFamily="18" charset="0"/>
              </a:rPr>
              <a:t>get </a:t>
            </a:r>
            <a:r>
              <a:rPr lang="en-IN" sz="2000" b="1" dirty="0">
                <a:latin typeface="Times New Roman" panose="02020603050405020304" pitchFamily="18" charset="0"/>
                <a:cs typeface="Times New Roman" panose="02020603050405020304" pitchFamily="18" charset="0"/>
              </a:rPr>
              <a:t>and </a:t>
            </a:r>
            <a:r>
              <a:rPr lang="en-IN" sz="2000" b="1" i="1" dirty="0">
                <a:latin typeface="Times New Roman" panose="02020603050405020304" pitchFamily="18" charset="0"/>
                <a:cs typeface="Times New Roman" panose="02020603050405020304" pitchFamily="18" charset="0"/>
              </a:rPr>
              <a:t>set </a:t>
            </a:r>
            <a:r>
              <a:rPr lang="en-IN" sz="2000" b="1" dirty="0" err="1">
                <a:latin typeface="Times New Roman" panose="02020603050405020304" pitchFamily="18" charset="0"/>
                <a:cs typeface="Times New Roman" panose="02020603050405020304" pitchFamily="18" charset="0"/>
              </a:rPr>
              <a:t>accessors</a:t>
            </a:r>
            <a:r>
              <a:rPr lang="en-IN" sz="2000" b="1" dirty="0">
                <a:latin typeface="Times New Roman" panose="02020603050405020304" pitchFamily="18" charset="0"/>
                <a:cs typeface="Times New Roman" panose="02020603050405020304" pitchFamily="18" charset="0"/>
              </a:rPr>
              <a:t> contain the complicated bitwise expressions previously discussed.</a:t>
            </a:r>
          </a:p>
          <a:p>
            <a:pPr algn="just"/>
            <a:r>
              <a:rPr lang="en-IN" sz="2000" b="1" dirty="0">
                <a:latin typeface="Times New Roman" panose="02020603050405020304" pitchFamily="18" charset="0"/>
                <a:cs typeface="Times New Roman" panose="02020603050405020304" pitchFamily="18" charset="0"/>
              </a:rPr>
              <a:t>The index specified in the indexer declaration is populated with the index value specified when the indexer is called. The </a:t>
            </a:r>
            <a:r>
              <a:rPr lang="en-IN" sz="2000" b="1" i="1" dirty="0">
                <a:latin typeface="Times New Roman" panose="02020603050405020304" pitchFamily="18" charset="0"/>
                <a:cs typeface="Times New Roman" panose="02020603050405020304" pitchFamily="18" charset="0"/>
              </a:rPr>
              <a:t>get </a:t>
            </a:r>
            <a:r>
              <a:rPr lang="en-IN" sz="2000" b="1" dirty="0">
                <a:latin typeface="Times New Roman" panose="02020603050405020304" pitchFamily="18" charset="0"/>
                <a:cs typeface="Times New Roman" panose="02020603050405020304" pitchFamily="18" charset="0"/>
              </a:rPr>
              <a:t>and </a:t>
            </a:r>
            <a:r>
              <a:rPr lang="en-IN" sz="2000" b="1" i="1" dirty="0">
                <a:latin typeface="Times New Roman" panose="02020603050405020304" pitchFamily="18" charset="0"/>
                <a:cs typeface="Times New Roman" panose="02020603050405020304" pitchFamily="18" charset="0"/>
              </a:rPr>
              <a:t>set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methods can read this argument to determine which element should be accessed.</a:t>
            </a:r>
          </a:p>
          <a:p>
            <a:r>
              <a:rPr lang="en-US" sz="2000" dirty="0" smtClean="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After you have declared the indexer, you can use a variable of type </a:t>
            </a:r>
            <a:r>
              <a:rPr lang="en-IN" sz="2000" b="1" dirty="0" err="1">
                <a:latin typeface="Times New Roman" panose="02020603050405020304" pitchFamily="18" charset="0"/>
                <a:cs typeface="Times New Roman" panose="02020603050405020304" pitchFamily="18" charset="0"/>
              </a:rPr>
              <a:t>IntBits</a:t>
            </a:r>
            <a:r>
              <a:rPr lang="en-IN" sz="2000" b="1" dirty="0">
                <a:latin typeface="Times New Roman" panose="02020603050405020304" pitchFamily="18" charset="0"/>
                <a:cs typeface="Times New Roman" panose="02020603050405020304" pitchFamily="18" charset="0"/>
              </a:rPr>
              <a:t> instead of an </a:t>
            </a:r>
            <a:r>
              <a:rPr lang="en-IN" sz="2000" b="1" dirty="0" err="1">
                <a:latin typeface="Times New Roman" panose="02020603050405020304" pitchFamily="18" charset="0"/>
                <a:cs typeface="Times New Roman" panose="02020603050405020304" pitchFamily="18" charset="0"/>
              </a:rPr>
              <a:t>int</a:t>
            </a:r>
            <a:r>
              <a:rPr lang="en-IN" sz="2000" b="1" dirty="0">
                <a:latin typeface="Times New Roman" panose="02020603050405020304" pitchFamily="18" charset="0"/>
                <a:cs typeface="Times New Roman" panose="02020603050405020304" pitchFamily="18" charset="0"/>
              </a:rPr>
              <a:t> and apply the square bracket notation, as shown in the next example</a:t>
            </a:r>
            <a:r>
              <a:rPr lang="en-IN" sz="2000" b="1" dirty="0" smtClean="0">
                <a:latin typeface="Times New Roman" panose="02020603050405020304" pitchFamily="18" charset="0"/>
                <a:cs typeface="Times New Roman" panose="02020603050405020304" pitchFamily="18" charset="0"/>
              </a:rPr>
              <a:t>: </a:t>
            </a:r>
          </a:p>
          <a:p>
            <a:endParaRPr lang="en-IN" sz="2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25860" y="4001296"/>
            <a:ext cx="10153128" cy="1656184"/>
          </a:xfrm>
          <a:prstGeom prst="rect">
            <a:avLst/>
          </a:prstGeom>
        </p:spPr>
      </p:pic>
      <p:sp>
        <p:nvSpPr>
          <p:cNvPr id="5" name="Rectangle 4"/>
          <p:cNvSpPr/>
          <p:nvPr/>
        </p:nvSpPr>
        <p:spPr>
          <a:xfrm>
            <a:off x="8914" y="5657671"/>
            <a:ext cx="12179911" cy="707886"/>
          </a:xfrm>
          <a:prstGeom prst="rect">
            <a:avLst/>
          </a:prstGeom>
        </p:spPr>
        <p:txBody>
          <a:bodyPr wrap="square">
            <a:spAutoFit/>
          </a:bodyPr>
          <a:lstStyle/>
          <a:p>
            <a:r>
              <a:rPr lang="en-IN" sz="2000" b="1" dirty="0">
                <a:solidFill>
                  <a:srgbClr val="000000"/>
                </a:solidFill>
                <a:latin typeface="Times New Roman" panose="02020603050405020304" pitchFamily="18" charset="0"/>
                <a:cs typeface="Times New Roman" panose="02020603050405020304" pitchFamily="18" charset="0"/>
              </a:rPr>
              <a:t>This syntax is certainly much easier to understand. It directly and succinctly captures the essence of the problem.</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048421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748" y="0"/>
            <a:ext cx="12071077" cy="548680"/>
          </a:xfrm>
        </p:spPr>
        <p:txBody>
          <a:bodyPr>
            <a:normAutofit fontScale="90000"/>
          </a:bodyPr>
          <a:lstStyle/>
          <a:p>
            <a:r>
              <a:rPr lang="en-IN" b="1" dirty="0">
                <a:solidFill>
                  <a:srgbClr val="FF0000"/>
                </a:solidFill>
              </a:rPr>
              <a:t>Understanding Indexer </a:t>
            </a:r>
            <a:r>
              <a:rPr lang="en-IN" b="1" dirty="0" err="1">
                <a:solidFill>
                  <a:srgbClr val="FF0000"/>
                </a:solidFill>
              </a:rPr>
              <a:t>Accessors</a:t>
            </a:r>
            <a:endParaRPr lang="en-IN" b="1" dirty="0">
              <a:solidFill>
                <a:srgbClr val="FF0000"/>
              </a:solidFill>
            </a:endParaRPr>
          </a:p>
        </p:txBody>
      </p:sp>
      <p:sp>
        <p:nvSpPr>
          <p:cNvPr id="7" name="Content Placeholder 6"/>
          <p:cNvSpPr>
            <a:spLocks noGrp="1"/>
          </p:cNvSpPr>
          <p:nvPr>
            <p:ph idx="1"/>
          </p:nvPr>
        </p:nvSpPr>
        <p:spPr>
          <a:xfrm>
            <a:off x="0" y="692696"/>
            <a:ext cx="12188825" cy="6165304"/>
          </a:xfrm>
        </p:spPr>
        <p:txBody>
          <a:bodyPr>
            <a:normAutofit/>
          </a:bodyPr>
          <a:lstStyle/>
          <a:p>
            <a:pPr algn="just"/>
            <a:r>
              <a:rPr lang="en-IN" sz="2000" b="1" dirty="0">
                <a:latin typeface="Times New Roman" panose="02020603050405020304" pitchFamily="18" charset="0"/>
                <a:cs typeface="Times New Roman" panose="02020603050405020304" pitchFamily="18" charset="0"/>
              </a:rPr>
              <a:t>When you read an indexer, the compiler automatically translates your </a:t>
            </a:r>
            <a:r>
              <a:rPr lang="en-IN" sz="2000" b="1" dirty="0" err="1">
                <a:latin typeface="Times New Roman" panose="02020603050405020304" pitchFamily="18" charset="0"/>
                <a:cs typeface="Times New Roman" panose="02020603050405020304" pitchFamily="18" charset="0"/>
              </a:rPr>
              <a:t>arraylike</a:t>
            </a:r>
            <a:r>
              <a:rPr lang="en-IN" sz="2000" b="1" dirty="0">
                <a:latin typeface="Times New Roman" panose="02020603050405020304" pitchFamily="18" charset="0"/>
                <a:cs typeface="Times New Roman" panose="02020603050405020304" pitchFamily="18" charset="0"/>
              </a:rPr>
              <a:t> code into a call to the </a:t>
            </a:r>
            <a:r>
              <a:rPr lang="en-IN" sz="2000" b="1" i="1" dirty="0">
                <a:latin typeface="Times New Roman" panose="02020603050405020304" pitchFamily="18" charset="0"/>
                <a:cs typeface="Times New Roman" panose="02020603050405020304" pitchFamily="18" charset="0"/>
              </a:rPr>
              <a:t>get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of that indexer. Consider the following example:</a:t>
            </a:r>
          </a:p>
          <a:p>
            <a:pPr marL="0" indent="0" algn="just">
              <a:buNone/>
            </a:pPr>
            <a:r>
              <a:rPr lang="en-IN" sz="2000" b="1" dirty="0" smtClean="0">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bool </a:t>
            </a:r>
            <a:r>
              <a:rPr lang="en-IN" sz="2000" b="1" dirty="0">
                <a:solidFill>
                  <a:srgbClr val="FF0000"/>
                </a:solidFill>
                <a:latin typeface="Times New Roman" panose="02020603050405020304" pitchFamily="18" charset="0"/>
                <a:cs typeface="Times New Roman" panose="02020603050405020304" pitchFamily="18" charset="0"/>
              </a:rPr>
              <a:t>peek = bits[6];</a:t>
            </a:r>
          </a:p>
          <a:p>
            <a:pPr algn="just"/>
            <a:r>
              <a:rPr lang="en-IN" sz="2000" b="1" dirty="0">
                <a:latin typeface="Times New Roman" panose="02020603050405020304" pitchFamily="18" charset="0"/>
                <a:cs typeface="Times New Roman" panose="02020603050405020304" pitchFamily="18" charset="0"/>
              </a:rPr>
              <a:t>This statement is converted to a call to the </a:t>
            </a:r>
            <a:r>
              <a:rPr lang="en-IN" sz="2000" b="1" i="1" dirty="0">
                <a:latin typeface="Times New Roman" panose="02020603050405020304" pitchFamily="18" charset="0"/>
                <a:cs typeface="Times New Roman" panose="02020603050405020304" pitchFamily="18" charset="0"/>
              </a:rPr>
              <a:t>get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for </a:t>
            </a:r>
            <a:r>
              <a:rPr lang="en-IN" sz="2000" b="1" i="1" dirty="0">
                <a:latin typeface="Times New Roman" panose="02020603050405020304" pitchFamily="18" charset="0"/>
                <a:cs typeface="Times New Roman" panose="02020603050405020304" pitchFamily="18" charset="0"/>
              </a:rPr>
              <a:t>bits</a:t>
            </a:r>
            <a:r>
              <a:rPr lang="en-IN" sz="2000" b="1" dirty="0">
                <a:latin typeface="Times New Roman" panose="02020603050405020304" pitchFamily="18" charset="0"/>
                <a:cs typeface="Times New Roman" panose="02020603050405020304" pitchFamily="18" charset="0"/>
              </a:rPr>
              <a:t>, and the </a:t>
            </a:r>
            <a:r>
              <a:rPr lang="en-IN" sz="2000" b="1" i="1" dirty="0">
                <a:latin typeface="Times New Roman" panose="02020603050405020304" pitchFamily="18" charset="0"/>
                <a:cs typeface="Times New Roman" panose="02020603050405020304" pitchFamily="18" charset="0"/>
              </a:rPr>
              <a:t>index </a:t>
            </a:r>
            <a:r>
              <a:rPr lang="en-IN" sz="2000" b="1" dirty="0">
                <a:latin typeface="Times New Roman" panose="02020603050405020304" pitchFamily="18" charset="0"/>
                <a:cs typeface="Times New Roman" panose="02020603050405020304" pitchFamily="18" charset="0"/>
              </a:rPr>
              <a:t>argument is set to </a:t>
            </a:r>
            <a:r>
              <a:rPr lang="en-IN" sz="2000" b="1" i="1" dirty="0">
                <a:latin typeface="Times New Roman" panose="02020603050405020304" pitchFamily="18" charset="0"/>
                <a:cs typeface="Times New Roman" panose="02020603050405020304" pitchFamily="18" charset="0"/>
              </a:rPr>
              <a:t>6</a:t>
            </a:r>
            <a:r>
              <a:rPr lang="en-IN" sz="2000" b="1" dirty="0">
                <a:latin typeface="Times New Roman" panose="02020603050405020304" pitchFamily="18" charset="0"/>
                <a:cs typeface="Times New Roman" panose="02020603050405020304" pitchFamily="18" charset="0"/>
              </a:rPr>
              <a:t>.</a:t>
            </a:r>
          </a:p>
          <a:p>
            <a:pPr algn="just"/>
            <a:r>
              <a:rPr lang="en-IN" sz="2000" b="1" dirty="0">
                <a:latin typeface="Times New Roman" panose="02020603050405020304" pitchFamily="18" charset="0"/>
                <a:cs typeface="Times New Roman" panose="02020603050405020304" pitchFamily="18" charset="0"/>
              </a:rPr>
              <a:t>Similarly, if you write to an indexer, the compiler automatically translates your </a:t>
            </a:r>
            <a:r>
              <a:rPr lang="en-IN" sz="2000" b="1" dirty="0" err="1">
                <a:latin typeface="Times New Roman" panose="02020603050405020304" pitchFamily="18" charset="0"/>
                <a:cs typeface="Times New Roman" panose="02020603050405020304" pitchFamily="18" charset="0"/>
              </a:rPr>
              <a:t>arraylike</a:t>
            </a:r>
            <a:r>
              <a:rPr lang="en-IN" sz="2000" b="1" dirty="0">
                <a:latin typeface="Times New Roman" panose="02020603050405020304" pitchFamily="18" charset="0"/>
                <a:cs typeface="Times New Roman" panose="02020603050405020304" pitchFamily="18" charset="0"/>
              </a:rPr>
              <a:t> code into a call to the </a:t>
            </a:r>
            <a:r>
              <a:rPr lang="en-IN" sz="2000" b="1" i="1" dirty="0">
                <a:latin typeface="Times New Roman" panose="02020603050405020304" pitchFamily="18" charset="0"/>
                <a:cs typeface="Times New Roman" panose="02020603050405020304" pitchFamily="18" charset="0"/>
              </a:rPr>
              <a:t>set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of that indexer, setting the </a:t>
            </a:r>
            <a:r>
              <a:rPr lang="en-IN" sz="2000" b="1" i="1" dirty="0">
                <a:latin typeface="Times New Roman" panose="02020603050405020304" pitchFamily="18" charset="0"/>
                <a:cs typeface="Times New Roman" panose="02020603050405020304" pitchFamily="18" charset="0"/>
              </a:rPr>
              <a:t>index </a:t>
            </a:r>
            <a:r>
              <a:rPr lang="en-IN" sz="2000" b="1" dirty="0">
                <a:latin typeface="Times New Roman" panose="02020603050405020304" pitchFamily="18" charset="0"/>
                <a:cs typeface="Times New Roman" panose="02020603050405020304" pitchFamily="18" charset="0"/>
              </a:rPr>
              <a:t>argument to the value enclosed in the square brackets. For example:</a:t>
            </a:r>
          </a:p>
          <a:p>
            <a:pPr marL="0" indent="0" algn="ctr">
              <a:buNone/>
            </a:pPr>
            <a:r>
              <a:rPr lang="en-IN" sz="2000" b="1" dirty="0">
                <a:solidFill>
                  <a:srgbClr val="FF0000"/>
                </a:solidFill>
                <a:latin typeface="Times New Roman" panose="02020603050405020304" pitchFamily="18" charset="0"/>
                <a:cs typeface="Times New Roman" panose="02020603050405020304" pitchFamily="18" charset="0"/>
              </a:rPr>
              <a:t>bits[3] = true;</a:t>
            </a:r>
          </a:p>
          <a:p>
            <a:pPr algn="just"/>
            <a:r>
              <a:rPr lang="en-IN" sz="2000" b="1" dirty="0">
                <a:latin typeface="Times New Roman" panose="02020603050405020304" pitchFamily="18" charset="0"/>
                <a:cs typeface="Times New Roman" panose="02020603050405020304" pitchFamily="18" charset="0"/>
              </a:rPr>
              <a:t>This statement is converted to a call to the </a:t>
            </a:r>
            <a:r>
              <a:rPr lang="en-IN" sz="2000" b="1" i="1" dirty="0">
                <a:latin typeface="Times New Roman" panose="02020603050405020304" pitchFamily="18" charset="0"/>
                <a:cs typeface="Times New Roman" panose="02020603050405020304" pitchFamily="18" charset="0"/>
              </a:rPr>
              <a:t>set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for </a:t>
            </a:r>
            <a:r>
              <a:rPr lang="en-IN" sz="2000" b="1" i="1" dirty="0">
                <a:latin typeface="Times New Roman" panose="02020603050405020304" pitchFamily="18" charset="0"/>
                <a:cs typeface="Times New Roman" panose="02020603050405020304" pitchFamily="18" charset="0"/>
              </a:rPr>
              <a:t>bits </a:t>
            </a:r>
            <a:r>
              <a:rPr lang="en-IN" sz="2000" b="1" dirty="0">
                <a:latin typeface="Times New Roman" panose="02020603050405020304" pitchFamily="18" charset="0"/>
                <a:cs typeface="Times New Roman" panose="02020603050405020304" pitchFamily="18" charset="0"/>
              </a:rPr>
              <a:t>where </a:t>
            </a:r>
            <a:r>
              <a:rPr lang="en-IN" sz="2000" b="1" i="1" dirty="0">
                <a:latin typeface="Times New Roman" panose="02020603050405020304" pitchFamily="18" charset="0"/>
                <a:cs typeface="Times New Roman" panose="02020603050405020304" pitchFamily="18" charset="0"/>
              </a:rPr>
              <a:t>index </a:t>
            </a:r>
            <a:r>
              <a:rPr lang="en-IN" sz="2000" b="1" dirty="0">
                <a:latin typeface="Times New Roman" panose="02020603050405020304" pitchFamily="18" charset="0"/>
                <a:cs typeface="Times New Roman" panose="02020603050405020304" pitchFamily="18" charset="0"/>
              </a:rPr>
              <a:t>is </a:t>
            </a:r>
            <a:r>
              <a:rPr lang="en-IN" sz="2000" b="1" i="1" dirty="0">
                <a:latin typeface="Times New Roman" panose="02020603050405020304" pitchFamily="18" charset="0"/>
                <a:cs typeface="Times New Roman" panose="02020603050405020304" pitchFamily="18" charset="0"/>
              </a:rPr>
              <a:t>3</a:t>
            </a:r>
            <a:r>
              <a:rPr lang="en-IN" sz="2000" b="1" dirty="0">
                <a:latin typeface="Times New Roman" panose="02020603050405020304" pitchFamily="18" charset="0"/>
                <a:cs typeface="Times New Roman" panose="02020603050405020304" pitchFamily="18" charset="0"/>
              </a:rPr>
              <a:t>.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As </a:t>
            </a:r>
            <a:r>
              <a:rPr lang="en-IN" sz="2000" b="1" dirty="0">
                <a:latin typeface="Times New Roman" panose="02020603050405020304" pitchFamily="18" charset="0"/>
                <a:cs typeface="Times New Roman" panose="02020603050405020304" pitchFamily="18" charset="0"/>
              </a:rPr>
              <a:t>with ordinary properties, the data you are writing to the indexer (in this case, </a:t>
            </a:r>
            <a:r>
              <a:rPr lang="en-IN" sz="2000" b="1" i="1" dirty="0">
                <a:latin typeface="Times New Roman" panose="02020603050405020304" pitchFamily="18" charset="0"/>
                <a:cs typeface="Times New Roman" panose="02020603050405020304" pitchFamily="18" charset="0"/>
              </a:rPr>
              <a:t>true</a:t>
            </a:r>
            <a:r>
              <a:rPr lang="en-IN" sz="2000" b="1" dirty="0">
                <a:latin typeface="Times New Roman" panose="02020603050405020304" pitchFamily="18" charset="0"/>
                <a:cs typeface="Times New Roman" panose="02020603050405020304" pitchFamily="18" charset="0"/>
              </a:rPr>
              <a:t>) is made available inside the </a:t>
            </a:r>
            <a:r>
              <a:rPr lang="en-IN" sz="2000" b="1" i="1" dirty="0">
                <a:latin typeface="Times New Roman" panose="02020603050405020304" pitchFamily="18" charset="0"/>
                <a:cs typeface="Times New Roman" panose="02020603050405020304" pitchFamily="18" charset="0"/>
              </a:rPr>
              <a:t>set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by using the </a:t>
            </a:r>
            <a:r>
              <a:rPr lang="en-IN" sz="2000" b="1" i="1" dirty="0">
                <a:latin typeface="Times New Roman" panose="02020603050405020304" pitchFamily="18" charset="0"/>
                <a:cs typeface="Times New Roman" panose="02020603050405020304" pitchFamily="18" charset="0"/>
              </a:rPr>
              <a:t>value </a:t>
            </a:r>
            <a:r>
              <a:rPr lang="en-IN" sz="2000" b="1" dirty="0">
                <a:latin typeface="Times New Roman" panose="02020603050405020304" pitchFamily="18" charset="0"/>
                <a:cs typeface="Times New Roman" panose="02020603050405020304" pitchFamily="18" charset="0"/>
              </a:rPr>
              <a:t>keyword.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The </a:t>
            </a:r>
            <a:r>
              <a:rPr lang="en-IN" sz="2000" b="1" dirty="0">
                <a:latin typeface="Times New Roman" panose="02020603050405020304" pitchFamily="18" charset="0"/>
                <a:cs typeface="Times New Roman" panose="02020603050405020304" pitchFamily="18" charset="0"/>
              </a:rPr>
              <a:t>type of </a:t>
            </a:r>
            <a:r>
              <a:rPr lang="en-IN" sz="2000" b="1" i="1" dirty="0">
                <a:latin typeface="Times New Roman" panose="02020603050405020304" pitchFamily="18" charset="0"/>
                <a:cs typeface="Times New Roman" panose="02020603050405020304" pitchFamily="18" charset="0"/>
              </a:rPr>
              <a:t>value </a:t>
            </a:r>
            <a:r>
              <a:rPr lang="en-IN" sz="2000" b="1" dirty="0">
                <a:latin typeface="Times New Roman" panose="02020603050405020304" pitchFamily="18" charset="0"/>
                <a:cs typeface="Times New Roman" panose="02020603050405020304" pitchFamily="18" charset="0"/>
              </a:rPr>
              <a:t>is the same as the type of indexer itself (in this case, </a:t>
            </a:r>
            <a:r>
              <a:rPr lang="en-IN" sz="2000" b="1" i="1" dirty="0">
                <a:latin typeface="Times New Roman" panose="02020603050405020304" pitchFamily="18" charset="0"/>
                <a:cs typeface="Times New Roman" panose="02020603050405020304" pitchFamily="18" charset="0"/>
              </a:rPr>
              <a:t>bool</a:t>
            </a:r>
            <a:r>
              <a:rPr lang="en-IN" sz="2000" b="1" dirty="0" smtClean="0">
                <a:latin typeface="Times New Roman" panose="02020603050405020304" pitchFamily="18" charset="0"/>
                <a:cs typeface="Times New Roman" panose="02020603050405020304" pitchFamily="18" charset="0"/>
              </a:rPr>
              <a:t>). </a:t>
            </a:r>
          </a:p>
          <a:p>
            <a:pPr algn="just"/>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266892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748" y="0"/>
            <a:ext cx="12071077" cy="548680"/>
          </a:xfrm>
        </p:spPr>
        <p:txBody>
          <a:bodyPr>
            <a:normAutofit fontScale="90000"/>
          </a:bodyPr>
          <a:lstStyle/>
          <a:p>
            <a:r>
              <a:rPr lang="en-US" b="1" dirty="0" err="1" smtClean="0">
                <a:solidFill>
                  <a:srgbClr val="FF0000"/>
                </a:solidFill>
              </a:rPr>
              <a:t>Contd</a:t>
            </a:r>
            <a:r>
              <a:rPr lang="en-US" b="1" dirty="0" smtClean="0">
                <a:solidFill>
                  <a:srgbClr val="FF0000"/>
                </a:solidFill>
              </a:rPr>
              <a:t>…</a:t>
            </a:r>
            <a:endParaRPr lang="en-IN" b="1" dirty="0">
              <a:solidFill>
                <a:srgbClr val="FF0000"/>
              </a:solidFill>
            </a:endParaRPr>
          </a:p>
        </p:txBody>
      </p:sp>
      <p:sp>
        <p:nvSpPr>
          <p:cNvPr id="7" name="Content Placeholder 6"/>
          <p:cNvSpPr>
            <a:spLocks noGrp="1"/>
          </p:cNvSpPr>
          <p:nvPr>
            <p:ph idx="1"/>
          </p:nvPr>
        </p:nvSpPr>
        <p:spPr>
          <a:xfrm>
            <a:off x="0" y="548680"/>
            <a:ext cx="12188825" cy="6309320"/>
          </a:xfrm>
        </p:spPr>
        <p:txBody>
          <a:bodyPr>
            <a:normAutofit/>
          </a:bodyPr>
          <a:lstStyle/>
          <a:p>
            <a:r>
              <a:rPr lang="en-IN" sz="2000" b="1" dirty="0">
                <a:latin typeface="Times New Roman" panose="02020603050405020304" pitchFamily="18" charset="0"/>
                <a:cs typeface="Times New Roman" panose="02020603050405020304" pitchFamily="18" charset="0"/>
              </a:rPr>
              <a:t>It’s also possible to use an indexer in a combined read/write context. In this case, the </a:t>
            </a:r>
            <a:r>
              <a:rPr lang="en-IN" sz="2000" b="1" i="1" dirty="0">
                <a:latin typeface="Times New Roman" panose="02020603050405020304" pitchFamily="18" charset="0"/>
                <a:cs typeface="Times New Roman" panose="02020603050405020304" pitchFamily="18" charset="0"/>
              </a:rPr>
              <a:t>get </a:t>
            </a:r>
            <a:r>
              <a:rPr lang="en-IN" sz="2000" b="1" dirty="0">
                <a:latin typeface="Times New Roman" panose="02020603050405020304" pitchFamily="18" charset="0"/>
                <a:cs typeface="Times New Roman" panose="02020603050405020304" pitchFamily="18" charset="0"/>
              </a:rPr>
              <a:t>and </a:t>
            </a:r>
            <a:r>
              <a:rPr lang="en-IN" sz="2000" b="1" i="1" dirty="0">
                <a:latin typeface="Times New Roman" panose="02020603050405020304" pitchFamily="18" charset="0"/>
                <a:cs typeface="Times New Roman" panose="02020603050405020304" pitchFamily="18" charset="0"/>
              </a:rPr>
              <a:t>set </a:t>
            </a:r>
            <a:r>
              <a:rPr lang="en-IN" sz="2000" b="1" dirty="0" err="1">
                <a:latin typeface="Times New Roman" panose="02020603050405020304" pitchFamily="18" charset="0"/>
                <a:cs typeface="Times New Roman" panose="02020603050405020304" pitchFamily="18" charset="0"/>
              </a:rPr>
              <a:t>accessors</a:t>
            </a:r>
            <a:r>
              <a:rPr lang="en-IN" sz="2000" b="1" dirty="0">
                <a:latin typeface="Times New Roman" panose="02020603050405020304" pitchFamily="18" charset="0"/>
                <a:cs typeface="Times New Roman" panose="02020603050405020304" pitchFamily="18" charset="0"/>
              </a:rPr>
              <a:t> are both used. Look at the following statement, which uses the XOR operator (</a:t>
            </a:r>
            <a:r>
              <a:rPr lang="en-IN" sz="2000" b="1" i="1" dirty="0">
                <a:latin typeface="Times New Roman" panose="02020603050405020304" pitchFamily="18" charset="0"/>
                <a:cs typeface="Times New Roman" panose="02020603050405020304" pitchFamily="18" charset="0"/>
              </a:rPr>
              <a:t>^</a:t>
            </a:r>
            <a:r>
              <a:rPr lang="en-IN" sz="2000" b="1" dirty="0">
                <a:latin typeface="Times New Roman" panose="02020603050405020304" pitchFamily="18" charset="0"/>
                <a:cs typeface="Times New Roman" panose="02020603050405020304" pitchFamily="18" charset="0"/>
              </a:rPr>
              <a:t>) to invert the value of the bit at index 6 in the </a:t>
            </a:r>
            <a:r>
              <a:rPr lang="en-IN" sz="2000" b="1" i="1" dirty="0">
                <a:latin typeface="Times New Roman" panose="02020603050405020304" pitchFamily="18" charset="0"/>
                <a:cs typeface="Times New Roman" panose="02020603050405020304" pitchFamily="18" charset="0"/>
              </a:rPr>
              <a:t>bits </a:t>
            </a:r>
            <a:r>
              <a:rPr lang="en-IN" sz="2000" b="1" dirty="0">
                <a:latin typeface="Times New Roman" panose="02020603050405020304" pitchFamily="18" charset="0"/>
                <a:cs typeface="Times New Roman" panose="02020603050405020304" pitchFamily="18" charset="0"/>
              </a:rPr>
              <a:t>variable:</a:t>
            </a:r>
          </a:p>
          <a:p>
            <a:pPr marL="0" indent="0" algn="ctr">
              <a:buNone/>
            </a:pPr>
            <a:r>
              <a:rPr lang="en-IN" sz="2000" b="1" dirty="0">
                <a:solidFill>
                  <a:srgbClr val="FF0000"/>
                </a:solidFill>
                <a:latin typeface="Times New Roman" panose="02020603050405020304" pitchFamily="18" charset="0"/>
                <a:cs typeface="Times New Roman" panose="02020603050405020304" pitchFamily="18" charset="0"/>
              </a:rPr>
              <a:t>bits[6] ^= true;</a:t>
            </a:r>
          </a:p>
          <a:p>
            <a:r>
              <a:rPr lang="en-IN" sz="2000" b="1" dirty="0">
                <a:latin typeface="Times New Roman" panose="02020603050405020304" pitchFamily="18" charset="0"/>
                <a:cs typeface="Times New Roman" panose="02020603050405020304" pitchFamily="18" charset="0"/>
              </a:rPr>
              <a:t>This code is automatically translated into the following:</a:t>
            </a:r>
          </a:p>
          <a:p>
            <a:pPr marL="0" indent="0" algn="ctr">
              <a:buNone/>
            </a:pPr>
            <a:r>
              <a:rPr lang="en-IN" sz="2000" b="1" dirty="0">
                <a:solidFill>
                  <a:srgbClr val="FF0000"/>
                </a:solidFill>
                <a:latin typeface="Times New Roman" panose="02020603050405020304" pitchFamily="18" charset="0"/>
                <a:cs typeface="Times New Roman" panose="02020603050405020304" pitchFamily="18" charset="0"/>
              </a:rPr>
              <a:t>bits[6] = bits[6] ^ true;</a:t>
            </a:r>
          </a:p>
          <a:p>
            <a:r>
              <a:rPr lang="en-IN" sz="2000" b="1" dirty="0">
                <a:latin typeface="Times New Roman" panose="02020603050405020304" pitchFamily="18" charset="0"/>
                <a:cs typeface="Times New Roman" panose="02020603050405020304" pitchFamily="18" charset="0"/>
              </a:rPr>
              <a:t>This code works because the indexer declares both a </a:t>
            </a:r>
            <a:r>
              <a:rPr lang="en-IN" sz="2000" b="1" i="1" dirty="0">
                <a:latin typeface="Times New Roman" panose="02020603050405020304" pitchFamily="18" charset="0"/>
                <a:cs typeface="Times New Roman" panose="02020603050405020304" pitchFamily="18" charset="0"/>
              </a:rPr>
              <a:t>get </a:t>
            </a:r>
            <a:r>
              <a:rPr lang="en-IN" sz="2000" b="1" dirty="0">
                <a:latin typeface="Times New Roman" panose="02020603050405020304" pitchFamily="18" charset="0"/>
                <a:cs typeface="Times New Roman" panose="02020603050405020304" pitchFamily="18" charset="0"/>
              </a:rPr>
              <a:t>and a </a:t>
            </a:r>
            <a:r>
              <a:rPr lang="en-IN" sz="2000" b="1" i="1" dirty="0">
                <a:latin typeface="Times New Roman" panose="02020603050405020304" pitchFamily="18" charset="0"/>
                <a:cs typeface="Times New Roman" panose="02020603050405020304" pitchFamily="18" charset="0"/>
              </a:rPr>
              <a:t>set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0711470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748" y="0"/>
            <a:ext cx="12071077" cy="548680"/>
          </a:xfrm>
        </p:spPr>
        <p:txBody>
          <a:bodyPr>
            <a:normAutofit fontScale="90000"/>
          </a:bodyPr>
          <a:lstStyle/>
          <a:p>
            <a:r>
              <a:rPr lang="en-IN" b="1" dirty="0">
                <a:solidFill>
                  <a:srgbClr val="FF0000"/>
                </a:solidFill>
              </a:rPr>
              <a:t>Comparing Indexers and </a:t>
            </a:r>
            <a:r>
              <a:rPr lang="en-IN" dirty="0">
                <a:solidFill>
                  <a:srgbClr val="FF0000"/>
                </a:solidFill>
              </a:rPr>
              <a:t>A</a:t>
            </a:r>
            <a:r>
              <a:rPr lang="en-IN" b="1" dirty="0">
                <a:solidFill>
                  <a:srgbClr val="FF0000"/>
                </a:solidFill>
              </a:rPr>
              <a:t>rrays</a:t>
            </a:r>
          </a:p>
        </p:txBody>
      </p:sp>
      <p:sp>
        <p:nvSpPr>
          <p:cNvPr id="7" name="Content Placeholder 6"/>
          <p:cNvSpPr>
            <a:spLocks noGrp="1"/>
          </p:cNvSpPr>
          <p:nvPr>
            <p:ph idx="1"/>
          </p:nvPr>
        </p:nvSpPr>
        <p:spPr>
          <a:xfrm>
            <a:off x="0" y="548680"/>
            <a:ext cx="12188825" cy="6309320"/>
          </a:xfrm>
        </p:spPr>
        <p:txBody>
          <a:bodyPr>
            <a:normAutofit/>
          </a:bodyPr>
          <a:lstStyle/>
          <a:p>
            <a:pPr marL="0" indent="0" algn="just">
              <a:buNone/>
            </a:pPr>
            <a:r>
              <a:rPr lang="en-IN" sz="2000" b="1" dirty="0" smtClean="0">
                <a:latin typeface="Times New Roman" panose="02020603050405020304" pitchFamily="18" charset="0"/>
                <a:cs typeface="Times New Roman" panose="02020603050405020304" pitchFamily="18" charset="0"/>
              </a:rPr>
              <a:t>1) When </a:t>
            </a:r>
            <a:r>
              <a:rPr lang="en-IN" sz="2000" b="1" dirty="0">
                <a:latin typeface="Times New Roman" panose="02020603050405020304" pitchFamily="18" charset="0"/>
                <a:cs typeface="Times New Roman" panose="02020603050405020304" pitchFamily="18" charset="0"/>
              </a:rPr>
              <a:t>you use an indexer, the syntax is deliberately very </a:t>
            </a:r>
            <a:r>
              <a:rPr lang="en-IN" sz="2000" b="1" dirty="0" err="1">
                <a:latin typeface="Times New Roman" panose="02020603050405020304" pitchFamily="18" charset="0"/>
                <a:cs typeface="Times New Roman" panose="02020603050405020304" pitchFamily="18" charset="0"/>
              </a:rPr>
              <a:t>arraylike</a:t>
            </a:r>
            <a:r>
              <a:rPr lang="en-IN" sz="2000" b="1" dirty="0">
                <a:latin typeface="Times New Roman" panose="02020603050405020304" pitchFamily="18" charset="0"/>
                <a:cs typeface="Times New Roman" panose="02020603050405020304" pitchFamily="18" charset="0"/>
              </a:rPr>
              <a:t>. However, there are some important differences between indexers and arrays</a:t>
            </a:r>
            <a:r>
              <a:rPr lang="en-IN" sz="2000" b="1" dirty="0" smtClean="0">
                <a:latin typeface="Times New Roman" panose="02020603050405020304" pitchFamily="18" charset="0"/>
                <a:cs typeface="Times New Roman" panose="02020603050405020304" pitchFamily="18" charset="0"/>
              </a:rPr>
              <a:t>: </a:t>
            </a:r>
            <a:endParaRPr lang="en-IN" sz="2000" dirty="0"/>
          </a:p>
          <a:p>
            <a:pPr marL="0" indent="0" algn="just">
              <a:buNone/>
            </a:pPr>
            <a:r>
              <a:rPr lang="en-IN" sz="2000" b="1" dirty="0" smtClean="0">
                <a:latin typeface="Times New Roman" panose="02020603050405020304" pitchFamily="18" charset="0"/>
                <a:cs typeface="Times New Roman" panose="02020603050405020304" pitchFamily="18" charset="0"/>
              </a:rPr>
              <a:t>2) Indexers </a:t>
            </a:r>
            <a:r>
              <a:rPr lang="en-IN" sz="2000" b="1" dirty="0">
                <a:latin typeface="Times New Roman" panose="02020603050405020304" pitchFamily="18" charset="0"/>
                <a:cs typeface="Times New Roman" panose="02020603050405020304" pitchFamily="18" charset="0"/>
              </a:rPr>
              <a:t>can use non-numeric subscripts, such as a string as shown in the following example. Arrays can use only integer subscripts:</a:t>
            </a:r>
          </a:p>
          <a:p>
            <a:pPr marL="0" indent="0" algn="just">
              <a:buNone/>
            </a:pPr>
            <a:r>
              <a:rPr lang="en-IN" sz="2000" b="1" dirty="0" smtClean="0">
                <a:solidFill>
                  <a:srgbClr val="FF0000"/>
                </a:solidFill>
                <a:latin typeface="Times New Roman" panose="02020603050405020304" pitchFamily="18" charset="0"/>
                <a:cs typeface="Times New Roman" panose="02020603050405020304" pitchFamily="18" charset="0"/>
              </a:rPr>
              <a:t>                                                          public </a:t>
            </a:r>
            <a:r>
              <a:rPr lang="en-IN" sz="2000" b="1" dirty="0" err="1">
                <a:solidFill>
                  <a:srgbClr val="FF0000"/>
                </a:solidFill>
                <a:latin typeface="Times New Roman" panose="02020603050405020304" pitchFamily="18" charset="0"/>
                <a:cs typeface="Times New Roman" panose="02020603050405020304" pitchFamily="18" charset="0"/>
              </a:rPr>
              <a:t>int</a:t>
            </a:r>
            <a:r>
              <a:rPr lang="en-IN" sz="2000" b="1" dirty="0">
                <a:solidFill>
                  <a:srgbClr val="FF0000"/>
                </a:solidFill>
                <a:latin typeface="Times New Roman" panose="02020603050405020304" pitchFamily="18" charset="0"/>
                <a:cs typeface="Times New Roman" panose="02020603050405020304" pitchFamily="18" charset="0"/>
              </a:rPr>
              <a:t> this [ string name ] { ... } </a:t>
            </a:r>
            <a:r>
              <a:rPr lang="en-IN" sz="2000" b="1" dirty="0" smtClean="0">
                <a:solidFill>
                  <a:srgbClr val="FF0000"/>
                </a:solidFill>
                <a:latin typeface="Times New Roman" panose="02020603050405020304" pitchFamily="18" charset="0"/>
                <a:cs typeface="Times New Roman" panose="02020603050405020304" pitchFamily="18" charset="0"/>
              </a:rPr>
              <a:t>            // </a:t>
            </a:r>
            <a:r>
              <a:rPr lang="en-IN" sz="2000" b="1" dirty="0">
                <a:solidFill>
                  <a:srgbClr val="FF0000"/>
                </a:solidFill>
                <a:latin typeface="Times New Roman" panose="02020603050405020304" pitchFamily="18" charset="0"/>
                <a:cs typeface="Times New Roman" panose="02020603050405020304" pitchFamily="18" charset="0"/>
              </a:rPr>
              <a:t>OK</a:t>
            </a:r>
          </a:p>
          <a:p>
            <a:pPr marL="0" indent="0" algn="just">
              <a:buNone/>
            </a:pPr>
            <a:r>
              <a:rPr lang="en-IN" sz="2000" b="1" dirty="0" smtClean="0">
                <a:latin typeface="Times New Roman" panose="02020603050405020304" pitchFamily="18" charset="0"/>
                <a:cs typeface="Times New Roman" panose="02020603050405020304" pitchFamily="18" charset="0"/>
              </a:rPr>
              <a:t>3) Indexers </a:t>
            </a:r>
            <a:r>
              <a:rPr lang="en-IN" sz="2000" b="1" dirty="0">
                <a:latin typeface="Times New Roman" panose="02020603050405020304" pitchFamily="18" charset="0"/>
                <a:cs typeface="Times New Roman" panose="02020603050405020304" pitchFamily="18" charset="0"/>
              </a:rPr>
              <a:t>can be overloaded (just like methods), whereas arrays cannot</a:t>
            </a:r>
            <a:r>
              <a:rPr lang="en-IN" sz="2000" b="1" dirty="0" smtClean="0">
                <a:latin typeface="Times New Roman" panose="02020603050405020304" pitchFamily="18" charset="0"/>
                <a:cs typeface="Times New Roman" panose="02020603050405020304" pitchFamily="18" charset="0"/>
              </a:rPr>
              <a:t>:</a:t>
            </a:r>
            <a:endParaRPr lang="en-IN" sz="2000" b="1" dirty="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public </a:t>
            </a:r>
            <a:r>
              <a:rPr lang="en-IN" sz="2000" b="1" dirty="0">
                <a:solidFill>
                  <a:srgbClr val="FF0000"/>
                </a:solidFill>
                <a:latin typeface="Times New Roman" panose="02020603050405020304" pitchFamily="18" charset="0"/>
                <a:cs typeface="Times New Roman" panose="02020603050405020304" pitchFamily="18" charset="0"/>
              </a:rPr>
              <a:t>Name this [ </a:t>
            </a:r>
            <a:r>
              <a:rPr lang="en-IN" sz="2000" b="1" dirty="0" err="1">
                <a:solidFill>
                  <a:srgbClr val="FF0000"/>
                </a:solidFill>
                <a:latin typeface="Times New Roman" panose="02020603050405020304" pitchFamily="18" charset="0"/>
                <a:cs typeface="Times New Roman" panose="02020603050405020304" pitchFamily="18" charset="0"/>
              </a:rPr>
              <a:t>PhoneNumber</a:t>
            </a:r>
            <a:r>
              <a:rPr lang="en-IN" sz="2000" b="1" dirty="0">
                <a:solidFill>
                  <a:srgbClr val="FF0000"/>
                </a:solidFill>
                <a:latin typeface="Times New Roman" panose="02020603050405020304" pitchFamily="18" charset="0"/>
                <a:cs typeface="Times New Roman" panose="02020603050405020304" pitchFamily="18" charset="0"/>
              </a:rPr>
              <a:t> number ] { ... </a:t>
            </a:r>
            <a:r>
              <a:rPr lang="en-IN" sz="2000" b="1" dirty="0" smtClean="0">
                <a:solidFill>
                  <a:srgbClr val="FF0000"/>
                </a:solidFill>
                <a:latin typeface="Times New Roman" panose="02020603050405020304" pitchFamily="18" charset="0"/>
                <a:cs typeface="Times New Roman" panose="02020603050405020304" pitchFamily="18" charset="0"/>
              </a:rPr>
              <a:t>}</a:t>
            </a: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public </a:t>
            </a:r>
            <a:r>
              <a:rPr lang="en-IN" sz="2000" b="1" dirty="0" err="1">
                <a:solidFill>
                  <a:srgbClr val="FF0000"/>
                </a:solidFill>
                <a:latin typeface="Times New Roman" panose="02020603050405020304" pitchFamily="18" charset="0"/>
                <a:cs typeface="Times New Roman" panose="02020603050405020304" pitchFamily="18" charset="0"/>
              </a:rPr>
              <a:t>PhoneNumber</a:t>
            </a:r>
            <a:r>
              <a:rPr lang="en-IN" sz="2000" b="1" dirty="0">
                <a:solidFill>
                  <a:srgbClr val="FF0000"/>
                </a:solidFill>
                <a:latin typeface="Times New Roman" panose="02020603050405020304" pitchFamily="18" charset="0"/>
                <a:cs typeface="Times New Roman" panose="02020603050405020304" pitchFamily="18" charset="0"/>
              </a:rPr>
              <a:t> this [ Name </a:t>
            </a:r>
            <a:r>
              <a:rPr lang="en-IN" sz="2000" b="1" dirty="0" err="1">
                <a:solidFill>
                  <a:srgbClr val="FF0000"/>
                </a:solidFill>
                <a:latin typeface="Times New Roman" panose="02020603050405020304" pitchFamily="18" charset="0"/>
                <a:cs typeface="Times New Roman" panose="02020603050405020304" pitchFamily="18" charset="0"/>
              </a:rPr>
              <a:t>name</a:t>
            </a:r>
            <a:r>
              <a:rPr lang="en-IN" sz="2000" b="1" dirty="0">
                <a:solidFill>
                  <a:srgbClr val="FF0000"/>
                </a:solidFill>
                <a:latin typeface="Times New Roman" panose="02020603050405020304" pitchFamily="18" charset="0"/>
                <a:cs typeface="Times New Roman" panose="02020603050405020304" pitchFamily="18" charset="0"/>
              </a:rPr>
              <a:t> ] { ... </a:t>
            </a:r>
            <a:r>
              <a:rPr lang="en-IN" sz="2000" b="1" dirty="0" smtClean="0">
                <a:solidFill>
                  <a:srgbClr val="FF0000"/>
                </a:solidFill>
                <a:latin typeface="Times New Roman" panose="02020603050405020304" pitchFamily="18" charset="0"/>
                <a:cs typeface="Times New Roman" panose="02020603050405020304" pitchFamily="18" charset="0"/>
              </a:rPr>
              <a:t>} </a:t>
            </a:r>
          </a:p>
          <a:p>
            <a:pPr marL="0" indent="0" algn="just">
              <a:buNone/>
            </a:pPr>
            <a:r>
              <a:rPr lang="en-US" sz="2000" b="1" dirty="0" smtClean="0">
                <a:solidFill>
                  <a:srgbClr val="FF0000"/>
                </a:solidFill>
                <a:latin typeface="Times New Roman" panose="02020603050405020304" pitchFamily="18" charset="0"/>
                <a:cs typeface="Times New Roman" panose="02020603050405020304" pitchFamily="18" charset="0"/>
              </a:rPr>
              <a:t>4) </a:t>
            </a:r>
            <a:r>
              <a:rPr lang="en-IN" sz="2000" b="1" dirty="0" smtClean="0">
                <a:latin typeface="Times New Roman" panose="02020603050405020304" pitchFamily="18" charset="0"/>
                <a:cs typeface="Times New Roman" panose="02020603050405020304" pitchFamily="18" charset="0"/>
              </a:rPr>
              <a:t>Indexers cannot </a:t>
            </a:r>
            <a:r>
              <a:rPr lang="en-IN" sz="2000" b="1" dirty="0">
                <a:latin typeface="Times New Roman" panose="02020603050405020304" pitchFamily="18" charset="0"/>
                <a:cs typeface="Times New Roman" panose="02020603050405020304" pitchFamily="18" charset="0"/>
              </a:rPr>
              <a:t>be used as </a:t>
            </a:r>
            <a:r>
              <a:rPr lang="en-IN" sz="2000" b="1" i="1" dirty="0">
                <a:latin typeface="Times New Roman" panose="02020603050405020304" pitchFamily="18" charset="0"/>
                <a:cs typeface="Times New Roman" panose="02020603050405020304" pitchFamily="18" charset="0"/>
              </a:rPr>
              <a:t>ref </a:t>
            </a:r>
            <a:r>
              <a:rPr lang="en-IN" sz="2000" b="1" dirty="0">
                <a:latin typeface="Times New Roman" panose="02020603050405020304" pitchFamily="18" charset="0"/>
                <a:cs typeface="Times New Roman" panose="02020603050405020304" pitchFamily="18" charset="0"/>
              </a:rPr>
              <a:t>or </a:t>
            </a:r>
            <a:r>
              <a:rPr lang="en-IN" sz="2000" b="1" i="1" dirty="0">
                <a:latin typeface="Times New Roman" panose="02020603050405020304" pitchFamily="18" charset="0"/>
                <a:cs typeface="Times New Roman" panose="02020603050405020304" pitchFamily="18" charset="0"/>
              </a:rPr>
              <a:t>out </a:t>
            </a:r>
            <a:r>
              <a:rPr lang="en-IN" sz="2000" b="1" dirty="0">
                <a:latin typeface="Times New Roman" panose="02020603050405020304" pitchFamily="18" charset="0"/>
                <a:cs typeface="Times New Roman" panose="02020603050405020304" pitchFamily="18" charset="0"/>
              </a:rPr>
              <a:t>parameters, whereas array elements can:</a:t>
            </a:r>
          </a:p>
          <a:p>
            <a:pPr marL="0" indent="0" algn="just">
              <a:spcBef>
                <a:spcPts val="0"/>
              </a:spcBef>
              <a:buNone/>
            </a:pP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IntBits</a:t>
            </a:r>
            <a:r>
              <a:rPr lang="en-IN" sz="2000" b="1" dirty="0" smtClean="0">
                <a:solidFill>
                  <a:srgbClr val="FF0000"/>
                </a:solidFill>
                <a:latin typeface="Times New Roman" panose="02020603050405020304" pitchFamily="18" charset="0"/>
                <a:cs typeface="Times New Roman" panose="02020603050405020304" pitchFamily="18" charset="0"/>
              </a:rPr>
              <a:t> bits;                              // bits contains an indexer</a:t>
            </a: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Method(ref </a:t>
            </a:r>
            <a:r>
              <a:rPr lang="en-IN" sz="2000" b="1" dirty="0">
                <a:solidFill>
                  <a:srgbClr val="FF0000"/>
                </a:solidFill>
                <a:latin typeface="Times New Roman" panose="02020603050405020304" pitchFamily="18" charset="0"/>
                <a:cs typeface="Times New Roman" panose="02020603050405020304" pitchFamily="18" charset="0"/>
              </a:rPr>
              <a:t>bits[1]); </a:t>
            </a:r>
            <a:r>
              <a:rPr lang="en-IN" sz="2000" b="1" dirty="0" smtClean="0">
                <a:solidFill>
                  <a:srgbClr val="FF0000"/>
                </a:solidFill>
                <a:latin typeface="Times New Roman" panose="02020603050405020304" pitchFamily="18" charset="0"/>
                <a:cs typeface="Times New Roman" panose="02020603050405020304" pitchFamily="18" charset="0"/>
              </a:rPr>
              <a:t>                // </a:t>
            </a:r>
            <a:r>
              <a:rPr lang="en-IN" sz="2000" b="1" dirty="0">
                <a:solidFill>
                  <a:srgbClr val="FF0000"/>
                </a:solidFill>
                <a:latin typeface="Times New Roman" panose="02020603050405020304" pitchFamily="18" charset="0"/>
                <a:cs typeface="Times New Roman" panose="02020603050405020304" pitchFamily="18" charset="0"/>
              </a:rPr>
              <a:t>compile-time error</a:t>
            </a:r>
            <a:endParaRPr lang="en-IN" sz="2000" b="1" dirty="0" smtClean="0">
              <a:solidFill>
                <a:srgbClr val="FF0000"/>
              </a:solidFill>
              <a:latin typeface="Times New Roman" panose="02020603050405020304" pitchFamily="18" charset="0"/>
              <a:cs typeface="Times New Roman" panose="02020603050405020304" pitchFamily="18" charset="0"/>
            </a:endParaRPr>
          </a:p>
          <a:p>
            <a:pPr marL="0" indent="0" algn="just">
              <a:spcBef>
                <a:spcPts val="0"/>
              </a:spcBef>
              <a:buNone/>
            </a:pP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974574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3" y="96585"/>
            <a:ext cx="11737304" cy="544488"/>
          </a:xfrm>
        </p:spPr>
        <p:txBody>
          <a:bodyPr>
            <a:noAutofit/>
          </a:bodyPr>
          <a:lstStyle/>
          <a:p>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t>
            </a:r>
            <a:r>
              <a:rPr lang="en-IN" sz="2800" dirty="0"/>
              <a:t/>
            </a:r>
            <a:br>
              <a:rPr lang="en-IN" sz="2800" dirty="0"/>
            </a:br>
            <a:r>
              <a:rPr lang="en-IN" sz="2800" b="1" dirty="0">
                <a:solidFill>
                  <a:srgbClr val="C00000"/>
                </a:solidFill>
              </a:rPr>
              <a:t>Implementing Encapsulation by Using Methods </a:t>
            </a:r>
            <a:endParaRPr lang="en-IN" sz="2800" dirty="0">
              <a:solidFill>
                <a:srgbClr val="C00000"/>
              </a:solidFill>
            </a:endParaRPr>
          </a:p>
        </p:txBody>
      </p:sp>
      <p:sp>
        <p:nvSpPr>
          <p:cNvPr id="3" name="Content Placeholder 2"/>
          <p:cNvSpPr>
            <a:spLocks noGrp="1"/>
          </p:cNvSpPr>
          <p:nvPr>
            <p:ph idx="1"/>
          </p:nvPr>
        </p:nvSpPr>
        <p:spPr>
          <a:xfrm>
            <a:off x="0" y="623190"/>
            <a:ext cx="12188825" cy="6237312"/>
          </a:xfrm>
        </p:spPr>
        <p:txBody>
          <a:bodyPr>
            <a:normAutofit/>
          </a:bodyPr>
          <a:lstStyle/>
          <a:p>
            <a:pPr algn="just"/>
            <a:r>
              <a:rPr lang="en-IN" sz="2000" b="1" dirty="0">
                <a:latin typeface="Times New Roman" panose="02020603050405020304" pitchFamily="18" charset="0"/>
                <a:cs typeface="Times New Roman" panose="02020603050405020304" pitchFamily="18" charset="0"/>
              </a:rPr>
              <a:t>First, let’s recap the original motivation for using methods to hide fields. </a:t>
            </a:r>
          </a:p>
          <a:p>
            <a:pPr algn="just"/>
            <a:r>
              <a:rPr lang="en-IN" sz="2000" b="1" dirty="0">
                <a:latin typeface="Times New Roman" panose="02020603050405020304" pitchFamily="18" charset="0"/>
                <a:cs typeface="Times New Roman" panose="02020603050405020304" pitchFamily="18" charset="0"/>
              </a:rPr>
              <a:t>Consider the following structure that represents a position on a computer screen as a pair of coordinates, x and y. Assume that the range of valid values for the x-coordinate lies between 0 and 1280, and the range of valid values for the y-coordinate lies between 0 </a:t>
            </a:r>
            <a:r>
              <a:rPr lang="en-IN" sz="2000" b="1" dirty="0" smtClean="0">
                <a:latin typeface="Times New Roman" panose="02020603050405020304" pitchFamily="18" charset="0"/>
                <a:cs typeface="Times New Roman" panose="02020603050405020304" pitchFamily="18" charset="0"/>
              </a:rPr>
              <a:t>and </a:t>
            </a:r>
            <a:r>
              <a:rPr lang="en-IN" sz="2000" b="1" dirty="0">
                <a:latin typeface="Times New Roman" panose="02020603050405020304" pitchFamily="18" charset="0"/>
                <a:cs typeface="Times New Roman" panose="02020603050405020304" pitchFamily="18" charset="0"/>
              </a:rPr>
              <a:t>1024</a:t>
            </a:r>
            <a:r>
              <a:rPr lang="en-IN" sz="2000" b="1" dirty="0" smtClean="0">
                <a:latin typeface="Times New Roman" panose="02020603050405020304" pitchFamily="18" charset="0"/>
                <a:cs typeface="Times New Roman" panose="02020603050405020304" pitchFamily="18" charset="0"/>
              </a:rPr>
              <a:t>:</a:t>
            </a:r>
          </a:p>
          <a:p>
            <a:pPr algn="just"/>
            <a:endParaRPr lang="en-IN" sz="20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917948" y="2204864"/>
            <a:ext cx="7920880" cy="4392488"/>
          </a:xfrm>
          <a:prstGeom prst="rect">
            <a:avLst/>
          </a:prstGeom>
        </p:spPr>
      </p:pic>
    </p:spTree>
    <p:extLst>
      <p:ext uri="{BB962C8B-B14F-4D97-AF65-F5344CB8AC3E}">
        <p14:creationId xmlns:p14="http://schemas.microsoft.com/office/powerpoint/2010/main" xmlns="" val="5579840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748" y="0"/>
            <a:ext cx="12071077" cy="548680"/>
          </a:xfrm>
        </p:spPr>
        <p:txBody>
          <a:bodyPr>
            <a:normAutofit fontScale="90000"/>
          </a:bodyPr>
          <a:lstStyle/>
          <a:p>
            <a:r>
              <a:rPr lang="en-IN" b="1" dirty="0">
                <a:solidFill>
                  <a:srgbClr val="FF0000"/>
                </a:solidFill>
              </a:rPr>
              <a:t>Indexers in Interfaces</a:t>
            </a:r>
          </a:p>
        </p:txBody>
      </p:sp>
      <p:sp>
        <p:nvSpPr>
          <p:cNvPr id="7" name="Content Placeholder 6"/>
          <p:cNvSpPr>
            <a:spLocks noGrp="1"/>
          </p:cNvSpPr>
          <p:nvPr>
            <p:ph idx="1"/>
          </p:nvPr>
        </p:nvSpPr>
        <p:spPr>
          <a:xfrm>
            <a:off x="0" y="548680"/>
            <a:ext cx="12188825" cy="6309320"/>
          </a:xfrm>
        </p:spPr>
        <p:txBody>
          <a:bodyPr>
            <a:normAutofit lnSpcReduction="10000"/>
          </a:bodyPr>
          <a:lstStyle/>
          <a:p>
            <a:r>
              <a:rPr lang="en-IN" sz="2000" b="1" dirty="0">
                <a:latin typeface="Times New Roman" panose="02020603050405020304" pitchFamily="18" charset="0"/>
                <a:cs typeface="Times New Roman" panose="02020603050405020304" pitchFamily="18" charset="0"/>
              </a:rPr>
              <a:t>You can declare indexers in an interface. To do this, specify the </a:t>
            </a:r>
            <a:r>
              <a:rPr lang="en-IN" sz="2000" b="1" i="1" dirty="0">
                <a:latin typeface="Times New Roman" panose="02020603050405020304" pitchFamily="18" charset="0"/>
                <a:cs typeface="Times New Roman" panose="02020603050405020304" pitchFamily="18" charset="0"/>
              </a:rPr>
              <a:t>get </a:t>
            </a:r>
            <a:r>
              <a:rPr lang="en-IN" sz="2000" b="1" dirty="0">
                <a:latin typeface="Times New Roman" panose="02020603050405020304" pitchFamily="18" charset="0"/>
                <a:cs typeface="Times New Roman" panose="02020603050405020304" pitchFamily="18" charset="0"/>
              </a:rPr>
              <a:t>keyword, the </a:t>
            </a:r>
            <a:r>
              <a:rPr lang="en-IN" sz="2000" b="1" i="1" dirty="0">
                <a:latin typeface="Times New Roman" panose="02020603050405020304" pitchFamily="18" charset="0"/>
                <a:cs typeface="Times New Roman" panose="02020603050405020304" pitchFamily="18" charset="0"/>
              </a:rPr>
              <a:t>set </a:t>
            </a:r>
            <a:r>
              <a:rPr lang="en-IN" sz="2000" b="1" dirty="0">
                <a:latin typeface="Times New Roman" panose="02020603050405020304" pitchFamily="18" charset="0"/>
                <a:cs typeface="Times New Roman" panose="02020603050405020304" pitchFamily="18" charset="0"/>
              </a:rPr>
              <a:t>keyword, or both, but replace the body of the </a:t>
            </a:r>
            <a:r>
              <a:rPr lang="en-IN" sz="2000" b="1" i="1" dirty="0">
                <a:latin typeface="Times New Roman" panose="02020603050405020304" pitchFamily="18" charset="0"/>
                <a:cs typeface="Times New Roman" panose="02020603050405020304" pitchFamily="18" charset="0"/>
              </a:rPr>
              <a:t>get </a:t>
            </a:r>
            <a:r>
              <a:rPr lang="en-IN" sz="2000" b="1" dirty="0">
                <a:latin typeface="Times New Roman" panose="02020603050405020304" pitchFamily="18" charset="0"/>
                <a:cs typeface="Times New Roman" panose="02020603050405020304" pitchFamily="18" charset="0"/>
              </a:rPr>
              <a:t>or </a:t>
            </a:r>
            <a:r>
              <a:rPr lang="en-IN" sz="2000" b="1" i="1" dirty="0">
                <a:latin typeface="Times New Roman" panose="02020603050405020304" pitchFamily="18" charset="0"/>
                <a:cs typeface="Times New Roman" panose="02020603050405020304" pitchFamily="18" charset="0"/>
              </a:rPr>
              <a:t>set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with a semicolon. </a:t>
            </a:r>
            <a:endParaRPr lang="en-IN" sz="2000" b="1" dirty="0" smtClean="0">
              <a:latin typeface="Times New Roman" panose="02020603050405020304" pitchFamily="18" charset="0"/>
              <a:cs typeface="Times New Roman" panose="02020603050405020304" pitchFamily="18" charset="0"/>
            </a:endParaRPr>
          </a:p>
          <a:p>
            <a:r>
              <a:rPr lang="en-IN" sz="2000" b="1" dirty="0" smtClean="0">
                <a:latin typeface="Times New Roman" panose="02020603050405020304" pitchFamily="18" charset="0"/>
                <a:cs typeface="Times New Roman" panose="02020603050405020304" pitchFamily="18" charset="0"/>
              </a:rPr>
              <a:t>Any </a:t>
            </a:r>
            <a:r>
              <a:rPr lang="en-IN" sz="2000" b="1" dirty="0">
                <a:latin typeface="Times New Roman" panose="02020603050405020304" pitchFamily="18" charset="0"/>
                <a:cs typeface="Times New Roman" panose="02020603050405020304" pitchFamily="18" charset="0"/>
              </a:rPr>
              <a:t>class or structure that implements the interface must implement the </a:t>
            </a:r>
            <a:r>
              <a:rPr lang="en-IN" sz="2000" b="1" i="1" dirty="0">
                <a:latin typeface="Times New Roman" panose="02020603050405020304" pitchFamily="18" charset="0"/>
                <a:cs typeface="Times New Roman" panose="02020603050405020304" pitchFamily="18" charset="0"/>
              </a:rPr>
              <a:t>indexer </a:t>
            </a:r>
            <a:r>
              <a:rPr lang="en-IN" sz="2000" b="1" dirty="0" err="1">
                <a:latin typeface="Times New Roman" panose="02020603050405020304" pitchFamily="18" charset="0"/>
                <a:cs typeface="Times New Roman" panose="02020603050405020304" pitchFamily="18" charset="0"/>
              </a:rPr>
              <a:t>accessors</a:t>
            </a:r>
            <a:r>
              <a:rPr lang="en-IN" sz="2000" b="1" dirty="0">
                <a:latin typeface="Times New Roman" panose="02020603050405020304" pitchFamily="18" charset="0"/>
                <a:cs typeface="Times New Roman" panose="02020603050405020304" pitchFamily="18" charset="0"/>
              </a:rPr>
              <a:t> declared in the interface. For example:</a:t>
            </a:r>
            <a:endParaRPr lang="en-IN" sz="2000" b="1" dirty="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2000" b="1" dirty="0" smtClean="0">
                <a:solidFill>
                  <a:srgbClr val="FF0000"/>
                </a:solidFill>
                <a:latin typeface="Times New Roman" panose="02020603050405020304" pitchFamily="18" charset="0"/>
                <a:cs typeface="Times New Roman" panose="02020603050405020304" pitchFamily="18" charset="0"/>
              </a:rPr>
              <a:t>                                                                  interface </a:t>
            </a:r>
            <a:r>
              <a:rPr lang="en-IN" sz="2000" b="1" dirty="0" err="1" smtClean="0">
                <a:solidFill>
                  <a:srgbClr val="FF0000"/>
                </a:solidFill>
                <a:latin typeface="Times New Roman" panose="02020603050405020304" pitchFamily="18" charset="0"/>
                <a:cs typeface="Times New Roman" panose="02020603050405020304" pitchFamily="18" charset="0"/>
              </a:rPr>
              <a:t>IRawInt</a:t>
            </a:r>
            <a:endParaRPr lang="en-IN" sz="2000" b="1"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 </a:t>
            </a: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bool this [ </a:t>
            </a:r>
            <a:r>
              <a:rPr lang="en-IN" sz="2000" b="1" dirty="0" err="1" smtClean="0">
                <a:solidFill>
                  <a:srgbClr val="FF0000"/>
                </a:solidFill>
                <a:latin typeface="Times New Roman" panose="02020603050405020304" pitchFamily="18" charset="0"/>
                <a:cs typeface="Times New Roman" panose="02020603050405020304" pitchFamily="18" charset="0"/>
              </a:rPr>
              <a:t>int</a:t>
            </a:r>
            <a:r>
              <a:rPr lang="en-IN" sz="2000" b="1" dirty="0" smtClean="0">
                <a:solidFill>
                  <a:srgbClr val="FF0000"/>
                </a:solidFill>
                <a:latin typeface="Times New Roman" panose="02020603050405020304" pitchFamily="18" charset="0"/>
                <a:cs typeface="Times New Roman" panose="02020603050405020304" pitchFamily="18" charset="0"/>
              </a:rPr>
              <a:t> index </a:t>
            </a:r>
            <a:r>
              <a:rPr lang="en-IN" sz="2000" b="1" dirty="0">
                <a:solidFill>
                  <a:srgbClr val="FF0000"/>
                </a:solidFill>
                <a:latin typeface="Times New Roman" panose="02020603050405020304" pitchFamily="18" charset="0"/>
                <a:cs typeface="Times New Roman" panose="02020603050405020304" pitchFamily="18" charset="0"/>
              </a:rPr>
              <a:t>] </a:t>
            </a:r>
            <a:endParaRPr lang="en-IN" sz="2000" b="1"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 </a:t>
            </a: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get</a:t>
            </a:r>
            <a:r>
              <a:rPr lang="en-IN" sz="2000" b="1" dirty="0">
                <a:solidFill>
                  <a:srgbClr val="FF0000"/>
                </a:solidFill>
                <a:latin typeface="Times New Roman" panose="02020603050405020304" pitchFamily="18" charset="0"/>
                <a:cs typeface="Times New Roman" panose="02020603050405020304" pitchFamily="18" charset="0"/>
              </a:rPr>
              <a:t>; </a:t>
            </a:r>
            <a:endParaRPr lang="en-IN" sz="2000" b="1"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set</a:t>
            </a:r>
            <a:r>
              <a:rPr lang="en-IN" sz="2000" b="1" dirty="0">
                <a:solidFill>
                  <a:srgbClr val="FF0000"/>
                </a:solidFill>
                <a:latin typeface="Times New Roman" panose="02020603050405020304" pitchFamily="18" charset="0"/>
                <a:cs typeface="Times New Roman" panose="02020603050405020304" pitchFamily="18" charset="0"/>
              </a:rPr>
              <a:t>; </a:t>
            </a:r>
            <a:endParaRPr lang="en-IN" sz="2000" b="1"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endParaRPr lang="en-IN" sz="2000" b="1" dirty="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struct</a:t>
            </a: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a:solidFill>
                  <a:srgbClr val="FF0000"/>
                </a:solidFill>
                <a:latin typeface="Times New Roman" panose="02020603050405020304" pitchFamily="18" charset="0"/>
                <a:cs typeface="Times New Roman" panose="02020603050405020304" pitchFamily="18" charset="0"/>
              </a:rPr>
              <a:t>RawInt</a:t>
            </a:r>
            <a:r>
              <a:rPr lang="en-IN" sz="2000" b="1" dirty="0">
                <a:solidFill>
                  <a:srgbClr val="FF0000"/>
                </a:solidFill>
                <a:latin typeface="Times New Roman" panose="02020603050405020304" pitchFamily="18" charset="0"/>
                <a:cs typeface="Times New Roman" panose="02020603050405020304" pitchFamily="18" charset="0"/>
              </a:rPr>
              <a:t> : </a:t>
            </a:r>
            <a:r>
              <a:rPr lang="en-IN" sz="2000" b="1" dirty="0" err="1" smtClean="0">
                <a:solidFill>
                  <a:srgbClr val="FF0000"/>
                </a:solidFill>
                <a:latin typeface="Times New Roman" panose="02020603050405020304" pitchFamily="18" charset="0"/>
                <a:cs typeface="Times New Roman" panose="02020603050405020304" pitchFamily="18" charset="0"/>
              </a:rPr>
              <a:t>IRawInt</a:t>
            </a:r>
            <a:endParaRPr lang="en-IN" sz="2000" b="1"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 </a:t>
            </a: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 …….</a:t>
            </a: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public </a:t>
            </a:r>
            <a:r>
              <a:rPr lang="en-IN" sz="2000" b="1" dirty="0">
                <a:solidFill>
                  <a:srgbClr val="FF0000"/>
                </a:solidFill>
                <a:latin typeface="Times New Roman" panose="02020603050405020304" pitchFamily="18" charset="0"/>
                <a:cs typeface="Times New Roman" panose="02020603050405020304" pitchFamily="18" charset="0"/>
              </a:rPr>
              <a:t>bool this [ </a:t>
            </a:r>
            <a:r>
              <a:rPr lang="en-IN" sz="2000" b="1" dirty="0" err="1">
                <a:solidFill>
                  <a:srgbClr val="FF0000"/>
                </a:solidFill>
                <a:latin typeface="Times New Roman" panose="02020603050405020304" pitchFamily="18" charset="0"/>
                <a:cs typeface="Times New Roman" panose="02020603050405020304" pitchFamily="18" charset="0"/>
              </a:rPr>
              <a:t>int</a:t>
            </a:r>
            <a:r>
              <a:rPr lang="en-IN" sz="2000" b="1" dirty="0">
                <a:solidFill>
                  <a:srgbClr val="FF0000"/>
                </a:solidFill>
                <a:latin typeface="Times New Roman" panose="02020603050405020304" pitchFamily="18" charset="0"/>
                <a:cs typeface="Times New Roman" panose="02020603050405020304" pitchFamily="18" charset="0"/>
              </a:rPr>
              <a:t> index ] </a:t>
            </a:r>
            <a:endParaRPr lang="en-IN" sz="2000" b="1"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 </a:t>
            </a: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get </a:t>
            </a:r>
            <a:r>
              <a:rPr lang="en-IN" sz="2000" b="1" dirty="0">
                <a:solidFill>
                  <a:srgbClr val="FF0000"/>
                </a:solidFill>
                <a:latin typeface="Times New Roman" panose="02020603050405020304" pitchFamily="18" charset="0"/>
                <a:cs typeface="Times New Roman" panose="02020603050405020304" pitchFamily="18" charset="0"/>
              </a:rPr>
              <a:t>{ ... } </a:t>
            </a:r>
            <a:endParaRPr lang="en-IN" sz="2000" b="1"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set </a:t>
            </a:r>
            <a:r>
              <a:rPr lang="en-IN" sz="2000" b="1" dirty="0">
                <a:solidFill>
                  <a:srgbClr val="FF0000"/>
                </a:solidFill>
                <a:latin typeface="Times New Roman" panose="02020603050405020304" pitchFamily="18" charset="0"/>
                <a:cs typeface="Times New Roman" panose="02020603050405020304" pitchFamily="18" charset="0"/>
              </a:rPr>
              <a:t>{ ... } </a:t>
            </a:r>
            <a:endParaRPr lang="en-IN" sz="2000" b="1"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 </a:t>
            </a: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084149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748" y="0"/>
            <a:ext cx="12071077" cy="548680"/>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b="1" dirty="0">
              <a:solidFill>
                <a:srgbClr val="FF0000"/>
              </a:solidFill>
            </a:endParaRPr>
          </a:p>
        </p:txBody>
      </p:sp>
      <p:sp>
        <p:nvSpPr>
          <p:cNvPr id="7" name="Content Placeholder 6"/>
          <p:cNvSpPr>
            <a:spLocks noGrp="1"/>
          </p:cNvSpPr>
          <p:nvPr>
            <p:ph idx="1"/>
          </p:nvPr>
        </p:nvSpPr>
        <p:spPr>
          <a:xfrm>
            <a:off x="0" y="548680"/>
            <a:ext cx="12188825" cy="6309320"/>
          </a:xfrm>
        </p:spPr>
        <p:txBody>
          <a:bodyPr>
            <a:normAutofit/>
          </a:bodyPr>
          <a:lstStyle/>
          <a:p>
            <a:pPr algn="just"/>
            <a:r>
              <a:rPr lang="en-IN" sz="2000" b="1" dirty="0">
                <a:latin typeface="Times New Roman" panose="02020603050405020304" pitchFamily="18" charset="0"/>
                <a:cs typeface="Times New Roman" panose="02020603050405020304" pitchFamily="18" charset="0"/>
              </a:rPr>
              <a:t>If you implement the interface indexer in a class, you can declare the indexer implementations as </a:t>
            </a:r>
            <a:r>
              <a:rPr lang="en-IN" sz="2000" b="1" i="1" dirty="0">
                <a:latin typeface="Times New Roman" panose="02020603050405020304" pitchFamily="18" charset="0"/>
                <a:cs typeface="Times New Roman" panose="02020603050405020304" pitchFamily="18" charset="0"/>
              </a:rPr>
              <a:t>virtual</a:t>
            </a:r>
            <a:r>
              <a:rPr lang="en-IN" sz="2000" b="1" dirty="0">
                <a:latin typeface="Times New Roman" panose="02020603050405020304" pitchFamily="18" charset="0"/>
                <a:cs typeface="Times New Roman" panose="02020603050405020304" pitchFamily="18" charset="0"/>
              </a:rPr>
              <a:t>. This allows further derived classes to override the </a:t>
            </a:r>
            <a:r>
              <a:rPr lang="en-IN" sz="2000" b="1" i="1" dirty="0">
                <a:latin typeface="Times New Roman" panose="02020603050405020304" pitchFamily="18" charset="0"/>
                <a:cs typeface="Times New Roman" panose="02020603050405020304" pitchFamily="18" charset="0"/>
              </a:rPr>
              <a:t>get </a:t>
            </a:r>
            <a:r>
              <a:rPr lang="en-IN" sz="2000" b="1" dirty="0">
                <a:latin typeface="Times New Roman" panose="02020603050405020304" pitchFamily="18" charset="0"/>
                <a:cs typeface="Times New Roman" panose="02020603050405020304" pitchFamily="18" charset="0"/>
              </a:rPr>
              <a:t>and </a:t>
            </a:r>
            <a:r>
              <a:rPr lang="en-IN" sz="2000" b="1" i="1" dirty="0">
                <a:latin typeface="Times New Roman" panose="02020603050405020304" pitchFamily="18" charset="0"/>
                <a:cs typeface="Times New Roman" panose="02020603050405020304" pitchFamily="18" charset="0"/>
              </a:rPr>
              <a:t>set </a:t>
            </a:r>
            <a:r>
              <a:rPr lang="en-IN" sz="2000" b="1" dirty="0" err="1">
                <a:latin typeface="Times New Roman" panose="02020603050405020304" pitchFamily="18" charset="0"/>
                <a:cs typeface="Times New Roman" panose="02020603050405020304" pitchFamily="18" charset="0"/>
              </a:rPr>
              <a:t>accessors</a:t>
            </a:r>
            <a:r>
              <a:rPr lang="en-IN" sz="2000" b="1" dirty="0">
                <a:latin typeface="Times New Roman" panose="02020603050405020304" pitchFamily="18" charset="0"/>
                <a:cs typeface="Times New Roman" panose="02020603050405020304" pitchFamily="18" charset="0"/>
              </a:rPr>
              <a:t>. </a:t>
            </a:r>
            <a:endParaRPr lang="en-IN" sz="2000" b="1" dirty="0" smtClean="0">
              <a:latin typeface="Times New Roman" panose="02020603050405020304" pitchFamily="18" charset="0"/>
              <a:cs typeface="Times New Roman" panose="02020603050405020304" pitchFamily="18" charset="0"/>
            </a:endParaRPr>
          </a:p>
          <a:p>
            <a:pPr algn="just">
              <a:spcBef>
                <a:spcPts val="0"/>
              </a:spcBef>
            </a:pPr>
            <a:r>
              <a:rPr lang="en-IN" sz="2000" b="1" dirty="0" smtClean="0">
                <a:latin typeface="Times New Roman" panose="02020603050405020304" pitchFamily="18" charset="0"/>
                <a:cs typeface="Times New Roman" panose="02020603050405020304" pitchFamily="18" charset="0"/>
              </a:rPr>
              <a:t>For </a:t>
            </a:r>
            <a:r>
              <a:rPr lang="en-IN" sz="2000" b="1" dirty="0">
                <a:latin typeface="Times New Roman" panose="02020603050405020304" pitchFamily="18" charset="0"/>
                <a:cs typeface="Times New Roman" panose="02020603050405020304" pitchFamily="18" charset="0"/>
              </a:rPr>
              <a:t>example</a:t>
            </a:r>
            <a:r>
              <a:rPr lang="en-IN" sz="2000" b="1" dirty="0" smtClean="0">
                <a:solidFill>
                  <a:srgbClr val="FF0000"/>
                </a:solidFill>
                <a:latin typeface="Times New Roman" panose="02020603050405020304" pitchFamily="18" charset="0"/>
                <a:cs typeface="Times New Roman" panose="02020603050405020304" pitchFamily="18" charset="0"/>
              </a:rPr>
              <a:t>:                     </a:t>
            </a: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class </a:t>
            </a:r>
            <a:r>
              <a:rPr lang="en-IN" sz="2000" b="1" dirty="0" err="1">
                <a:solidFill>
                  <a:srgbClr val="FF0000"/>
                </a:solidFill>
                <a:latin typeface="Times New Roman" panose="02020603050405020304" pitchFamily="18" charset="0"/>
                <a:cs typeface="Times New Roman" panose="02020603050405020304" pitchFamily="18" charset="0"/>
              </a:rPr>
              <a:t>RawInt</a:t>
            </a:r>
            <a:r>
              <a:rPr lang="en-IN" sz="2000" b="1" dirty="0">
                <a:solidFill>
                  <a:srgbClr val="FF0000"/>
                </a:solidFill>
                <a:latin typeface="Times New Roman" panose="02020603050405020304" pitchFamily="18" charset="0"/>
                <a:cs typeface="Times New Roman" panose="02020603050405020304" pitchFamily="18" charset="0"/>
              </a:rPr>
              <a:t> : </a:t>
            </a:r>
            <a:r>
              <a:rPr lang="en-IN" sz="2000" b="1" dirty="0" err="1" smtClean="0">
                <a:solidFill>
                  <a:srgbClr val="FF0000"/>
                </a:solidFill>
                <a:latin typeface="Times New Roman" panose="02020603050405020304" pitchFamily="18" charset="0"/>
                <a:cs typeface="Times New Roman" panose="02020603050405020304" pitchFamily="18" charset="0"/>
              </a:rPr>
              <a:t>IRawInt</a:t>
            </a:r>
            <a:endParaRPr lang="en-IN" sz="2000" b="1" dirty="0">
              <a:solidFill>
                <a:srgbClr val="FF0000"/>
              </a:solidFill>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solidFill>
                  <a:srgbClr val="FF0000"/>
                </a:solidFill>
                <a:latin typeface="Times New Roman" panose="02020603050405020304" pitchFamily="18" charset="0"/>
                <a:cs typeface="Times New Roman" panose="02020603050405020304" pitchFamily="18" charset="0"/>
              </a:rPr>
              <a:t>                                            { </a:t>
            </a: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 </a:t>
            </a: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public </a:t>
            </a:r>
            <a:r>
              <a:rPr lang="en-IN" sz="2000" b="1" dirty="0">
                <a:solidFill>
                  <a:srgbClr val="FF0000"/>
                </a:solidFill>
                <a:latin typeface="Times New Roman" panose="02020603050405020304" pitchFamily="18" charset="0"/>
                <a:cs typeface="Times New Roman" panose="02020603050405020304" pitchFamily="18" charset="0"/>
              </a:rPr>
              <a:t>virtual bool this [ </a:t>
            </a:r>
            <a:r>
              <a:rPr lang="en-IN" sz="2000" b="1" dirty="0" err="1">
                <a:solidFill>
                  <a:srgbClr val="FF0000"/>
                </a:solidFill>
                <a:latin typeface="Times New Roman" panose="02020603050405020304" pitchFamily="18" charset="0"/>
                <a:cs typeface="Times New Roman" panose="02020603050405020304" pitchFamily="18" charset="0"/>
              </a:rPr>
              <a:t>int</a:t>
            </a:r>
            <a:r>
              <a:rPr lang="en-IN" sz="2000" b="1" dirty="0">
                <a:solidFill>
                  <a:srgbClr val="FF0000"/>
                </a:solidFill>
                <a:latin typeface="Times New Roman" panose="02020603050405020304" pitchFamily="18" charset="0"/>
                <a:cs typeface="Times New Roman" panose="02020603050405020304" pitchFamily="18" charset="0"/>
              </a:rPr>
              <a:t> index </a:t>
            </a:r>
            <a:r>
              <a:rPr lang="en-IN" sz="2000" b="1" dirty="0" smtClean="0">
                <a:solidFill>
                  <a:srgbClr val="FF0000"/>
                </a:solidFill>
                <a:latin typeface="Times New Roman" panose="02020603050405020304" pitchFamily="18" charset="0"/>
                <a:cs typeface="Times New Roman" panose="02020603050405020304" pitchFamily="18" charset="0"/>
              </a:rPr>
              <a:t>]</a:t>
            </a: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a:solidFill>
                  <a:srgbClr val="FF0000"/>
                </a:solidFill>
                <a:latin typeface="Times New Roman" panose="02020603050405020304" pitchFamily="18" charset="0"/>
                <a:cs typeface="Times New Roman" panose="02020603050405020304" pitchFamily="18" charset="0"/>
              </a:rPr>
              <a:t>{ </a:t>
            </a:r>
            <a:endParaRPr lang="en-IN" sz="2000" b="1" dirty="0" smtClean="0">
              <a:solidFill>
                <a:srgbClr val="FF0000"/>
              </a:solidFill>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get </a:t>
            </a:r>
            <a:r>
              <a:rPr lang="en-IN" sz="2000" b="1" dirty="0">
                <a:solidFill>
                  <a:srgbClr val="FF0000"/>
                </a:solidFill>
                <a:latin typeface="Times New Roman" panose="02020603050405020304" pitchFamily="18" charset="0"/>
                <a:cs typeface="Times New Roman" panose="02020603050405020304" pitchFamily="18" charset="0"/>
              </a:rPr>
              <a:t>{ ... } </a:t>
            </a:r>
            <a:endParaRPr lang="en-IN" sz="2000" b="1" dirty="0" smtClean="0">
              <a:solidFill>
                <a:srgbClr val="FF0000"/>
              </a:solidFill>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set </a:t>
            </a:r>
            <a:r>
              <a:rPr lang="en-IN" sz="2000" b="1" dirty="0">
                <a:solidFill>
                  <a:srgbClr val="FF0000"/>
                </a:solidFill>
                <a:latin typeface="Times New Roman" panose="02020603050405020304" pitchFamily="18" charset="0"/>
                <a:cs typeface="Times New Roman" panose="02020603050405020304" pitchFamily="18" charset="0"/>
              </a:rPr>
              <a:t>{ ... } </a:t>
            </a:r>
            <a:endParaRPr lang="en-IN" sz="2000" b="1" dirty="0" smtClean="0">
              <a:solidFill>
                <a:srgbClr val="FF0000"/>
              </a:solidFill>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 </a:t>
            </a: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 </a:t>
            </a:r>
          </a:p>
          <a:p>
            <a:pPr marL="0" indent="0" algn="just">
              <a:spcBef>
                <a:spcPts val="0"/>
              </a:spcBef>
              <a:buNone/>
            </a:pPr>
            <a:r>
              <a:rPr lang="en-IN" sz="2000" b="1" dirty="0">
                <a:latin typeface="Times New Roman" panose="02020603050405020304" pitchFamily="18" charset="0"/>
                <a:cs typeface="Times New Roman" panose="02020603050405020304" pitchFamily="18" charset="0"/>
              </a:rPr>
              <a:t>You can also choose to implement an indexer by using the explicit interface implementation syntax covered in Chapter 12, “Working with Inheritance.” An explicit implementation of an indexer is </a:t>
            </a:r>
            <a:r>
              <a:rPr lang="en-IN" sz="2000" b="1" dirty="0" err="1">
                <a:latin typeface="Times New Roman" panose="02020603050405020304" pitchFamily="18" charset="0"/>
                <a:cs typeface="Times New Roman" panose="02020603050405020304" pitchFamily="18" charset="0"/>
              </a:rPr>
              <a:t>nonpublic</a:t>
            </a:r>
            <a:r>
              <a:rPr lang="en-IN" sz="2000" b="1" dirty="0">
                <a:latin typeface="Times New Roman" panose="02020603050405020304" pitchFamily="18" charset="0"/>
                <a:cs typeface="Times New Roman" panose="02020603050405020304" pitchFamily="18" charset="0"/>
              </a:rPr>
              <a:t> and </a:t>
            </a:r>
            <a:r>
              <a:rPr lang="en-IN" sz="2000" b="1" dirty="0" err="1">
                <a:latin typeface="Times New Roman" panose="02020603050405020304" pitchFamily="18" charset="0"/>
                <a:cs typeface="Times New Roman" panose="02020603050405020304" pitchFamily="18" charset="0"/>
              </a:rPr>
              <a:t>nonvirtual</a:t>
            </a:r>
            <a:r>
              <a:rPr lang="en-IN" sz="2000" b="1" dirty="0">
                <a:latin typeface="Times New Roman" panose="02020603050405020304" pitchFamily="18" charset="0"/>
                <a:cs typeface="Times New Roman" panose="02020603050405020304" pitchFamily="18" charset="0"/>
              </a:rPr>
              <a:t> (and so cannot be overridden). </a:t>
            </a:r>
            <a:r>
              <a:rPr lang="en-IN" sz="2000" b="1" dirty="0" smtClean="0">
                <a:latin typeface="Times New Roman" panose="02020603050405020304" pitchFamily="18" charset="0"/>
                <a:cs typeface="Times New Roman" panose="02020603050405020304" pitchFamily="18" charset="0"/>
              </a:rPr>
              <a:t>For example: </a:t>
            </a:r>
            <a:endParaRPr lang="en-IN" sz="20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205980" y="5199610"/>
            <a:ext cx="8496944" cy="1666875"/>
          </a:xfrm>
          <a:prstGeom prst="rect">
            <a:avLst/>
          </a:prstGeom>
        </p:spPr>
      </p:pic>
    </p:spTree>
    <p:extLst>
      <p:ext uri="{BB962C8B-B14F-4D97-AF65-F5344CB8AC3E}">
        <p14:creationId xmlns:p14="http://schemas.microsoft.com/office/powerpoint/2010/main" xmlns="" val="386428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748" y="0"/>
            <a:ext cx="12071077" cy="548680"/>
          </a:xfrm>
        </p:spPr>
        <p:txBody>
          <a:bodyPr>
            <a:normAutofit fontScale="90000"/>
          </a:bodyPr>
          <a:lstStyle/>
          <a:p>
            <a:r>
              <a:rPr lang="en-IN" b="1" dirty="0">
                <a:solidFill>
                  <a:srgbClr val="FF0000"/>
                </a:solidFill>
              </a:rPr>
              <a:t>Using Indexers in a Windows Application</a:t>
            </a:r>
          </a:p>
        </p:txBody>
      </p:sp>
      <p:sp>
        <p:nvSpPr>
          <p:cNvPr id="7" name="Content Placeholder 6"/>
          <p:cNvSpPr>
            <a:spLocks noGrp="1"/>
          </p:cNvSpPr>
          <p:nvPr>
            <p:ph idx="1"/>
          </p:nvPr>
        </p:nvSpPr>
        <p:spPr>
          <a:xfrm>
            <a:off x="0" y="548680"/>
            <a:ext cx="12188825" cy="6309320"/>
          </a:xfrm>
        </p:spPr>
        <p:txBody>
          <a:bodyPr>
            <a:normAutofit fontScale="92500" lnSpcReduction="20000"/>
          </a:bodyPr>
          <a:lstStyle/>
          <a:p>
            <a:pPr algn="just"/>
            <a:r>
              <a:rPr lang="en-IN" sz="2000" b="1" dirty="0">
                <a:latin typeface="Times New Roman" panose="02020603050405020304" pitchFamily="18" charset="0"/>
                <a:cs typeface="Times New Roman" panose="02020603050405020304" pitchFamily="18" charset="0"/>
              </a:rPr>
              <a:t>In the following exercise, you will examine a simple phone book application and complete its implementation.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You </a:t>
            </a:r>
            <a:r>
              <a:rPr lang="en-IN" sz="2000" b="1" dirty="0">
                <a:latin typeface="Times New Roman" panose="02020603050405020304" pitchFamily="18" charset="0"/>
                <a:cs typeface="Times New Roman" panose="02020603050405020304" pitchFamily="18" charset="0"/>
              </a:rPr>
              <a:t>will write two indexers in the </a:t>
            </a:r>
            <a:r>
              <a:rPr lang="en-IN" sz="2000" b="1" i="1" dirty="0" err="1">
                <a:latin typeface="Times New Roman" panose="02020603050405020304" pitchFamily="18" charset="0"/>
                <a:cs typeface="Times New Roman" panose="02020603050405020304" pitchFamily="18" charset="0"/>
              </a:rPr>
              <a:t>PhoneBook</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class: one that accepts a </a:t>
            </a:r>
            <a:r>
              <a:rPr lang="en-IN" sz="2000" b="1" i="1" dirty="0">
                <a:latin typeface="Times New Roman" panose="02020603050405020304" pitchFamily="18" charset="0"/>
                <a:cs typeface="Times New Roman" panose="02020603050405020304" pitchFamily="18" charset="0"/>
              </a:rPr>
              <a:t>Name </a:t>
            </a:r>
            <a:r>
              <a:rPr lang="en-IN" sz="2000" b="1" dirty="0">
                <a:latin typeface="Times New Roman" panose="02020603050405020304" pitchFamily="18" charset="0"/>
                <a:cs typeface="Times New Roman" panose="02020603050405020304" pitchFamily="18" charset="0"/>
              </a:rPr>
              <a:t>parameter and returns a </a:t>
            </a:r>
            <a:r>
              <a:rPr lang="en-IN" sz="2000" b="1" i="1" dirty="0" err="1">
                <a:latin typeface="Times New Roman" panose="02020603050405020304" pitchFamily="18" charset="0"/>
                <a:cs typeface="Times New Roman" panose="02020603050405020304" pitchFamily="18" charset="0"/>
              </a:rPr>
              <a:t>PhoneNumber</a:t>
            </a:r>
            <a:r>
              <a:rPr lang="en-IN" sz="2000" b="1" dirty="0">
                <a:latin typeface="Times New Roman" panose="02020603050405020304" pitchFamily="18" charset="0"/>
                <a:cs typeface="Times New Roman" panose="02020603050405020304" pitchFamily="18" charset="0"/>
              </a:rPr>
              <a:t>, and another that accepts a </a:t>
            </a:r>
            <a:r>
              <a:rPr lang="en-IN" sz="2000" b="1" i="1" dirty="0" err="1">
                <a:latin typeface="Times New Roman" panose="02020603050405020304" pitchFamily="18" charset="0"/>
                <a:cs typeface="Times New Roman" panose="02020603050405020304" pitchFamily="18" charset="0"/>
              </a:rPr>
              <a:t>PhoneNumber</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parameter and returns a </a:t>
            </a:r>
            <a:r>
              <a:rPr lang="en-IN" sz="2000" b="1" i="1" dirty="0">
                <a:latin typeface="Times New Roman" panose="02020603050405020304" pitchFamily="18" charset="0"/>
                <a:cs typeface="Times New Roman" panose="02020603050405020304" pitchFamily="18" charset="0"/>
              </a:rPr>
              <a:t>Name</a:t>
            </a:r>
            <a:r>
              <a:rPr lang="en-IN" sz="2000" b="1" dirty="0" smtClean="0">
                <a:latin typeface="Times New Roman" panose="02020603050405020304" pitchFamily="18" charset="0"/>
                <a:cs typeface="Times New Roman" panose="02020603050405020304" pitchFamily="18" charset="0"/>
              </a:rPr>
              <a:t>.(</a:t>
            </a:r>
            <a:r>
              <a:rPr lang="en-IN" sz="2000" b="1" dirty="0">
                <a:latin typeface="Times New Roman" panose="02020603050405020304" pitchFamily="18" charset="0"/>
                <a:cs typeface="Times New Roman" panose="02020603050405020304" pitchFamily="18" charset="0"/>
              </a:rPr>
              <a:t>The </a:t>
            </a:r>
            <a:r>
              <a:rPr lang="en-IN" sz="2000" b="1" i="1" dirty="0">
                <a:latin typeface="Times New Roman" panose="02020603050405020304" pitchFamily="18" charset="0"/>
                <a:cs typeface="Times New Roman" panose="02020603050405020304" pitchFamily="18" charset="0"/>
              </a:rPr>
              <a:t>Name </a:t>
            </a:r>
            <a:r>
              <a:rPr lang="en-IN" sz="2000" b="1" dirty="0">
                <a:latin typeface="Times New Roman" panose="02020603050405020304" pitchFamily="18" charset="0"/>
                <a:cs typeface="Times New Roman" panose="02020603050405020304" pitchFamily="18" charset="0"/>
              </a:rPr>
              <a:t>and </a:t>
            </a:r>
            <a:r>
              <a:rPr lang="en-IN" sz="2000" b="1" i="1" dirty="0" err="1">
                <a:latin typeface="Times New Roman" panose="02020603050405020304" pitchFamily="18" charset="0"/>
                <a:cs typeface="Times New Roman" panose="02020603050405020304" pitchFamily="18" charset="0"/>
              </a:rPr>
              <a:t>PhoneNumber</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structures have already been written.)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You </a:t>
            </a:r>
            <a:r>
              <a:rPr lang="en-IN" sz="2000" b="1" dirty="0">
                <a:latin typeface="Times New Roman" panose="02020603050405020304" pitchFamily="18" charset="0"/>
                <a:cs typeface="Times New Roman" panose="02020603050405020304" pitchFamily="18" charset="0"/>
              </a:rPr>
              <a:t>will also </a:t>
            </a:r>
            <a:r>
              <a:rPr lang="en-IN" sz="2000" b="1" dirty="0" smtClean="0">
                <a:latin typeface="Times New Roman" panose="02020603050405020304" pitchFamily="18" charset="0"/>
                <a:cs typeface="Times New Roman" panose="02020603050405020304" pitchFamily="18" charset="0"/>
              </a:rPr>
              <a:t>need </a:t>
            </a:r>
            <a:r>
              <a:rPr lang="en-IN" sz="2000" b="1" dirty="0">
                <a:latin typeface="Times New Roman" panose="02020603050405020304" pitchFamily="18" charset="0"/>
                <a:cs typeface="Times New Roman" panose="02020603050405020304" pitchFamily="18" charset="0"/>
              </a:rPr>
              <a:t>to call these indexers from the correct places in the program</a:t>
            </a:r>
            <a:r>
              <a:rPr lang="en-IN" sz="2000" b="1" dirty="0" smtClean="0">
                <a:latin typeface="Times New Roman" panose="02020603050405020304" pitchFamily="18" charset="0"/>
                <a:cs typeface="Times New Roman" panose="02020603050405020304" pitchFamily="18" charset="0"/>
              </a:rPr>
              <a:t>.  </a:t>
            </a:r>
          </a:p>
          <a:p>
            <a:pPr marL="0" indent="0" algn="ctr">
              <a:buNone/>
            </a:pPr>
            <a:r>
              <a:rPr lang="en-IN" sz="3500" b="1" dirty="0">
                <a:solidFill>
                  <a:srgbClr val="FF0000"/>
                </a:solidFill>
              </a:rPr>
              <a:t>Familiarize yourself with the application</a:t>
            </a:r>
            <a:endParaRPr lang="en-IN" sz="3500" dirty="0">
              <a:solidFill>
                <a:srgbClr val="FF0000"/>
              </a:solidFill>
            </a:endParaRPr>
          </a:p>
          <a:p>
            <a:pPr marL="0" indent="0" algn="just">
              <a:buNone/>
            </a:pPr>
            <a:r>
              <a:rPr lang="en-IN" sz="2000" b="1" dirty="0" smtClean="0">
                <a:latin typeface="Times New Roman" panose="02020603050405020304" pitchFamily="18" charset="0"/>
                <a:cs typeface="Times New Roman" panose="02020603050405020304" pitchFamily="18" charset="0"/>
              </a:rPr>
              <a:t>1) Start </a:t>
            </a:r>
            <a:r>
              <a:rPr lang="en-IN" sz="2000" b="1" dirty="0">
                <a:latin typeface="Times New Roman" panose="02020603050405020304" pitchFamily="18" charset="0"/>
                <a:cs typeface="Times New Roman" panose="02020603050405020304" pitchFamily="18" charset="0"/>
              </a:rPr>
              <a:t>Microsoft Visual Studio </a:t>
            </a:r>
            <a:r>
              <a:rPr lang="en-IN" sz="2000" b="1" dirty="0" smtClean="0">
                <a:latin typeface="Times New Roman" panose="02020603050405020304" pitchFamily="18" charset="0"/>
                <a:cs typeface="Times New Roman" panose="02020603050405020304" pitchFamily="18" charset="0"/>
              </a:rPr>
              <a:t>2015 </a:t>
            </a:r>
            <a:r>
              <a:rPr lang="en-IN" sz="2000" b="1" dirty="0">
                <a:latin typeface="Times New Roman" panose="02020603050405020304" pitchFamily="18" charset="0"/>
                <a:cs typeface="Times New Roman" panose="02020603050405020304" pitchFamily="18" charset="0"/>
              </a:rPr>
              <a:t>if it is not already running.</a:t>
            </a:r>
          </a:p>
          <a:p>
            <a:pPr marL="0" indent="0" algn="just">
              <a:buNone/>
            </a:pPr>
            <a:r>
              <a:rPr lang="en-IN" sz="2000" b="1" dirty="0" smtClean="0">
                <a:latin typeface="Times New Roman" panose="02020603050405020304" pitchFamily="18" charset="0"/>
                <a:cs typeface="Times New Roman" panose="02020603050405020304" pitchFamily="18" charset="0"/>
              </a:rPr>
              <a:t>2) Open </a:t>
            </a:r>
            <a:r>
              <a:rPr lang="en-IN" sz="2000" b="1" dirty="0">
                <a:latin typeface="Times New Roman" panose="02020603050405020304" pitchFamily="18" charset="0"/>
                <a:cs typeface="Times New Roman" panose="02020603050405020304" pitchFamily="18" charset="0"/>
              </a:rPr>
              <a:t>the Indexers project, located in the \Microsoft Press\Visual </a:t>
            </a:r>
            <a:r>
              <a:rPr lang="en-IN" sz="2000" b="1" dirty="0" err="1">
                <a:latin typeface="Times New Roman" panose="02020603050405020304" pitchFamily="18" charset="0"/>
                <a:cs typeface="Times New Roman" panose="02020603050405020304" pitchFamily="18" charset="0"/>
              </a:rPr>
              <a:t>CSharp</a:t>
            </a:r>
            <a:r>
              <a:rPr lang="en-IN" sz="2000" b="1" dirty="0">
                <a:latin typeface="Times New Roman" panose="02020603050405020304" pitchFamily="18" charset="0"/>
                <a:cs typeface="Times New Roman" panose="02020603050405020304" pitchFamily="18" charset="0"/>
              </a:rPr>
              <a:t> Step By Step\Chapter 16\Windows </a:t>
            </a:r>
            <a:r>
              <a:rPr lang="en-IN" sz="2000" b="1" i="1" dirty="0">
                <a:latin typeface="Times New Roman" panose="02020603050405020304" pitchFamily="18" charset="0"/>
                <a:cs typeface="Times New Roman" panose="02020603050405020304" pitchFamily="18" charset="0"/>
              </a:rPr>
              <a:t>X</a:t>
            </a:r>
            <a:r>
              <a:rPr lang="en-IN" sz="2000" b="1" dirty="0">
                <a:latin typeface="Times New Roman" panose="02020603050405020304" pitchFamily="18" charset="0"/>
                <a:cs typeface="Times New Roman" panose="02020603050405020304" pitchFamily="18" charset="0"/>
              </a:rPr>
              <a:t>\Indexers folder in your Documents folder</a:t>
            </a:r>
            <a:r>
              <a:rPr lang="en-IN" sz="2000" b="1" dirty="0" smtClean="0">
                <a:latin typeface="Times New Roman" panose="02020603050405020304" pitchFamily="18" charset="0"/>
                <a:cs typeface="Times New Roman" panose="02020603050405020304" pitchFamily="18" charset="0"/>
              </a:rPr>
              <a:t>.</a:t>
            </a:r>
            <a:endParaRPr lang="en-IN" sz="2000" b="1" dirty="0">
              <a:latin typeface="Times New Roman" panose="02020603050405020304" pitchFamily="18" charset="0"/>
              <a:cs typeface="Times New Roman" panose="02020603050405020304" pitchFamily="18" charset="0"/>
            </a:endParaRPr>
          </a:p>
          <a:p>
            <a:pPr algn="just"/>
            <a:r>
              <a:rPr lang="en-IN" sz="2000" b="1" dirty="0">
                <a:latin typeface="Times New Roman" panose="02020603050405020304" pitchFamily="18" charset="0"/>
                <a:cs typeface="Times New Roman" panose="02020603050405020304" pitchFamily="18" charset="0"/>
              </a:rPr>
              <a:t>This graphical application enables a user to search for the telephone number for a contact and also find the name of a contact that matches a given telephone number</a:t>
            </a:r>
            <a:r>
              <a:rPr lang="en-IN" sz="2000" b="1" dirty="0" smtClean="0">
                <a:latin typeface="Times New Roman" panose="02020603050405020304" pitchFamily="18" charset="0"/>
                <a:cs typeface="Times New Roman" panose="02020603050405020304" pitchFamily="18" charset="0"/>
              </a:rPr>
              <a:t>. </a:t>
            </a:r>
          </a:p>
          <a:p>
            <a:pPr marL="0" indent="0" algn="just">
              <a:buNone/>
            </a:pPr>
            <a:r>
              <a:rPr lang="en-US" sz="2000" b="1" dirty="0" smtClean="0">
                <a:solidFill>
                  <a:schemeClr val="tx1">
                    <a:lumMod val="95000"/>
                    <a:lumOff val="5000"/>
                  </a:schemeClr>
                </a:solidFill>
                <a:latin typeface="Times New Roman" panose="02020603050405020304" pitchFamily="18" charset="0"/>
                <a:cs typeface="Times New Roman" panose="02020603050405020304" pitchFamily="18" charset="0"/>
              </a:rPr>
              <a:t>3) </a:t>
            </a:r>
            <a:r>
              <a:rPr lang="en-IN" sz="2000" b="1" dirty="0" smtClean="0">
                <a:latin typeface="Times New Roman" panose="02020603050405020304" pitchFamily="18" charset="0"/>
                <a:cs typeface="Times New Roman" panose="02020603050405020304" pitchFamily="18" charset="0"/>
              </a:rPr>
              <a:t>On </a:t>
            </a:r>
            <a:r>
              <a:rPr lang="en-IN" sz="2000" b="1" dirty="0">
                <a:latin typeface="Times New Roman" panose="02020603050405020304" pitchFamily="18" charset="0"/>
                <a:cs typeface="Times New Roman" panose="02020603050405020304" pitchFamily="18" charset="0"/>
              </a:rPr>
              <a:t>the DEBUG menu, click Start Debugging.</a:t>
            </a:r>
          </a:p>
          <a:p>
            <a:pPr algn="just"/>
            <a:r>
              <a:rPr lang="en-IN" sz="2000" b="1" dirty="0">
                <a:latin typeface="Times New Roman" panose="02020603050405020304" pitchFamily="18" charset="0"/>
                <a:cs typeface="Times New Roman" panose="02020603050405020304" pitchFamily="18" charset="0"/>
              </a:rPr>
              <a:t>The project builds and runs. A form appears, displaying two empty text boxes </a:t>
            </a:r>
            <a:r>
              <a:rPr lang="en-IN" sz="2000" b="1" dirty="0" err="1">
                <a:latin typeface="Times New Roman" panose="02020603050405020304" pitchFamily="18" charset="0"/>
                <a:cs typeface="Times New Roman" panose="02020603050405020304" pitchFamily="18" charset="0"/>
              </a:rPr>
              <a:t>labeled</a:t>
            </a:r>
            <a:r>
              <a:rPr lang="en-IN" sz="2000" b="1" dirty="0">
                <a:latin typeface="Times New Roman" panose="02020603050405020304" pitchFamily="18" charset="0"/>
                <a:cs typeface="Times New Roman" panose="02020603050405020304" pitchFamily="18" charset="0"/>
              </a:rPr>
              <a:t> Name and Phone Number.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The </a:t>
            </a:r>
            <a:r>
              <a:rPr lang="en-IN" sz="2000" b="1" dirty="0">
                <a:latin typeface="Times New Roman" panose="02020603050405020304" pitchFamily="18" charset="0"/>
                <a:cs typeface="Times New Roman" panose="02020603050405020304" pitchFamily="18" charset="0"/>
              </a:rPr>
              <a:t>form also contains three buttons: one to add a name/phone number pair to a list of names and phone numbers held by the application, one to find a phone number when given a name, and one to find a name when given a phone number. These buttons currently do nothing</a:t>
            </a:r>
            <a:r>
              <a:rPr lang="en-IN" sz="2000" dirty="0"/>
              <a:t>. </a:t>
            </a: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496661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873" y="0"/>
            <a:ext cx="12071077" cy="548680"/>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710036" y="548680"/>
            <a:ext cx="5832647" cy="2020570"/>
          </a:xfrm>
          <a:prstGeom prst="rect">
            <a:avLst/>
          </a:prstGeom>
        </p:spPr>
      </p:pic>
      <p:sp>
        <p:nvSpPr>
          <p:cNvPr id="5" name="Rectangle 4"/>
          <p:cNvSpPr/>
          <p:nvPr/>
        </p:nvSpPr>
        <p:spPr>
          <a:xfrm>
            <a:off x="77433" y="2604747"/>
            <a:ext cx="12071076" cy="4708981"/>
          </a:xfrm>
          <a:prstGeom prst="rect">
            <a:avLst/>
          </a:prstGeom>
        </p:spPr>
        <p:txBody>
          <a:bodyPr wrap="square">
            <a:spAutoFit/>
          </a:bodyPr>
          <a:lstStyle/>
          <a:p>
            <a:r>
              <a:rPr lang="en-IN" sz="2000" b="1" dirty="0" smtClean="0">
                <a:solidFill>
                  <a:schemeClr val="tx1">
                    <a:lumMod val="95000"/>
                    <a:lumOff val="5000"/>
                  </a:schemeClr>
                </a:solidFill>
                <a:latin typeface="Times New Roman" panose="02020603050405020304" pitchFamily="18" charset="0"/>
                <a:cs typeface="Times New Roman" panose="02020603050405020304" pitchFamily="18" charset="0"/>
              </a:rPr>
              <a:t>4) Return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to Visual Studio </a:t>
            </a:r>
            <a:r>
              <a:rPr lang="en-IN" sz="2000" b="1" dirty="0" smtClean="0">
                <a:solidFill>
                  <a:schemeClr val="tx1">
                    <a:lumMod val="95000"/>
                    <a:lumOff val="5000"/>
                  </a:schemeClr>
                </a:solidFill>
                <a:latin typeface="Times New Roman" panose="02020603050405020304" pitchFamily="18" charset="0"/>
                <a:cs typeface="Times New Roman" panose="02020603050405020304" pitchFamily="18" charset="0"/>
              </a:rPr>
              <a:t>2015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and stop debugging</a:t>
            </a:r>
            <a:r>
              <a:rPr lang="en-IN" sz="20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endParaRPr lang="en-IN" sz="2000" b="1"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IN" sz="2000" b="1" dirty="0" smtClean="0">
                <a:solidFill>
                  <a:schemeClr val="tx1">
                    <a:lumMod val="95000"/>
                    <a:lumOff val="5000"/>
                  </a:schemeClr>
                </a:solidFill>
                <a:latin typeface="Times New Roman" panose="02020603050405020304" pitchFamily="18" charset="0"/>
                <a:cs typeface="Times New Roman" panose="02020603050405020304" pitchFamily="18" charset="0"/>
              </a:rPr>
              <a:t>5) Display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the </a:t>
            </a:r>
            <a:r>
              <a:rPr lang="en-IN" sz="2000" b="1" dirty="0" err="1">
                <a:solidFill>
                  <a:schemeClr val="tx1">
                    <a:lumMod val="95000"/>
                    <a:lumOff val="5000"/>
                  </a:schemeClr>
                </a:solidFill>
                <a:latin typeface="Times New Roman" panose="02020603050405020304" pitchFamily="18" charset="0"/>
                <a:cs typeface="Times New Roman" panose="02020603050405020304" pitchFamily="18" charset="0"/>
              </a:rPr>
              <a:t>Name.cs</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 file for the Indexers project in the Code and Text Editor window. Examine the </a:t>
            </a:r>
            <a:r>
              <a:rPr lang="en-IN" sz="2000" b="1" i="1" dirty="0">
                <a:solidFill>
                  <a:schemeClr val="tx1">
                    <a:lumMod val="95000"/>
                    <a:lumOff val="5000"/>
                  </a:schemeClr>
                </a:solidFill>
                <a:latin typeface="Times New Roman" panose="02020603050405020304" pitchFamily="18" charset="0"/>
                <a:cs typeface="Times New Roman" panose="02020603050405020304" pitchFamily="18" charset="0"/>
              </a:rPr>
              <a:t>Name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structure. Its purpose is to act as a holder for names.</a:t>
            </a:r>
          </a:p>
          <a:p>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The name is provided as a string to the constructor. The name can be retrieved by using the read-only string property named </a:t>
            </a:r>
            <a:r>
              <a:rPr lang="en-IN" sz="2000" b="1" i="1" dirty="0">
                <a:solidFill>
                  <a:schemeClr val="tx1">
                    <a:lumMod val="95000"/>
                    <a:lumOff val="5000"/>
                  </a:schemeClr>
                </a:solidFill>
                <a:latin typeface="Times New Roman" panose="02020603050405020304" pitchFamily="18" charset="0"/>
                <a:cs typeface="Times New Roman" panose="02020603050405020304" pitchFamily="18" charset="0"/>
              </a:rPr>
              <a:t>Text</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 (The </a:t>
            </a:r>
            <a:r>
              <a:rPr lang="en-IN" sz="2000" b="1" i="1" dirty="0">
                <a:solidFill>
                  <a:schemeClr val="tx1">
                    <a:lumMod val="95000"/>
                    <a:lumOff val="5000"/>
                  </a:schemeClr>
                </a:solidFill>
                <a:latin typeface="Times New Roman" panose="02020603050405020304" pitchFamily="18" charset="0"/>
                <a:cs typeface="Times New Roman" panose="02020603050405020304" pitchFamily="18" charset="0"/>
              </a:rPr>
              <a:t>Equals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and </a:t>
            </a:r>
            <a:r>
              <a:rPr lang="en-IN" sz="2000" b="1" i="1" dirty="0" err="1">
                <a:solidFill>
                  <a:schemeClr val="tx1">
                    <a:lumMod val="95000"/>
                    <a:lumOff val="5000"/>
                  </a:schemeClr>
                </a:solidFill>
                <a:latin typeface="Times New Roman" panose="02020603050405020304" pitchFamily="18" charset="0"/>
                <a:cs typeface="Times New Roman" panose="02020603050405020304" pitchFamily="18" charset="0"/>
              </a:rPr>
              <a:t>GetHashCode</a:t>
            </a:r>
            <a:r>
              <a:rPr lang="en-IN" sz="20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methods are used for comparing </a:t>
            </a:r>
            <a:r>
              <a:rPr lang="en-IN" sz="2000" b="1" i="1" dirty="0">
                <a:solidFill>
                  <a:schemeClr val="tx1">
                    <a:lumMod val="95000"/>
                    <a:lumOff val="5000"/>
                  </a:schemeClr>
                </a:solidFill>
                <a:latin typeface="Times New Roman" panose="02020603050405020304" pitchFamily="18" charset="0"/>
                <a:cs typeface="Times New Roman" panose="02020603050405020304" pitchFamily="18" charset="0"/>
              </a:rPr>
              <a:t>Name</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s when searching through an array of </a:t>
            </a:r>
            <a:r>
              <a:rPr lang="en-IN" sz="2000" b="1" i="1" dirty="0">
                <a:solidFill>
                  <a:schemeClr val="tx1">
                    <a:lumMod val="95000"/>
                    <a:lumOff val="5000"/>
                  </a:schemeClr>
                </a:solidFill>
                <a:latin typeface="Times New Roman" panose="02020603050405020304" pitchFamily="18" charset="0"/>
                <a:cs typeface="Times New Roman" panose="02020603050405020304" pitchFamily="18" charset="0"/>
              </a:rPr>
              <a:t>Name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values—you can ignore them for now</a:t>
            </a:r>
            <a:r>
              <a:rPr lang="en-IN" sz="20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endParaRPr lang="en-IN" sz="2000" b="1"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IN" sz="2000" b="1" dirty="0" smtClean="0">
                <a:solidFill>
                  <a:schemeClr val="tx1">
                    <a:lumMod val="95000"/>
                    <a:lumOff val="5000"/>
                  </a:schemeClr>
                </a:solidFill>
                <a:latin typeface="Times New Roman" panose="02020603050405020304" pitchFamily="18" charset="0"/>
                <a:cs typeface="Times New Roman" panose="02020603050405020304" pitchFamily="18" charset="0"/>
              </a:rPr>
              <a:t>6) Display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the </a:t>
            </a:r>
            <a:r>
              <a:rPr lang="en-IN" sz="2000" b="1" dirty="0" err="1">
                <a:solidFill>
                  <a:schemeClr val="tx1">
                    <a:lumMod val="95000"/>
                    <a:lumOff val="5000"/>
                  </a:schemeClr>
                </a:solidFill>
                <a:latin typeface="Times New Roman" panose="02020603050405020304" pitchFamily="18" charset="0"/>
                <a:cs typeface="Times New Roman" panose="02020603050405020304" pitchFamily="18" charset="0"/>
              </a:rPr>
              <a:t>PhoneNumber.cs</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 file in the Code and Text Editor window, and examine the </a:t>
            </a:r>
            <a:r>
              <a:rPr lang="en-IN" sz="2000" b="1" i="1" dirty="0" err="1">
                <a:solidFill>
                  <a:schemeClr val="tx1">
                    <a:lumMod val="95000"/>
                    <a:lumOff val="5000"/>
                  </a:schemeClr>
                </a:solidFill>
                <a:latin typeface="Times New Roman" panose="02020603050405020304" pitchFamily="18" charset="0"/>
                <a:cs typeface="Times New Roman" panose="02020603050405020304" pitchFamily="18" charset="0"/>
              </a:rPr>
              <a:t>PhoneNumber</a:t>
            </a:r>
            <a:r>
              <a:rPr lang="en-IN" sz="20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structure. It is similar to the </a:t>
            </a:r>
            <a:r>
              <a:rPr lang="en-IN" sz="2000" b="1" i="1" dirty="0">
                <a:solidFill>
                  <a:schemeClr val="tx1">
                    <a:lumMod val="95000"/>
                    <a:lumOff val="5000"/>
                  </a:schemeClr>
                </a:solidFill>
                <a:latin typeface="Times New Roman" panose="02020603050405020304" pitchFamily="18" charset="0"/>
                <a:cs typeface="Times New Roman" panose="02020603050405020304" pitchFamily="18" charset="0"/>
              </a:rPr>
              <a:t>Name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structure</a:t>
            </a:r>
            <a:r>
              <a:rPr lang="en-IN" sz="20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endParaRPr lang="en-IN" sz="2000" dirty="0"/>
          </a:p>
          <a:p>
            <a:pPr algn="just"/>
            <a:r>
              <a:rPr lang="en-IN" sz="2000" b="1" dirty="0" smtClean="0">
                <a:latin typeface="Times New Roman" panose="02020603050405020304" pitchFamily="18" charset="0"/>
                <a:cs typeface="Times New Roman" panose="02020603050405020304" pitchFamily="18" charset="0"/>
              </a:rPr>
              <a:t>7) Display </a:t>
            </a:r>
            <a:r>
              <a:rPr lang="en-IN" sz="2000" b="1" dirty="0">
                <a:latin typeface="Times New Roman" panose="02020603050405020304" pitchFamily="18" charset="0"/>
                <a:cs typeface="Times New Roman" panose="02020603050405020304" pitchFamily="18" charset="0"/>
              </a:rPr>
              <a:t>the </a:t>
            </a:r>
            <a:r>
              <a:rPr lang="en-IN" sz="2000" b="1" dirty="0" err="1">
                <a:latin typeface="Times New Roman" panose="02020603050405020304" pitchFamily="18" charset="0"/>
                <a:cs typeface="Times New Roman" panose="02020603050405020304" pitchFamily="18" charset="0"/>
              </a:rPr>
              <a:t>PhoneBook.cs</a:t>
            </a:r>
            <a:r>
              <a:rPr lang="en-IN" sz="2000" b="1" dirty="0">
                <a:latin typeface="Times New Roman" panose="02020603050405020304" pitchFamily="18" charset="0"/>
                <a:cs typeface="Times New Roman" panose="02020603050405020304" pitchFamily="18" charset="0"/>
              </a:rPr>
              <a:t> file in the Code and Text Editor window, and examine the </a:t>
            </a:r>
            <a:r>
              <a:rPr lang="en-IN" sz="2000" b="1" i="1" dirty="0" err="1">
                <a:latin typeface="Times New Roman" panose="02020603050405020304" pitchFamily="18" charset="0"/>
                <a:cs typeface="Times New Roman" panose="02020603050405020304" pitchFamily="18" charset="0"/>
              </a:rPr>
              <a:t>PhoneBook</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class.</a:t>
            </a:r>
          </a:p>
          <a:p>
            <a:endParaRPr lang="en-IN" sz="20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sz="2000" b="1"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IN"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530755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873" y="0"/>
            <a:ext cx="12071077" cy="548680"/>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b="1" dirty="0">
              <a:solidFill>
                <a:srgbClr val="FF0000"/>
              </a:solidFill>
            </a:endParaRPr>
          </a:p>
        </p:txBody>
      </p:sp>
      <p:sp>
        <p:nvSpPr>
          <p:cNvPr id="2" name="Content Placeholder 1"/>
          <p:cNvSpPr>
            <a:spLocks noGrp="1"/>
          </p:cNvSpPr>
          <p:nvPr>
            <p:ph idx="1"/>
          </p:nvPr>
        </p:nvSpPr>
        <p:spPr>
          <a:xfrm>
            <a:off x="58873" y="404664"/>
            <a:ext cx="12129952" cy="6453336"/>
          </a:xfrm>
        </p:spPr>
        <p:txBody>
          <a:bodyPr>
            <a:normAutofit/>
          </a:bodyPr>
          <a:lstStyle/>
          <a:p>
            <a:pPr algn="just"/>
            <a:r>
              <a:rPr lang="en-IN" sz="2000" b="1" dirty="0">
                <a:latin typeface="Times New Roman" panose="02020603050405020304" pitchFamily="18" charset="0"/>
                <a:cs typeface="Times New Roman" panose="02020603050405020304" pitchFamily="18" charset="0"/>
              </a:rPr>
              <a:t>This class contains two private arrays: an array of </a:t>
            </a:r>
            <a:r>
              <a:rPr lang="en-IN" sz="2000" b="1" i="1" dirty="0">
                <a:latin typeface="Times New Roman" panose="02020603050405020304" pitchFamily="18" charset="0"/>
                <a:cs typeface="Times New Roman" panose="02020603050405020304" pitchFamily="18" charset="0"/>
              </a:rPr>
              <a:t>Name </a:t>
            </a:r>
            <a:r>
              <a:rPr lang="en-IN" sz="2000" b="1" dirty="0">
                <a:latin typeface="Times New Roman" panose="02020603050405020304" pitchFamily="18" charset="0"/>
                <a:cs typeface="Times New Roman" panose="02020603050405020304" pitchFamily="18" charset="0"/>
              </a:rPr>
              <a:t>values called </a:t>
            </a:r>
            <a:r>
              <a:rPr lang="en-IN" sz="2000" b="1" i="1" dirty="0">
                <a:latin typeface="Times New Roman" panose="02020603050405020304" pitchFamily="18" charset="0"/>
                <a:cs typeface="Times New Roman" panose="02020603050405020304" pitchFamily="18" charset="0"/>
              </a:rPr>
              <a:t>names</a:t>
            </a:r>
            <a:r>
              <a:rPr lang="en-IN" sz="2000" b="1" dirty="0">
                <a:latin typeface="Times New Roman" panose="02020603050405020304" pitchFamily="18" charset="0"/>
                <a:cs typeface="Times New Roman" panose="02020603050405020304" pitchFamily="18" charset="0"/>
              </a:rPr>
              <a:t>, and an array of </a:t>
            </a:r>
            <a:r>
              <a:rPr lang="en-IN" sz="2000" b="1" i="1" dirty="0" err="1">
                <a:latin typeface="Times New Roman" panose="02020603050405020304" pitchFamily="18" charset="0"/>
                <a:cs typeface="Times New Roman" panose="02020603050405020304" pitchFamily="18" charset="0"/>
              </a:rPr>
              <a:t>PhoneNumber</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values called </a:t>
            </a:r>
            <a:r>
              <a:rPr lang="en-IN" sz="2000" b="1" i="1" dirty="0" err="1">
                <a:latin typeface="Times New Roman" panose="02020603050405020304" pitchFamily="18" charset="0"/>
                <a:cs typeface="Times New Roman" panose="02020603050405020304" pitchFamily="18" charset="0"/>
              </a:rPr>
              <a:t>phoneNumbers</a:t>
            </a:r>
            <a:r>
              <a:rPr lang="en-IN" sz="2000" b="1" dirty="0">
                <a:latin typeface="Times New Roman" panose="02020603050405020304" pitchFamily="18" charset="0"/>
                <a:cs typeface="Times New Roman" panose="02020603050405020304" pitchFamily="18" charset="0"/>
              </a:rPr>
              <a:t>.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The </a:t>
            </a:r>
            <a:r>
              <a:rPr lang="en-IN" sz="2000" b="1" i="1" dirty="0" err="1">
                <a:latin typeface="Times New Roman" panose="02020603050405020304" pitchFamily="18" charset="0"/>
                <a:cs typeface="Times New Roman" panose="02020603050405020304" pitchFamily="18" charset="0"/>
              </a:rPr>
              <a:t>PhoneBook</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class also contains an </a:t>
            </a:r>
            <a:r>
              <a:rPr lang="en-IN" sz="2000" b="1" i="1" dirty="0">
                <a:latin typeface="Times New Roman" panose="02020603050405020304" pitchFamily="18" charset="0"/>
                <a:cs typeface="Times New Roman" panose="02020603050405020304" pitchFamily="18" charset="0"/>
              </a:rPr>
              <a:t>Add </a:t>
            </a:r>
            <a:r>
              <a:rPr lang="en-IN" sz="2000" b="1" dirty="0">
                <a:latin typeface="Times New Roman" panose="02020603050405020304" pitchFamily="18" charset="0"/>
                <a:cs typeface="Times New Roman" panose="02020603050405020304" pitchFamily="18" charset="0"/>
              </a:rPr>
              <a:t>method that adds a phone number and name to the phone book. This method is called when the user clicks the </a:t>
            </a:r>
            <a:r>
              <a:rPr lang="en-IN" sz="2000" b="1" i="1" dirty="0">
                <a:latin typeface="Times New Roman" panose="02020603050405020304" pitchFamily="18" charset="0"/>
                <a:cs typeface="Times New Roman" panose="02020603050405020304" pitchFamily="18" charset="0"/>
              </a:rPr>
              <a:t>Add </a:t>
            </a:r>
            <a:r>
              <a:rPr lang="en-IN" sz="2000" b="1" dirty="0">
                <a:latin typeface="Times New Roman" panose="02020603050405020304" pitchFamily="18" charset="0"/>
                <a:cs typeface="Times New Roman" panose="02020603050405020304" pitchFamily="18" charset="0"/>
              </a:rPr>
              <a:t>button on the form.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The </a:t>
            </a:r>
            <a:r>
              <a:rPr lang="en-IN" sz="2000" b="1" i="1" dirty="0" err="1">
                <a:latin typeface="Times New Roman" panose="02020603050405020304" pitchFamily="18" charset="0"/>
                <a:cs typeface="Times New Roman" panose="02020603050405020304" pitchFamily="18" charset="0"/>
              </a:rPr>
              <a:t>enlargeIfFull</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method is called by </a:t>
            </a:r>
            <a:r>
              <a:rPr lang="en-IN" sz="2000" b="1" i="1" dirty="0">
                <a:latin typeface="Times New Roman" panose="02020603050405020304" pitchFamily="18" charset="0"/>
                <a:cs typeface="Times New Roman" panose="02020603050405020304" pitchFamily="18" charset="0"/>
              </a:rPr>
              <a:t>Add </a:t>
            </a:r>
            <a:r>
              <a:rPr lang="en-IN" sz="2000" b="1" dirty="0">
                <a:latin typeface="Times New Roman" panose="02020603050405020304" pitchFamily="18" charset="0"/>
                <a:cs typeface="Times New Roman" panose="02020603050405020304" pitchFamily="18" charset="0"/>
              </a:rPr>
              <a:t>to check whether the arrays are full when the user adds another entry. This method creates two new bigger arrays, copies the contents of the existing arrays to them, and then discards the old arrays.</a:t>
            </a:r>
          </a:p>
          <a:p>
            <a:pPr algn="just"/>
            <a:r>
              <a:rPr lang="en-IN" sz="2000" b="1" dirty="0">
                <a:latin typeface="Times New Roman" panose="02020603050405020304" pitchFamily="18" charset="0"/>
                <a:cs typeface="Times New Roman" panose="02020603050405020304" pitchFamily="18" charset="0"/>
              </a:rPr>
              <a:t>The </a:t>
            </a:r>
            <a:r>
              <a:rPr lang="en-IN" sz="2000" b="1" i="1" dirty="0">
                <a:latin typeface="Times New Roman" panose="02020603050405020304" pitchFamily="18" charset="0"/>
                <a:cs typeface="Times New Roman" panose="02020603050405020304" pitchFamily="18" charset="0"/>
              </a:rPr>
              <a:t>Add </a:t>
            </a:r>
            <a:r>
              <a:rPr lang="en-IN" sz="2000" b="1" dirty="0">
                <a:latin typeface="Times New Roman" panose="02020603050405020304" pitchFamily="18" charset="0"/>
                <a:cs typeface="Times New Roman" panose="02020603050405020304" pitchFamily="18" charset="0"/>
              </a:rPr>
              <a:t>method is deliberately kept simple and does not check whether a name or phone number has already been added to the phone book.</a:t>
            </a:r>
          </a:p>
          <a:p>
            <a:pPr algn="just"/>
            <a:r>
              <a:rPr lang="en-IN" sz="2000" b="1" dirty="0">
                <a:latin typeface="Times New Roman" panose="02020603050405020304" pitchFamily="18" charset="0"/>
                <a:cs typeface="Times New Roman" panose="02020603050405020304" pitchFamily="18" charset="0"/>
              </a:rPr>
              <a:t>The </a:t>
            </a:r>
            <a:r>
              <a:rPr lang="en-IN" sz="2000" b="1" i="1" dirty="0" err="1">
                <a:latin typeface="Times New Roman" panose="02020603050405020304" pitchFamily="18" charset="0"/>
                <a:cs typeface="Times New Roman" panose="02020603050405020304" pitchFamily="18" charset="0"/>
              </a:rPr>
              <a:t>PhoneBook</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class does not currently provide any functionality enabling a user to find a name or telephone number; you will add two indexers to provide this facility in the next exercise.</a:t>
            </a:r>
          </a:p>
        </p:txBody>
      </p:sp>
    </p:spTree>
    <p:extLst>
      <p:ext uri="{BB962C8B-B14F-4D97-AF65-F5344CB8AC3E}">
        <p14:creationId xmlns:p14="http://schemas.microsoft.com/office/powerpoint/2010/main" xmlns="" val="37390486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873" y="0"/>
            <a:ext cx="12071077" cy="620688"/>
          </a:xfrm>
        </p:spPr>
        <p:txBody>
          <a:bodyPr>
            <a:normAutofit fontScale="90000"/>
          </a:bodyPr>
          <a:lstStyle/>
          <a:p>
            <a:r>
              <a:rPr lang="en-IN" b="1" dirty="0">
                <a:solidFill>
                  <a:srgbClr val="FF0000"/>
                </a:solidFill>
              </a:rPr>
              <a:t>Introducing Generics </a:t>
            </a:r>
          </a:p>
        </p:txBody>
      </p:sp>
      <p:sp>
        <p:nvSpPr>
          <p:cNvPr id="2" name="Content Placeholder 1"/>
          <p:cNvSpPr>
            <a:spLocks noGrp="1"/>
          </p:cNvSpPr>
          <p:nvPr>
            <p:ph idx="1"/>
          </p:nvPr>
        </p:nvSpPr>
        <p:spPr>
          <a:xfrm>
            <a:off x="58873" y="620688"/>
            <a:ext cx="12129952" cy="6237312"/>
          </a:xfrm>
        </p:spPr>
        <p:txBody>
          <a:bodyPr>
            <a:normAutofit/>
          </a:bodyPr>
          <a:lstStyle/>
          <a:p>
            <a:pPr marL="0" indent="0" algn="ctr">
              <a:buNone/>
            </a:pPr>
            <a:r>
              <a:rPr lang="en-IN" sz="2800" b="1" dirty="0" smtClean="0">
                <a:solidFill>
                  <a:srgbClr val="FF0000"/>
                </a:solidFill>
              </a:rPr>
              <a:t>The </a:t>
            </a:r>
            <a:r>
              <a:rPr lang="en-IN" sz="2800" b="1" dirty="0">
                <a:solidFill>
                  <a:srgbClr val="FF0000"/>
                </a:solidFill>
              </a:rPr>
              <a:t>Problem with the object Type </a:t>
            </a:r>
            <a:endParaRPr lang="en-IN" sz="2800" b="1" dirty="0" smtClean="0">
              <a:solidFill>
                <a:srgbClr val="FF0000"/>
              </a:solidFill>
            </a:endParaRPr>
          </a:p>
          <a:p>
            <a:pPr marL="0" indent="0" algn="just">
              <a:buNone/>
            </a:pPr>
            <a:r>
              <a:rPr lang="en-IN" sz="2000" b="1" dirty="0">
                <a:latin typeface="Times New Roman" panose="02020603050405020304" pitchFamily="18" charset="0"/>
                <a:cs typeface="Times New Roman" panose="02020603050405020304" pitchFamily="18" charset="0"/>
              </a:rPr>
              <a:t>In Chapter 8, “Understanding Values and References,” you learned how to use the </a:t>
            </a:r>
            <a:r>
              <a:rPr lang="en-IN" sz="2000" b="1" i="1" dirty="0">
                <a:latin typeface="Times New Roman" panose="02020603050405020304" pitchFamily="18" charset="0"/>
                <a:cs typeface="Times New Roman" panose="02020603050405020304" pitchFamily="18" charset="0"/>
              </a:rPr>
              <a:t>object </a:t>
            </a:r>
            <a:r>
              <a:rPr lang="en-IN" sz="2000" b="1" dirty="0">
                <a:latin typeface="Times New Roman" panose="02020603050405020304" pitchFamily="18" charset="0"/>
                <a:cs typeface="Times New Roman" panose="02020603050405020304" pitchFamily="18" charset="0"/>
              </a:rPr>
              <a:t>type to refer to an instance of any class</a:t>
            </a:r>
            <a:r>
              <a:rPr lang="en-IN" sz="2000" b="1" dirty="0" smtClean="0">
                <a:latin typeface="Times New Roman" panose="02020603050405020304" pitchFamily="18" charset="0"/>
                <a:cs typeface="Times New Roman" panose="02020603050405020304" pitchFamily="18" charset="0"/>
              </a:rPr>
              <a:t>.</a:t>
            </a:r>
          </a:p>
          <a:p>
            <a:pPr marL="0" indent="0" algn="just">
              <a:buNone/>
            </a:pPr>
            <a:r>
              <a:rPr lang="en-IN" sz="2000" b="1" dirty="0" smtClean="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You can use the </a:t>
            </a:r>
            <a:r>
              <a:rPr lang="en-IN" sz="2000" b="1" i="1" dirty="0">
                <a:latin typeface="Times New Roman" panose="02020603050405020304" pitchFamily="18" charset="0"/>
                <a:cs typeface="Times New Roman" panose="02020603050405020304" pitchFamily="18" charset="0"/>
              </a:rPr>
              <a:t>object </a:t>
            </a:r>
            <a:r>
              <a:rPr lang="en-IN" sz="2000" b="1" dirty="0">
                <a:latin typeface="Times New Roman" panose="02020603050405020304" pitchFamily="18" charset="0"/>
                <a:cs typeface="Times New Roman" panose="02020603050405020304" pitchFamily="18" charset="0"/>
              </a:rPr>
              <a:t>type to store a value of any type, and you can define parameters by using the </a:t>
            </a:r>
            <a:r>
              <a:rPr lang="en-IN" sz="2000" b="1" i="1" dirty="0">
                <a:latin typeface="Times New Roman" panose="02020603050405020304" pitchFamily="18" charset="0"/>
                <a:cs typeface="Times New Roman" panose="02020603050405020304" pitchFamily="18" charset="0"/>
              </a:rPr>
              <a:t>object </a:t>
            </a:r>
            <a:r>
              <a:rPr lang="en-IN" sz="2000" b="1" dirty="0">
                <a:latin typeface="Times New Roman" panose="02020603050405020304" pitchFamily="18" charset="0"/>
                <a:cs typeface="Times New Roman" panose="02020603050405020304" pitchFamily="18" charset="0"/>
              </a:rPr>
              <a:t>type when you need to pass values of any type into a method. </a:t>
            </a:r>
            <a:r>
              <a:rPr lang="en-IN" sz="2000" b="1" dirty="0" smtClean="0">
                <a:latin typeface="Times New Roman" panose="02020603050405020304" pitchFamily="18" charset="0"/>
                <a:cs typeface="Times New Roman" panose="02020603050405020304" pitchFamily="18" charset="0"/>
              </a:rPr>
              <a:t> </a:t>
            </a:r>
          </a:p>
          <a:p>
            <a:pPr marL="0" indent="0" algn="just">
              <a:buNone/>
            </a:pPr>
            <a:r>
              <a:rPr lang="en-IN" sz="2000" b="1" dirty="0">
                <a:latin typeface="Times New Roman" panose="02020603050405020304" pitchFamily="18" charset="0"/>
                <a:cs typeface="Times New Roman" panose="02020603050405020304" pitchFamily="18" charset="0"/>
              </a:rPr>
              <a:t>A method can also return values of any type by specifying </a:t>
            </a:r>
            <a:r>
              <a:rPr lang="en-IN" sz="2000" b="1" i="1" dirty="0">
                <a:latin typeface="Times New Roman" panose="02020603050405020304" pitchFamily="18" charset="0"/>
                <a:cs typeface="Times New Roman" panose="02020603050405020304" pitchFamily="18" charset="0"/>
              </a:rPr>
              <a:t>object </a:t>
            </a:r>
            <a:r>
              <a:rPr lang="en-IN" sz="2000" b="1" dirty="0">
                <a:latin typeface="Times New Roman" panose="02020603050405020304" pitchFamily="18" charset="0"/>
                <a:cs typeface="Times New Roman" panose="02020603050405020304" pitchFamily="18" charset="0"/>
              </a:rPr>
              <a:t>as the return type. </a:t>
            </a:r>
            <a:endParaRPr lang="en-IN" sz="2000" b="1" dirty="0" smtClean="0">
              <a:latin typeface="Times New Roman" panose="02020603050405020304" pitchFamily="18" charset="0"/>
              <a:cs typeface="Times New Roman" panose="02020603050405020304" pitchFamily="18" charset="0"/>
            </a:endParaRPr>
          </a:p>
          <a:p>
            <a:pPr marL="0" indent="0" algn="just">
              <a:buNone/>
            </a:pPr>
            <a:r>
              <a:rPr lang="en-IN" sz="2000" b="1" dirty="0" smtClean="0">
                <a:latin typeface="Times New Roman" panose="02020603050405020304" pitchFamily="18" charset="0"/>
                <a:cs typeface="Times New Roman" panose="02020603050405020304" pitchFamily="18" charset="0"/>
              </a:rPr>
              <a:t>Although </a:t>
            </a:r>
            <a:r>
              <a:rPr lang="en-IN" sz="2000" b="1" dirty="0">
                <a:latin typeface="Times New Roman" panose="02020603050405020304" pitchFamily="18" charset="0"/>
                <a:cs typeface="Times New Roman" panose="02020603050405020304" pitchFamily="18" charset="0"/>
              </a:rPr>
              <a:t>this practice is very flexible, it puts the onus on the programmer to remember what sort of data is actually being used and can lead to run-time errors if the programmer makes a mistake. </a:t>
            </a:r>
            <a:endParaRPr lang="en-IN" sz="2000" b="1" dirty="0" smtClean="0">
              <a:latin typeface="Times New Roman" panose="02020603050405020304" pitchFamily="18" charset="0"/>
              <a:cs typeface="Times New Roman" panose="02020603050405020304" pitchFamily="18" charset="0"/>
            </a:endParaRPr>
          </a:p>
          <a:p>
            <a:pPr marL="0" indent="0" algn="just">
              <a:buNone/>
            </a:pPr>
            <a:r>
              <a:rPr lang="en-IN" sz="2000" b="1" dirty="0" smtClean="0">
                <a:latin typeface="Times New Roman" panose="02020603050405020304" pitchFamily="18" charset="0"/>
                <a:cs typeface="Times New Roman" panose="02020603050405020304" pitchFamily="18" charset="0"/>
              </a:rPr>
              <a:t>In </a:t>
            </a:r>
            <a:r>
              <a:rPr lang="en-IN" sz="2000" b="1" dirty="0">
                <a:latin typeface="Times New Roman" panose="02020603050405020304" pitchFamily="18" charset="0"/>
                <a:cs typeface="Times New Roman" panose="02020603050405020304" pitchFamily="18" charset="0"/>
              </a:rPr>
              <a:t>this chapter, you will learn about generics, a feature that has been designed to help you prevent this kind of mistake. </a:t>
            </a:r>
            <a:r>
              <a:rPr lang="en-IN" sz="2000" b="1" dirty="0" smtClean="0">
                <a:latin typeface="Times New Roman" panose="02020603050405020304" pitchFamily="18" charset="0"/>
                <a:cs typeface="Times New Roman" panose="02020603050405020304" pitchFamily="18" charset="0"/>
              </a:rPr>
              <a:t> </a:t>
            </a: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456906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873" y="0"/>
            <a:ext cx="12071077" cy="620688"/>
          </a:xfrm>
        </p:spPr>
        <p:txBody>
          <a:bodyPr>
            <a:normAutofit fontScale="90000"/>
          </a:bodyPr>
          <a:lstStyle/>
          <a:p>
            <a:r>
              <a:rPr lang="en-US" b="1" dirty="0" err="1" smtClean="0">
                <a:solidFill>
                  <a:srgbClr val="FF0000"/>
                </a:solidFill>
              </a:rPr>
              <a:t>Contd</a:t>
            </a:r>
            <a:r>
              <a:rPr lang="en-US" b="1" dirty="0" smtClean="0">
                <a:solidFill>
                  <a:srgbClr val="FF0000"/>
                </a:solidFill>
              </a:rPr>
              <a:t>…</a:t>
            </a:r>
            <a:endParaRPr lang="en-IN" b="1" dirty="0">
              <a:solidFill>
                <a:srgbClr val="FF0000"/>
              </a:solidFill>
            </a:endParaRPr>
          </a:p>
        </p:txBody>
      </p:sp>
      <p:sp>
        <p:nvSpPr>
          <p:cNvPr id="2" name="Content Placeholder 1"/>
          <p:cNvSpPr>
            <a:spLocks noGrp="1"/>
          </p:cNvSpPr>
          <p:nvPr>
            <p:ph idx="1"/>
          </p:nvPr>
        </p:nvSpPr>
        <p:spPr>
          <a:xfrm>
            <a:off x="58873" y="620688"/>
            <a:ext cx="12129952" cy="6237312"/>
          </a:xfrm>
        </p:spPr>
        <p:txBody>
          <a:bodyPr>
            <a:normAutofit/>
          </a:bodyPr>
          <a:lstStyle/>
          <a:p>
            <a:pPr algn="just"/>
            <a:r>
              <a:rPr lang="en-IN" sz="2000" b="1" dirty="0">
                <a:latin typeface="Times New Roman" panose="02020603050405020304" pitchFamily="18" charset="0"/>
                <a:cs typeface="Times New Roman" panose="02020603050405020304" pitchFamily="18" charset="0"/>
              </a:rPr>
              <a:t>To understand generics, it is worth looking in detail at the problem they are designed to solve. </a:t>
            </a:r>
          </a:p>
          <a:p>
            <a:pPr algn="just"/>
            <a:r>
              <a:rPr lang="en-IN" sz="2000" b="1" dirty="0">
                <a:latin typeface="Times New Roman" panose="02020603050405020304" pitchFamily="18" charset="0"/>
                <a:cs typeface="Times New Roman" panose="02020603050405020304" pitchFamily="18" charset="0"/>
              </a:rPr>
              <a:t>Suppose that you needed to model a first-in, first-out structure such as a queue. You could create a class such as the following: </a:t>
            </a:r>
            <a:endParaRPr lang="en-IN" sz="2000"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29377" y="1620706"/>
            <a:ext cx="5893427" cy="1412425"/>
          </a:xfrm>
          <a:prstGeom prst="rect">
            <a:avLst/>
          </a:prstGeom>
        </p:spPr>
      </p:pic>
      <p:pic>
        <p:nvPicPr>
          <p:cNvPr id="4" name="Picture 3"/>
          <p:cNvPicPr>
            <a:picLocks noChangeAspect="1"/>
          </p:cNvPicPr>
          <p:nvPr/>
        </p:nvPicPr>
        <p:blipFill>
          <a:blip r:embed="rId3"/>
          <a:stretch>
            <a:fillRect/>
          </a:stretch>
        </p:blipFill>
        <p:spPr>
          <a:xfrm>
            <a:off x="3727385" y="3033131"/>
            <a:ext cx="6975539" cy="3724275"/>
          </a:xfrm>
          <a:prstGeom prst="rect">
            <a:avLst/>
          </a:prstGeom>
        </p:spPr>
      </p:pic>
    </p:spTree>
    <p:extLst>
      <p:ext uri="{BB962C8B-B14F-4D97-AF65-F5344CB8AC3E}">
        <p14:creationId xmlns:p14="http://schemas.microsoft.com/office/powerpoint/2010/main" xmlns="" val="17721306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873" y="0"/>
            <a:ext cx="12071077" cy="620688"/>
          </a:xfrm>
        </p:spPr>
        <p:txBody>
          <a:bodyPr>
            <a:normAutofit fontScale="90000"/>
          </a:bodyPr>
          <a:lstStyle/>
          <a:p>
            <a:r>
              <a:rPr lang="en-US" b="1" dirty="0" err="1" smtClean="0">
                <a:solidFill>
                  <a:srgbClr val="FF0000"/>
                </a:solidFill>
              </a:rPr>
              <a:t>Contd</a:t>
            </a:r>
            <a:r>
              <a:rPr lang="en-US" b="1" dirty="0" smtClean="0">
                <a:solidFill>
                  <a:srgbClr val="FF0000"/>
                </a:solidFill>
              </a:rPr>
              <a:t>…</a:t>
            </a:r>
            <a:endParaRPr lang="en-IN" b="1" dirty="0">
              <a:solidFill>
                <a:srgbClr val="FF0000"/>
              </a:solidFill>
            </a:endParaRPr>
          </a:p>
        </p:txBody>
      </p:sp>
      <p:pic>
        <p:nvPicPr>
          <p:cNvPr id="5" name="Content Placeholder 4"/>
          <p:cNvPicPr>
            <a:picLocks noGrp="1" noChangeAspect="1"/>
          </p:cNvPicPr>
          <p:nvPr>
            <p:ph idx="1"/>
          </p:nvPr>
        </p:nvPicPr>
        <p:blipFill>
          <a:blip r:embed="rId2"/>
          <a:stretch>
            <a:fillRect/>
          </a:stretch>
        </p:blipFill>
        <p:spPr>
          <a:xfrm>
            <a:off x="2710036" y="609249"/>
            <a:ext cx="5427712" cy="2209800"/>
          </a:xfrm>
          <a:prstGeom prst="rect">
            <a:avLst/>
          </a:prstGeom>
        </p:spPr>
      </p:pic>
      <p:sp>
        <p:nvSpPr>
          <p:cNvPr id="7" name="Rectangle 6"/>
          <p:cNvSpPr/>
          <p:nvPr/>
        </p:nvSpPr>
        <p:spPr>
          <a:xfrm>
            <a:off x="58874" y="3072348"/>
            <a:ext cx="12129951" cy="3477875"/>
          </a:xfrm>
          <a:prstGeom prst="rect">
            <a:avLst/>
          </a:prstGeom>
        </p:spPr>
        <p:txBody>
          <a:bodyPr wrap="square">
            <a:spAutoFit/>
          </a:bodyPr>
          <a:lstStyle/>
          <a:p>
            <a:pPr marL="342900" indent="-342900" algn="just">
              <a:buFont typeface="Arial" panose="020B0604020202020204" pitchFamily="34" charset="0"/>
              <a:buChar char="•"/>
            </a:pPr>
            <a:r>
              <a:rPr lang="en-IN" sz="2000" b="1" dirty="0">
                <a:solidFill>
                  <a:srgbClr val="000000"/>
                </a:solidFill>
                <a:latin typeface="Times New Roman" panose="02020603050405020304" pitchFamily="18" charset="0"/>
                <a:cs typeface="Times New Roman" panose="02020603050405020304" pitchFamily="18" charset="0"/>
              </a:rPr>
              <a:t>This class uses an array to provide a circular buffer for holding the data. The size of this array is specified by the constructor. </a:t>
            </a:r>
            <a:endParaRPr lang="en-IN" sz="2000" b="1" dirty="0" smtClean="0">
              <a:solidFill>
                <a:srgbClr val="00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IN" sz="2000" b="1" dirty="0" smtClean="0">
                <a:solidFill>
                  <a:srgbClr val="000000"/>
                </a:solidFill>
                <a:latin typeface="Times New Roman" panose="02020603050405020304" pitchFamily="18" charset="0"/>
                <a:cs typeface="Times New Roman" panose="02020603050405020304" pitchFamily="18" charset="0"/>
              </a:rPr>
              <a:t>An </a:t>
            </a:r>
            <a:r>
              <a:rPr lang="en-IN" sz="2000" b="1" dirty="0">
                <a:solidFill>
                  <a:srgbClr val="000000"/>
                </a:solidFill>
                <a:latin typeface="Times New Roman" panose="02020603050405020304" pitchFamily="18" charset="0"/>
                <a:cs typeface="Times New Roman" panose="02020603050405020304" pitchFamily="18" charset="0"/>
              </a:rPr>
              <a:t>application uses the </a:t>
            </a:r>
            <a:r>
              <a:rPr lang="en-IN" sz="2000" b="1" i="1" dirty="0" err="1">
                <a:solidFill>
                  <a:srgbClr val="000000"/>
                </a:solidFill>
                <a:latin typeface="Times New Roman" panose="02020603050405020304" pitchFamily="18" charset="0"/>
                <a:cs typeface="Times New Roman" panose="02020603050405020304" pitchFamily="18" charset="0"/>
              </a:rPr>
              <a:t>Enqueue</a:t>
            </a:r>
            <a:r>
              <a:rPr lang="en-IN" sz="2000" b="1" i="1" dirty="0">
                <a:solidFill>
                  <a:srgbClr val="000000"/>
                </a:solidFill>
                <a:latin typeface="Times New Roman" panose="02020603050405020304" pitchFamily="18" charset="0"/>
                <a:cs typeface="Times New Roman" panose="02020603050405020304" pitchFamily="18" charset="0"/>
              </a:rPr>
              <a:t> </a:t>
            </a:r>
            <a:r>
              <a:rPr lang="en-IN" sz="2000" b="1" dirty="0">
                <a:solidFill>
                  <a:srgbClr val="000000"/>
                </a:solidFill>
                <a:latin typeface="Times New Roman" panose="02020603050405020304" pitchFamily="18" charset="0"/>
                <a:cs typeface="Times New Roman" panose="02020603050405020304" pitchFamily="18" charset="0"/>
              </a:rPr>
              <a:t>method to add an item to the queue and the </a:t>
            </a:r>
            <a:r>
              <a:rPr lang="en-IN" sz="2000" b="1" i="1" dirty="0" err="1">
                <a:solidFill>
                  <a:srgbClr val="000000"/>
                </a:solidFill>
                <a:latin typeface="Times New Roman" panose="02020603050405020304" pitchFamily="18" charset="0"/>
                <a:cs typeface="Times New Roman" panose="02020603050405020304" pitchFamily="18" charset="0"/>
              </a:rPr>
              <a:t>Dequeue</a:t>
            </a:r>
            <a:r>
              <a:rPr lang="en-IN" sz="2000" b="1" i="1" dirty="0">
                <a:solidFill>
                  <a:srgbClr val="000000"/>
                </a:solidFill>
                <a:latin typeface="Times New Roman" panose="02020603050405020304" pitchFamily="18" charset="0"/>
                <a:cs typeface="Times New Roman" panose="02020603050405020304" pitchFamily="18" charset="0"/>
              </a:rPr>
              <a:t> </a:t>
            </a:r>
            <a:r>
              <a:rPr lang="en-IN" sz="2000" b="1" dirty="0">
                <a:solidFill>
                  <a:srgbClr val="000000"/>
                </a:solidFill>
                <a:latin typeface="Times New Roman" panose="02020603050405020304" pitchFamily="18" charset="0"/>
                <a:cs typeface="Times New Roman" panose="02020603050405020304" pitchFamily="18" charset="0"/>
              </a:rPr>
              <a:t>method to pull an item off the queue. </a:t>
            </a:r>
            <a:endParaRPr lang="en-IN" sz="2000" b="1" dirty="0" smtClean="0">
              <a:solidFill>
                <a:srgbClr val="00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IN" sz="2000" b="1" dirty="0" smtClean="0">
                <a:solidFill>
                  <a:srgbClr val="000000"/>
                </a:solidFill>
                <a:latin typeface="Times New Roman" panose="02020603050405020304" pitchFamily="18" charset="0"/>
                <a:cs typeface="Times New Roman" panose="02020603050405020304" pitchFamily="18" charset="0"/>
              </a:rPr>
              <a:t>The </a:t>
            </a:r>
            <a:r>
              <a:rPr lang="en-IN" sz="2000" b="1" dirty="0">
                <a:solidFill>
                  <a:srgbClr val="000000"/>
                </a:solidFill>
                <a:latin typeface="Times New Roman" panose="02020603050405020304" pitchFamily="18" charset="0"/>
                <a:cs typeface="Times New Roman" panose="02020603050405020304" pitchFamily="18" charset="0"/>
              </a:rPr>
              <a:t>private </a:t>
            </a:r>
            <a:r>
              <a:rPr lang="en-IN" sz="2000" b="1" i="1" dirty="0">
                <a:solidFill>
                  <a:srgbClr val="000000"/>
                </a:solidFill>
                <a:latin typeface="Times New Roman" panose="02020603050405020304" pitchFamily="18" charset="0"/>
                <a:cs typeface="Times New Roman" panose="02020603050405020304" pitchFamily="18" charset="0"/>
              </a:rPr>
              <a:t>head </a:t>
            </a:r>
            <a:r>
              <a:rPr lang="en-IN" sz="2000" b="1" dirty="0">
                <a:solidFill>
                  <a:srgbClr val="000000"/>
                </a:solidFill>
                <a:latin typeface="Times New Roman" panose="02020603050405020304" pitchFamily="18" charset="0"/>
                <a:cs typeface="Times New Roman" panose="02020603050405020304" pitchFamily="18" charset="0"/>
              </a:rPr>
              <a:t>and </a:t>
            </a:r>
            <a:r>
              <a:rPr lang="en-IN" sz="2000" b="1" i="1" dirty="0">
                <a:solidFill>
                  <a:srgbClr val="000000"/>
                </a:solidFill>
                <a:latin typeface="Times New Roman" panose="02020603050405020304" pitchFamily="18" charset="0"/>
                <a:cs typeface="Times New Roman" panose="02020603050405020304" pitchFamily="18" charset="0"/>
              </a:rPr>
              <a:t>tail </a:t>
            </a:r>
            <a:r>
              <a:rPr lang="en-IN" sz="2000" b="1" dirty="0">
                <a:solidFill>
                  <a:srgbClr val="000000"/>
                </a:solidFill>
                <a:latin typeface="Times New Roman" panose="02020603050405020304" pitchFamily="18" charset="0"/>
                <a:cs typeface="Times New Roman" panose="02020603050405020304" pitchFamily="18" charset="0"/>
              </a:rPr>
              <a:t>fields keep track of where to insert an item into the array and where retrieve an item from the array. </a:t>
            </a:r>
            <a:endParaRPr lang="en-IN" sz="2000" b="1" dirty="0" smtClean="0">
              <a:solidFill>
                <a:srgbClr val="00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IN" sz="2000" b="1" dirty="0" smtClean="0">
                <a:solidFill>
                  <a:srgbClr val="000000"/>
                </a:solidFill>
                <a:latin typeface="Times New Roman" panose="02020603050405020304" pitchFamily="18" charset="0"/>
                <a:cs typeface="Times New Roman" panose="02020603050405020304" pitchFamily="18" charset="0"/>
              </a:rPr>
              <a:t>The </a:t>
            </a:r>
            <a:r>
              <a:rPr lang="en-IN" sz="2000" b="1" i="1" dirty="0" err="1">
                <a:solidFill>
                  <a:srgbClr val="000000"/>
                </a:solidFill>
                <a:latin typeface="Times New Roman" panose="02020603050405020304" pitchFamily="18" charset="0"/>
                <a:cs typeface="Times New Roman" panose="02020603050405020304" pitchFamily="18" charset="0"/>
              </a:rPr>
              <a:t>numElements</a:t>
            </a:r>
            <a:r>
              <a:rPr lang="en-IN" sz="2000" b="1" i="1" dirty="0">
                <a:solidFill>
                  <a:srgbClr val="000000"/>
                </a:solidFill>
                <a:latin typeface="Times New Roman" panose="02020603050405020304" pitchFamily="18" charset="0"/>
                <a:cs typeface="Times New Roman" panose="02020603050405020304" pitchFamily="18" charset="0"/>
              </a:rPr>
              <a:t> </a:t>
            </a:r>
            <a:r>
              <a:rPr lang="en-IN" sz="2000" b="1" dirty="0">
                <a:solidFill>
                  <a:srgbClr val="000000"/>
                </a:solidFill>
                <a:latin typeface="Times New Roman" panose="02020603050405020304" pitchFamily="18" charset="0"/>
                <a:cs typeface="Times New Roman" panose="02020603050405020304" pitchFamily="18" charset="0"/>
              </a:rPr>
              <a:t>field indicates how many items are in the array. </a:t>
            </a:r>
            <a:endParaRPr lang="en-IN" sz="2000" b="1" dirty="0" smtClean="0">
              <a:solidFill>
                <a:srgbClr val="00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IN" sz="2000" b="1" dirty="0" smtClean="0">
                <a:solidFill>
                  <a:srgbClr val="000000"/>
                </a:solidFill>
                <a:latin typeface="Times New Roman" panose="02020603050405020304" pitchFamily="18" charset="0"/>
                <a:cs typeface="Times New Roman" panose="02020603050405020304" pitchFamily="18" charset="0"/>
              </a:rPr>
              <a:t>The </a:t>
            </a:r>
            <a:r>
              <a:rPr lang="en-IN" sz="2000" b="1" i="1" dirty="0" err="1">
                <a:solidFill>
                  <a:srgbClr val="000000"/>
                </a:solidFill>
                <a:latin typeface="Times New Roman" panose="02020603050405020304" pitchFamily="18" charset="0"/>
                <a:cs typeface="Times New Roman" panose="02020603050405020304" pitchFamily="18" charset="0"/>
              </a:rPr>
              <a:t>Enqueue</a:t>
            </a:r>
            <a:r>
              <a:rPr lang="en-IN" sz="2000" b="1" i="1" dirty="0">
                <a:solidFill>
                  <a:srgbClr val="000000"/>
                </a:solidFill>
                <a:latin typeface="Times New Roman" panose="02020603050405020304" pitchFamily="18" charset="0"/>
                <a:cs typeface="Times New Roman" panose="02020603050405020304" pitchFamily="18" charset="0"/>
              </a:rPr>
              <a:t> </a:t>
            </a:r>
            <a:r>
              <a:rPr lang="en-IN" sz="2000" b="1" dirty="0">
                <a:solidFill>
                  <a:srgbClr val="000000"/>
                </a:solidFill>
                <a:latin typeface="Times New Roman" panose="02020603050405020304" pitchFamily="18" charset="0"/>
                <a:cs typeface="Times New Roman" panose="02020603050405020304" pitchFamily="18" charset="0"/>
              </a:rPr>
              <a:t>and </a:t>
            </a:r>
            <a:r>
              <a:rPr lang="en-IN" sz="2000" b="1" i="1" dirty="0" err="1">
                <a:solidFill>
                  <a:srgbClr val="000000"/>
                </a:solidFill>
                <a:latin typeface="Times New Roman" panose="02020603050405020304" pitchFamily="18" charset="0"/>
                <a:cs typeface="Times New Roman" panose="02020603050405020304" pitchFamily="18" charset="0"/>
              </a:rPr>
              <a:t>Dequeue</a:t>
            </a:r>
            <a:r>
              <a:rPr lang="en-IN" sz="2000" b="1" i="1" dirty="0">
                <a:solidFill>
                  <a:srgbClr val="000000"/>
                </a:solidFill>
                <a:latin typeface="Times New Roman" panose="02020603050405020304" pitchFamily="18" charset="0"/>
                <a:cs typeface="Times New Roman" panose="02020603050405020304" pitchFamily="18" charset="0"/>
              </a:rPr>
              <a:t> </a:t>
            </a:r>
            <a:r>
              <a:rPr lang="en-IN" sz="2000" b="1" dirty="0">
                <a:solidFill>
                  <a:srgbClr val="000000"/>
                </a:solidFill>
                <a:latin typeface="Times New Roman" panose="02020603050405020304" pitchFamily="18" charset="0"/>
                <a:cs typeface="Times New Roman" panose="02020603050405020304" pitchFamily="18" charset="0"/>
              </a:rPr>
              <a:t>methods use these fields to determine where to store or retrieve an item from and perform some </a:t>
            </a:r>
            <a:r>
              <a:rPr lang="en-IN" sz="2000" b="1" dirty="0">
                <a:solidFill>
                  <a:srgbClr val="FF0000"/>
                </a:solidFill>
                <a:latin typeface="Times New Roman" panose="02020603050405020304" pitchFamily="18" charset="0"/>
                <a:cs typeface="Times New Roman" panose="02020603050405020304" pitchFamily="18" charset="0"/>
              </a:rPr>
              <a:t>rudimentary error checking. </a:t>
            </a:r>
            <a:endParaRPr lang="en-IN" sz="2000" b="1" dirty="0" smtClean="0">
              <a:solidFill>
                <a:srgbClr val="FF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IN" sz="2000" b="1" dirty="0" smtClean="0">
                <a:solidFill>
                  <a:srgbClr val="000000"/>
                </a:solidFill>
                <a:latin typeface="Times New Roman" panose="02020603050405020304" pitchFamily="18" charset="0"/>
                <a:cs typeface="Times New Roman" panose="02020603050405020304" pitchFamily="18" charset="0"/>
              </a:rPr>
              <a:t>An </a:t>
            </a:r>
            <a:r>
              <a:rPr lang="en-IN" sz="2000" b="1" dirty="0">
                <a:solidFill>
                  <a:srgbClr val="000000"/>
                </a:solidFill>
                <a:latin typeface="Times New Roman" panose="02020603050405020304" pitchFamily="18" charset="0"/>
                <a:cs typeface="Times New Roman" panose="02020603050405020304" pitchFamily="18" charset="0"/>
              </a:rPr>
              <a:t>application can create a </a:t>
            </a:r>
            <a:r>
              <a:rPr lang="en-IN" sz="2000" b="1" i="1" dirty="0">
                <a:solidFill>
                  <a:srgbClr val="000000"/>
                </a:solidFill>
                <a:latin typeface="Times New Roman" panose="02020603050405020304" pitchFamily="18" charset="0"/>
                <a:cs typeface="Times New Roman" panose="02020603050405020304" pitchFamily="18" charset="0"/>
              </a:rPr>
              <a:t>Queue </a:t>
            </a:r>
            <a:r>
              <a:rPr lang="en-IN" sz="2000" b="1" dirty="0">
                <a:solidFill>
                  <a:srgbClr val="000000"/>
                </a:solidFill>
                <a:latin typeface="Times New Roman" panose="02020603050405020304" pitchFamily="18" charset="0"/>
                <a:cs typeface="Times New Roman" panose="02020603050405020304" pitchFamily="18" charset="0"/>
              </a:rPr>
              <a:t>object and call these methods, as shown in the following code example. Notice that the items are </a:t>
            </a:r>
            <a:r>
              <a:rPr lang="en-IN" sz="2000" b="1" dirty="0" err="1">
                <a:solidFill>
                  <a:srgbClr val="000000"/>
                </a:solidFill>
                <a:latin typeface="Times New Roman" panose="02020603050405020304" pitchFamily="18" charset="0"/>
                <a:cs typeface="Times New Roman" panose="02020603050405020304" pitchFamily="18" charset="0"/>
              </a:rPr>
              <a:t>dequeued</a:t>
            </a:r>
            <a:r>
              <a:rPr lang="en-IN" sz="2000" b="1" dirty="0">
                <a:solidFill>
                  <a:srgbClr val="000000"/>
                </a:solidFill>
                <a:latin typeface="Times New Roman" panose="02020603050405020304" pitchFamily="18" charset="0"/>
                <a:cs typeface="Times New Roman" panose="02020603050405020304" pitchFamily="18" charset="0"/>
              </a:rPr>
              <a:t> in the same order that they are </a:t>
            </a:r>
            <a:r>
              <a:rPr lang="en-IN" sz="2000" b="1" dirty="0" err="1">
                <a:solidFill>
                  <a:srgbClr val="000000"/>
                </a:solidFill>
                <a:latin typeface="Times New Roman" panose="02020603050405020304" pitchFamily="18" charset="0"/>
                <a:cs typeface="Times New Roman" panose="02020603050405020304" pitchFamily="18" charset="0"/>
              </a:rPr>
              <a:t>enqueued</a:t>
            </a:r>
            <a:r>
              <a:rPr lang="en-IN" sz="2000" b="1" dirty="0">
                <a:solidFill>
                  <a:srgbClr val="000000"/>
                </a:solidFill>
                <a:latin typeface="Times New Roman" panose="02020603050405020304" pitchFamily="18" charset="0"/>
                <a:cs typeface="Times New Roman" panose="02020603050405020304" pitchFamily="18" charset="0"/>
              </a:rPr>
              <a:t>: </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30213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873" y="0"/>
            <a:ext cx="12071077" cy="620688"/>
          </a:xfrm>
        </p:spPr>
        <p:txBody>
          <a:bodyPr>
            <a:normAutofit fontScale="90000"/>
          </a:bodyPr>
          <a:lstStyle/>
          <a:p>
            <a:r>
              <a:rPr lang="en-US" b="1" dirty="0" err="1" smtClean="0">
                <a:solidFill>
                  <a:srgbClr val="FF0000"/>
                </a:solidFill>
              </a:rPr>
              <a:t>Contd</a:t>
            </a:r>
            <a:r>
              <a:rPr lang="en-US" b="1" dirty="0" smtClean="0">
                <a:solidFill>
                  <a:srgbClr val="FF0000"/>
                </a:solidFill>
              </a:rPr>
              <a:t>…</a:t>
            </a:r>
            <a:endParaRPr lang="en-IN" b="1" dirty="0">
              <a:solidFill>
                <a:srgbClr val="FF0000"/>
              </a:solidFill>
            </a:endParaRPr>
          </a:p>
        </p:txBody>
      </p:sp>
      <p:sp>
        <p:nvSpPr>
          <p:cNvPr id="2" name="Content Placeholder 1"/>
          <p:cNvSpPr>
            <a:spLocks noGrp="1"/>
          </p:cNvSpPr>
          <p:nvPr>
            <p:ph idx="1"/>
          </p:nvPr>
        </p:nvSpPr>
        <p:spPr>
          <a:xfrm>
            <a:off x="0" y="620688"/>
            <a:ext cx="12188825" cy="6237312"/>
          </a:xfrm>
        </p:spPr>
        <p:txBody>
          <a:bodyPr>
            <a:normAutofit/>
          </a:bodyPr>
          <a:lstStyle/>
          <a:p>
            <a:pPr marL="0" indent="0" algn="ctr">
              <a:spcBef>
                <a:spcPts val="0"/>
              </a:spcBef>
              <a:buNone/>
            </a:pPr>
            <a:r>
              <a:rPr lang="en-IN" sz="2000" b="1" dirty="0" smtClean="0">
                <a:solidFill>
                  <a:srgbClr val="FF0000"/>
                </a:solidFill>
                <a:latin typeface="Times New Roman" panose="02020603050405020304" pitchFamily="18" charset="0"/>
                <a:cs typeface="Times New Roman" panose="02020603050405020304" pitchFamily="18" charset="0"/>
              </a:rPr>
              <a:t>                         Queue </a:t>
            </a:r>
            <a:r>
              <a:rPr lang="en-IN" sz="2000" b="1" dirty="0" err="1">
                <a:solidFill>
                  <a:srgbClr val="FF0000"/>
                </a:solidFill>
                <a:latin typeface="Times New Roman" panose="02020603050405020304" pitchFamily="18" charset="0"/>
                <a:cs typeface="Times New Roman" panose="02020603050405020304" pitchFamily="18" charset="0"/>
              </a:rPr>
              <a:t>queue</a:t>
            </a:r>
            <a:r>
              <a:rPr lang="en-IN" sz="2000" b="1" dirty="0">
                <a:solidFill>
                  <a:srgbClr val="FF0000"/>
                </a:solidFill>
                <a:latin typeface="Times New Roman" panose="02020603050405020304" pitchFamily="18" charset="0"/>
                <a:cs typeface="Times New Roman" panose="02020603050405020304" pitchFamily="18" charset="0"/>
              </a:rPr>
              <a:t> = new Queue(); </a:t>
            </a:r>
            <a:r>
              <a:rPr lang="en-IN" sz="2000" b="1" dirty="0" smtClean="0">
                <a:solidFill>
                  <a:srgbClr val="FF0000"/>
                </a:solidFill>
                <a:latin typeface="Times New Roman" panose="02020603050405020304" pitchFamily="18" charset="0"/>
                <a:cs typeface="Times New Roman" panose="02020603050405020304" pitchFamily="18" charset="0"/>
              </a:rPr>
              <a:t>         // </a:t>
            </a:r>
            <a:r>
              <a:rPr lang="en-IN" sz="2000" b="1" dirty="0">
                <a:solidFill>
                  <a:srgbClr val="FF0000"/>
                </a:solidFill>
                <a:latin typeface="Times New Roman" panose="02020603050405020304" pitchFamily="18" charset="0"/>
                <a:cs typeface="Times New Roman" panose="02020603050405020304" pitchFamily="18" charset="0"/>
              </a:rPr>
              <a:t>Create a new Queue </a:t>
            </a:r>
          </a:p>
          <a:p>
            <a:pPr marL="0" indent="0">
              <a:spcBef>
                <a:spcPts val="0"/>
              </a:spcBef>
              <a:buNone/>
            </a:pP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queue.Enqueue</a:t>
            </a:r>
            <a:r>
              <a:rPr lang="en-IN" sz="2000" b="1" dirty="0" smtClean="0">
                <a:solidFill>
                  <a:srgbClr val="FF0000"/>
                </a:solidFill>
                <a:latin typeface="Times New Roman" panose="02020603050405020304" pitchFamily="18" charset="0"/>
                <a:cs typeface="Times New Roman" panose="02020603050405020304" pitchFamily="18" charset="0"/>
              </a:rPr>
              <a:t>(100</a:t>
            </a:r>
            <a:r>
              <a:rPr lang="en-IN" sz="2000" b="1" dirty="0">
                <a:solidFill>
                  <a:srgbClr val="FF0000"/>
                </a:solidFill>
                <a:latin typeface="Times New Roman" panose="02020603050405020304" pitchFamily="18" charset="0"/>
                <a:cs typeface="Times New Roman" panose="02020603050405020304" pitchFamily="18" charset="0"/>
              </a:rPr>
              <a:t>); </a:t>
            </a:r>
            <a:endParaRPr lang="en-IN" sz="2000" b="1"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queue.Enqueue</a:t>
            </a:r>
            <a:r>
              <a:rPr lang="en-IN" sz="2000" b="1" dirty="0">
                <a:solidFill>
                  <a:srgbClr val="FF0000"/>
                </a:solidFill>
                <a:latin typeface="Times New Roman" panose="02020603050405020304" pitchFamily="18" charset="0"/>
                <a:cs typeface="Times New Roman" panose="02020603050405020304" pitchFamily="18" charset="0"/>
              </a:rPr>
              <a:t>(-25); </a:t>
            </a:r>
            <a:endParaRPr lang="en-IN" sz="2000" b="1"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queue.Enqueue</a:t>
            </a:r>
            <a:r>
              <a:rPr lang="en-IN" sz="2000" b="1" dirty="0" smtClean="0">
                <a:solidFill>
                  <a:srgbClr val="FF0000"/>
                </a:solidFill>
                <a:latin typeface="Times New Roman" panose="02020603050405020304" pitchFamily="18" charset="0"/>
                <a:cs typeface="Times New Roman" panose="02020603050405020304" pitchFamily="18" charset="0"/>
              </a:rPr>
              <a:t>(33</a:t>
            </a: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p>
          <a:p>
            <a:pPr marL="0" indent="0">
              <a:spcBef>
                <a:spcPts val="0"/>
              </a:spcBef>
              <a:buNone/>
            </a:pPr>
            <a:r>
              <a:rPr lang="en-US"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a:solidFill>
                  <a:srgbClr val="FF0000"/>
                </a:solidFill>
                <a:latin typeface="Times New Roman" panose="02020603050405020304" pitchFamily="18" charset="0"/>
                <a:cs typeface="Times New Roman" panose="02020603050405020304" pitchFamily="18" charset="0"/>
              </a:rPr>
              <a:t>Console.WriteLine</a:t>
            </a:r>
            <a:r>
              <a:rPr lang="en-IN" sz="2000" b="1" dirty="0">
                <a:solidFill>
                  <a:srgbClr val="FF0000"/>
                </a:solidFill>
                <a:latin typeface="Times New Roman" panose="02020603050405020304" pitchFamily="18" charset="0"/>
                <a:cs typeface="Times New Roman" panose="02020603050405020304" pitchFamily="18" charset="0"/>
              </a:rPr>
              <a:t>("{0}", </a:t>
            </a:r>
            <a:r>
              <a:rPr lang="en-IN" sz="2000" b="1" dirty="0" err="1">
                <a:solidFill>
                  <a:srgbClr val="FF0000"/>
                </a:solidFill>
                <a:latin typeface="Times New Roman" panose="02020603050405020304" pitchFamily="18" charset="0"/>
                <a:cs typeface="Times New Roman" panose="02020603050405020304" pitchFamily="18" charset="0"/>
              </a:rPr>
              <a:t>queue.Dequeue</a:t>
            </a:r>
            <a:r>
              <a:rPr lang="en-IN" sz="2000" b="1" dirty="0">
                <a:solidFill>
                  <a:srgbClr val="FF0000"/>
                </a:solidFill>
                <a:latin typeface="Times New Roman" panose="02020603050405020304" pitchFamily="18" charset="0"/>
                <a:cs typeface="Times New Roman" panose="02020603050405020304" pitchFamily="18" charset="0"/>
              </a:rPr>
              <a:t>()); // Displays </a:t>
            </a:r>
            <a:r>
              <a:rPr lang="en-IN" sz="2000" b="1" dirty="0" smtClean="0">
                <a:solidFill>
                  <a:srgbClr val="FF0000"/>
                </a:solidFill>
                <a:latin typeface="Times New Roman" panose="02020603050405020304" pitchFamily="18" charset="0"/>
                <a:cs typeface="Times New Roman" panose="02020603050405020304" pitchFamily="18" charset="0"/>
              </a:rPr>
              <a:t>100</a:t>
            </a:r>
          </a:p>
          <a:p>
            <a:pPr marL="0" indent="0">
              <a:spcBef>
                <a:spcPts val="0"/>
              </a:spcBef>
              <a:buNone/>
            </a:pP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Console.WriteLine</a:t>
            </a:r>
            <a:r>
              <a:rPr lang="en-IN" sz="2000" b="1" dirty="0">
                <a:solidFill>
                  <a:srgbClr val="FF0000"/>
                </a:solidFill>
                <a:latin typeface="Times New Roman" panose="02020603050405020304" pitchFamily="18" charset="0"/>
                <a:cs typeface="Times New Roman" panose="02020603050405020304" pitchFamily="18" charset="0"/>
              </a:rPr>
              <a:t>("{0}", </a:t>
            </a:r>
            <a:r>
              <a:rPr lang="en-IN" sz="2000" b="1" dirty="0" err="1">
                <a:solidFill>
                  <a:srgbClr val="FF0000"/>
                </a:solidFill>
                <a:latin typeface="Times New Roman" panose="02020603050405020304" pitchFamily="18" charset="0"/>
                <a:cs typeface="Times New Roman" panose="02020603050405020304" pitchFamily="18" charset="0"/>
              </a:rPr>
              <a:t>queue.Dequeue</a:t>
            </a:r>
            <a:r>
              <a:rPr lang="en-IN" sz="2000" b="1" dirty="0">
                <a:solidFill>
                  <a:srgbClr val="FF0000"/>
                </a:solidFill>
                <a:latin typeface="Times New Roman" panose="02020603050405020304" pitchFamily="18" charset="0"/>
                <a:cs typeface="Times New Roman" panose="02020603050405020304" pitchFamily="18" charset="0"/>
              </a:rPr>
              <a:t>()); // Displays -</a:t>
            </a:r>
            <a:r>
              <a:rPr lang="en-IN" sz="2000" b="1" dirty="0" smtClean="0">
                <a:solidFill>
                  <a:srgbClr val="FF0000"/>
                </a:solidFill>
                <a:latin typeface="Times New Roman" panose="02020603050405020304" pitchFamily="18" charset="0"/>
                <a:cs typeface="Times New Roman" panose="02020603050405020304" pitchFamily="18" charset="0"/>
              </a:rPr>
              <a:t>25</a:t>
            </a:r>
          </a:p>
          <a:p>
            <a:pPr marL="0" indent="0">
              <a:spcBef>
                <a:spcPts val="0"/>
              </a:spcBef>
              <a:buNone/>
            </a:pP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Console.WriteLine</a:t>
            </a:r>
            <a:r>
              <a:rPr lang="en-IN" sz="2000" b="1" dirty="0">
                <a:solidFill>
                  <a:srgbClr val="FF0000"/>
                </a:solidFill>
                <a:latin typeface="Times New Roman" panose="02020603050405020304" pitchFamily="18" charset="0"/>
                <a:cs typeface="Times New Roman" panose="02020603050405020304" pitchFamily="18" charset="0"/>
              </a:rPr>
              <a:t>("{0}", </a:t>
            </a:r>
            <a:r>
              <a:rPr lang="en-IN" sz="2000" b="1" dirty="0" err="1">
                <a:solidFill>
                  <a:srgbClr val="FF0000"/>
                </a:solidFill>
                <a:latin typeface="Times New Roman" panose="02020603050405020304" pitchFamily="18" charset="0"/>
                <a:cs typeface="Times New Roman" panose="02020603050405020304" pitchFamily="18" charset="0"/>
              </a:rPr>
              <a:t>queue.Dequeue</a:t>
            </a:r>
            <a:r>
              <a:rPr lang="en-IN" sz="2000" b="1" dirty="0">
                <a:solidFill>
                  <a:srgbClr val="FF0000"/>
                </a:solidFill>
                <a:latin typeface="Times New Roman" panose="02020603050405020304" pitchFamily="18" charset="0"/>
                <a:cs typeface="Times New Roman" panose="02020603050405020304" pitchFamily="18" charset="0"/>
              </a:rPr>
              <a:t>()); // Displays </a:t>
            </a:r>
            <a:r>
              <a:rPr lang="en-IN" sz="2000" b="1" dirty="0" smtClean="0">
                <a:solidFill>
                  <a:srgbClr val="FF0000"/>
                </a:solidFill>
                <a:latin typeface="Times New Roman" panose="02020603050405020304" pitchFamily="18" charset="0"/>
                <a:cs typeface="Times New Roman" panose="02020603050405020304" pitchFamily="18" charset="0"/>
              </a:rPr>
              <a:t>33 </a:t>
            </a:r>
          </a:p>
          <a:p>
            <a:pPr marL="0" indent="0">
              <a:spcBef>
                <a:spcPts val="0"/>
              </a:spcBef>
              <a:buNone/>
            </a:pPr>
            <a:endParaRPr lang="en-US" sz="2000" b="1" dirty="0">
              <a:solidFill>
                <a:srgbClr val="FF0000"/>
              </a:solidFill>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a:latin typeface="Times New Roman" panose="02020603050405020304" pitchFamily="18" charset="0"/>
                <a:cs typeface="Times New Roman" panose="02020603050405020304" pitchFamily="18" charset="0"/>
              </a:rPr>
              <a:t>Now, the </a:t>
            </a:r>
            <a:r>
              <a:rPr lang="en-IN" sz="2000" b="1" i="1" dirty="0">
                <a:latin typeface="Times New Roman" panose="02020603050405020304" pitchFamily="18" charset="0"/>
                <a:cs typeface="Times New Roman" panose="02020603050405020304" pitchFamily="18" charset="0"/>
              </a:rPr>
              <a:t>Queue </a:t>
            </a:r>
            <a:r>
              <a:rPr lang="en-IN" sz="2000" b="1" dirty="0">
                <a:latin typeface="Times New Roman" panose="02020603050405020304" pitchFamily="18" charset="0"/>
                <a:cs typeface="Times New Roman" panose="02020603050405020304" pitchFamily="18" charset="0"/>
              </a:rPr>
              <a:t>class works well for queues of </a:t>
            </a:r>
            <a:r>
              <a:rPr lang="en-IN" sz="2000" b="1" i="1" dirty="0" err="1">
                <a:latin typeface="Times New Roman" panose="02020603050405020304" pitchFamily="18" charset="0"/>
                <a:cs typeface="Times New Roman" panose="02020603050405020304" pitchFamily="18" charset="0"/>
              </a:rPr>
              <a:t>int</a:t>
            </a:r>
            <a:r>
              <a:rPr lang="en-IN" sz="2000" b="1" dirty="0" err="1">
                <a:latin typeface="Times New Roman" panose="02020603050405020304" pitchFamily="18" charset="0"/>
                <a:cs typeface="Times New Roman" panose="02020603050405020304" pitchFamily="18" charset="0"/>
              </a:rPr>
              <a:t>s</a:t>
            </a:r>
            <a:r>
              <a:rPr lang="en-IN" sz="2000" b="1" dirty="0">
                <a:latin typeface="Times New Roman" panose="02020603050405020304" pitchFamily="18" charset="0"/>
                <a:cs typeface="Times New Roman" panose="02020603050405020304" pitchFamily="18" charset="0"/>
              </a:rPr>
              <a:t>, but what if you want to create queues of strings, or floats, or even queues of more complex types such as </a:t>
            </a:r>
            <a:r>
              <a:rPr lang="en-IN" sz="2000" b="1" i="1" dirty="0">
                <a:latin typeface="Times New Roman" panose="02020603050405020304" pitchFamily="18" charset="0"/>
                <a:cs typeface="Times New Roman" panose="02020603050405020304" pitchFamily="18" charset="0"/>
              </a:rPr>
              <a:t>Circle </a:t>
            </a:r>
            <a:r>
              <a:rPr lang="en-IN" sz="2000" b="1" dirty="0">
                <a:latin typeface="Times New Roman" panose="02020603050405020304" pitchFamily="18" charset="0"/>
                <a:cs typeface="Times New Roman" panose="02020603050405020304" pitchFamily="18" charset="0"/>
              </a:rPr>
              <a:t>(see Chapter 7, “Creating and Managing Classes and Objects”), or </a:t>
            </a:r>
            <a:r>
              <a:rPr lang="en-IN" sz="2000" b="1" i="1" dirty="0">
                <a:latin typeface="Times New Roman" panose="02020603050405020304" pitchFamily="18" charset="0"/>
                <a:cs typeface="Times New Roman" panose="02020603050405020304" pitchFamily="18" charset="0"/>
              </a:rPr>
              <a:t>Horse</a:t>
            </a:r>
            <a:r>
              <a:rPr lang="en-IN" sz="2000" b="1" dirty="0">
                <a:latin typeface="Times New Roman" panose="02020603050405020304" pitchFamily="18" charset="0"/>
                <a:cs typeface="Times New Roman" panose="02020603050405020304" pitchFamily="18" charset="0"/>
              </a:rPr>
              <a:t>, or </a:t>
            </a:r>
            <a:r>
              <a:rPr lang="en-IN" sz="2000" b="1" i="1" dirty="0">
                <a:latin typeface="Times New Roman" panose="02020603050405020304" pitchFamily="18" charset="0"/>
                <a:cs typeface="Times New Roman" panose="02020603050405020304" pitchFamily="18" charset="0"/>
              </a:rPr>
              <a:t>Whale </a:t>
            </a:r>
            <a:r>
              <a:rPr lang="en-IN" sz="2000" b="1" dirty="0">
                <a:latin typeface="Times New Roman" panose="02020603050405020304" pitchFamily="18" charset="0"/>
                <a:cs typeface="Times New Roman" panose="02020603050405020304" pitchFamily="18" charset="0"/>
              </a:rPr>
              <a:t>(see Chapter 12, “Working with Inheritance”)? </a:t>
            </a:r>
            <a:endParaRPr lang="en-IN" sz="20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en-IN" sz="2000" b="1" dirty="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The </a:t>
            </a:r>
            <a:r>
              <a:rPr lang="en-IN" sz="2000" b="1" dirty="0">
                <a:latin typeface="Times New Roman" panose="02020603050405020304" pitchFamily="18" charset="0"/>
                <a:cs typeface="Times New Roman" panose="02020603050405020304" pitchFamily="18" charset="0"/>
              </a:rPr>
              <a:t>problem is that the way in which the </a:t>
            </a:r>
            <a:r>
              <a:rPr lang="en-IN" sz="2000" b="1" i="1" dirty="0">
                <a:latin typeface="Times New Roman" panose="02020603050405020304" pitchFamily="18" charset="0"/>
                <a:cs typeface="Times New Roman" panose="02020603050405020304" pitchFamily="18" charset="0"/>
              </a:rPr>
              <a:t>Queue </a:t>
            </a:r>
            <a:r>
              <a:rPr lang="en-IN" sz="2000" b="1" dirty="0">
                <a:latin typeface="Times New Roman" panose="02020603050405020304" pitchFamily="18" charset="0"/>
                <a:cs typeface="Times New Roman" panose="02020603050405020304" pitchFamily="18" charset="0"/>
              </a:rPr>
              <a:t>class is implemented restricts it to items of type </a:t>
            </a:r>
            <a:r>
              <a:rPr lang="en-IN" sz="2000" b="1" i="1" dirty="0" err="1">
                <a:latin typeface="Times New Roman" panose="02020603050405020304" pitchFamily="18" charset="0"/>
                <a:cs typeface="Times New Roman" panose="02020603050405020304" pitchFamily="18" charset="0"/>
              </a:rPr>
              <a:t>int</a:t>
            </a:r>
            <a:r>
              <a:rPr lang="en-IN" sz="2000" b="1" dirty="0">
                <a:latin typeface="Times New Roman" panose="02020603050405020304" pitchFamily="18" charset="0"/>
                <a:cs typeface="Times New Roman" panose="02020603050405020304" pitchFamily="18" charset="0"/>
              </a:rPr>
              <a:t>, and if you try and </a:t>
            </a:r>
            <a:r>
              <a:rPr lang="en-IN" sz="2000" b="1" dirty="0" err="1">
                <a:latin typeface="Times New Roman" panose="02020603050405020304" pitchFamily="18" charset="0"/>
                <a:cs typeface="Times New Roman" panose="02020603050405020304" pitchFamily="18" charset="0"/>
              </a:rPr>
              <a:t>enqueue</a:t>
            </a:r>
            <a:r>
              <a:rPr lang="en-IN" sz="2000" b="1" dirty="0">
                <a:latin typeface="Times New Roman" panose="02020603050405020304" pitchFamily="18" charset="0"/>
                <a:cs typeface="Times New Roman" panose="02020603050405020304" pitchFamily="18" charset="0"/>
              </a:rPr>
              <a:t> </a:t>
            </a:r>
            <a:r>
              <a:rPr lang="en-IN" sz="2000" b="1" dirty="0" smtClean="0">
                <a:latin typeface="Times New Roman" panose="02020603050405020304" pitchFamily="18" charset="0"/>
                <a:cs typeface="Times New Roman" panose="02020603050405020304" pitchFamily="18" charset="0"/>
              </a:rPr>
              <a:t>a </a:t>
            </a:r>
            <a:r>
              <a:rPr lang="en-IN" sz="2000" b="1" i="1" dirty="0">
                <a:latin typeface="Times New Roman" panose="02020603050405020304" pitchFamily="18" charset="0"/>
                <a:cs typeface="Times New Roman" panose="02020603050405020304" pitchFamily="18" charset="0"/>
              </a:rPr>
              <a:t>Horse</a:t>
            </a:r>
            <a:r>
              <a:rPr lang="en-IN" sz="2000" b="1" dirty="0">
                <a:latin typeface="Times New Roman" panose="02020603050405020304" pitchFamily="18" charset="0"/>
                <a:cs typeface="Times New Roman" panose="02020603050405020304" pitchFamily="18" charset="0"/>
              </a:rPr>
              <a:t>, you will get a compile-time error</a:t>
            </a:r>
            <a:r>
              <a:rPr lang="en-IN" sz="2000" b="1" dirty="0" smtClean="0">
                <a:latin typeface="Times New Roman" panose="02020603050405020304" pitchFamily="18" charset="0"/>
                <a:cs typeface="Times New Roman" panose="02020603050405020304" pitchFamily="18" charset="0"/>
              </a:rPr>
              <a:t>:</a:t>
            </a:r>
          </a:p>
          <a:p>
            <a:pPr marL="0" indent="0" algn="just">
              <a:spcBef>
                <a:spcPts val="0"/>
              </a:spcBef>
              <a:buNone/>
            </a:pPr>
            <a:endParaRPr lang="en-US" sz="2000" b="1" dirty="0">
              <a:solidFill>
                <a:srgbClr val="FF0000"/>
              </a:solidFill>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solidFill>
                  <a:srgbClr val="FF0000"/>
                </a:solidFill>
                <a:latin typeface="Times New Roman" panose="02020603050405020304" pitchFamily="18" charset="0"/>
                <a:cs typeface="Times New Roman" panose="02020603050405020304" pitchFamily="18" charset="0"/>
              </a:rPr>
              <a:t>                                           Queue </a:t>
            </a:r>
            <a:r>
              <a:rPr lang="en-IN" sz="2000" b="1" dirty="0" err="1" smtClean="0">
                <a:solidFill>
                  <a:srgbClr val="FF0000"/>
                </a:solidFill>
                <a:latin typeface="Times New Roman" panose="02020603050405020304" pitchFamily="18" charset="0"/>
                <a:cs typeface="Times New Roman" panose="02020603050405020304" pitchFamily="18" charset="0"/>
              </a:rPr>
              <a:t>queue</a:t>
            </a:r>
            <a:r>
              <a:rPr lang="en-IN" sz="2000" b="1" dirty="0" smtClean="0">
                <a:solidFill>
                  <a:srgbClr val="FF0000"/>
                </a:solidFill>
                <a:latin typeface="Times New Roman" panose="02020603050405020304" pitchFamily="18" charset="0"/>
                <a:cs typeface="Times New Roman" panose="02020603050405020304" pitchFamily="18" charset="0"/>
              </a:rPr>
              <a:t> = new Queue();</a:t>
            </a:r>
          </a:p>
          <a:p>
            <a:pPr marL="0" indent="0" algn="just">
              <a:spcBef>
                <a:spcPts val="0"/>
              </a:spcBef>
              <a:buNone/>
            </a:pPr>
            <a:r>
              <a:rPr lang="en-IN" sz="2000" b="1" dirty="0" smtClean="0">
                <a:solidFill>
                  <a:srgbClr val="FF0000"/>
                </a:solidFill>
                <a:latin typeface="Times New Roman" panose="02020603050405020304" pitchFamily="18" charset="0"/>
                <a:cs typeface="Times New Roman" panose="02020603050405020304" pitchFamily="18" charset="0"/>
              </a:rPr>
              <a:t>                                           Horse </a:t>
            </a:r>
            <a:r>
              <a:rPr lang="en-IN" sz="2000" b="1" dirty="0" err="1" smtClean="0">
                <a:solidFill>
                  <a:srgbClr val="FF0000"/>
                </a:solidFill>
                <a:latin typeface="Times New Roman" panose="02020603050405020304" pitchFamily="18" charset="0"/>
                <a:cs typeface="Times New Roman" panose="02020603050405020304" pitchFamily="18" charset="0"/>
              </a:rPr>
              <a:t>myHorse</a:t>
            </a:r>
            <a:r>
              <a:rPr lang="en-IN" sz="2000" b="1" dirty="0" smtClean="0">
                <a:solidFill>
                  <a:srgbClr val="FF0000"/>
                </a:solidFill>
                <a:latin typeface="Times New Roman" panose="02020603050405020304" pitchFamily="18" charset="0"/>
                <a:cs typeface="Times New Roman" panose="02020603050405020304" pitchFamily="18" charset="0"/>
              </a:rPr>
              <a:t> = new Horse();</a:t>
            </a:r>
          </a:p>
          <a:p>
            <a:pPr marL="0" indent="0" algn="just">
              <a:spcBef>
                <a:spcPts val="0"/>
              </a:spcBef>
              <a:buNone/>
            </a:pP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queue.Enqueue</a:t>
            </a:r>
            <a:r>
              <a:rPr lang="en-IN" sz="2000" b="1" dirty="0" smtClean="0">
                <a:solidFill>
                  <a:srgbClr val="FF0000"/>
                </a:solidFill>
                <a:latin typeface="Times New Roman" panose="02020603050405020304" pitchFamily="18" charset="0"/>
                <a:cs typeface="Times New Roman" panose="02020603050405020304" pitchFamily="18" charset="0"/>
              </a:rPr>
              <a:t>(</a:t>
            </a:r>
            <a:r>
              <a:rPr lang="en-IN" sz="2000" b="1" dirty="0" err="1" smtClean="0">
                <a:solidFill>
                  <a:srgbClr val="FF0000"/>
                </a:solidFill>
                <a:latin typeface="Times New Roman" panose="02020603050405020304" pitchFamily="18" charset="0"/>
                <a:cs typeface="Times New Roman" panose="02020603050405020304" pitchFamily="18" charset="0"/>
              </a:rPr>
              <a:t>myHorse</a:t>
            </a:r>
            <a:r>
              <a:rPr lang="en-IN" sz="2000" b="1" dirty="0" smtClean="0">
                <a:solidFill>
                  <a:srgbClr val="FF0000"/>
                </a:solidFill>
                <a:latin typeface="Times New Roman" panose="02020603050405020304" pitchFamily="18" charset="0"/>
                <a:cs typeface="Times New Roman" panose="02020603050405020304" pitchFamily="18" charset="0"/>
              </a:rPr>
              <a:t>);              // Compile-time error: Cannot convert from Horse to </a:t>
            </a:r>
            <a:r>
              <a:rPr lang="en-IN" sz="2000" b="1" dirty="0" err="1" smtClean="0">
                <a:solidFill>
                  <a:srgbClr val="FF0000"/>
                </a:solidFill>
                <a:latin typeface="Times New Roman" panose="02020603050405020304" pitchFamily="18" charset="0"/>
                <a:cs typeface="Times New Roman" panose="02020603050405020304" pitchFamily="18" charset="0"/>
              </a:rPr>
              <a:t>int</a:t>
            </a: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839569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873" y="0"/>
            <a:ext cx="12071077" cy="620688"/>
          </a:xfrm>
        </p:spPr>
        <p:txBody>
          <a:bodyPr>
            <a:normAutofit fontScale="90000"/>
          </a:bodyPr>
          <a:lstStyle/>
          <a:p>
            <a:r>
              <a:rPr lang="en-US" b="1" dirty="0" err="1" smtClean="0">
                <a:solidFill>
                  <a:srgbClr val="FF0000"/>
                </a:solidFill>
              </a:rPr>
              <a:t>Contd</a:t>
            </a:r>
            <a:r>
              <a:rPr lang="en-US" b="1" dirty="0" smtClean="0">
                <a:solidFill>
                  <a:srgbClr val="FF0000"/>
                </a:solidFill>
              </a:rPr>
              <a:t>…</a:t>
            </a:r>
            <a:endParaRPr lang="en-IN" b="1" dirty="0">
              <a:solidFill>
                <a:srgbClr val="FF0000"/>
              </a:solidFill>
            </a:endParaRPr>
          </a:p>
        </p:txBody>
      </p:sp>
      <p:sp>
        <p:nvSpPr>
          <p:cNvPr id="2" name="Content Placeholder 1"/>
          <p:cNvSpPr>
            <a:spLocks noGrp="1"/>
          </p:cNvSpPr>
          <p:nvPr>
            <p:ph idx="1"/>
          </p:nvPr>
        </p:nvSpPr>
        <p:spPr>
          <a:xfrm>
            <a:off x="0" y="620688"/>
            <a:ext cx="12188825" cy="6237312"/>
          </a:xfrm>
        </p:spPr>
        <p:txBody>
          <a:bodyPr>
            <a:normAutofit/>
          </a:bodyPr>
          <a:lstStyle/>
          <a:p>
            <a:pPr marL="0" indent="0" algn="just">
              <a:spcBef>
                <a:spcPts val="0"/>
              </a:spcBef>
              <a:buNone/>
            </a:pPr>
            <a:r>
              <a:rPr lang="en-IN" sz="2000" b="1" dirty="0">
                <a:latin typeface="Times New Roman" panose="02020603050405020304" pitchFamily="18" charset="0"/>
                <a:cs typeface="Times New Roman" panose="02020603050405020304" pitchFamily="18" charset="0"/>
              </a:rPr>
              <a:t>One way around this restriction is to specify that the array in the </a:t>
            </a:r>
            <a:r>
              <a:rPr lang="en-IN" sz="2000" b="1" i="1" dirty="0">
                <a:latin typeface="Times New Roman" panose="02020603050405020304" pitchFamily="18" charset="0"/>
                <a:cs typeface="Times New Roman" panose="02020603050405020304" pitchFamily="18" charset="0"/>
              </a:rPr>
              <a:t>Queue </a:t>
            </a:r>
            <a:r>
              <a:rPr lang="en-IN" sz="2000" b="1" dirty="0">
                <a:latin typeface="Times New Roman" panose="02020603050405020304" pitchFamily="18" charset="0"/>
                <a:cs typeface="Times New Roman" panose="02020603050405020304" pitchFamily="18" charset="0"/>
              </a:rPr>
              <a:t>class contains items of type </a:t>
            </a:r>
            <a:r>
              <a:rPr lang="en-IN" sz="2000" b="1" i="1" dirty="0">
                <a:latin typeface="Times New Roman" panose="02020603050405020304" pitchFamily="18" charset="0"/>
                <a:cs typeface="Times New Roman" panose="02020603050405020304" pitchFamily="18" charset="0"/>
              </a:rPr>
              <a:t>object</a:t>
            </a:r>
            <a:r>
              <a:rPr lang="en-IN" sz="2000" b="1" dirty="0">
                <a:latin typeface="Times New Roman" panose="02020603050405020304" pitchFamily="18" charset="0"/>
                <a:cs typeface="Times New Roman" panose="02020603050405020304" pitchFamily="18" charset="0"/>
              </a:rPr>
              <a:t>, update the constructors, and modify the </a:t>
            </a:r>
            <a:r>
              <a:rPr lang="en-IN" sz="2000" b="1" i="1" dirty="0" err="1">
                <a:latin typeface="Times New Roman" panose="02020603050405020304" pitchFamily="18" charset="0"/>
                <a:cs typeface="Times New Roman" panose="02020603050405020304" pitchFamily="18" charset="0"/>
              </a:rPr>
              <a:t>Enqueue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and </a:t>
            </a:r>
            <a:r>
              <a:rPr lang="en-IN" sz="2000" b="1" i="1" dirty="0" err="1">
                <a:latin typeface="Times New Roman" panose="02020603050405020304" pitchFamily="18" charset="0"/>
                <a:cs typeface="Times New Roman" panose="02020603050405020304" pitchFamily="18" charset="0"/>
              </a:rPr>
              <a:t>Dequeue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methods to take an object parameter and return an object, like this</a:t>
            </a:r>
            <a:r>
              <a:rPr lang="en-IN" sz="2000" b="1" dirty="0" smtClean="0">
                <a:latin typeface="Times New Roman" panose="02020603050405020304" pitchFamily="18" charset="0"/>
                <a:cs typeface="Times New Roman" panose="02020603050405020304" pitchFamily="18" charset="0"/>
              </a:rPr>
              <a:t>: </a:t>
            </a:r>
          </a:p>
          <a:p>
            <a:pPr marL="0" indent="0" algn="just">
              <a:spcBef>
                <a:spcPts val="0"/>
              </a:spcBef>
              <a:buNone/>
            </a:pPr>
            <a:endParaRPr lang="en-IN" sz="2000"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90156" y="1671749"/>
            <a:ext cx="4896543" cy="2981214"/>
          </a:xfrm>
          <a:prstGeom prst="rect">
            <a:avLst/>
          </a:prstGeom>
        </p:spPr>
      </p:pic>
      <p:pic>
        <p:nvPicPr>
          <p:cNvPr id="4" name="Picture 3"/>
          <p:cNvPicPr>
            <a:picLocks noChangeAspect="1"/>
          </p:cNvPicPr>
          <p:nvPr/>
        </p:nvPicPr>
        <p:blipFill>
          <a:blip r:embed="rId3"/>
          <a:stretch>
            <a:fillRect/>
          </a:stretch>
        </p:blipFill>
        <p:spPr>
          <a:xfrm>
            <a:off x="3789869" y="4652963"/>
            <a:ext cx="5976951" cy="2047875"/>
          </a:xfrm>
          <a:prstGeom prst="rect">
            <a:avLst/>
          </a:prstGeom>
        </p:spPr>
      </p:pic>
    </p:spTree>
    <p:extLst>
      <p:ext uri="{BB962C8B-B14F-4D97-AF65-F5344CB8AC3E}">
        <p14:creationId xmlns:p14="http://schemas.microsoft.com/office/powerpoint/2010/main" xmlns="" val="20206950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3" y="96585"/>
            <a:ext cx="11737304" cy="544488"/>
          </a:xfrm>
        </p:spPr>
        <p:txBody>
          <a:bodyPr>
            <a:noAutofit/>
          </a:bodyPr>
          <a:lstStyle/>
          <a:p>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t>
            </a:r>
            <a:r>
              <a:rPr lang="en-IN" sz="2800" dirty="0"/>
              <a:t/>
            </a:r>
            <a:br>
              <a:rPr lang="en-IN" sz="2800" dirty="0"/>
            </a:br>
            <a:r>
              <a:rPr lang="en-IN" sz="2800" b="1" dirty="0" err="1" smtClean="0">
                <a:solidFill>
                  <a:srgbClr val="C00000"/>
                </a:solidFill>
              </a:rPr>
              <a:t>Contd</a:t>
            </a:r>
            <a:r>
              <a:rPr lang="en-IN" sz="2800" b="1" dirty="0" smtClean="0">
                <a:solidFill>
                  <a:srgbClr val="C00000"/>
                </a:solidFill>
              </a:rPr>
              <a:t>…</a:t>
            </a:r>
            <a:endParaRPr lang="en-IN" sz="2800" dirty="0">
              <a:solidFill>
                <a:srgbClr val="C00000"/>
              </a:solidFill>
            </a:endParaRPr>
          </a:p>
        </p:txBody>
      </p:sp>
      <p:sp>
        <p:nvSpPr>
          <p:cNvPr id="3" name="Content Placeholder 2"/>
          <p:cNvSpPr>
            <a:spLocks noGrp="1"/>
          </p:cNvSpPr>
          <p:nvPr>
            <p:ph idx="1"/>
          </p:nvPr>
        </p:nvSpPr>
        <p:spPr>
          <a:xfrm>
            <a:off x="0" y="623190"/>
            <a:ext cx="12188825" cy="6237312"/>
          </a:xfrm>
        </p:spPr>
        <p:txBody>
          <a:bodyPr>
            <a:normAutofit/>
          </a:bodyPr>
          <a:lstStyle/>
          <a:p>
            <a:pPr algn="just"/>
            <a:r>
              <a:rPr lang="en-IN" sz="2000" b="1" dirty="0">
                <a:latin typeface="Times New Roman" panose="02020603050405020304" pitchFamily="18" charset="0"/>
                <a:cs typeface="Times New Roman" panose="02020603050405020304" pitchFamily="18" charset="0"/>
              </a:rPr>
              <a:t>One problem with this structure is that it does not follow the golden rule of encapsulation—that is, it does not keep its data private</a:t>
            </a:r>
            <a:r>
              <a:rPr lang="en-IN" sz="2000" b="1" dirty="0" smtClean="0">
                <a:latin typeface="Times New Roman" panose="02020603050405020304" pitchFamily="18" charset="0"/>
                <a:cs typeface="Times New Roman" panose="02020603050405020304" pitchFamily="18" charset="0"/>
              </a:rPr>
              <a:t>.</a:t>
            </a:r>
          </a:p>
          <a:p>
            <a:pPr algn="just"/>
            <a:r>
              <a:rPr lang="en-IN" sz="2000" b="1" dirty="0" smtClean="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Public data is often a bad idea because the class cannot control the values that an application specifies.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For </a:t>
            </a:r>
            <a:r>
              <a:rPr lang="en-IN" sz="2000" b="1" dirty="0">
                <a:latin typeface="Times New Roman" panose="02020603050405020304" pitchFamily="18" charset="0"/>
                <a:cs typeface="Times New Roman" panose="02020603050405020304" pitchFamily="18" charset="0"/>
              </a:rPr>
              <a:t>example, the </a:t>
            </a:r>
            <a:r>
              <a:rPr lang="en-IN" sz="2000" b="1" i="1" dirty="0" err="1">
                <a:latin typeface="Times New Roman" panose="02020603050405020304" pitchFamily="18" charset="0"/>
                <a:cs typeface="Times New Roman" panose="02020603050405020304" pitchFamily="18" charset="0"/>
              </a:rPr>
              <a:t>ScreenPosition</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constructor range checks its parameters to make sure that they are in a specified range, but no such check can be done on the “raw” access to the public fields.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Sooner </a:t>
            </a:r>
            <a:r>
              <a:rPr lang="en-IN" sz="2000" b="1" dirty="0">
                <a:latin typeface="Times New Roman" panose="02020603050405020304" pitchFamily="18" charset="0"/>
                <a:cs typeface="Times New Roman" panose="02020603050405020304" pitchFamily="18" charset="0"/>
              </a:rPr>
              <a:t>or later (probably sooner), an error or misunderstanding on the part of a developer using this class in an application can cause either </a:t>
            </a:r>
            <a:r>
              <a:rPr lang="en-IN" sz="2000" b="1" i="1" dirty="0">
                <a:latin typeface="Times New Roman" panose="02020603050405020304" pitchFamily="18" charset="0"/>
                <a:cs typeface="Times New Roman" panose="02020603050405020304" pitchFamily="18" charset="0"/>
              </a:rPr>
              <a:t>X </a:t>
            </a:r>
            <a:r>
              <a:rPr lang="en-IN" sz="2000" b="1" dirty="0">
                <a:latin typeface="Times New Roman" panose="02020603050405020304" pitchFamily="18" charset="0"/>
                <a:cs typeface="Times New Roman" panose="02020603050405020304" pitchFamily="18" charset="0"/>
              </a:rPr>
              <a:t>or </a:t>
            </a:r>
            <a:r>
              <a:rPr lang="en-IN" sz="2000" b="1" i="1" dirty="0">
                <a:latin typeface="Times New Roman" panose="02020603050405020304" pitchFamily="18" charset="0"/>
                <a:cs typeface="Times New Roman" panose="02020603050405020304" pitchFamily="18" charset="0"/>
              </a:rPr>
              <a:t>Y </a:t>
            </a:r>
            <a:r>
              <a:rPr lang="en-IN" sz="2000" b="1" dirty="0">
                <a:latin typeface="Times New Roman" panose="02020603050405020304" pitchFamily="18" charset="0"/>
                <a:cs typeface="Times New Roman" panose="02020603050405020304" pitchFamily="18" charset="0"/>
              </a:rPr>
              <a:t>to stray out of this range: </a:t>
            </a:r>
            <a:r>
              <a:rPr lang="en-IN" sz="2000" b="1" dirty="0" smtClean="0">
                <a:latin typeface="Times New Roman" panose="02020603050405020304" pitchFamily="18" charset="0"/>
                <a:cs typeface="Times New Roman" panose="02020603050405020304" pitchFamily="18" charset="0"/>
              </a:rPr>
              <a:t> </a:t>
            </a:r>
          </a:p>
          <a:p>
            <a:pPr marL="144000" algn="just">
              <a:spcBef>
                <a:spcPts val="0"/>
              </a:spcBef>
            </a:pPr>
            <a:r>
              <a:rPr lang="en-IN" sz="2000" b="1" dirty="0" smtClean="0">
                <a:latin typeface="Times New Roman" panose="02020603050405020304" pitchFamily="18" charset="0"/>
                <a:cs typeface="Times New Roman" panose="02020603050405020304" pitchFamily="18" charset="0"/>
              </a:rPr>
              <a:t>                                    </a:t>
            </a:r>
          </a:p>
          <a:p>
            <a:pPr marL="144000" algn="just">
              <a:spcBef>
                <a:spcPts val="0"/>
              </a:spcBef>
            </a:pPr>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a:t>
            </a:r>
            <a:r>
              <a:rPr lang="en-IN" sz="2000" b="1" dirty="0" err="1" smtClean="0">
                <a:solidFill>
                  <a:srgbClr val="C00000"/>
                </a:solidFill>
                <a:latin typeface="Times New Roman" panose="02020603050405020304" pitchFamily="18" charset="0"/>
                <a:cs typeface="Times New Roman" panose="02020603050405020304" pitchFamily="18" charset="0"/>
              </a:rPr>
              <a:t>ScreenPosition</a:t>
            </a:r>
            <a:r>
              <a:rPr lang="en-IN" sz="2000" b="1" dirty="0" smtClean="0">
                <a:solidFill>
                  <a:srgbClr val="C00000"/>
                </a:solidFill>
                <a:latin typeface="Times New Roman" panose="02020603050405020304" pitchFamily="18" charset="0"/>
                <a:cs typeface="Times New Roman" panose="02020603050405020304" pitchFamily="18" charset="0"/>
              </a:rPr>
              <a:t> </a:t>
            </a:r>
            <a:r>
              <a:rPr lang="en-IN" sz="2000" b="1" dirty="0">
                <a:solidFill>
                  <a:srgbClr val="C00000"/>
                </a:solidFill>
                <a:latin typeface="Times New Roman" panose="02020603050405020304" pitchFamily="18" charset="0"/>
                <a:cs typeface="Times New Roman" panose="02020603050405020304" pitchFamily="18" charset="0"/>
              </a:rPr>
              <a:t>origin = new </a:t>
            </a:r>
            <a:r>
              <a:rPr lang="en-IN" sz="2000" b="1" dirty="0" err="1">
                <a:solidFill>
                  <a:srgbClr val="C00000"/>
                </a:solidFill>
                <a:latin typeface="Times New Roman" panose="02020603050405020304" pitchFamily="18" charset="0"/>
                <a:cs typeface="Times New Roman" panose="02020603050405020304" pitchFamily="18" charset="0"/>
              </a:rPr>
              <a:t>ScreenPosition</a:t>
            </a:r>
            <a:r>
              <a:rPr lang="en-IN" sz="2000" b="1" dirty="0">
                <a:solidFill>
                  <a:srgbClr val="C00000"/>
                </a:solidFill>
                <a:latin typeface="Times New Roman" panose="02020603050405020304" pitchFamily="18" charset="0"/>
                <a:cs typeface="Times New Roman" panose="02020603050405020304" pitchFamily="18" charset="0"/>
              </a:rPr>
              <a:t>(0, 0); </a:t>
            </a:r>
            <a:endParaRPr lang="en-IN" sz="2000" b="1" dirty="0" smtClean="0">
              <a:solidFill>
                <a:srgbClr val="C00000"/>
              </a:solidFill>
              <a:latin typeface="Times New Roman" panose="02020603050405020304" pitchFamily="18" charset="0"/>
              <a:cs typeface="Times New Roman" panose="02020603050405020304" pitchFamily="18" charset="0"/>
            </a:endParaRPr>
          </a:p>
          <a:p>
            <a:pPr marL="144000" algn="just">
              <a:spcBef>
                <a:spcPts val="0"/>
              </a:spcBef>
            </a:pPr>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a:t>
            </a:r>
          </a:p>
          <a:p>
            <a:pPr marL="144000" algn="just">
              <a:spcBef>
                <a:spcPts val="0"/>
              </a:spcBef>
            </a:pPr>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a:t>
            </a:r>
            <a:r>
              <a:rPr lang="en-IN" sz="2000" b="1" dirty="0" err="1">
                <a:solidFill>
                  <a:srgbClr val="C00000"/>
                </a:solidFill>
                <a:latin typeface="Times New Roman" panose="02020603050405020304" pitchFamily="18" charset="0"/>
                <a:cs typeface="Times New Roman" panose="02020603050405020304" pitchFamily="18" charset="0"/>
              </a:rPr>
              <a:t>int</a:t>
            </a:r>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err="1">
                <a:solidFill>
                  <a:srgbClr val="C00000"/>
                </a:solidFill>
                <a:latin typeface="Times New Roman" panose="02020603050405020304" pitchFamily="18" charset="0"/>
                <a:cs typeface="Times New Roman" panose="02020603050405020304" pitchFamily="18" charset="0"/>
              </a:rPr>
              <a:t>xpos</a:t>
            </a:r>
            <a:r>
              <a:rPr lang="en-IN" sz="2000" b="1" dirty="0">
                <a:solidFill>
                  <a:srgbClr val="C00000"/>
                </a:solidFill>
                <a:latin typeface="Times New Roman" panose="02020603050405020304" pitchFamily="18" charset="0"/>
                <a:cs typeface="Times New Roman" panose="02020603050405020304" pitchFamily="18" charset="0"/>
              </a:rPr>
              <a:t> = </a:t>
            </a:r>
            <a:r>
              <a:rPr lang="en-IN" sz="2000" b="1" dirty="0" err="1">
                <a:solidFill>
                  <a:srgbClr val="C00000"/>
                </a:solidFill>
                <a:latin typeface="Times New Roman" panose="02020603050405020304" pitchFamily="18" charset="0"/>
                <a:cs typeface="Times New Roman" panose="02020603050405020304" pitchFamily="18" charset="0"/>
              </a:rPr>
              <a:t>origin.X</a:t>
            </a:r>
            <a:r>
              <a:rPr lang="en-IN" sz="2000" b="1" dirty="0">
                <a:solidFill>
                  <a:srgbClr val="C00000"/>
                </a:solidFill>
                <a:latin typeface="Times New Roman" panose="02020603050405020304" pitchFamily="18" charset="0"/>
                <a:cs typeface="Times New Roman" panose="02020603050405020304" pitchFamily="18" charset="0"/>
              </a:rPr>
              <a:t>; </a:t>
            </a:r>
            <a:endParaRPr lang="en-IN" sz="2000" b="1" dirty="0" smtClean="0">
              <a:solidFill>
                <a:srgbClr val="C00000"/>
              </a:solidFill>
              <a:latin typeface="Times New Roman" panose="02020603050405020304" pitchFamily="18" charset="0"/>
              <a:cs typeface="Times New Roman" panose="02020603050405020304" pitchFamily="18" charset="0"/>
            </a:endParaRPr>
          </a:p>
          <a:p>
            <a:pPr marL="144000" algn="just">
              <a:spcBef>
                <a:spcPts val="0"/>
              </a:spcBef>
            </a:pPr>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a:t>
            </a:r>
            <a:r>
              <a:rPr lang="en-IN" sz="2000" b="1" dirty="0" err="1" smtClean="0">
                <a:solidFill>
                  <a:srgbClr val="C00000"/>
                </a:solidFill>
                <a:latin typeface="Times New Roman" panose="02020603050405020304" pitchFamily="18" charset="0"/>
                <a:cs typeface="Times New Roman" panose="02020603050405020304" pitchFamily="18" charset="0"/>
              </a:rPr>
              <a:t>origin.Y</a:t>
            </a:r>
            <a:r>
              <a:rPr lang="en-IN" sz="2000" b="1" dirty="0" smtClean="0">
                <a:solidFill>
                  <a:srgbClr val="C00000"/>
                </a:solidFill>
                <a:latin typeface="Times New Roman" panose="02020603050405020304" pitchFamily="18" charset="0"/>
                <a:cs typeface="Times New Roman" panose="02020603050405020304" pitchFamily="18" charset="0"/>
              </a:rPr>
              <a:t> </a:t>
            </a:r>
            <a:r>
              <a:rPr lang="en-IN" sz="2000" b="1" dirty="0">
                <a:solidFill>
                  <a:srgbClr val="C00000"/>
                </a:solidFill>
                <a:latin typeface="Times New Roman" panose="02020603050405020304" pitchFamily="18" charset="0"/>
                <a:cs typeface="Times New Roman" panose="02020603050405020304" pitchFamily="18" charset="0"/>
              </a:rPr>
              <a:t>= -100; </a:t>
            </a:r>
            <a:r>
              <a:rPr lang="en-IN" sz="2000" b="1" dirty="0" smtClean="0">
                <a:solidFill>
                  <a:srgbClr val="C00000"/>
                </a:solidFill>
                <a:latin typeface="Times New Roman" panose="02020603050405020304" pitchFamily="18" charset="0"/>
                <a:cs typeface="Times New Roman" panose="02020603050405020304" pitchFamily="18" charset="0"/>
              </a:rPr>
              <a:t>               // </a:t>
            </a:r>
            <a:r>
              <a:rPr lang="en-IN" sz="2000" b="1" dirty="0">
                <a:solidFill>
                  <a:srgbClr val="C00000"/>
                </a:solidFill>
                <a:latin typeface="Times New Roman" panose="02020603050405020304" pitchFamily="18" charset="0"/>
                <a:cs typeface="Times New Roman" panose="02020603050405020304" pitchFamily="18" charset="0"/>
              </a:rPr>
              <a:t>oops </a:t>
            </a:r>
            <a:endParaRPr lang="en-IN" sz="2000" b="1" dirty="0" smtClean="0">
              <a:solidFill>
                <a:srgbClr val="C00000"/>
              </a:solidFill>
              <a:latin typeface="Times New Roman" panose="02020603050405020304" pitchFamily="18" charset="0"/>
              <a:cs typeface="Times New Roman" panose="02020603050405020304" pitchFamily="18" charset="0"/>
            </a:endParaRPr>
          </a:p>
          <a:p>
            <a:pPr marL="0" indent="-216000" algn="just">
              <a:lnSpc>
                <a:spcPct val="100000"/>
              </a:lnSpc>
              <a:spcBef>
                <a:spcPts val="0"/>
              </a:spcBef>
            </a:pPr>
            <a:r>
              <a:rPr lang="en-IN" sz="2000" b="1" dirty="0">
                <a:latin typeface="Times New Roman" panose="02020603050405020304" pitchFamily="18" charset="0"/>
                <a:cs typeface="Times New Roman" panose="02020603050405020304" pitchFamily="18" charset="0"/>
              </a:rPr>
              <a:t>The common way to solve this problem is to make the fields private and add an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method and a modifier method to respectively read and write the value of each private field. </a:t>
            </a:r>
            <a:endParaRPr lang="en-IN" sz="2000" b="1" dirty="0" smtClean="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en-IN" sz="2000" b="1" dirty="0">
              <a:latin typeface="Times New Roman" panose="02020603050405020304" pitchFamily="18" charset="0"/>
              <a:cs typeface="Times New Roman" panose="02020603050405020304" pitchFamily="18" charset="0"/>
            </a:endParaRPr>
          </a:p>
          <a:p>
            <a:pPr marL="0" indent="-216000" algn="just">
              <a:lnSpc>
                <a:spcPct val="100000"/>
              </a:lnSpc>
              <a:spcBef>
                <a:spcPts val="0"/>
              </a:spcBef>
            </a:pPr>
            <a:r>
              <a:rPr lang="en-IN" sz="2000" b="1" dirty="0" smtClean="0">
                <a:latin typeface="Times New Roman" panose="02020603050405020304" pitchFamily="18" charset="0"/>
                <a:cs typeface="Times New Roman" panose="02020603050405020304" pitchFamily="18" charset="0"/>
              </a:rPr>
              <a:t>The </a:t>
            </a:r>
            <a:r>
              <a:rPr lang="en-IN" sz="2000" b="1" dirty="0">
                <a:latin typeface="Times New Roman" panose="02020603050405020304" pitchFamily="18" charset="0"/>
                <a:cs typeface="Times New Roman" panose="02020603050405020304" pitchFamily="18" charset="0"/>
              </a:rPr>
              <a:t>modifier methods can then range-check new field values. For example, the following code contains an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a:t>
            </a:r>
            <a:r>
              <a:rPr lang="en-IN" sz="2000" b="1" i="1" dirty="0" err="1">
                <a:latin typeface="Times New Roman" panose="02020603050405020304" pitchFamily="18" charset="0"/>
                <a:cs typeface="Times New Roman" panose="02020603050405020304" pitchFamily="18" charset="0"/>
              </a:rPr>
              <a:t>GetX</a:t>
            </a:r>
            <a:r>
              <a:rPr lang="en-IN" sz="2000" b="1" dirty="0">
                <a:latin typeface="Times New Roman" panose="02020603050405020304" pitchFamily="18" charset="0"/>
                <a:cs typeface="Times New Roman" panose="02020603050405020304" pitchFamily="18" charset="0"/>
              </a:rPr>
              <a:t>) and a modifier (</a:t>
            </a:r>
            <a:r>
              <a:rPr lang="en-IN" sz="2000" b="1" i="1" dirty="0" err="1">
                <a:latin typeface="Times New Roman" panose="02020603050405020304" pitchFamily="18" charset="0"/>
                <a:cs typeface="Times New Roman" panose="02020603050405020304" pitchFamily="18" charset="0"/>
              </a:rPr>
              <a:t>SetX</a:t>
            </a:r>
            <a:r>
              <a:rPr lang="en-IN" sz="2000" b="1" dirty="0">
                <a:latin typeface="Times New Roman" panose="02020603050405020304" pitchFamily="18" charset="0"/>
                <a:cs typeface="Times New Roman" panose="02020603050405020304" pitchFamily="18" charset="0"/>
              </a:rPr>
              <a:t>) for the </a:t>
            </a:r>
            <a:r>
              <a:rPr lang="en-IN" sz="2000" b="1" i="1" dirty="0">
                <a:latin typeface="Times New Roman" panose="02020603050405020304" pitchFamily="18" charset="0"/>
                <a:cs typeface="Times New Roman" panose="02020603050405020304" pitchFamily="18" charset="0"/>
              </a:rPr>
              <a:t>X </a:t>
            </a:r>
            <a:r>
              <a:rPr lang="en-IN" sz="2000" b="1" dirty="0">
                <a:latin typeface="Times New Roman" panose="02020603050405020304" pitchFamily="18" charset="0"/>
                <a:cs typeface="Times New Roman" panose="02020603050405020304" pitchFamily="18" charset="0"/>
              </a:rPr>
              <a:t>field. Notice that </a:t>
            </a:r>
            <a:r>
              <a:rPr lang="en-IN" sz="2000" b="1" i="1" dirty="0" err="1">
                <a:latin typeface="Times New Roman" panose="02020603050405020304" pitchFamily="18" charset="0"/>
                <a:cs typeface="Times New Roman" panose="02020603050405020304" pitchFamily="18" charset="0"/>
              </a:rPr>
              <a:t>SetX</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checks its parameter value</a:t>
            </a:r>
            <a:r>
              <a:rPr lang="en-IN" sz="2000" dirty="0"/>
              <a:t>.</a:t>
            </a:r>
            <a:endParaRPr lang="en-IN" sz="2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438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873" y="0"/>
            <a:ext cx="12071077" cy="620688"/>
          </a:xfrm>
        </p:spPr>
        <p:txBody>
          <a:bodyPr>
            <a:normAutofit fontScale="90000"/>
          </a:bodyPr>
          <a:lstStyle/>
          <a:p>
            <a:r>
              <a:rPr lang="en-US" b="1" dirty="0" err="1" smtClean="0">
                <a:solidFill>
                  <a:srgbClr val="FF0000"/>
                </a:solidFill>
              </a:rPr>
              <a:t>Contd</a:t>
            </a:r>
            <a:r>
              <a:rPr lang="en-US" b="1" dirty="0" smtClean="0">
                <a:solidFill>
                  <a:srgbClr val="FF0000"/>
                </a:solidFill>
              </a:rPr>
              <a:t>…</a:t>
            </a:r>
            <a:endParaRPr lang="en-IN" b="1" dirty="0">
              <a:solidFill>
                <a:srgbClr val="FF0000"/>
              </a:solidFill>
            </a:endParaRPr>
          </a:p>
        </p:txBody>
      </p:sp>
      <p:sp>
        <p:nvSpPr>
          <p:cNvPr id="2" name="Content Placeholder 1"/>
          <p:cNvSpPr>
            <a:spLocks noGrp="1"/>
          </p:cNvSpPr>
          <p:nvPr>
            <p:ph idx="1"/>
          </p:nvPr>
        </p:nvSpPr>
        <p:spPr>
          <a:xfrm>
            <a:off x="0" y="620688"/>
            <a:ext cx="12188825" cy="6237312"/>
          </a:xfrm>
        </p:spPr>
        <p:txBody>
          <a:bodyPr>
            <a:normAutofit/>
          </a:bodyPr>
          <a:lstStyle/>
          <a:p>
            <a:pPr marL="0" indent="0" algn="just">
              <a:spcBef>
                <a:spcPts val="0"/>
              </a:spcBef>
              <a:buNone/>
            </a:pPr>
            <a:r>
              <a:rPr lang="en-IN" sz="2000" b="1" dirty="0">
                <a:latin typeface="Times New Roman" panose="02020603050405020304" pitchFamily="18" charset="0"/>
                <a:cs typeface="Times New Roman" panose="02020603050405020304" pitchFamily="18" charset="0"/>
              </a:rPr>
              <a:t>Remember that you can use the </a:t>
            </a:r>
            <a:r>
              <a:rPr lang="en-IN" sz="2000" b="1" i="1" dirty="0">
                <a:latin typeface="Times New Roman" panose="02020603050405020304" pitchFamily="18" charset="0"/>
                <a:cs typeface="Times New Roman" panose="02020603050405020304" pitchFamily="18" charset="0"/>
              </a:rPr>
              <a:t>object </a:t>
            </a:r>
            <a:r>
              <a:rPr lang="en-IN" sz="2000" b="1" dirty="0">
                <a:latin typeface="Times New Roman" panose="02020603050405020304" pitchFamily="18" charset="0"/>
                <a:cs typeface="Times New Roman" panose="02020603050405020304" pitchFamily="18" charset="0"/>
              </a:rPr>
              <a:t>type to refer to a value or variable of any type. </a:t>
            </a:r>
            <a:endParaRPr lang="en-IN" sz="20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en-IN" sz="2000" b="1" dirty="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All </a:t>
            </a:r>
            <a:r>
              <a:rPr lang="en-IN" sz="2000" b="1" dirty="0">
                <a:latin typeface="Times New Roman" panose="02020603050405020304" pitchFamily="18" charset="0"/>
                <a:cs typeface="Times New Roman" panose="02020603050405020304" pitchFamily="18" charset="0"/>
              </a:rPr>
              <a:t>reference types automatically inherit (either directly or indirectly) from the </a:t>
            </a:r>
            <a:r>
              <a:rPr lang="en-IN" sz="2000" b="1" i="1" dirty="0" err="1">
                <a:latin typeface="Times New Roman" panose="02020603050405020304" pitchFamily="18" charset="0"/>
                <a:cs typeface="Times New Roman" panose="02020603050405020304" pitchFamily="18" charset="0"/>
              </a:rPr>
              <a:t>System.Object</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class in the Microsoft .NET Framework (in C#, </a:t>
            </a:r>
            <a:r>
              <a:rPr lang="en-IN" sz="2000" b="1" i="1" dirty="0">
                <a:latin typeface="Times New Roman" panose="02020603050405020304" pitchFamily="18" charset="0"/>
                <a:cs typeface="Times New Roman" panose="02020603050405020304" pitchFamily="18" charset="0"/>
              </a:rPr>
              <a:t>object </a:t>
            </a:r>
            <a:r>
              <a:rPr lang="en-IN" sz="2000" b="1" dirty="0">
                <a:latin typeface="Times New Roman" panose="02020603050405020304" pitchFamily="18" charset="0"/>
                <a:cs typeface="Times New Roman" panose="02020603050405020304" pitchFamily="18" charset="0"/>
              </a:rPr>
              <a:t>is an alias for </a:t>
            </a:r>
            <a:r>
              <a:rPr lang="en-IN" sz="2000" b="1" i="1" dirty="0" err="1">
                <a:latin typeface="Times New Roman" panose="02020603050405020304" pitchFamily="18" charset="0"/>
                <a:cs typeface="Times New Roman" panose="02020603050405020304" pitchFamily="18" charset="0"/>
              </a:rPr>
              <a:t>System.Object</a:t>
            </a:r>
            <a:r>
              <a:rPr lang="en-IN" sz="2000" b="1" dirty="0">
                <a:latin typeface="Times New Roman" panose="02020603050405020304" pitchFamily="18" charset="0"/>
                <a:cs typeface="Times New Roman" panose="02020603050405020304" pitchFamily="18" charset="0"/>
              </a:rPr>
              <a:t>). </a:t>
            </a:r>
            <a:endParaRPr lang="en-IN" sz="20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en-IN" sz="2000" b="1" dirty="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Now</a:t>
            </a:r>
            <a:r>
              <a:rPr lang="en-IN" sz="2000" b="1" dirty="0">
                <a:latin typeface="Times New Roman" panose="02020603050405020304" pitchFamily="18" charset="0"/>
                <a:cs typeface="Times New Roman" panose="02020603050405020304" pitchFamily="18" charset="0"/>
              </a:rPr>
              <a:t>, because the </a:t>
            </a:r>
            <a:r>
              <a:rPr lang="en-IN" sz="2000" b="1" i="1" dirty="0" err="1">
                <a:latin typeface="Times New Roman" panose="02020603050405020304" pitchFamily="18" charset="0"/>
                <a:cs typeface="Times New Roman" panose="02020603050405020304" pitchFamily="18" charset="0"/>
              </a:rPr>
              <a:t>Enqueue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and </a:t>
            </a:r>
            <a:r>
              <a:rPr lang="en-IN" sz="2000" b="1" i="1" dirty="0" err="1">
                <a:latin typeface="Times New Roman" panose="02020603050405020304" pitchFamily="18" charset="0"/>
                <a:cs typeface="Times New Roman" panose="02020603050405020304" pitchFamily="18" charset="0"/>
              </a:rPr>
              <a:t>Dequeue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methods manipulate </a:t>
            </a:r>
            <a:r>
              <a:rPr lang="en-IN" sz="2000" b="1" i="1" dirty="0">
                <a:latin typeface="Times New Roman" panose="02020603050405020304" pitchFamily="18" charset="0"/>
                <a:cs typeface="Times New Roman" panose="02020603050405020304" pitchFamily="18" charset="0"/>
              </a:rPr>
              <a:t>objects</a:t>
            </a:r>
            <a:r>
              <a:rPr lang="en-IN" sz="2000" b="1" dirty="0">
                <a:latin typeface="Times New Roman" panose="02020603050405020304" pitchFamily="18" charset="0"/>
                <a:cs typeface="Times New Roman" panose="02020603050405020304" pitchFamily="18" charset="0"/>
              </a:rPr>
              <a:t>, you can operate on queues of </a:t>
            </a:r>
            <a:r>
              <a:rPr lang="en-IN" sz="2000" b="1" i="1" dirty="0">
                <a:latin typeface="Times New Roman" panose="02020603050405020304" pitchFamily="18" charset="0"/>
                <a:cs typeface="Times New Roman" panose="02020603050405020304" pitchFamily="18" charset="0"/>
              </a:rPr>
              <a:t>Circles, Horse</a:t>
            </a:r>
            <a:r>
              <a:rPr lang="en-IN" sz="2000" b="1" dirty="0">
                <a:latin typeface="Times New Roman" panose="02020603050405020304" pitchFamily="18" charset="0"/>
                <a:cs typeface="Times New Roman" panose="02020603050405020304" pitchFamily="18" charset="0"/>
              </a:rPr>
              <a:t>s, </a:t>
            </a:r>
            <a:r>
              <a:rPr lang="en-IN" sz="2000" b="1" i="1" dirty="0">
                <a:latin typeface="Times New Roman" panose="02020603050405020304" pitchFamily="18" charset="0"/>
                <a:cs typeface="Times New Roman" panose="02020603050405020304" pitchFamily="18" charset="0"/>
              </a:rPr>
              <a:t>Whales</a:t>
            </a:r>
            <a:r>
              <a:rPr lang="en-IN" sz="2000" b="1" dirty="0">
                <a:latin typeface="Times New Roman" panose="02020603050405020304" pitchFamily="18" charset="0"/>
                <a:cs typeface="Times New Roman" panose="02020603050405020304" pitchFamily="18" charset="0"/>
              </a:rPr>
              <a:t>, or any of the other classes you have seen in earlier exercises in this book. </a:t>
            </a:r>
            <a:endParaRPr lang="en-IN" sz="20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en-IN" sz="2000" b="1" dirty="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However</a:t>
            </a:r>
            <a:r>
              <a:rPr lang="en-IN" sz="2000" b="1" dirty="0">
                <a:latin typeface="Times New Roman" panose="02020603050405020304" pitchFamily="18" charset="0"/>
                <a:cs typeface="Times New Roman" panose="02020603050405020304" pitchFamily="18" charset="0"/>
              </a:rPr>
              <a:t>, it is important to notice that you have to cast the value returned by the </a:t>
            </a:r>
            <a:r>
              <a:rPr lang="en-IN" sz="2000" b="1" i="1" dirty="0" err="1">
                <a:latin typeface="Times New Roman" panose="02020603050405020304" pitchFamily="18" charset="0"/>
                <a:cs typeface="Times New Roman" panose="02020603050405020304" pitchFamily="18" charset="0"/>
              </a:rPr>
              <a:t>Dequeue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method to the appropriate type because the compiler will not perform the conversion from the </a:t>
            </a:r>
            <a:r>
              <a:rPr lang="en-IN" sz="2000" b="1" i="1" dirty="0">
                <a:latin typeface="Times New Roman" panose="02020603050405020304" pitchFamily="18" charset="0"/>
                <a:cs typeface="Times New Roman" panose="02020603050405020304" pitchFamily="18" charset="0"/>
              </a:rPr>
              <a:t>object </a:t>
            </a:r>
            <a:r>
              <a:rPr lang="en-IN" sz="2000" b="1" dirty="0">
                <a:latin typeface="Times New Roman" panose="02020603050405020304" pitchFamily="18" charset="0"/>
                <a:cs typeface="Times New Roman" panose="02020603050405020304" pitchFamily="18" charset="0"/>
              </a:rPr>
              <a:t>type automatically</a:t>
            </a:r>
            <a:r>
              <a:rPr lang="en-IN" sz="2000" b="1" dirty="0" smtClean="0">
                <a:latin typeface="Times New Roman" panose="02020603050405020304" pitchFamily="18" charset="0"/>
                <a:cs typeface="Times New Roman" panose="02020603050405020304" pitchFamily="18" charset="0"/>
              </a:rPr>
              <a:t>: </a:t>
            </a:r>
          </a:p>
          <a:p>
            <a:pPr marL="0" indent="0">
              <a:spcBef>
                <a:spcPts val="0"/>
              </a:spcBef>
              <a:buNone/>
            </a:pPr>
            <a:r>
              <a:rPr lang="en-IN" sz="2000" b="1" dirty="0" smtClean="0">
                <a:solidFill>
                  <a:srgbClr val="FF0000"/>
                </a:solidFill>
              </a:rPr>
              <a:t>                                            Queue </a:t>
            </a:r>
            <a:r>
              <a:rPr lang="en-IN" sz="2000" b="1" dirty="0" err="1" smtClean="0">
                <a:solidFill>
                  <a:srgbClr val="FF0000"/>
                </a:solidFill>
              </a:rPr>
              <a:t>queue</a:t>
            </a:r>
            <a:r>
              <a:rPr lang="en-IN" sz="2000" b="1" dirty="0" smtClean="0">
                <a:solidFill>
                  <a:srgbClr val="FF0000"/>
                </a:solidFill>
              </a:rPr>
              <a:t> = new Queue();</a:t>
            </a:r>
          </a:p>
          <a:p>
            <a:pPr marL="0" indent="0">
              <a:spcBef>
                <a:spcPts val="0"/>
              </a:spcBef>
              <a:buNone/>
            </a:pPr>
            <a:r>
              <a:rPr lang="en-IN" sz="2000" b="1" dirty="0" smtClean="0">
                <a:solidFill>
                  <a:srgbClr val="FF0000"/>
                </a:solidFill>
              </a:rPr>
              <a:t>                                            </a:t>
            </a:r>
            <a:r>
              <a:rPr lang="en-IN" sz="2000" b="1" dirty="0" err="1" smtClean="0">
                <a:solidFill>
                  <a:srgbClr val="FF0000"/>
                </a:solidFill>
              </a:rPr>
              <a:t>ouble</a:t>
            </a:r>
            <a:r>
              <a:rPr lang="en-IN" sz="2000" b="1" dirty="0" smtClean="0">
                <a:solidFill>
                  <a:srgbClr val="FF0000"/>
                </a:solidFill>
              </a:rPr>
              <a:t> d = new Double();</a:t>
            </a:r>
          </a:p>
          <a:p>
            <a:pPr marL="0" indent="0" algn="ctr">
              <a:spcBef>
                <a:spcPts val="0"/>
              </a:spcBef>
              <a:buNone/>
            </a:pPr>
            <a:r>
              <a:rPr lang="en-IN" sz="2000" b="1" dirty="0" smtClean="0">
                <a:solidFill>
                  <a:srgbClr val="FF0000"/>
                </a:solidFill>
              </a:rPr>
              <a:t>                              </a:t>
            </a:r>
            <a:r>
              <a:rPr lang="en-IN" sz="2000" b="1" dirty="0" err="1" smtClean="0">
                <a:solidFill>
                  <a:srgbClr val="FF0000"/>
                </a:solidFill>
              </a:rPr>
              <a:t>queue.Enqueue</a:t>
            </a:r>
            <a:r>
              <a:rPr lang="en-IN" sz="2000" b="1" dirty="0" smtClean="0">
                <a:solidFill>
                  <a:srgbClr val="FF0000"/>
                </a:solidFill>
              </a:rPr>
              <a:t>(</a:t>
            </a:r>
            <a:r>
              <a:rPr lang="en-IN" sz="2000" b="1" dirty="0" err="1" smtClean="0">
                <a:solidFill>
                  <a:srgbClr val="FF0000"/>
                </a:solidFill>
              </a:rPr>
              <a:t>myHorse</a:t>
            </a:r>
            <a:r>
              <a:rPr lang="en-IN" sz="2000" b="1" dirty="0" smtClean="0">
                <a:solidFill>
                  <a:srgbClr val="FF0000"/>
                </a:solidFill>
              </a:rPr>
              <a:t>);   // </a:t>
            </a:r>
            <a:r>
              <a:rPr lang="en-IN" sz="2000" b="1" dirty="0">
                <a:solidFill>
                  <a:srgbClr val="FF0000"/>
                </a:solidFill>
              </a:rPr>
              <a:t>Now legal – Horse is an object...Horse </a:t>
            </a:r>
            <a:r>
              <a:rPr lang="en-IN" sz="2000" b="1" dirty="0" err="1" smtClean="0">
                <a:solidFill>
                  <a:srgbClr val="FF0000"/>
                </a:solidFill>
              </a:rPr>
              <a:t>dequeued</a:t>
            </a:r>
            <a:endParaRPr lang="en-IN" sz="2000" b="1" dirty="0" smtClean="0">
              <a:solidFill>
                <a:srgbClr val="FF0000"/>
              </a:solidFill>
            </a:endParaRPr>
          </a:p>
          <a:p>
            <a:pPr marL="0" indent="0" algn="ctr">
              <a:spcBef>
                <a:spcPts val="0"/>
              </a:spcBef>
              <a:buNone/>
            </a:pPr>
            <a:r>
              <a:rPr lang="en-IN" sz="2000" b="1" dirty="0" smtClean="0">
                <a:solidFill>
                  <a:srgbClr val="FF0000"/>
                </a:solidFill>
              </a:rPr>
              <a:t>            Horse =(Horse)</a:t>
            </a:r>
            <a:r>
              <a:rPr lang="en-IN" sz="2000" b="1" dirty="0" err="1" smtClean="0">
                <a:solidFill>
                  <a:srgbClr val="FF0000"/>
                </a:solidFill>
              </a:rPr>
              <a:t>queue.Dequeue</a:t>
            </a:r>
            <a:r>
              <a:rPr lang="en-IN" sz="2000" b="1" dirty="0">
                <a:solidFill>
                  <a:srgbClr val="FF0000"/>
                </a:solidFill>
              </a:rPr>
              <a:t>(); </a:t>
            </a:r>
            <a:r>
              <a:rPr lang="en-IN" sz="2000" b="1" dirty="0" smtClean="0">
                <a:solidFill>
                  <a:srgbClr val="FF0000"/>
                </a:solidFill>
              </a:rPr>
              <a:t>   // </a:t>
            </a:r>
            <a:r>
              <a:rPr lang="en-IN" sz="2000" b="1" dirty="0">
                <a:solidFill>
                  <a:srgbClr val="FF0000"/>
                </a:solidFill>
              </a:rPr>
              <a:t>Need to cast object back to a Horse </a:t>
            </a:r>
            <a:endParaRPr lang="en-IN" sz="2000" b="1" dirty="0" smtClean="0">
              <a:solidFill>
                <a:srgbClr val="FF0000"/>
              </a:solidFill>
            </a:endParaRPr>
          </a:p>
          <a:p>
            <a:pPr marL="0" indent="0">
              <a:spcBef>
                <a:spcPts val="0"/>
              </a:spcBef>
              <a:buNone/>
            </a:pPr>
            <a:endParaRPr lang="en-IN" sz="2000" dirty="0" smtClean="0"/>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If </a:t>
            </a:r>
            <a:r>
              <a:rPr lang="en-IN" sz="2000" b="1" dirty="0">
                <a:latin typeface="Times New Roman" panose="02020603050405020304" pitchFamily="18" charset="0"/>
                <a:cs typeface="Times New Roman" panose="02020603050405020304" pitchFamily="18" charset="0"/>
              </a:rPr>
              <a:t>you don’t cast the returned value, you will get the </a:t>
            </a:r>
            <a:r>
              <a:rPr lang="en-IN" sz="2000" b="1" dirty="0">
                <a:solidFill>
                  <a:srgbClr val="FF0000"/>
                </a:solidFill>
                <a:latin typeface="Times New Roman" panose="02020603050405020304" pitchFamily="18" charset="0"/>
                <a:cs typeface="Times New Roman" panose="02020603050405020304" pitchFamily="18" charset="0"/>
              </a:rPr>
              <a:t>compiler error “Cannot implicitly convert type ‘object’ to ‘Horse.’” </a:t>
            </a:r>
            <a:r>
              <a:rPr lang="en-IN" sz="2000" b="1" dirty="0">
                <a:latin typeface="Times New Roman" panose="02020603050405020304" pitchFamily="18" charset="0"/>
                <a:cs typeface="Times New Roman" panose="02020603050405020304" pitchFamily="18" charset="0"/>
              </a:rPr>
              <a:t>This requirement to perform an explicit cast denigrates much of the flexibility afforded by the </a:t>
            </a:r>
            <a:r>
              <a:rPr lang="en-IN" sz="2000" b="1" i="1" dirty="0">
                <a:latin typeface="Times New Roman" panose="02020603050405020304" pitchFamily="18" charset="0"/>
                <a:cs typeface="Times New Roman" panose="02020603050405020304" pitchFamily="18" charset="0"/>
              </a:rPr>
              <a:t>object </a:t>
            </a:r>
            <a:r>
              <a:rPr lang="en-IN" sz="2000" b="1" dirty="0">
                <a:latin typeface="Times New Roman" panose="02020603050405020304" pitchFamily="18" charset="0"/>
                <a:cs typeface="Times New Roman" panose="02020603050405020304" pitchFamily="18" charset="0"/>
              </a:rPr>
              <a:t>type. Furthermore, it is very easy to write code such as this</a:t>
            </a:r>
            <a:r>
              <a:rPr lang="en-IN" sz="2000" b="1" dirty="0" smtClean="0">
                <a:latin typeface="Times New Roman" panose="02020603050405020304" pitchFamily="18" charset="0"/>
                <a:cs typeface="Times New Roman" panose="02020603050405020304" pitchFamily="18" charset="0"/>
              </a:rPr>
              <a:t>: </a:t>
            </a: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348600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873" y="0"/>
            <a:ext cx="12071077" cy="620688"/>
          </a:xfrm>
        </p:spPr>
        <p:txBody>
          <a:bodyPr>
            <a:normAutofit fontScale="90000"/>
          </a:bodyPr>
          <a:lstStyle/>
          <a:p>
            <a:r>
              <a:rPr lang="en-US" b="1" dirty="0" err="1" smtClean="0">
                <a:solidFill>
                  <a:srgbClr val="FF0000"/>
                </a:solidFill>
              </a:rPr>
              <a:t>Contd</a:t>
            </a:r>
            <a:r>
              <a:rPr lang="en-US" b="1" dirty="0" smtClean="0">
                <a:solidFill>
                  <a:srgbClr val="FF0000"/>
                </a:solidFill>
              </a:rPr>
              <a:t>…</a:t>
            </a:r>
            <a:endParaRPr lang="en-IN" b="1" dirty="0">
              <a:solidFill>
                <a:srgbClr val="FF0000"/>
              </a:solidFill>
            </a:endParaRPr>
          </a:p>
        </p:txBody>
      </p:sp>
      <p:sp>
        <p:nvSpPr>
          <p:cNvPr id="2" name="Content Placeholder 1"/>
          <p:cNvSpPr>
            <a:spLocks noGrp="1"/>
          </p:cNvSpPr>
          <p:nvPr>
            <p:ph idx="1"/>
          </p:nvPr>
        </p:nvSpPr>
        <p:spPr>
          <a:xfrm>
            <a:off x="0" y="620688"/>
            <a:ext cx="12188825" cy="6237312"/>
          </a:xfrm>
        </p:spPr>
        <p:txBody>
          <a:bodyPr>
            <a:normAutofit lnSpcReduction="10000"/>
          </a:bodyPr>
          <a:lstStyle/>
          <a:p>
            <a:pPr marL="0" indent="0" algn="just">
              <a:spcBef>
                <a:spcPts val="0"/>
              </a:spcBef>
              <a:buNone/>
            </a:pPr>
            <a:r>
              <a:rPr lang="en-IN" sz="2000" b="1" dirty="0" smtClean="0">
                <a:solidFill>
                  <a:srgbClr val="FF0000"/>
                </a:solidFill>
                <a:latin typeface="Times New Roman" panose="02020603050405020304" pitchFamily="18" charset="0"/>
                <a:cs typeface="Times New Roman" panose="02020603050405020304" pitchFamily="18" charset="0"/>
              </a:rPr>
              <a:t>                                                Queue </a:t>
            </a:r>
            <a:r>
              <a:rPr lang="en-IN" sz="2000" b="1" dirty="0" err="1">
                <a:solidFill>
                  <a:srgbClr val="FF0000"/>
                </a:solidFill>
                <a:latin typeface="Times New Roman" panose="02020603050405020304" pitchFamily="18" charset="0"/>
                <a:cs typeface="Times New Roman" panose="02020603050405020304" pitchFamily="18" charset="0"/>
              </a:rPr>
              <a:t>queue</a:t>
            </a:r>
            <a:r>
              <a:rPr lang="en-IN" sz="2000" b="1" dirty="0">
                <a:solidFill>
                  <a:srgbClr val="FF0000"/>
                </a:solidFill>
                <a:latin typeface="Times New Roman" panose="02020603050405020304" pitchFamily="18" charset="0"/>
                <a:cs typeface="Times New Roman" panose="02020603050405020304" pitchFamily="18" charset="0"/>
              </a:rPr>
              <a:t> = new Queue</a:t>
            </a:r>
            <a:r>
              <a:rPr lang="en-IN" sz="2000" b="1" dirty="0" smtClean="0">
                <a:solidFill>
                  <a:srgbClr val="FF0000"/>
                </a:solidFill>
                <a:latin typeface="Times New Roman" panose="02020603050405020304" pitchFamily="18" charset="0"/>
                <a:cs typeface="Times New Roman" panose="02020603050405020304" pitchFamily="18" charset="0"/>
              </a:rPr>
              <a:t>();</a:t>
            </a: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Horse </a:t>
            </a:r>
            <a:r>
              <a:rPr lang="en-IN" sz="2000" b="1" dirty="0" err="1">
                <a:solidFill>
                  <a:srgbClr val="FF0000"/>
                </a:solidFill>
                <a:latin typeface="Times New Roman" panose="02020603050405020304" pitchFamily="18" charset="0"/>
                <a:cs typeface="Times New Roman" panose="02020603050405020304" pitchFamily="18" charset="0"/>
              </a:rPr>
              <a:t>myHorse</a:t>
            </a:r>
            <a:r>
              <a:rPr lang="en-IN" sz="2000" b="1" dirty="0">
                <a:solidFill>
                  <a:srgbClr val="FF0000"/>
                </a:solidFill>
                <a:latin typeface="Times New Roman" panose="02020603050405020304" pitchFamily="18" charset="0"/>
                <a:cs typeface="Times New Roman" panose="02020603050405020304" pitchFamily="18" charset="0"/>
              </a:rPr>
              <a:t> = new Horse</a:t>
            </a:r>
            <a:r>
              <a:rPr lang="en-IN" sz="2000" b="1" dirty="0" smtClean="0">
                <a:solidFill>
                  <a:srgbClr val="FF0000"/>
                </a:solidFill>
                <a:latin typeface="Times New Roman" panose="02020603050405020304" pitchFamily="18" charset="0"/>
                <a:cs typeface="Times New Roman" panose="02020603050405020304" pitchFamily="18" charset="0"/>
              </a:rPr>
              <a:t>();</a:t>
            </a: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queue.Enqueue</a:t>
            </a:r>
            <a:r>
              <a:rPr lang="en-IN" sz="2000" b="1" dirty="0" smtClean="0">
                <a:solidFill>
                  <a:srgbClr val="FF0000"/>
                </a:solidFill>
                <a:latin typeface="Times New Roman" panose="02020603050405020304" pitchFamily="18" charset="0"/>
                <a:cs typeface="Times New Roman" panose="02020603050405020304" pitchFamily="18" charset="0"/>
              </a:rPr>
              <a:t>(</a:t>
            </a:r>
            <a:r>
              <a:rPr lang="en-IN" sz="2000" b="1" dirty="0" err="1" smtClean="0">
                <a:solidFill>
                  <a:srgbClr val="FF0000"/>
                </a:solidFill>
                <a:latin typeface="Times New Roman" panose="02020603050405020304" pitchFamily="18" charset="0"/>
                <a:cs typeface="Times New Roman" panose="02020603050405020304" pitchFamily="18" charset="0"/>
              </a:rPr>
              <a:t>myHorse</a:t>
            </a:r>
            <a:r>
              <a:rPr lang="en-IN" sz="2000" b="1" dirty="0" smtClean="0">
                <a:solidFill>
                  <a:srgbClr val="FF0000"/>
                </a:solidFill>
                <a:latin typeface="Times New Roman" panose="02020603050405020304" pitchFamily="18" charset="0"/>
                <a:cs typeface="Times New Roman" panose="02020603050405020304" pitchFamily="18" charset="0"/>
              </a:rPr>
              <a:t>);</a:t>
            </a: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Circle </a:t>
            </a:r>
            <a:r>
              <a:rPr lang="en-IN" sz="2000" b="1" dirty="0" err="1" smtClean="0">
                <a:solidFill>
                  <a:srgbClr val="FF0000"/>
                </a:solidFill>
                <a:latin typeface="Times New Roman" panose="02020603050405020304" pitchFamily="18" charset="0"/>
                <a:cs typeface="Times New Roman" panose="02020603050405020304" pitchFamily="18" charset="0"/>
              </a:rPr>
              <a:t>myCircle</a:t>
            </a: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(Circle)</a:t>
            </a:r>
            <a:r>
              <a:rPr lang="en-IN" sz="2000" b="1" dirty="0" err="1" smtClean="0">
                <a:solidFill>
                  <a:srgbClr val="FF0000"/>
                </a:solidFill>
                <a:latin typeface="Times New Roman" panose="02020603050405020304" pitchFamily="18" charset="0"/>
                <a:cs typeface="Times New Roman" panose="02020603050405020304" pitchFamily="18" charset="0"/>
              </a:rPr>
              <a:t>queue.Dequeue</a:t>
            </a:r>
            <a:r>
              <a:rPr lang="en-IN" sz="2000" b="1" dirty="0">
                <a:solidFill>
                  <a:srgbClr val="FF0000"/>
                </a:solidFill>
                <a:latin typeface="Times New Roman" panose="02020603050405020304" pitchFamily="18" charset="0"/>
                <a:cs typeface="Times New Roman" panose="02020603050405020304" pitchFamily="18" charset="0"/>
              </a:rPr>
              <a:t>(); // run-time </a:t>
            </a:r>
            <a:r>
              <a:rPr lang="en-IN" sz="2000" b="1" dirty="0" smtClean="0">
                <a:solidFill>
                  <a:srgbClr val="FF0000"/>
                </a:solidFill>
                <a:latin typeface="Times New Roman" panose="02020603050405020304" pitchFamily="18" charset="0"/>
                <a:cs typeface="Times New Roman" panose="02020603050405020304" pitchFamily="18" charset="0"/>
              </a:rPr>
              <a:t>error </a:t>
            </a:r>
          </a:p>
          <a:p>
            <a:pPr marL="0" indent="0" algn="just">
              <a:spcBef>
                <a:spcPts val="0"/>
              </a:spcBef>
              <a:buNone/>
            </a:pPr>
            <a:endParaRPr lang="en-US" sz="2000" b="1" dirty="0">
              <a:solidFill>
                <a:srgbClr val="FF0000"/>
              </a:solidFill>
              <a:latin typeface="Times New Roman" panose="02020603050405020304" pitchFamily="18" charset="0"/>
              <a:cs typeface="Times New Roman" panose="02020603050405020304" pitchFamily="18" charset="0"/>
            </a:endParaRPr>
          </a:p>
          <a:p>
            <a:pPr algn="just"/>
            <a:r>
              <a:rPr lang="en-IN" sz="2000" b="1" dirty="0">
                <a:latin typeface="Times New Roman" panose="02020603050405020304" pitchFamily="18" charset="0"/>
                <a:cs typeface="Times New Roman" panose="02020603050405020304" pitchFamily="18" charset="0"/>
              </a:rPr>
              <a:t>Although this code will compile, it is not valid and throws a </a:t>
            </a:r>
            <a:r>
              <a:rPr lang="en-IN" sz="2000" b="1" i="1" dirty="0" err="1">
                <a:latin typeface="Times New Roman" panose="02020603050405020304" pitchFamily="18" charset="0"/>
                <a:cs typeface="Times New Roman" panose="02020603050405020304" pitchFamily="18" charset="0"/>
              </a:rPr>
              <a:t>System.InvalidCastException</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exception at run time.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The </a:t>
            </a:r>
            <a:r>
              <a:rPr lang="en-IN" sz="2000" b="1" dirty="0">
                <a:latin typeface="Times New Roman" panose="02020603050405020304" pitchFamily="18" charset="0"/>
                <a:cs typeface="Times New Roman" panose="02020603050405020304" pitchFamily="18" charset="0"/>
              </a:rPr>
              <a:t>error is caused by trying to store a reference to a </a:t>
            </a:r>
            <a:r>
              <a:rPr lang="en-IN" sz="2000" b="1" i="1" dirty="0">
                <a:latin typeface="Times New Roman" panose="02020603050405020304" pitchFamily="18" charset="0"/>
                <a:cs typeface="Times New Roman" panose="02020603050405020304" pitchFamily="18" charset="0"/>
              </a:rPr>
              <a:t>Horse </a:t>
            </a:r>
            <a:r>
              <a:rPr lang="en-IN" sz="2000" b="1" dirty="0">
                <a:latin typeface="Times New Roman" panose="02020603050405020304" pitchFamily="18" charset="0"/>
                <a:cs typeface="Times New Roman" panose="02020603050405020304" pitchFamily="18" charset="0"/>
              </a:rPr>
              <a:t>in a </a:t>
            </a:r>
            <a:r>
              <a:rPr lang="en-IN" sz="2000" b="1" i="1" dirty="0">
                <a:latin typeface="Times New Roman" panose="02020603050405020304" pitchFamily="18" charset="0"/>
                <a:cs typeface="Times New Roman" panose="02020603050405020304" pitchFamily="18" charset="0"/>
              </a:rPr>
              <a:t>Circle </a:t>
            </a:r>
            <a:r>
              <a:rPr lang="en-IN" sz="2000" b="1" dirty="0">
                <a:latin typeface="Times New Roman" panose="02020603050405020304" pitchFamily="18" charset="0"/>
                <a:cs typeface="Times New Roman" panose="02020603050405020304" pitchFamily="18" charset="0"/>
              </a:rPr>
              <a:t>variable when it is </a:t>
            </a:r>
            <a:r>
              <a:rPr lang="en-IN" sz="2000" b="1" dirty="0" err="1">
                <a:latin typeface="Times New Roman" panose="02020603050405020304" pitchFamily="18" charset="0"/>
                <a:cs typeface="Times New Roman" panose="02020603050405020304" pitchFamily="18" charset="0"/>
              </a:rPr>
              <a:t>dequeued</a:t>
            </a:r>
            <a:r>
              <a:rPr lang="en-IN" sz="2000" b="1" dirty="0">
                <a:latin typeface="Times New Roman" panose="02020603050405020304" pitchFamily="18" charset="0"/>
                <a:cs typeface="Times New Roman" panose="02020603050405020304" pitchFamily="18" charset="0"/>
              </a:rPr>
              <a:t>, and the two types are not compatible.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This </a:t>
            </a:r>
            <a:r>
              <a:rPr lang="en-IN" sz="2000" b="1" dirty="0">
                <a:latin typeface="Times New Roman" panose="02020603050405020304" pitchFamily="18" charset="0"/>
                <a:cs typeface="Times New Roman" panose="02020603050405020304" pitchFamily="18" charset="0"/>
              </a:rPr>
              <a:t>error is not spotted until run time because the compiler does not have enough information to perform this check at compile time.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The </a:t>
            </a:r>
            <a:r>
              <a:rPr lang="en-IN" sz="2000" b="1" dirty="0">
                <a:latin typeface="Times New Roman" panose="02020603050405020304" pitchFamily="18" charset="0"/>
                <a:cs typeface="Times New Roman" panose="02020603050405020304" pitchFamily="18" charset="0"/>
              </a:rPr>
              <a:t>real type of the object being </a:t>
            </a:r>
            <a:r>
              <a:rPr lang="en-IN" sz="2000" b="1" dirty="0" err="1">
                <a:latin typeface="Times New Roman" panose="02020603050405020304" pitchFamily="18" charset="0"/>
                <a:cs typeface="Times New Roman" panose="02020603050405020304" pitchFamily="18" charset="0"/>
              </a:rPr>
              <a:t>dequeued</a:t>
            </a:r>
            <a:r>
              <a:rPr lang="en-IN" sz="2000" b="1" dirty="0">
                <a:latin typeface="Times New Roman" panose="02020603050405020304" pitchFamily="18" charset="0"/>
                <a:cs typeface="Times New Roman" panose="02020603050405020304" pitchFamily="18" charset="0"/>
              </a:rPr>
              <a:t> becomes apparent only when the code runs.</a:t>
            </a:r>
          </a:p>
          <a:p>
            <a:pPr algn="just"/>
            <a:r>
              <a:rPr lang="en-IN" sz="2000" b="1" dirty="0">
                <a:latin typeface="Times New Roman" panose="02020603050405020304" pitchFamily="18" charset="0"/>
                <a:cs typeface="Times New Roman" panose="02020603050405020304" pitchFamily="18" charset="0"/>
              </a:rPr>
              <a:t>Another disadvantage of using the </a:t>
            </a:r>
            <a:r>
              <a:rPr lang="en-IN" sz="2000" b="1" i="1" dirty="0">
                <a:latin typeface="Times New Roman" panose="02020603050405020304" pitchFamily="18" charset="0"/>
                <a:cs typeface="Times New Roman" panose="02020603050405020304" pitchFamily="18" charset="0"/>
              </a:rPr>
              <a:t>object </a:t>
            </a:r>
            <a:r>
              <a:rPr lang="en-IN" sz="2000" b="1" dirty="0">
                <a:latin typeface="Times New Roman" panose="02020603050405020304" pitchFamily="18" charset="0"/>
                <a:cs typeface="Times New Roman" panose="02020603050405020304" pitchFamily="18" charset="0"/>
              </a:rPr>
              <a:t>approach to create generalized classes and methods is that it can consume additional memory and processor time if the runtime needs to convert an </a:t>
            </a:r>
            <a:r>
              <a:rPr lang="en-IN" sz="2000" b="1" i="1" dirty="0">
                <a:latin typeface="Times New Roman" panose="02020603050405020304" pitchFamily="18" charset="0"/>
                <a:cs typeface="Times New Roman" panose="02020603050405020304" pitchFamily="18" charset="0"/>
              </a:rPr>
              <a:t>object </a:t>
            </a:r>
            <a:r>
              <a:rPr lang="en-IN" sz="2000" b="1" dirty="0">
                <a:latin typeface="Times New Roman" panose="02020603050405020304" pitchFamily="18" charset="0"/>
                <a:cs typeface="Times New Roman" panose="02020603050405020304" pitchFamily="18" charset="0"/>
              </a:rPr>
              <a:t>to a value type and back again.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Consider </a:t>
            </a:r>
            <a:r>
              <a:rPr lang="en-IN" sz="2000" b="1" dirty="0">
                <a:latin typeface="Times New Roman" panose="02020603050405020304" pitchFamily="18" charset="0"/>
                <a:cs typeface="Times New Roman" panose="02020603050405020304" pitchFamily="18" charset="0"/>
              </a:rPr>
              <a:t>the following piece of code that manipulates a queue of </a:t>
            </a:r>
            <a:r>
              <a:rPr lang="en-IN" sz="2000" b="1" i="1" dirty="0" err="1">
                <a:latin typeface="Times New Roman" panose="02020603050405020304" pitchFamily="18" charset="0"/>
                <a:cs typeface="Times New Roman" panose="02020603050405020304" pitchFamily="18" charset="0"/>
              </a:rPr>
              <a:t>int</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values:</a:t>
            </a: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714298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873" y="0"/>
            <a:ext cx="12071077" cy="620688"/>
          </a:xfrm>
        </p:spPr>
        <p:txBody>
          <a:bodyPr>
            <a:normAutofit fontScale="90000"/>
          </a:bodyPr>
          <a:lstStyle/>
          <a:p>
            <a:r>
              <a:rPr lang="en-US" b="1" dirty="0" err="1" smtClean="0">
                <a:solidFill>
                  <a:srgbClr val="FF0000"/>
                </a:solidFill>
              </a:rPr>
              <a:t>Contd</a:t>
            </a:r>
            <a:r>
              <a:rPr lang="en-US" b="1" dirty="0" smtClean="0">
                <a:solidFill>
                  <a:srgbClr val="FF0000"/>
                </a:solidFill>
              </a:rPr>
              <a:t>…</a:t>
            </a:r>
            <a:endParaRPr lang="en-IN" b="1" dirty="0">
              <a:solidFill>
                <a:srgbClr val="FF0000"/>
              </a:solidFill>
            </a:endParaRPr>
          </a:p>
        </p:txBody>
      </p:sp>
      <p:sp>
        <p:nvSpPr>
          <p:cNvPr id="2" name="Content Placeholder 1"/>
          <p:cNvSpPr>
            <a:spLocks noGrp="1"/>
          </p:cNvSpPr>
          <p:nvPr>
            <p:ph idx="1"/>
          </p:nvPr>
        </p:nvSpPr>
        <p:spPr>
          <a:xfrm>
            <a:off x="0" y="620688"/>
            <a:ext cx="12188825" cy="6237312"/>
          </a:xfrm>
        </p:spPr>
        <p:txBody>
          <a:bodyPr>
            <a:normAutofit/>
          </a:bodyPr>
          <a:lstStyle/>
          <a:p>
            <a:pPr marL="0" indent="0" algn="just">
              <a:spcBef>
                <a:spcPts val="0"/>
              </a:spcBef>
              <a:buNone/>
            </a:pPr>
            <a:r>
              <a:rPr lang="en-IN" sz="2000" dirty="0" smtClean="0">
                <a:solidFill>
                  <a:srgbClr val="FF0000"/>
                </a:solidFill>
                <a:latin typeface="Times New Roman" panose="02020603050405020304" pitchFamily="18" charset="0"/>
                <a:cs typeface="Times New Roman" panose="02020603050405020304" pitchFamily="18" charset="0"/>
              </a:rPr>
              <a:t>                                                                Queue </a:t>
            </a:r>
            <a:r>
              <a:rPr lang="en-IN" sz="2000" dirty="0" err="1">
                <a:solidFill>
                  <a:srgbClr val="FF0000"/>
                </a:solidFill>
                <a:latin typeface="Times New Roman" panose="02020603050405020304" pitchFamily="18" charset="0"/>
                <a:cs typeface="Times New Roman" panose="02020603050405020304" pitchFamily="18" charset="0"/>
              </a:rPr>
              <a:t>queue</a:t>
            </a:r>
            <a:r>
              <a:rPr lang="en-IN" sz="2000" dirty="0">
                <a:solidFill>
                  <a:srgbClr val="FF0000"/>
                </a:solidFill>
                <a:latin typeface="Times New Roman" panose="02020603050405020304" pitchFamily="18" charset="0"/>
                <a:cs typeface="Times New Roman" panose="02020603050405020304" pitchFamily="18" charset="0"/>
              </a:rPr>
              <a:t> = new Queue</a:t>
            </a:r>
            <a:r>
              <a:rPr lang="en-IN" sz="2000" dirty="0" smtClean="0">
                <a:solidFill>
                  <a:srgbClr val="FF0000"/>
                </a:solidFill>
                <a:latin typeface="Times New Roman" panose="02020603050405020304" pitchFamily="18" charset="0"/>
                <a:cs typeface="Times New Roman" panose="02020603050405020304" pitchFamily="18" charset="0"/>
              </a:rPr>
              <a:t>();</a:t>
            </a:r>
          </a:p>
          <a:p>
            <a:pPr marL="0" indent="0" algn="just">
              <a:spcBef>
                <a:spcPts val="0"/>
              </a:spcBef>
              <a:buNone/>
            </a:pPr>
            <a:r>
              <a:rPr lang="en-IN" sz="2000" dirty="0">
                <a:solidFill>
                  <a:srgbClr val="FF0000"/>
                </a:solidFill>
                <a:latin typeface="Times New Roman" panose="02020603050405020304" pitchFamily="18" charset="0"/>
                <a:cs typeface="Times New Roman" panose="02020603050405020304" pitchFamily="18" charset="0"/>
              </a:rPr>
              <a:t> </a:t>
            </a:r>
            <a:r>
              <a:rPr lang="en-IN" sz="2000" dirty="0" smtClean="0">
                <a:solidFill>
                  <a:srgbClr val="FF0000"/>
                </a:solidFill>
                <a:latin typeface="Times New Roman" panose="02020603050405020304" pitchFamily="18" charset="0"/>
                <a:cs typeface="Times New Roman" panose="02020603050405020304" pitchFamily="18" charset="0"/>
              </a:rPr>
              <a:t>                                                                </a:t>
            </a:r>
            <a:r>
              <a:rPr lang="en-IN" sz="2000" dirty="0" err="1" smtClean="0">
                <a:solidFill>
                  <a:srgbClr val="FF0000"/>
                </a:solidFill>
                <a:latin typeface="Times New Roman" panose="02020603050405020304" pitchFamily="18" charset="0"/>
                <a:cs typeface="Times New Roman" panose="02020603050405020304" pitchFamily="18" charset="0"/>
              </a:rPr>
              <a:t>int</a:t>
            </a:r>
            <a:r>
              <a:rPr lang="en-IN" sz="2000" dirty="0" smtClean="0">
                <a:solidFill>
                  <a:srgbClr val="FF0000"/>
                </a:solidFill>
                <a:latin typeface="Times New Roman" panose="02020603050405020304" pitchFamily="18" charset="0"/>
                <a:cs typeface="Times New Roman" panose="02020603050405020304" pitchFamily="18" charset="0"/>
              </a:rPr>
              <a:t> </a:t>
            </a:r>
            <a:r>
              <a:rPr lang="en-IN" sz="2000" dirty="0" err="1">
                <a:solidFill>
                  <a:srgbClr val="FF0000"/>
                </a:solidFill>
                <a:latin typeface="Times New Roman" panose="02020603050405020304" pitchFamily="18" charset="0"/>
                <a:cs typeface="Times New Roman" panose="02020603050405020304" pitchFamily="18" charset="0"/>
              </a:rPr>
              <a:t>myInt</a:t>
            </a:r>
            <a:r>
              <a:rPr lang="en-IN" sz="2000" dirty="0">
                <a:solidFill>
                  <a:srgbClr val="FF0000"/>
                </a:solidFill>
                <a:latin typeface="Times New Roman" panose="02020603050405020304" pitchFamily="18" charset="0"/>
                <a:cs typeface="Times New Roman" panose="02020603050405020304" pitchFamily="18" charset="0"/>
              </a:rPr>
              <a:t> = 99</a:t>
            </a:r>
            <a:r>
              <a:rPr lang="en-IN" sz="2000" dirty="0" smtClean="0">
                <a:solidFill>
                  <a:srgbClr val="FF0000"/>
                </a:solidFill>
                <a:latin typeface="Times New Roman" panose="02020603050405020304" pitchFamily="18" charset="0"/>
                <a:cs typeface="Times New Roman" panose="02020603050405020304" pitchFamily="18" charset="0"/>
              </a:rPr>
              <a:t>;</a:t>
            </a:r>
          </a:p>
          <a:p>
            <a:pPr marL="0" indent="0" algn="just">
              <a:spcBef>
                <a:spcPts val="0"/>
              </a:spcBef>
              <a:buNone/>
            </a:pPr>
            <a:r>
              <a:rPr lang="en-IN" sz="2000" dirty="0">
                <a:solidFill>
                  <a:srgbClr val="FF0000"/>
                </a:solidFill>
                <a:latin typeface="Times New Roman" panose="02020603050405020304" pitchFamily="18" charset="0"/>
                <a:cs typeface="Times New Roman" panose="02020603050405020304" pitchFamily="18" charset="0"/>
              </a:rPr>
              <a:t> </a:t>
            </a:r>
            <a:r>
              <a:rPr lang="en-IN" sz="2000" dirty="0" smtClean="0">
                <a:solidFill>
                  <a:srgbClr val="FF0000"/>
                </a:solidFill>
                <a:latin typeface="Times New Roman" panose="02020603050405020304" pitchFamily="18" charset="0"/>
                <a:cs typeface="Times New Roman" panose="02020603050405020304" pitchFamily="18" charset="0"/>
              </a:rPr>
              <a:t>                                                               </a:t>
            </a:r>
            <a:r>
              <a:rPr lang="en-IN" sz="2000" dirty="0" err="1" smtClean="0">
                <a:solidFill>
                  <a:srgbClr val="FF0000"/>
                </a:solidFill>
                <a:latin typeface="Times New Roman" panose="02020603050405020304" pitchFamily="18" charset="0"/>
                <a:cs typeface="Times New Roman" panose="02020603050405020304" pitchFamily="18" charset="0"/>
              </a:rPr>
              <a:t>queue.Enqueue</a:t>
            </a:r>
            <a:r>
              <a:rPr lang="en-IN" sz="2000" dirty="0" smtClean="0">
                <a:solidFill>
                  <a:srgbClr val="FF0000"/>
                </a:solidFill>
                <a:latin typeface="Times New Roman" panose="02020603050405020304" pitchFamily="18" charset="0"/>
                <a:cs typeface="Times New Roman" panose="02020603050405020304" pitchFamily="18" charset="0"/>
              </a:rPr>
              <a:t>(</a:t>
            </a:r>
            <a:r>
              <a:rPr lang="en-IN" sz="2000" dirty="0" err="1" smtClean="0">
                <a:solidFill>
                  <a:srgbClr val="FF0000"/>
                </a:solidFill>
                <a:latin typeface="Times New Roman" panose="02020603050405020304" pitchFamily="18" charset="0"/>
                <a:cs typeface="Times New Roman" panose="02020603050405020304" pitchFamily="18" charset="0"/>
              </a:rPr>
              <a:t>myInt</a:t>
            </a:r>
            <a:r>
              <a:rPr lang="en-IN" sz="2000" dirty="0">
                <a:solidFill>
                  <a:srgbClr val="FF0000"/>
                </a:solidFill>
                <a:latin typeface="Times New Roman" panose="02020603050405020304" pitchFamily="18" charset="0"/>
                <a:cs typeface="Times New Roman" panose="02020603050405020304" pitchFamily="18" charset="0"/>
              </a:rPr>
              <a:t>); // box the </a:t>
            </a:r>
            <a:r>
              <a:rPr lang="en-IN" sz="2000" dirty="0" err="1">
                <a:solidFill>
                  <a:srgbClr val="FF0000"/>
                </a:solidFill>
                <a:latin typeface="Times New Roman" panose="02020603050405020304" pitchFamily="18" charset="0"/>
                <a:cs typeface="Times New Roman" panose="02020603050405020304" pitchFamily="18" charset="0"/>
              </a:rPr>
              <a:t>int</a:t>
            </a:r>
            <a:r>
              <a:rPr lang="en-IN" sz="2000" dirty="0">
                <a:solidFill>
                  <a:srgbClr val="FF0000"/>
                </a:solidFill>
                <a:latin typeface="Times New Roman" panose="02020603050405020304" pitchFamily="18" charset="0"/>
                <a:cs typeface="Times New Roman" panose="02020603050405020304" pitchFamily="18" charset="0"/>
              </a:rPr>
              <a:t> to an </a:t>
            </a:r>
            <a:r>
              <a:rPr lang="en-IN" sz="2000" dirty="0" smtClean="0">
                <a:solidFill>
                  <a:srgbClr val="FF0000"/>
                </a:solidFill>
                <a:latin typeface="Times New Roman" panose="02020603050405020304" pitchFamily="18" charset="0"/>
                <a:cs typeface="Times New Roman" panose="02020603050405020304" pitchFamily="18" charset="0"/>
              </a:rPr>
              <a:t>object</a:t>
            </a:r>
          </a:p>
          <a:p>
            <a:pPr marL="0" indent="0" algn="just">
              <a:spcBef>
                <a:spcPts val="0"/>
              </a:spcBef>
              <a:buNone/>
            </a:pPr>
            <a:r>
              <a:rPr lang="en-IN" sz="2000" dirty="0">
                <a:solidFill>
                  <a:srgbClr val="FF0000"/>
                </a:solidFill>
                <a:latin typeface="Times New Roman" panose="02020603050405020304" pitchFamily="18" charset="0"/>
                <a:cs typeface="Times New Roman" panose="02020603050405020304" pitchFamily="18" charset="0"/>
              </a:rPr>
              <a:t> </a:t>
            </a:r>
            <a:r>
              <a:rPr lang="en-IN" sz="2000" dirty="0" smtClean="0">
                <a:solidFill>
                  <a:srgbClr val="FF0000"/>
                </a:solidFill>
                <a:latin typeface="Times New Roman" panose="02020603050405020304" pitchFamily="18" charset="0"/>
                <a:cs typeface="Times New Roman" panose="02020603050405020304" pitchFamily="18" charset="0"/>
              </a:rPr>
              <a:t>                                                                  ……………...</a:t>
            </a:r>
          </a:p>
          <a:p>
            <a:pPr marL="0" indent="0" algn="just">
              <a:spcBef>
                <a:spcPts val="0"/>
              </a:spcBef>
              <a:buNone/>
            </a:pPr>
            <a:r>
              <a:rPr lang="en-IN" sz="2000" dirty="0">
                <a:solidFill>
                  <a:srgbClr val="FF0000"/>
                </a:solidFill>
                <a:latin typeface="Times New Roman" panose="02020603050405020304" pitchFamily="18" charset="0"/>
                <a:cs typeface="Times New Roman" panose="02020603050405020304" pitchFamily="18" charset="0"/>
              </a:rPr>
              <a:t> </a:t>
            </a:r>
            <a:r>
              <a:rPr lang="en-IN" sz="2000" dirty="0" smtClean="0">
                <a:solidFill>
                  <a:srgbClr val="FF0000"/>
                </a:solidFill>
                <a:latin typeface="Times New Roman" panose="02020603050405020304" pitchFamily="18" charset="0"/>
                <a:cs typeface="Times New Roman" panose="02020603050405020304" pitchFamily="18" charset="0"/>
              </a:rPr>
              <a:t>                                                               </a:t>
            </a:r>
            <a:r>
              <a:rPr lang="en-IN" sz="2000" dirty="0" err="1" smtClean="0">
                <a:solidFill>
                  <a:srgbClr val="FF0000"/>
                </a:solidFill>
                <a:latin typeface="Times New Roman" panose="02020603050405020304" pitchFamily="18" charset="0"/>
                <a:cs typeface="Times New Roman" panose="02020603050405020304" pitchFamily="18" charset="0"/>
              </a:rPr>
              <a:t>myInt</a:t>
            </a:r>
            <a:r>
              <a:rPr lang="en-IN" sz="2000" dirty="0" smtClean="0">
                <a:solidFill>
                  <a:srgbClr val="FF0000"/>
                </a:solidFill>
                <a:latin typeface="Times New Roman" panose="02020603050405020304" pitchFamily="18" charset="0"/>
                <a:cs typeface="Times New Roman" panose="02020603050405020304" pitchFamily="18" charset="0"/>
              </a:rPr>
              <a:t> </a:t>
            </a:r>
            <a:r>
              <a:rPr lang="en-IN" sz="2000" dirty="0">
                <a:solidFill>
                  <a:srgbClr val="FF0000"/>
                </a:solidFill>
                <a:latin typeface="Times New Roman" panose="02020603050405020304" pitchFamily="18" charset="0"/>
                <a:cs typeface="Times New Roman" panose="02020603050405020304" pitchFamily="18" charset="0"/>
              </a:rPr>
              <a:t>= (</a:t>
            </a:r>
            <a:r>
              <a:rPr lang="en-IN" sz="2000" dirty="0" err="1" smtClean="0">
                <a:solidFill>
                  <a:srgbClr val="FF0000"/>
                </a:solidFill>
                <a:latin typeface="Times New Roman" panose="02020603050405020304" pitchFamily="18" charset="0"/>
                <a:cs typeface="Times New Roman" panose="02020603050405020304" pitchFamily="18" charset="0"/>
              </a:rPr>
              <a:t>int</a:t>
            </a:r>
            <a:r>
              <a:rPr lang="en-IN" sz="2000" dirty="0" smtClean="0">
                <a:solidFill>
                  <a:srgbClr val="FF0000"/>
                </a:solidFill>
                <a:latin typeface="Times New Roman" panose="02020603050405020304" pitchFamily="18" charset="0"/>
                <a:cs typeface="Times New Roman" panose="02020603050405020304" pitchFamily="18" charset="0"/>
              </a:rPr>
              <a:t>)</a:t>
            </a:r>
            <a:r>
              <a:rPr lang="en-IN" sz="2000" dirty="0" err="1" smtClean="0">
                <a:solidFill>
                  <a:srgbClr val="FF0000"/>
                </a:solidFill>
                <a:latin typeface="Times New Roman" panose="02020603050405020304" pitchFamily="18" charset="0"/>
                <a:cs typeface="Times New Roman" panose="02020603050405020304" pitchFamily="18" charset="0"/>
              </a:rPr>
              <a:t>queue.Dequeue</a:t>
            </a:r>
            <a:r>
              <a:rPr lang="en-IN" sz="2000" dirty="0">
                <a:solidFill>
                  <a:srgbClr val="FF0000"/>
                </a:solidFill>
                <a:latin typeface="Times New Roman" panose="02020603050405020304" pitchFamily="18" charset="0"/>
                <a:cs typeface="Times New Roman" panose="02020603050405020304" pitchFamily="18" charset="0"/>
              </a:rPr>
              <a:t>(); // unbox the object to an </a:t>
            </a:r>
            <a:r>
              <a:rPr lang="en-IN" sz="2000" dirty="0" err="1" smtClean="0">
                <a:solidFill>
                  <a:srgbClr val="FF0000"/>
                </a:solidFill>
                <a:latin typeface="Times New Roman" panose="02020603050405020304" pitchFamily="18" charset="0"/>
                <a:cs typeface="Times New Roman" panose="02020603050405020304" pitchFamily="18" charset="0"/>
              </a:rPr>
              <a:t>int</a:t>
            </a:r>
            <a:endParaRPr lang="en-IN" sz="2000" dirty="0" smtClean="0">
              <a:solidFill>
                <a:srgbClr val="FF0000"/>
              </a:solidFill>
              <a:latin typeface="Times New Roman" panose="02020603050405020304" pitchFamily="18" charset="0"/>
              <a:cs typeface="Times New Roman" panose="02020603050405020304" pitchFamily="18" charset="0"/>
            </a:endParaRPr>
          </a:p>
          <a:p>
            <a:pPr marL="0" indent="0" algn="just">
              <a:spcBef>
                <a:spcPts val="0"/>
              </a:spcBef>
              <a:buNone/>
            </a:pPr>
            <a:endParaRPr lang="en-IN" sz="2000" dirty="0" smtClean="0"/>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The </a:t>
            </a:r>
            <a:r>
              <a:rPr lang="en-IN" sz="2000" b="1" i="1" dirty="0">
                <a:latin typeface="Times New Roman" panose="02020603050405020304" pitchFamily="18" charset="0"/>
                <a:cs typeface="Times New Roman" panose="02020603050405020304" pitchFamily="18" charset="0"/>
              </a:rPr>
              <a:t>Queue </a:t>
            </a:r>
            <a:r>
              <a:rPr lang="en-IN" sz="2000" b="1" dirty="0">
                <a:latin typeface="Times New Roman" panose="02020603050405020304" pitchFamily="18" charset="0"/>
                <a:cs typeface="Times New Roman" panose="02020603050405020304" pitchFamily="18" charset="0"/>
              </a:rPr>
              <a:t>data type expects the items it holds to be objects, and </a:t>
            </a:r>
            <a:r>
              <a:rPr lang="en-IN" sz="2000" b="1" i="1" dirty="0">
                <a:latin typeface="Times New Roman" panose="02020603050405020304" pitchFamily="18" charset="0"/>
                <a:cs typeface="Times New Roman" panose="02020603050405020304" pitchFamily="18" charset="0"/>
              </a:rPr>
              <a:t>object </a:t>
            </a:r>
            <a:r>
              <a:rPr lang="en-IN" sz="2000" b="1" dirty="0">
                <a:latin typeface="Times New Roman" panose="02020603050405020304" pitchFamily="18" charset="0"/>
                <a:cs typeface="Times New Roman" panose="02020603050405020304" pitchFamily="18" charset="0"/>
              </a:rPr>
              <a:t>is a reference type. </a:t>
            </a:r>
            <a:endParaRPr lang="en-IN" sz="20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en-IN" sz="2000" b="1" dirty="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err="1" smtClean="0">
                <a:latin typeface="Times New Roman" panose="02020603050405020304" pitchFamily="18" charset="0"/>
                <a:cs typeface="Times New Roman" panose="02020603050405020304" pitchFamily="18" charset="0"/>
              </a:rPr>
              <a:t>Enqueueing</a:t>
            </a:r>
            <a:r>
              <a:rPr lang="en-IN" sz="2000" b="1" dirty="0" smtClean="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a value type, such as an </a:t>
            </a:r>
            <a:r>
              <a:rPr lang="en-IN" sz="2000" b="1" i="1" dirty="0" err="1">
                <a:latin typeface="Times New Roman" panose="02020603050405020304" pitchFamily="18" charset="0"/>
                <a:cs typeface="Times New Roman" panose="02020603050405020304" pitchFamily="18" charset="0"/>
              </a:rPr>
              <a:t>int</a:t>
            </a:r>
            <a:r>
              <a:rPr lang="en-IN" sz="2000" b="1" dirty="0">
                <a:latin typeface="Times New Roman" panose="02020603050405020304" pitchFamily="18" charset="0"/>
                <a:cs typeface="Times New Roman" panose="02020603050405020304" pitchFamily="18" charset="0"/>
              </a:rPr>
              <a:t>, requires it to be boxed to convert it to a reference type. </a:t>
            </a:r>
            <a:endParaRPr lang="en-IN" sz="20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en-IN" sz="2000" b="1" dirty="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Similarly</a:t>
            </a:r>
            <a:r>
              <a:rPr lang="en-IN" sz="2000" b="1" dirty="0">
                <a:latin typeface="Times New Roman" panose="02020603050405020304" pitchFamily="18" charset="0"/>
                <a:cs typeface="Times New Roman" panose="02020603050405020304" pitchFamily="18" charset="0"/>
              </a:rPr>
              <a:t>, </a:t>
            </a:r>
            <a:r>
              <a:rPr lang="en-IN" sz="2000" b="1" dirty="0" err="1">
                <a:latin typeface="Times New Roman" panose="02020603050405020304" pitchFamily="18" charset="0"/>
                <a:cs typeface="Times New Roman" panose="02020603050405020304" pitchFamily="18" charset="0"/>
              </a:rPr>
              <a:t>dequeueing</a:t>
            </a:r>
            <a:r>
              <a:rPr lang="en-IN" sz="2000" b="1" dirty="0">
                <a:latin typeface="Times New Roman" panose="02020603050405020304" pitchFamily="18" charset="0"/>
                <a:cs typeface="Times New Roman" panose="02020603050405020304" pitchFamily="18" charset="0"/>
              </a:rPr>
              <a:t> into an </a:t>
            </a:r>
            <a:r>
              <a:rPr lang="en-IN" sz="2000" b="1" i="1" dirty="0" err="1">
                <a:latin typeface="Times New Roman" panose="02020603050405020304" pitchFamily="18" charset="0"/>
                <a:cs typeface="Times New Roman" panose="02020603050405020304" pitchFamily="18" charset="0"/>
              </a:rPr>
              <a:t>int</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requires the item to be unboxed to convert it back to a value type. See the sections titled “Boxing” and “Unboxing” in Chapter 8 for more details. </a:t>
            </a:r>
            <a:endParaRPr lang="en-IN" sz="20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en-IN" sz="2000" b="1" dirty="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Although </a:t>
            </a:r>
            <a:r>
              <a:rPr lang="en-IN" sz="2000" b="1" dirty="0">
                <a:latin typeface="Times New Roman" panose="02020603050405020304" pitchFamily="18" charset="0"/>
                <a:cs typeface="Times New Roman" panose="02020603050405020304" pitchFamily="18" charset="0"/>
              </a:rPr>
              <a:t>boxing and unboxing happen transparently, they add performance overhead because they involve dynamic memory allocations. </a:t>
            </a:r>
            <a:endParaRPr lang="en-IN" sz="20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en-IN" sz="2000" b="1" dirty="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This </a:t>
            </a:r>
            <a:r>
              <a:rPr lang="en-IN" sz="2000" b="1" dirty="0">
                <a:latin typeface="Times New Roman" panose="02020603050405020304" pitchFamily="18" charset="0"/>
                <a:cs typeface="Times New Roman" panose="02020603050405020304" pitchFamily="18" charset="0"/>
              </a:rPr>
              <a:t>overhead is small for each item, but it adds up when a program creates queues of large numbers of value types.</a:t>
            </a: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508210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873" y="0"/>
            <a:ext cx="12071077" cy="620688"/>
          </a:xfrm>
        </p:spPr>
        <p:txBody>
          <a:bodyPr>
            <a:normAutofit fontScale="90000"/>
          </a:bodyPr>
          <a:lstStyle/>
          <a:p>
            <a:r>
              <a:rPr lang="en-IN" b="1" dirty="0" smtClean="0">
                <a:solidFill>
                  <a:srgbClr val="FF0000"/>
                </a:solidFill>
              </a:rPr>
              <a:t>The </a:t>
            </a:r>
            <a:r>
              <a:rPr lang="en-IN" b="1" dirty="0">
                <a:solidFill>
                  <a:srgbClr val="FF0000"/>
                </a:solidFill>
              </a:rPr>
              <a:t>Generics Solution</a:t>
            </a:r>
          </a:p>
        </p:txBody>
      </p:sp>
      <p:sp>
        <p:nvSpPr>
          <p:cNvPr id="2" name="Content Placeholder 1"/>
          <p:cNvSpPr>
            <a:spLocks noGrp="1"/>
          </p:cNvSpPr>
          <p:nvPr>
            <p:ph idx="1"/>
          </p:nvPr>
        </p:nvSpPr>
        <p:spPr>
          <a:xfrm>
            <a:off x="0" y="620688"/>
            <a:ext cx="12188825" cy="6237312"/>
          </a:xfrm>
        </p:spPr>
        <p:txBody>
          <a:bodyPr>
            <a:normAutofit/>
          </a:bodyPr>
          <a:lstStyle/>
          <a:p>
            <a:pPr marL="0" indent="0" algn="just">
              <a:spcBef>
                <a:spcPts val="0"/>
              </a:spcBef>
              <a:buNone/>
            </a:pPr>
            <a:r>
              <a:rPr lang="en-IN" sz="2000" b="1" dirty="0">
                <a:latin typeface="Times New Roman" panose="02020603050405020304" pitchFamily="18" charset="0"/>
                <a:cs typeface="Times New Roman" panose="02020603050405020304" pitchFamily="18" charset="0"/>
              </a:rPr>
              <a:t>C# provides generics to remove the need for casting, improve type safety, reduce the amount of boxing required, and make it easier to create generalized classes and methods. </a:t>
            </a:r>
            <a:endParaRPr lang="en-IN" sz="20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en-IN" sz="2000" b="1" dirty="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Generic </a:t>
            </a:r>
            <a:r>
              <a:rPr lang="en-IN" sz="2000" b="1" dirty="0">
                <a:latin typeface="Times New Roman" panose="02020603050405020304" pitchFamily="18" charset="0"/>
                <a:cs typeface="Times New Roman" panose="02020603050405020304" pitchFamily="18" charset="0"/>
              </a:rPr>
              <a:t>classes and methods accept </a:t>
            </a:r>
            <a:r>
              <a:rPr lang="en-IN" sz="2000" b="1" i="1" dirty="0">
                <a:latin typeface="Times New Roman" panose="02020603050405020304" pitchFamily="18" charset="0"/>
                <a:cs typeface="Times New Roman" panose="02020603050405020304" pitchFamily="18" charset="0"/>
              </a:rPr>
              <a:t>type parameters</a:t>
            </a:r>
            <a:r>
              <a:rPr lang="en-IN" sz="2000" b="1" dirty="0">
                <a:latin typeface="Times New Roman" panose="02020603050405020304" pitchFamily="18" charset="0"/>
                <a:cs typeface="Times New Roman" panose="02020603050405020304" pitchFamily="18" charset="0"/>
              </a:rPr>
              <a:t>, which specify the types of objects that they operate on. </a:t>
            </a:r>
            <a:endParaRPr lang="en-IN" sz="20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en-IN" sz="2000" b="1" dirty="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In </a:t>
            </a:r>
            <a:r>
              <a:rPr lang="en-IN" sz="2000" b="1" dirty="0">
                <a:latin typeface="Times New Roman" panose="02020603050405020304" pitchFamily="18" charset="0"/>
                <a:cs typeface="Times New Roman" panose="02020603050405020304" pitchFamily="18" charset="0"/>
              </a:rPr>
              <a:t>C#, you indicate that a class is a generic class by providing a type parameter in angle brackets, like this</a:t>
            </a:r>
            <a:r>
              <a:rPr lang="en-IN" sz="2000" b="1" dirty="0" smtClean="0">
                <a:latin typeface="Times New Roman" panose="02020603050405020304" pitchFamily="18" charset="0"/>
                <a:cs typeface="Times New Roman" panose="02020603050405020304" pitchFamily="18" charset="0"/>
              </a:rPr>
              <a:t>: </a:t>
            </a:r>
          </a:p>
          <a:p>
            <a:pPr marL="0" indent="0" algn="just">
              <a:spcBef>
                <a:spcPts val="0"/>
              </a:spcBef>
              <a:buNone/>
            </a:pPr>
            <a:endParaRPr lang="en-US" sz="2000" b="1" dirty="0">
              <a:solidFill>
                <a:srgbClr val="FF0000"/>
              </a:solidFill>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solidFill>
                  <a:srgbClr val="FF0000"/>
                </a:solidFill>
              </a:rPr>
              <a:t>                                                             class </a:t>
            </a:r>
            <a:r>
              <a:rPr lang="en-IN" sz="2000" b="1" dirty="0">
                <a:solidFill>
                  <a:srgbClr val="FF0000"/>
                </a:solidFill>
              </a:rPr>
              <a:t>Queue&lt;T</a:t>
            </a:r>
            <a:r>
              <a:rPr lang="en-IN" sz="2000" b="1" dirty="0" smtClean="0">
                <a:solidFill>
                  <a:srgbClr val="FF0000"/>
                </a:solidFill>
              </a:rPr>
              <a:t>&gt;</a:t>
            </a:r>
          </a:p>
          <a:p>
            <a:pPr marL="0" indent="0" algn="just">
              <a:spcBef>
                <a:spcPts val="0"/>
              </a:spcBef>
              <a:buNone/>
            </a:pPr>
            <a:r>
              <a:rPr lang="en-IN" sz="2000" b="1" dirty="0">
                <a:solidFill>
                  <a:srgbClr val="FF0000"/>
                </a:solidFill>
              </a:rPr>
              <a:t> </a:t>
            </a:r>
            <a:r>
              <a:rPr lang="en-IN" sz="2000" b="1" dirty="0" smtClean="0">
                <a:solidFill>
                  <a:srgbClr val="FF0000"/>
                </a:solidFill>
              </a:rPr>
              <a:t>                                                            { </a:t>
            </a:r>
          </a:p>
          <a:p>
            <a:pPr marL="0" indent="0" algn="just">
              <a:spcBef>
                <a:spcPts val="0"/>
              </a:spcBef>
              <a:buNone/>
            </a:pPr>
            <a:r>
              <a:rPr lang="en-IN" sz="2000" b="1" dirty="0">
                <a:solidFill>
                  <a:srgbClr val="FF0000"/>
                </a:solidFill>
              </a:rPr>
              <a:t> </a:t>
            </a:r>
            <a:r>
              <a:rPr lang="en-IN" sz="2000" b="1" dirty="0" smtClean="0">
                <a:solidFill>
                  <a:srgbClr val="FF0000"/>
                </a:solidFill>
              </a:rPr>
              <a:t>                                                              ……….....</a:t>
            </a:r>
          </a:p>
          <a:p>
            <a:pPr marL="0" indent="0" algn="just">
              <a:spcBef>
                <a:spcPts val="0"/>
              </a:spcBef>
              <a:buNone/>
            </a:pPr>
            <a:r>
              <a:rPr lang="en-IN" sz="2000" b="1" dirty="0">
                <a:solidFill>
                  <a:srgbClr val="FF0000"/>
                </a:solidFill>
              </a:rPr>
              <a:t> </a:t>
            </a:r>
            <a:r>
              <a:rPr lang="en-IN" sz="2000" b="1" dirty="0" smtClean="0">
                <a:solidFill>
                  <a:srgbClr val="FF0000"/>
                </a:solidFill>
              </a:rPr>
              <a:t>                                                            } </a:t>
            </a:r>
          </a:p>
          <a:p>
            <a:pPr marL="0" indent="0" algn="just">
              <a:spcBef>
                <a:spcPts val="0"/>
              </a:spcBef>
              <a:buNone/>
            </a:pPr>
            <a:r>
              <a:rPr lang="en-IN" sz="2000" b="1" dirty="0">
                <a:latin typeface="Times New Roman" panose="02020603050405020304" pitchFamily="18" charset="0"/>
                <a:cs typeface="Times New Roman" panose="02020603050405020304" pitchFamily="18" charset="0"/>
              </a:rPr>
              <a:t>The </a:t>
            </a:r>
            <a:r>
              <a:rPr lang="en-IN" sz="2000" b="1" i="1" dirty="0">
                <a:latin typeface="Times New Roman" panose="02020603050405020304" pitchFamily="18" charset="0"/>
                <a:cs typeface="Times New Roman" panose="02020603050405020304" pitchFamily="18" charset="0"/>
              </a:rPr>
              <a:t>T </a:t>
            </a:r>
            <a:r>
              <a:rPr lang="en-IN" sz="2000" b="1" dirty="0">
                <a:latin typeface="Times New Roman" panose="02020603050405020304" pitchFamily="18" charset="0"/>
                <a:cs typeface="Times New Roman" panose="02020603050405020304" pitchFamily="18" charset="0"/>
              </a:rPr>
              <a:t>in this example acts as a placeholder for a real type at compile time. </a:t>
            </a:r>
            <a:endParaRPr lang="en-IN" sz="20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en-IN" sz="2000" b="1" dirty="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When </a:t>
            </a:r>
            <a:r>
              <a:rPr lang="en-IN" sz="2000" b="1" dirty="0">
                <a:latin typeface="Times New Roman" panose="02020603050405020304" pitchFamily="18" charset="0"/>
                <a:cs typeface="Times New Roman" panose="02020603050405020304" pitchFamily="18" charset="0"/>
              </a:rPr>
              <a:t>you write code to instantiate a generic </a:t>
            </a:r>
            <a:r>
              <a:rPr lang="en-IN" sz="2000" b="1" i="1" dirty="0">
                <a:latin typeface="Times New Roman" panose="02020603050405020304" pitchFamily="18" charset="0"/>
                <a:cs typeface="Times New Roman" panose="02020603050405020304" pitchFamily="18" charset="0"/>
              </a:rPr>
              <a:t>Queue</a:t>
            </a:r>
            <a:r>
              <a:rPr lang="en-IN" sz="2000" b="1" dirty="0">
                <a:latin typeface="Times New Roman" panose="02020603050405020304" pitchFamily="18" charset="0"/>
                <a:cs typeface="Times New Roman" panose="02020603050405020304" pitchFamily="18" charset="0"/>
              </a:rPr>
              <a:t>, you provide the type that should be substituted for </a:t>
            </a:r>
            <a:r>
              <a:rPr lang="en-IN" sz="2000" b="1" i="1" dirty="0">
                <a:latin typeface="Times New Roman" panose="02020603050405020304" pitchFamily="18" charset="0"/>
                <a:cs typeface="Times New Roman" panose="02020603050405020304" pitchFamily="18" charset="0"/>
              </a:rPr>
              <a:t>T </a:t>
            </a:r>
            <a:r>
              <a:rPr lang="en-IN" sz="2000" b="1" dirty="0">
                <a:latin typeface="Times New Roman" panose="02020603050405020304" pitchFamily="18" charset="0"/>
                <a:cs typeface="Times New Roman" panose="02020603050405020304" pitchFamily="18" charset="0"/>
              </a:rPr>
              <a:t>(</a:t>
            </a:r>
            <a:r>
              <a:rPr lang="en-IN" sz="2000" b="1" i="1" dirty="0">
                <a:latin typeface="Times New Roman" panose="02020603050405020304" pitchFamily="18" charset="0"/>
                <a:cs typeface="Times New Roman" panose="02020603050405020304" pitchFamily="18" charset="0"/>
              </a:rPr>
              <a:t>Circle</a:t>
            </a:r>
            <a:r>
              <a:rPr lang="en-IN" sz="2000" b="1" dirty="0">
                <a:latin typeface="Times New Roman" panose="02020603050405020304" pitchFamily="18" charset="0"/>
                <a:cs typeface="Times New Roman" panose="02020603050405020304" pitchFamily="18" charset="0"/>
              </a:rPr>
              <a:t>, </a:t>
            </a:r>
            <a:r>
              <a:rPr lang="en-IN" sz="2000" b="1" i="1" dirty="0">
                <a:latin typeface="Times New Roman" panose="02020603050405020304" pitchFamily="18" charset="0"/>
                <a:cs typeface="Times New Roman" panose="02020603050405020304" pitchFamily="18" charset="0"/>
              </a:rPr>
              <a:t>Horse</a:t>
            </a:r>
            <a:r>
              <a:rPr lang="en-IN" sz="2000" b="1" dirty="0">
                <a:latin typeface="Times New Roman" panose="02020603050405020304" pitchFamily="18" charset="0"/>
                <a:cs typeface="Times New Roman" panose="02020603050405020304" pitchFamily="18" charset="0"/>
              </a:rPr>
              <a:t>, </a:t>
            </a:r>
            <a:r>
              <a:rPr lang="en-IN" sz="2000" b="1" i="1" dirty="0" err="1">
                <a:latin typeface="Times New Roman" panose="02020603050405020304" pitchFamily="18" charset="0"/>
                <a:cs typeface="Times New Roman" panose="02020603050405020304" pitchFamily="18" charset="0"/>
              </a:rPr>
              <a:t>int</a:t>
            </a:r>
            <a:r>
              <a:rPr lang="en-IN" sz="2000" b="1" dirty="0">
                <a:latin typeface="Times New Roman" panose="02020603050405020304" pitchFamily="18" charset="0"/>
                <a:cs typeface="Times New Roman" panose="02020603050405020304" pitchFamily="18" charset="0"/>
              </a:rPr>
              <a:t>, and so on). </a:t>
            </a:r>
            <a:endParaRPr lang="en-IN" sz="20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en-IN" sz="2000" b="1" dirty="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When </a:t>
            </a:r>
            <a:r>
              <a:rPr lang="en-IN" sz="2000" b="1" dirty="0">
                <a:latin typeface="Times New Roman" panose="02020603050405020304" pitchFamily="18" charset="0"/>
                <a:cs typeface="Times New Roman" panose="02020603050405020304" pitchFamily="18" charset="0"/>
              </a:rPr>
              <a:t>you define the fields and methods in the class, you use this same placeholder to indicate the type of these items, like this:</a:t>
            </a: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951954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873" y="0"/>
            <a:ext cx="12071077" cy="620688"/>
          </a:xfrm>
        </p:spPr>
        <p:txBody>
          <a:bodyPr>
            <a:normAutofit fontScale="90000"/>
          </a:bodyPr>
          <a:lstStyle/>
          <a:p>
            <a:r>
              <a:rPr lang="en-IN" b="1" dirty="0" smtClean="0">
                <a:solidFill>
                  <a:srgbClr val="FF0000"/>
                </a:solidFill>
              </a:rPr>
              <a:t>The </a:t>
            </a:r>
            <a:r>
              <a:rPr lang="en-IN" b="1" dirty="0">
                <a:solidFill>
                  <a:srgbClr val="FF0000"/>
                </a:solidFill>
              </a:rPr>
              <a:t>Generics Solution</a:t>
            </a:r>
          </a:p>
        </p:txBody>
      </p:sp>
      <p:pic>
        <p:nvPicPr>
          <p:cNvPr id="3" name="Content Placeholder 2"/>
          <p:cNvPicPr>
            <a:picLocks noGrp="1" noChangeAspect="1"/>
          </p:cNvPicPr>
          <p:nvPr>
            <p:ph idx="1"/>
          </p:nvPr>
        </p:nvPicPr>
        <p:blipFill>
          <a:blip r:embed="rId2"/>
          <a:stretch>
            <a:fillRect/>
          </a:stretch>
        </p:blipFill>
        <p:spPr>
          <a:xfrm>
            <a:off x="621804" y="627165"/>
            <a:ext cx="10761646" cy="5832648"/>
          </a:xfrm>
          <a:prstGeom prst="rect">
            <a:avLst/>
          </a:prstGeom>
        </p:spPr>
      </p:pic>
    </p:spTree>
    <p:extLst>
      <p:ext uri="{BB962C8B-B14F-4D97-AF65-F5344CB8AC3E}">
        <p14:creationId xmlns:p14="http://schemas.microsoft.com/office/powerpoint/2010/main" xmlns="" val="16245997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85"/>
            <a:ext cx="12188825" cy="544488"/>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620688"/>
            <a:ext cx="12188825" cy="6237312"/>
          </a:xfrm>
        </p:spPr>
        <p:txBody>
          <a:bodyPr>
            <a:normAutofit/>
          </a:bodyPr>
          <a:lstStyle/>
          <a:p>
            <a:pPr algn="just"/>
            <a:r>
              <a:rPr lang="en-IN" sz="2000" b="1" dirty="0">
                <a:latin typeface="Times New Roman" panose="02020603050405020304" pitchFamily="18" charset="0"/>
                <a:cs typeface="Times New Roman" panose="02020603050405020304" pitchFamily="18" charset="0"/>
              </a:rPr>
              <a:t>The type parameter, </a:t>
            </a:r>
            <a:r>
              <a:rPr lang="en-IN" sz="2000" b="1" i="1" dirty="0">
                <a:latin typeface="Times New Roman" panose="02020603050405020304" pitchFamily="18" charset="0"/>
                <a:cs typeface="Times New Roman" panose="02020603050405020304" pitchFamily="18" charset="0"/>
              </a:rPr>
              <a:t>T</a:t>
            </a:r>
            <a:r>
              <a:rPr lang="en-IN" sz="2000" b="1" dirty="0">
                <a:latin typeface="Times New Roman" panose="02020603050405020304" pitchFamily="18" charset="0"/>
                <a:cs typeface="Times New Roman" panose="02020603050405020304" pitchFamily="18" charset="0"/>
              </a:rPr>
              <a:t>, can be any legal C# identifier, although the lone character </a:t>
            </a:r>
            <a:r>
              <a:rPr lang="en-IN" sz="2000" b="1" i="1" dirty="0">
                <a:latin typeface="Times New Roman" panose="02020603050405020304" pitchFamily="18" charset="0"/>
                <a:cs typeface="Times New Roman" panose="02020603050405020304" pitchFamily="18" charset="0"/>
              </a:rPr>
              <a:t>T </a:t>
            </a:r>
            <a:r>
              <a:rPr lang="en-IN" sz="2000" b="1" dirty="0">
                <a:latin typeface="Times New Roman" panose="02020603050405020304" pitchFamily="18" charset="0"/>
                <a:cs typeface="Times New Roman" panose="02020603050405020304" pitchFamily="18" charset="0"/>
              </a:rPr>
              <a:t>is commonly used. It is replaced with the type you specify when you create a </a:t>
            </a:r>
            <a:r>
              <a:rPr lang="en-IN" sz="2000" b="1" i="1" dirty="0">
                <a:latin typeface="Times New Roman" panose="02020603050405020304" pitchFamily="18" charset="0"/>
                <a:cs typeface="Times New Roman" panose="02020603050405020304" pitchFamily="18" charset="0"/>
              </a:rPr>
              <a:t>Queue </a:t>
            </a:r>
            <a:r>
              <a:rPr lang="en-IN" sz="2000" b="1" dirty="0">
                <a:latin typeface="Times New Roman" panose="02020603050405020304" pitchFamily="18" charset="0"/>
                <a:cs typeface="Times New Roman" panose="02020603050405020304" pitchFamily="18" charset="0"/>
              </a:rPr>
              <a:t>object.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The </a:t>
            </a:r>
            <a:r>
              <a:rPr lang="en-IN" sz="2000" b="1" dirty="0">
                <a:latin typeface="Times New Roman" panose="02020603050405020304" pitchFamily="18" charset="0"/>
                <a:cs typeface="Times New Roman" panose="02020603050405020304" pitchFamily="18" charset="0"/>
              </a:rPr>
              <a:t>following examples create a </a:t>
            </a:r>
            <a:r>
              <a:rPr lang="en-IN" sz="2000" b="1" i="1" dirty="0">
                <a:latin typeface="Times New Roman" panose="02020603050405020304" pitchFamily="18" charset="0"/>
                <a:cs typeface="Times New Roman" panose="02020603050405020304" pitchFamily="18" charset="0"/>
              </a:rPr>
              <a:t>Queue </a:t>
            </a:r>
            <a:r>
              <a:rPr lang="en-IN" sz="2000" b="1" dirty="0">
                <a:latin typeface="Times New Roman" panose="02020603050405020304" pitchFamily="18" charset="0"/>
                <a:cs typeface="Times New Roman" panose="02020603050405020304" pitchFamily="18" charset="0"/>
              </a:rPr>
              <a:t>of </a:t>
            </a:r>
            <a:r>
              <a:rPr lang="en-IN" sz="2000" b="1" i="1" dirty="0" err="1">
                <a:latin typeface="Times New Roman" panose="02020603050405020304" pitchFamily="18" charset="0"/>
                <a:cs typeface="Times New Roman" panose="02020603050405020304" pitchFamily="18" charset="0"/>
              </a:rPr>
              <a:t>int</a:t>
            </a:r>
            <a:r>
              <a:rPr lang="en-IN" sz="2000" b="1" dirty="0" err="1">
                <a:latin typeface="Times New Roman" panose="02020603050405020304" pitchFamily="18" charset="0"/>
                <a:cs typeface="Times New Roman" panose="02020603050405020304" pitchFamily="18" charset="0"/>
              </a:rPr>
              <a:t>s</a:t>
            </a:r>
            <a:r>
              <a:rPr lang="en-IN" sz="2000" b="1" dirty="0">
                <a:latin typeface="Times New Roman" panose="02020603050405020304" pitchFamily="18" charset="0"/>
                <a:cs typeface="Times New Roman" panose="02020603050405020304" pitchFamily="18" charset="0"/>
              </a:rPr>
              <a:t>, and a </a:t>
            </a:r>
            <a:r>
              <a:rPr lang="en-IN" sz="2000" b="1" i="1" dirty="0">
                <a:latin typeface="Times New Roman" panose="02020603050405020304" pitchFamily="18" charset="0"/>
                <a:cs typeface="Times New Roman" panose="02020603050405020304" pitchFamily="18" charset="0"/>
              </a:rPr>
              <a:t>Queue </a:t>
            </a:r>
            <a:r>
              <a:rPr lang="en-IN" sz="2000" b="1" dirty="0">
                <a:latin typeface="Times New Roman" panose="02020603050405020304" pitchFamily="18" charset="0"/>
                <a:cs typeface="Times New Roman" panose="02020603050405020304" pitchFamily="18" charset="0"/>
              </a:rPr>
              <a:t>of </a:t>
            </a:r>
            <a:r>
              <a:rPr lang="en-IN" sz="2000" b="1" i="1" dirty="0">
                <a:latin typeface="Times New Roman" panose="02020603050405020304" pitchFamily="18" charset="0"/>
                <a:cs typeface="Times New Roman" panose="02020603050405020304" pitchFamily="18" charset="0"/>
              </a:rPr>
              <a:t>Horse</a:t>
            </a:r>
            <a:r>
              <a:rPr lang="en-IN" sz="2000" b="1" dirty="0">
                <a:latin typeface="Times New Roman" panose="02020603050405020304" pitchFamily="18" charset="0"/>
                <a:cs typeface="Times New Roman" panose="02020603050405020304" pitchFamily="18" charset="0"/>
              </a:rPr>
              <a:t>s: </a:t>
            </a:r>
            <a:r>
              <a:rPr lang="en-IN" sz="2000" b="1" dirty="0" smtClean="0">
                <a:latin typeface="Times New Roman" panose="02020603050405020304" pitchFamily="18" charset="0"/>
                <a:cs typeface="Times New Roman" panose="02020603050405020304" pitchFamily="18" charset="0"/>
              </a:rPr>
              <a:t> </a:t>
            </a:r>
          </a:p>
          <a:p>
            <a:pPr algn="just">
              <a:spcBef>
                <a:spcPts val="600"/>
              </a:spcBef>
            </a:pPr>
            <a:r>
              <a:rPr lang="en-IN" sz="2000" dirty="0" smtClean="0"/>
              <a:t>                                              </a:t>
            </a:r>
            <a:r>
              <a:rPr lang="en-IN" sz="2000" b="1" dirty="0" smtClean="0">
                <a:solidFill>
                  <a:srgbClr val="FF0000"/>
                </a:solidFill>
                <a:latin typeface="Times New Roman" panose="02020603050405020304" pitchFamily="18" charset="0"/>
                <a:cs typeface="Times New Roman" panose="02020603050405020304" pitchFamily="18" charset="0"/>
              </a:rPr>
              <a:t>Queue&lt;</a:t>
            </a:r>
            <a:r>
              <a:rPr lang="en-IN" sz="2000" b="1" dirty="0" err="1" smtClean="0">
                <a:solidFill>
                  <a:srgbClr val="FF0000"/>
                </a:solidFill>
                <a:latin typeface="Times New Roman" panose="02020603050405020304" pitchFamily="18" charset="0"/>
                <a:cs typeface="Times New Roman" panose="02020603050405020304" pitchFamily="18" charset="0"/>
              </a:rPr>
              <a:t>int</a:t>
            </a:r>
            <a:r>
              <a:rPr lang="en-IN" sz="2000" b="1" dirty="0">
                <a:solidFill>
                  <a:srgbClr val="FF0000"/>
                </a:solidFill>
                <a:latin typeface="Times New Roman" panose="02020603050405020304" pitchFamily="18" charset="0"/>
                <a:cs typeface="Times New Roman" panose="02020603050405020304" pitchFamily="18" charset="0"/>
              </a:rPr>
              <a:t>&gt; </a:t>
            </a:r>
            <a:r>
              <a:rPr lang="en-IN" sz="2000" b="1" dirty="0" err="1">
                <a:solidFill>
                  <a:srgbClr val="FF0000"/>
                </a:solidFill>
                <a:latin typeface="Times New Roman" panose="02020603050405020304" pitchFamily="18" charset="0"/>
                <a:cs typeface="Times New Roman" panose="02020603050405020304" pitchFamily="18" charset="0"/>
              </a:rPr>
              <a:t>intQueue</a:t>
            </a:r>
            <a:r>
              <a:rPr lang="en-IN" sz="2000" b="1" dirty="0">
                <a:solidFill>
                  <a:srgbClr val="FF0000"/>
                </a:solidFill>
                <a:latin typeface="Times New Roman" panose="02020603050405020304" pitchFamily="18" charset="0"/>
                <a:cs typeface="Times New Roman" panose="02020603050405020304" pitchFamily="18" charset="0"/>
              </a:rPr>
              <a:t> = new Queue&lt;</a:t>
            </a:r>
            <a:r>
              <a:rPr lang="en-IN" sz="2000" b="1" dirty="0" err="1">
                <a:solidFill>
                  <a:srgbClr val="FF0000"/>
                </a:solidFill>
                <a:latin typeface="Times New Roman" panose="02020603050405020304" pitchFamily="18" charset="0"/>
                <a:cs typeface="Times New Roman" panose="02020603050405020304" pitchFamily="18" charset="0"/>
              </a:rPr>
              <a:t>int</a:t>
            </a:r>
            <a:r>
              <a:rPr lang="en-IN" sz="2000" b="1" dirty="0" smtClean="0">
                <a:solidFill>
                  <a:srgbClr val="FF0000"/>
                </a:solidFill>
                <a:latin typeface="Times New Roman" panose="02020603050405020304" pitchFamily="18" charset="0"/>
                <a:cs typeface="Times New Roman" panose="02020603050405020304" pitchFamily="18" charset="0"/>
              </a:rPr>
              <a:t>&gt;();</a:t>
            </a:r>
          </a:p>
          <a:p>
            <a:pPr algn="just">
              <a:spcBef>
                <a:spcPts val="600"/>
              </a:spcBef>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Queue&lt;Horse</a:t>
            </a:r>
            <a:r>
              <a:rPr lang="en-IN" sz="2000" b="1" dirty="0">
                <a:solidFill>
                  <a:srgbClr val="FF0000"/>
                </a:solidFill>
                <a:latin typeface="Times New Roman" panose="02020603050405020304" pitchFamily="18" charset="0"/>
                <a:cs typeface="Times New Roman" panose="02020603050405020304" pitchFamily="18" charset="0"/>
              </a:rPr>
              <a:t>&gt; </a:t>
            </a:r>
            <a:r>
              <a:rPr lang="en-IN" sz="2000" b="1" dirty="0" err="1">
                <a:solidFill>
                  <a:srgbClr val="FF0000"/>
                </a:solidFill>
                <a:latin typeface="Times New Roman" panose="02020603050405020304" pitchFamily="18" charset="0"/>
                <a:cs typeface="Times New Roman" panose="02020603050405020304" pitchFamily="18" charset="0"/>
              </a:rPr>
              <a:t>horseQueue</a:t>
            </a:r>
            <a:r>
              <a:rPr lang="en-IN" sz="2000" b="1" dirty="0">
                <a:solidFill>
                  <a:srgbClr val="FF0000"/>
                </a:solidFill>
                <a:latin typeface="Times New Roman" panose="02020603050405020304" pitchFamily="18" charset="0"/>
                <a:cs typeface="Times New Roman" panose="02020603050405020304" pitchFamily="18" charset="0"/>
              </a:rPr>
              <a:t> = new Queue&lt;Horse</a:t>
            </a:r>
            <a:r>
              <a:rPr lang="en-IN" sz="2000" b="1" dirty="0" smtClean="0">
                <a:solidFill>
                  <a:srgbClr val="FF0000"/>
                </a:solidFill>
                <a:latin typeface="Times New Roman" panose="02020603050405020304" pitchFamily="18" charset="0"/>
                <a:cs typeface="Times New Roman" panose="02020603050405020304" pitchFamily="18" charset="0"/>
              </a:rPr>
              <a:t>&gt;();  </a:t>
            </a:r>
          </a:p>
          <a:p>
            <a:pPr algn="just">
              <a:spcBef>
                <a:spcPts val="600"/>
              </a:spcBef>
            </a:pPr>
            <a:r>
              <a:rPr lang="en-IN" sz="2000" b="1" dirty="0">
                <a:latin typeface="Times New Roman" panose="02020603050405020304" pitchFamily="18" charset="0"/>
                <a:cs typeface="Times New Roman" panose="02020603050405020304" pitchFamily="18" charset="0"/>
              </a:rPr>
              <a:t>Additionally, the compiler now has enough information to perform strict type-checking when you build the application. </a:t>
            </a:r>
            <a:endParaRPr lang="en-IN" sz="2000" b="1" dirty="0" smtClean="0">
              <a:latin typeface="Times New Roman" panose="02020603050405020304" pitchFamily="18" charset="0"/>
              <a:cs typeface="Times New Roman" panose="02020603050405020304" pitchFamily="18" charset="0"/>
            </a:endParaRPr>
          </a:p>
          <a:p>
            <a:pPr algn="just">
              <a:spcBef>
                <a:spcPts val="600"/>
              </a:spcBef>
            </a:pPr>
            <a:r>
              <a:rPr lang="en-IN" sz="2000" b="1" dirty="0" smtClean="0">
                <a:latin typeface="Times New Roman" panose="02020603050405020304" pitchFamily="18" charset="0"/>
                <a:cs typeface="Times New Roman" panose="02020603050405020304" pitchFamily="18" charset="0"/>
              </a:rPr>
              <a:t>You </a:t>
            </a:r>
            <a:r>
              <a:rPr lang="en-IN" sz="2000" b="1" dirty="0">
                <a:latin typeface="Times New Roman" panose="02020603050405020304" pitchFamily="18" charset="0"/>
                <a:cs typeface="Times New Roman" panose="02020603050405020304" pitchFamily="18" charset="0"/>
              </a:rPr>
              <a:t>no longer need to cast data when you call the </a:t>
            </a:r>
            <a:r>
              <a:rPr lang="en-IN" sz="2000" b="1" i="1" dirty="0" err="1">
                <a:latin typeface="Times New Roman" panose="02020603050405020304" pitchFamily="18" charset="0"/>
                <a:cs typeface="Times New Roman" panose="02020603050405020304" pitchFamily="18" charset="0"/>
              </a:rPr>
              <a:t>Dequeue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method, and the compiler can trap any type mismatch errors early:</a:t>
            </a:r>
            <a:endParaRPr lang="en-IN" sz="2000" b="1" dirty="0" smtClean="0">
              <a:solidFill>
                <a:srgbClr val="FF0000"/>
              </a:solidFill>
              <a:latin typeface="Times New Roman" panose="02020603050405020304" pitchFamily="18" charset="0"/>
              <a:cs typeface="Times New Roman" panose="02020603050405020304" pitchFamily="18" charset="0"/>
            </a:endParaRPr>
          </a:p>
          <a:p>
            <a:pPr marL="0" indent="0" algn="just">
              <a:spcBef>
                <a:spcPts val="600"/>
              </a:spcBef>
              <a:buNone/>
            </a:pPr>
            <a:r>
              <a:rPr lang="en-US"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a:solidFill>
                  <a:srgbClr val="FF0000"/>
                </a:solidFill>
                <a:latin typeface="Times New Roman" panose="02020603050405020304" pitchFamily="18" charset="0"/>
                <a:cs typeface="Times New Roman" panose="02020603050405020304" pitchFamily="18" charset="0"/>
              </a:rPr>
              <a:t>intQueue.Enqueue</a:t>
            </a:r>
            <a:r>
              <a:rPr lang="en-IN" sz="2000" b="1" dirty="0">
                <a:solidFill>
                  <a:srgbClr val="FF0000"/>
                </a:solidFill>
                <a:latin typeface="Times New Roman" panose="02020603050405020304" pitchFamily="18" charset="0"/>
                <a:cs typeface="Times New Roman" panose="02020603050405020304" pitchFamily="18" charset="0"/>
              </a:rPr>
              <a:t>(99</a:t>
            </a:r>
            <a:r>
              <a:rPr lang="en-IN" sz="2000" b="1" dirty="0" smtClean="0">
                <a:solidFill>
                  <a:srgbClr val="FF0000"/>
                </a:solidFill>
                <a:latin typeface="Times New Roman" panose="02020603050405020304" pitchFamily="18" charset="0"/>
                <a:cs typeface="Times New Roman" panose="02020603050405020304" pitchFamily="18" charset="0"/>
              </a:rPr>
              <a:t>);</a:t>
            </a:r>
          </a:p>
          <a:p>
            <a:pPr marL="0" indent="0" algn="just">
              <a:spcBef>
                <a:spcPts val="60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int</a:t>
            </a: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a:solidFill>
                  <a:srgbClr val="FF0000"/>
                </a:solidFill>
                <a:latin typeface="Times New Roman" panose="02020603050405020304" pitchFamily="18" charset="0"/>
                <a:cs typeface="Times New Roman" panose="02020603050405020304" pitchFamily="18" charset="0"/>
              </a:rPr>
              <a:t>myInt</a:t>
            </a:r>
            <a:r>
              <a:rPr lang="en-IN" sz="2000" b="1" dirty="0">
                <a:solidFill>
                  <a:srgbClr val="FF0000"/>
                </a:solidFill>
                <a:latin typeface="Times New Roman" panose="02020603050405020304" pitchFamily="18" charset="0"/>
                <a:cs typeface="Times New Roman" panose="02020603050405020304" pitchFamily="18" charset="0"/>
              </a:rPr>
              <a:t> = </a:t>
            </a:r>
            <a:r>
              <a:rPr lang="en-IN" sz="2000" b="1" dirty="0" err="1">
                <a:solidFill>
                  <a:srgbClr val="FF0000"/>
                </a:solidFill>
                <a:latin typeface="Times New Roman" panose="02020603050405020304" pitchFamily="18" charset="0"/>
                <a:cs typeface="Times New Roman" panose="02020603050405020304" pitchFamily="18" charset="0"/>
              </a:rPr>
              <a:t>intQueue.Dequeue</a:t>
            </a: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 </a:t>
            </a:r>
            <a:r>
              <a:rPr lang="en-IN" sz="2000" b="1" dirty="0">
                <a:solidFill>
                  <a:srgbClr val="FF0000"/>
                </a:solidFill>
                <a:latin typeface="Times New Roman" panose="02020603050405020304" pitchFamily="18" charset="0"/>
                <a:cs typeface="Times New Roman" panose="02020603050405020304" pitchFamily="18" charset="0"/>
              </a:rPr>
              <a:t>no casting </a:t>
            </a:r>
            <a:r>
              <a:rPr lang="en-IN" sz="2000" b="1" dirty="0" smtClean="0">
                <a:solidFill>
                  <a:srgbClr val="FF0000"/>
                </a:solidFill>
                <a:latin typeface="Times New Roman" panose="02020603050405020304" pitchFamily="18" charset="0"/>
                <a:cs typeface="Times New Roman" panose="02020603050405020304" pitchFamily="18" charset="0"/>
              </a:rPr>
              <a:t>necessary</a:t>
            </a:r>
          </a:p>
          <a:p>
            <a:pPr marL="0" indent="0" algn="just">
              <a:spcBef>
                <a:spcPts val="60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Horse </a:t>
            </a:r>
            <a:r>
              <a:rPr lang="en-IN" sz="2000" b="1" dirty="0" err="1">
                <a:solidFill>
                  <a:srgbClr val="FF0000"/>
                </a:solidFill>
                <a:latin typeface="Times New Roman" panose="02020603050405020304" pitchFamily="18" charset="0"/>
                <a:cs typeface="Times New Roman" panose="02020603050405020304" pitchFamily="18" charset="0"/>
              </a:rPr>
              <a:t>myHorse</a:t>
            </a:r>
            <a:r>
              <a:rPr lang="en-IN" sz="2000" b="1" dirty="0">
                <a:solidFill>
                  <a:srgbClr val="FF0000"/>
                </a:solidFill>
                <a:latin typeface="Times New Roman" panose="02020603050405020304" pitchFamily="18" charset="0"/>
                <a:cs typeface="Times New Roman" panose="02020603050405020304" pitchFamily="18" charset="0"/>
              </a:rPr>
              <a:t> = </a:t>
            </a:r>
            <a:r>
              <a:rPr lang="en-IN" sz="2000" b="1" dirty="0" err="1">
                <a:solidFill>
                  <a:srgbClr val="FF0000"/>
                </a:solidFill>
                <a:latin typeface="Times New Roman" panose="02020603050405020304" pitchFamily="18" charset="0"/>
                <a:cs typeface="Times New Roman" panose="02020603050405020304" pitchFamily="18" charset="0"/>
              </a:rPr>
              <a:t>intQueue.Dequeue</a:t>
            </a: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 </a:t>
            </a:r>
            <a:r>
              <a:rPr lang="en-IN" sz="2000" b="1" dirty="0">
                <a:solidFill>
                  <a:srgbClr val="FF0000"/>
                </a:solidFill>
                <a:latin typeface="Times New Roman" panose="02020603050405020304" pitchFamily="18" charset="0"/>
                <a:cs typeface="Times New Roman" panose="02020603050405020304" pitchFamily="18" charset="0"/>
              </a:rPr>
              <a:t>compiler error: </a:t>
            </a:r>
            <a:r>
              <a:rPr lang="en-IN" sz="2000" b="1" dirty="0" smtClean="0">
                <a:solidFill>
                  <a:srgbClr val="FF0000"/>
                </a:solidFill>
                <a:latin typeface="Times New Roman" panose="02020603050405020304" pitchFamily="18" charset="0"/>
                <a:cs typeface="Times New Roman" panose="02020603050405020304" pitchFamily="18" charset="0"/>
              </a:rPr>
              <a:t>cannot </a:t>
            </a:r>
            <a:r>
              <a:rPr lang="en-IN" sz="2000" b="1" dirty="0">
                <a:solidFill>
                  <a:srgbClr val="FF0000"/>
                </a:solidFill>
                <a:latin typeface="Times New Roman" panose="02020603050405020304" pitchFamily="18" charset="0"/>
                <a:cs typeface="Times New Roman" panose="02020603050405020304" pitchFamily="18" charset="0"/>
              </a:rPr>
              <a:t>implicitly convert type '</a:t>
            </a:r>
            <a:r>
              <a:rPr lang="en-IN" sz="2000" b="1" dirty="0" err="1">
                <a:solidFill>
                  <a:srgbClr val="FF0000"/>
                </a:solidFill>
                <a:latin typeface="Times New Roman" panose="02020603050405020304" pitchFamily="18" charset="0"/>
                <a:cs typeface="Times New Roman" panose="02020603050405020304" pitchFamily="18" charset="0"/>
              </a:rPr>
              <a:t>int</a:t>
            </a:r>
            <a:r>
              <a:rPr lang="en-IN" sz="2000" b="1" dirty="0">
                <a:solidFill>
                  <a:srgbClr val="FF0000"/>
                </a:solidFill>
                <a:latin typeface="Times New Roman" panose="02020603050405020304" pitchFamily="18" charset="0"/>
                <a:cs typeface="Times New Roman" panose="02020603050405020304" pitchFamily="18" charset="0"/>
              </a:rPr>
              <a:t>' to </a:t>
            </a:r>
            <a:r>
              <a:rPr lang="en-IN" sz="2000" b="1" dirty="0" smtClean="0">
                <a:solidFill>
                  <a:srgbClr val="FF0000"/>
                </a:solidFill>
                <a:latin typeface="Times New Roman" panose="02020603050405020304" pitchFamily="18" charset="0"/>
                <a:cs typeface="Times New Roman" panose="02020603050405020304" pitchFamily="18" charset="0"/>
              </a:rPr>
              <a:t>'Horse‘ </a:t>
            </a:r>
          </a:p>
          <a:p>
            <a:pPr marL="0" indent="0" algn="just">
              <a:spcBef>
                <a:spcPts val="600"/>
              </a:spcBef>
              <a:buNone/>
            </a:pPr>
            <a:endParaRPr lang="en-IN" sz="2000" b="1" dirty="0" smtClean="0">
              <a:latin typeface="Times New Roman" panose="02020603050405020304" pitchFamily="18" charset="0"/>
              <a:cs typeface="Times New Roman" panose="02020603050405020304" pitchFamily="18" charset="0"/>
            </a:endParaRPr>
          </a:p>
          <a:p>
            <a:pPr marL="0" indent="0" algn="just">
              <a:spcBef>
                <a:spcPts val="600"/>
              </a:spcBef>
              <a:buNone/>
            </a:pPr>
            <a:r>
              <a:rPr lang="en-IN" sz="2000" b="1" dirty="0" smtClean="0">
                <a:latin typeface="Times New Roman" panose="02020603050405020304" pitchFamily="18" charset="0"/>
                <a:cs typeface="Times New Roman" panose="02020603050405020304" pitchFamily="18" charset="0"/>
              </a:rPr>
              <a:t>You </a:t>
            </a:r>
            <a:r>
              <a:rPr lang="en-IN" sz="2000" b="1" dirty="0">
                <a:latin typeface="Times New Roman" panose="02020603050405020304" pitchFamily="18" charset="0"/>
                <a:cs typeface="Times New Roman" panose="02020603050405020304" pitchFamily="18" charset="0"/>
              </a:rPr>
              <a:t>should be aware that this substitution of </a:t>
            </a:r>
            <a:r>
              <a:rPr lang="en-IN" sz="2000" b="1" i="1" dirty="0">
                <a:latin typeface="Times New Roman" panose="02020603050405020304" pitchFamily="18" charset="0"/>
                <a:cs typeface="Times New Roman" panose="02020603050405020304" pitchFamily="18" charset="0"/>
              </a:rPr>
              <a:t>T </a:t>
            </a:r>
            <a:r>
              <a:rPr lang="en-IN" sz="2000" b="1" dirty="0">
                <a:latin typeface="Times New Roman" panose="02020603050405020304" pitchFamily="18" charset="0"/>
                <a:cs typeface="Times New Roman" panose="02020603050405020304" pitchFamily="18" charset="0"/>
              </a:rPr>
              <a:t>for a specified type is not simply a textual replacement mechanism. Instead, the compiler performs a complete semantic substitution so that you can specify any valid type for </a:t>
            </a:r>
            <a:r>
              <a:rPr lang="en-IN" sz="2000" b="1" i="1" dirty="0">
                <a:latin typeface="Times New Roman" panose="02020603050405020304" pitchFamily="18" charset="0"/>
                <a:cs typeface="Times New Roman" panose="02020603050405020304" pitchFamily="18" charset="0"/>
              </a:rPr>
              <a:t>T</a:t>
            </a:r>
            <a:r>
              <a:rPr lang="en-IN" sz="2000" b="1" dirty="0">
                <a:latin typeface="Times New Roman" panose="02020603050405020304" pitchFamily="18" charset="0"/>
                <a:cs typeface="Times New Roman" panose="02020603050405020304" pitchFamily="18" charset="0"/>
              </a:rPr>
              <a:t>. Here are more examples:</a:t>
            </a: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766521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85"/>
            <a:ext cx="12188825" cy="544488"/>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620688"/>
            <a:ext cx="12188825" cy="6237312"/>
          </a:xfrm>
        </p:spPr>
        <p:txBody>
          <a:bodyPr>
            <a:normAutofit fontScale="92500" lnSpcReduction="10000"/>
          </a:bodyPr>
          <a:lstStyle/>
          <a:p>
            <a:pPr marL="0" indent="0" algn="just">
              <a:spcBef>
                <a:spcPts val="0"/>
              </a:spcBef>
              <a:buNone/>
            </a:pPr>
            <a:r>
              <a:rPr lang="en-IN" sz="2000" dirty="0" smtClean="0"/>
              <a:t>                                                           </a:t>
            </a:r>
            <a:r>
              <a:rPr lang="en-IN" sz="2000" b="1" dirty="0" err="1" smtClean="0">
                <a:solidFill>
                  <a:srgbClr val="FF0000"/>
                </a:solidFill>
                <a:latin typeface="Times New Roman" panose="02020603050405020304" pitchFamily="18" charset="0"/>
                <a:cs typeface="Times New Roman" panose="02020603050405020304" pitchFamily="18" charset="0"/>
              </a:rPr>
              <a:t>struct</a:t>
            </a:r>
            <a:r>
              <a:rPr lang="en-IN" sz="2000" b="1" dirty="0" smtClean="0">
                <a:solidFill>
                  <a:srgbClr val="FF0000"/>
                </a:solidFill>
                <a:latin typeface="Times New Roman" panose="02020603050405020304" pitchFamily="18" charset="0"/>
                <a:cs typeface="Times New Roman" panose="02020603050405020304" pitchFamily="18" charset="0"/>
              </a:rPr>
              <a:t> Person</a:t>
            </a: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p>
          <a:p>
            <a:pPr marL="0" indent="0" algn="just">
              <a:spcBef>
                <a:spcPts val="0"/>
              </a:spcBef>
              <a:buNone/>
            </a:pPr>
            <a:r>
              <a:rPr lang="en-IN" sz="2000" b="1" dirty="0" smtClean="0">
                <a:solidFill>
                  <a:srgbClr val="FF0000"/>
                </a:solidFill>
                <a:latin typeface="Times New Roman" panose="02020603050405020304" pitchFamily="18" charset="0"/>
                <a:cs typeface="Times New Roman" panose="02020603050405020304" pitchFamily="18" charset="0"/>
              </a:rPr>
              <a:t>                                                              ……………...</a:t>
            </a: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Queue&lt;</a:t>
            </a:r>
            <a:r>
              <a:rPr lang="en-IN" sz="2000" b="1" dirty="0" err="1" smtClean="0">
                <a:solidFill>
                  <a:srgbClr val="FF0000"/>
                </a:solidFill>
                <a:latin typeface="Times New Roman" panose="02020603050405020304" pitchFamily="18" charset="0"/>
                <a:cs typeface="Times New Roman" panose="02020603050405020304" pitchFamily="18" charset="0"/>
              </a:rPr>
              <a:t>int</a:t>
            </a:r>
            <a:r>
              <a:rPr lang="en-IN" sz="2000" b="1" dirty="0">
                <a:solidFill>
                  <a:srgbClr val="FF0000"/>
                </a:solidFill>
                <a:latin typeface="Times New Roman" panose="02020603050405020304" pitchFamily="18" charset="0"/>
                <a:cs typeface="Times New Roman" panose="02020603050405020304" pitchFamily="18" charset="0"/>
              </a:rPr>
              <a:t>&gt; </a:t>
            </a:r>
            <a:r>
              <a:rPr lang="en-IN" sz="2000" b="1" dirty="0" err="1">
                <a:solidFill>
                  <a:srgbClr val="FF0000"/>
                </a:solidFill>
                <a:latin typeface="Times New Roman" panose="02020603050405020304" pitchFamily="18" charset="0"/>
                <a:cs typeface="Times New Roman" panose="02020603050405020304" pitchFamily="18" charset="0"/>
              </a:rPr>
              <a:t>intQueue</a:t>
            </a:r>
            <a:r>
              <a:rPr lang="en-IN" sz="2000" b="1" dirty="0">
                <a:solidFill>
                  <a:srgbClr val="FF0000"/>
                </a:solidFill>
                <a:latin typeface="Times New Roman" panose="02020603050405020304" pitchFamily="18" charset="0"/>
                <a:cs typeface="Times New Roman" panose="02020603050405020304" pitchFamily="18" charset="0"/>
              </a:rPr>
              <a:t> = new Queue&lt;</a:t>
            </a:r>
            <a:r>
              <a:rPr lang="en-IN" sz="2000" b="1" dirty="0" err="1">
                <a:solidFill>
                  <a:srgbClr val="FF0000"/>
                </a:solidFill>
                <a:latin typeface="Times New Roman" panose="02020603050405020304" pitchFamily="18" charset="0"/>
                <a:cs typeface="Times New Roman" panose="02020603050405020304" pitchFamily="18" charset="0"/>
              </a:rPr>
              <a:t>int</a:t>
            </a:r>
            <a:r>
              <a:rPr lang="en-IN" sz="2000" b="1" dirty="0" smtClean="0">
                <a:solidFill>
                  <a:srgbClr val="FF0000"/>
                </a:solidFill>
                <a:latin typeface="Times New Roman" panose="02020603050405020304" pitchFamily="18" charset="0"/>
                <a:cs typeface="Times New Roman" panose="02020603050405020304" pitchFamily="18" charset="0"/>
              </a:rPr>
              <a:t>&gt;();</a:t>
            </a: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Queue&lt;Person</a:t>
            </a:r>
            <a:r>
              <a:rPr lang="en-IN" sz="2000" b="1" dirty="0">
                <a:solidFill>
                  <a:srgbClr val="FF0000"/>
                </a:solidFill>
                <a:latin typeface="Times New Roman" panose="02020603050405020304" pitchFamily="18" charset="0"/>
                <a:cs typeface="Times New Roman" panose="02020603050405020304" pitchFamily="18" charset="0"/>
              </a:rPr>
              <a:t>&gt; </a:t>
            </a:r>
            <a:r>
              <a:rPr lang="en-IN" sz="2000" b="1" dirty="0" err="1">
                <a:solidFill>
                  <a:srgbClr val="FF0000"/>
                </a:solidFill>
                <a:latin typeface="Times New Roman" panose="02020603050405020304" pitchFamily="18" charset="0"/>
                <a:cs typeface="Times New Roman" panose="02020603050405020304" pitchFamily="18" charset="0"/>
              </a:rPr>
              <a:t>personQueue</a:t>
            </a:r>
            <a:r>
              <a:rPr lang="en-IN" sz="2000" b="1" dirty="0">
                <a:solidFill>
                  <a:srgbClr val="FF0000"/>
                </a:solidFill>
                <a:latin typeface="Times New Roman" panose="02020603050405020304" pitchFamily="18" charset="0"/>
                <a:cs typeface="Times New Roman" panose="02020603050405020304" pitchFamily="18" charset="0"/>
              </a:rPr>
              <a:t> = new Queue&lt;Person</a:t>
            </a:r>
            <a:r>
              <a:rPr lang="en-IN" sz="2000" b="1" dirty="0" smtClean="0">
                <a:solidFill>
                  <a:srgbClr val="FF0000"/>
                </a:solidFill>
                <a:latin typeface="Times New Roman" panose="02020603050405020304" pitchFamily="18" charset="0"/>
                <a:cs typeface="Times New Roman" panose="02020603050405020304" pitchFamily="18" charset="0"/>
              </a:rPr>
              <a:t>&gt;(); </a:t>
            </a:r>
          </a:p>
          <a:p>
            <a:pPr marL="0" indent="0" algn="just">
              <a:spcBef>
                <a:spcPts val="0"/>
              </a:spcBef>
              <a:buNone/>
            </a:pPr>
            <a:r>
              <a:rPr lang="en-IN" sz="2000" b="1" dirty="0">
                <a:latin typeface="Times New Roman" panose="02020603050405020304" pitchFamily="18" charset="0"/>
                <a:cs typeface="Times New Roman" panose="02020603050405020304" pitchFamily="18" charset="0"/>
              </a:rPr>
              <a:t>The first example creates a queue of integers, while the second example creates a queue of </a:t>
            </a:r>
            <a:r>
              <a:rPr lang="en-IN" sz="2000" b="1" i="1" dirty="0">
                <a:latin typeface="Times New Roman" panose="02020603050405020304" pitchFamily="18" charset="0"/>
                <a:cs typeface="Times New Roman" panose="02020603050405020304" pitchFamily="18" charset="0"/>
              </a:rPr>
              <a:t>Person </a:t>
            </a:r>
            <a:r>
              <a:rPr lang="en-IN" sz="2000" b="1" dirty="0">
                <a:latin typeface="Times New Roman" panose="02020603050405020304" pitchFamily="18" charset="0"/>
                <a:cs typeface="Times New Roman" panose="02020603050405020304" pitchFamily="18" charset="0"/>
              </a:rPr>
              <a:t>values. </a:t>
            </a:r>
            <a:endParaRPr lang="en-IN" sz="20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en-IN" sz="2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The </a:t>
            </a:r>
            <a:r>
              <a:rPr lang="en-IN" sz="2000" b="1" dirty="0">
                <a:latin typeface="Times New Roman" panose="02020603050405020304" pitchFamily="18" charset="0"/>
                <a:cs typeface="Times New Roman" panose="02020603050405020304" pitchFamily="18" charset="0"/>
              </a:rPr>
              <a:t>compiler also generates the versions of the </a:t>
            </a:r>
            <a:r>
              <a:rPr lang="en-IN" sz="2000" b="1" i="1" dirty="0" err="1">
                <a:latin typeface="Times New Roman" panose="02020603050405020304" pitchFamily="18" charset="0"/>
                <a:cs typeface="Times New Roman" panose="02020603050405020304" pitchFamily="18" charset="0"/>
              </a:rPr>
              <a:t>Enqueue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and </a:t>
            </a:r>
            <a:r>
              <a:rPr lang="en-IN" sz="2000" b="1" i="1" dirty="0" err="1">
                <a:latin typeface="Times New Roman" panose="02020603050405020304" pitchFamily="18" charset="0"/>
                <a:cs typeface="Times New Roman" panose="02020603050405020304" pitchFamily="18" charset="0"/>
              </a:rPr>
              <a:t>Dequeue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methods for each queue. For the </a:t>
            </a:r>
            <a:r>
              <a:rPr lang="en-IN" sz="2000" b="1" i="1" dirty="0" err="1">
                <a:latin typeface="Times New Roman" panose="02020603050405020304" pitchFamily="18" charset="0"/>
                <a:cs typeface="Times New Roman" panose="02020603050405020304" pitchFamily="18" charset="0"/>
              </a:rPr>
              <a:t>intQueue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queue, these methods look like this</a:t>
            </a:r>
            <a:r>
              <a:rPr lang="en-IN" sz="2000" b="1" dirty="0" smtClean="0">
                <a:latin typeface="Times New Roman" panose="02020603050405020304" pitchFamily="18" charset="0"/>
                <a:cs typeface="Times New Roman" panose="02020603050405020304" pitchFamily="18" charset="0"/>
              </a:rPr>
              <a:t>: </a:t>
            </a:r>
          </a:p>
          <a:p>
            <a:pPr>
              <a:spcBef>
                <a:spcPts val="600"/>
              </a:spcBef>
            </a:pPr>
            <a:r>
              <a:rPr lang="en-US" sz="2000" b="1" dirty="0" smtClean="0">
                <a:solidFill>
                  <a:srgbClr val="FF0000"/>
                </a:solidFill>
                <a:latin typeface="Times New Roman" panose="02020603050405020304" pitchFamily="18" charset="0"/>
                <a:cs typeface="Times New Roman" panose="02020603050405020304" pitchFamily="18" charset="0"/>
              </a:rPr>
              <a:t>                                                              </a:t>
            </a:r>
            <a:r>
              <a:rPr lang="en-IN" sz="2000" b="1" dirty="0">
                <a:solidFill>
                  <a:srgbClr val="FF0000"/>
                </a:solidFill>
                <a:latin typeface="Times New Roman" panose="02020603050405020304" pitchFamily="18" charset="0"/>
                <a:cs typeface="Times New Roman" panose="02020603050405020304" pitchFamily="18" charset="0"/>
              </a:rPr>
              <a:t>public void </a:t>
            </a:r>
            <a:r>
              <a:rPr lang="en-IN" sz="2000" b="1" dirty="0" err="1">
                <a:solidFill>
                  <a:srgbClr val="FF0000"/>
                </a:solidFill>
                <a:latin typeface="Times New Roman" panose="02020603050405020304" pitchFamily="18" charset="0"/>
                <a:cs typeface="Times New Roman" panose="02020603050405020304" pitchFamily="18" charset="0"/>
              </a:rPr>
              <a:t>Enqueue</a:t>
            </a:r>
            <a:r>
              <a:rPr lang="en-IN" sz="2000" b="1" dirty="0">
                <a:solidFill>
                  <a:srgbClr val="FF0000"/>
                </a:solidFill>
                <a:latin typeface="Times New Roman" panose="02020603050405020304" pitchFamily="18" charset="0"/>
                <a:cs typeface="Times New Roman" panose="02020603050405020304" pitchFamily="18" charset="0"/>
              </a:rPr>
              <a:t>(</a:t>
            </a:r>
            <a:r>
              <a:rPr lang="en-IN" sz="2000" b="1" dirty="0" err="1">
                <a:solidFill>
                  <a:srgbClr val="FF0000"/>
                </a:solidFill>
                <a:latin typeface="Times New Roman" panose="02020603050405020304" pitchFamily="18" charset="0"/>
                <a:cs typeface="Times New Roman" panose="02020603050405020304" pitchFamily="18" charset="0"/>
              </a:rPr>
              <a:t>int</a:t>
            </a:r>
            <a:r>
              <a:rPr lang="en-IN" sz="2000" b="1" dirty="0">
                <a:solidFill>
                  <a:srgbClr val="FF0000"/>
                </a:solidFill>
                <a:latin typeface="Times New Roman" panose="02020603050405020304" pitchFamily="18" charset="0"/>
                <a:cs typeface="Times New Roman" panose="02020603050405020304" pitchFamily="18" charset="0"/>
              </a:rPr>
              <a:t> item</a:t>
            </a:r>
            <a:r>
              <a:rPr lang="en-IN" sz="2000" b="1" dirty="0" smtClean="0">
                <a:solidFill>
                  <a:srgbClr val="FF0000"/>
                </a:solidFill>
                <a:latin typeface="Times New Roman" panose="02020603050405020304" pitchFamily="18" charset="0"/>
                <a:cs typeface="Times New Roman" panose="02020603050405020304" pitchFamily="18" charset="0"/>
              </a:rPr>
              <a:t>);</a:t>
            </a:r>
          </a:p>
          <a:p>
            <a:pPr>
              <a:spcBef>
                <a:spcPts val="600"/>
              </a:spcBef>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public </a:t>
            </a:r>
            <a:r>
              <a:rPr lang="en-IN" sz="2000" b="1" dirty="0" err="1">
                <a:solidFill>
                  <a:srgbClr val="FF0000"/>
                </a:solidFill>
                <a:latin typeface="Times New Roman" panose="02020603050405020304" pitchFamily="18" charset="0"/>
                <a:cs typeface="Times New Roman" panose="02020603050405020304" pitchFamily="18" charset="0"/>
              </a:rPr>
              <a:t>int</a:t>
            </a: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err="1">
                <a:solidFill>
                  <a:srgbClr val="FF0000"/>
                </a:solidFill>
                <a:latin typeface="Times New Roman" panose="02020603050405020304" pitchFamily="18" charset="0"/>
                <a:cs typeface="Times New Roman" panose="02020603050405020304" pitchFamily="18" charset="0"/>
              </a:rPr>
              <a:t>Dequeue</a:t>
            </a:r>
            <a:r>
              <a:rPr lang="en-IN" sz="2000" b="1" dirty="0">
                <a:solidFill>
                  <a:srgbClr val="FF0000"/>
                </a:solidFill>
                <a:latin typeface="Times New Roman" panose="02020603050405020304" pitchFamily="18" charset="0"/>
                <a:cs typeface="Times New Roman" panose="02020603050405020304" pitchFamily="18" charset="0"/>
              </a:rPr>
              <a:t>();</a:t>
            </a:r>
          </a:p>
          <a:p>
            <a:pPr marL="0" indent="0">
              <a:spcBef>
                <a:spcPts val="600"/>
              </a:spcBef>
              <a:buNone/>
            </a:pPr>
            <a:r>
              <a:rPr lang="en-IN" sz="2000" dirty="0" smtClean="0">
                <a:latin typeface="Times New Roman" panose="02020603050405020304" pitchFamily="18" charset="0"/>
                <a:cs typeface="Times New Roman" panose="02020603050405020304" pitchFamily="18" charset="0"/>
              </a:rPr>
              <a:t>                                   For </a:t>
            </a:r>
            <a:r>
              <a:rPr lang="en-IN" sz="2000" dirty="0">
                <a:latin typeface="Times New Roman" panose="02020603050405020304" pitchFamily="18" charset="0"/>
                <a:cs typeface="Times New Roman" panose="02020603050405020304" pitchFamily="18" charset="0"/>
              </a:rPr>
              <a:t>the </a:t>
            </a:r>
            <a:r>
              <a:rPr lang="en-IN" sz="2000" i="1" dirty="0" err="1">
                <a:latin typeface="Times New Roman" panose="02020603050405020304" pitchFamily="18" charset="0"/>
                <a:cs typeface="Times New Roman" panose="02020603050405020304" pitchFamily="18" charset="0"/>
              </a:rPr>
              <a:t>personQueue</a:t>
            </a:r>
            <a:r>
              <a:rPr lang="en-IN" sz="2000" i="1" dirty="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queue, these methods look like this</a:t>
            </a:r>
            <a:r>
              <a:rPr lang="en-IN" sz="2000" dirty="0" smtClean="0">
                <a:latin typeface="Times New Roman" panose="02020603050405020304" pitchFamily="18" charset="0"/>
                <a:cs typeface="Times New Roman" panose="02020603050405020304" pitchFamily="18" charset="0"/>
              </a:rPr>
              <a:t>: </a:t>
            </a:r>
          </a:p>
          <a:p>
            <a:pPr marL="0" indent="0">
              <a:spcBef>
                <a:spcPts val="600"/>
              </a:spcBef>
              <a:buNone/>
            </a:pPr>
            <a:r>
              <a:rPr lang="en-US" sz="2000" dirty="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                                                                  </a:t>
            </a:r>
            <a:r>
              <a:rPr lang="fr-FR" sz="2000" b="1" dirty="0">
                <a:solidFill>
                  <a:srgbClr val="FF0000"/>
                </a:solidFill>
                <a:latin typeface="Times New Roman" panose="02020603050405020304" pitchFamily="18" charset="0"/>
                <a:cs typeface="Times New Roman" panose="02020603050405020304" pitchFamily="18" charset="0"/>
              </a:rPr>
              <a:t>public </a:t>
            </a:r>
            <a:r>
              <a:rPr lang="fr-FR" sz="2000" b="1" dirty="0" err="1">
                <a:solidFill>
                  <a:srgbClr val="FF0000"/>
                </a:solidFill>
                <a:latin typeface="Times New Roman" panose="02020603050405020304" pitchFamily="18" charset="0"/>
                <a:cs typeface="Times New Roman" panose="02020603050405020304" pitchFamily="18" charset="0"/>
              </a:rPr>
              <a:t>void</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err="1">
                <a:solidFill>
                  <a:srgbClr val="FF0000"/>
                </a:solidFill>
                <a:latin typeface="Times New Roman" panose="02020603050405020304" pitchFamily="18" charset="0"/>
                <a:cs typeface="Times New Roman" panose="02020603050405020304" pitchFamily="18" charset="0"/>
              </a:rPr>
              <a:t>Enqueue</a:t>
            </a:r>
            <a:r>
              <a:rPr lang="fr-FR" sz="2000" b="1" dirty="0">
                <a:solidFill>
                  <a:srgbClr val="FF0000"/>
                </a:solidFill>
                <a:latin typeface="Times New Roman" panose="02020603050405020304" pitchFamily="18" charset="0"/>
                <a:cs typeface="Times New Roman" panose="02020603050405020304" pitchFamily="18" charset="0"/>
              </a:rPr>
              <a:t>(Person item</a:t>
            </a:r>
            <a:r>
              <a:rPr lang="fr-FR" sz="2000" b="1" dirty="0" smtClean="0">
                <a:solidFill>
                  <a:srgbClr val="FF0000"/>
                </a:solidFill>
                <a:latin typeface="Times New Roman" panose="02020603050405020304" pitchFamily="18" charset="0"/>
                <a:cs typeface="Times New Roman" panose="02020603050405020304" pitchFamily="18" charset="0"/>
              </a:rPr>
              <a:t>);</a:t>
            </a:r>
          </a:p>
          <a:p>
            <a:pPr marL="0" indent="0">
              <a:spcBef>
                <a:spcPts val="600"/>
              </a:spcBef>
              <a:buNone/>
            </a:pP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smtClean="0">
                <a:solidFill>
                  <a:srgbClr val="FF0000"/>
                </a:solidFill>
                <a:latin typeface="Times New Roman" panose="02020603050405020304" pitchFamily="18" charset="0"/>
                <a:cs typeface="Times New Roman" panose="02020603050405020304" pitchFamily="18" charset="0"/>
              </a:rPr>
              <a:t>                                                                  public </a:t>
            </a:r>
            <a:r>
              <a:rPr lang="fr-FR" sz="2000" b="1" dirty="0">
                <a:solidFill>
                  <a:srgbClr val="FF0000"/>
                </a:solidFill>
                <a:latin typeface="Times New Roman" panose="02020603050405020304" pitchFamily="18" charset="0"/>
                <a:cs typeface="Times New Roman" panose="02020603050405020304" pitchFamily="18" charset="0"/>
              </a:rPr>
              <a:t>Person </a:t>
            </a:r>
            <a:r>
              <a:rPr lang="fr-FR" sz="2000" b="1" dirty="0" err="1">
                <a:solidFill>
                  <a:srgbClr val="FF0000"/>
                </a:solidFill>
                <a:latin typeface="Times New Roman" panose="02020603050405020304" pitchFamily="18" charset="0"/>
                <a:cs typeface="Times New Roman" panose="02020603050405020304" pitchFamily="18" charset="0"/>
              </a:rPr>
              <a:t>Dequeue</a:t>
            </a:r>
            <a:r>
              <a:rPr lang="fr-FR" sz="2000" b="1" dirty="0" smtClean="0">
                <a:solidFill>
                  <a:srgbClr val="FF0000"/>
                </a:solidFill>
                <a:latin typeface="Times New Roman" panose="02020603050405020304" pitchFamily="18" charset="0"/>
                <a:cs typeface="Times New Roman" panose="02020603050405020304" pitchFamily="18" charset="0"/>
              </a:rPr>
              <a:t>(); </a:t>
            </a:r>
          </a:p>
          <a:p>
            <a:pPr algn="just">
              <a:spcBef>
                <a:spcPts val="600"/>
              </a:spcBef>
            </a:pPr>
            <a:r>
              <a:rPr lang="en-IN" sz="2000" b="1" dirty="0">
                <a:latin typeface="Times New Roman" panose="02020603050405020304" pitchFamily="18" charset="0"/>
                <a:cs typeface="Times New Roman" panose="02020603050405020304" pitchFamily="18" charset="0"/>
              </a:rPr>
              <a:t>Contrast these definitions with those of the object-based version of the </a:t>
            </a:r>
            <a:r>
              <a:rPr lang="en-IN" sz="2000" b="1" i="1" dirty="0">
                <a:latin typeface="Times New Roman" panose="02020603050405020304" pitchFamily="18" charset="0"/>
                <a:cs typeface="Times New Roman" panose="02020603050405020304" pitchFamily="18" charset="0"/>
              </a:rPr>
              <a:t>Queue </a:t>
            </a:r>
            <a:r>
              <a:rPr lang="en-IN" sz="2000" b="1" dirty="0">
                <a:latin typeface="Times New Roman" panose="02020603050405020304" pitchFamily="18" charset="0"/>
                <a:cs typeface="Times New Roman" panose="02020603050405020304" pitchFamily="18" charset="0"/>
              </a:rPr>
              <a:t>class shown in the preceding section. </a:t>
            </a:r>
            <a:endParaRPr lang="en-IN" sz="2000" b="1" dirty="0" smtClean="0">
              <a:latin typeface="Times New Roman" panose="02020603050405020304" pitchFamily="18" charset="0"/>
              <a:cs typeface="Times New Roman" panose="02020603050405020304" pitchFamily="18" charset="0"/>
            </a:endParaRPr>
          </a:p>
          <a:p>
            <a:pPr algn="just">
              <a:spcBef>
                <a:spcPts val="600"/>
              </a:spcBef>
            </a:pPr>
            <a:r>
              <a:rPr lang="en-IN" sz="2000" b="1" dirty="0" smtClean="0">
                <a:latin typeface="Times New Roman" panose="02020603050405020304" pitchFamily="18" charset="0"/>
                <a:cs typeface="Times New Roman" panose="02020603050405020304" pitchFamily="18" charset="0"/>
              </a:rPr>
              <a:t>In </a:t>
            </a:r>
            <a:r>
              <a:rPr lang="en-IN" sz="2000" b="1" dirty="0">
                <a:latin typeface="Times New Roman" panose="02020603050405020304" pitchFamily="18" charset="0"/>
                <a:cs typeface="Times New Roman" panose="02020603050405020304" pitchFamily="18" charset="0"/>
              </a:rPr>
              <a:t>the methods derived from the generic class, the </a:t>
            </a:r>
            <a:r>
              <a:rPr lang="en-IN" sz="2000" b="1" i="1" dirty="0">
                <a:latin typeface="Times New Roman" panose="02020603050405020304" pitchFamily="18" charset="0"/>
                <a:cs typeface="Times New Roman" panose="02020603050405020304" pitchFamily="18" charset="0"/>
              </a:rPr>
              <a:t>item </a:t>
            </a:r>
            <a:r>
              <a:rPr lang="en-IN" sz="2000" b="1" dirty="0">
                <a:latin typeface="Times New Roman" panose="02020603050405020304" pitchFamily="18" charset="0"/>
                <a:cs typeface="Times New Roman" panose="02020603050405020304" pitchFamily="18" charset="0"/>
              </a:rPr>
              <a:t>parameter to </a:t>
            </a:r>
            <a:r>
              <a:rPr lang="en-IN" sz="2000" b="1" i="1" dirty="0" err="1">
                <a:latin typeface="Times New Roman" panose="02020603050405020304" pitchFamily="18" charset="0"/>
                <a:cs typeface="Times New Roman" panose="02020603050405020304" pitchFamily="18" charset="0"/>
              </a:rPr>
              <a:t>Enqueue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is passed as a value type that does not require boxing. </a:t>
            </a:r>
            <a:endParaRPr lang="en-IN" sz="2000" b="1" dirty="0" smtClean="0">
              <a:latin typeface="Times New Roman" panose="02020603050405020304" pitchFamily="18" charset="0"/>
              <a:cs typeface="Times New Roman" panose="02020603050405020304" pitchFamily="18" charset="0"/>
            </a:endParaRPr>
          </a:p>
          <a:p>
            <a:pPr algn="just">
              <a:spcBef>
                <a:spcPts val="600"/>
              </a:spcBef>
            </a:pPr>
            <a:r>
              <a:rPr lang="en-IN" sz="2000" b="1" dirty="0" smtClean="0">
                <a:latin typeface="Times New Roman" panose="02020603050405020304" pitchFamily="18" charset="0"/>
                <a:cs typeface="Times New Roman" panose="02020603050405020304" pitchFamily="18" charset="0"/>
              </a:rPr>
              <a:t>Similarly</a:t>
            </a:r>
            <a:r>
              <a:rPr lang="en-IN" sz="2000" b="1" dirty="0">
                <a:latin typeface="Times New Roman" panose="02020603050405020304" pitchFamily="18" charset="0"/>
                <a:cs typeface="Times New Roman" panose="02020603050405020304" pitchFamily="18" charset="0"/>
              </a:rPr>
              <a:t>, the value returned by </a:t>
            </a:r>
            <a:r>
              <a:rPr lang="en-IN" sz="2000" b="1" i="1" dirty="0" err="1">
                <a:latin typeface="Times New Roman" panose="02020603050405020304" pitchFamily="18" charset="0"/>
                <a:cs typeface="Times New Roman" panose="02020603050405020304" pitchFamily="18" charset="0"/>
              </a:rPr>
              <a:t>Dequeue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is also a value type that does not need to be unboxed. A similar set of methods is generated for the other two queues.</a:t>
            </a: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743604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85"/>
            <a:ext cx="12188825" cy="544488"/>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620688"/>
            <a:ext cx="12188825" cy="6237312"/>
          </a:xfrm>
        </p:spPr>
        <p:txBody>
          <a:bodyPr>
            <a:normAutofit/>
          </a:bodyPr>
          <a:lstStyle/>
          <a:p>
            <a:pPr algn="just"/>
            <a:r>
              <a:rPr lang="en-IN" sz="2000" b="1" dirty="0">
                <a:latin typeface="Times New Roman" panose="02020603050405020304" pitchFamily="18" charset="0"/>
                <a:cs typeface="Times New Roman" panose="02020603050405020304" pitchFamily="18" charset="0"/>
              </a:rPr>
              <a:t>The type parameter does not have to be a simple class or value type. For example, you can create a queue of queues of integers (if you should ever find it necessary) like this:</a:t>
            </a:r>
          </a:p>
          <a:p>
            <a:pPr marL="0" indent="0" algn="just">
              <a:buNone/>
            </a:pPr>
            <a:r>
              <a:rPr lang="en-IN" sz="2000" b="1" dirty="0" smtClean="0">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Queue&lt;Queue&lt;</a:t>
            </a:r>
            <a:r>
              <a:rPr lang="en-IN" sz="2000" b="1" dirty="0" err="1" smtClean="0">
                <a:solidFill>
                  <a:srgbClr val="FF0000"/>
                </a:solidFill>
                <a:latin typeface="Times New Roman" panose="02020603050405020304" pitchFamily="18" charset="0"/>
                <a:cs typeface="Times New Roman" panose="02020603050405020304" pitchFamily="18" charset="0"/>
              </a:rPr>
              <a:t>int</a:t>
            </a:r>
            <a:r>
              <a:rPr lang="en-IN" sz="2000" b="1" dirty="0">
                <a:solidFill>
                  <a:srgbClr val="FF0000"/>
                </a:solidFill>
                <a:latin typeface="Times New Roman" panose="02020603050405020304" pitchFamily="18" charset="0"/>
                <a:cs typeface="Times New Roman" panose="02020603050405020304" pitchFamily="18" charset="0"/>
              </a:rPr>
              <a:t>&gt;&gt; </a:t>
            </a:r>
            <a:r>
              <a:rPr lang="en-IN" sz="2000" b="1" dirty="0" err="1">
                <a:solidFill>
                  <a:srgbClr val="FF0000"/>
                </a:solidFill>
                <a:latin typeface="Times New Roman" panose="02020603050405020304" pitchFamily="18" charset="0"/>
                <a:cs typeface="Times New Roman" panose="02020603050405020304" pitchFamily="18" charset="0"/>
              </a:rPr>
              <a:t>queueQueue</a:t>
            </a:r>
            <a:r>
              <a:rPr lang="en-IN" sz="2000" b="1" dirty="0">
                <a:solidFill>
                  <a:srgbClr val="FF0000"/>
                </a:solidFill>
                <a:latin typeface="Times New Roman" panose="02020603050405020304" pitchFamily="18" charset="0"/>
                <a:cs typeface="Times New Roman" panose="02020603050405020304" pitchFamily="18" charset="0"/>
              </a:rPr>
              <a:t> = new Queue&lt;Queue&lt;</a:t>
            </a:r>
            <a:r>
              <a:rPr lang="en-IN" sz="2000" b="1" dirty="0" err="1">
                <a:solidFill>
                  <a:srgbClr val="FF0000"/>
                </a:solidFill>
                <a:latin typeface="Times New Roman" panose="02020603050405020304" pitchFamily="18" charset="0"/>
                <a:cs typeface="Times New Roman" panose="02020603050405020304" pitchFamily="18" charset="0"/>
              </a:rPr>
              <a:t>int</a:t>
            </a:r>
            <a:r>
              <a:rPr lang="en-IN" sz="2000" b="1" dirty="0">
                <a:solidFill>
                  <a:srgbClr val="FF0000"/>
                </a:solidFill>
                <a:latin typeface="Times New Roman" panose="02020603050405020304" pitchFamily="18" charset="0"/>
                <a:cs typeface="Times New Roman" panose="02020603050405020304" pitchFamily="18" charset="0"/>
              </a:rPr>
              <a:t>&gt;&gt;();</a:t>
            </a:r>
          </a:p>
          <a:p>
            <a:pPr algn="just"/>
            <a:r>
              <a:rPr lang="en-IN" sz="2000" b="1" dirty="0">
                <a:latin typeface="Times New Roman" panose="02020603050405020304" pitchFamily="18" charset="0"/>
                <a:cs typeface="Times New Roman" panose="02020603050405020304" pitchFamily="18" charset="0"/>
              </a:rPr>
              <a:t>A generic class can have multiple type parameters. For example, the generic </a:t>
            </a:r>
            <a:r>
              <a:rPr lang="en-IN" sz="2000" b="1" i="1" dirty="0">
                <a:latin typeface="Times New Roman" panose="02020603050405020304" pitchFamily="18" charset="0"/>
                <a:cs typeface="Times New Roman" panose="02020603050405020304" pitchFamily="18" charset="0"/>
              </a:rPr>
              <a:t>Dictionary </a:t>
            </a:r>
            <a:r>
              <a:rPr lang="en-IN" sz="2000" b="1" dirty="0">
                <a:latin typeface="Times New Roman" panose="02020603050405020304" pitchFamily="18" charset="0"/>
                <a:cs typeface="Times New Roman" panose="02020603050405020304" pitchFamily="18" charset="0"/>
              </a:rPr>
              <a:t>class defined in the </a:t>
            </a:r>
            <a:r>
              <a:rPr lang="en-IN" sz="2000" b="1" i="1" dirty="0" err="1">
                <a:latin typeface="Times New Roman" panose="02020603050405020304" pitchFamily="18" charset="0"/>
                <a:cs typeface="Times New Roman" panose="02020603050405020304" pitchFamily="18" charset="0"/>
              </a:rPr>
              <a:t>System.Collections.Generic</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namespace in the .NET Framework class library expects two type parameters: one type for keys and another </a:t>
            </a:r>
            <a:r>
              <a:rPr lang="en-IN" sz="2000" b="1" dirty="0" smtClean="0">
                <a:latin typeface="Times New Roman" panose="02020603050405020304" pitchFamily="18" charset="0"/>
                <a:cs typeface="Times New Roman" panose="02020603050405020304" pitchFamily="18" charset="0"/>
              </a:rPr>
              <a:t>for </a:t>
            </a:r>
            <a:r>
              <a:rPr lang="en-IN" sz="2000" b="1" dirty="0">
                <a:latin typeface="Times New Roman" panose="02020603050405020304" pitchFamily="18" charset="0"/>
                <a:cs typeface="Times New Roman" panose="02020603050405020304" pitchFamily="18" charset="0"/>
              </a:rPr>
              <a:t>the </a:t>
            </a:r>
            <a:r>
              <a:rPr lang="en-IN" sz="2000" b="1" dirty="0" smtClean="0">
                <a:latin typeface="Times New Roman" panose="02020603050405020304" pitchFamily="18" charset="0"/>
                <a:cs typeface="Times New Roman" panose="02020603050405020304" pitchFamily="18" charset="0"/>
              </a:rPr>
              <a:t>values. </a:t>
            </a:r>
          </a:p>
          <a:p>
            <a:pPr algn="just"/>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891529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85"/>
            <a:ext cx="12188825" cy="544488"/>
          </a:xfrm>
        </p:spPr>
        <p:txBody>
          <a:bodyPr>
            <a:normAutofit fontScale="90000"/>
          </a:bodyPr>
          <a:lstStyle/>
          <a:p>
            <a:r>
              <a:rPr lang="en-IN" b="1" dirty="0">
                <a:solidFill>
                  <a:srgbClr val="FF0000"/>
                </a:solidFill>
              </a:rPr>
              <a:t>Generics vs. Generalized Classes</a:t>
            </a:r>
            <a:endParaRPr lang="en-IN" dirty="0">
              <a:solidFill>
                <a:srgbClr val="FF0000"/>
              </a:solidFill>
            </a:endParaRPr>
          </a:p>
        </p:txBody>
      </p:sp>
      <p:sp>
        <p:nvSpPr>
          <p:cNvPr id="3" name="Content Placeholder 2"/>
          <p:cNvSpPr>
            <a:spLocks noGrp="1"/>
          </p:cNvSpPr>
          <p:nvPr>
            <p:ph idx="1"/>
          </p:nvPr>
        </p:nvSpPr>
        <p:spPr>
          <a:xfrm>
            <a:off x="0" y="620688"/>
            <a:ext cx="12188825" cy="6237312"/>
          </a:xfrm>
        </p:spPr>
        <p:txBody>
          <a:bodyPr>
            <a:normAutofit lnSpcReduction="10000"/>
          </a:bodyPr>
          <a:lstStyle/>
          <a:p>
            <a:pPr algn="just"/>
            <a:r>
              <a:rPr lang="en-IN" sz="2000" b="1" dirty="0">
                <a:latin typeface="Times New Roman" panose="02020603050405020304" pitchFamily="18" charset="0"/>
                <a:cs typeface="Times New Roman" panose="02020603050405020304" pitchFamily="18" charset="0"/>
              </a:rPr>
              <a:t>It is important to be aware that a generic class that uses type parameters is different from a </a:t>
            </a:r>
            <a:r>
              <a:rPr lang="en-IN" sz="2000" b="1" i="1" dirty="0">
                <a:latin typeface="Times New Roman" panose="02020603050405020304" pitchFamily="18" charset="0"/>
                <a:cs typeface="Times New Roman" panose="02020603050405020304" pitchFamily="18" charset="0"/>
              </a:rPr>
              <a:t>generalized </a:t>
            </a:r>
            <a:r>
              <a:rPr lang="en-IN" sz="2000" b="1" dirty="0">
                <a:latin typeface="Times New Roman" panose="02020603050405020304" pitchFamily="18" charset="0"/>
                <a:cs typeface="Times New Roman" panose="02020603050405020304" pitchFamily="18" charset="0"/>
              </a:rPr>
              <a:t>class designed to take parameters that can be cast to different types.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For </a:t>
            </a:r>
            <a:r>
              <a:rPr lang="en-IN" sz="2000" b="1" dirty="0">
                <a:latin typeface="Times New Roman" panose="02020603050405020304" pitchFamily="18" charset="0"/>
                <a:cs typeface="Times New Roman" panose="02020603050405020304" pitchFamily="18" charset="0"/>
              </a:rPr>
              <a:t>example, the object-based version of the </a:t>
            </a:r>
            <a:r>
              <a:rPr lang="en-IN" sz="2000" b="1" i="1" dirty="0">
                <a:latin typeface="Times New Roman" panose="02020603050405020304" pitchFamily="18" charset="0"/>
                <a:cs typeface="Times New Roman" panose="02020603050405020304" pitchFamily="18" charset="0"/>
              </a:rPr>
              <a:t>Queue </a:t>
            </a:r>
            <a:r>
              <a:rPr lang="en-IN" sz="2000" b="1" dirty="0">
                <a:latin typeface="Times New Roman" panose="02020603050405020304" pitchFamily="18" charset="0"/>
                <a:cs typeface="Times New Roman" panose="02020603050405020304" pitchFamily="18" charset="0"/>
              </a:rPr>
              <a:t>class shown earlier is a generalized class.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There </a:t>
            </a:r>
            <a:r>
              <a:rPr lang="en-IN" sz="2000" b="1" dirty="0">
                <a:latin typeface="Times New Roman" panose="02020603050405020304" pitchFamily="18" charset="0"/>
                <a:cs typeface="Times New Roman" panose="02020603050405020304" pitchFamily="18" charset="0"/>
              </a:rPr>
              <a:t>is a </a:t>
            </a:r>
            <a:r>
              <a:rPr lang="en-IN" sz="2000" b="1" i="1" dirty="0">
                <a:latin typeface="Times New Roman" panose="02020603050405020304" pitchFamily="18" charset="0"/>
                <a:cs typeface="Times New Roman" panose="02020603050405020304" pitchFamily="18" charset="0"/>
              </a:rPr>
              <a:t>single </a:t>
            </a:r>
            <a:r>
              <a:rPr lang="en-IN" sz="2000" b="1" dirty="0">
                <a:latin typeface="Times New Roman" panose="02020603050405020304" pitchFamily="18" charset="0"/>
                <a:cs typeface="Times New Roman" panose="02020603050405020304" pitchFamily="18" charset="0"/>
              </a:rPr>
              <a:t>implementation of this class, and its methods take </a:t>
            </a:r>
            <a:r>
              <a:rPr lang="en-IN" sz="2000" b="1" i="1" dirty="0">
                <a:latin typeface="Times New Roman" panose="02020603050405020304" pitchFamily="18" charset="0"/>
                <a:cs typeface="Times New Roman" panose="02020603050405020304" pitchFamily="18" charset="0"/>
              </a:rPr>
              <a:t>object </a:t>
            </a:r>
            <a:r>
              <a:rPr lang="en-IN" sz="2000" b="1" dirty="0">
                <a:latin typeface="Times New Roman" panose="02020603050405020304" pitchFamily="18" charset="0"/>
                <a:cs typeface="Times New Roman" panose="02020603050405020304" pitchFamily="18" charset="0"/>
              </a:rPr>
              <a:t>parameters and return </a:t>
            </a:r>
            <a:r>
              <a:rPr lang="en-IN" sz="2000" b="1" i="1" dirty="0">
                <a:latin typeface="Times New Roman" panose="02020603050405020304" pitchFamily="18" charset="0"/>
                <a:cs typeface="Times New Roman" panose="02020603050405020304" pitchFamily="18" charset="0"/>
              </a:rPr>
              <a:t>object </a:t>
            </a:r>
            <a:r>
              <a:rPr lang="en-IN" sz="2000" b="1" dirty="0">
                <a:latin typeface="Times New Roman" panose="02020603050405020304" pitchFamily="18" charset="0"/>
                <a:cs typeface="Times New Roman" panose="02020603050405020304" pitchFamily="18" charset="0"/>
              </a:rPr>
              <a:t>types.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You </a:t>
            </a:r>
            <a:r>
              <a:rPr lang="en-IN" sz="2000" b="1" dirty="0">
                <a:latin typeface="Times New Roman" panose="02020603050405020304" pitchFamily="18" charset="0"/>
                <a:cs typeface="Times New Roman" panose="02020603050405020304" pitchFamily="18" charset="0"/>
              </a:rPr>
              <a:t>can use this class with </a:t>
            </a:r>
            <a:r>
              <a:rPr lang="en-IN" sz="2000" b="1" i="1" dirty="0" err="1">
                <a:latin typeface="Times New Roman" panose="02020603050405020304" pitchFamily="18" charset="0"/>
                <a:cs typeface="Times New Roman" panose="02020603050405020304" pitchFamily="18" charset="0"/>
              </a:rPr>
              <a:t>ints</a:t>
            </a:r>
            <a:r>
              <a:rPr lang="en-IN" sz="2000" b="1" i="1" dirty="0">
                <a:latin typeface="Times New Roman" panose="02020603050405020304" pitchFamily="18" charset="0"/>
                <a:cs typeface="Times New Roman" panose="02020603050405020304" pitchFamily="18" charset="0"/>
              </a:rPr>
              <a:t>, string</a:t>
            </a:r>
            <a:r>
              <a:rPr lang="en-IN" sz="2000" b="1" dirty="0">
                <a:latin typeface="Times New Roman" panose="02020603050405020304" pitchFamily="18" charset="0"/>
                <a:cs typeface="Times New Roman" panose="02020603050405020304" pitchFamily="18" charset="0"/>
              </a:rPr>
              <a:t>s, and many other types, but in each case, you are using instances of the same class and you have to cast the data you are using to and from the </a:t>
            </a:r>
            <a:r>
              <a:rPr lang="en-IN" sz="2000" b="1" i="1" dirty="0">
                <a:latin typeface="Times New Roman" panose="02020603050405020304" pitchFamily="18" charset="0"/>
                <a:cs typeface="Times New Roman" panose="02020603050405020304" pitchFamily="18" charset="0"/>
              </a:rPr>
              <a:t>object </a:t>
            </a:r>
            <a:r>
              <a:rPr lang="en-IN" sz="2000" b="1" dirty="0">
                <a:latin typeface="Times New Roman" panose="02020603050405020304" pitchFamily="18" charset="0"/>
                <a:cs typeface="Times New Roman" panose="02020603050405020304" pitchFamily="18" charset="0"/>
              </a:rPr>
              <a:t>type</a:t>
            </a:r>
            <a:r>
              <a:rPr lang="en-IN" sz="2000" b="1" dirty="0" smtClean="0">
                <a:latin typeface="Times New Roman" panose="02020603050405020304" pitchFamily="18" charset="0"/>
                <a:cs typeface="Times New Roman" panose="02020603050405020304" pitchFamily="18" charset="0"/>
              </a:rPr>
              <a:t>. </a:t>
            </a:r>
          </a:p>
          <a:p>
            <a:pPr algn="just"/>
            <a:r>
              <a:rPr lang="en-IN" sz="2000" b="1" dirty="0">
                <a:latin typeface="Times New Roman" panose="02020603050405020304" pitchFamily="18" charset="0"/>
                <a:cs typeface="Times New Roman" panose="02020603050405020304" pitchFamily="18" charset="0"/>
              </a:rPr>
              <a:t>Compare this with the </a:t>
            </a:r>
            <a:r>
              <a:rPr lang="en-IN" sz="2000" b="1" i="1" dirty="0">
                <a:latin typeface="Times New Roman" panose="02020603050405020304" pitchFamily="18" charset="0"/>
                <a:cs typeface="Times New Roman" panose="02020603050405020304" pitchFamily="18" charset="0"/>
              </a:rPr>
              <a:t>Queue&lt;T&gt; </a:t>
            </a:r>
            <a:r>
              <a:rPr lang="en-IN" sz="2000" b="1" dirty="0">
                <a:latin typeface="Times New Roman" panose="02020603050405020304" pitchFamily="18" charset="0"/>
                <a:cs typeface="Times New Roman" panose="02020603050405020304" pitchFamily="18" charset="0"/>
              </a:rPr>
              <a:t>class. Each time you use this class with a type parameter (such as </a:t>
            </a:r>
            <a:r>
              <a:rPr lang="en-IN" sz="2000" b="1" i="1" dirty="0">
                <a:latin typeface="Times New Roman" panose="02020603050405020304" pitchFamily="18" charset="0"/>
                <a:cs typeface="Times New Roman" panose="02020603050405020304" pitchFamily="18" charset="0"/>
              </a:rPr>
              <a:t>Queue&lt;</a:t>
            </a:r>
            <a:r>
              <a:rPr lang="en-IN" sz="2000" b="1" i="1" dirty="0" err="1">
                <a:latin typeface="Times New Roman" panose="02020603050405020304" pitchFamily="18" charset="0"/>
                <a:cs typeface="Times New Roman" panose="02020603050405020304" pitchFamily="18" charset="0"/>
              </a:rPr>
              <a:t>int</a:t>
            </a:r>
            <a:r>
              <a:rPr lang="en-IN" sz="2000" b="1" i="1" dirty="0">
                <a:latin typeface="Times New Roman" panose="02020603050405020304" pitchFamily="18" charset="0"/>
                <a:cs typeface="Times New Roman" panose="02020603050405020304" pitchFamily="18" charset="0"/>
              </a:rPr>
              <a:t>&gt; </a:t>
            </a:r>
            <a:r>
              <a:rPr lang="en-IN" sz="2000" b="1" dirty="0">
                <a:latin typeface="Times New Roman" panose="02020603050405020304" pitchFamily="18" charset="0"/>
                <a:cs typeface="Times New Roman" panose="02020603050405020304" pitchFamily="18" charset="0"/>
              </a:rPr>
              <a:t>or </a:t>
            </a:r>
            <a:r>
              <a:rPr lang="en-IN" sz="2000" b="1" i="1" dirty="0">
                <a:latin typeface="Times New Roman" panose="02020603050405020304" pitchFamily="18" charset="0"/>
                <a:cs typeface="Times New Roman" panose="02020603050405020304" pitchFamily="18" charset="0"/>
              </a:rPr>
              <a:t>Queue&lt;Horse&gt;</a:t>
            </a:r>
            <a:r>
              <a:rPr lang="en-IN" sz="2000" b="1" dirty="0">
                <a:latin typeface="Times New Roman" panose="02020603050405020304" pitchFamily="18" charset="0"/>
                <a:cs typeface="Times New Roman" panose="02020603050405020304" pitchFamily="18" charset="0"/>
              </a:rPr>
              <a:t>), you cause the compiler to generate an entirely new class that happens to have functionality defined by the generic class.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This </a:t>
            </a:r>
            <a:r>
              <a:rPr lang="en-IN" sz="2000" b="1" dirty="0">
                <a:latin typeface="Times New Roman" panose="02020603050405020304" pitchFamily="18" charset="0"/>
                <a:cs typeface="Times New Roman" panose="02020603050405020304" pitchFamily="18" charset="0"/>
              </a:rPr>
              <a:t>means that </a:t>
            </a:r>
            <a:r>
              <a:rPr lang="en-IN" sz="2000" b="1" i="1" dirty="0">
                <a:latin typeface="Times New Roman" panose="02020603050405020304" pitchFamily="18" charset="0"/>
                <a:cs typeface="Times New Roman" panose="02020603050405020304" pitchFamily="18" charset="0"/>
              </a:rPr>
              <a:t>Queue&lt;</a:t>
            </a:r>
            <a:r>
              <a:rPr lang="en-IN" sz="2000" b="1" i="1" dirty="0" err="1">
                <a:latin typeface="Times New Roman" panose="02020603050405020304" pitchFamily="18" charset="0"/>
                <a:cs typeface="Times New Roman" panose="02020603050405020304" pitchFamily="18" charset="0"/>
              </a:rPr>
              <a:t>int</a:t>
            </a:r>
            <a:r>
              <a:rPr lang="en-IN" sz="2000" b="1" i="1" dirty="0">
                <a:latin typeface="Times New Roman" panose="02020603050405020304" pitchFamily="18" charset="0"/>
                <a:cs typeface="Times New Roman" panose="02020603050405020304" pitchFamily="18" charset="0"/>
              </a:rPr>
              <a:t>&gt; </a:t>
            </a:r>
            <a:r>
              <a:rPr lang="en-IN" sz="2000" b="1" dirty="0">
                <a:latin typeface="Times New Roman" panose="02020603050405020304" pitchFamily="18" charset="0"/>
                <a:cs typeface="Times New Roman" panose="02020603050405020304" pitchFamily="18" charset="0"/>
              </a:rPr>
              <a:t>is a completely different type from </a:t>
            </a:r>
            <a:r>
              <a:rPr lang="en-IN" sz="2000" b="1" i="1" dirty="0">
                <a:latin typeface="Times New Roman" panose="02020603050405020304" pitchFamily="18" charset="0"/>
                <a:cs typeface="Times New Roman" panose="02020603050405020304" pitchFamily="18" charset="0"/>
              </a:rPr>
              <a:t>Queue&lt;Horse&gt;</a:t>
            </a:r>
            <a:r>
              <a:rPr lang="en-IN" sz="2000" b="1" dirty="0">
                <a:latin typeface="Times New Roman" panose="02020603050405020304" pitchFamily="18" charset="0"/>
                <a:cs typeface="Times New Roman" panose="02020603050405020304" pitchFamily="18" charset="0"/>
              </a:rPr>
              <a:t>, but they both happen to have the same </a:t>
            </a:r>
            <a:r>
              <a:rPr lang="en-IN" sz="2000" b="1" dirty="0" err="1">
                <a:latin typeface="Times New Roman" panose="02020603050405020304" pitchFamily="18" charset="0"/>
                <a:cs typeface="Times New Roman" panose="02020603050405020304" pitchFamily="18" charset="0"/>
              </a:rPr>
              <a:t>behavior</a:t>
            </a:r>
            <a:r>
              <a:rPr lang="en-IN" sz="2000" b="1" dirty="0">
                <a:latin typeface="Times New Roman" panose="02020603050405020304" pitchFamily="18" charset="0"/>
                <a:cs typeface="Times New Roman" panose="02020603050405020304" pitchFamily="18" charset="0"/>
              </a:rPr>
              <a:t>.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You </a:t>
            </a:r>
            <a:r>
              <a:rPr lang="en-IN" sz="2000" b="1" dirty="0">
                <a:latin typeface="Times New Roman" panose="02020603050405020304" pitchFamily="18" charset="0"/>
                <a:cs typeface="Times New Roman" panose="02020603050405020304" pitchFamily="18" charset="0"/>
              </a:rPr>
              <a:t>can think of a generic class as one that defines a template that is then used by the compiler to generate new type-specific classes on demand.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The </a:t>
            </a:r>
            <a:r>
              <a:rPr lang="en-IN" sz="2000" b="1" dirty="0">
                <a:latin typeface="Times New Roman" panose="02020603050405020304" pitchFamily="18" charset="0"/>
                <a:cs typeface="Times New Roman" panose="02020603050405020304" pitchFamily="18" charset="0"/>
              </a:rPr>
              <a:t>type-specific versions of a generic class (</a:t>
            </a:r>
            <a:r>
              <a:rPr lang="en-IN" sz="2000" b="1" i="1" dirty="0">
                <a:latin typeface="Times New Roman" panose="02020603050405020304" pitchFamily="18" charset="0"/>
                <a:cs typeface="Times New Roman" panose="02020603050405020304" pitchFamily="18" charset="0"/>
              </a:rPr>
              <a:t>Queue&lt;</a:t>
            </a:r>
            <a:r>
              <a:rPr lang="en-IN" sz="2000" b="1" i="1" dirty="0" err="1">
                <a:latin typeface="Times New Roman" panose="02020603050405020304" pitchFamily="18" charset="0"/>
                <a:cs typeface="Times New Roman" panose="02020603050405020304" pitchFamily="18" charset="0"/>
              </a:rPr>
              <a:t>int</a:t>
            </a:r>
            <a:r>
              <a:rPr lang="en-IN" sz="2000" b="1" i="1" dirty="0">
                <a:latin typeface="Times New Roman" panose="02020603050405020304" pitchFamily="18" charset="0"/>
                <a:cs typeface="Times New Roman" panose="02020603050405020304" pitchFamily="18" charset="0"/>
              </a:rPr>
              <a:t>&gt;</a:t>
            </a:r>
            <a:r>
              <a:rPr lang="en-IN" sz="2000" b="1" dirty="0">
                <a:latin typeface="Times New Roman" panose="02020603050405020304" pitchFamily="18" charset="0"/>
                <a:cs typeface="Times New Roman" panose="02020603050405020304" pitchFamily="18" charset="0"/>
              </a:rPr>
              <a:t>, </a:t>
            </a:r>
            <a:r>
              <a:rPr lang="en-IN" sz="2000" b="1" i="1" dirty="0">
                <a:latin typeface="Times New Roman" panose="02020603050405020304" pitchFamily="18" charset="0"/>
                <a:cs typeface="Times New Roman" panose="02020603050405020304" pitchFamily="18" charset="0"/>
              </a:rPr>
              <a:t>Queue&lt;Horse&gt;</a:t>
            </a:r>
            <a:r>
              <a:rPr lang="en-IN" sz="2000" b="1" dirty="0">
                <a:latin typeface="Times New Roman" panose="02020603050405020304" pitchFamily="18" charset="0"/>
                <a:cs typeface="Times New Roman" panose="02020603050405020304" pitchFamily="18" charset="0"/>
              </a:rPr>
              <a:t>, and so on) are referred to as </a:t>
            </a:r>
            <a:r>
              <a:rPr lang="en-IN" sz="2000" b="1" i="1" dirty="0">
                <a:latin typeface="Times New Roman" panose="02020603050405020304" pitchFamily="18" charset="0"/>
                <a:cs typeface="Times New Roman" panose="02020603050405020304" pitchFamily="18" charset="0"/>
              </a:rPr>
              <a:t>constructed types</a:t>
            </a:r>
            <a:r>
              <a:rPr lang="en-IN" sz="2000" b="1" dirty="0">
                <a:latin typeface="Times New Roman" panose="02020603050405020304" pitchFamily="18" charset="0"/>
                <a:cs typeface="Times New Roman" panose="02020603050405020304" pitchFamily="18" charset="0"/>
              </a:rPr>
              <a:t>, and you should treat them as distinctly different types (albeit ones that have a similar set of methods and properties).</a:t>
            </a: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845635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85"/>
            <a:ext cx="12188825" cy="544488"/>
          </a:xfrm>
        </p:spPr>
        <p:txBody>
          <a:bodyPr>
            <a:normAutofit fontScale="90000"/>
          </a:bodyPr>
          <a:lstStyle/>
          <a:p>
            <a:r>
              <a:rPr lang="en-IN" b="1" dirty="0">
                <a:solidFill>
                  <a:srgbClr val="FF0000"/>
                </a:solidFill>
              </a:rPr>
              <a:t>Generics and Constraints</a:t>
            </a:r>
            <a:endParaRPr lang="en-IN" dirty="0">
              <a:solidFill>
                <a:srgbClr val="FF0000"/>
              </a:solidFill>
            </a:endParaRPr>
          </a:p>
        </p:txBody>
      </p:sp>
      <p:sp>
        <p:nvSpPr>
          <p:cNvPr id="3" name="Content Placeholder 2"/>
          <p:cNvSpPr>
            <a:spLocks noGrp="1"/>
          </p:cNvSpPr>
          <p:nvPr>
            <p:ph idx="1"/>
          </p:nvPr>
        </p:nvSpPr>
        <p:spPr>
          <a:xfrm>
            <a:off x="0" y="620688"/>
            <a:ext cx="12188825" cy="6237312"/>
          </a:xfrm>
        </p:spPr>
        <p:txBody>
          <a:bodyPr>
            <a:normAutofit/>
          </a:bodyPr>
          <a:lstStyle/>
          <a:p>
            <a:pPr algn="just"/>
            <a:r>
              <a:rPr lang="en-IN" sz="2000" b="1" dirty="0">
                <a:latin typeface="Times New Roman" panose="02020603050405020304" pitchFamily="18" charset="0"/>
                <a:cs typeface="Times New Roman" panose="02020603050405020304" pitchFamily="18" charset="0"/>
              </a:rPr>
              <a:t>Occasionally, you will want to ensure that the type parameter used by a generic class identifies a type that provides certain methods.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For </a:t>
            </a:r>
            <a:r>
              <a:rPr lang="en-IN" sz="2000" b="1" dirty="0">
                <a:latin typeface="Times New Roman" panose="02020603050405020304" pitchFamily="18" charset="0"/>
                <a:cs typeface="Times New Roman" panose="02020603050405020304" pitchFamily="18" charset="0"/>
              </a:rPr>
              <a:t>example, if you are defining a </a:t>
            </a:r>
            <a:r>
              <a:rPr lang="en-IN" sz="2000" b="1" i="1" dirty="0" err="1">
                <a:latin typeface="Times New Roman" panose="02020603050405020304" pitchFamily="18" charset="0"/>
                <a:cs typeface="Times New Roman" panose="02020603050405020304" pitchFamily="18" charset="0"/>
              </a:rPr>
              <a:t>PrintableCollection</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class, you might want to ensure that all objects stored in the class have a </a:t>
            </a:r>
            <a:r>
              <a:rPr lang="en-IN" sz="2000" b="1" i="1" dirty="0">
                <a:latin typeface="Times New Roman" panose="02020603050405020304" pitchFamily="18" charset="0"/>
                <a:cs typeface="Times New Roman" panose="02020603050405020304" pitchFamily="18" charset="0"/>
              </a:rPr>
              <a:t>Print </a:t>
            </a:r>
            <a:r>
              <a:rPr lang="en-IN" sz="2000" b="1" dirty="0">
                <a:latin typeface="Times New Roman" panose="02020603050405020304" pitchFamily="18" charset="0"/>
                <a:cs typeface="Times New Roman" panose="02020603050405020304" pitchFamily="18" charset="0"/>
              </a:rPr>
              <a:t>method. You can specify this condition by using a </a:t>
            </a:r>
            <a:r>
              <a:rPr lang="en-IN" sz="2000" b="1" i="1" dirty="0">
                <a:latin typeface="Times New Roman" panose="02020603050405020304" pitchFamily="18" charset="0"/>
                <a:cs typeface="Times New Roman" panose="02020603050405020304" pitchFamily="18" charset="0"/>
              </a:rPr>
              <a:t>constraint</a:t>
            </a:r>
            <a:r>
              <a:rPr lang="en-IN" sz="2000" b="1" dirty="0">
                <a:latin typeface="Times New Roman" panose="02020603050405020304" pitchFamily="18" charset="0"/>
                <a:cs typeface="Times New Roman" panose="02020603050405020304" pitchFamily="18" charset="0"/>
              </a:rPr>
              <a:t>.</a:t>
            </a:r>
          </a:p>
          <a:p>
            <a:pPr algn="just"/>
            <a:r>
              <a:rPr lang="en-IN" sz="2000" b="1" dirty="0">
                <a:latin typeface="Times New Roman" panose="02020603050405020304" pitchFamily="18" charset="0"/>
                <a:cs typeface="Times New Roman" panose="02020603050405020304" pitchFamily="18" charset="0"/>
              </a:rPr>
              <a:t>By using a constraint, you can limit the type parameters of a generic class to those that implement a particular set of interfaces, and therefore provide the methods defined by those interfaces</a:t>
            </a:r>
            <a:r>
              <a:rPr lang="en-IN" sz="2000" b="1" dirty="0" smtClean="0">
                <a:latin typeface="Times New Roman" panose="02020603050405020304" pitchFamily="18" charset="0"/>
                <a:cs typeface="Times New Roman" panose="02020603050405020304" pitchFamily="18" charset="0"/>
              </a:rPr>
              <a:t>.</a:t>
            </a:r>
          </a:p>
          <a:p>
            <a:pPr algn="just"/>
            <a:r>
              <a:rPr lang="en-IN" sz="2000" b="1" dirty="0" smtClean="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For example, if the </a:t>
            </a:r>
            <a:r>
              <a:rPr lang="en-IN" sz="2000" b="1" i="1" dirty="0" err="1">
                <a:latin typeface="Times New Roman" panose="02020603050405020304" pitchFamily="18" charset="0"/>
                <a:cs typeface="Times New Roman" panose="02020603050405020304" pitchFamily="18" charset="0"/>
              </a:rPr>
              <a:t>IPrintable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interface defined the </a:t>
            </a:r>
            <a:r>
              <a:rPr lang="en-IN" sz="2000" b="1" i="1" dirty="0">
                <a:latin typeface="Times New Roman" panose="02020603050405020304" pitchFamily="18" charset="0"/>
                <a:cs typeface="Times New Roman" panose="02020603050405020304" pitchFamily="18" charset="0"/>
              </a:rPr>
              <a:t>Print </a:t>
            </a:r>
            <a:r>
              <a:rPr lang="en-IN" sz="2000" b="1" dirty="0">
                <a:latin typeface="Times New Roman" panose="02020603050405020304" pitchFamily="18" charset="0"/>
                <a:cs typeface="Times New Roman" panose="02020603050405020304" pitchFamily="18" charset="0"/>
              </a:rPr>
              <a:t>method, you could create the </a:t>
            </a:r>
            <a:r>
              <a:rPr lang="en-IN" sz="2000" b="1" i="1" dirty="0" err="1">
                <a:latin typeface="Times New Roman" panose="02020603050405020304" pitchFamily="18" charset="0"/>
                <a:cs typeface="Times New Roman" panose="02020603050405020304" pitchFamily="18" charset="0"/>
              </a:rPr>
              <a:t>PrintableCollection</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class like this:</a:t>
            </a:r>
          </a:p>
          <a:p>
            <a:pPr marL="0" indent="0" algn="just">
              <a:buNone/>
            </a:pPr>
            <a:r>
              <a:rPr lang="en-IN" sz="2000" b="1" dirty="0" smtClean="0">
                <a:solidFill>
                  <a:srgbClr val="FF0000"/>
                </a:solidFill>
                <a:latin typeface="Times New Roman" panose="02020603050405020304" pitchFamily="18" charset="0"/>
                <a:cs typeface="Times New Roman" panose="02020603050405020304" pitchFamily="18" charset="0"/>
              </a:rPr>
              <a:t>                                       public </a:t>
            </a:r>
            <a:r>
              <a:rPr lang="en-IN" sz="2000" b="1" dirty="0">
                <a:solidFill>
                  <a:srgbClr val="FF0000"/>
                </a:solidFill>
                <a:latin typeface="Times New Roman" panose="02020603050405020304" pitchFamily="18" charset="0"/>
                <a:cs typeface="Times New Roman" panose="02020603050405020304" pitchFamily="18" charset="0"/>
              </a:rPr>
              <a:t>class </a:t>
            </a:r>
            <a:r>
              <a:rPr lang="en-IN" sz="2000" b="1" dirty="0" err="1">
                <a:solidFill>
                  <a:srgbClr val="FF0000"/>
                </a:solidFill>
                <a:latin typeface="Times New Roman" panose="02020603050405020304" pitchFamily="18" charset="0"/>
                <a:cs typeface="Times New Roman" panose="02020603050405020304" pitchFamily="18" charset="0"/>
              </a:rPr>
              <a:t>PrintableCollection</a:t>
            </a:r>
            <a:r>
              <a:rPr lang="en-IN" sz="2000" b="1" dirty="0">
                <a:solidFill>
                  <a:srgbClr val="FF0000"/>
                </a:solidFill>
                <a:latin typeface="Times New Roman" panose="02020603050405020304" pitchFamily="18" charset="0"/>
                <a:cs typeface="Times New Roman" panose="02020603050405020304" pitchFamily="18" charset="0"/>
              </a:rPr>
              <a:t>&lt;T&gt; where T : </a:t>
            </a:r>
            <a:r>
              <a:rPr lang="en-IN" sz="2000" b="1" dirty="0" err="1">
                <a:solidFill>
                  <a:srgbClr val="FF0000"/>
                </a:solidFill>
                <a:latin typeface="Times New Roman" panose="02020603050405020304" pitchFamily="18" charset="0"/>
                <a:cs typeface="Times New Roman" panose="02020603050405020304" pitchFamily="18" charset="0"/>
              </a:rPr>
              <a:t>IPrintable</a:t>
            </a:r>
            <a:endParaRPr lang="en-IN" sz="2000" b="1" dirty="0">
              <a:solidFill>
                <a:srgbClr val="FF0000"/>
              </a:solidFill>
              <a:latin typeface="Times New Roman" panose="02020603050405020304" pitchFamily="18" charset="0"/>
              <a:cs typeface="Times New Roman" panose="02020603050405020304" pitchFamily="18" charset="0"/>
            </a:endParaRPr>
          </a:p>
          <a:p>
            <a:pPr algn="just"/>
            <a:r>
              <a:rPr lang="en-IN" sz="2000" b="1" dirty="0">
                <a:latin typeface="Times New Roman" panose="02020603050405020304" pitchFamily="18" charset="0"/>
                <a:cs typeface="Times New Roman" panose="02020603050405020304" pitchFamily="18" charset="0"/>
              </a:rPr>
              <a:t>When you build this class with a type parameter, the compiler checks to ensure that the type used for </a:t>
            </a:r>
            <a:r>
              <a:rPr lang="en-IN" sz="2000" b="1" i="1" dirty="0">
                <a:latin typeface="Times New Roman" panose="02020603050405020304" pitchFamily="18" charset="0"/>
                <a:cs typeface="Times New Roman" panose="02020603050405020304" pitchFamily="18" charset="0"/>
              </a:rPr>
              <a:t>T </a:t>
            </a:r>
            <a:r>
              <a:rPr lang="en-IN" sz="2000" b="1" dirty="0">
                <a:latin typeface="Times New Roman" panose="02020603050405020304" pitchFamily="18" charset="0"/>
                <a:cs typeface="Times New Roman" panose="02020603050405020304" pitchFamily="18" charset="0"/>
              </a:rPr>
              <a:t>actually implements the </a:t>
            </a:r>
            <a:r>
              <a:rPr lang="en-IN" sz="2000" b="1" i="1" dirty="0" err="1">
                <a:latin typeface="Times New Roman" panose="02020603050405020304" pitchFamily="18" charset="0"/>
                <a:cs typeface="Times New Roman" panose="02020603050405020304" pitchFamily="18" charset="0"/>
              </a:rPr>
              <a:t>IPrintable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interface, and if not, it stops with a compilation error.</a:t>
            </a: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89620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3" y="96585"/>
            <a:ext cx="11737304" cy="544488"/>
          </a:xfrm>
        </p:spPr>
        <p:txBody>
          <a:bodyPr>
            <a:noAutofit/>
          </a:bodyPr>
          <a:lstStyle/>
          <a:p>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t>
            </a:r>
            <a:r>
              <a:rPr lang="en-IN" sz="2800" dirty="0"/>
              <a:t/>
            </a:r>
            <a:br>
              <a:rPr lang="en-IN" sz="2800" dirty="0"/>
            </a:br>
            <a:r>
              <a:rPr lang="en-IN" sz="2800" b="1" dirty="0" err="1" smtClean="0">
                <a:solidFill>
                  <a:srgbClr val="C00000"/>
                </a:solidFill>
              </a:rPr>
              <a:t>Contd</a:t>
            </a:r>
            <a:r>
              <a:rPr lang="en-IN" sz="2800" b="1" dirty="0" smtClean="0">
                <a:solidFill>
                  <a:srgbClr val="C00000"/>
                </a:solidFill>
              </a:rPr>
              <a:t>…</a:t>
            </a:r>
            <a:endParaRPr lang="en-IN" sz="2800" dirty="0">
              <a:solidFill>
                <a:srgbClr val="C00000"/>
              </a:solidFill>
            </a:endParaRPr>
          </a:p>
        </p:txBody>
      </p:sp>
      <p:pic>
        <p:nvPicPr>
          <p:cNvPr id="4" name="Content Placeholder 3"/>
          <p:cNvPicPr>
            <a:picLocks noGrp="1" noChangeAspect="1"/>
          </p:cNvPicPr>
          <p:nvPr>
            <p:ph idx="1"/>
          </p:nvPr>
        </p:nvPicPr>
        <p:blipFill>
          <a:blip r:embed="rId2"/>
          <a:stretch>
            <a:fillRect/>
          </a:stretch>
        </p:blipFill>
        <p:spPr>
          <a:xfrm>
            <a:off x="2349996" y="764704"/>
            <a:ext cx="6696744" cy="3672408"/>
          </a:xfrm>
          <a:prstGeom prst="rect">
            <a:avLst/>
          </a:prstGeom>
        </p:spPr>
      </p:pic>
      <p:sp>
        <p:nvSpPr>
          <p:cNvPr id="5" name="Rectangle 4"/>
          <p:cNvSpPr/>
          <p:nvPr/>
        </p:nvSpPr>
        <p:spPr>
          <a:xfrm>
            <a:off x="33654" y="4725144"/>
            <a:ext cx="12155171" cy="1938992"/>
          </a:xfrm>
          <a:prstGeom prst="rect">
            <a:avLst/>
          </a:prstGeom>
        </p:spPr>
        <p:txBody>
          <a:bodyPr wrap="square">
            <a:spAutoFit/>
          </a:bodyPr>
          <a:lstStyle/>
          <a:p>
            <a:pPr marL="342900" indent="-342900" algn="just">
              <a:buFont typeface="Arial" panose="020B0604020202020204" pitchFamily="34" charset="0"/>
              <a:buChar char="•"/>
            </a:pPr>
            <a:r>
              <a:rPr lang="en-IN" sz="2000" b="1" dirty="0">
                <a:solidFill>
                  <a:srgbClr val="000000"/>
                </a:solidFill>
                <a:latin typeface="Times New Roman" panose="02020603050405020304" pitchFamily="18" charset="0"/>
                <a:cs typeface="Times New Roman" panose="02020603050405020304" pitchFamily="18" charset="0"/>
              </a:rPr>
              <a:t>The code now successfully enforces the range constraints, which is good. However, there is a price to pay for this valuable guarantee—</a:t>
            </a:r>
            <a:r>
              <a:rPr lang="en-IN" sz="2000" b="1" i="1" dirty="0" err="1">
                <a:solidFill>
                  <a:srgbClr val="000000"/>
                </a:solidFill>
                <a:latin typeface="Times New Roman" panose="02020603050405020304" pitchFamily="18" charset="0"/>
                <a:cs typeface="Times New Roman" panose="02020603050405020304" pitchFamily="18" charset="0"/>
              </a:rPr>
              <a:t>ScreenPosition</a:t>
            </a:r>
            <a:r>
              <a:rPr lang="en-IN" sz="2000" b="1" i="1" dirty="0">
                <a:solidFill>
                  <a:srgbClr val="000000"/>
                </a:solidFill>
                <a:latin typeface="Times New Roman" panose="02020603050405020304" pitchFamily="18" charset="0"/>
                <a:cs typeface="Times New Roman" panose="02020603050405020304" pitchFamily="18" charset="0"/>
              </a:rPr>
              <a:t> </a:t>
            </a:r>
            <a:r>
              <a:rPr lang="en-IN" sz="2000" b="1" dirty="0">
                <a:solidFill>
                  <a:srgbClr val="000000"/>
                </a:solidFill>
                <a:latin typeface="Times New Roman" panose="02020603050405020304" pitchFamily="18" charset="0"/>
                <a:cs typeface="Times New Roman" panose="02020603050405020304" pitchFamily="18" charset="0"/>
              </a:rPr>
              <a:t>no longer has a natural </a:t>
            </a:r>
            <a:r>
              <a:rPr lang="en-IN" sz="2000" b="1" dirty="0" err="1">
                <a:solidFill>
                  <a:srgbClr val="000000"/>
                </a:solidFill>
                <a:latin typeface="Times New Roman" panose="02020603050405020304" pitchFamily="18" charset="0"/>
                <a:cs typeface="Times New Roman" panose="02020603050405020304" pitchFamily="18" charset="0"/>
              </a:rPr>
              <a:t>fieldlike</a:t>
            </a:r>
            <a:r>
              <a:rPr lang="en-IN" sz="2000" b="1" dirty="0">
                <a:solidFill>
                  <a:srgbClr val="000000"/>
                </a:solidFill>
                <a:latin typeface="Times New Roman" panose="02020603050405020304" pitchFamily="18" charset="0"/>
                <a:cs typeface="Times New Roman" panose="02020603050405020304" pitchFamily="18" charset="0"/>
              </a:rPr>
              <a:t> syntax; </a:t>
            </a:r>
            <a:endParaRPr lang="en-IN" sz="2000" b="1" dirty="0" smtClean="0">
              <a:solidFill>
                <a:srgbClr val="00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IN" sz="2000" b="1"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IN" sz="2000" b="1" dirty="0" smtClean="0">
                <a:solidFill>
                  <a:srgbClr val="000000"/>
                </a:solidFill>
                <a:latin typeface="Times New Roman" panose="02020603050405020304" pitchFamily="18" charset="0"/>
                <a:cs typeface="Times New Roman" panose="02020603050405020304" pitchFamily="18" charset="0"/>
              </a:rPr>
              <a:t>it </a:t>
            </a:r>
            <a:r>
              <a:rPr lang="en-IN" sz="2000" b="1" dirty="0">
                <a:solidFill>
                  <a:srgbClr val="000000"/>
                </a:solidFill>
                <a:latin typeface="Times New Roman" panose="02020603050405020304" pitchFamily="18" charset="0"/>
                <a:cs typeface="Times New Roman" panose="02020603050405020304" pitchFamily="18" charset="0"/>
              </a:rPr>
              <a:t>uses awkward method-based syntax instead. The following example increases the value of </a:t>
            </a:r>
            <a:r>
              <a:rPr lang="en-IN" sz="2000" b="1" i="1" dirty="0">
                <a:solidFill>
                  <a:srgbClr val="000000"/>
                </a:solidFill>
                <a:latin typeface="Times New Roman" panose="02020603050405020304" pitchFamily="18" charset="0"/>
                <a:cs typeface="Times New Roman" panose="02020603050405020304" pitchFamily="18" charset="0"/>
              </a:rPr>
              <a:t>X </a:t>
            </a:r>
            <a:r>
              <a:rPr lang="en-IN" sz="2000" b="1" dirty="0">
                <a:solidFill>
                  <a:srgbClr val="000000"/>
                </a:solidFill>
                <a:latin typeface="Times New Roman" panose="02020603050405020304" pitchFamily="18" charset="0"/>
                <a:cs typeface="Times New Roman" panose="02020603050405020304" pitchFamily="18" charset="0"/>
              </a:rPr>
              <a:t>by 10. To do so, it has to read the value of </a:t>
            </a:r>
            <a:r>
              <a:rPr lang="en-IN" sz="2000" b="1" i="1" dirty="0">
                <a:solidFill>
                  <a:srgbClr val="000000"/>
                </a:solidFill>
                <a:latin typeface="Times New Roman" panose="02020603050405020304" pitchFamily="18" charset="0"/>
                <a:cs typeface="Times New Roman" panose="02020603050405020304" pitchFamily="18" charset="0"/>
              </a:rPr>
              <a:t>X </a:t>
            </a:r>
            <a:r>
              <a:rPr lang="en-IN" sz="2000" b="1" dirty="0">
                <a:solidFill>
                  <a:srgbClr val="000000"/>
                </a:solidFill>
                <a:latin typeface="Times New Roman" panose="02020603050405020304" pitchFamily="18" charset="0"/>
                <a:cs typeface="Times New Roman" panose="02020603050405020304" pitchFamily="18" charset="0"/>
              </a:rPr>
              <a:t>by using the </a:t>
            </a:r>
            <a:r>
              <a:rPr lang="en-IN" sz="2000" b="1" i="1" dirty="0" err="1">
                <a:solidFill>
                  <a:srgbClr val="000000"/>
                </a:solidFill>
                <a:latin typeface="Times New Roman" panose="02020603050405020304" pitchFamily="18" charset="0"/>
                <a:cs typeface="Times New Roman" panose="02020603050405020304" pitchFamily="18" charset="0"/>
              </a:rPr>
              <a:t>GetX</a:t>
            </a:r>
            <a:r>
              <a:rPr lang="en-IN" sz="2000" b="1" i="1" dirty="0">
                <a:solidFill>
                  <a:srgbClr val="000000"/>
                </a:solidFill>
                <a:latin typeface="Times New Roman" panose="02020603050405020304" pitchFamily="18" charset="0"/>
                <a:cs typeface="Times New Roman" panose="02020603050405020304" pitchFamily="18" charset="0"/>
              </a:rPr>
              <a:t> </a:t>
            </a:r>
            <a:r>
              <a:rPr lang="en-IN" sz="2000" b="1" dirty="0" err="1">
                <a:solidFill>
                  <a:srgbClr val="000000"/>
                </a:solidFill>
                <a:latin typeface="Times New Roman" panose="02020603050405020304" pitchFamily="18" charset="0"/>
                <a:cs typeface="Times New Roman" panose="02020603050405020304" pitchFamily="18" charset="0"/>
              </a:rPr>
              <a:t>accessor</a:t>
            </a:r>
            <a:r>
              <a:rPr lang="en-IN" sz="2000" b="1" dirty="0">
                <a:solidFill>
                  <a:srgbClr val="000000"/>
                </a:solidFill>
                <a:latin typeface="Times New Roman" panose="02020603050405020304" pitchFamily="18" charset="0"/>
                <a:cs typeface="Times New Roman" panose="02020603050405020304" pitchFamily="18" charset="0"/>
              </a:rPr>
              <a:t> method and then write the value of </a:t>
            </a:r>
            <a:r>
              <a:rPr lang="en-IN" sz="2000" b="1" i="1" dirty="0">
                <a:solidFill>
                  <a:srgbClr val="000000"/>
                </a:solidFill>
                <a:latin typeface="Times New Roman" panose="02020603050405020304" pitchFamily="18" charset="0"/>
                <a:cs typeface="Times New Roman" panose="02020603050405020304" pitchFamily="18" charset="0"/>
              </a:rPr>
              <a:t>X </a:t>
            </a:r>
            <a:r>
              <a:rPr lang="en-IN" sz="2000" b="1" dirty="0">
                <a:solidFill>
                  <a:srgbClr val="000000"/>
                </a:solidFill>
                <a:latin typeface="Times New Roman" panose="02020603050405020304" pitchFamily="18" charset="0"/>
                <a:cs typeface="Times New Roman" panose="02020603050405020304" pitchFamily="18" charset="0"/>
              </a:rPr>
              <a:t>by using the </a:t>
            </a:r>
            <a:r>
              <a:rPr lang="en-IN" sz="2000" b="1" i="1" dirty="0" err="1">
                <a:solidFill>
                  <a:srgbClr val="000000"/>
                </a:solidFill>
                <a:latin typeface="Times New Roman" panose="02020603050405020304" pitchFamily="18" charset="0"/>
                <a:cs typeface="Times New Roman" panose="02020603050405020304" pitchFamily="18" charset="0"/>
              </a:rPr>
              <a:t>SetX</a:t>
            </a:r>
            <a:r>
              <a:rPr lang="en-IN" sz="2000" b="1" i="1" dirty="0">
                <a:solidFill>
                  <a:srgbClr val="000000"/>
                </a:solidFill>
                <a:latin typeface="Times New Roman" panose="02020603050405020304" pitchFamily="18" charset="0"/>
                <a:cs typeface="Times New Roman" panose="02020603050405020304" pitchFamily="18" charset="0"/>
              </a:rPr>
              <a:t> </a:t>
            </a:r>
            <a:r>
              <a:rPr lang="en-IN" sz="2000" b="1" dirty="0">
                <a:solidFill>
                  <a:srgbClr val="000000"/>
                </a:solidFill>
                <a:latin typeface="Times New Roman" panose="02020603050405020304" pitchFamily="18" charset="0"/>
                <a:cs typeface="Times New Roman" panose="02020603050405020304" pitchFamily="18" charset="0"/>
              </a:rPr>
              <a:t>modifier method.</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410684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85"/>
            <a:ext cx="12188825" cy="544488"/>
          </a:xfrm>
        </p:spPr>
        <p:txBody>
          <a:bodyPr>
            <a:normAutofit fontScale="90000"/>
          </a:bodyPr>
          <a:lstStyle/>
          <a:p>
            <a:r>
              <a:rPr lang="en-IN" b="1" dirty="0">
                <a:solidFill>
                  <a:srgbClr val="FF0000"/>
                </a:solidFill>
              </a:rPr>
              <a:t>Creating a Generic Class</a:t>
            </a:r>
            <a:endParaRPr lang="en-IN" dirty="0">
              <a:solidFill>
                <a:srgbClr val="FF0000"/>
              </a:solidFill>
            </a:endParaRPr>
          </a:p>
        </p:txBody>
      </p:sp>
      <p:sp>
        <p:nvSpPr>
          <p:cNvPr id="3" name="Content Placeholder 2"/>
          <p:cNvSpPr>
            <a:spLocks noGrp="1"/>
          </p:cNvSpPr>
          <p:nvPr>
            <p:ph idx="1"/>
          </p:nvPr>
        </p:nvSpPr>
        <p:spPr>
          <a:xfrm>
            <a:off x="0" y="620688"/>
            <a:ext cx="12188825" cy="6237312"/>
          </a:xfrm>
        </p:spPr>
        <p:txBody>
          <a:bodyPr>
            <a:normAutofit lnSpcReduction="10000"/>
          </a:bodyPr>
          <a:lstStyle/>
          <a:p>
            <a:pPr algn="just"/>
            <a:r>
              <a:rPr lang="en-IN" sz="2000" b="1" dirty="0">
                <a:latin typeface="Times New Roman" panose="02020603050405020304" pitchFamily="18" charset="0"/>
                <a:cs typeface="Times New Roman" panose="02020603050405020304" pitchFamily="18" charset="0"/>
              </a:rPr>
              <a:t>The </a:t>
            </a:r>
            <a:r>
              <a:rPr lang="en-IN" sz="2000" b="1" i="1" dirty="0" err="1">
                <a:latin typeface="Times New Roman" panose="02020603050405020304" pitchFamily="18" charset="0"/>
                <a:cs typeface="Times New Roman" panose="02020603050405020304" pitchFamily="18" charset="0"/>
              </a:rPr>
              <a:t>System.Collections.Generic</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namespace in the .NET Framework class library contains a number of generic classes readily available for you.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You </a:t>
            </a:r>
            <a:r>
              <a:rPr lang="en-IN" sz="2000" b="1" dirty="0">
                <a:latin typeface="Times New Roman" panose="02020603050405020304" pitchFamily="18" charset="0"/>
                <a:cs typeface="Times New Roman" panose="02020603050405020304" pitchFamily="18" charset="0"/>
              </a:rPr>
              <a:t>can also define your own generic classes, which is what you will do in this section. Before you do this, let’s cover a bit of background theory</a:t>
            </a:r>
            <a:r>
              <a:rPr lang="en-IN" sz="2000" b="1" dirty="0" smtClean="0">
                <a:latin typeface="Times New Roman" panose="02020603050405020304" pitchFamily="18" charset="0"/>
                <a:cs typeface="Times New Roman" panose="02020603050405020304" pitchFamily="18" charset="0"/>
              </a:rPr>
              <a:t>. </a:t>
            </a:r>
          </a:p>
          <a:p>
            <a:pPr marL="0" indent="0" algn="ctr">
              <a:buNone/>
            </a:pPr>
            <a:r>
              <a:rPr lang="en-IN" sz="4800" b="1" dirty="0">
                <a:solidFill>
                  <a:srgbClr val="FF0000"/>
                </a:solidFill>
              </a:rPr>
              <a:t>The Theory of Binary Trees</a:t>
            </a:r>
          </a:p>
          <a:p>
            <a:pPr algn="just"/>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In the </a:t>
            </a:r>
            <a:r>
              <a:rPr lang="en-IN" sz="2000" b="1" dirty="0" smtClean="0">
                <a:solidFill>
                  <a:schemeClr val="tx1">
                    <a:lumMod val="95000"/>
                    <a:lumOff val="5000"/>
                  </a:schemeClr>
                </a:solidFill>
                <a:latin typeface="Times New Roman" panose="02020603050405020304" pitchFamily="18" charset="0"/>
                <a:cs typeface="Times New Roman" panose="02020603050405020304" pitchFamily="18" charset="0"/>
              </a:rPr>
              <a:t>following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exercises, you will define and use a class that represents a binary tree. </a:t>
            </a:r>
            <a:endParaRPr lang="en-IN" sz="20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A </a:t>
            </a:r>
            <a:r>
              <a:rPr lang="en-IN" sz="2000" b="1" i="1" dirty="0">
                <a:solidFill>
                  <a:schemeClr val="tx1">
                    <a:lumMod val="95000"/>
                    <a:lumOff val="5000"/>
                  </a:schemeClr>
                </a:solidFill>
                <a:latin typeface="Times New Roman" panose="02020603050405020304" pitchFamily="18" charset="0"/>
                <a:cs typeface="Times New Roman" panose="02020603050405020304" pitchFamily="18" charset="0"/>
              </a:rPr>
              <a:t>binary tree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is a useful data structure used for a variety of operations, including sorting and searching through data very quickly. Volumes have been written on the minutiae of binary </a:t>
            </a:r>
            <a:r>
              <a:rPr lang="en-IN" sz="2000" b="1" dirty="0" smtClean="0">
                <a:solidFill>
                  <a:schemeClr val="tx1">
                    <a:lumMod val="95000"/>
                    <a:lumOff val="5000"/>
                  </a:schemeClr>
                </a:solidFill>
                <a:latin typeface="Times New Roman" panose="02020603050405020304" pitchFamily="18" charset="0"/>
                <a:cs typeface="Times New Roman" panose="02020603050405020304" pitchFamily="18" charset="0"/>
              </a:rPr>
              <a:t>trees. </a:t>
            </a:r>
          </a:p>
          <a:p>
            <a:pPr algn="just"/>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A binary tree is a recursive (self-referencing) data structure that can either be empty or contain three elements: </a:t>
            </a:r>
            <a:r>
              <a:rPr lang="en-IN" sz="2000" b="1" dirty="0">
                <a:solidFill>
                  <a:srgbClr val="FF0000"/>
                </a:solidFill>
                <a:latin typeface="Times New Roman" panose="02020603050405020304" pitchFamily="18" charset="0"/>
                <a:cs typeface="Times New Roman" panose="02020603050405020304" pitchFamily="18" charset="0"/>
              </a:rPr>
              <a:t>a datum, which is typically referred to as the </a:t>
            </a:r>
            <a:r>
              <a:rPr lang="en-IN" sz="2000" b="1" i="1" dirty="0">
                <a:solidFill>
                  <a:srgbClr val="FF0000"/>
                </a:solidFill>
                <a:latin typeface="Times New Roman" panose="02020603050405020304" pitchFamily="18" charset="0"/>
                <a:cs typeface="Times New Roman" panose="02020603050405020304" pitchFamily="18" charset="0"/>
              </a:rPr>
              <a:t>node</a:t>
            </a:r>
            <a:r>
              <a:rPr lang="en-IN" sz="2000" b="1" dirty="0">
                <a:solidFill>
                  <a:srgbClr val="FF0000"/>
                </a:solidFill>
                <a:latin typeface="Times New Roman" panose="02020603050405020304" pitchFamily="18" charset="0"/>
                <a:cs typeface="Times New Roman" panose="02020603050405020304" pitchFamily="18" charset="0"/>
              </a:rPr>
              <a:t>, and two </a:t>
            </a:r>
            <a:r>
              <a:rPr lang="en-IN" sz="2000" b="1" dirty="0" err="1">
                <a:solidFill>
                  <a:srgbClr val="FF0000"/>
                </a:solidFill>
                <a:latin typeface="Times New Roman" panose="02020603050405020304" pitchFamily="18" charset="0"/>
                <a:cs typeface="Times New Roman" panose="02020603050405020304" pitchFamily="18" charset="0"/>
              </a:rPr>
              <a:t>subtrees</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 which are themselves binary trees. </a:t>
            </a:r>
            <a:endParaRPr lang="en-IN" sz="20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IN" sz="2000" b="1" dirty="0" smtClean="0">
                <a:solidFill>
                  <a:schemeClr val="tx1">
                    <a:lumMod val="95000"/>
                    <a:lumOff val="5000"/>
                  </a:schemeClr>
                </a:solidFill>
                <a:latin typeface="Times New Roman" panose="02020603050405020304" pitchFamily="18" charset="0"/>
                <a:cs typeface="Times New Roman" panose="02020603050405020304" pitchFamily="18" charset="0"/>
              </a:rPr>
              <a:t>The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two </a:t>
            </a:r>
            <a:r>
              <a:rPr lang="en-IN" sz="2000" b="1" dirty="0" err="1">
                <a:solidFill>
                  <a:schemeClr val="tx1">
                    <a:lumMod val="95000"/>
                    <a:lumOff val="5000"/>
                  </a:schemeClr>
                </a:solidFill>
                <a:latin typeface="Times New Roman" panose="02020603050405020304" pitchFamily="18" charset="0"/>
                <a:cs typeface="Times New Roman" panose="02020603050405020304" pitchFamily="18" charset="0"/>
              </a:rPr>
              <a:t>subtrees</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 are conventionally called the </a:t>
            </a:r>
            <a:r>
              <a:rPr lang="en-IN" sz="2000" b="1" i="1" dirty="0">
                <a:solidFill>
                  <a:srgbClr val="FF0000"/>
                </a:solidFill>
                <a:latin typeface="Times New Roman" panose="02020603050405020304" pitchFamily="18" charset="0"/>
                <a:cs typeface="Times New Roman" panose="02020603050405020304" pitchFamily="18" charset="0"/>
              </a:rPr>
              <a:t>left </a:t>
            </a:r>
            <a:r>
              <a:rPr lang="en-IN" sz="2000" b="1" i="1" dirty="0" err="1">
                <a:solidFill>
                  <a:srgbClr val="FF0000"/>
                </a:solidFill>
                <a:latin typeface="Times New Roman" panose="02020603050405020304" pitchFamily="18" charset="0"/>
                <a:cs typeface="Times New Roman" panose="02020603050405020304" pitchFamily="18" charset="0"/>
              </a:rPr>
              <a:t>subtree</a:t>
            </a:r>
            <a:r>
              <a:rPr lang="en-IN" sz="2000" b="1" i="1" dirty="0">
                <a:solidFill>
                  <a:srgbClr val="FF0000"/>
                </a:solidFill>
                <a:latin typeface="Times New Roman" panose="02020603050405020304" pitchFamily="18" charset="0"/>
                <a:cs typeface="Times New Roman" panose="02020603050405020304" pitchFamily="18" charset="0"/>
              </a:rPr>
              <a:t> </a:t>
            </a:r>
            <a:r>
              <a:rPr lang="en-IN" sz="2000" b="1" dirty="0">
                <a:solidFill>
                  <a:srgbClr val="FF0000"/>
                </a:solidFill>
                <a:latin typeface="Times New Roman" panose="02020603050405020304" pitchFamily="18" charset="0"/>
                <a:cs typeface="Times New Roman" panose="02020603050405020304" pitchFamily="18" charset="0"/>
              </a:rPr>
              <a:t>and the </a:t>
            </a:r>
            <a:r>
              <a:rPr lang="en-IN" sz="2000" b="1" i="1" dirty="0">
                <a:solidFill>
                  <a:srgbClr val="FF0000"/>
                </a:solidFill>
                <a:latin typeface="Times New Roman" panose="02020603050405020304" pitchFamily="18" charset="0"/>
                <a:cs typeface="Times New Roman" panose="02020603050405020304" pitchFamily="18" charset="0"/>
              </a:rPr>
              <a:t>right </a:t>
            </a:r>
            <a:r>
              <a:rPr lang="en-IN" sz="2000" b="1" i="1" dirty="0" err="1">
                <a:solidFill>
                  <a:srgbClr val="FF0000"/>
                </a:solidFill>
                <a:latin typeface="Times New Roman" panose="02020603050405020304" pitchFamily="18" charset="0"/>
                <a:cs typeface="Times New Roman" panose="02020603050405020304" pitchFamily="18" charset="0"/>
              </a:rPr>
              <a:t>subtree</a:t>
            </a:r>
            <a:r>
              <a:rPr lang="en-IN" sz="2000" b="1" i="1" dirty="0">
                <a:solidFill>
                  <a:srgbClr val="FF0000"/>
                </a:solidFill>
                <a:latin typeface="Times New Roman" panose="02020603050405020304" pitchFamily="18" charset="0"/>
                <a:cs typeface="Times New Roman" panose="02020603050405020304" pitchFamily="18" charset="0"/>
              </a:rPr>
              <a:t>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because they are typically depicted to the left and right of the node, respectively. </a:t>
            </a:r>
            <a:endParaRPr lang="en-IN" sz="20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IN" sz="2000" b="1" dirty="0" smtClean="0">
                <a:solidFill>
                  <a:schemeClr val="tx1">
                    <a:lumMod val="95000"/>
                    <a:lumOff val="5000"/>
                  </a:schemeClr>
                </a:solidFill>
                <a:latin typeface="Times New Roman" panose="02020603050405020304" pitchFamily="18" charset="0"/>
                <a:cs typeface="Times New Roman" panose="02020603050405020304" pitchFamily="18" charset="0"/>
              </a:rPr>
              <a:t>Each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left </a:t>
            </a:r>
            <a:r>
              <a:rPr lang="en-IN" sz="2000" b="1" dirty="0" err="1">
                <a:solidFill>
                  <a:schemeClr val="tx1">
                    <a:lumMod val="95000"/>
                    <a:lumOff val="5000"/>
                  </a:schemeClr>
                </a:solidFill>
                <a:latin typeface="Times New Roman" panose="02020603050405020304" pitchFamily="18" charset="0"/>
                <a:cs typeface="Times New Roman" panose="02020603050405020304" pitchFamily="18" charset="0"/>
              </a:rPr>
              <a:t>subtree</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 or right </a:t>
            </a:r>
            <a:r>
              <a:rPr lang="en-IN" sz="2000" b="1" dirty="0" err="1">
                <a:solidFill>
                  <a:schemeClr val="tx1">
                    <a:lumMod val="95000"/>
                    <a:lumOff val="5000"/>
                  </a:schemeClr>
                </a:solidFill>
                <a:latin typeface="Times New Roman" panose="02020603050405020304" pitchFamily="18" charset="0"/>
                <a:cs typeface="Times New Roman" panose="02020603050405020304" pitchFamily="18" charset="0"/>
              </a:rPr>
              <a:t>subtree</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 is either empty or contains a node and other </a:t>
            </a:r>
            <a:r>
              <a:rPr lang="en-IN" sz="2000" b="1" dirty="0" err="1">
                <a:solidFill>
                  <a:schemeClr val="tx1">
                    <a:lumMod val="95000"/>
                    <a:lumOff val="5000"/>
                  </a:schemeClr>
                </a:solidFill>
                <a:latin typeface="Times New Roman" panose="02020603050405020304" pitchFamily="18" charset="0"/>
                <a:cs typeface="Times New Roman" panose="02020603050405020304" pitchFamily="18" charset="0"/>
              </a:rPr>
              <a:t>subtrees</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 In theory, the whole structure can continue ad infinitum. The following image shows the structure of a small binary tree.</a:t>
            </a:r>
          </a:p>
        </p:txBody>
      </p:sp>
    </p:spTree>
    <p:extLst>
      <p:ext uri="{BB962C8B-B14F-4D97-AF65-F5344CB8AC3E}">
        <p14:creationId xmlns:p14="http://schemas.microsoft.com/office/powerpoint/2010/main" xmlns="" val="32014369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85"/>
            <a:ext cx="12188825" cy="544488"/>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710036" y="569173"/>
            <a:ext cx="5328592" cy="3939947"/>
          </a:xfrm>
          <a:prstGeom prst="rect">
            <a:avLst/>
          </a:prstGeom>
        </p:spPr>
      </p:pic>
      <p:sp>
        <p:nvSpPr>
          <p:cNvPr id="5" name="Rectangle 4"/>
          <p:cNvSpPr/>
          <p:nvPr/>
        </p:nvSpPr>
        <p:spPr>
          <a:xfrm>
            <a:off x="28882" y="4797152"/>
            <a:ext cx="12188825" cy="1323439"/>
          </a:xfrm>
          <a:prstGeom prst="rect">
            <a:avLst/>
          </a:prstGeom>
        </p:spPr>
        <p:txBody>
          <a:bodyPr wrap="square">
            <a:spAutoFit/>
          </a:bodyPr>
          <a:lstStyle/>
          <a:p>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The real power of binary trees becomes evident when you use them for sorting data. If you start with an unordered sequence of objects of the same type, you can construct an ordered binary tree and then walk through the tree to visit each node in an ordered sequence. The algorithm for inserting an item </a:t>
            </a:r>
            <a:r>
              <a:rPr lang="en-IN" sz="2000" b="1" i="1" dirty="0">
                <a:solidFill>
                  <a:schemeClr val="tx1">
                    <a:lumMod val="95000"/>
                    <a:lumOff val="5000"/>
                  </a:schemeClr>
                </a:solidFill>
                <a:latin typeface="Times New Roman" panose="02020603050405020304" pitchFamily="18" charset="0"/>
                <a:cs typeface="Times New Roman" panose="02020603050405020304" pitchFamily="18" charset="0"/>
              </a:rPr>
              <a:t>I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into an ordered binary tree </a:t>
            </a:r>
            <a:r>
              <a:rPr lang="en-IN" sz="2000" b="1" i="1" dirty="0">
                <a:solidFill>
                  <a:schemeClr val="tx1">
                    <a:lumMod val="95000"/>
                    <a:lumOff val="5000"/>
                  </a:schemeClr>
                </a:solidFill>
                <a:latin typeface="Times New Roman" panose="02020603050405020304" pitchFamily="18" charset="0"/>
                <a:cs typeface="Times New Roman" panose="02020603050405020304" pitchFamily="18" charset="0"/>
              </a:rPr>
              <a:t>B </a:t>
            </a:r>
            <a:r>
              <a:rPr lang="en-IN" sz="2000" b="1" dirty="0">
                <a:solidFill>
                  <a:schemeClr val="tx1">
                    <a:lumMod val="95000"/>
                    <a:lumOff val="5000"/>
                  </a:schemeClr>
                </a:solidFill>
                <a:latin typeface="Times New Roman" panose="02020603050405020304" pitchFamily="18" charset="0"/>
                <a:cs typeface="Times New Roman" panose="02020603050405020304" pitchFamily="18" charset="0"/>
              </a:rPr>
              <a:t>is shown here:</a:t>
            </a:r>
          </a:p>
        </p:txBody>
      </p:sp>
    </p:spTree>
    <p:extLst>
      <p:ext uri="{BB962C8B-B14F-4D97-AF65-F5344CB8AC3E}">
        <p14:creationId xmlns:p14="http://schemas.microsoft.com/office/powerpoint/2010/main" xmlns="" val="36737055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85"/>
            <a:ext cx="12188825" cy="544488"/>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pic>
        <p:nvPicPr>
          <p:cNvPr id="6" name="Content Placeholder 5"/>
          <p:cNvPicPr>
            <a:picLocks noGrp="1" noChangeAspect="1"/>
          </p:cNvPicPr>
          <p:nvPr>
            <p:ph idx="1"/>
          </p:nvPr>
        </p:nvPicPr>
        <p:blipFill>
          <a:blip r:embed="rId2"/>
          <a:stretch>
            <a:fillRect/>
          </a:stretch>
        </p:blipFill>
        <p:spPr>
          <a:xfrm>
            <a:off x="1557908" y="476672"/>
            <a:ext cx="9361040" cy="5092075"/>
          </a:xfrm>
          <a:prstGeom prst="rect">
            <a:avLst/>
          </a:prstGeom>
        </p:spPr>
      </p:pic>
      <p:sp>
        <p:nvSpPr>
          <p:cNvPr id="7" name="Rectangle 6"/>
          <p:cNvSpPr/>
          <p:nvPr/>
        </p:nvSpPr>
        <p:spPr>
          <a:xfrm>
            <a:off x="-85935" y="5805264"/>
            <a:ext cx="12274760" cy="707886"/>
          </a:xfrm>
          <a:prstGeom prst="rect">
            <a:avLst/>
          </a:prstGeom>
        </p:spPr>
        <p:txBody>
          <a:bodyPr wrap="square">
            <a:spAutoFit/>
          </a:bodyPr>
          <a:lstStyle/>
          <a:p>
            <a:pPr algn="just"/>
            <a:r>
              <a:rPr lang="en-IN" sz="2000" b="1" dirty="0">
                <a:solidFill>
                  <a:srgbClr val="000000"/>
                </a:solidFill>
                <a:latin typeface="Times New Roman" panose="02020603050405020304" pitchFamily="18" charset="0"/>
                <a:cs typeface="Times New Roman" panose="02020603050405020304" pitchFamily="18" charset="0"/>
              </a:rPr>
              <a:t>Notice that this algorithm is recursive, calling itself to insert the item into the left or right </a:t>
            </a:r>
            <a:r>
              <a:rPr lang="en-IN" sz="2000" b="1" dirty="0" err="1">
                <a:solidFill>
                  <a:srgbClr val="000000"/>
                </a:solidFill>
                <a:latin typeface="Times New Roman" panose="02020603050405020304" pitchFamily="18" charset="0"/>
                <a:cs typeface="Times New Roman" panose="02020603050405020304" pitchFamily="18" charset="0"/>
              </a:rPr>
              <a:t>subtree</a:t>
            </a:r>
            <a:r>
              <a:rPr lang="en-IN" sz="2000" b="1" dirty="0">
                <a:solidFill>
                  <a:srgbClr val="000000"/>
                </a:solidFill>
                <a:latin typeface="Times New Roman" panose="02020603050405020304" pitchFamily="18" charset="0"/>
                <a:cs typeface="Times New Roman" panose="02020603050405020304" pitchFamily="18" charset="0"/>
              </a:rPr>
              <a:t> depending on how the value of the item compares with the current node in the tree.</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34213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85"/>
            <a:ext cx="12188825" cy="544488"/>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404664"/>
            <a:ext cx="12188825" cy="6453336"/>
          </a:xfrm>
        </p:spPr>
        <p:txBody>
          <a:bodyPr>
            <a:normAutofit/>
          </a:bodyPr>
          <a:lstStyle/>
          <a:p>
            <a:pPr algn="just"/>
            <a:r>
              <a:rPr lang="en-IN" sz="2000" b="1" dirty="0">
                <a:latin typeface="Times New Roman" panose="02020603050405020304" pitchFamily="18" charset="0"/>
                <a:cs typeface="Times New Roman" panose="02020603050405020304" pitchFamily="18" charset="0"/>
              </a:rPr>
              <a:t>If you start with an empty binary tree and an unordered sequence of objects, you can iterate through the unordered sequence, inserting each object into the binary tree by using this algorithm, resulting in an ordered tree.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The </a:t>
            </a:r>
            <a:r>
              <a:rPr lang="en-IN" sz="2000" b="1" dirty="0">
                <a:latin typeface="Times New Roman" panose="02020603050405020304" pitchFamily="18" charset="0"/>
                <a:cs typeface="Times New Roman" panose="02020603050405020304" pitchFamily="18" charset="0"/>
              </a:rPr>
              <a:t>next image shows the steps in the process for </a:t>
            </a:r>
            <a:r>
              <a:rPr lang="en-IN" sz="2000" b="1" dirty="0" smtClean="0">
                <a:latin typeface="Times New Roman" panose="02020603050405020304" pitchFamily="18" charset="0"/>
                <a:cs typeface="Times New Roman" panose="02020603050405020304" pitchFamily="18" charset="0"/>
              </a:rPr>
              <a:t>constructing </a:t>
            </a:r>
            <a:r>
              <a:rPr lang="en-IN" sz="2000" b="1" dirty="0">
                <a:latin typeface="Times New Roman" panose="02020603050405020304" pitchFamily="18" charset="0"/>
                <a:cs typeface="Times New Roman" panose="02020603050405020304" pitchFamily="18" charset="0"/>
              </a:rPr>
              <a:t>a tree from a set of five integers</a:t>
            </a:r>
            <a:r>
              <a:rPr lang="en-IN" sz="2000" b="1" dirty="0" smtClean="0">
                <a:latin typeface="Times New Roman" panose="02020603050405020304" pitchFamily="18" charset="0"/>
                <a:cs typeface="Times New Roman" panose="02020603050405020304" pitchFamily="18" charset="0"/>
              </a:rPr>
              <a:t>.</a:t>
            </a:r>
          </a:p>
          <a:p>
            <a:pPr algn="just"/>
            <a:endParaRPr lang="en-IN" sz="2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277988" y="1988840"/>
            <a:ext cx="6264696" cy="4702055"/>
          </a:xfrm>
          <a:prstGeom prst="rect">
            <a:avLst/>
          </a:prstGeom>
        </p:spPr>
      </p:pic>
    </p:spTree>
    <p:extLst>
      <p:ext uri="{BB962C8B-B14F-4D97-AF65-F5344CB8AC3E}">
        <p14:creationId xmlns:p14="http://schemas.microsoft.com/office/powerpoint/2010/main" xmlns="" val="14787722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85"/>
            <a:ext cx="12188825" cy="544488"/>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404664"/>
            <a:ext cx="12188825" cy="6453336"/>
          </a:xfrm>
        </p:spPr>
        <p:txBody>
          <a:bodyPr>
            <a:normAutofit/>
          </a:bodyPr>
          <a:lstStyle/>
          <a:p>
            <a:pPr algn="just"/>
            <a:r>
              <a:rPr lang="en-IN" sz="2000" b="1" dirty="0">
                <a:latin typeface="Times New Roman" panose="02020603050405020304" pitchFamily="18" charset="0"/>
                <a:cs typeface="Times New Roman" panose="02020603050405020304" pitchFamily="18" charset="0"/>
              </a:rPr>
              <a:t>After you have built an ordered binary tree, you can display its contents in sequence by visiting each node in turn and printing the value found. The algorithm for achieving this task is also recursive:</a:t>
            </a:r>
          </a:p>
        </p:txBody>
      </p:sp>
      <p:pic>
        <p:nvPicPr>
          <p:cNvPr id="5" name="Picture 4"/>
          <p:cNvPicPr>
            <a:picLocks noChangeAspect="1"/>
          </p:cNvPicPr>
          <p:nvPr/>
        </p:nvPicPr>
        <p:blipFill>
          <a:blip r:embed="rId2"/>
          <a:stretch>
            <a:fillRect/>
          </a:stretch>
        </p:blipFill>
        <p:spPr>
          <a:xfrm>
            <a:off x="2782044" y="1484784"/>
            <a:ext cx="4392488" cy="2736304"/>
          </a:xfrm>
          <a:prstGeom prst="rect">
            <a:avLst/>
          </a:prstGeom>
        </p:spPr>
      </p:pic>
      <p:sp>
        <p:nvSpPr>
          <p:cNvPr id="6" name="Rectangle 5"/>
          <p:cNvSpPr/>
          <p:nvPr/>
        </p:nvSpPr>
        <p:spPr>
          <a:xfrm>
            <a:off x="0" y="4597810"/>
            <a:ext cx="12188825" cy="707886"/>
          </a:xfrm>
          <a:prstGeom prst="rect">
            <a:avLst/>
          </a:prstGeom>
        </p:spPr>
        <p:txBody>
          <a:bodyPr wrap="square">
            <a:spAutoFit/>
          </a:bodyPr>
          <a:lstStyle/>
          <a:p>
            <a:r>
              <a:rPr lang="en-IN" sz="2000" b="1" dirty="0">
                <a:solidFill>
                  <a:srgbClr val="000000"/>
                </a:solidFill>
                <a:latin typeface="Times New Roman" panose="02020603050405020304" pitchFamily="18" charset="0"/>
                <a:cs typeface="Times New Roman" panose="02020603050405020304" pitchFamily="18" charset="0"/>
              </a:rPr>
              <a:t>The following image shows the steps in the process for outputting the tree. Notice that the integers are now displayed in ascending order.</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227353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85"/>
            <a:ext cx="12188825" cy="544488"/>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3142084" y="569173"/>
            <a:ext cx="4506026" cy="4385448"/>
          </a:xfrm>
          <a:prstGeom prst="rect">
            <a:avLst/>
          </a:prstGeom>
        </p:spPr>
      </p:pic>
    </p:spTree>
    <p:extLst>
      <p:ext uri="{BB962C8B-B14F-4D97-AF65-F5344CB8AC3E}">
        <p14:creationId xmlns:p14="http://schemas.microsoft.com/office/powerpoint/2010/main" xmlns="" val="806536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85"/>
            <a:ext cx="12188825" cy="544488"/>
          </a:xfrm>
        </p:spPr>
        <p:txBody>
          <a:bodyPr>
            <a:normAutofit fontScale="90000"/>
          </a:bodyPr>
          <a:lstStyle/>
          <a:p>
            <a:r>
              <a:rPr lang="en-IN" b="1" dirty="0">
                <a:solidFill>
                  <a:srgbClr val="FF0000"/>
                </a:solidFill>
              </a:rPr>
              <a:t>Building a Binary Tree Class by Using Generics</a:t>
            </a:r>
          </a:p>
        </p:txBody>
      </p:sp>
      <p:sp>
        <p:nvSpPr>
          <p:cNvPr id="3" name="Content Placeholder 2"/>
          <p:cNvSpPr>
            <a:spLocks noGrp="1"/>
          </p:cNvSpPr>
          <p:nvPr>
            <p:ph idx="1"/>
          </p:nvPr>
        </p:nvSpPr>
        <p:spPr>
          <a:xfrm>
            <a:off x="31155" y="569172"/>
            <a:ext cx="12157669" cy="6288827"/>
          </a:xfrm>
        </p:spPr>
        <p:txBody>
          <a:bodyPr>
            <a:normAutofit/>
          </a:bodyPr>
          <a:lstStyle/>
          <a:p>
            <a:pPr algn="just"/>
            <a:r>
              <a:rPr lang="en-IN" sz="2000" b="1" dirty="0">
                <a:latin typeface="Times New Roman" panose="02020603050405020304" pitchFamily="18" charset="0"/>
                <a:cs typeface="Times New Roman" panose="02020603050405020304" pitchFamily="18" charset="0"/>
              </a:rPr>
              <a:t>In the following exercise, you will use generics to define a binary tree class capable of holding almost any type of data.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The </a:t>
            </a:r>
            <a:r>
              <a:rPr lang="en-IN" sz="2000" b="1" dirty="0">
                <a:latin typeface="Times New Roman" panose="02020603050405020304" pitchFamily="18" charset="0"/>
                <a:cs typeface="Times New Roman" panose="02020603050405020304" pitchFamily="18" charset="0"/>
              </a:rPr>
              <a:t>only restriction is that the data type must provide a means of comparing values between different instances.</a:t>
            </a:r>
          </a:p>
          <a:p>
            <a:pPr algn="just"/>
            <a:r>
              <a:rPr lang="en-IN" sz="2000" b="1" dirty="0">
                <a:latin typeface="Times New Roman" panose="02020603050405020304" pitchFamily="18" charset="0"/>
                <a:cs typeface="Times New Roman" panose="02020603050405020304" pitchFamily="18" charset="0"/>
              </a:rPr>
              <a:t>The binary tree class is a class that you might find useful in many different applications.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Therefore</a:t>
            </a:r>
            <a:r>
              <a:rPr lang="en-IN" sz="2000" b="1" dirty="0">
                <a:latin typeface="Times New Roman" panose="02020603050405020304" pitchFamily="18" charset="0"/>
                <a:cs typeface="Times New Roman" panose="02020603050405020304" pitchFamily="18" charset="0"/>
              </a:rPr>
              <a:t>, you will implement it as a class library rather than as an application in its own right.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You </a:t>
            </a:r>
            <a:r>
              <a:rPr lang="en-IN" sz="2000" b="1" dirty="0">
                <a:latin typeface="Times New Roman" panose="02020603050405020304" pitchFamily="18" charset="0"/>
                <a:cs typeface="Times New Roman" panose="02020603050405020304" pitchFamily="18" charset="0"/>
              </a:rPr>
              <a:t>can then reuse this class elsewhere without having to copy the source code and recompile it.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A </a:t>
            </a:r>
            <a:r>
              <a:rPr lang="en-IN" sz="2000" b="1" i="1" dirty="0">
                <a:latin typeface="Times New Roman" panose="02020603050405020304" pitchFamily="18" charset="0"/>
                <a:cs typeface="Times New Roman" panose="02020603050405020304" pitchFamily="18" charset="0"/>
              </a:rPr>
              <a:t>class library </a:t>
            </a:r>
            <a:r>
              <a:rPr lang="en-IN" sz="2000" b="1" dirty="0">
                <a:latin typeface="Times New Roman" panose="02020603050405020304" pitchFamily="18" charset="0"/>
                <a:cs typeface="Times New Roman" panose="02020603050405020304" pitchFamily="18" charset="0"/>
              </a:rPr>
              <a:t>is a set of compiled classes (and other types such as structures and delegates) stored in an assembly.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An </a:t>
            </a:r>
            <a:r>
              <a:rPr lang="en-IN" sz="2000" b="1" i="1" dirty="0">
                <a:latin typeface="Times New Roman" panose="02020603050405020304" pitchFamily="18" charset="0"/>
                <a:cs typeface="Times New Roman" panose="02020603050405020304" pitchFamily="18" charset="0"/>
              </a:rPr>
              <a:t>assembly </a:t>
            </a:r>
            <a:r>
              <a:rPr lang="en-IN" sz="2000" b="1" dirty="0">
                <a:latin typeface="Times New Roman" panose="02020603050405020304" pitchFamily="18" charset="0"/>
                <a:cs typeface="Times New Roman" panose="02020603050405020304" pitchFamily="18" charset="0"/>
              </a:rPr>
              <a:t>is a file that usually has the .</a:t>
            </a:r>
            <a:r>
              <a:rPr lang="en-IN" sz="2000" b="1" dirty="0" err="1">
                <a:latin typeface="Times New Roman" panose="02020603050405020304" pitchFamily="18" charset="0"/>
                <a:cs typeface="Times New Roman" panose="02020603050405020304" pitchFamily="18" charset="0"/>
              </a:rPr>
              <a:t>dll</a:t>
            </a:r>
            <a:r>
              <a:rPr lang="en-IN" sz="2000" b="1" dirty="0">
                <a:latin typeface="Times New Roman" panose="02020603050405020304" pitchFamily="18" charset="0"/>
                <a:cs typeface="Times New Roman" panose="02020603050405020304" pitchFamily="18" charset="0"/>
              </a:rPr>
              <a:t> suffix. Other projects and applications can make use of the items in a class library by adding a reference to its assembly and then bringing its namespaces into scope with </a:t>
            </a:r>
            <a:r>
              <a:rPr lang="en-IN" sz="2000" b="1" i="1" dirty="0">
                <a:latin typeface="Times New Roman" panose="02020603050405020304" pitchFamily="18" charset="0"/>
                <a:cs typeface="Times New Roman" panose="02020603050405020304" pitchFamily="18" charset="0"/>
              </a:rPr>
              <a:t>using </a:t>
            </a:r>
            <a:r>
              <a:rPr lang="en-IN" sz="2000" b="1" dirty="0">
                <a:latin typeface="Times New Roman" panose="02020603050405020304" pitchFamily="18" charset="0"/>
                <a:cs typeface="Times New Roman" panose="02020603050405020304" pitchFamily="18" charset="0"/>
              </a:rPr>
              <a:t>statements.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You </a:t>
            </a:r>
            <a:r>
              <a:rPr lang="en-IN" sz="2000" b="1" dirty="0">
                <a:latin typeface="Times New Roman" panose="02020603050405020304" pitchFamily="18" charset="0"/>
                <a:cs typeface="Times New Roman" panose="02020603050405020304" pitchFamily="18" charset="0"/>
              </a:rPr>
              <a:t>will do this when you test the binary tree class.</a:t>
            </a:r>
          </a:p>
        </p:txBody>
      </p:sp>
    </p:spTree>
    <p:extLst>
      <p:ext uri="{BB962C8B-B14F-4D97-AF65-F5344CB8AC3E}">
        <p14:creationId xmlns:p14="http://schemas.microsoft.com/office/powerpoint/2010/main" xmlns="" val="7194425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rmAutofit/>
          </a:bodyPr>
          <a:lstStyle/>
          <a:p>
            <a:r>
              <a:rPr lang="en-IN" sz="2500" dirty="0">
                <a:solidFill>
                  <a:srgbClr val="FF0000"/>
                </a:solidFill>
              </a:rPr>
              <a:t>T</a:t>
            </a:r>
            <a:r>
              <a:rPr lang="en-IN" sz="2500" b="1" dirty="0">
                <a:solidFill>
                  <a:srgbClr val="FF0000"/>
                </a:solidFill>
              </a:rPr>
              <a:t>he </a:t>
            </a:r>
            <a:r>
              <a:rPr lang="en-IN" sz="2500" b="1" dirty="0" err="1">
                <a:solidFill>
                  <a:srgbClr val="FF0000"/>
                </a:solidFill>
              </a:rPr>
              <a:t>System.IComparable</a:t>
            </a:r>
            <a:r>
              <a:rPr lang="en-IN" sz="2500" b="1" dirty="0">
                <a:solidFill>
                  <a:srgbClr val="FF0000"/>
                </a:solidFill>
              </a:rPr>
              <a:t> and </a:t>
            </a:r>
            <a:r>
              <a:rPr lang="en-IN" sz="2500" b="1" dirty="0" err="1">
                <a:solidFill>
                  <a:srgbClr val="FF0000"/>
                </a:solidFill>
              </a:rPr>
              <a:t>System.IComparable</a:t>
            </a:r>
            <a:r>
              <a:rPr lang="en-IN" sz="2500" b="1" dirty="0">
                <a:solidFill>
                  <a:srgbClr val="FF0000"/>
                </a:solidFill>
              </a:rPr>
              <a:t>&lt;</a:t>
            </a:r>
            <a:r>
              <a:rPr lang="en-IN" sz="2500" dirty="0">
                <a:solidFill>
                  <a:srgbClr val="FF0000"/>
                </a:solidFill>
              </a:rPr>
              <a:t>T</a:t>
            </a:r>
            <a:r>
              <a:rPr lang="en-IN" sz="2500" b="1" dirty="0">
                <a:solidFill>
                  <a:srgbClr val="FF0000"/>
                </a:solidFill>
              </a:rPr>
              <a:t>&gt; Interfaces </a:t>
            </a:r>
          </a:p>
        </p:txBody>
      </p:sp>
      <p:sp>
        <p:nvSpPr>
          <p:cNvPr id="3" name="Content Placeholder 2"/>
          <p:cNvSpPr>
            <a:spLocks noGrp="1"/>
          </p:cNvSpPr>
          <p:nvPr>
            <p:ph idx="1"/>
          </p:nvPr>
        </p:nvSpPr>
        <p:spPr>
          <a:xfrm>
            <a:off x="31155" y="569172"/>
            <a:ext cx="12157669" cy="6288827"/>
          </a:xfrm>
        </p:spPr>
        <p:txBody>
          <a:bodyPr>
            <a:normAutofit/>
          </a:bodyPr>
          <a:lstStyle/>
          <a:p>
            <a:pPr algn="just"/>
            <a:r>
              <a:rPr lang="en-IN" sz="2000" b="1" dirty="0">
                <a:latin typeface="Times New Roman" panose="02020603050405020304" pitchFamily="18" charset="0"/>
                <a:cs typeface="Times New Roman" panose="02020603050405020304" pitchFamily="18" charset="0"/>
              </a:rPr>
              <a:t>The algorithm for inserting a node into a binary tree requires you to compare the value of the node that you are inserting against nodes already in the tree.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If </a:t>
            </a:r>
            <a:r>
              <a:rPr lang="en-IN" sz="2000" b="1" dirty="0">
                <a:latin typeface="Times New Roman" panose="02020603050405020304" pitchFamily="18" charset="0"/>
                <a:cs typeface="Times New Roman" panose="02020603050405020304" pitchFamily="18" charset="0"/>
              </a:rPr>
              <a:t>you are using a numeric type, such as </a:t>
            </a:r>
            <a:r>
              <a:rPr lang="en-IN" sz="2000" b="1" i="1" dirty="0" err="1">
                <a:latin typeface="Times New Roman" panose="02020603050405020304" pitchFamily="18" charset="0"/>
                <a:cs typeface="Times New Roman" panose="02020603050405020304" pitchFamily="18" charset="0"/>
              </a:rPr>
              <a:t>int</a:t>
            </a:r>
            <a:r>
              <a:rPr lang="en-IN" sz="2000" b="1" dirty="0">
                <a:latin typeface="Times New Roman" panose="02020603050405020304" pitchFamily="18" charset="0"/>
                <a:cs typeface="Times New Roman" panose="02020603050405020304" pitchFamily="18" charset="0"/>
              </a:rPr>
              <a:t>, you can use the </a:t>
            </a:r>
            <a:r>
              <a:rPr lang="en-IN" sz="2000" b="1" i="1" dirty="0">
                <a:latin typeface="Times New Roman" panose="02020603050405020304" pitchFamily="18" charset="0"/>
                <a:cs typeface="Times New Roman" panose="02020603050405020304" pitchFamily="18" charset="0"/>
              </a:rPr>
              <a:t>&lt;</a:t>
            </a:r>
            <a:r>
              <a:rPr lang="en-IN" sz="2000" b="1" dirty="0">
                <a:latin typeface="Times New Roman" panose="02020603050405020304" pitchFamily="18" charset="0"/>
                <a:cs typeface="Times New Roman" panose="02020603050405020304" pitchFamily="18" charset="0"/>
              </a:rPr>
              <a:t>, </a:t>
            </a:r>
            <a:r>
              <a:rPr lang="en-IN" sz="2000" b="1" i="1" dirty="0">
                <a:latin typeface="Times New Roman" panose="02020603050405020304" pitchFamily="18" charset="0"/>
                <a:cs typeface="Times New Roman" panose="02020603050405020304" pitchFamily="18" charset="0"/>
              </a:rPr>
              <a:t>&gt;</a:t>
            </a:r>
            <a:r>
              <a:rPr lang="en-IN" sz="2000" b="1" dirty="0">
                <a:latin typeface="Times New Roman" panose="02020603050405020304" pitchFamily="18" charset="0"/>
                <a:cs typeface="Times New Roman" panose="02020603050405020304" pitchFamily="18" charset="0"/>
              </a:rPr>
              <a:t>, and </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operators</a:t>
            </a:r>
            <a:r>
              <a:rPr lang="en-IN" sz="2000" b="1" dirty="0" smtClean="0">
                <a:latin typeface="Times New Roman" panose="02020603050405020304" pitchFamily="18" charset="0"/>
                <a:cs typeface="Times New Roman" panose="02020603050405020304" pitchFamily="18" charset="0"/>
              </a:rPr>
              <a:t>.</a:t>
            </a:r>
          </a:p>
          <a:p>
            <a:pPr algn="just"/>
            <a:r>
              <a:rPr lang="en-IN" sz="2000" b="1" dirty="0" smtClean="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However, if you are using some other type, such as </a:t>
            </a:r>
            <a:r>
              <a:rPr lang="en-IN" sz="2000" b="1" i="1" dirty="0">
                <a:latin typeface="Times New Roman" panose="02020603050405020304" pitchFamily="18" charset="0"/>
                <a:cs typeface="Times New Roman" panose="02020603050405020304" pitchFamily="18" charset="0"/>
              </a:rPr>
              <a:t>Mammal </a:t>
            </a:r>
            <a:r>
              <a:rPr lang="en-IN" sz="2000" b="1" dirty="0">
                <a:latin typeface="Times New Roman" panose="02020603050405020304" pitchFamily="18" charset="0"/>
                <a:cs typeface="Times New Roman" panose="02020603050405020304" pitchFamily="18" charset="0"/>
              </a:rPr>
              <a:t>or </a:t>
            </a:r>
            <a:r>
              <a:rPr lang="en-IN" sz="2000" b="1" i="1" dirty="0">
                <a:latin typeface="Times New Roman" panose="02020603050405020304" pitchFamily="18" charset="0"/>
                <a:cs typeface="Times New Roman" panose="02020603050405020304" pitchFamily="18" charset="0"/>
              </a:rPr>
              <a:t>Circle </a:t>
            </a:r>
            <a:r>
              <a:rPr lang="en-IN" sz="2000" b="1" dirty="0">
                <a:latin typeface="Times New Roman" panose="02020603050405020304" pitchFamily="18" charset="0"/>
                <a:cs typeface="Times New Roman" panose="02020603050405020304" pitchFamily="18" charset="0"/>
              </a:rPr>
              <a:t>described in earlier chapters, how do you compare objects</a:t>
            </a:r>
            <a:r>
              <a:rPr lang="en-IN" sz="2000" b="1" dirty="0" smtClean="0">
                <a:latin typeface="Times New Roman" panose="02020603050405020304" pitchFamily="18" charset="0"/>
                <a:cs typeface="Times New Roman" panose="02020603050405020304" pitchFamily="18" charset="0"/>
              </a:rPr>
              <a:t>?</a:t>
            </a:r>
          </a:p>
          <a:p>
            <a:pPr algn="just"/>
            <a:r>
              <a:rPr lang="en-IN" sz="2000" b="1" dirty="0" smtClean="0">
                <a:latin typeface="Times New Roman" panose="02020603050405020304" pitchFamily="18" charset="0"/>
                <a:cs typeface="Times New Roman" panose="02020603050405020304" pitchFamily="18" charset="0"/>
              </a:rPr>
              <a:t>If </a:t>
            </a:r>
            <a:r>
              <a:rPr lang="en-IN" sz="2000" b="1" dirty="0">
                <a:latin typeface="Times New Roman" panose="02020603050405020304" pitchFamily="18" charset="0"/>
                <a:cs typeface="Times New Roman" panose="02020603050405020304" pitchFamily="18" charset="0"/>
              </a:rPr>
              <a:t>you need to create a class that requires you to be able to compare values according to some natural (or possibly unnatural) ordering, you should implement the </a:t>
            </a:r>
            <a:r>
              <a:rPr lang="en-IN" sz="2000" b="1" i="1" dirty="0" err="1">
                <a:latin typeface="Times New Roman" panose="02020603050405020304" pitchFamily="18" charset="0"/>
                <a:cs typeface="Times New Roman" panose="02020603050405020304" pitchFamily="18" charset="0"/>
              </a:rPr>
              <a:t>IComparable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inter-face</a:t>
            </a:r>
            <a:r>
              <a:rPr lang="en-IN" sz="2000" b="1" dirty="0" smtClean="0">
                <a:latin typeface="Times New Roman" panose="02020603050405020304" pitchFamily="18" charset="0"/>
                <a:cs typeface="Times New Roman" panose="02020603050405020304" pitchFamily="18" charset="0"/>
              </a:rPr>
              <a:t>.</a:t>
            </a:r>
          </a:p>
          <a:p>
            <a:pPr algn="just"/>
            <a:r>
              <a:rPr lang="en-IN" sz="2000" b="1" dirty="0" smtClean="0">
                <a:latin typeface="Times New Roman" panose="02020603050405020304" pitchFamily="18" charset="0"/>
                <a:cs typeface="Times New Roman" panose="02020603050405020304" pitchFamily="18" charset="0"/>
              </a:rPr>
              <a:t>This </a:t>
            </a:r>
            <a:r>
              <a:rPr lang="en-IN" sz="2000" b="1" dirty="0">
                <a:latin typeface="Times New Roman" panose="02020603050405020304" pitchFamily="18" charset="0"/>
                <a:cs typeface="Times New Roman" panose="02020603050405020304" pitchFamily="18" charset="0"/>
              </a:rPr>
              <a:t>interface contains a method called </a:t>
            </a:r>
            <a:r>
              <a:rPr lang="en-IN" sz="2000" b="1" i="1" dirty="0" err="1">
                <a:latin typeface="Times New Roman" panose="02020603050405020304" pitchFamily="18" charset="0"/>
                <a:cs typeface="Times New Roman" panose="02020603050405020304" pitchFamily="18" charset="0"/>
              </a:rPr>
              <a:t>CompareTo</a:t>
            </a:r>
            <a:r>
              <a:rPr lang="en-IN" sz="2000" b="1" dirty="0">
                <a:latin typeface="Times New Roman" panose="02020603050405020304" pitchFamily="18" charset="0"/>
                <a:cs typeface="Times New Roman" panose="02020603050405020304" pitchFamily="18" charset="0"/>
              </a:rPr>
              <a:t>, which takes a single parameter </a:t>
            </a:r>
            <a:r>
              <a:rPr lang="en-IN" sz="2000" b="1" dirty="0" err="1">
                <a:latin typeface="Times New Roman" panose="02020603050405020304" pitchFamily="18" charset="0"/>
                <a:cs typeface="Times New Roman" panose="02020603050405020304" pitchFamily="18" charset="0"/>
              </a:rPr>
              <a:t>speci-fying</a:t>
            </a:r>
            <a:r>
              <a:rPr lang="en-IN" sz="2000" b="1" dirty="0">
                <a:latin typeface="Times New Roman" panose="02020603050405020304" pitchFamily="18" charset="0"/>
                <a:cs typeface="Times New Roman" panose="02020603050405020304" pitchFamily="18" charset="0"/>
              </a:rPr>
              <a:t> the object to be compared with the current instance and returns an integer that indicates the result of the comparison, as summarized </a:t>
            </a:r>
            <a:r>
              <a:rPr lang="en-IN" sz="2000" b="1" dirty="0" smtClean="0">
                <a:latin typeface="Times New Roman" panose="02020603050405020304" pitchFamily="18" charset="0"/>
                <a:cs typeface="Times New Roman" panose="02020603050405020304" pitchFamily="18" charset="0"/>
              </a:rPr>
              <a:t>by </a:t>
            </a:r>
            <a:r>
              <a:rPr lang="en-IN" sz="2000" b="1" dirty="0">
                <a:latin typeface="Times New Roman" panose="02020603050405020304" pitchFamily="18" charset="0"/>
                <a:cs typeface="Times New Roman" panose="02020603050405020304" pitchFamily="18" charset="0"/>
              </a:rPr>
              <a:t>the following table</a:t>
            </a:r>
            <a:r>
              <a:rPr lang="en-IN" sz="2000" b="1" dirty="0" smtClean="0">
                <a:latin typeface="Times New Roman" panose="02020603050405020304" pitchFamily="18" charset="0"/>
                <a:cs typeface="Times New Roman" panose="02020603050405020304" pitchFamily="18" charset="0"/>
              </a:rPr>
              <a:t>.</a:t>
            </a:r>
          </a:p>
          <a:p>
            <a:pPr algn="just"/>
            <a:endParaRPr lang="en-IN" sz="2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94084" y="4653136"/>
            <a:ext cx="11031809" cy="1944216"/>
          </a:xfrm>
          <a:prstGeom prst="rect">
            <a:avLst/>
          </a:prstGeom>
        </p:spPr>
      </p:pic>
    </p:spTree>
    <p:extLst>
      <p:ext uri="{BB962C8B-B14F-4D97-AF65-F5344CB8AC3E}">
        <p14:creationId xmlns:p14="http://schemas.microsoft.com/office/powerpoint/2010/main" xmlns="" val="20189301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rmAutofit/>
          </a:bodyPr>
          <a:lstStyle/>
          <a:p>
            <a:r>
              <a:rPr lang="en-IN" sz="2500" dirty="0">
                <a:solidFill>
                  <a:srgbClr val="FF0000"/>
                </a:solidFill>
              </a:rPr>
              <a:t>T</a:t>
            </a:r>
            <a:r>
              <a:rPr lang="en-IN" sz="2500" b="1" dirty="0">
                <a:solidFill>
                  <a:srgbClr val="FF0000"/>
                </a:solidFill>
              </a:rPr>
              <a:t>he </a:t>
            </a:r>
            <a:r>
              <a:rPr lang="en-IN" sz="2500" b="1" dirty="0" err="1">
                <a:solidFill>
                  <a:srgbClr val="FF0000"/>
                </a:solidFill>
              </a:rPr>
              <a:t>System.IComparable</a:t>
            </a:r>
            <a:r>
              <a:rPr lang="en-IN" sz="2500" b="1" dirty="0">
                <a:solidFill>
                  <a:srgbClr val="FF0000"/>
                </a:solidFill>
              </a:rPr>
              <a:t> and </a:t>
            </a:r>
            <a:r>
              <a:rPr lang="en-IN" sz="2500" b="1" dirty="0" err="1">
                <a:solidFill>
                  <a:srgbClr val="FF0000"/>
                </a:solidFill>
              </a:rPr>
              <a:t>System.IComparable</a:t>
            </a:r>
            <a:r>
              <a:rPr lang="en-IN" sz="2500" b="1" dirty="0">
                <a:solidFill>
                  <a:srgbClr val="FF0000"/>
                </a:solidFill>
              </a:rPr>
              <a:t>&lt;</a:t>
            </a:r>
            <a:r>
              <a:rPr lang="en-IN" sz="2500" dirty="0">
                <a:solidFill>
                  <a:srgbClr val="FF0000"/>
                </a:solidFill>
              </a:rPr>
              <a:t>T</a:t>
            </a:r>
            <a:r>
              <a:rPr lang="en-IN" sz="2500" b="1" dirty="0">
                <a:solidFill>
                  <a:srgbClr val="FF0000"/>
                </a:solidFill>
              </a:rPr>
              <a:t>&gt; Interfaces </a:t>
            </a:r>
          </a:p>
        </p:txBody>
      </p:sp>
      <p:pic>
        <p:nvPicPr>
          <p:cNvPr id="5" name="Content Placeholder 4"/>
          <p:cNvPicPr>
            <a:picLocks noGrp="1" noChangeAspect="1"/>
          </p:cNvPicPr>
          <p:nvPr>
            <p:ph idx="1"/>
          </p:nvPr>
        </p:nvPicPr>
        <p:blipFill>
          <a:blip r:embed="rId2"/>
          <a:stretch>
            <a:fillRect/>
          </a:stretch>
        </p:blipFill>
        <p:spPr>
          <a:xfrm>
            <a:off x="2061964" y="620688"/>
            <a:ext cx="6624736" cy="3312368"/>
          </a:xfrm>
          <a:prstGeom prst="rect">
            <a:avLst/>
          </a:prstGeom>
        </p:spPr>
      </p:pic>
      <p:sp>
        <p:nvSpPr>
          <p:cNvPr id="6" name="Rectangle 5"/>
          <p:cNvSpPr/>
          <p:nvPr/>
        </p:nvSpPr>
        <p:spPr>
          <a:xfrm>
            <a:off x="-73662" y="4149080"/>
            <a:ext cx="12214451" cy="1631216"/>
          </a:xfrm>
          <a:prstGeom prst="rect">
            <a:avLst/>
          </a:prstGeom>
        </p:spPr>
        <p:txBody>
          <a:bodyPr wrap="square">
            <a:spAutoFit/>
          </a:bodyPr>
          <a:lstStyle/>
          <a:p>
            <a:pPr algn="just"/>
            <a:r>
              <a:rPr lang="en-IN" sz="2000" b="1" dirty="0">
                <a:solidFill>
                  <a:srgbClr val="000000"/>
                </a:solidFill>
                <a:latin typeface="Times New Roman" panose="02020603050405020304" pitchFamily="18" charset="0"/>
                <a:cs typeface="Times New Roman" panose="02020603050405020304" pitchFamily="18" charset="0"/>
              </a:rPr>
              <a:t>You can make the </a:t>
            </a:r>
            <a:r>
              <a:rPr lang="en-IN" sz="2000" b="1" i="1" dirty="0">
                <a:solidFill>
                  <a:srgbClr val="000000"/>
                </a:solidFill>
                <a:latin typeface="Times New Roman" panose="02020603050405020304" pitchFamily="18" charset="0"/>
                <a:cs typeface="Times New Roman" panose="02020603050405020304" pitchFamily="18" charset="0"/>
              </a:rPr>
              <a:t>Circle </a:t>
            </a:r>
            <a:r>
              <a:rPr lang="en-IN" sz="2000" b="1" dirty="0">
                <a:solidFill>
                  <a:srgbClr val="000000"/>
                </a:solidFill>
                <a:latin typeface="Times New Roman" panose="02020603050405020304" pitchFamily="18" charset="0"/>
                <a:cs typeface="Times New Roman" panose="02020603050405020304" pitchFamily="18" charset="0"/>
              </a:rPr>
              <a:t>class “comparable” by implementing the </a:t>
            </a:r>
            <a:r>
              <a:rPr lang="en-IN" sz="2000" b="1" i="1" dirty="0" err="1">
                <a:solidFill>
                  <a:srgbClr val="000000"/>
                </a:solidFill>
                <a:latin typeface="Times New Roman" panose="02020603050405020304" pitchFamily="18" charset="0"/>
                <a:cs typeface="Times New Roman" panose="02020603050405020304" pitchFamily="18" charset="0"/>
              </a:rPr>
              <a:t>System.IComparable</a:t>
            </a:r>
            <a:r>
              <a:rPr lang="en-IN" sz="2000" b="1" i="1" dirty="0">
                <a:solidFill>
                  <a:srgbClr val="000000"/>
                </a:solidFill>
                <a:latin typeface="Times New Roman" panose="02020603050405020304" pitchFamily="18" charset="0"/>
                <a:cs typeface="Times New Roman" panose="02020603050405020304" pitchFamily="18" charset="0"/>
              </a:rPr>
              <a:t> </a:t>
            </a:r>
            <a:r>
              <a:rPr lang="en-IN" sz="2000" b="1" dirty="0">
                <a:solidFill>
                  <a:srgbClr val="000000"/>
                </a:solidFill>
                <a:latin typeface="Times New Roman" panose="02020603050405020304" pitchFamily="18" charset="0"/>
                <a:cs typeface="Times New Roman" panose="02020603050405020304" pitchFamily="18" charset="0"/>
              </a:rPr>
              <a:t>inter-face and providing the </a:t>
            </a:r>
            <a:r>
              <a:rPr lang="en-IN" sz="2000" b="1" i="1" dirty="0" err="1">
                <a:solidFill>
                  <a:srgbClr val="000000"/>
                </a:solidFill>
                <a:latin typeface="Times New Roman" panose="02020603050405020304" pitchFamily="18" charset="0"/>
                <a:cs typeface="Times New Roman" panose="02020603050405020304" pitchFamily="18" charset="0"/>
              </a:rPr>
              <a:t>CompareTo</a:t>
            </a:r>
            <a:r>
              <a:rPr lang="en-IN" sz="2000" b="1" i="1" dirty="0">
                <a:solidFill>
                  <a:srgbClr val="000000"/>
                </a:solidFill>
                <a:latin typeface="Times New Roman" panose="02020603050405020304" pitchFamily="18" charset="0"/>
                <a:cs typeface="Times New Roman" panose="02020603050405020304" pitchFamily="18" charset="0"/>
              </a:rPr>
              <a:t> </a:t>
            </a:r>
            <a:r>
              <a:rPr lang="en-IN" sz="2000" b="1" dirty="0">
                <a:solidFill>
                  <a:srgbClr val="000000"/>
                </a:solidFill>
                <a:latin typeface="Times New Roman" panose="02020603050405020304" pitchFamily="18" charset="0"/>
                <a:cs typeface="Times New Roman" panose="02020603050405020304" pitchFamily="18" charset="0"/>
              </a:rPr>
              <a:t>method. </a:t>
            </a:r>
            <a:endParaRPr lang="en-IN" sz="2000" b="1" dirty="0" smtClean="0">
              <a:solidFill>
                <a:srgbClr val="000000"/>
              </a:solidFill>
              <a:latin typeface="Times New Roman" panose="02020603050405020304" pitchFamily="18" charset="0"/>
              <a:cs typeface="Times New Roman" panose="02020603050405020304" pitchFamily="18" charset="0"/>
            </a:endParaRPr>
          </a:p>
          <a:p>
            <a:pPr algn="just"/>
            <a:endParaRPr lang="en-IN" sz="2000" b="1" dirty="0">
              <a:solidFill>
                <a:srgbClr val="000000"/>
              </a:solidFill>
              <a:latin typeface="Times New Roman" panose="02020603050405020304" pitchFamily="18" charset="0"/>
              <a:cs typeface="Times New Roman" panose="02020603050405020304" pitchFamily="18" charset="0"/>
            </a:endParaRPr>
          </a:p>
          <a:p>
            <a:pPr algn="just"/>
            <a:r>
              <a:rPr lang="en-IN" sz="2000" b="1" dirty="0" smtClean="0">
                <a:solidFill>
                  <a:srgbClr val="000000"/>
                </a:solidFill>
                <a:latin typeface="Times New Roman" panose="02020603050405020304" pitchFamily="18" charset="0"/>
                <a:cs typeface="Times New Roman" panose="02020603050405020304" pitchFamily="18" charset="0"/>
              </a:rPr>
              <a:t>In </a:t>
            </a:r>
            <a:r>
              <a:rPr lang="en-IN" sz="2000" b="1" dirty="0">
                <a:solidFill>
                  <a:srgbClr val="000000"/>
                </a:solidFill>
                <a:latin typeface="Times New Roman" panose="02020603050405020304" pitchFamily="18" charset="0"/>
                <a:cs typeface="Times New Roman" panose="02020603050405020304" pitchFamily="18" charset="0"/>
              </a:rPr>
              <a:t>this example, the </a:t>
            </a:r>
            <a:r>
              <a:rPr lang="en-IN" sz="2000" b="1" i="1" dirty="0" err="1">
                <a:solidFill>
                  <a:srgbClr val="000000"/>
                </a:solidFill>
                <a:latin typeface="Times New Roman" panose="02020603050405020304" pitchFamily="18" charset="0"/>
                <a:cs typeface="Times New Roman" panose="02020603050405020304" pitchFamily="18" charset="0"/>
              </a:rPr>
              <a:t>CompareTo</a:t>
            </a:r>
            <a:r>
              <a:rPr lang="en-IN" sz="2000" b="1" i="1" dirty="0">
                <a:solidFill>
                  <a:srgbClr val="000000"/>
                </a:solidFill>
                <a:latin typeface="Times New Roman" panose="02020603050405020304" pitchFamily="18" charset="0"/>
                <a:cs typeface="Times New Roman" panose="02020603050405020304" pitchFamily="18" charset="0"/>
              </a:rPr>
              <a:t> </a:t>
            </a:r>
            <a:r>
              <a:rPr lang="en-IN" sz="2000" b="1" dirty="0">
                <a:solidFill>
                  <a:srgbClr val="000000"/>
                </a:solidFill>
                <a:latin typeface="Times New Roman" panose="02020603050405020304" pitchFamily="18" charset="0"/>
                <a:cs typeface="Times New Roman" panose="02020603050405020304" pitchFamily="18" charset="0"/>
              </a:rPr>
              <a:t>method compares </a:t>
            </a:r>
            <a:r>
              <a:rPr lang="en-IN" sz="2000" b="1" i="1" dirty="0">
                <a:solidFill>
                  <a:srgbClr val="000000"/>
                </a:solidFill>
                <a:latin typeface="Times New Roman" panose="02020603050405020304" pitchFamily="18" charset="0"/>
                <a:cs typeface="Times New Roman" panose="02020603050405020304" pitchFamily="18" charset="0"/>
              </a:rPr>
              <a:t>Circle </a:t>
            </a:r>
            <a:r>
              <a:rPr lang="en-IN" sz="2000" b="1" dirty="0">
                <a:solidFill>
                  <a:srgbClr val="000000"/>
                </a:solidFill>
                <a:latin typeface="Times New Roman" panose="02020603050405020304" pitchFamily="18" charset="0"/>
                <a:cs typeface="Times New Roman" panose="02020603050405020304" pitchFamily="18" charset="0"/>
              </a:rPr>
              <a:t>objects based on their areas. A circle with a larger area is considered to be greater than a circle with a smaller area.</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381463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US" sz="4000" b="1" dirty="0" err="1" smtClean="0">
                <a:solidFill>
                  <a:srgbClr val="FF0000"/>
                </a:solidFill>
              </a:rPr>
              <a:t>Contd</a:t>
            </a:r>
            <a:r>
              <a:rPr lang="en-US" sz="4000" b="1" dirty="0" smtClean="0">
                <a:solidFill>
                  <a:srgbClr val="FF0000"/>
                </a:solidFill>
              </a:rPr>
              <a:t>….</a:t>
            </a:r>
            <a:endParaRPr lang="en-IN" sz="4000"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1773932" y="544488"/>
            <a:ext cx="7344816" cy="3316560"/>
          </a:xfrm>
          <a:prstGeom prst="rect">
            <a:avLst/>
          </a:prstGeom>
        </p:spPr>
      </p:pic>
      <p:sp>
        <p:nvSpPr>
          <p:cNvPr id="7" name="Rectangle 6"/>
          <p:cNvSpPr/>
          <p:nvPr/>
        </p:nvSpPr>
        <p:spPr>
          <a:xfrm>
            <a:off x="3694" y="4077072"/>
            <a:ext cx="12159506" cy="2923877"/>
          </a:xfrm>
          <a:prstGeom prst="rect">
            <a:avLst/>
          </a:prstGeom>
        </p:spPr>
        <p:txBody>
          <a:bodyPr wrap="square">
            <a:spAutoFit/>
          </a:bodyPr>
          <a:lstStyle/>
          <a:p>
            <a:pPr marL="285750" indent="-285750">
              <a:buFont typeface="Arial" panose="020B0604020202020204" pitchFamily="34" charset="0"/>
              <a:buChar char="•"/>
            </a:pPr>
            <a:r>
              <a:rPr lang="en-IN" sz="1800" b="1" dirty="0">
                <a:solidFill>
                  <a:srgbClr val="000000"/>
                </a:solidFill>
                <a:latin typeface="Times New Roman" panose="02020603050405020304" pitchFamily="18" charset="0"/>
                <a:cs typeface="Times New Roman" panose="02020603050405020304" pitchFamily="18" charset="0"/>
              </a:rPr>
              <a:t>If you examine the </a:t>
            </a:r>
            <a:r>
              <a:rPr lang="en-IN" sz="1800" b="1" i="1" dirty="0" err="1">
                <a:solidFill>
                  <a:srgbClr val="000000"/>
                </a:solidFill>
                <a:latin typeface="Times New Roman" panose="02020603050405020304" pitchFamily="18" charset="0"/>
                <a:cs typeface="Times New Roman" panose="02020603050405020304" pitchFamily="18" charset="0"/>
              </a:rPr>
              <a:t>System.IComparable</a:t>
            </a:r>
            <a:r>
              <a:rPr lang="en-IN" sz="1800" b="1" i="1" dirty="0">
                <a:solidFill>
                  <a:srgbClr val="000000"/>
                </a:solidFill>
                <a:latin typeface="Times New Roman" panose="02020603050405020304" pitchFamily="18" charset="0"/>
                <a:cs typeface="Times New Roman" panose="02020603050405020304" pitchFamily="18" charset="0"/>
              </a:rPr>
              <a:t> </a:t>
            </a:r>
            <a:r>
              <a:rPr lang="en-IN" sz="1800" b="1" dirty="0">
                <a:solidFill>
                  <a:srgbClr val="000000"/>
                </a:solidFill>
                <a:latin typeface="Times New Roman" panose="02020603050405020304" pitchFamily="18" charset="0"/>
                <a:cs typeface="Times New Roman" panose="02020603050405020304" pitchFamily="18" charset="0"/>
              </a:rPr>
              <a:t>interface, you will see that its parameter is defined as an </a:t>
            </a:r>
            <a:r>
              <a:rPr lang="en-IN" sz="1800" b="1" i="1" dirty="0">
                <a:solidFill>
                  <a:srgbClr val="000000"/>
                </a:solidFill>
                <a:latin typeface="Times New Roman" panose="02020603050405020304" pitchFamily="18" charset="0"/>
                <a:cs typeface="Times New Roman" panose="02020603050405020304" pitchFamily="18" charset="0"/>
              </a:rPr>
              <a:t>object</a:t>
            </a:r>
            <a:r>
              <a:rPr lang="en-IN" sz="1800" b="1" dirty="0">
                <a:solidFill>
                  <a:srgbClr val="000000"/>
                </a:solidFill>
                <a:latin typeface="Times New Roman" panose="02020603050405020304" pitchFamily="18" charset="0"/>
                <a:cs typeface="Times New Roman" panose="02020603050405020304" pitchFamily="18" charset="0"/>
              </a:rPr>
              <a:t>. However, this approach is not type-safe. </a:t>
            </a:r>
            <a:endParaRPr lang="en-IN" sz="1800" b="1"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1800" b="1" dirty="0" smtClean="0">
                <a:solidFill>
                  <a:srgbClr val="000000"/>
                </a:solidFill>
                <a:latin typeface="Times New Roman" panose="02020603050405020304" pitchFamily="18" charset="0"/>
                <a:cs typeface="Times New Roman" panose="02020603050405020304" pitchFamily="18" charset="0"/>
              </a:rPr>
              <a:t>To </a:t>
            </a:r>
            <a:r>
              <a:rPr lang="en-IN" sz="1800" b="1" dirty="0">
                <a:solidFill>
                  <a:srgbClr val="000000"/>
                </a:solidFill>
                <a:latin typeface="Times New Roman" panose="02020603050405020304" pitchFamily="18" charset="0"/>
                <a:cs typeface="Times New Roman" panose="02020603050405020304" pitchFamily="18" charset="0"/>
              </a:rPr>
              <a:t>understand why this is so, consider what happens if you try to pass something that is not a </a:t>
            </a:r>
            <a:r>
              <a:rPr lang="en-IN" sz="1800" b="1" i="1" dirty="0">
                <a:solidFill>
                  <a:srgbClr val="000000"/>
                </a:solidFill>
                <a:latin typeface="Times New Roman" panose="02020603050405020304" pitchFamily="18" charset="0"/>
                <a:cs typeface="Times New Roman" panose="02020603050405020304" pitchFamily="18" charset="0"/>
              </a:rPr>
              <a:t>Circle </a:t>
            </a:r>
            <a:r>
              <a:rPr lang="en-IN" sz="1800" b="1" dirty="0">
                <a:solidFill>
                  <a:srgbClr val="000000"/>
                </a:solidFill>
                <a:latin typeface="Times New Roman" panose="02020603050405020304" pitchFamily="18" charset="0"/>
                <a:cs typeface="Times New Roman" panose="02020603050405020304" pitchFamily="18" charset="0"/>
              </a:rPr>
              <a:t>to the </a:t>
            </a:r>
            <a:r>
              <a:rPr lang="en-IN" sz="1800" b="1" i="1" dirty="0" err="1">
                <a:solidFill>
                  <a:srgbClr val="000000"/>
                </a:solidFill>
                <a:latin typeface="Times New Roman" panose="02020603050405020304" pitchFamily="18" charset="0"/>
                <a:cs typeface="Times New Roman" panose="02020603050405020304" pitchFamily="18" charset="0"/>
              </a:rPr>
              <a:t>CompareTo</a:t>
            </a:r>
            <a:r>
              <a:rPr lang="en-IN" sz="1800" b="1" i="1" dirty="0">
                <a:solidFill>
                  <a:srgbClr val="000000"/>
                </a:solidFill>
                <a:latin typeface="Times New Roman" panose="02020603050405020304" pitchFamily="18" charset="0"/>
                <a:cs typeface="Times New Roman" panose="02020603050405020304" pitchFamily="18" charset="0"/>
              </a:rPr>
              <a:t> </a:t>
            </a:r>
            <a:r>
              <a:rPr lang="en-IN" sz="1800" b="1" dirty="0">
                <a:solidFill>
                  <a:srgbClr val="000000"/>
                </a:solidFill>
                <a:latin typeface="Times New Roman" panose="02020603050405020304" pitchFamily="18" charset="0"/>
                <a:cs typeface="Times New Roman" panose="02020603050405020304" pitchFamily="18" charset="0"/>
              </a:rPr>
              <a:t>method. </a:t>
            </a:r>
          </a:p>
          <a:p>
            <a:pPr marL="285750" indent="-285750">
              <a:buFont typeface="Arial" panose="020B0604020202020204" pitchFamily="34" charset="0"/>
              <a:buChar char="•"/>
            </a:pPr>
            <a:r>
              <a:rPr lang="en-IN" sz="1800" b="1" dirty="0" smtClean="0">
                <a:solidFill>
                  <a:srgbClr val="000000"/>
                </a:solidFill>
                <a:latin typeface="Times New Roman" panose="02020603050405020304" pitchFamily="18" charset="0"/>
                <a:cs typeface="Times New Roman" panose="02020603050405020304" pitchFamily="18" charset="0"/>
              </a:rPr>
              <a:t>The </a:t>
            </a:r>
            <a:r>
              <a:rPr lang="en-IN" sz="1800" b="1" i="1" dirty="0" err="1">
                <a:solidFill>
                  <a:srgbClr val="000000"/>
                </a:solidFill>
                <a:latin typeface="Times New Roman" panose="02020603050405020304" pitchFamily="18" charset="0"/>
                <a:cs typeface="Times New Roman" panose="02020603050405020304" pitchFamily="18" charset="0"/>
              </a:rPr>
              <a:t>System.IComparable</a:t>
            </a:r>
            <a:r>
              <a:rPr lang="en-IN" sz="1800" b="1" i="1" dirty="0">
                <a:solidFill>
                  <a:srgbClr val="000000"/>
                </a:solidFill>
                <a:latin typeface="Times New Roman" panose="02020603050405020304" pitchFamily="18" charset="0"/>
                <a:cs typeface="Times New Roman" panose="02020603050405020304" pitchFamily="18" charset="0"/>
              </a:rPr>
              <a:t> </a:t>
            </a:r>
            <a:r>
              <a:rPr lang="en-IN" sz="1800" b="1" dirty="0">
                <a:solidFill>
                  <a:srgbClr val="000000"/>
                </a:solidFill>
                <a:latin typeface="Times New Roman" panose="02020603050405020304" pitchFamily="18" charset="0"/>
                <a:cs typeface="Times New Roman" panose="02020603050405020304" pitchFamily="18" charset="0"/>
              </a:rPr>
              <a:t>interface requires the use of a cast to be able to access the </a:t>
            </a:r>
            <a:r>
              <a:rPr lang="en-IN" sz="1800" b="1" i="1" dirty="0">
                <a:solidFill>
                  <a:srgbClr val="000000"/>
                </a:solidFill>
                <a:latin typeface="Times New Roman" panose="02020603050405020304" pitchFamily="18" charset="0"/>
                <a:cs typeface="Times New Roman" panose="02020603050405020304" pitchFamily="18" charset="0"/>
              </a:rPr>
              <a:t>Area </a:t>
            </a:r>
            <a:r>
              <a:rPr lang="en-IN" sz="1800" b="1" dirty="0">
                <a:solidFill>
                  <a:srgbClr val="000000"/>
                </a:solidFill>
                <a:latin typeface="Times New Roman" panose="02020603050405020304" pitchFamily="18" charset="0"/>
                <a:cs typeface="Times New Roman" panose="02020603050405020304" pitchFamily="18" charset="0"/>
              </a:rPr>
              <a:t>method. If the parameter is not a </a:t>
            </a:r>
            <a:r>
              <a:rPr lang="en-IN" sz="1800" b="1" i="1" dirty="0">
                <a:solidFill>
                  <a:srgbClr val="000000"/>
                </a:solidFill>
                <a:latin typeface="Times New Roman" panose="02020603050405020304" pitchFamily="18" charset="0"/>
                <a:cs typeface="Times New Roman" panose="02020603050405020304" pitchFamily="18" charset="0"/>
              </a:rPr>
              <a:t>Circle </a:t>
            </a:r>
            <a:r>
              <a:rPr lang="en-IN" sz="1800" b="1" dirty="0">
                <a:solidFill>
                  <a:srgbClr val="000000"/>
                </a:solidFill>
                <a:latin typeface="Times New Roman" panose="02020603050405020304" pitchFamily="18" charset="0"/>
                <a:cs typeface="Times New Roman" panose="02020603050405020304" pitchFamily="18" charset="0"/>
              </a:rPr>
              <a:t>but some other type of object, this cast will fail. </a:t>
            </a:r>
            <a:endParaRPr lang="en-IN" sz="1800" b="1"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1800" b="1" dirty="0" smtClean="0">
                <a:solidFill>
                  <a:srgbClr val="000000"/>
                </a:solidFill>
                <a:latin typeface="Times New Roman" panose="02020603050405020304" pitchFamily="18" charset="0"/>
                <a:cs typeface="Times New Roman" panose="02020603050405020304" pitchFamily="18" charset="0"/>
              </a:rPr>
              <a:t>However</a:t>
            </a:r>
            <a:r>
              <a:rPr lang="en-IN" sz="1800" b="1" dirty="0">
                <a:solidFill>
                  <a:srgbClr val="000000"/>
                </a:solidFill>
                <a:latin typeface="Times New Roman" panose="02020603050405020304" pitchFamily="18" charset="0"/>
                <a:cs typeface="Times New Roman" panose="02020603050405020304" pitchFamily="18" charset="0"/>
              </a:rPr>
              <a:t>, the </a:t>
            </a:r>
            <a:r>
              <a:rPr lang="en-IN" sz="1800" b="1" i="1" dirty="0">
                <a:solidFill>
                  <a:srgbClr val="000000"/>
                </a:solidFill>
                <a:latin typeface="Times New Roman" panose="02020603050405020304" pitchFamily="18" charset="0"/>
                <a:cs typeface="Times New Roman" panose="02020603050405020304" pitchFamily="18" charset="0"/>
              </a:rPr>
              <a:t>System </a:t>
            </a:r>
            <a:r>
              <a:rPr lang="en-IN" sz="1800" b="1" dirty="0">
                <a:solidFill>
                  <a:srgbClr val="000000"/>
                </a:solidFill>
                <a:latin typeface="Times New Roman" panose="02020603050405020304" pitchFamily="18" charset="0"/>
                <a:cs typeface="Times New Roman" panose="02020603050405020304" pitchFamily="18" charset="0"/>
              </a:rPr>
              <a:t>namespace also defines the generic </a:t>
            </a:r>
            <a:r>
              <a:rPr lang="en-IN" sz="1800" b="1" i="1" dirty="0" err="1">
                <a:solidFill>
                  <a:srgbClr val="000000"/>
                </a:solidFill>
                <a:latin typeface="Times New Roman" panose="02020603050405020304" pitchFamily="18" charset="0"/>
                <a:cs typeface="Times New Roman" panose="02020603050405020304" pitchFamily="18" charset="0"/>
              </a:rPr>
              <a:t>IComparable</a:t>
            </a:r>
            <a:r>
              <a:rPr lang="en-IN" sz="1800" b="1" i="1" dirty="0">
                <a:solidFill>
                  <a:srgbClr val="000000"/>
                </a:solidFill>
                <a:latin typeface="Times New Roman" panose="02020603050405020304" pitchFamily="18" charset="0"/>
                <a:cs typeface="Times New Roman" panose="02020603050405020304" pitchFamily="18" charset="0"/>
              </a:rPr>
              <a:t>&lt;T&gt; </a:t>
            </a:r>
            <a:r>
              <a:rPr lang="en-IN" sz="1800" b="1" dirty="0">
                <a:solidFill>
                  <a:srgbClr val="000000"/>
                </a:solidFill>
                <a:latin typeface="Times New Roman" panose="02020603050405020304" pitchFamily="18" charset="0"/>
                <a:cs typeface="Times New Roman" panose="02020603050405020304" pitchFamily="18" charset="0"/>
              </a:rPr>
              <a:t>interface, which contains the </a:t>
            </a:r>
            <a:r>
              <a:rPr lang="en-IN" sz="1800" b="1" dirty="0" smtClean="0">
                <a:solidFill>
                  <a:srgbClr val="000000"/>
                </a:solidFill>
                <a:latin typeface="Times New Roman" panose="02020603050405020304" pitchFamily="18" charset="0"/>
                <a:cs typeface="Times New Roman" panose="02020603050405020304" pitchFamily="18" charset="0"/>
              </a:rPr>
              <a:t>following </a:t>
            </a:r>
            <a:r>
              <a:rPr lang="en-IN" sz="1800" b="1" dirty="0">
                <a:solidFill>
                  <a:srgbClr val="000000"/>
                </a:solidFill>
                <a:latin typeface="Times New Roman" panose="02020603050405020304" pitchFamily="18" charset="0"/>
                <a:cs typeface="Times New Roman" panose="02020603050405020304" pitchFamily="18" charset="0"/>
              </a:rPr>
              <a:t>method</a:t>
            </a:r>
            <a:r>
              <a:rPr lang="en-IN" sz="1800" b="1" dirty="0" smtClean="0">
                <a:solidFill>
                  <a:srgbClr val="000000"/>
                </a:solidFill>
                <a:latin typeface="Times New Roman" panose="02020603050405020304" pitchFamily="18" charset="0"/>
                <a:cs typeface="Times New Roman" panose="02020603050405020304" pitchFamily="18" charset="0"/>
              </a:rPr>
              <a:t>: </a:t>
            </a:r>
            <a:r>
              <a:rPr lang="en-IN" sz="1600" b="1" dirty="0" smtClean="0">
                <a:solidFill>
                  <a:srgbClr val="000000"/>
                </a:solidFill>
                <a:latin typeface="Times New Roman" panose="02020603050405020304" pitchFamily="18" charset="0"/>
                <a:cs typeface="Times New Roman" panose="02020603050405020304" pitchFamily="18" charset="0"/>
              </a:rPr>
              <a:t>                                                         </a:t>
            </a:r>
          </a:p>
          <a:p>
            <a:endParaRPr lang="en-IN" sz="1600" b="1" dirty="0">
              <a:solidFill>
                <a:srgbClr val="000000"/>
              </a:solidFill>
              <a:latin typeface="Times New Roman" panose="02020603050405020304" pitchFamily="18" charset="0"/>
              <a:cs typeface="Times New Roman" panose="02020603050405020304" pitchFamily="18" charset="0"/>
            </a:endParaRPr>
          </a:p>
          <a:p>
            <a:r>
              <a:rPr lang="en-IN" sz="1600" b="1" dirty="0" smtClean="0">
                <a:solidFill>
                  <a:srgbClr val="000000"/>
                </a:solidFill>
                <a:latin typeface="Times New Roman" panose="02020603050405020304" pitchFamily="18" charset="0"/>
                <a:cs typeface="Times New Roman" panose="02020603050405020304" pitchFamily="18" charset="0"/>
              </a:rPr>
              <a:t>                                                                                                        </a:t>
            </a:r>
            <a:r>
              <a:rPr lang="en-IN" b="1" dirty="0" err="1" smtClean="0">
                <a:solidFill>
                  <a:srgbClr val="FF0000"/>
                </a:solidFill>
                <a:latin typeface="Times New Roman" panose="02020603050405020304" pitchFamily="18" charset="0"/>
                <a:cs typeface="Times New Roman" panose="02020603050405020304" pitchFamily="18" charset="0"/>
              </a:rPr>
              <a:t>int</a:t>
            </a:r>
            <a:r>
              <a:rPr lang="en-IN" b="1" dirty="0" smtClean="0">
                <a:solidFill>
                  <a:srgbClr val="FF0000"/>
                </a:solidFill>
                <a:latin typeface="Times New Roman" panose="02020603050405020304" pitchFamily="18" charset="0"/>
                <a:cs typeface="Times New Roman" panose="02020603050405020304" pitchFamily="18" charset="0"/>
              </a:rPr>
              <a:t> </a:t>
            </a:r>
            <a:r>
              <a:rPr lang="en-IN" b="1" dirty="0" err="1">
                <a:solidFill>
                  <a:srgbClr val="FF0000"/>
                </a:solidFill>
                <a:latin typeface="Times New Roman" panose="02020603050405020304" pitchFamily="18" charset="0"/>
                <a:cs typeface="Times New Roman" panose="02020603050405020304" pitchFamily="18" charset="0"/>
              </a:rPr>
              <a:t>CompareTo</a:t>
            </a:r>
            <a:r>
              <a:rPr lang="en-IN" b="1" dirty="0">
                <a:solidFill>
                  <a:srgbClr val="FF0000"/>
                </a:solidFill>
                <a:latin typeface="Times New Roman" panose="02020603050405020304" pitchFamily="18" charset="0"/>
                <a:cs typeface="Times New Roman" panose="02020603050405020304" pitchFamily="18" charset="0"/>
              </a:rPr>
              <a:t>(T other);</a:t>
            </a:r>
          </a:p>
        </p:txBody>
      </p:sp>
    </p:spTree>
    <p:extLst>
      <p:ext uri="{BB962C8B-B14F-4D97-AF65-F5344CB8AC3E}">
        <p14:creationId xmlns:p14="http://schemas.microsoft.com/office/powerpoint/2010/main" xmlns="" val="36461627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3" y="96585"/>
            <a:ext cx="11737304" cy="544488"/>
          </a:xfrm>
        </p:spPr>
        <p:txBody>
          <a:bodyPr>
            <a:noAutofit/>
          </a:bodyPr>
          <a:lstStyle/>
          <a:p>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t>
            </a:r>
            <a:r>
              <a:rPr lang="en-IN" sz="2800" dirty="0"/>
              <a:t/>
            </a:r>
            <a:br>
              <a:rPr lang="en-IN" sz="2800" dirty="0"/>
            </a:br>
            <a:r>
              <a:rPr lang="en-IN" sz="2800" b="1" dirty="0" err="1" smtClean="0">
                <a:solidFill>
                  <a:srgbClr val="C00000"/>
                </a:solidFill>
              </a:rPr>
              <a:t>Contd</a:t>
            </a:r>
            <a:r>
              <a:rPr lang="en-IN" sz="2800" b="1" dirty="0" smtClean="0">
                <a:solidFill>
                  <a:srgbClr val="C00000"/>
                </a:solidFill>
              </a:rPr>
              <a:t>…</a:t>
            </a:r>
            <a:endParaRPr lang="en-IN" sz="2800" dirty="0">
              <a:solidFill>
                <a:srgbClr val="C00000"/>
              </a:solidFill>
            </a:endParaRPr>
          </a:p>
        </p:txBody>
      </p:sp>
      <p:sp>
        <p:nvSpPr>
          <p:cNvPr id="3" name="Content Placeholder 2"/>
          <p:cNvSpPr>
            <a:spLocks noGrp="1"/>
          </p:cNvSpPr>
          <p:nvPr>
            <p:ph idx="1"/>
          </p:nvPr>
        </p:nvSpPr>
        <p:spPr>
          <a:xfrm>
            <a:off x="46532" y="641073"/>
            <a:ext cx="12155172" cy="6216927"/>
          </a:xfrm>
        </p:spPr>
        <p:txBody>
          <a:bodyPr>
            <a:normAutofit/>
          </a:bodyPr>
          <a:lstStyle/>
          <a:p>
            <a:pPr marL="0" indent="0">
              <a:spcBef>
                <a:spcPts val="0"/>
              </a:spcBef>
              <a:buNone/>
            </a:pPr>
            <a:r>
              <a:rPr lang="en-IN" sz="2000" b="1" dirty="0" smtClean="0">
                <a:solidFill>
                  <a:srgbClr val="C00000"/>
                </a:solidFill>
                <a:latin typeface="Times New Roman" panose="02020603050405020304" pitchFamily="18" charset="0"/>
                <a:cs typeface="Times New Roman" panose="02020603050405020304" pitchFamily="18" charset="0"/>
              </a:rPr>
              <a:t>                                                               </a:t>
            </a:r>
            <a:r>
              <a:rPr lang="en-IN" sz="2000" b="1" dirty="0" err="1" smtClean="0">
                <a:solidFill>
                  <a:srgbClr val="C00000"/>
                </a:solidFill>
                <a:latin typeface="Times New Roman" panose="02020603050405020304" pitchFamily="18" charset="0"/>
                <a:cs typeface="Times New Roman" panose="02020603050405020304" pitchFamily="18" charset="0"/>
              </a:rPr>
              <a:t>int</a:t>
            </a:r>
            <a:r>
              <a:rPr lang="en-IN" sz="2000" b="1" dirty="0" smtClean="0">
                <a:solidFill>
                  <a:srgbClr val="C00000"/>
                </a:solidFill>
                <a:latin typeface="Times New Roman" panose="02020603050405020304" pitchFamily="18" charset="0"/>
                <a:cs typeface="Times New Roman" panose="02020603050405020304" pitchFamily="18" charset="0"/>
              </a:rPr>
              <a:t> </a:t>
            </a:r>
            <a:r>
              <a:rPr lang="en-IN" sz="2000" b="1" dirty="0" err="1" smtClean="0">
                <a:solidFill>
                  <a:srgbClr val="C00000"/>
                </a:solidFill>
                <a:latin typeface="Times New Roman" panose="02020603050405020304" pitchFamily="18" charset="0"/>
                <a:cs typeface="Times New Roman" panose="02020603050405020304" pitchFamily="18" charset="0"/>
              </a:rPr>
              <a:t>xpos</a:t>
            </a:r>
            <a:r>
              <a:rPr lang="en-IN" sz="2000" b="1" dirty="0" smtClean="0">
                <a:solidFill>
                  <a:srgbClr val="C00000"/>
                </a:solidFill>
                <a:latin typeface="Times New Roman" panose="02020603050405020304" pitchFamily="18" charset="0"/>
                <a:cs typeface="Times New Roman" panose="02020603050405020304" pitchFamily="18" charset="0"/>
              </a:rPr>
              <a:t> </a:t>
            </a:r>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err="1">
                <a:solidFill>
                  <a:srgbClr val="C00000"/>
                </a:solidFill>
                <a:latin typeface="Times New Roman" panose="02020603050405020304" pitchFamily="18" charset="0"/>
                <a:cs typeface="Times New Roman" panose="02020603050405020304" pitchFamily="18" charset="0"/>
              </a:rPr>
              <a:t>origin.GetX</a:t>
            </a:r>
            <a:r>
              <a:rPr lang="en-IN" sz="2000" b="1" dirty="0" smtClean="0">
                <a:solidFill>
                  <a:srgbClr val="C00000"/>
                </a:solidFill>
                <a:latin typeface="Times New Roman" panose="02020603050405020304" pitchFamily="18" charset="0"/>
                <a:cs typeface="Times New Roman" panose="02020603050405020304" pitchFamily="18" charset="0"/>
              </a:rPr>
              <a:t>();</a:t>
            </a:r>
          </a:p>
          <a:p>
            <a:pPr marL="0" indent="0">
              <a:spcBef>
                <a:spcPts val="0"/>
              </a:spcBef>
              <a:buNone/>
            </a:pPr>
            <a:r>
              <a:rPr lang="en-IN" sz="2000" b="1" dirty="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latin typeface="Times New Roman" panose="02020603050405020304" pitchFamily="18" charset="0"/>
                <a:cs typeface="Times New Roman" panose="02020603050405020304" pitchFamily="18" charset="0"/>
              </a:rPr>
              <a:t>                                                              </a:t>
            </a:r>
            <a:r>
              <a:rPr lang="en-IN" sz="2000" b="1" dirty="0" err="1" smtClean="0">
                <a:solidFill>
                  <a:srgbClr val="C00000"/>
                </a:solidFill>
                <a:latin typeface="Times New Roman" panose="02020603050405020304" pitchFamily="18" charset="0"/>
                <a:cs typeface="Times New Roman" panose="02020603050405020304" pitchFamily="18" charset="0"/>
              </a:rPr>
              <a:t>origin.SetX</a:t>
            </a:r>
            <a:r>
              <a:rPr lang="en-IN" sz="2000" b="1" dirty="0" smtClean="0">
                <a:solidFill>
                  <a:srgbClr val="C00000"/>
                </a:solidFill>
                <a:latin typeface="Times New Roman" panose="02020603050405020304" pitchFamily="18" charset="0"/>
                <a:cs typeface="Times New Roman" panose="02020603050405020304" pitchFamily="18" charset="0"/>
              </a:rPr>
              <a:t>(</a:t>
            </a:r>
            <a:r>
              <a:rPr lang="en-IN" sz="2000" b="1" dirty="0" err="1" smtClean="0">
                <a:solidFill>
                  <a:srgbClr val="C00000"/>
                </a:solidFill>
                <a:latin typeface="Times New Roman" panose="02020603050405020304" pitchFamily="18" charset="0"/>
                <a:cs typeface="Times New Roman" panose="02020603050405020304" pitchFamily="18" charset="0"/>
              </a:rPr>
              <a:t>xpos</a:t>
            </a:r>
            <a:r>
              <a:rPr lang="en-IN" sz="2000" b="1" dirty="0" smtClean="0">
                <a:solidFill>
                  <a:srgbClr val="C00000"/>
                </a:solidFill>
                <a:latin typeface="Times New Roman" panose="02020603050405020304" pitchFamily="18" charset="0"/>
                <a:cs typeface="Times New Roman" panose="02020603050405020304" pitchFamily="18" charset="0"/>
              </a:rPr>
              <a:t> </a:t>
            </a:r>
            <a:r>
              <a:rPr lang="en-IN" sz="2000" b="1" dirty="0">
                <a:solidFill>
                  <a:srgbClr val="C00000"/>
                </a:solidFill>
                <a:latin typeface="Times New Roman" panose="02020603050405020304" pitchFamily="18" charset="0"/>
                <a:cs typeface="Times New Roman" panose="02020603050405020304" pitchFamily="18" charset="0"/>
              </a:rPr>
              <a:t>+ 10);</a:t>
            </a:r>
          </a:p>
          <a:p>
            <a:pPr marL="0" indent="0">
              <a:buNone/>
            </a:pPr>
            <a:r>
              <a:rPr lang="en-IN" sz="2000" b="1" dirty="0" smtClean="0">
                <a:solidFill>
                  <a:srgbClr val="C00000"/>
                </a:solidFill>
                <a:latin typeface="Times New Roman" panose="02020603050405020304" pitchFamily="18" charset="0"/>
                <a:cs typeface="Times New Roman" panose="02020603050405020304" pitchFamily="18" charset="0"/>
              </a:rPr>
              <a:t>                                 Compare </a:t>
            </a:r>
            <a:r>
              <a:rPr lang="en-IN" sz="2000" b="1" dirty="0">
                <a:solidFill>
                  <a:srgbClr val="C00000"/>
                </a:solidFill>
                <a:latin typeface="Times New Roman" panose="02020603050405020304" pitchFamily="18" charset="0"/>
                <a:cs typeface="Times New Roman" panose="02020603050405020304" pitchFamily="18" charset="0"/>
              </a:rPr>
              <a:t>this with the equivalent code if the </a:t>
            </a:r>
            <a:r>
              <a:rPr lang="en-IN" sz="2000" b="1" i="1" dirty="0">
                <a:solidFill>
                  <a:srgbClr val="C00000"/>
                </a:solidFill>
                <a:latin typeface="Times New Roman" panose="02020603050405020304" pitchFamily="18" charset="0"/>
                <a:cs typeface="Times New Roman" panose="02020603050405020304" pitchFamily="18" charset="0"/>
              </a:rPr>
              <a:t>X </a:t>
            </a:r>
            <a:r>
              <a:rPr lang="en-IN" sz="2000" b="1" dirty="0">
                <a:solidFill>
                  <a:srgbClr val="C00000"/>
                </a:solidFill>
                <a:latin typeface="Times New Roman" panose="02020603050405020304" pitchFamily="18" charset="0"/>
                <a:cs typeface="Times New Roman" panose="02020603050405020304" pitchFamily="18" charset="0"/>
              </a:rPr>
              <a:t>field were public:</a:t>
            </a:r>
          </a:p>
          <a:p>
            <a:pPr marL="0" indent="0">
              <a:buNone/>
            </a:pPr>
            <a:r>
              <a:rPr lang="en-IN" sz="2000" b="1" dirty="0" smtClean="0">
                <a:solidFill>
                  <a:srgbClr val="C00000"/>
                </a:solidFill>
                <a:latin typeface="Times New Roman" panose="02020603050405020304" pitchFamily="18" charset="0"/>
                <a:cs typeface="Times New Roman" panose="02020603050405020304" pitchFamily="18" charset="0"/>
              </a:rPr>
              <a:t>                                                                     </a:t>
            </a:r>
            <a:r>
              <a:rPr lang="en-IN" sz="2000" b="1" dirty="0" err="1" smtClean="0">
                <a:solidFill>
                  <a:srgbClr val="C00000"/>
                </a:solidFill>
                <a:latin typeface="Times New Roman" panose="02020603050405020304" pitchFamily="18" charset="0"/>
                <a:cs typeface="Times New Roman" panose="02020603050405020304" pitchFamily="18" charset="0"/>
              </a:rPr>
              <a:t>origin.X</a:t>
            </a:r>
            <a:r>
              <a:rPr lang="en-IN" sz="2000" b="1" dirty="0" smtClean="0">
                <a:solidFill>
                  <a:srgbClr val="C00000"/>
                </a:solidFill>
                <a:latin typeface="Times New Roman" panose="02020603050405020304" pitchFamily="18" charset="0"/>
                <a:cs typeface="Times New Roman" panose="02020603050405020304" pitchFamily="18" charset="0"/>
              </a:rPr>
              <a:t> </a:t>
            </a:r>
            <a:r>
              <a:rPr lang="en-IN" sz="2000" b="1" dirty="0">
                <a:solidFill>
                  <a:srgbClr val="C00000"/>
                </a:solidFill>
                <a:latin typeface="Times New Roman" panose="02020603050405020304" pitchFamily="18" charset="0"/>
                <a:cs typeface="Times New Roman" panose="02020603050405020304" pitchFamily="18" charset="0"/>
              </a:rPr>
              <a:t>+= 10</a:t>
            </a:r>
            <a:r>
              <a:rPr lang="en-IN" sz="2000" b="1" dirty="0" smtClean="0">
                <a:solidFill>
                  <a:srgbClr val="C00000"/>
                </a:solidFill>
                <a:latin typeface="Times New Roman" panose="02020603050405020304" pitchFamily="18" charset="0"/>
                <a:cs typeface="Times New Roman" panose="02020603050405020304" pitchFamily="18" charset="0"/>
              </a:rPr>
              <a:t>;</a:t>
            </a:r>
          </a:p>
          <a:p>
            <a:pPr marL="0" indent="0" algn="just">
              <a:buNone/>
            </a:pPr>
            <a:endParaRPr lang="en-IN" sz="2000" b="1" dirty="0" smtClean="0">
              <a:latin typeface="Times New Roman" panose="02020603050405020304" pitchFamily="18" charset="0"/>
              <a:cs typeface="Times New Roman" panose="02020603050405020304" pitchFamily="18" charset="0"/>
            </a:endParaRPr>
          </a:p>
          <a:p>
            <a:pPr marL="0" indent="0" algn="just">
              <a:buNone/>
            </a:pPr>
            <a:r>
              <a:rPr lang="en-IN" sz="2000" b="1" dirty="0" smtClean="0">
                <a:latin typeface="Times New Roman" panose="02020603050405020304" pitchFamily="18" charset="0"/>
                <a:cs typeface="Times New Roman" panose="02020603050405020304" pitchFamily="18" charset="0"/>
              </a:rPr>
              <a:t>There </a:t>
            </a:r>
            <a:r>
              <a:rPr lang="en-IN" sz="2000" b="1" dirty="0">
                <a:latin typeface="Times New Roman" panose="02020603050405020304" pitchFamily="18" charset="0"/>
                <a:cs typeface="Times New Roman" panose="02020603050405020304" pitchFamily="18" charset="0"/>
              </a:rPr>
              <a:t>is no doubt that, in this case, using public fields is syntactically cleaner, shorter, and easier. Unfortunately, using public fields breaks encapsulation. Properties enable you to combine the best of both worlds (fields and methods) to retain encapsulation while providing a </a:t>
            </a:r>
            <a:r>
              <a:rPr lang="en-IN" sz="2000" b="1" dirty="0" err="1">
                <a:latin typeface="Times New Roman" panose="02020603050405020304" pitchFamily="18" charset="0"/>
                <a:cs typeface="Times New Roman" panose="02020603050405020304" pitchFamily="18" charset="0"/>
              </a:rPr>
              <a:t>fieldlike</a:t>
            </a:r>
            <a:r>
              <a:rPr lang="en-IN" sz="2000" b="1" dirty="0">
                <a:latin typeface="Times New Roman" panose="02020603050405020304" pitchFamily="18" charset="0"/>
                <a:cs typeface="Times New Roman" panose="02020603050405020304" pitchFamily="18" charset="0"/>
              </a:rPr>
              <a:t> syntax.</a:t>
            </a:r>
            <a:endParaRPr lang="en-IN" sz="2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512180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US" sz="4000" b="1" dirty="0" err="1" smtClean="0">
                <a:solidFill>
                  <a:srgbClr val="FF0000"/>
                </a:solidFill>
              </a:rPr>
              <a:t>Contd</a:t>
            </a:r>
            <a:r>
              <a:rPr lang="en-US" sz="4000" b="1" dirty="0" smtClean="0">
                <a:solidFill>
                  <a:srgbClr val="FF0000"/>
                </a:solidFill>
              </a:rPr>
              <a:t>….</a:t>
            </a:r>
            <a:endParaRPr lang="en-IN" sz="4000" b="1" dirty="0">
              <a:solidFill>
                <a:srgbClr val="FF0000"/>
              </a:solidFill>
            </a:endParaRPr>
          </a:p>
        </p:txBody>
      </p:sp>
      <p:sp>
        <p:nvSpPr>
          <p:cNvPr id="3" name="Content Placeholder 2"/>
          <p:cNvSpPr>
            <a:spLocks noGrp="1"/>
          </p:cNvSpPr>
          <p:nvPr>
            <p:ph idx="1"/>
          </p:nvPr>
        </p:nvSpPr>
        <p:spPr>
          <a:xfrm>
            <a:off x="0" y="476672"/>
            <a:ext cx="12163199" cy="6381328"/>
          </a:xfrm>
        </p:spPr>
        <p:txBody>
          <a:bodyPr>
            <a:normAutofit/>
          </a:bodyPr>
          <a:lstStyle/>
          <a:p>
            <a:pPr algn="just"/>
            <a:r>
              <a:rPr lang="en-IN" sz="2000" b="1" dirty="0">
                <a:latin typeface="Times New Roman" panose="02020603050405020304" pitchFamily="18" charset="0"/>
                <a:cs typeface="Times New Roman" panose="02020603050405020304" pitchFamily="18" charset="0"/>
              </a:rPr>
              <a:t>Notice that this method takes a type parameter (</a:t>
            </a:r>
            <a:r>
              <a:rPr lang="en-IN" sz="2000" b="1" i="1" dirty="0">
                <a:latin typeface="Times New Roman" panose="02020603050405020304" pitchFamily="18" charset="0"/>
                <a:cs typeface="Times New Roman" panose="02020603050405020304" pitchFamily="18" charset="0"/>
              </a:rPr>
              <a:t>T</a:t>
            </a:r>
            <a:r>
              <a:rPr lang="en-IN" sz="2000" b="1" dirty="0">
                <a:latin typeface="Times New Roman" panose="02020603050405020304" pitchFamily="18" charset="0"/>
                <a:cs typeface="Times New Roman" panose="02020603050405020304" pitchFamily="18" charset="0"/>
              </a:rPr>
              <a:t>) rather than an </a:t>
            </a:r>
            <a:r>
              <a:rPr lang="en-IN" sz="2000" b="1" i="1" dirty="0">
                <a:latin typeface="Times New Roman" panose="02020603050405020304" pitchFamily="18" charset="0"/>
                <a:cs typeface="Times New Roman" panose="02020603050405020304" pitchFamily="18" charset="0"/>
              </a:rPr>
              <a:t>object </a:t>
            </a:r>
            <a:r>
              <a:rPr lang="en-IN" sz="2000" b="1" dirty="0">
                <a:latin typeface="Times New Roman" panose="02020603050405020304" pitchFamily="18" charset="0"/>
                <a:cs typeface="Times New Roman" panose="02020603050405020304" pitchFamily="18" charset="0"/>
              </a:rPr>
              <a:t>and, therefore, it is much safer than the </a:t>
            </a:r>
            <a:r>
              <a:rPr lang="en-IN" sz="2000" b="1" dirty="0" err="1">
                <a:latin typeface="Times New Roman" panose="02020603050405020304" pitchFamily="18" charset="0"/>
                <a:cs typeface="Times New Roman" panose="02020603050405020304" pitchFamily="18" charset="0"/>
              </a:rPr>
              <a:t>nongeneric</a:t>
            </a:r>
            <a:r>
              <a:rPr lang="en-IN" sz="2000" b="1" dirty="0">
                <a:latin typeface="Times New Roman" panose="02020603050405020304" pitchFamily="18" charset="0"/>
                <a:cs typeface="Times New Roman" panose="02020603050405020304" pitchFamily="18" charset="0"/>
              </a:rPr>
              <a:t> version of the interface.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The </a:t>
            </a:r>
            <a:r>
              <a:rPr lang="en-IN" sz="2000" b="1" dirty="0">
                <a:latin typeface="Times New Roman" panose="02020603050405020304" pitchFamily="18" charset="0"/>
                <a:cs typeface="Times New Roman" panose="02020603050405020304" pitchFamily="18" charset="0"/>
              </a:rPr>
              <a:t>following code shows how you can implement this interface in the </a:t>
            </a:r>
            <a:r>
              <a:rPr lang="en-IN" sz="2000" b="1" i="1" dirty="0">
                <a:latin typeface="Times New Roman" panose="02020603050405020304" pitchFamily="18" charset="0"/>
                <a:cs typeface="Times New Roman" panose="02020603050405020304" pitchFamily="18" charset="0"/>
              </a:rPr>
              <a:t>Circle </a:t>
            </a:r>
            <a:r>
              <a:rPr lang="en-IN" sz="2000" b="1" dirty="0">
                <a:latin typeface="Times New Roman" panose="02020603050405020304" pitchFamily="18" charset="0"/>
                <a:cs typeface="Times New Roman" panose="02020603050405020304" pitchFamily="18" charset="0"/>
              </a:rPr>
              <a:t>class</a:t>
            </a:r>
            <a:r>
              <a:rPr lang="en-IN" sz="2000" b="1" dirty="0" smtClean="0">
                <a:latin typeface="Times New Roman" panose="02020603050405020304" pitchFamily="18" charset="0"/>
                <a:cs typeface="Times New Roman" panose="02020603050405020304" pitchFamily="18" charset="0"/>
              </a:rPr>
              <a:t>: </a:t>
            </a:r>
          </a:p>
          <a:p>
            <a:pPr algn="just"/>
            <a:endParaRPr lang="en-IN" sz="20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061964" y="1772816"/>
            <a:ext cx="6840760" cy="2865859"/>
          </a:xfrm>
          <a:prstGeom prst="rect">
            <a:avLst/>
          </a:prstGeom>
        </p:spPr>
      </p:pic>
      <p:sp>
        <p:nvSpPr>
          <p:cNvPr id="6" name="Rectangle 5"/>
          <p:cNvSpPr/>
          <p:nvPr/>
        </p:nvSpPr>
        <p:spPr>
          <a:xfrm>
            <a:off x="16870" y="4797152"/>
            <a:ext cx="12188825" cy="1938992"/>
          </a:xfrm>
          <a:prstGeom prst="rect">
            <a:avLst/>
          </a:prstGeom>
        </p:spPr>
        <p:txBody>
          <a:bodyPr wrap="square">
            <a:spAutoFit/>
          </a:bodyPr>
          <a:lstStyle/>
          <a:p>
            <a:pPr algn="just"/>
            <a:r>
              <a:rPr lang="en-IN" sz="2000" b="1" dirty="0">
                <a:solidFill>
                  <a:srgbClr val="000000"/>
                </a:solidFill>
                <a:latin typeface="Times New Roman" panose="02020603050405020304" pitchFamily="18" charset="0"/>
                <a:cs typeface="Times New Roman" panose="02020603050405020304" pitchFamily="18" charset="0"/>
              </a:rPr>
              <a:t>The parameter for the </a:t>
            </a:r>
            <a:r>
              <a:rPr lang="en-IN" sz="2000" b="1" i="1" dirty="0" err="1">
                <a:solidFill>
                  <a:srgbClr val="000000"/>
                </a:solidFill>
                <a:latin typeface="Times New Roman" panose="02020603050405020304" pitchFamily="18" charset="0"/>
                <a:cs typeface="Times New Roman" panose="02020603050405020304" pitchFamily="18" charset="0"/>
              </a:rPr>
              <a:t>CompareTo</a:t>
            </a:r>
            <a:r>
              <a:rPr lang="en-IN" sz="2000" b="1" i="1" dirty="0">
                <a:solidFill>
                  <a:srgbClr val="000000"/>
                </a:solidFill>
                <a:latin typeface="Times New Roman" panose="02020603050405020304" pitchFamily="18" charset="0"/>
                <a:cs typeface="Times New Roman" panose="02020603050405020304" pitchFamily="18" charset="0"/>
              </a:rPr>
              <a:t> </a:t>
            </a:r>
            <a:r>
              <a:rPr lang="en-IN" sz="2000" b="1" dirty="0">
                <a:solidFill>
                  <a:srgbClr val="000000"/>
                </a:solidFill>
                <a:latin typeface="Times New Roman" panose="02020603050405020304" pitchFamily="18" charset="0"/>
                <a:cs typeface="Times New Roman" panose="02020603050405020304" pitchFamily="18" charset="0"/>
              </a:rPr>
              <a:t>method must match the type specified in the interface, </a:t>
            </a:r>
            <a:r>
              <a:rPr lang="en-IN" sz="2000" b="1" i="1" dirty="0" err="1">
                <a:solidFill>
                  <a:srgbClr val="000000"/>
                </a:solidFill>
                <a:latin typeface="Times New Roman" panose="02020603050405020304" pitchFamily="18" charset="0"/>
                <a:cs typeface="Times New Roman" panose="02020603050405020304" pitchFamily="18" charset="0"/>
              </a:rPr>
              <a:t>IComparable</a:t>
            </a:r>
            <a:r>
              <a:rPr lang="en-IN" sz="2000" b="1" i="1" dirty="0">
                <a:solidFill>
                  <a:srgbClr val="000000"/>
                </a:solidFill>
                <a:latin typeface="Times New Roman" panose="02020603050405020304" pitchFamily="18" charset="0"/>
                <a:cs typeface="Times New Roman" panose="02020603050405020304" pitchFamily="18" charset="0"/>
              </a:rPr>
              <a:t>&lt;Circle&gt;</a:t>
            </a:r>
            <a:r>
              <a:rPr lang="en-IN" sz="2000" b="1" dirty="0">
                <a:solidFill>
                  <a:srgbClr val="000000"/>
                </a:solidFill>
                <a:latin typeface="Times New Roman" panose="02020603050405020304" pitchFamily="18" charset="0"/>
                <a:cs typeface="Times New Roman" panose="02020603050405020304" pitchFamily="18" charset="0"/>
              </a:rPr>
              <a:t>. </a:t>
            </a:r>
            <a:endParaRPr lang="en-IN" sz="2000" b="1" dirty="0" smtClean="0">
              <a:solidFill>
                <a:srgbClr val="000000"/>
              </a:solidFill>
              <a:latin typeface="Times New Roman" panose="02020603050405020304" pitchFamily="18" charset="0"/>
              <a:cs typeface="Times New Roman" panose="02020603050405020304" pitchFamily="18" charset="0"/>
            </a:endParaRPr>
          </a:p>
          <a:p>
            <a:pPr algn="just"/>
            <a:endParaRPr lang="en-IN" sz="2000" b="1" dirty="0">
              <a:solidFill>
                <a:srgbClr val="000000"/>
              </a:solidFill>
              <a:latin typeface="Times New Roman" panose="02020603050405020304" pitchFamily="18" charset="0"/>
              <a:cs typeface="Times New Roman" panose="02020603050405020304" pitchFamily="18" charset="0"/>
            </a:endParaRPr>
          </a:p>
          <a:p>
            <a:pPr algn="just"/>
            <a:r>
              <a:rPr lang="en-IN" sz="2000" b="1" dirty="0" smtClean="0">
                <a:solidFill>
                  <a:srgbClr val="000000"/>
                </a:solidFill>
                <a:latin typeface="Times New Roman" panose="02020603050405020304" pitchFamily="18" charset="0"/>
                <a:cs typeface="Times New Roman" panose="02020603050405020304" pitchFamily="18" charset="0"/>
              </a:rPr>
              <a:t>In </a:t>
            </a:r>
            <a:r>
              <a:rPr lang="en-IN" sz="2000" b="1" dirty="0">
                <a:solidFill>
                  <a:srgbClr val="000000"/>
                </a:solidFill>
                <a:latin typeface="Times New Roman" panose="02020603050405020304" pitchFamily="18" charset="0"/>
                <a:cs typeface="Times New Roman" panose="02020603050405020304" pitchFamily="18" charset="0"/>
              </a:rPr>
              <a:t>general, it is preferable to implement the </a:t>
            </a:r>
            <a:r>
              <a:rPr lang="en-IN" sz="2000" b="1" i="1" dirty="0" err="1">
                <a:solidFill>
                  <a:srgbClr val="000000"/>
                </a:solidFill>
                <a:latin typeface="Times New Roman" panose="02020603050405020304" pitchFamily="18" charset="0"/>
                <a:cs typeface="Times New Roman" panose="02020603050405020304" pitchFamily="18" charset="0"/>
              </a:rPr>
              <a:t>System.IComparable</a:t>
            </a:r>
            <a:r>
              <a:rPr lang="en-IN" sz="2000" b="1" i="1" dirty="0">
                <a:solidFill>
                  <a:srgbClr val="000000"/>
                </a:solidFill>
                <a:latin typeface="Times New Roman" panose="02020603050405020304" pitchFamily="18" charset="0"/>
                <a:cs typeface="Times New Roman" panose="02020603050405020304" pitchFamily="18" charset="0"/>
              </a:rPr>
              <a:t>&lt;T&gt; </a:t>
            </a:r>
            <a:r>
              <a:rPr lang="en-IN" sz="2000" b="1" dirty="0">
                <a:solidFill>
                  <a:srgbClr val="000000"/>
                </a:solidFill>
                <a:latin typeface="Times New Roman" panose="02020603050405020304" pitchFamily="18" charset="0"/>
                <a:cs typeface="Times New Roman" panose="02020603050405020304" pitchFamily="18" charset="0"/>
              </a:rPr>
              <a:t>interface rather than the </a:t>
            </a:r>
            <a:r>
              <a:rPr lang="en-IN" sz="2000" b="1" i="1" dirty="0" err="1">
                <a:solidFill>
                  <a:srgbClr val="000000"/>
                </a:solidFill>
                <a:latin typeface="Times New Roman" panose="02020603050405020304" pitchFamily="18" charset="0"/>
                <a:cs typeface="Times New Roman" panose="02020603050405020304" pitchFamily="18" charset="0"/>
              </a:rPr>
              <a:t>System.IComparable</a:t>
            </a:r>
            <a:r>
              <a:rPr lang="en-IN" sz="2000" b="1" i="1" dirty="0">
                <a:solidFill>
                  <a:srgbClr val="000000"/>
                </a:solidFill>
                <a:latin typeface="Times New Roman" panose="02020603050405020304" pitchFamily="18" charset="0"/>
                <a:cs typeface="Times New Roman" panose="02020603050405020304" pitchFamily="18" charset="0"/>
              </a:rPr>
              <a:t> </a:t>
            </a:r>
            <a:r>
              <a:rPr lang="en-IN" sz="2000" b="1" dirty="0">
                <a:solidFill>
                  <a:srgbClr val="000000"/>
                </a:solidFill>
                <a:latin typeface="Times New Roman" panose="02020603050405020304" pitchFamily="18" charset="0"/>
                <a:cs typeface="Times New Roman" panose="02020603050405020304" pitchFamily="18" charset="0"/>
              </a:rPr>
              <a:t>interface. You can also implement both, just as many of the types in the .NET Framework do.</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882203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IN" sz="4000" b="1" dirty="0">
                <a:solidFill>
                  <a:srgbClr val="FF0000"/>
                </a:solidFill>
              </a:rPr>
              <a:t>Create the </a:t>
            </a:r>
            <a:r>
              <a:rPr lang="en-IN" sz="4000" b="1" i="1" dirty="0">
                <a:solidFill>
                  <a:srgbClr val="FF0000"/>
                </a:solidFill>
              </a:rPr>
              <a:t>Tree&lt;</a:t>
            </a:r>
            <a:r>
              <a:rPr lang="en-IN" sz="4000" b="1" i="1" dirty="0" err="1">
                <a:solidFill>
                  <a:srgbClr val="FF0000"/>
                </a:solidFill>
              </a:rPr>
              <a:t>TItem</a:t>
            </a:r>
            <a:r>
              <a:rPr lang="en-IN" sz="4000" b="1" i="1" dirty="0">
                <a:solidFill>
                  <a:srgbClr val="FF0000"/>
                </a:solidFill>
              </a:rPr>
              <a:t>&gt; </a:t>
            </a:r>
            <a:r>
              <a:rPr lang="en-IN" sz="4000" b="1" dirty="0">
                <a:solidFill>
                  <a:srgbClr val="FF0000"/>
                </a:solidFill>
              </a:rPr>
              <a:t>class</a:t>
            </a:r>
          </a:p>
        </p:txBody>
      </p:sp>
      <p:sp>
        <p:nvSpPr>
          <p:cNvPr id="3" name="Content Placeholder 2"/>
          <p:cNvSpPr>
            <a:spLocks noGrp="1"/>
          </p:cNvSpPr>
          <p:nvPr>
            <p:ph idx="1"/>
          </p:nvPr>
        </p:nvSpPr>
        <p:spPr>
          <a:xfrm>
            <a:off x="0" y="476672"/>
            <a:ext cx="12163199" cy="6381328"/>
          </a:xfrm>
        </p:spPr>
        <p:txBody>
          <a:bodyPr>
            <a:normAutofit/>
          </a:bodyPr>
          <a:lstStyle/>
          <a:p>
            <a:pPr marL="0" indent="0" algn="just">
              <a:buNone/>
            </a:pPr>
            <a:r>
              <a:rPr lang="en-IN" sz="2000" b="1" dirty="0" smtClean="0">
                <a:latin typeface="Times New Roman" panose="02020603050405020304" pitchFamily="18" charset="0"/>
                <a:cs typeface="Times New Roman" panose="02020603050405020304" pitchFamily="18" charset="0"/>
              </a:rPr>
              <a:t>1)</a:t>
            </a:r>
            <a:r>
              <a:rPr lang="en-IN" sz="2000" b="1" dirty="0">
                <a:latin typeface="Times New Roman" panose="02020603050405020304" pitchFamily="18" charset="0"/>
                <a:cs typeface="Times New Roman" panose="02020603050405020304" pitchFamily="18" charset="0"/>
              </a:rPr>
              <a:t> </a:t>
            </a:r>
            <a:r>
              <a:rPr lang="en-IN" sz="2000" b="1" dirty="0" smtClean="0">
                <a:latin typeface="Times New Roman" panose="02020603050405020304" pitchFamily="18" charset="0"/>
                <a:cs typeface="Times New Roman" panose="02020603050405020304" pitchFamily="18" charset="0"/>
              </a:rPr>
              <a:t>Start </a:t>
            </a:r>
            <a:r>
              <a:rPr lang="en-IN" sz="2000" b="1" dirty="0">
                <a:latin typeface="Times New Roman" panose="02020603050405020304" pitchFamily="18" charset="0"/>
                <a:cs typeface="Times New Roman" panose="02020603050405020304" pitchFamily="18" charset="0"/>
              </a:rPr>
              <a:t>Microsoft Visual Studio 2012 if it is not already running.</a:t>
            </a:r>
          </a:p>
          <a:p>
            <a:pPr marL="0" indent="0" algn="just">
              <a:buNone/>
            </a:pPr>
            <a:r>
              <a:rPr lang="en-IN" sz="2000" b="1" dirty="0" smtClean="0">
                <a:latin typeface="Times New Roman" panose="02020603050405020304" pitchFamily="18" charset="0"/>
                <a:cs typeface="Times New Roman" panose="02020603050405020304" pitchFamily="18" charset="0"/>
              </a:rPr>
              <a:t>2) On </a:t>
            </a:r>
            <a:r>
              <a:rPr lang="en-IN" sz="2000" b="1" dirty="0">
                <a:latin typeface="Times New Roman" panose="02020603050405020304" pitchFamily="18" charset="0"/>
                <a:cs typeface="Times New Roman" panose="02020603050405020304" pitchFamily="18" charset="0"/>
              </a:rPr>
              <a:t>the FILE menu, point to New, and then click Project.</a:t>
            </a:r>
          </a:p>
          <a:p>
            <a:pPr marL="0" indent="0" algn="just">
              <a:buNone/>
            </a:pPr>
            <a:r>
              <a:rPr lang="en-IN" sz="2000" b="1" dirty="0" smtClean="0">
                <a:latin typeface="Times New Roman" panose="02020603050405020304" pitchFamily="18" charset="0"/>
                <a:cs typeface="Times New Roman" panose="02020603050405020304" pitchFamily="18" charset="0"/>
              </a:rPr>
              <a:t>3) In </a:t>
            </a:r>
            <a:r>
              <a:rPr lang="en-IN" sz="2000" b="1" dirty="0">
                <a:latin typeface="Times New Roman" panose="02020603050405020304" pitchFamily="18" charset="0"/>
                <a:cs typeface="Times New Roman" panose="02020603050405020304" pitchFamily="18" charset="0"/>
              </a:rPr>
              <a:t>the New Project dialog box, in the Templates pane on the left, click Visual C#. In the middle pane, select the Portable Class Library template. In the Name text box, type </a:t>
            </a:r>
            <a:r>
              <a:rPr lang="en-IN" sz="2000" b="1" dirty="0" err="1">
                <a:latin typeface="Times New Roman" panose="02020603050405020304" pitchFamily="18" charset="0"/>
                <a:cs typeface="Times New Roman" panose="02020603050405020304" pitchFamily="18" charset="0"/>
              </a:rPr>
              <a:t>BinaryTree</a:t>
            </a:r>
            <a:r>
              <a:rPr lang="en-IN" sz="2000" b="1" dirty="0">
                <a:latin typeface="Times New Roman" panose="02020603050405020304" pitchFamily="18" charset="0"/>
                <a:cs typeface="Times New Roman" panose="02020603050405020304" pitchFamily="18" charset="0"/>
              </a:rPr>
              <a:t>. </a:t>
            </a:r>
            <a:endParaRPr lang="en-IN" sz="2000" b="1" dirty="0" smtClean="0">
              <a:latin typeface="Times New Roman" panose="02020603050405020304" pitchFamily="18" charset="0"/>
              <a:cs typeface="Times New Roman" panose="02020603050405020304" pitchFamily="18" charset="0"/>
            </a:endParaRPr>
          </a:p>
          <a:p>
            <a:pPr marL="0" indent="0" algn="just">
              <a:buNone/>
            </a:pPr>
            <a:r>
              <a:rPr lang="en-IN" sz="2000" b="1" dirty="0" smtClean="0">
                <a:latin typeface="Times New Roman" panose="02020603050405020304" pitchFamily="18" charset="0"/>
                <a:cs typeface="Times New Roman" panose="02020603050405020304" pitchFamily="18" charset="0"/>
              </a:rPr>
              <a:t>In </a:t>
            </a:r>
            <a:r>
              <a:rPr lang="en-IN" sz="2000" b="1" dirty="0">
                <a:latin typeface="Times New Roman" panose="02020603050405020304" pitchFamily="18" charset="0"/>
                <a:cs typeface="Times New Roman" panose="02020603050405020304" pitchFamily="18" charset="0"/>
              </a:rPr>
              <a:t>the Location text box, specify \Microsoft Press\Visual </a:t>
            </a:r>
            <a:r>
              <a:rPr lang="en-IN" sz="2000" b="1" dirty="0" err="1">
                <a:latin typeface="Times New Roman" panose="02020603050405020304" pitchFamily="18" charset="0"/>
                <a:cs typeface="Times New Roman" panose="02020603050405020304" pitchFamily="18" charset="0"/>
              </a:rPr>
              <a:t>CSharp</a:t>
            </a:r>
            <a:r>
              <a:rPr lang="en-IN" sz="2000" b="1" dirty="0">
                <a:latin typeface="Times New Roman" panose="02020603050405020304" pitchFamily="18" charset="0"/>
                <a:cs typeface="Times New Roman" panose="02020603050405020304" pitchFamily="18" charset="0"/>
              </a:rPr>
              <a:t> Step By Step\Chapter 17 under your Documents folder, and then click OK</a:t>
            </a:r>
            <a:r>
              <a:rPr lang="en-IN" sz="2000" b="1" dirty="0" smtClean="0">
                <a:latin typeface="Times New Roman" panose="02020603050405020304" pitchFamily="18" charset="0"/>
                <a:cs typeface="Times New Roman" panose="02020603050405020304" pitchFamily="18" charset="0"/>
              </a:rPr>
              <a:t>. </a:t>
            </a:r>
          </a:p>
          <a:p>
            <a:pPr marL="0" indent="0" algn="just">
              <a:buNone/>
            </a:pPr>
            <a:r>
              <a:rPr lang="en-IN" sz="2000" b="1" dirty="0" smtClean="0">
                <a:latin typeface="Times New Roman" panose="02020603050405020304" pitchFamily="18" charset="0"/>
                <a:cs typeface="Times New Roman" panose="02020603050405020304" pitchFamily="18" charset="0"/>
              </a:rPr>
              <a:t>4) In </a:t>
            </a:r>
            <a:r>
              <a:rPr lang="en-IN" sz="2000" b="1" dirty="0">
                <a:latin typeface="Times New Roman" panose="02020603050405020304" pitchFamily="18" charset="0"/>
                <a:cs typeface="Times New Roman" panose="02020603050405020304" pitchFamily="18" charset="0"/>
              </a:rPr>
              <a:t>the Add Portable Class Library dialog box, accept the default target platforms and click OK.</a:t>
            </a:r>
          </a:p>
          <a:p>
            <a:pPr marL="0" indent="0" algn="just">
              <a:buNone/>
            </a:pPr>
            <a:r>
              <a:rPr lang="en-IN" sz="2000" b="1" dirty="0" smtClean="0">
                <a:latin typeface="Times New Roman" panose="02020603050405020304" pitchFamily="18" charset="0"/>
                <a:cs typeface="Times New Roman" panose="02020603050405020304" pitchFamily="18" charset="0"/>
              </a:rPr>
              <a:t>5) In </a:t>
            </a:r>
            <a:r>
              <a:rPr lang="en-IN" sz="2000" b="1" dirty="0">
                <a:latin typeface="Times New Roman" panose="02020603050405020304" pitchFamily="18" charset="0"/>
                <a:cs typeface="Times New Roman" panose="02020603050405020304" pitchFamily="18" charset="0"/>
              </a:rPr>
              <a:t>Solution Explorer, right-click Class1.cs, click Rename, and change the name of the file to </a:t>
            </a:r>
            <a:r>
              <a:rPr lang="en-IN" sz="2000" b="1" dirty="0" err="1">
                <a:latin typeface="Times New Roman" panose="02020603050405020304" pitchFamily="18" charset="0"/>
                <a:cs typeface="Times New Roman" panose="02020603050405020304" pitchFamily="18" charset="0"/>
              </a:rPr>
              <a:t>Tree.cs</a:t>
            </a:r>
            <a:r>
              <a:rPr lang="en-IN" sz="2000" b="1" dirty="0">
                <a:latin typeface="Times New Roman" panose="02020603050405020304" pitchFamily="18" charset="0"/>
                <a:cs typeface="Times New Roman" panose="02020603050405020304" pitchFamily="18" charset="0"/>
              </a:rPr>
              <a:t>. Allow Visual Studio to change the name of the class as well as the name of the file when prompted</a:t>
            </a:r>
            <a:r>
              <a:rPr lang="en-IN" sz="2000" b="1" dirty="0" smtClean="0">
                <a:latin typeface="Times New Roman" panose="02020603050405020304" pitchFamily="18" charset="0"/>
                <a:cs typeface="Times New Roman" panose="02020603050405020304" pitchFamily="18" charset="0"/>
              </a:rPr>
              <a:t>. </a:t>
            </a:r>
          </a:p>
          <a:p>
            <a:pPr marL="0" indent="0" algn="just">
              <a:buNone/>
            </a:pPr>
            <a:r>
              <a:rPr lang="en-IN" sz="2000" b="1" dirty="0" smtClean="0">
                <a:latin typeface="Times New Roman" panose="02020603050405020304" pitchFamily="18" charset="0"/>
                <a:cs typeface="Times New Roman" panose="02020603050405020304" pitchFamily="18" charset="0"/>
              </a:rPr>
              <a:t>6) In </a:t>
            </a:r>
            <a:r>
              <a:rPr lang="en-IN" sz="2000" b="1" dirty="0">
                <a:latin typeface="Times New Roman" panose="02020603050405020304" pitchFamily="18" charset="0"/>
                <a:cs typeface="Times New Roman" panose="02020603050405020304" pitchFamily="18" charset="0"/>
              </a:rPr>
              <a:t>the Code and Text Editor window, change the definition of the </a:t>
            </a:r>
            <a:r>
              <a:rPr lang="en-IN" sz="2000" b="1" i="1" dirty="0">
                <a:latin typeface="Times New Roman" panose="02020603050405020304" pitchFamily="18" charset="0"/>
                <a:cs typeface="Times New Roman" panose="02020603050405020304" pitchFamily="18" charset="0"/>
              </a:rPr>
              <a:t>Tree </a:t>
            </a:r>
            <a:r>
              <a:rPr lang="en-IN" sz="2000" b="1" dirty="0">
                <a:latin typeface="Times New Roman" panose="02020603050405020304" pitchFamily="18" charset="0"/>
                <a:cs typeface="Times New Roman" panose="02020603050405020304" pitchFamily="18" charset="0"/>
              </a:rPr>
              <a:t>class to </a:t>
            </a:r>
            <a:r>
              <a:rPr lang="en-IN" sz="2000" b="1" i="1" dirty="0">
                <a:latin typeface="Times New Roman" panose="02020603050405020304" pitchFamily="18" charset="0"/>
                <a:cs typeface="Times New Roman" panose="02020603050405020304" pitchFamily="18" charset="0"/>
              </a:rPr>
              <a:t>Tree&lt;</a:t>
            </a:r>
            <a:r>
              <a:rPr lang="en-IN" sz="2000" b="1" i="1" dirty="0" err="1">
                <a:latin typeface="Times New Roman" panose="02020603050405020304" pitchFamily="18" charset="0"/>
                <a:cs typeface="Times New Roman" panose="02020603050405020304" pitchFamily="18" charset="0"/>
              </a:rPr>
              <a:t>TItem</a:t>
            </a:r>
            <a:r>
              <a:rPr lang="en-IN" sz="2000" b="1" i="1" dirty="0">
                <a:latin typeface="Times New Roman" panose="02020603050405020304" pitchFamily="18" charset="0"/>
                <a:cs typeface="Times New Roman" panose="02020603050405020304" pitchFamily="18" charset="0"/>
              </a:rPr>
              <a:t>&gt;</a:t>
            </a:r>
            <a:r>
              <a:rPr lang="en-IN" sz="2000" b="1" dirty="0">
                <a:latin typeface="Times New Roman" panose="02020603050405020304" pitchFamily="18" charset="0"/>
                <a:cs typeface="Times New Roman" panose="02020603050405020304" pitchFamily="18" charset="0"/>
              </a:rPr>
              <a:t>, as shown in bold type in the following code:</a:t>
            </a:r>
          </a:p>
          <a:p>
            <a:pPr marL="0" indent="0" algn="just">
              <a:buNone/>
            </a:pPr>
            <a:r>
              <a:rPr lang="en-IN" sz="2000" b="1" dirty="0" smtClean="0">
                <a:latin typeface="Times New Roman" panose="02020603050405020304" pitchFamily="18" charset="0"/>
                <a:cs typeface="Times New Roman" panose="02020603050405020304" pitchFamily="18" charset="0"/>
              </a:rPr>
              <a:t>                                                          public </a:t>
            </a:r>
            <a:r>
              <a:rPr lang="en-IN" sz="2000" b="1" dirty="0">
                <a:latin typeface="Times New Roman" panose="02020603050405020304" pitchFamily="18" charset="0"/>
                <a:cs typeface="Times New Roman" panose="02020603050405020304" pitchFamily="18" charset="0"/>
              </a:rPr>
              <a:t>class Tree&lt;</a:t>
            </a:r>
            <a:r>
              <a:rPr lang="en-IN" sz="2000" b="1" dirty="0" err="1">
                <a:latin typeface="Times New Roman" panose="02020603050405020304" pitchFamily="18" charset="0"/>
                <a:cs typeface="Times New Roman" panose="02020603050405020304" pitchFamily="18" charset="0"/>
              </a:rPr>
              <a:t>TItem</a:t>
            </a:r>
            <a:r>
              <a:rPr lang="en-IN" sz="2000" b="1" dirty="0" smtClean="0">
                <a:latin typeface="Times New Roman" panose="02020603050405020304" pitchFamily="18" charset="0"/>
                <a:cs typeface="Times New Roman" panose="02020603050405020304" pitchFamily="18" charset="0"/>
              </a:rPr>
              <a:t>&gt;</a:t>
            </a:r>
          </a:p>
          <a:p>
            <a:pPr marL="0" indent="0" algn="just">
              <a:buNone/>
            </a:pPr>
            <a:r>
              <a:rPr lang="en-IN" sz="2000" b="1" dirty="0" smtClean="0">
                <a:latin typeface="Times New Roman" panose="02020603050405020304" pitchFamily="18" charset="0"/>
                <a:cs typeface="Times New Roman" panose="02020603050405020304" pitchFamily="18" charset="0"/>
              </a:rPr>
              <a:t>                                                         {</a:t>
            </a:r>
          </a:p>
          <a:p>
            <a:pPr marL="0" indent="0" algn="just">
              <a:buNone/>
            </a:pPr>
            <a:r>
              <a:rPr lang="en-IN" sz="2000" b="1" dirty="0">
                <a:latin typeface="Times New Roman" panose="02020603050405020304" pitchFamily="18" charset="0"/>
                <a:cs typeface="Times New Roman" panose="02020603050405020304" pitchFamily="18" charset="0"/>
              </a:rPr>
              <a:t> </a:t>
            </a:r>
            <a:r>
              <a:rPr lang="en-IN" sz="2000" b="1" dirty="0" smtClean="0">
                <a:latin typeface="Times New Roman" panose="02020603050405020304" pitchFamily="18" charset="0"/>
                <a:cs typeface="Times New Roman" panose="02020603050405020304" pitchFamily="18" charset="0"/>
              </a:rPr>
              <a:t>                                                        }</a:t>
            </a:r>
            <a:endParaRPr lang="en-IN" sz="2000" b="1" dirty="0">
              <a:latin typeface="Times New Roman" panose="02020603050405020304" pitchFamily="18" charset="0"/>
              <a:cs typeface="Times New Roman" panose="02020603050405020304" pitchFamily="18" charset="0"/>
            </a:endParaRPr>
          </a:p>
          <a:p>
            <a:pPr marL="0" indent="0" algn="just">
              <a:buNone/>
            </a:pP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835000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IN" sz="4000" b="1" dirty="0">
                <a:solidFill>
                  <a:srgbClr val="FF0000"/>
                </a:solidFill>
              </a:rPr>
              <a:t>Create the </a:t>
            </a:r>
            <a:r>
              <a:rPr lang="en-IN" sz="4000" b="1" i="1" dirty="0">
                <a:solidFill>
                  <a:srgbClr val="FF0000"/>
                </a:solidFill>
              </a:rPr>
              <a:t>Tree&lt;</a:t>
            </a:r>
            <a:r>
              <a:rPr lang="en-IN" sz="4000" b="1" i="1" dirty="0" err="1">
                <a:solidFill>
                  <a:srgbClr val="FF0000"/>
                </a:solidFill>
              </a:rPr>
              <a:t>TItem</a:t>
            </a:r>
            <a:r>
              <a:rPr lang="en-IN" sz="4000" b="1" i="1" dirty="0">
                <a:solidFill>
                  <a:srgbClr val="FF0000"/>
                </a:solidFill>
              </a:rPr>
              <a:t>&gt; </a:t>
            </a:r>
            <a:r>
              <a:rPr lang="en-IN" sz="4000" b="1" dirty="0">
                <a:solidFill>
                  <a:srgbClr val="FF0000"/>
                </a:solidFill>
              </a:rPr>
              <a:t>class</a:t>
            </a:r>
          </a:p>
        </p:txBody>
      </p:sp>
      <p:sp>
        <p:nvSpPr>
          <p:cNvPr id="3" name="Content Placeholder 2"/>
          <p:cNvSpPr>
            <a:spLocks noGrp="1"/>
          </p:cNvSpPr>
          <p:nvPr>
            <p:ph idx="1"/>
          </p:nvPr>
        </p:nvSpPr>
        <p:spPr>
          <a:xfrm>
            <a:off x="0" y="476672"/>
            <a:ext cx="12163199" cy="6381328"/>
          </a:xfrm>
        </p:spPr>
        <p:txBody>
          <a:bodyPr>
            <a:normAutofit/>
          </a:bodyPr>
          <a:lstStyle/>
          <a:p>
            <a:pPr marL="0" indent="0">
              <a:buNone/>
            </a:pPr>
            <a:r>
              <a:rPr lang="en-IN" sz="2000" b="1" dirty="0" smtClean="0">
                <a:latin typeface="Times New Roman" panose="02020603050405020304" pitchFamily="18" charset="0"/>
                <a:cs typeface="Times New Roman" panose="02020603050405020304" pitchFamily="18" charset="0"/>
              </a:rPr>
              <a:t>7) In </a:t>
            </a:r>
            <a:r>
              <a:rPr lang="en-IN" sz="2000" b="1" dirty="0">
                <a:latin typeface="Times New Roman" panose="02020603050405020304" pitchFamily="18" charset="0"/>
                <a:cs typeface="Times New Roman" panose="02020603050405020304" pitchFamily="18" charset="0"/>
              </a:rPr>
              <a:t>the Code and Text Editor window, modify the definition of the </a:t>
            </a:r>
            <a:r>
              <a:rPr lang="en-IN" sz="2000" b="1" i="1" dirty="0">
                <a:latin typeface="Times New Roman" panose="02020603050405020304" pitchFamily="18" charset="0"/>
                <a:cs typeface="Times New Roman" panose="02020603050405020304" pitchFamily="18" charset="0"/>
              </a:rPr>
              <a:t>Tree&lt;</a:t>
            </a:r>
            <a:r>
              <a:rPr lang="en-IN" sz="2000" b="1" i="1" dirty="0" err="1">
                <a:latin typeface="Times New Roman" panose="02020603050405020304" pitchFamily="18" charset="0"/>
                <a:cs typeface="Times New Roman" panose="02020603050405020304" pitchFamily="18" charset="0"/>
              </a:rPr>
              <a:t>TItem</a:t>
            </a:r>
            <a:r>
              <a:rPr lang="en-IN" sz="2000" b="1" i="1" dirty="0">
                <a:latin typeface="Times New Roman" panose="02020603050405020304" pitchFamily="18" charset="0"/>
                <a:cs typeface="Times New Roman" panose="02020603050405020304" pitchFamily="18" charset="0"/>
              </a:rPr>
              <a:t>&gt; </a:t>
            </a:r>
            <a:r>
              <a:rPr lang="en-IN" sz="2000" b="1" dirty="0">
                <a:latin typeface="Times New Roman" panose="02020603050405020304" pitchFamily="18" charset="0"/>
                <a:cs typeface="Times New Roman" panose="02020603050405020304" pitchFamily="18" charset="0"/>
              </a:rPr>
              <a:t>class to specify that the type parameter </a:t>
            </a:r>
            <a:r>
              <a:rPr lang="en-IN" sz="2000" b="1" i="1" dirty="0" err="1">
                <a:latin typeface="Times New Roman" panose="02020603050405020304" pitchFamily="18" charset="0"/>
                <a:cs typeface="Times New Roman" panose="02020603050405020304" pitchFamily="18" charset="0"/>
              </a:rPr>
              <a:t>TItem</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must denote a type that implements the generic </a:t>
            </a:r>
            <a:r>
              <a:rPr lang="en-IN" sz="2000" b="1" i="1" dirty="0" err="1">
                <a:latin typeface="Times New Roman" panose="02020603050405020304" pitchFamily="18" charset="0"/>
                <a:cs typeface="Times New Roman" panose="02020603050405020304" pitchFamily="18" charset="0"/>
              </a:rPr>
              <a:t>IComparable</a:t>
            </a:r>
            <a:r>
              <a:rPr lang="en-IN" sz="2000" b="1" i="1" dirty="0">
                <a:latin typeface="Times New Roman" panose="02020603050405020304" pitchFamily="18" charset="0"/>
                <a:cs typeface="Times New Roman" panose="02020603050405020304" pitchFamily="18" charset="0"/>
              </a:rPr>
              <a:t>&lt;</a:t>
            </a:r>
            <a:r>
              <a:rPr lang="en-IN" sz="2000" b="1" i="1" dirty="0" err="1">
                <a:latin typeface="Times New Roman" panose="02020603050405020304" pitchFamily="18" charset="0"/>
                <a:cs typeface="Times New Roman" panose="02020603050405020304" pitchFamily="18" charset="0"/>
              </a:rPr>
              <a:t>TItem</a:t>
            </a:r>
            <a:r>
              <a:rPr lang="en-IN" sz="2000" b="1" i="1" dirty="0">
                <a:latin typeface="Times New Roman" panose="02020603050405020304" pitchFamily="18" charset="0"/>
                <a:cs typeface="Times New Roman" panose="02020603050405020304" pitchFamily="18" charset="0"/>
              </a:rPr>
              <a:t>&gt; </a:t>
            </a:r>
            <a:r>
              <a:rPr lang="en-IN" sz="2000" b="1" dirty="0">
                <a:latin typeface="Times New Roman" panose="02020603050405020304" pitchFamily="18" charset="0"/>
                <a:cs typeface="Times New Roman" panose="02020603050405020304" pitchFamily="18" charset="0"/>
              </a:rPr>
              <a:t>interface. The changes are highlighted below in bold.</a:t>
            </a:r>
          </a:p>
          <a:p>
            <a:r>
              <a:rPr lang="en-IN" sz="2000" b="1" dirty="0">
                <a:latin typeface="Times New Roman" panose="02020603050405020304" pitchFamily="18" charset="0"/>
                <a:cs typeface="Times New Roman" panose="02020603050405020304" pitchFamily="18" charset="0"/>
              </a:rPr>
              <a:t>The modified definition of the </a:t>
            </a:r>
            <a:r>
              <a:rPr lang="en-IN" sz="2000" b="1" i="1" dirty="0">
                <a:latin typeface="Times New Roman" panose="02020603050405020304" pitchFamily="18" charset="0"/>
                <a:cs typeface="Times New Roman" panose="02020603050405020304" pitchFamily="18" charset="0"/>
              </a:rPr>
              <a:t>Tree&lt;</a:t>
            </a:r>
            <a:r>
              <a:rPr lang="en-IN" sz="2000" b="1" i="1" dirty="0" err="1">
                <a:latin typeface="Times New Roman" panose="02020603050405020304" pitchFamily="18" charset="0"/>
                <a:cs typeface="Times New Roman" panose="02020603050405020304" pitchFamily="18" charset="0"/>
              </a:rPr>
              <a:t>TItem</a:t>
            </a:r>
            <a:r>
              <a:rPr lang="en-IN" sz="2000" b="1" i="1" dirty="0">
                <a:latin typeface="Times New Roman" panose="02020603050405020304" pitchFamily="18" charset="0"/>
                <a:cs typeface="Times New Roman" panose="02020603050405020304" pitchFamily="18" charset="0"/>
              </a:rPr>
              <a:t>&gt; </a:t>
            </a:r>
            <a:r>
              <a:rPr lang="en-IN" sz="2000" b="1" dirty="0">
                <a:latin typeface="Times New Roman" panose="02020603050405020304" pitchFamily="18" charset="0"/>
                <a:cs typeface="Times New Roman" panose="02020603050405020304" pitchFamily="18" charset="0"/>
              </a:rPr>
              <a:t>class should look like this:</a:t>
            </a:r>
          </a:p>
          <a:p>
            <a:pPr marL="0" indent="0">
              <a:buNone/>
            </a:pPr>
            <a:r>
              <a:rPr lang="en-IN" sz="2000" b="1" dirty="0" smtClean="0">
                <a:solidFill>
                  <a:srgbClr val="FF0000"/>
                </a:solidFill>
                <a:latin typeface="Times New Roman" panose="02020603050405020304" pitchFamily="18" charset="0"/>
                <a:cs typeface="Times New Roman" panose="02020603050405020304" pitchFamily="18" charset="0"/>
              </a:rPr>
              <a:t>                                        public </a:t>
            </a:r>
            <a:r>
              <a:rPr lang="en-IN" sz="2000" b="1" dirty="0">
                <a:solidFill>
                  <a:srgbClr val="FF0000"/>
                </a:solidFill>
                <a:latin typeface="Times New Roman" panose="02020603050405020304" pitchFamily="18" charset="0"/>
                <a:cs typeface="Times New Roman" panose="02020603050405020304" pitchFamily="18" charset="0"/>
              </a:rPr>
              <a:t>class Tree&lt;</a:t>
            </a:r>
            <a:r>
              <a:rPr lang="en-IN" sz="2000" b="1" dirty="0" err="1">
                <a:solidFill>
                  <a:srgbClr val="FF0000"/>
                </a:solidFill>
                <a:latin typeface="Times New Roman" panose="02020603050405020304" pitchFamily="18" charset="0"/>
                <a:cs typeface="Times New Roman" panose="02020603050405020304" pitchFamily="18" charset="0"/>
              </a:rPr>
              <a:t>TItem</a:t>
            </a:r>
            <a:r>
              <a:rPr lang="en-IN" sz="2000" b="1" dirty="0">
                <a:solidFill>
                  <a:srgbClr val="FF0000"/>
                </a:solidFill>
                <a:latin typeface="Times New Roman" panose="02020603050405020304" pitchFamily="18" charset="0"/>
                <a:cs typeface="Times New Roman" panose="02020603050405020304" pitchFamily="18" charset="0"/>
              </a:rPr>
              <a:t>&gt; where </a:t>
            </a:r>
            <a:r>
              <a:rPr lang="en-IN" sz="2000" b="1" dirty="0" err="1">
                <a:solidFill>
                  <a:srgbClr val="FF0000"/>
                </a:solidFill>
                <a:latin typeface="Times New Roman" panose="02020603050405020304" pitchFamily="18" charset="0"/>
                <a:cs typeface="Times New Roman" panose="02020603050405020304" pitchFamily="18" charset="0"/>
              </a:rPr>
              <a:t>TItem</a:t>
            </a:r>
            <a:r>
              <a:rPr lang="en-IN" sz="2000" b="1" dirty="0">
                <a:solidFill>
                  <a:srgbClr val="FF0000"/>
                </a:solidFill>
                <a:latin typeface="Times New Roman" panose="02020603050405020304" pitchFamily="18" charset="0"/>
                <a:cs typeface="Times New Roman" panose="02020603050405020304" pitchFamily="18" charset="0"/>
              </a:rPr>
              <a:t> : </a:t>
            </a:r>
            <a:r>
              <a:rPr lang="en-IN" sz="2000" b="1" dirty="0" err="1">
                <a:solidFill>
                  <a:srgbClr val="FF0000"/>
                </a:solidFill>
                <a:latin typeface="Times New Roman" panose="02020603050405020304" pitchFamily="18" charset="0"/>
                <a:cs typeface="Times New Roman" panose="02020603050405020304" pitchFamily="18" charset="0"/>
              </a:rPr>
              <a:t>IComparable</a:t>
            </a:r>
            <a:r>
              <a:rPr lang="en-IN" sz="2000" b="1" dirty="0">
                <a:solidFill>
                  <a:srgbClr val="FF0000"/>
                </a:solidFill>
                <a:latin typeface="Times New Roman" panose="02020603050405020304" pitchFamily="18" charset="0"/>
                <a:cs typeface="Times New Roman" panose="02020603050405020304" pitchFamily="18" charset="0"/>
              </a:rPr>
              <a:t>&lt;</a:t>
            </a:r>
            <a:r>
              <a:rPr lang="en-IN" sz="2000" b="1" dirty="0" err="1">
                <a:solidFill>
                  <a:srgbClr val="FF0000"/>
                </a:solidFill>
                <a:latin typeface="Times New Roman" panose="02020603050405020304" pitchFamily="18" charset="0"/>
                <a:cs typeface="Times New Roman" panose="02020603050405020304" pitchFamily="18" charset="0"/>
              </a:rPr>
              <a:t>TItem</a:t>
            </a:r>
            <a:r>
              <a:rPr lang="en-IN" sz="2000" b="1" dirty="0" smtClean="0">
                <a:solidFill>
                  <a:srgbClr val="FF0000"/>
                </a:solidFill>
                <a:latin typeface="Times New Roman" panose="02020603050405020304" pitchFamily="18" charset="0"/>
                <a:cs typeface="Times New Roman" panose="02020603050405020304" pitchFamily="18" charset="0"/>
              </a:rPr>
              <a:t>&gt;</a:t>
            </a:r>
          </a:p>
          <a:p>
            <a:pPr marL="0" indent="0">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p>
          <a:p>
            <a:pPr marL="0" indent="0">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 </a:t>
            </a:r>
          </a:p>
          <a:p>
            <a:pPr marL="0" indent="0">
              <a:buNone/>
            </a:pPr>
            <a:r>
              <a:rPr lang="en-IN" sz="2000" b="1" dirty="0" smtClean="0">
                <a:latin typeface="Times New Roman" panose="02020603050405020304" pitchFamily="18" charset="0"/>
                <a:cs typeface="Times New Roman" panose="02020603050405020304" pitchFamily="18" charset="0"/>
              </a:rPr>
              <a:t>8) Add </a:t>
            </a:r>
            <a:r>
              <a:rPr lang="en-IN" sz="2000" b="1" dirty="0">
                <a:latin typeface="Times New Roman" panose="02020603050405020304" pitchFamily="18" charset="0"/>
                <a:cs typeface="Times New Roman" panose="02020603050405020304" pitchFamily="18" charset="0"/>
              </a:rPr>
              <a:t>three public, automatic properties to the </a:t>
            </a:r>
            <a:r>
              <a:rPr lang="en-IN" sz="2000" b="1" i="1" dirty="0">
                <a:latin typeface="Times New Roman" panose="02020603050405020304" pitchFamily="18" charset="0"/>
                <a:cs typeface="Times New Roman" panose="02020603050405020304" pitchFamily="18" charset="0"/>
              </a:rPr>
              <a:t>Tree&lt;</a:t>
            </a:r>
            <a:r>
              <a:rPr lang="en-IN" sz="2000" b="1" i="1" dirty="0" err="1">
                <a:latin typeface="Times New Roman" panose="02020603050405020304" pitchFamily="18" charset="0"/>
                <a:cs typeface="Times New Roman" panose="02020603050405020304" pitchFamily="18" charset="0"/>
              </a:rPr>
              <a:t>TItem</a:t>
            </a:r>
            <a:r>
              <a:rPr lang="en-IN" sz="2000" b="1" i="1" dirty="0">
                <a:latin typeface="Times New Roman" panose="02020603050405020304" pitchFamily="18" charset="0"/>
                <a:cs typeface="Times New Roman" panose="02020603050405020304" pitchFamily="18" charset="0"/>
              </a:rPr>
              <a:t>&gt; </a:t>
            </a:r>
            <a:r>
              <a:rPr lang="en-IN" sz="2000" b="1" dirty="0">
                <a:latin typeface="Times New Roman" panose="02020603050405020304" pitchFamily="18" charset="0"/>
                <a:cs typeface="Times New Roman" panose="02020603050405020304" pitchFamily="18" charset="0"/>
              </a:rPr>
              <a:t>class: a </a:t>
            </a:r>
            <a:r>
              <a:rPr lang="en-IN" sz="2000" b="1" i="1" dirty="0" err="1">
                <a:latin typeface="Times New Roman" panose="02020603050405020304" pitchFamily="18" charset="0"/>
                <a:cs typeface="Times New Roman" panose="02020603050405020304" pitchFamily="18" charset="0"/>
              </a:rPr>
              <a:t>TItem</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property called </a:t>
            </a:r>
            <a:r>
              <a:rPr lang="en-IN" sz="2000" b="1" i="1" dirty="0" err="1">
                <a:latin typeface="Times New Roman" panose="02020603050405020304" pitchFamily="18" charset="0"/>
                <a:cs typeface="Times New Roman" panose="02020603050405020304" pitchFamily="18" charset="0"/>
              </a:rPr>
              <a:t>NodeData</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and two </a:t>
            </a:r>
            <a:r>
              <a:rPr lang="en-IN" sz="2000" b="1" i="1" dirty="0">
                <a:latin typeface="Times New Roman" panose="02020603050405020304" pitchFamily="18" charset="0"/>
                <a:cs typeface="Times New Roman" panose="02020603050405020304" pitchFamily="18" charset="0"/>
              </a:rPr>
              <a:t>Tree&lt;</a:t>
            </a:r>
            <a:r>
              <a:rPr lang="en-IN" sz="2000" b="1" i="1" dirty="0" err="1">
                <a:latin typeface="Times New Roman" panose="02020603050405020304" pitchFamily="18" charset="0"/>
                <a:cs typeface="Times New Roman" panose="02020603050405020304" pitchFamily="18" charset="0"/>
              </a:rPr>
              <a:t>TItem</a:t>
            </a:r>
            <a:r>
              <a:rPr lang="en-IN" sz="2000" b="1" i="1" dirty="0">
                <a:latin typeface="Times New Roman" panose="02020603050405020304" pitchFamily="18" charset="0"/>
                <a:cs typeface="Times New Roman" panose="02020603050405020304" pitchFamily="18" charset="0"/>
              </a:rPr>
              <a:t>&gt; </a:t>
            </a:r>
            <a:r>
              <a:rPr lang="en-IN" sz="2000" b="1" dirty="0">
                <a:latin typeface="Times New Roman" panose="02020603050405020304" pitchFamily="18" charset="0"/>
                <a:cs typeface="Times New Roman" panose="02020603050405020304" pitchFamily="18" charset="0"/>
              </a:rPr>
              <a:t>properties called </a:t>
            </a:r>
            <a:r>
              <a:rPr lang="en-IN" sz="2000" b="1" i="1" dirty="0" err="1">
                <a:latin typeface="Times New Roman" panose="02020603050405020304" pitchFamily="18" charset="0"/>
                <a:cs typeface="Times New Roman" panose="02020603050405020304" pitchFamily="18" charset="0"/>
              </a:rPr>
              <a:t>LeftTree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and </a:t>
            </a:r>
            <a:r>
              <a:rPr lang="en-IN" sz="2000" b="1" i="1" dirty="0" err="1">
                <a:latin typeface="Times New Roman" panose="02020603050405020304" pitchFamily="18" charset="0"/>
                <a:cs typeface="Times New Roman" panose="02020603050405020304" pitchFamily="18" charset="0"/>
              </a:rPr>
              <a:t>RightTree</a:t>
            </a:r>
            <a:r>
              <a:rPr lang="en-IN" sz="2000" b="1" dirty="0">
                <a:latin typeface="Times New Roman" panose="02020603050405020304" pitchFamily="18" charset="0"/>
                <a:cs typeface="Times New Roman" panose="02020603050405020304" pitchFamily="18" charset="0"/>
              </a:rPr>
              <a:t>, as follows in bold type</a:t>
            </a:r>
            <a:r>
              <a:rPr lang="en-IN" sz="2000" b="1" dirty="0" smtClean="0">
                <a:latin typeface="Times New Roman" panose="02020603050405020304" pitchFamily="18" charset="0"/>
                <a:cs typeface="Times New Roman" panose="02020603050405020304" pitchFamily="18" charset="0"/>
              </a:rPr>
              <a:t>: </a:t>
            </a:r>
          </a:p>
          <a:p>
            <a:pPr marL="0" indent="0">
              <a:spcBef>
                <a:spcPts val="0"/>
              </a:spcBef>
              <a:buNone/>
            </a:pPr>
            <a:r>
              <a:rPr lang="en-IN" sz="2000" dirty="0" smtClean="0">
                <a:solidFill>
                  <a:srgbClr val="FF0000"/>
                </a:solidFill>
                <a:latin typeface="Times New Roman" panose="02020603050405020304" pitchFamily="18" charset="0"/>
                <a:cs typeface="Times New Roman" panose="02020603050405020304" pitchFamily="18" charset="0"/>
              </a:rPr>
              <a:t>                                         public </a:t>
            </a:r>
            <a:r>
              <a:rPr lang="en-IN" sz="2000" dirty="0">
                <a:solidFill>
                  <a:srgbClr val="FF0000"/>
                </a:solidFill>
                <a:latin typeface="Times New Roman" panose="02020603050405020304" pitchFamily="18" charset="0"/>
                <a:cs typeface="Times New Roman" panose="02020603050405020304" pitchFamily="18" charset="0"/>
              </a:rPr>
              <a:t>class Tree&lt;</a:t>
            </a:r>
            <a:r>
              <a:rPr lang="en-IN" sz="2000" dirty="0" err="1">
                <a:solidFill>
                  <a:srgbClr val="FF0000"/>
                </a:solidFill>
                <a:latin typeface="Times New Roman" panose="02020603050405020304" pitchFamily="18" charset="0"/>
                <a:cs typeface="Times New Roman" panose="02020603050405020304" pitchFamily="18" charset="0"/>
              </a:rPr>
              <a:t>TItem</a:t>
            </a:r>
            <a:r>
              <a:rPr lang="en-IN" sz="2000" dirty="0">
                <a:solidFill>
                  <a:srgbClr val="FF0000"/>
                </a:solidFill>
                <a:latin typeface="Times New Roman" panose="02020603050405020304" pitchFamily="18" charset="0"/>
                <a:cs typeface="Times New Roman" panose="02020603050405020304" pitchFamily="18" charset="0"/>
              </a:rPr>
              <a:t>&gt; where </a:t>
            </a:r>
            <a:r>
              <a:rPr lang="en-IN" sz="2000" dirty="0" err="1">
                <a:solidFill>
                  <a:srgbClr val="FF0000"/>
                </a:solidFill>
                <a:latin typeface="Times New Roman" panose="02020603050405020304" pitchFamily="18" charset="0"/>
                <a:cs typeface="Times New Roman" panose="02020603050405020304" pitchFamily="18" charset="0"/>
              </a:rPr>
              <a:t>TItem</a:t>
            </a:r>
            <a:r>
              <a:rPr lang="en-IN" sz="2000" dirty="0">
                <a:solidFill>
                  <a:srgbClr val="FF0000"/>
                </a:solidFill>
                <a:latin typeface="Times New Roman" panose="02020603050405020304" pitchFamily="18" charset="0"/>
                <a:cs typeface="Times New Roman" panose="02020603050405020304" pitchFamily="18" charset="0"/>
              </a:rPr>
              <a:t> : </a:t>
            </a:r>
            <a:r>
              <a:rPr lang="en-IN" sz="2000" dirty="0" err="1">
                <a:solidFill>
                  <a:srgbClr val="FF0000"/>
                </a:solidFill>
                <a:latin typeface="Times New Roman" panose="02020603050405020304" pitchFamily="18" charset="0"/>
                <a:cs typeface="Times New Roman" panose="02020603050405020304" pitchFamily="18" charset="0"/>
              </a:rPr>
              <a:t>IComparable</a:t>
            </a:r>
            <a:r>
              <a:rPr lang="en-IN" sz="2000" dirty="0">
                <a:solidFill>
                  <a:srgbClr val="FF0000"/>
                </a:solidFill>
                <a:latin typeface="Times New Roman" panose="02020603050405020304" pitchFamily="18" charset="0"/>
                <a:cs typeface="Times New Roman" panose="02020603050405020304" pitchFamily="18" charset="0"/>
              </a:rPr>
              <a:t>&lt;</a:t>
            </a:r>
            <a:r>
              <a:rPr lang="en-IN" sz="2000" dirty="0" err="1">
                <a:solidFill>
                  <a:srgbClr val="FF0000"/>
                </a:solidFill>
                <a:latin typeface="Times New Roman" panose="02020603050405020304" pitchFamily="18" charset="0"/>
                <a:cs typeface="Times New Roman" panose="02020603050405020304" pitchFamily="18" charset="0"/>
              </a:rPr>
              <a:t>TItem</a:t>
            </a:r>
            <a:r>
              <a:rPr lang="en-IN" sz="2000" dirty="0" smtClean="0">
                <a:solidFill>
                  <a:srgbClr val="FF0000"/>
                </a:solidFill>
                <a:latin typeface="Times New Roman" panose="02020603050405020304" pitchFamily="18" charset="0"/>
                <a:cs typeface="Times New Roman" panose="02020603050405020304" pitchFamily="18" charset="0"/>
              </a:rPr>
              <a:t>&gt;                     </a:t>
            </a:r>
          </a:p>
          <a:p>
            <a:pPr marL="0" indent="0">
              <a:spcBef>
                <a:spcPts val="0"/>
              </a:spcBef>
              <a:buNone/>
            </a:pPr>
            <a:r>
              <a:rPr lang="en-IN" sz="2000" dirty="0" smtClean="0">
                <a:solidFill>
                  <a:srgbClr val="FF0000"/>
                </a:solidFill>
                <a:latin typeface="Times New Roman" panose="02020603050405020304" pitchFamily="18" charset="0"/>
                <a:cs typeface="Times New Roman" panose="02020603050405020304" pitchFamily="18" charset="0"/>
              </a:rPr>
              <a:t>                                      { </a:t>
            </a: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public </a:t>
            </a:r>
            <a:r>
              <a:rPr lang="en-IN" sz="2000" b="1" dirty="0" err="1">
                <a:solidFill>
                  <a:srgbClr val="FF0000"/>
                </a:solidFill>
                <a:latin typeface="Times New Roman" panose="02020603050405020304" pitchFamily="18" charset="0"/>
                <a:cs typeface="Times New Roman" panose="02020603050405020304" pitchFamily="18" charset="0"/>
              </a:rPr>
              <a:t>TItem</a:t>
            </a: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err="1">
                <a:solidFill>
                  <a:srgbClr val="FF0000"/>
                </a:solidFill>
                <a:latin typeface="Times New Roman" panose="02020603050405020304" pitchFamily="18" charset="0"/>
                <a:cs typeface="Times New Roman" panose="02020603050405020304" pitchFamily="18" charset="0"/>
              </a:rPr>
              <a:t>NodeData</a:t>
            </a:r>
            <a:r>
              <a:rPr lang="en-IN" sz="2000" b="1" dirty="0">
                <a:solidFill>
                  <a:srgbClr val="FF0000"/>
                </a:solidFill>
                <a:latin typeface="Times New Roman" panose="02020603050405020304" pitchFamily="18" charset="0"/>
                <a:cs typeface="Times New Roman" panose="02020603050405020304" pitchFamily="18" charset="0"/>
              </a:rPr>
              <a:t> { get; set; </a:t>
            </a:r>
            <a:r>
              <a:rPr lang="en-IN" sz="2000" b="1" dirty="0" smtClean="0">
                <a:solidFill>
                  <a:srgbClr val="FF0000"/>
                </a:solidFill>
                <a:latin typeface="Times New Roman" panose="02020603050405020304" pitchFamily="18" charset="0"/>
                <a:cs typeface="Times New Roman" panose="02020603050405020304" pitchFamily="18" charset="0"/>
              </a:rPr>
              <a:t>}</a:t>
            </a: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public </a:t>
            </a:r>
            <a:r>
              <a:rPr lang="en-IN" sz="2000" b="1" dirty="0">
                <a:solidFill>
                  <a:srgbClr val="FF0000"/>
                </a:solidFill>
                <a:latin typeface="Times New Roman" panose="02020603050405020304" pitchFamily="18" charset="0"/>
                <a:cs typeface="Times New Roman" panose="02020603050405020304" pitchFamily="18" charset="0"/>
              </a:rPr>
              <a:t>Tree&lt;</a:t>
            </a:r>
            <a:r>
              <a:rPr lang="en-IN" sz="2000" b="1" dirty="0" err="1">
                <a:solidFill>
                  <a:srgbClr val="FF0000"/>
                </a:solidFill>
                <a:latin typeface="Times New Roman" panose="02020603050405020304" pitchFamily="18" charset="0"/>
                <a:cs typeface="Times New Roman" panose="02020603050405020304" pitchFamily="18" charset="0"/>
              </a:rPr>
              <a:t>TItem</a:t>
            </a:r>
            <a:r>
              <a:rPr lang="en-IN" sz="2000" b="1" dirty="0">
                <a:solidFill>
                  <a:srgbClr val="FF0000"/>
                </a:solidFill>
                <a:latin typeface="Times New Roman" panose="02020603050405020304" pitchFamily="18" charset="0"/>
                <a:cs typeface="Times New Roman" panose="02020603050405020304" pitchFamily="18" charset="0"/>
              </a:rPr>
              <a:t>&gt; </a:t>
            </a:r>
            <a:r>
              <a:rPr lang="en-IN" sz="2000" b="1" dirty="0" err="1">
                <a:solidFill>
                  <a:srgbClr val="FF0000"/>
                </a:solidFill>
                <a:latin typeface="Times New Roman" panose="02020603050405020304" pitchFamily="18" charset="0"/>
                <a:cs typeface="Times New Roman" panose="02020603050405020304" pitchFamily="18" charset="0"/>
              </a:rPr>
              <a:t>LeftTree</a:t>
            </a:r>
            <a:r>
              <a:rPr lang="en-IN" sz="2000" b="1" dirty="0">
                <a:solidFill>
                  <a:srgbClr val="FF0000"/>
                </a:solidFill>
                <a:latin typeface="Times New Roman" panose="02020603050405020304" pitchFamily="18" charset="0"/>
                <a:cs typeface="Times New Roman" panose="02020603050405020304" pitchFamily="18" charset="0"/>
              </a:rPr>
              <a:t> { get; set; } </a:t>
            </a:r>
            <a:endParaRPr lang="en-IN" sz="2000" b="1"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public </a:t>
            </a:r>
            <a:r>
              <a:rPr lang="en-IN" sz="2000" b="1" dirty="0">
                <a:solidFill>
                  <a:srgbClr val="FF0000"/>
                </a:solidFill>
                <a:latin typeface="Times New Roman" panose="02020603050405020304" pitchFamily="18" charset="0"/>
                <a:cs typeface="Times New Roman" panose="02020603050405020304" pitchFamily="18" charset="0"/>
              </a:rPr>
              <a:t>Tree&lt;</a:t>
            </a:r>
            <a:r>
              <a:rPr lang="en-IN" sz="2000" b="1" dirty="0" err="1">
                <a:solidFill>
                  <a:srgbClr val="FF0000"/>
                </a:solidFill>
                <a:latin typeface="Times New Roman" panose="02020603050405020304" pitchFamily="18" charset="0"/>
                <a:cs typeface="Times New Roman" panose="02020603050405020304" pitchFamily="18" charset="0"/>
              </a:rPr>
              <a:t>TItem</a:t>
            </a:r>
            <a:r>
              <a:rPr lang="en-IN" sz="2000" b="1" dirty="0">
                <a:solidFill>
                  <a:srgbClr val="FF0000"/>
                </a:solidFill>
                <a:latin typeface="Times New Roman" panose="02020603050405020304" pitchFamily="18" charset="0"/>
                <a:cs typeface="Times New Roman" panose="02020603050405020304" pitchFamily="18" charset="0"/>
              </a:rPr>
              <a:t>&gt; </a:t>
            </a:r>
            <a:r>
              <a:rPr lang="en-IN" sz="2000" b="1" dirty="0" err="1">
                <a:solidFill>
                  <a:srgbClr val="FF0000"/>
                </a:solidFill>
                <a:latin typeface="Times New Roman" panose="02020603050405020304" pitchFamily="18" charset="0"/>
                <a:cs typeface="Times New Roman" panose="02020603050405020304" pitchFamily="18" charset="0"/>
              </a:rPr>
              <a:t>RightTree</a:t>
            </a:r>
            <a:r>
              <a:rPr lang="en-IN" sz="2000" b="1" dirty="0">
                <a:solidFill>
                  <a:srgbClr val="FF0000"/>
                </a:solidFill>
                <a:latin typeface="Times New Roman" panose="02020603050405020304" pitchFamily="18" charset="0"/>
                <a:cs typeface="Times New Roman" panose="02020603050405020304" pitchFamily="18" charset="0"/>
              </a:rPr>
              <a:t> { get; set; </a:t>
            </a:r>
            <a:r>
              <a:rPr lang="en-IN" sz="2000" b="1" dirty="0" smtClean="0">
                <a:solidFill>
                  <a:srgbClr val="FF0000"/>
                </a:solidFill>
                <a:latin typeface="Times New Roman" panose="02020603050405020304" pitchFamily="18" charset="0"/>
                <a:cs typeface="Times New Roman" panose="02020603050405020304" pitchFamily="18" charset="0"/>
              </a:rPr>
              <a:t>}</a:t>
            </a: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dirty="0" smtClean="0">
                <a:solidFill>
                  <a:srgbClr val="FF0000"/>
                </a:solidFill>
                <a:latin typeface="Times New Roman" panose="02020603050405020304" pitchFamily="18" charset="0"/>
                <a:cs typeface="Times New Roman" panose="02020603050405020304" pitchFamily="18" charset="0"/>
              </a:rPr>
              <a:t>} </a:t>
            </a:r>
          </a:p>
          <a:p>
            <a:pPr marL="0" indent="0">
              <a:spcBef>
                <a:spcPts val="0"/>
              </a:spcBef>
              <a:buNone/>
            </a:pPr>
            <a:endParaRPr lang="en-IN" sz="2000" b="1" dirty="0">
              <a:solidFill>
                <a:srgbClr val="FF0000"/>
              </a:solidFill>
              <a:latin typeface="Times New Roman" panose="02020603050405020304" pitchFamily="18" charset="0"/>
              <a:cs typeface="Times New Roman" panose="02020603050405020304" pitchFamily="18" charset="0"/>
            </a:endParaRPr>
          </a:p>
          <a:p>
            <a:pPr marL="0" indent="0">
              <a:buNone/>
            </a:pP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031306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IN" sz="4000" b="1" dirty="0">
                <a:solidFill>
                  <a:srgbClr val="FF0000"/>
                </a:solidFill>
              </a:rPr>
              <a:t>Create the </a:t>
            </a:r>
            <a:r>
              <a:rPr lang="en-IN" sz="4000" b="1" i="1" dirty="0">
                <a:solidFill>
                  <a:srgbClr val="FF0000"/>
                </a:solidFill>
              </a:rPr>
              <a:t>Tree&lt;</a:t>
            </a:r>
            <a:r>
              <a:rPr lang="en-IN" sz="4000" b="1" i="1" dirty="0" err="1">
                <a:solidFill>
                  <a:srgbClr val="FF0000"/>
                </a:solidFill>
              </a:rPr>
              <a:t>TItem</a:t>
            </a:r>
            <a:r>
              <a:rPr lang="en-IN" sz="4000" b="1" i="1" dirty="0">
                <a:solidFill>
                  <a:srgbClr val="FF0000"/>
                </a:solidFill>
              </a:rPr>
              <a:t>&gt; </a:t>
            </a:r>
            <a:r>
              <a:rPr lang="en-IN" sz="4000" b="1" dirty="0">
                <a:solidFill>
                  <a:srgbClr val="FF0000"/>
                </a:solidFill>
              </a:rPr>
              <a:t>class</a:t>
            </a:r>
          </a:p>
        </p:txBody>
      </p:sp>
      <p:sp>
        <p:nvSpPr>
          <p:cNvPr id="3" name="Content Placeholder 2"/>
          <p:cNvSpPr>
            <a:spLocks noGrp="1"/>
          </p:cNvSpPr>
          <p:nvPr>
            <p:ph idx="1"/>
          </p:nvPr>
        </p:nvSpPr>
        <p:spPr>
          <a:xfrm>
            <a:off x="0" y="476672"/>
            <a:ext cx="12163199" cy="6381328"/>
          </a:xfrm>
        </p:spPr>
        <p:txBody>
          <a:bodyPr>
            <a:normAutofit fontScale="92500" lnSpcReduction="20000"/>
          </a:bodyPr>
          <a:lstStyle/>
          <a:p>
            <a:pPr marL="0" indent="0" algn="just">
              <a:buNone/>
            </a:pPr>
            <a:r>
              <a:rPr lang="en-IN" sz="2000" b="1" dirty="0" smtClean="0">
                <a:latin typeface="Times New Roman" panose="02020603050405020304" pitchFamily="18" charset="0"/>
                <a:cs typeface="Times New Roman" panose="02020603050405020304" pitchFamily="18" charset="0"/>
              </a:rPr>
              <a:t>9) Add </a:t>
            </a:r>
            <a:r>
              <a:rPr lang="en-IN" sz="2000" b="1" dirty="0">
                <a:latin typeface="Times New Roman" panose="02020603050405020304" pitchFamily="18" charset="0"/>
                <a:cs typeface="Times New Roman" panose="02020603050405020304" pitchFamily="18" charset="0"/>
              </a:rPr>
              <a:t>a constructor to the </a:t>
            </a:r>
            <a:r>
              <a:rPr lang="en-IN" sz="2000" b="1" i="1" dirty="0">
                <a:latin typeface="Times New Roman" panose="02020603050405020304" pitchFamily="18" charset="0"/>
                <a:cs typeface="Times New Roman" panose="02020603050405020304" pitchFamily="18" charset="0"/>
              </a:rPr>
              <a:t>Tree&lt;</a:t>
            </a:r>
            <a:r>
              <a:rPr lang="en-IN" sz="2000" b="1" i="1" dirty="0" err="1">
                <a:latin typeface="Times New Roman" panose="02020603050405020304" pitchFamily="18" charset="0"/>
                <a:cs typeface="Times New Roman" panose="02020603050405020304" pitchFamily="18" charset="0"/>
              </a:rPr>
              <a:t>TItem</a:t>
            </a:r>
            <a:r>
              <a:rPr lang="en-IN" sz="2000" b="1" i="1" dirty="0">
                <a:latin typeface="Times New Roman" panose="02020603050405020304" pitchFamily="18" charset="0"/>
                <a:cs typeface="Times New Roman" panose="02020603050405020304" pitchFamily="18" charset="0"/>
              </a:rPr>
              <a:t>&gt; </a:t>
            </a:r>
            <a:r>
              <a:rPr lang="en-IN" sz="2000" b="1" dirty="0">
                <a:latin typeface="Times New Roman" panose="02020603050405020304" pitchFamily="18" charset="0"/>
                <a:cs typeface="Times New Roman" panose="02020603050405020304" pitchFamily="18" charset="0"/>
              </a:rPr>
              <a:t>class that takes a single </a:t>
            </a:r>
            <a:r>
              <a:rPr lang="en-IN" sz="2000" b="1" i="1" dirty="0" err="1">
                <a:latin typeface="Times New Roman" panose="02020603050405020304" pitchFamily="18" charset="0"/>
                <a:cs typeface="Times New Roman" panose="02020603050405020304" pitchFamily="18" charset="0"/>
              </a:rPr>
              <a:t>TItem</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parameter called </a:t>
            </a:r>
            <a:r>
              <a:rPr lang="en-IN" sz="2000" b="1" i="1" dirty="0" err="1">
                <a:latin typeface="Times New Roman" panose="02020603050405020304" pitchFamily="18" charset="0"/>
                <a:cs typeface="Times New Roman" panose="02020603050405020304" pitchFamily="18" charset="0"/>
              </a:rPr>
              <a:t>nodeValue</a:t>
            </a:r>
            <a:r>
              <a:rPr lang="en-IN" sz="2000" b="1" dirty="0">
                <a:latin typeface="Times New Roman" panose="02020603050405020304" pitchFamily="18" charset="0"/>
                <a:cs typeface="Times New Roman" panose="02020603050405020304" pitchFamily="18" charset="0"/>
              </a:rPr>
              <a:t>. In the constructor, set the </a:t>
            </a:r>
            <a:r>
              <a:rPr lang="en-IN" sz="2000" b="1" i="1" dirty="0" err="1">
                <a:latin typeface="Times New Roman" panose="02020603050405020304" pitchFamily="18" charset="0"/>
                <a:cs typeface="Times New Roman" panose="02020603050405020304" pitchFamily="18" charset="0"/>
              </a:rPr>
              <a:t>NodeData</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property to </a:t>
            </a:r>
            <a:r>
              <a:rPr lang="en-IN" sz="2000" b="1" i="1" dirty="0" err="1">
                <a:latin typeface="Times New Roman" panose="02020603050405020304" pitchFamily="18" charset="0"/>
                <a:cs typeface="Times New Roman" panose="02020603050405020304" pitchFamily="18" charset="0"/>
              </a:rPr>
              <a:t>nodeValue</a:t>
            </a:r>
            <a:r>
              <a:rPr lang="en-IN" sz="2000" b="1" dirty="0">
                <a:latin typeface="Times New Roman" panose="02020603050405020304" pitchFamily="18" charset="0"/>
                <a:cs typeface="Times New Roman" panose="02020603050405020304" pitchFamily="18" charset="0"/>
              </a:rPr>
              <a:t>, and initialize the </a:t>
            </a:r>
            <a:r>
              <a:rPr lang="en-IN" sz="2000" b="1" i="1" dirty="0" err="1">
                <a:latin typeface="Times New Roman" panose="02020603050405020304" pitchFamily="18" charset="0"/>
                <a:cs typeface="Times New Roman" panose="02020603050405020304" pitchFamily="18" charset="0"/>
              </a:rPr>
              <a:t>LeftTree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and </a:t>
            </a:r>
            <a:r>
              <a:rPr lang="en-IN" sz="2000" b="1" i="1" dirty="0" err="1">
                <a:latin typeface="Times New Roman" panose="02020603050405020304" pitchFamily="18" charset="0"/>
                <a:cs typeface="Times New Roman" panose="02020603050405020304" pitchFamily="18" charset="0"/>
              </a:rPr>
              <a:t>RightTree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properties to </a:t>
            </a:r>
            <a:r>
              <a:rPr lang="en-IN" sz="2000" b="1" i="1" dirty="0">
                <a:latin typeface="Times New Roman" panose="02020603050405020304" pitchFamily="18" charset="0"/>
                <a:cs typeface="Times New Roman" panose="02020603050405020304" pitchFamily="18" charset="0"/>
              </a:rPr>
              <a:t>null</a:t>
            </a:r>
            <a:r>
              <a:rPr lang="en-IN" sz="2000" b="1" dirty="0">
                <a:latin typeface="Times New Roman" panose="02020603050405020304" pitchFamily="18" charset="0"/>
                <a:cs typeface="Times New Roman" panose="02020603050405020304" pitchFamily="18" charset="0"/>
              </a:rPr>
              <a:t>, as shown in bold type in the following code:</a:t>
            </a:r>
          </a:p>
          <a:p>
            <a:pPr marL="0" indent="0">
              <a:spcBef>
                <a:spcPts val="0"/>
              </a:spcBef>
              <a:buNone/>
            </a:pPr>
            <a:r>
              <a:rPr lang="en-IN" sz="2000" b="1" dirty="0" smtClean="0">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public </a:t>
            </a:r>
            <a:r>
              <a:rPr lang="en-IN" sz="2000" b="1" dirty="0">
                <a:solidFill>
                  <a:srgbClr val="FF0000"/>
                </a:solidFill>
                <a:latin typeface="Times New Roman" panose="02020603050405020304" pitchFamily="18" charset="0"/>
                <a:cs typeface="Times New Roman" panose="02020603050405020304" pitchFamily="18" charset="0"/>
              </a:rPr>
              <a:t>class Tree&lt;</a:t>
            </a:r>
            <a:r>
              <a:rPr lang="en-IN" sz="2000" b="1" dirty="0" err="1">
                <a:solidFill>
                  <a:srgbClr val="FF0000"/>
                </a:solidFill>
                <a:latin typeface="Times New Roman" panose="02020603050405020304" pitchFamily="18" charset="0"/>
                <a:cs typeface="Times New Roman" panose="02020603050405020304" pitchFamily="18" charset="0"/>
              </a:rPr>
              <a:t>TItem</a:t>
            </a:r>
            <a:r>
              <a:rPr lang="en-IN" sz="2000" b="1" dirty="0">
                <a:solidFill>
                  <a:srgbClr val="FF0000"/>
                </a:solidFill>
                <a:latin typeface="Times New Roman" panose="02020603050405020304" pitchFamily="18" charset="0"/>
                <a:cs typeface="Times New Roman" panose="02020603050405020304" pitchFamily="18" charset="0"/>
              </a:rPr>
              <a:t>&gt; where </a:t>
            </a:r>
            <a:r>
              <a:rPr lang="en-IN" sz="2000" b="1" dirty="0" err="1">
                <a:solidFill>
                  <a:srgbClr val="FF0000"/>
                </a:solidFill>
                <a:latin typeface="Times New Roman" panose="02020603050405020304" pitchFamily="18" charset="0"/>
                <a:cs typeface="Times New Roman" panose="02020603050405020304" pitchFamily="18" charset="0"/>
              </a:rPr>
              <a:t>TItem</a:t>
            </a:r>
            <a:r>
              <a:rPr lang="en-IN" sz="2000" b="1" dirty="0">
                <a:solidFill>
                  <a:srgbClr val="FF0000"/>
                </a:solidFill>
                <a:latin typeface="Times New Roman" panose="02020603050405020304" pitchFamily="18" charset="0"/>
                <a:cs typeface="Times New Roman" panose="02020603050405020304" pitchFamily="18" charset="0"/>
              </a:rPr>
              <a:t> : </a:t>
            </a:r>
            <a:r>
              <a:rPr lang="en-IN" sz="2000" b="1" dirty="0" err="1">
                <a:solidFill>
                  <a:srgbClr val="FF0000"/>
                </a:solidFill>
                <a:latin typeface="Times New Roman" panose="02020603050405020304" pitchFamily="18" charset="0"/>
                <a:cs typeface="Times New Roman" panose="02020603050405020304" pitchFamily="18" charset="0"/>
              </a:rPr>
              <a:t>IComparable</a:t>
            </a:r>
            <a:r>
              <a:rPr lang="en-IN" sz="2000" b="1" dirty="0">
                <a:solidFill>
                  <a:srgbClr val="FF0000"/>
                </a:solidFill>
                <a:latin typeface="Times New Roman" panose="02020603050405020304" pitchFamily="18" charset="0"/>
                <a:cs typeface="Times New Roman" panose="02020603050405020304" pitchFamily="18" charset="0"/>
              </a:rPr>
              <a:t>&lt;</a:t>
            </a:r>
            <a:r>
              <a:rPr lang="en-IN" sz="2000" b="1" dirty="0" err="1">
                <a:solidFill>
                  <a:srgbClr val="FF0000"/>
                </a:solidFill>
                <a:latin typeface="Times New Roman" panose="02020603050405020304" pitchFamily="18" charset="0"/>
                <a:cs typeface="Times New Roman" panose="02020603050405020304" pitchFamily="18" charset="0"/>
              </a:rPr>
              <a:t>TItem</a:t>
            </a:r>
            <a:r>
              <a:rPr lang="en-IN" sz="2000" b="1" dirty="0" smtClean="0">
                <a:solidFill>
                  <a:srgbClr val="FF0000"/>
                </a:solidFill>
                <a:latin typeface="Times New Roman" panose="02020603050405020304" pitchFamily="18" charset="0"/>
                <a:cs typeface="Times New Roman" panose="02020603050405020304" pitchFamily="18" charset="0"/>
              </a:rPr>
              <a:t>&gt;                       </a:t>
            </a: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 </a:t>
            </a: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public </a:t>
            </a:r>
            <a:r>
              <a:rPr lang="en-IN" sz="2000" b="1" dirty="0">
                <a:solidFill>
                  <a:srgbClr val="FF0000"/>
                </a:solidFill>
                <a:latin typeface="Times New Roman" panose="02020603050405020304" pitchFamily="18" charset="0"/>
                <a:cs typeface="Times New Roman" panose="02020603050405020304" pitchFamily="18" charset="0"/>
              </a:rPr>
              <a:t>Tree(</a:t>
            </a:r>
            <a:r>
              <a:rPr lang="en-IN" sz="2000" b="1" dirty="0" err="1">
                <a:solidFill>
                  <a:srgbClr val="FF0000"/>
                </a:solidFill>
                <a:latin typeface="Times New Roman" panose="02020603050405020304" pitchFamily="18" charset="0"/>
                <a:cs typeface="Times New Roman" panose="02020603050405020304" pitchFamily="18" charset="0"/>
              </a:rPr>
              <a:t>TItem</a:t>
            </a: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err="1">
                <a:solidFill>
                  <a:srgbClr val="FF0000"/>
                </a:solidFill>
                <a:latin typeface="Times New Roman" panose="02020603050405020304" pitchFamily="18" charset="0"/>
                <a:cs typeface="Times New Roman" panose="02020603050405020304" pitchFamily="18" charset="0"/>
              </a:rPr>
              <a:t>nodeValue</a:t>
            </a:r>
            <a:r>
              <a:rPr lang="en-IN" sz="2000" b="1" dirty="0">
                <a:solidFill>
                  <a:srgbClr val="FF0000"/>
                </a:solidFill>
                <a:latin typeface="Times New Roman" panose="02020603050405020304" pitchFamily="18" charset="0"/>
                <a:cs typeface="Times New Roman" panose="02020603050405020304" pitchFamily="18" charset="0"/>
              </a:rPr>
              <a:t>) </a:t>
            </a:r>
            <a:endParaRPr lang="en-IN" sz="2000" b="1"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 </a:t>
            </a: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this.NodeData</a:t>
            </a: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err="1">
                <a:solidFill>
                  <a:srgbClr val="FF0000"/>
                </a:solidFill>
                <a:latin typeface="Times New Roman" panose="02020603050405020304" pitchFamily="18" charset="0"/>
                <a:cs typeface="Times New Roman" panose="02020603050405020304" pitchFamily="18" charset="0"/>
              </a:rPr>
              <a:t>nodeValue</a:t>
            </a: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p>
          <a:p>
            <a:pPr marL="0" indent="0">
              <a:spcBef>
                <a:spcPts val="0"/>
              </a:spcBef>
              <a:buNone/>
            </a:pP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this.LeftTree</a:t>
            </a: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a:solidFill>
                  <a:srgbClr val="FF0000"/>
                </a:solidFill>
                <a:latin typeface="Times New Roman" panose="02020603050405020304" pitchFamily="18" charset="0"/>
                <a:cs typeface="Times New Roman" panose="02020603050405020304" pitchFamily="18" charset="0"/>
              </a:rPr>
              <a:t>= null; </a:t>
            </a:r>
            <a:endParaRPr lang="en-IN" sz="2000" b="1"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this.RightTree</a:t>
            </a: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a:solidFill>
                  <a:srgbClr val="FF0000"/>
                </a:solidFill>
                <a:latin typeface="Times New Roman" panose="02020603050405020304" pitchFamily="18" charset="0"/>
                <a:cs typeface="Times New Roman" panose="02020603050405020304" pitchFamily="18" charset="0"/>
              </a:rPr>
              <a:t>= null; </a:t>
            </a:r>
            <a:endParaRPr lang="en-IN" sz="2000" b="1"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 </a:t>
            </a: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 </a:t>
            </a: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 </a:t>
            </a:r>
          </a:p>
          <a:p>
            <a:pPr marL="0" indent="0" algn="just">
              <a:buNone/>
            </a:pPr>
            <a:r>
              <a:rPr lang="en-IN" sz="2000" b="1" dirty="0" smtClean="0">
                <a:latin typeface="Times New Roman" panose="02020603050405020304" pitchFamily="18" charset="0"/>
                <a:cs typeface="Times New Roman" panose="02020603050405020304" pitchFamily="18" charset="0"/>
              </a:rPr>
              <a:t>10) Add </a:t>
            </a:r>
            <a:r>
              <a:rPr lang="en-IN" sz="2000" b="1" dirty="0">
                <a:latin typeface="Times New Roman" panose="02020603050405020304" pitchFamily="18" charset="0"/>
                <a:cs typeface="Times New Roman" panose="02020603050405020304" pitchFamily="18" charset="0"/>
              </a:rPr>
              <a:t>a public method called </a:t>
            </a:r>
            <a:r>
              <a:rPr lang="en-IN" sz="2000" b="1" i="1" dirty="0">
                <a:latin typeface="Times New Roman" panose="02020603050405020304" pitchFamily="18" charset="0"/>
                <a:cs typeface="Times New Roman" panose="02020603050405020304" pitchFamily="18" charset="0"/>
              </a:rPr>
              <a:t>Insert </a:t>
            </a:r>
            <a:r>
              <a:rPr lang="en-IN" sz="2000" b="1" dirty="0">
                <a:latin typeface="Times New Roman" panose="02020603050405020304" pitchFamily="18" charset="0"/>
                <a:cs typeface="Times New Roman" panose="02020603050405020304" pitchFamily="18" charset="0"/>
              </a:rPr>
              <a:t>to the </a:t>
            </a:r>
            <a:r>
              <a:rPr lang="en-IN" sz="2000" b="1" i="1" dirty="0">
                <a:latin typeface="Times New Roman" panose="02020603050405020304" pitchFamily="18" charset="0"/>
                <a:cs typeface="Times New Roman" panose="02020603050405020304" pitchFamily="18" charset="0"/>
              </a:rPr>
              <a:t>Tree&lt;</a:t>
            </a:r>
            <a:r>
              <a:rPr lang="en-IN" sz="2000" b="1" i="1" dirty="0" err="1">
                <a:latin typeface="Times New Roman" panose="02020603050405020304" pitchFamily="18" charset="0"/>
                <a:cs typeface="Times New Roman" panose="02020603050405020304" pitchFamily="18" charset="0"/>
              </a:rPr>
              <a:t>TItem</a:t>
            </a:r>
            <a:r>
              <a:rPr lang="en-IN" sz="2000" b="1" i="1" dirty="0">
                <a:latin typeface="Times New Roman" panose="02020603050405020304" pitchFamily="18" charset="0"/>
                <a:cs typeface="Times New Roman" panose="02020603050405020304" pitchFamily="18" charset="0"/>
              </a:rPr>
              <a:t>&gt; </a:t>
            </a:r>
            <a:r>
              <a:rPr lang="en-IN" sz="2000" b="1" dirty="0">
                <a:latin typeface="Times New Roman" panose="02020603050405020304" pitchFamily="18" charset="0"/>
                <a:cs typeface="Times New Roman" panose="02020603050405020304" pitchFamily="18" charset="0"/>
              </a:rPr>
              <a:t>class as shown in bold type in the following code. This method will insert a </a:t>
            </a:r>
            <a:r>
              <a:rPr lang="en-IN" sz="2000" b="1" i="1" dirty="0" err="1">
                <a:latin typeface="Times New Roman" panose="02020603050405020304" pitchFamily="18" charset="0"/>
                <a:cs typeface="Times New Roman" panose="02020603050405020304" pitchFamily="18" charset="0"/>
              </a:rPr>
              <a:t>TItem</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value into the tree.</a:t>
            </a:r>
          </a:p>
          <a:p>
            <a:pPr marL="0" indent="0">
              <a:spcBef>
                <a:spcPts val="0"/>
              </a:spcBef>
              <a:buNone/>
            </a:pPr>
            <a:r>
              <a:rPr lang="en-IN" sz="2000" dirty="0" smtClean="0"/>
              <a:t>                                  </a:t>
            </a:r>
          </a:p>
          <a:p>
            <a:pPr marL="0" indent="0">
              <a:spcBef>
                <a:spcPts val="0"/>
              </a:spcBef>
              <a:buNone/>
            </a:pPr>
            <a:r>
              <a:rPr lang="en-IN" sz="2000" dirty="0"/>
              <a:t> </a:t>
            </a:r>
            <a:r>
              <a:rPr lang="en-IN" sz="2000" dirty="0" smtClean="0"/>
              <a:t>                        </a:t>
            </a:r>
            <a:r>
              <a:rPr lang="en-IN" sz="2000" b="1" dirty="0" smtClean="0"/>
              <a:t>The </a:t>
            </a:r>
            <a:r>
              <a:rPr lang="en-IN" sz="2000" b="1" dirty="0"/>
              <a:t>method definition should look like this</a:t>
            </a:r>
            <a:r>
              <a:rPr lang="en-IN" sz="2000" b="1" dirty="0" smtClean="0"/>
              <a:t>: </a:t>
            </a:r>
          </a:p>
          <a:p>
            <a:pPr marL="0" indent="0">
              <a:spcBef>
                <a:spcPts val="0"/>
              </a:spcBef>
              <a:buNone/>
            </a:pPr>
            <a:r>
              <a:rPr lang="en-IN" sz="2000" b="1" dirty="0" smtClean="0">
                <a:solidFill>
                  <a:srgbClr val="FF0000"/>
                </a:solidFill>
                <a:latin typeface="Times New Roman" panose="02020603050405020304" pitchFamily="18" charset="0"/>
                <a:cs typeface="Times New Roman" panose="02020603050405020304" pitchFamily="18" charset="0"/>
              </a:rPr>
              <a:t>                                    public </a:t>
            </a:r>
            <a:r>
              <a:rPr lang="en-IN" sz="2000" b="1" dirty="0">
                <a:solidFill>
                  <a:srgbClr val="FF0000"/>
                </a:solidFill>
                <a:latin typeface="Times New Roman" panose="02020603050405020304" pitchFamily="18" charset="0"/>
                <a:cs typeface="Times New Roman" panose="02020603050405020304" pitchFamily="18" charset="0"/>
              </a:rPr>
              <a:t>class Tree&lt;</a:t>
            </a:r>
            <a:r>
              <a:rPr lang="en-IN" sz="2000" b="1" dirty="0" err="1">
                <a:solidFill>
                  <a:srgbClr val="FF0000"/>
                </a:solidFill>
                <a:latin typeface="Times New Roman" panose="02020603050405020304" pitchFamily="18" charset="0"/>
                <a:cs typeface="Times New Roman" panose="02020603050405020304" pitchFamily="18" charset="0"/>
              </a:rPr>
              <a:t>TItem</a:t>
            </a:r>
            <a:r>
              <a:rPr lang="en-IN" sz="2000" b="1" dirty="0">
                <a:solidFill>
                  <a:srgbClr val="FF0000"/>
                </a:solidFill>
                <a:latin typeface="Times New Roman" panose="02020603050405020304" pitchFamily="18" charset="0"/>
                <a:cs typeface="Times New Roman" panose="02020603050405020304" pitchFamily="18" charset="0"/>
              </a:rPr>
              <a:t>&gt; where </a:t>
            </a:r>
            <a:r>
              <a:rPr lang="en-IN" sz="2000" b="1" dirty="0" err="1">
                <a:solidFill>
                  <a:srgbClr val="FF0000"/>
                </a:solidFill>
                <a:latin typeface="Times New Roman" panose="02020603050405020304" pitchFamily="18" charset="0"/>
                <a:cs typeface="Times New Roman" panose="02020603050405020304" pitchFamily="18" charset="0"/>
              </a:rPr>
              <a:t>TItem</a:t>
            </a: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err="1">
                <a:solidFill>
                  <a:srgbClr val="FF0000"/>
                </a:solidFill>
                <a:latin typeface="Times New Roman" panose="02020603050405020304" pitchFamily="18" charset="0"/>
                <a:cs typeface="Times New Roman" panose="02020603050405020304" pitchFamily="18" charset="0"/>
              </a:rPr>
              <a:t>IComparable</a:t>
            </a:r>
            <a:r>
              <a:rPr lang="en-IN" sz="2000" b="1" dirty="0">
                <a:solidFill>
                  <a:srgbClr val="FF0000"/>
                </a:solidFill>
                <a:latin typeface="Times New Roman" panose="02020603050405020304" pitchFamily="18" charset="0"/>
                <a:cs typeface="Times New Roman" panose="02020603050405020304" pitchFamily="18" charset="0"/>
              </a:rPr>
              <a:t>&lt;</a:t>
            </a:r>
            <a:r>
              <a:rPr lang="en-IN" sz="2000" b="1" dirty="0" err="1">
                <a:solidFill>
                  <a:srgbClr val="FF0000"/>
                </a:solidFill>
                <a:latin typeface="Times New Roman" panose="02020603050405020304" pitchFamily="18" charset="0"/>
                <a:cs typeface="Times New Roman" panose="02020603050405020304" pitchFamily="18" charset="0"/>
              </a:rPr>
              <a:t>TItem</a:t>
            </a:r>
            <a:r>
              <a:rPr lang="en-IN" sz="2000" b="1" dirty="0" smtClean="0">
                <a:solidFill>
                  <a:srgbClr val="FF0000"/>
                </a:solidFill>
                <a:latin typeface="Times New Roman" panose="02020603050405020304" pitchFamily="18" charset="0"/>
                <a:cs typeface="Times New Roman" panose="02020603050405020304" pitchFamily="18" charset="0"/>
              </a:rPr>
              <a:t>&gt;</a:t>
            </a: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 </a:t>
            </a: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 </a:t>
            </a: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public </a:t>
            </a:r>
            <a:r>
              <a:rPr lang="en-IN" sz="2000" b="1" dirty="0">
                <a:solidFill>
                  <a:srgbClr val="FF0000"/>
                </a:solidFill>
                <a:latin typeface="Times New Roman" panose="02020603050405020304" pitchFamily="18" charset="0"/>
                <a:cs typeface="Times New Roman" panose="02020603050405020304" pitchFamily="18" charset="0"/>
              </a:rPr>
              <a:t>void Insert(</a:t>
            </a:r>
            <a:r>
              <a:rPr lang="en-IN" sz="2000" b="1" dirty="0" err="1">
                <a:solidFill>
                  <a:srgbClr val="FF0000"/>
                </a:solidFill>
                <a:latin typeface="Times New Roman" panose="02020603050405020304" pitchFamily="18" charset="0"/>
                <a:cs typeface="Times New Roman" panose="02020603050405020304" pitchFamily="18" charset="0"/>
              </a:rPr>
              <a:t>TItem</a:t>
            </a: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err="1">
                <a:solidFill>
                  <a:srgbClr val="FF0000"/>
                </a:solidFill>
                <a:latin typeface="Times New Roman" panose="02020603050405020304" pitchFamily="18" charset="0"/>
                <a:cs typeface="Times New Roman" panose="02020603050405020304" pitchFamily="18" charset="0"/>
              </a:rPr>
              <a:t>newItem</a:t>
            </a:r>
            <a:r>
              <a:rPr lang="en-IN" sz="2000" b="1" dirty="0">
                <a:solidFill>
                  <a:srgbClr val="FF0000"/>
                </a:solidFill>
                <a:latin typeface="Times New Roman" panose="02020603050405020304" pitchFamily="18" charset="0"/>
                <a:cs typeface="Times New Roman" panose="02020603050405020304" pitchFamily="18" charset="0"/>
              </a:rPr>
              <a:t>) </a:t>
            </a:r>
            <a:endParaRPr lang="en-IN" sz="2000" b="1"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                                     </a:t>
            </a: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 </a:t>
            </a: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p>
          <a:p>
            <a:pPr marL="0" indent="0">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513699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IN" sz="4000" b="1" dirty="0">
                <a:solidFill>
                  <a:srgbClr val="FF0000"/>
                </a:solidFill>
              </a:rPr>
              <a:t>Create the </a:t>
            </a:r>
            <a:r>
              <a:rPr lang="en-IN" sz="4000" b="1" i="1" dirty="0">
                <a:solidFill>
                  <a:srgbClr val="FF0000"/>
                </a:solidFill>
              </a:rPr>
              <a:t>Tree&lt;</a:t>
            </a:r>
            <a:r>
              <a:rPr lang="en-IN" sz="4000" b="1" i="1" dirty="0" err="1">
                <a:solidFill>
                  <a:srgbClr val="FF0000"/>
                </a:solidFill>
              </a:rPr>
              <a:t>TItem</a:t>
            </a:r>
            <a:r>
              <a:rPr lang="en-IN" sz="4000" b="1" i="1" dirty="0">
                <a:solidFill>
                  <a:srgbClr val="FF0000"/>
                </a:solidFill>
              </a:rPr>
              <a:t>&gt; </a:t>
            </a:r>
            <a:r>
              <a:rPr lang="en-IN" sz="4000" b="1" dirty="0">
                <a:solidFill>
                  <a:srgbClr val="FF0000"/>
                </a:solidFill>
              </a:rPr>
              <a:t>class</a:t>
            </a:r>
          </a:p>
        </p:txBody>
      </p:sp>
      <p:sp>
        <p:nvSpPr>
          <p:cNvPr id="3" name="Content Placeholder 2"/>
          <p:cNvSpPr>
            <a:spLocks noGrp="1"/>
          </p:cNvSpPr>
          <p:nvPr>
            <p:ph idx="1"/>
          </p:nvPr>
        </p:nvSpPr>
        <p:spPr>
          <a:xfrm>
            <a:off x="0" y="476672"/>
            <a:ext cx="12163199" cy="6381328"/>
          </a:xfrm>
        </p:spPr>
        <p:txBody>
          <a:bodyPr>
            <a:normAutofit/>
          </a:bodyPr>
          <a:lstStyle/>
          <a:p>
            <a:pPr marL="0" indent="0" algn="just">
              <a:buNone/>
            </a:pPr>
            <a:r>
              <a:rPr lang="en-IN" sz="2000" b="1" dirty="0">
                <a:latin typeface="Times New Roman" panose="02020603050405020304" pitchFamily="18" charset="0"/>
                <a:cs typeface="Times New Roman" panose="02020603050405020304" pitchFamily="18" charset="0"/>
              </a:rPr>
              <a:t>The </a:t>
            </a:r>
            <a:r>
              <a:rPr lang="en-IN" sz="2000" b="1" i="1" dirty="0">
                <a:latin typeface="Times New Roman" panose="02020603050405020304" pitchFamily="18" charset="0"/>
                <a:cs typeface="Times New Roman" panose="02020603050405020304" pitchFamily="18" charset="0"/>
              </a:rPr>
              <a:t>Insert </a:t>
            </a:r>
            <a:r>
              <a:rPr lang="en-IN" sz="2000" b="1" dirty="0">
                <a:latin typeface="Times New Roman" panose="02020603050405020304" pitchFamily="18" charset="0"/>
                <a:cs typeface="Times New Roman" panose="02020603050405020304" pitchFamily="18" charset="0"/>
              </a:rPr>
              <a:t>method implements the recursive algorithm described earlier for creating an ordered binary tree. </a:t>
            </a:r>
            <a:endParaRPr lang="en-IN" sz="2000" b="1" dirty="0" smtClean="0">
              <a:latin typeface="Times New Roman" panose="02020603050405020304" pitchFamily="18" charset="0"/>
              <a:cs typeface="Times New Roman" panose="02020603050405020304" pitchFamily="18" charset="0"/>
            </a:endParaRPr>
          </a:p>
          <a:p>
            <a:pPr marL="0" indent="0" algn="just">
              <a:buNone/>
            </a:pPr>
            <a:r>
              <a:rPr lang="en-IN" sz="2000" b="1" dirty="0" smtClean="0">
                <a:latin typeface="Times New Roman" panose="02020603050405020304" pitchFamily="18" charset="0"/>
                <a:cs typeface="Times New Roman" panose="02020603050405020304" pitchFamily="18" charset="0"/>
              </a:rPr>
              <a:t>The </a:t>
            </a:r>
            <a:r>
              <a:rPr lang="en-IN" sz="2000" b="1" dirty="0">
                <a:latin typeface="Times New Roman" panose="02020603050405020304" pitchFamily="18" charset="0"/>
                <a:cs typeface="Times New Roman" panose="02020603050405020304" pitchFamily="18" charset="0"/>
              </a:rPr>
              <a:t>programmer will have used the constructor to create the initial node of the tree (there is no default constructor), so the </a:t>
            </a:r>
            <a:r>
              <a:rPr lang="en-IN" sz="2000" b="1" i="1" dirty="0">
                <a:latin typeface="Times New Roman" panose="02020603050405020304" pitchFamily="18" charset="0"/>
                <a:cs typeface="Times New Roman" panose="02020603050405020304" pitchFamily="18" charset="0"/>
              </a:rPr>
              <a:t>Insert </a:t>
            </a:r>
            <a:r>
              <a:rPr lang="en-IN" sz="2000" b="1" dirty="0">
                <a:latin typeface="Times New Roman" panose="02020603050405020304" pitchFamily="18" charset="0"/>
                <a:cs typeface="Times New Roman" panose="02020603050405020304" pitchFamily="18" charset="0"/>
              </a:rPr>
              <a:t>method can assume that the tree is not empty. </a:t>
            </a:r>
            <a:endParaRPr lang="en-IN" sz="2000" b="1" dirty="0" smtClean="0">
              <a:latin typeface="Times New Roman" panose="02020603050405020304" pitchFamily="18" charset="0"/>
              <a:cs typeface="Times New Roman" panose="02020603050405020304" pitchFamily="18" charset="0"/>
            </a:endParaRPr>
          </a:p>
          <a:p>
            <a:pPr marL="0" indent="0" algn="just">
              <a:buNone/>
            </a:pPr>
            <a:r>
              <a:rPr lang="en-IN" sz="2000" b="1" dirty="0" smtClean="0">
                <a:latin typeface="Times New Roman" panose="02020603050405020304" pitchFamily="18" charset="0"/>
                <a:cs typeface="Times New Roman" panose="02020603050405020304" pitchFamily="18" charset="0"/>
              </a:rPr>
              <a:t>The </a:t>
            </a:r>
            <a:r>
              <a:rPr lang="en-IN" sz="2000" b="1" dirty="0">
                <a:latin typeface="Times New Roman" panose="02020603050405020304" pitchFamily="18" charset="0"/>
                <a:cs typeface="Times New Roman" panose="02020603050405020304" pitchFamily="18" charset="0"/>
              </a:rPr>
              <a:t>part of the algorithm after checking whether the tree is empty is reproduced here to help you understand the code you will write for the </a:t>
            </a:r>
            <a:r>
              <a:rPr lang="en-IN" sz="2000" b="1" i="1" dirty="0">
                <a:latin typeface="Times New Roman" panose="02020603050405020304" pitchFamily="18" charset="0"/>
                <a:cs typeface="Times New Roman" panose="02020603050405020304" pitchFamily="18" charset="0"/>
              </a:rPr>
              <a:t>Insert </a:t>
            </a:r>
            <a:r>
              <a:rPr lang="en-IN" sz="2000" b="1" dirty="0">
                <a:latin typeface="Times New Roman" panose="02020603050405020304" pitchFamily="18" charset="0"/>
                <a:cs typeface="Times New Roman" panose="02020603050405020304" pitchFamily="18" charset="0"/>
              </a:rPr>
              <a:t>method in the following steps:</a:t>
            </a:r>
            <a:endParaRPr lang="en-IN" sz="20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69876" y="2550266"/>
            <a:ext cx="9217024" cy="3035970"/>
          </a:xfrm>
          <a:prstGeom prst="rect">
            <a:avLst/>
          </a:prstGeom>
        </p:spPr>
      </p:pic>
      <p:sp>
        <p:nvSpPr>
          <p:cNvPr id="5" name="Rectangle 4"/>
          <p:cNvSpPr/>
          <p:nvPr/>
        </p:nvSpPr>
        <p:spPr>
          <a:xfrm>
            <a:off x="776" y="5157192"/>
            <a:ext cx="12208083" cy="1323439"/>
          </a:xfrm>
          <a:prstGeom prst="rect">
            <a:avLst/>
          </a:prstGeom>
        </p:spPr>
        <p:txBody>
          <a:bodyPr wrap="square">
            <a:spAutoFit/>
          </a:bodyPr>
          <a:lstStyle/>
          <a:p>
            <a:endParaRPr lang="en-IN" sz="4000" dirty="0">
              <a:solidFill>
                <a:srgbClr val="000000"/>
              </a:solidFill>
              <a:latin typeface="Segoe"/>
            </a:endParaRPr>
          </a:p>
          <a:p>
            <a:r>
              <a:rPr lang="en-IN" sz="2000" b="1" dirty="0" smtClean="0">
                <a:solidFill>
                  <a:srgbClr val="000000"/>
                </a:solidFill>
                <a:latin typeface="Times New Roman" panose="02020603050405020304" pitchFamily="18" charset="0"/>
                <a:cs typeface="Times New Roman" panose="02020603050405020304" pitchFamily="18" charset="0"/>
              </a:rPr>
              <a:t>11) In </a:t>
            </a:r>
            <a:r>
              <a:rPr lang="en-IN" sz="2000" b="1" dirty="0">
                <a:solidFill>
                  <a:srgbClr val="000000"/>
                </a:solidFill>
                <a:latin typeface="Times New Roman" panose="02020603050405020304" pitchFamily="18" charset="0"/>
                <a:cs typeface="Times New Roman" panose="02020603050405020304" pitchFamily="18" charset="0"/>
              </a:rPr>
              <a:t>the </a:t>
            </a:r>
            <a:r>
              <a:rPr lang="en-IN" sz="2000" b="1" i="1" dirty="0">
                <a:solidFill>
                  <a:srgbClr val="000000"/>
                </a:solidFill>
                <a:latin typeface="Times New Roman" panose="02020603050405020304" pitchFamily="18" charset="0"/>
                <a:cs typeface="Times New Roman" panose="02020603050405020304" pitchFamily="18" charset="0"/>
              </a:rPr>
              <a:t>Insert </a:t>
            </a:r>
            <a:r>
              <a:rPr lang="en-IN" sz="2000" b="1" dirty="0">
                <a:solidFill>
                  <a:srgbClr val="000000"/>
                </a:solidFill>
                <a:latin typeface="Times New Roman" panose="02020603050405020304" pitchFamily="18" charset="0"/>
                <a:cs typeface="Times New Roman" panose="02020603050405020304" pitchFamily="18" charset="0"/>
              </a:rPr>
              <a:t>method, add a statement that declares a local variable of type </a:t>
            </a:r>
            <a:r>
              <a:rPr lang="en-IN" sz="2000" b="1" i="1" dirty="0" err="1">
                <a:solidFill>
                  <a:srgbClr val="000000"/>
                </a:solidFill>
                <a:latin typeface="Times New Roman" panose="02020603050405020304" pitchFamily="18" charset="0"/>
                <a:cs typeface="Times New Roman" panose="02020603050405020304" pitchFamily="18" charset="0"/>
              </a:rPr>
              <a:t>TItem</a:t>
            </a:r>
            <a:r>
              <a:rPr lang="en-IN" sz="2000" b="1" dirty="0">
                <a:solidFill>
                  <a:srgbClr val="000000"/>
                </a:solidFill>
                <a:latin typeface="Times New Roman" panose="02020603050405020304" pitchFamily="18" charset="0"/>
                <a:cs typeface="Times New Roman" panose="02020603050405020304" pitchFamily="18" charset="0"/>
              </a:rPr>
              <a:t>, called </a:t>
            </a:r>
            <a:r>
              <a:rPr lang="en-IN" sz="2000" b="1" i="1" dirty="0" err="1">
                <a:solidFill>
                  <a:srgbClr val="000000"/>
                </a:solidFill>
                <a:latin typeface="Times New Roman" panose="02020603050405020304" pitchFamily="18" charset="0"/>
                <a:cs typeface="Times New Roman" panose="02020603050405020304" pitchFamily="18" charset="0"/>
              </a:rPr>
              <a:t>currentNodeValue</a:t>
            </a:r>
            <a:r>
              <a:rPr lang="en-IN" sz="2000" b="1" dirty="0">
                <a:solidFill>
                  <a:srgbClr val="000000"/>
                </a:solidFill>
                <a:latin typeface="Times New Roman" panose="02020603050405020304" pitchFamily="18" charset="0"/>
                <a:cs typeface="Times New Roman" panose="02020603050405020304" pitchFamily="18" charset="0"/>
              </a:rPr>
              <a:t>. Initialize this variable to the value of the </a:t>
            </a:r>
            <a:r>
              <a:rPr lang="en-IN" sz="2000" b="1" i="1" dirty="0" err="1">
                <a:solidFill>
                  <a:srgbClr val="000000"/>
                </a:solidFill>
                <a:latin typeface="Times New Roman" panose="02020603050405020304" pitchFamily="18" charset="0"/>
                <a:cs typeface="Times New Roman" panose="02020603050405020304" pitchFamily="18" charset="0"/>
              </a:rPr>
              <a:t>NodeData</a:t>
            </a:r>
            <a:r>
              <a:rPr lang="en-IN" sz="2000" b="1" i="1" dirty="0">
                <a:solidFill>
                  <a:srgbClr val="000000"/>
                </a:solidFill>
                <a:latin typeface="Times New Roman" panose="02020603050405020304" pitchFamily="18" charset="0"/>
                <a:cs typeface="Times New Roman" panose="02020603050405020304" pitchFamily="18" charset="0"/>
              </a:rPr>
              <a:t> </a:t>
            </a:r>
            <a:r>
              <a:rPr lang="en-IN" sz="2000" b="1" dirty="0">
                <a:solidFill>
                  <a:srgbClr val="000000"/>
                </a:solidFill>
                <a:latin typeface="Times New Roman" panose="02020603050405020304" pitchFamily="18" charset="0"/>
                <a:cs typeface="Times New Roman" panose="02020603050405020304" pitchFamily="18" charset="0"/>
              </a:rPr>
              <a:t>property of the tree, as shown in bold</a:t>
            </a:r>
            <a:r>
              <a:rPr lang="en-IN" sz="2000" b="1" dirty="0" smtClean="0">
                <a:solidFill>
                  <a:srgbClr val="000000"/>
                </a:solidFill>
                <a:latin typeface="Times New Roman" panose="02020603050405020304" pitchFamily="18" charset="0"/>
                <a:cs typeface="Times New Roman" panose="02020603050405020304" pitchFamily="18" charset="0"/>
              </a:rPr>
              <a:t>:</a:t>
            </a:r>
            <a:endParaRPr lang="en-IN" sz="2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910661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IN" sz="4000" b="1" dirty="0">
                <a:solidFill>
                  <a:srgbClr val="FF0000"/>
                </a:solidFill>
              </a:rPr>
              <a:t>Create the </a:t>
            </a:r>
            <a:r>
              <a:rPr lang="en-IN" sz="4000" b="1" i="1" dirty="0">
                <a:solidFill>
                  <a:srgbClr val="FF0000"/>
                </a:solidFill>
              </a:rPr>
              <a:t>Tree&lt;</a:t>
            </a:r>
            <a:r>
              <a:rPr lang="en-IN" sz="4000" b="1" i="1" dirty="0" err="1">
                <a:solidFill>
                  <a:srgbClr val="FF0000"/>
                </a:solidFill>
              </a:rPr>
              <a:t>TItem</a:t>
            </a:r>
            <a:r>
              <a:rPr lang="en-IN" sz="4000" b="1" i="1" dirty="0">
                <a:solidFill>
                  <a:srgbClr val="FF0000"/>
                </a:solidFill>
              </a:rPr>
              <a:t>&gt; </a:t>
            </a:r>
            <a:r>
              <a:rPr lang="en-IN" sz="4000" b="1" dirty="0">
                <a:solidFill>
                  <a:srgbClr val="FF0000"/>
                </a:solidFill>
              </a:rPr>
              <a:t>class</a:t>
            </a:r>
          </a:p>
        </p:txBody>
      </p:sp>
      <p:sp>
        <p:nvSpPr>
          <p:cNvPr id="3" name="Content Placeholder 2"/>
          <p:cNvSpPr>
            <a:spLocks noGrp="1"/>
          </p:cNvSpPr>
          <p:nvPr>
            <p:ph idx="1"/>
          </p:nvPr>
        </p:nvSpPr>
        <p:spPr>
          <a:xfrm>
            <a:off x="0" y="476672"/>
            <a:ext cx="12163199" cy="6381328"/>
          </a:xfrm>
        </p:spPr>
        <p:txBody>
          <a:bodyPr>
            <a:normAutofit/>
          </a:bodyPr>
          <a:lstStyle/>
          <a:p>
            <a:pPr marL="0" indent="0" algn="just">
              <a:spcBef>
                <a:spcPts val="0"/>
              </a:spcBef>
              <a:buNone/>
            </a:pPr>
            <a:r>
              <a:rPr lang="en-IN" sz="2000" b="1" dirty="0" smtClean="0">
                <a:solidFill>
                  <a:srgbClr val="FF0000"/>
                </a:solidFill>
                <a:latin typeface="Times New Roman" panose="02020603050405020304" pitchFamily="18" charset="0"/>
                <a:cs typeface="Times New Roman" panose="02020603050405020304" pitchFamily="18" charset="0"/>
              </a:rPr>
              <a:t>                                               public </a:t>
            </a:r>
            <a:r>
              <a:rPr lang="en-IN" sz="2000" b="1" dirty="0">
                <a:solidFill>
                  <a:srgbClr val="FF0000"/>
                </a:solidFill>
                <a:latin typeface="Times New Roman" panose="02020603050405020304" pitchFamily="18" charset="0"/>
                <a:cs typeface="Times New Roman" panose="02020603050405020304" pitchFamily="18" charset="0"/>
              </a:rPr>
              <a:t>void Insert(</a:t>
            </a:r>
            <a:r>
              <a:rPr lang="en-IN" sz="2000" b="1" dirty="0" err="1">
                <a:solidFill>
                  <a:srgbClr val="FF0000"/>
                </a:solidFill>
                <a:latin typeface="Times New Roman" panose="02020603050405020304" pitchFamily="18" charset="0"/>
                <a:cs typeface="Times New Roman" panose="02020603050405020304" pitchFamily="18" charset="0"/>
              </a:rPr>
              <a:t>TItem</a:t>
            </a: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err="1">
                <a:solidFill>
                  <a:srgbClr val="FF0000"/>
                </a:solidFill>
                <a:latin typeface="Times New Roman" panose="02020603050405020304" pitchFamily="18" charset="0"/>
                <a:cs typeface="Times New Roman" panose="02020603050405020304" pitchFamily="18" charset="0"/>
              </a:rPr>
              <a:t>newItem</a:t>
            </a:r>
            <a:r>
              <a:rPr lang="en-IN" sz="2000" b="1" dirty="0" smtClean="0">
                <a:solidFill>
                  <a:srgbClr val="FF0000"/>
                </a:solidFill>
                <a:latin typeface="Times New Roman" panose="02020603050405020304" pitchFamily="18" charset="0"/>
                <a:cs typeface="Times New Roman" panose="02020603050405020304" pitchFamily="18" charset="0"/>
              </a:rPr>
              <a:t>)</a:t>
            </a: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 </a:t>
            </a: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TItem</a:t>
            </a: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a:solidFill>
                  <a:srgbClr val="FF0000"/>
                </a:solidFill>
                <a:latin typeface="Times New Roman" panose="02020603050405020304" pitchFamily="18" charset="0"/>
                <a:cs typeface="Times New Roman" panose="02020603050405020304" pitchFamily="18" charset="0"/>
              </a:rPr>
              <a:t>currentNodeValue</a:t>
            </a:r>
            <a:r>
              <a:rPr lang="en-IN" sz="2000" b="1" dirty="0">
                <a:solidFill>
                  <a:srgbClr val="FF0000"/>
                </a:solidFill>
                <a:latin typeface="Times New Roman" panose="02020603050405020304" pitchFamily="18" charset="0"/>
                <a:cs typeface="Times New Roman" panose="02020603050405020304" pitchFamily="18" charset="0"/>
              </a:rPr>
              <a:t> = </a:t>
            </a:r>
            <a:r>
              <a:rPr lang="en-IN" sz="2000" b="1" dirty="0" err="1">
                <a:solidFill>
                  <a:srgbClr val="FF0000"/>
                </a:solidFill>
                <a:latin typeface="Times New Roman" panose="02020603050405020304" pitchFamily="18" charset="0"/>
                <a:cs typeface="Times New Roman" panose="02020603050405020304" pitchFamily="18" charset="0"/>
              </a:rPr>
              <a:t>this.NodeData</a:t>
            </a:r>
            <a:r>
              <a:rPr lang="en-IN" sz="2000" b="1" dirty="0" smtClean="0">
                <a:solidFill>
                  <a:srgbClr val="FF0000"/>
                </a:solidFill>
                <a:latin typeface="Times New Roman" panose="02020603050405020304" pitchFamily="18" charset="0"/>
                <a:cs typeface="Times New Roman" panose="02020603050405020304" pitchFamily="18" charset="0"/>
              </a:rPr>
              <a:t>; </a:t>
            </a: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p>
          <a:p>
            <a:pPr marL="0" indent="0" algn="just">
              <a:buNone/>
            </a:pPr>
            <a:r>
              <a:rPr lang="en-IN" sz="2000" b="1" dirty="0" smtClean="0">
                <a:latin typeface="Times New Roman" panose="02020603050405020304" pitchFamily="18" charset="0"/>
                <a:cs typeface="Times New Roman" panose="02020603050405020304" pitchFamily="18" charset="0"/>
              </a:rPr>
              <a:t>12) Add </a:t>
            </a:r>
            <a:r>
              <a:rPr lang="en-IN" sz="2000" b="1" dirty="0">
                <a:latin typeface="Times New Roman" panose="02020603050405020304" pitchFamily="18" charset="0"/>
                <a:cs typeface="Times New Roman" panose="02020603050405020304" pitchFamily="18" charset="0"/>
              </a:rPr>
              <a:t>the following </a:t>
            </a:r>
            <a:r>
              <a:rPr lang="en-IN" sz="2000" b="1" i="1" dirty="0">
                <a:latin typeface="Times New Roman" panose="02020603050405020304" pitchFamily="18" charset="0"/>
                <a:cs typeface="Times New Roman" panose="02020603050405020304" pitchFamily="18" charset="0"/>
              </a:rPr>
              <a:t>if-else </a:t>
            </a:r>
            <a:r>
              <a:rPr lang="en-IN" sz="2000" b="1" dirty="0">
                <a:latin typeface="Times New Roman" panose="02020603050405020304" pitchFamily="18" charset="0"/>
                <a:cs typeface="Times New Roman" panose="02020603050405020304" pitchFamily="18" charset="0"/>
              </a:rPr>
              <a:t>statement shown in bold type to the </a:t>
            </a:r>
            <a:r>
              <a:rPr lang="en-IN" sz="2000" b="1" i="1" dirty="0">
                <a:latin typeface="Times New Roman" panose="02020603050405020304" pitchFamily="18" charset="0"/>
                <a:cs typeface="Times New Roman" panose="02020603050405020304" pitchFamily="18" charset="0"/>
              </a:rPr>
              <a:t>Insert </a:t>
            </a:r>
            <a:r>
              <a:rPr lang="en-IN" sz="2000" b="1" dirty="0">
                <a:latin typeface="Times New Roman" panose="02020603050405020304" pitchFamily="18" charset="0"/>
                <a:cs typeface="Times New Roman" panose="02020603050405020304" pitchFamily="18" charset="0"/>
              </a:rPr>
              <a:t>method after the definition of the </a:t>
            </a:r>
            <a:r>
              <a:rPr lang="en-IN" sz="2000" b="1" i="1" dirty="0" err="1">
                <a:latin typeface="Times New Roman" panose="02020603050405020304" pitchFamily="18" charset="0"/>
                <a:cs typeface="Times New Roman" panose="02020603050405020304" pitchFamily="18" charset="0"/>
              </a:rPr>
              <a:t>currentNodeValue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variable. This statement uses the </a:t>
            </a:r>
            <a:r>
              <a:rPr lang="en-IN" sz="2000" b="1" i="1" dirty="0" err="1">
                <a:latin typeface="Times New Roman" panose="02020603050405020304" pitchFamily="18" charset="0"/>
                <a:cs typeface="Times New Roman" panose="02020603050405020304" pitchFamily="18" charset="0"/>
              </a:rPr>
              <a:t>CompareTo</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method of the </a:t>
            </a:r>
            <a:r>
              <a:rPr lang="en-IN" sz="2000" b="1" i="1" dirty="0" err="1">
                <a:latin typeface="Times New Roman" panose="02020603050405020304" pitchFamily="18" charset="0"/>
                <a:cs typeface="Times New Roman" panose="02020603050405020304" pitchFamily="18" charset="0"/>
              </a:rPr>
              <a:t>IComparable</a:t>
            </a:r>
            <a:r>
              <a:rPr lang="en-IN" sz="2000" b="1" i="1" dirty="0">
                <a:latin typeface="Times New Roman" panose="02020603050405020304" pitchFamily="18" charset="0"/>
                <a:cs typeface="Times New Roman" panose="02020603050405020304" pitchFamily="18" charset="0"/>
              </a:rPr>
              <a:t>&lt;T&gt; </a:t>
            </a:r>
            <a:r>
              <a:rPr lang="en-IN" sz="2000" b="1" dirty="0">
                <a:latin typeface="Times New Roman" panose="02020603050405020304" pitchFamily="18" charset="0"/>
                <a:cs typeface="Times New Roman" panose="02020603050405020304" pitchFamily="18" charset="0"/>
              </a:rPr>
              <a:t>interface to determine whether the value of the current node is greater than the new item is:</a:t>
            </a:r>
          </a:p>
          <a:p>
            <a:pPr marL="0" indent="0" algn="just">
              <a:spcBef>
                <a:spcPts val="0"/>
              </a:spcBef>
              <a:buNone/>
            </a:pPr>
            <a:r>
              <a:rPr lang="en-US" sz="2000" b="1" dirty="0" smtClean="0">
                <a:solidFill>
                  <a:srgbClr val="FF0000"/>
                </a:solidFill>
                <a:latin typeface="Times New Roman" panose="02020603050405020304" pitchFamily="18" charset="0"/>
                <a:cs typeface="Times New Roman" panose="02020603050405020304" pitchFamily="18" charset="0"/>
              </a:rPr>
              <a:t> </a:t>
            </a:r>
            <a:endParaRPr lang="en-IN" sz="2000"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186124" y="2924944"/>
            <a:ext cx="5436680" cy="2664296"/>
          </a:xfrm>
          <a:prstGeom prst="rect">
            <a:avLst/>
          </a:prstGeom>
        </p:spPr>
      </p:pic>
      <p:sp>
        <p:nvSpPr>
          <p:cNvPr id="7" name="Rectangle 6"/>
          <p:cNvSpPr/>
          <p:nvPr/>
        </p:nvSpPr>
        <p:spPr>
          <a:xfrm>
            <a:off x="-35875" y="5042118"/>
            <a:ext cx="12199074" cy="1015663"/>
          </a:xfrm>
          <a:prstGeom prst="rect">
            <a:avLst/>
          </a:prstGeom>
        </p:spPr>
        <p:txBody>
          <a:bodyPr wrap="square">
            <a:spAutoFit/>
          </a:bodyPr>
          <a:lstStyle/>
          <a:p>
            <a:endParaRPr lang="en-IN" sz="4000" dirty="0">
              <a:solidFill>
                <a:srgbClr val="000000"/>
              </a:solidFill>
              <a:latin typeface="Segoe"/>
            </a:endParaRPr>
          </a:p>
          <a:p>
            <a:r>
              <a:rPr lang="en-IN" sz="2000" b="1" dirty="0" smtClean="0">
                <a:solidFill>
                  <a:srgbClr val="000000"/>
                </a:solidFill>
                <a:latin typeface="Times New Roman" panose="02020603050405020304" pitchFamily="18" charset="0"/>
                <a:cs typeface="Times New Roman" panose="02020603050405020304" pitchFamily="18" charset="0"/>
              </a:rPr>
              <a:t>13) After </a:t>
            </a:r>
            <a:r>
              <a:rPr lang="en-IN" sz="2000" b="1" dirty="0">
                <a:solidFill>
                  <a:srgbClr val="000000"/>
                </a:solidFill>
                <a:latin typeface="Times New Roman" panose="02020603050405020304" pitchFamily="18" charset="0"/>
                <a:cs typeface="Times New Roman" panose="02020603050405020304" pitchFamily="18" charset="0"/>
              </a:rPr>
              <a:t>the </a:t>
            </a:r>
            <a:r>
              <a:rPr lang="en-IN" sz="2000" b="1" i="1" dirty="0">
                <a:solidFill>
                  <a:srgbClr val="000000"/>
                </a:solidFill>
                <a:latin typeface="Times New Roman" panose="02020603050405020304" pitchFamily="18" charset="0"/>
                <a:cs typeface="Times New Roman" panose="02020603050405020304" pitchFamily="18" charset="0"/>
              </a:rPr>
              <a:t>// Insert the new item into the left </a:t>
            </a:r>
            <a:r>
              <a:rPr lang="en-IN" sz="2000" b="1" i="1" dirty="0" err="1">
                <a:solidFill>
                  <a:srgbClr val="000000"/>
                </a:solidFill>
                <a:latin typeface="Times New Roman" panose="02020603050405020304" pitchFamily="18" charset="0"/>
                <a:cs typeface="Times New Roman" panose="02020603050405020304" pitchFamily="18" charset="0"/>
              </a:rPr>
              <a:t>subtree</a:t>
            </a:r>
            <a:r>
              <a:rPr lang="en-IN" sz="2000" b="1" i="1" dirty="0">
                <a:solidFill>
                  <a:srgbClr val="000000"/>
                </a:solidFill>
                <a:latin typeface="Times New Roman" panose="02020603050405020304" pitchFamily="18" charset="0"/>
                <a:cs typeface="Times New Roman" panose="02020603050405020304" pitchFamily="18" charset="0"/>
              </a:rPr>
              <a:t> </a:t>
            </a:r>
            <a:r>
              <a:rPr lang="en-IN" sz="2000" b="1" dirty="0">
                <a:solidFill>
                  <a:srgbClr val="000000"/>
                </a:solidFill>
                <a:latin typeface="Times New Roman" panose="02020603050405020304" pitchFamily="18" charset="0"/>
                <a:cs typeface="Times New Roman" panose="02020603050405020304" pitchFamily="18" charset="0"/>
              </a:rPr>
              <a:t>comment, add the following block of code:</a:t>
            </a:r>
          </a:p>
        </p:txBody>
      </p:sp>
    </p:spTree>
    <p:extLst>
      <p:ext uri="{BB962C8B-B14F-4D97-AF65-F5344CB8AC3E}">
        <p14:creationId xmlns:p14="http://schemas.microsoft.com/office/powerpoint/2010/main" xmlns="" val="3207983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IN" sz="4000" b="1" dirty="0">
                <a:solidFill>
                  <a:srgbClr val="FF0000"/>
                </a:solidFill>
              </a:rPr>
              <a:t>Create the </a:t>
            </a:r>
            <a:r>
              <a:rPr lang="en-IN" sz="4000" b="1" i="1" dirty="0">
                <a:solidFill>
                  <a:srgbClr val="FF0000"/>
                </a:solidFill>
              </a:rPr>
              <a:t>Tree&lt;</a:t>
            </a:r>
            <a:r>
              <a:rPr lang="en-IN" sz="4000" b="1" i="1" dirty="0" err="1">
                <a:solidFill>
                  <a:srgbClr val="FF0000"/>
                </a:solidFill>
              </a:rPr>
              <a:t>TItem</a:t>
            </a:r>
            <a:r>
              <a:rPr lang="en-IN" sz="4000" b="1" i="1" dirty="0">
                <a:solidFill>
                  <a:srgbClr val="FF0000"/>
                </a:solidFill>
              </a:rPr>
              <a:t>&gt; </a:t>
            </a:r>
            <a:r>
              <a:rPr lang="en-IN" sz="4000" b="1" dirty="0">
                <a:solidFill>
                  <a:srgbClr val="FF0000"/>
                </a:solidFill>
              </a:rPr>
              <a:t>class</a:t>
            </a:r>
          </a:p>
        </p:txBody>
      </p:sp>
      <p:pic>
        <p:nvPicPr>
          <p:cNvPr id="4" name="Content Placeholder 3"/>
          <p:cNvPicPr>
            <a:picLocks noGrp="1" noChangeAspect="1"/>
          </p:cNvPicPr>
          <p:nvPr>
            <p:ph idx="1"/>
          </p:nvPr>
        </p:nvPicPr>
        <p:blipFill>
          <a:blip r:embed="rId2"/>
          <a:stretch>
            <a:fillRect/>
          </a:stretch>
        </p:blipFill>
        <p:spPr>
          <a:xfrm>
            <a:off x="2061964" y="692696"/>
            <a:ext cx="7056784" cy="2304256"/>
          </a:xfrm>
          <a:prstGeom prst="rect">
            <a:avLst/>
          </a:prstGeom>
        </p:spPr>
      </p:pic>
      <p:sp>
        <p:nvSpPr>
          <p:cNvPr id="5" name="Rectangle 4"/>
          <p:cNvSpPr/>
          <p:nvPr/>
        </p:nvSpPr>
        <p:spPr>
          <a:xfrm>
            <a:off x="-24039" y="3145160"/>
            <a:ext cx="12187238" cy="3477875"/>
          </a:xfrm>
          <a:prstGeom prst="rect">
            <a:avLst/>
          </a:prstGeom>
        </p:spPr>
        <p:txBody>
          <a:bodyPr wrap="square">
            <a:spAutoFit/>
          </a:bodyPr>
          <a:lstStyle/>
          <a:p>
            <a:pPr algn="just"/>
            <a:r>
              <a:rPr lang="en-IN" sz="2000" b="1" dirty="0">
                <a:solidFill>
                  <a:srgbClr val="000000"/>
                </a:solidFill>
                <a:latin typeface="Times New Roman" panose="02020603050405020304" pitchFamily="18" charset="0"/>
                <a:cs typeface="Times New Roman" panose="02020603050405020304" pitchFamily="18" charset="0"/>
              </a:rPr>
              <a:t>These statements check whether the left </a:t>
            </a:r>
            <a:r>
              <a:rPr lang="en-IN" sz="2000" b="1" dirty="0" err="1">
                <a:solidFill>
                  <a:srgbClr val="000000"/>
                </a:solidFill>
                <a:latin typeface="Times New Roman" panose="02020603050405020304" pitchFamily="18" charset="0"/>
                <a:cs typeface="Times New Roman" panose="02020603050405020304" pitchFamily="18" charset="0"/>
              </a:rPr>
              <a:t>subtree</a:t>
            </a:r>
            <a:r>
              <a:rPr lang="en-IN" sz="2000" b="1" dirty="0">
                <a:solidFill>
                  <a:srgbClr val="000000"/>
                </a:solidFill>
                <a:latin typeface="Times New Roman" panose="02020603050405020304" pitchFamily="18" charset="0"/>
                <a:cs typeface="Times New Roman" panose="02020603050405020304" pitchFamily="18" charset="0"/>
              </a:rPr>
              <a:t> is empty. If so, a new tree is created using the new item and it is attached as the left </a:t>
            </a:r>
            <a:r>
              <a:rPr lang="en-IN" sz="2000" b="1" dirty="0" err="1">
                <a:solidFill>
                  <a:srgbClr val="000000"/>
                </a:solidFill>
                <a:latin typeface="Times New Roman" panose="02020603050405020304" pitchFamily="18" charset="0"/>
                <a:cs typeface="Times New Roman" panose="02020603050405020304" pitchFamily="18" charset="0"/>
              </a:rPr>
              <a:t>subtree</a:t>
            </a:r>
            <a:r>
              <a:rPr lang="en-IN" sz="2000" b="1" dirty="0">
                <a:solidFill>
                  <a:srgbClr val="000000"/>
                </a:solidFill>
                <a:latin typeface="Times New Roman" panose="02020603050405020304" pitchFamily="18" charset="0"/>
                <a:cs typeface="Times New Roman" panose="02020603050405020304" pitchFamily="18" charset="0"/>
              </a:rPr>
              <a:t> of the current node; otherwise, the new item is inserted into the existing left </a:t>
            </a:r>
            <a:r>
              <a:rPr lang="en-IN" sz="2000" b="1" dirty="0" err="1">
                <a:solidFill>
                  <a:srgbClr val="000000"/>
                </a:solidFill>
                <a:latin typeface="Times New Roman" panose="02020603050405020304" pitchFamily="18" charset="0"/>
                <a:cs typeface="Times New Roman" panose="02020603050405020304" pitchFamily="18" charset="0"/>
              </a:rPr>
              <a:t>subtree</a:t>
            </a:r>
            <a:r>
              <a:rPr lang="en-IN" sz="2000" b="1" dirty="0">
                <a:solidFill>
                  <a:srgbClr val="000000"/>
                </a:solidFill>
                <a:latin typeface="Times New Roman" panose="02020603050405020304" pitchFamily="18" charset="0"/>
                <a:cs typeface="Times New Roman" panose="02020603050405020304" pitchFamily="18" charset="0"/>
              </a:rPr>
              <a:t> by calling the </a:t>
            </a:r>
            <a:r>
              <a:rPr lang="en-IN" sz="2000" b="1" i="1" dirty="0">
                <a:solidFill>
                  <a:srgbClr val="000000"/>
                </a:solidFill>
                <a:latin typeface="Times New Roman" panose="02020603050405020304" pitchFamily="18" charset="0"/>
                <a:cs typeface="Times New Roman" panose="02020603050405020304" pitchFamily="18" charset="0"/>
              </a:rPr>
              <a:t>Insert </a:t>
            </a:r>
            <a:r>
              <a:rPr lang="en-IN" sz="2000" b="1" dirty="0">
                <a:solidFill>
                  <a:srgbClr val="000000"/>
                </a:solidFill>
                <a:latin typeface="Times New Roman" panose="02020603050405020304" pitchFamily="18" charset="0"/>
                <a:cs typeface="Times New Roman" panose="02020603050405020304" pitchFamily="18" charset="0"/>
              </a:rPr>
              <a:t>method recursively</a:t>
            </a:r>
            <a:r>
              <a:rPr lang="en-IN" sz="2000" b="1" dirty="0" smtClean="0">
                <a:solidFill>
                  <a:srgbClr val="000000"/>
                </a:solidFill>
                <a:latin typeface="Times New Roman" panose="02020603050405020304" pitchFamily="18" charset="0"/>
                <a:cs typeface="Times New Roman" panose="02020603050405020304" pitchFamily="18" charset="0"/>
              </a:rPr>
              <a:t>.</a:t>
            </a:r>
          </a:p>
          <a:p>
            <a:endParaRPr lang="en-IN" sz="2000" dirty="0"/>
          </a:p>
          <a:p>
            <a:pPr algn="just"/>
            <a:r>
              <a:rPr lang="en-IN" sz="2000" b="1" dirty="0" smtClean="0">
                <a:latin typeface="Times New Roman" panose="02020603050405020304" pitchFamily="18" charset="0"/>
                <a:cs typeface="Times New Roman" panose="02020603050405020304" pitchFamily="18" charset="0"/>
              </a:rPr>
              <a:t>15) Add </a:t>
            </a:r>
            <a:r>
              <a:rPr lang="en-IN" sz="2000" b="1" dirty="0">
                <a:latin typeface="Times New Roman" panose="02020603050405020304" pitchFamily="18" charset="0"/>
                <a:cs typeface="Times New Roman" panose="02020603050405020304" pitchFamily="18" charset="0"/>
              </a:rPr>
              <a:t>another public method called </a:t>
            </a:r>
            <a:r>
              <a:rPr lang="en-IN" sz="2000" b="1" i="1" dirty="0" err="1">
                <a:latin typeface="Times New Roman" panose="02020603050405020304" pitchFamily="18" charset="0"/>
                <a:cs typeface="Times New Roman" panose="02020603050405020304" pitchFamily="18" charset="0"/>
              </a:rPr>
              <a:t>WalkTree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to the </a:t>
            </a:r>
            <a:r>
              <a:rPr lang="en-IN" sz="2000" b="1" i="1" dirty="0">
                <a:latin typeface="Times New Roman" panose="02020603050405020304" pitchFamily="18" charset="0"/>
                <a:cs typeface="Times New Roman" panose="02020603050405020304" pitchFamily="18" charset="0"/>
              </a:rPr>
              <a:t>Tree&lt;</a:t>
            </a:r>
            <a:r>
              <a:rPr lang="en-IN" sz="2000" b="1" i="1" dirty="0" err="1">
                <a:latin typeface="Times New Roman" panose="02020603050405020304" pitchFamily="18" charset="0"/>
                <a:cs typeface="Times New Roman" panose="02020603050405020304" pitchFamily="18" charset="0"/>
              </a:rPr>
              <a:t>TItem</a:t>
            </a:r>
            <a:r>
              <a:rPr lang="en-IN" sz="2000" b="1" i="1" dirty="0">
                <a:latin typeface="Times New Roman" panose="02020603050405020304" pitchFamily="18" charset="0"/>
                <a:cs typeface="Times New Roman" panose="02020603050405020304" pitchFamily="18" charset="0"/>
              </a:rPr>
              <a:t>&gt; </a:t>
            </a:r>
            <a:r>
              <a:rPr lang="en-IN" sz="2000" b="1" dirty="0">
                <a:latin typeface="Times New Roman" panose="02020603050405020304" pitchFamily="18" charset="0"/>
                <a:cs typeface="Times New Roman" panose="02020603050405020304" pitchFamily="18" charset="0"/>
              </a:rPr>
              <a:t>class after the </a:t>
            </a:r>
            <a:r>
              <a:rPr lang="en-IN" sz="2000" b="1" i="1" dirty="0">
                <a:latin typeface="Times New Roman" panose="02020603050405020304" pitchFamily="18" charset="0"/>
                <a:cs typeface="Times New Roman" panose="02020603050405020304" pitchFamily="18" charset="0"/>
              </a:rPr>
              <a:t>Insert </a:t>
            </a:r>
            <a:r>
              <a:rPr lang="en-IN" sz="2000" b="1" dirty="0">
                <a:latin typeface="Times New Roman" panose="02020603050405020304" pitchFamily="18" charset="0"/>
                <a:cs typeface="Times New Roman" panose="02020603050405020304" pitchFamily="18" charset="0"/>
              </a:rPr>
              <a:t>method. This method walks through the tree, visiting each node in sequence, and generates a string representation of the data that the tree contains.</a:t>
            </a:r>
          </a:p>
          <a:p>
            <a:pPr algn="just"/>
            <a:r>
              <a:rPr lang="en-IN" sz="2000" b="1" dirty="0">
                <a:latin typeface="Times New Roman" panose="02020603050405020304" pitchFamily="18" charset="0"/>
                <a:cs typeface="Times New Roman" panose="02020603050405020304" pitchFamily="18" charset="0"/>
              </a:rPr>
              <a:t>The method definition should look like this:</a:t>
            </a:r>
          </a:p>
          <a:p>
            <a:pPr algn="just"/>
            <a:r>
              <a:rPr lang="en-IN" sz="2000" b="1" dirty="0" smtClean="0">
                <a:solidFill>
                  <a:srgbClr val="FF0000"/>
                </a:solidFill>
                <a:latin typeface="Times New Roman" panose="02020603050405020304" pitchFamily="18" charset="0"/>
                <a:cs typeface="Times New Roman" panose="02020603050405020304" pitchFamily="18" charset="0"/>
              </a:rPr>
              <a:t>                                                          public </a:t>
            </a:r>
            <a:r>
              <a:rPr lang="en-IN" sz="2000" b="1" dirty="0">
                <a:solidFill>
                  <a:srgbClr val="FF0000"/>
                </a:solidFill>
                <a:latin typeface="Times New Roman" panose="02020603050405020304" pitchFamily="18" charset="0"/>
                <a:cs typeface="Times New Roman" panose="02020603050405020304" pitchFamily="18" charset="0"/>
              </a:rPr>
              <a:t>string </a:t>
            </a:r>
            <a:r>
              <a:rPr lang="en-IN" sz="2000" b="1" dirty="0" err="1">
                <a:solidFill>
                  <a:srgbClr val="FF0000"/>
                </a:solidFill>
                <a:latin typeface="Times New Roman" panose="02020603050405020304" pitchFamily="18" charset="0"/>
                <a:cs typeface="Times New Roman" panose="02020603050405020304" pitchFamily="18" charset="0"/>
              </a:rPr>
              <a:t>WalkTree</a:t>
            </a:r>
            <a:r>
              <a:rPr lang="en-IN" sz="2000" b="1" dirty="0" smtClean="0">
                <a:solidFill>
                  <a:srgbClr val="FF0000"/>
                </a:solidFill>
                <a:latin typeface="Times New Roman" panose="02020603050405020304" pitchFamily="18" charset="0"/>
                <a:cs typeface="Times New Roman" panose="02020603050405020304" pitchFamily="18" charset="0"/>
              </a:rPr>
              <a:t>()</a:t>
            </a:r>
          </a:p>
          <a:p>
            <a:pPr algn="just"/>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p>
          <a:p>
            <a:pPr algn="just"/>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494908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IN" sz="4000" b="1" dirty="0">
                <a:solidFill>
                  <a:srgbClr val="FF0000"/>
                </a:solidFill>
              </a:rPr>
              <a:t>Create the </a:t>
            </a:r>
            <a:r>
              <a:rPr lang="en-IN" sz="4000" b="1" i="1" dirty="0">
                <a:solidFill>
                  <a:srgbClr val="FF0000"/>
                </a:solidFill>
              </a:rPr>
              <a:t>Tree&lt;</a:t>
            </a:r>
            <a:r>
              <a:rPr lang="en-IN" sz="4000" b="1" i="1" dirty="0" err="1">
                <a:solidFill>
                  <a:srgbClr val="FF0000"/>
                </a:solidFill>
              </a:rPr>
              <a:t>TItem</a:t>
            </a:r>
            <a:r>
              <a:rPr lang="en-IN" sz="4000" b="1" i="1" dirty="0">
                <a:solidFill>
                  <a:srgbClr val="FF0000"/>
                </a:solidFill>
              </a:rPr>
              <a:t>&gt; </a:t>
            </a:r>
            <a:r>
              <a:rPr lang="en-IN" sz="4000" b="1" dirty="0">
                <a:solidFill>
                  <a:srgbClr val="FF0000"/>
                </a:solidFill>
              </a:rPr>
              <a:t>class</a:t>
            </a:r>
          </a:p>
        </p:txBody>
      </p:sp>
      <p:sp>
        <p:nvSpPr>
          <p:cNvPr id="3" name="Content Placeholder 2"/>
          <p:cNvSpPr>
            <a:spLocks noGrp="1"/>
          </p:cNvSpPr>
          <p:nvPr>
            <p:ph idx="1"/>
          </p:nvPr>
        </p:nvSpPr>
        <p:spPr>
          <a:xfrm>
            <a:off x="0" y="544488"/>
            <a:ext cx="12188825" cy="6313512"/>
          </a:xfrm>
        </p:spPr>
        <p:txBody>
          <a:bodyPr/>
          <a:lstStyle/>
          <a:p>
            <a:pPr marL="0" indent="0">
              <a:buNone/>
            </a:pPr>
            <a:r>
              <a:rPr lang="en-IN" sz="2000" b="1" dirty="0" smtClean="0">
                <a:latin typeface="Times New Roman" panose="02020603050405020304" pitchFamily="18" charset="0"/>
                <a:cs typeface="Times New Roman" panose="02020603050405020304" pitchFamily="18" charset="0"/>
              </a:rPr>
              <a:t>16) Add </a:t>
            </a:r>
            <a:r>
              <a:rPr lang="en-IN" sz="2000" b="1" dirty="0">
                <a:latin typeface="Times New Roman" panose="02020603050405020304" pitchFamily="18" charset="0"/>
                <a:cs typeface="Times New Roman" panose="02020603050405020304" pitchFamily="18" charset="0"/>
              </a:rPr>
              <a:t>the following statements shown in bold to the </a:t>
            </a:r>
            <a:r>
              <a:rPr lang="en-IN" sz="2000" b="1" i="1" dirty="0" err="1">
                <a:latin typeface="Times New Roman" panose="02020603050405020304" pitchFamily="18" charset="0"/>
                <a:cs typeface="Times New Roman" panose="02020603050405020304" pitchFamily="18" charset="0"/>
              </a:rPr>
              <a:t>WalkTree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method. These statements implement the algorithm described earlier for traversing a binary tree. As each node is visited, the node value is returned by the method to the string:</a:t>
            </a:r>
          </a:p>
          <a:p>
            <a:endParaRPr lang="en-IN" dirty="0"/>
          </a:p>
        </p:txBody>
      </p:sp>
      <p:pic>
        <p:nvPicPr>
          <p:cNvPr id="6" name="Picture 5"/>
          <p:cNvPicPr>
            <a:picLocks noChangeAspect="1"/>
          </p:cNvPicPr>
          <p:nvPr/>
        </p:nvPicPr>
        <p:blipFill>
          <a:blip r:embed="rId2"/>
          <a:stretch>
            <a:fillRect/>
          </a:stretch>
        </p:blipFill>
        <p:spPr>
          <a:xfrm>
            <a:off x="2926060" y="1418646"/>
            <a:ext cx="7240078" cy="3234283"/>
          </a:xfrm>
          <a:prstGeom prst="rect">
            <a:avLst/>
          </a:prstGeom>
        </p:spPr>
      </p:pic>
      <p:sp>
        <p:nvSpPr>
          <p:cNvPr id="7" name="Rectangle 6"/>
          <p:cNvSpPr/>
          <p:nvPr/>
        </p:nvSpPr>
        <p:spPr>
          <a:xfrm>
            <a:off x="25626" y="4293096"/>
            <a:ext cx="12188825" cy="1938992"/>
          </a:xfrm>
          <a:prstGeom prst="rect">
            <a:avLst/>
          </a:prstGeom>
        </p:spPr>
        <p:txBody>
          <a:bodyPr wrap="square">
            <a:spAutoFit/>
          </a:bodyPr>
          <a:lstStyle/>
          <a:p>
            <a:endParaRPr lang="en-IN" sz="4000" dirty="0">
              <a:solidFill>
                <a:srgbClr val="000000"/>
              </a:solidFill>
              <a:latin typeface="Segoe"/>
            </a:endParaRPr>
          </a:p>
          <a:p>
            <a:pPr algn="just"/>
            <a:r>
              <a:rPr lang="en-IN" sz="2000" b="1" dirty="0">
                <a:solidFill>
                  <a:srgbClr val="000000"/>
                </a:solidFill>
                <a:latin typeface="Times New Roman" panose="02020603050405020304" pitchFamily="18" charset="0"/>
                <a:cs typeface="Times New Roman" panose="02020603050405020304" pitchFamily="18" charset="0"/>
              </a:rPr>
              <a:t>On the BUILD menu, click Build Solution. The class should compile cleanly, but correct any errors that are reported and rebuild the solution if necessary</a:t>
            </a:r>
            <a:r>
              <a:rPr lang="en-IN" sz="2000" b="1" dirty="0" smtClean="0">
                <a:solidFill>
                  <a:srgbClr val="000000"/>
                </a:solidFill>
                <a:latin typeface="Times New Roman" panose="02020603050405020304" pitchFamily="18" charset="0"/>
                <a:cs typeface="Times New Roman" panose="02020603050405020304" pitchFamily="18" charset="0"/>
              </a:rPr>
              <a:t>.</a:t>
            </a:r>
          </a:p>
          <a:p>
            <a:pPr algn="just"/>
            <a:endParaRPr lang="en-IN" sz="2000" b="1" dirty="0">
              <a:solidFill>
                <a:srgbClr val="000000"/>
              </a:solidFill>
              <a:latin typeface="Times New Roman" panose="02020603050405020304" pitchFamily="18" charset="0"/>
              <a:cs typeface="Times New Roman" panose="02020603050405020304" pitchFamily="18" charset="0"/>
            </a:endParaRPr>
          </a:p>
          <a:p>
            <a:pPr algn="just"/>
            <a:r>
              <a:rPr lang="en-IN" sz="2000" b="1" dirty="0">
                <a:solidFill>
                  <a:srgbClr val="000000"/>
                </a:solidFill>
                <a:latin typeface="Times New Roman" panose="02020603050405020304" pitchFamily="18" charset="0"/>
                <a:cs typeface="Times New Roman" panose="02020603050405020304" pitchFamily="18" charset="0"/>
              </a:rPr>
              <a:t>In the next exercise, you will test the </a:t>
            </a:r>
            <a:r>
              <a:rPr lang="en-IN" sz="2000" b="1" i="1" dirty="0">
                <a:solidFill>
                  <a:srgbClr val="000000"/>
                </a:solidFill>
                <a:latin typeface="Times New Roman" panose="02020603050405020304" pitchFamily="18" charset="0"/>
                <a:cs typeface="Times New Roman" panose="02020603050405020304" pitchFamily="18" charset="0"/>
              </a:rPr>
              <a:t>Tree&lt;</a:t>
            </a:r>
            <a:r>
              <a:rPr lang="en-IN" sz="2000" b="1" i="1" dirty="0" err="1">
                <a:solidFill>
                  <a:srgbClr val="000000"/>
                </a:solidFill>
                <a:latin typeface="Times New Roman" panose="02020603050405020304" pitchFamily="18" charset="0"/>
                <a:cs typeface="Times New Roman" panose="02020603050405020304" pitchFamily="18" charset="0"/>
              </a:rPr>
              <a:t>TItem</a:t>
            </a:r>
            <a:r>
              <a:rPr lang="en-IN" sz="2000" b="1" i="1" dirty="0">
                <a:solidFill>
                  <a:srgbClr val="000000"/>
                </a:solidFill>
                <a:latin typeface="Times New Roman" panose="02020603050405020304" pitchFamily="18" charset="0"/>
                <a:cs typeface="Times New Roman" panose="02020603050405020304" pitchFamily="18" charset="0"/>
              </a:rPr>
              <a:t>&gt; </a:t>
            </a:r>
            <a:r>
              <a:rPr lang="en-IN" sz="2000" b="1" dirty="0">
                <a:solidFill>
                  <a:srgbClr val="000000"/>
                </a:solidFill>
                <a:latin typeface="Times New Roman" panose="02020603050405020304" pitchFamily="18" charset="0"/>
                <a:cs typeface="Times New Roman" panose="02020603050405020304" pitchFamily="18" charset="0"/>
              </a:rPr>
              <a:t>class by creating binary trees of integers and strings.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497744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IN" sz="4000" b="1" dirty="0">
                <a:solidFill>
                  <a:srgbClr val="FF0000"/>
                </a:solidFill>
              </a:rPr>
              <a:t>Test the </a:t>
            </a:r>
            <a:r>
              <a:rPr lang="en-IN" sz="4000" b="1" i="1" dirty="0">
                <a:solidFill>
                  <a:srgbClr val="FF0000"/>
                </a:solidFill>
              </a:rPr>
              <a:t>Tree&lt;</a:t>
            </a:r>
            <a:r>
              <a:rPr lang="en-IN" sz="4000" b="1" i="1" dirty="0" err="1">
                <a:solidFill>
                  <a:srgbClr val="FF0000"/>
                </a:solidFill>
              </a:rPr>
              <a:t>TItem</a:t>
            </a:r>
            <a:r>
              <a:rPr lang="en-IN" sz="4000" b="1" i="1" dirty="0">
                <a:solidFill>
                  <a:srgbClr val="FF0000"/>
                </a:solidFill>
              </a:rPr>
              <a:t>&gt; </a:t>
            </a:r>
            <a:r>
              <a:rPr lang="en-IN" sz="4000" b="1" dirty="0">
                <a:solidFill>
                  <a:srgbClr val="FF0000"/>
                </a:solidFill>
              </a:rPr>
              <a:t>class</a:t>
            </a:r>
          </a:p>
        </p:txBody>
      </p:sp>
      <p:sp>
        <p:nvSpPr>
          <p:cNvPr id="3" name="Content Placeholder 2"/>
          <p:cNvSpPr>
            <a:spLocks noGrp="1"/>
          </p:cNvSpPr>
          <p:nvPr>
            <p:ph idx="1"/>
          </p:nvPr>
        </p:nvSpPr>
        <p:spPr>
          <a:xfrm>
            <a:off x="0" y="544488"/>
            <a:ext cx="12188825" cy="6313512"/>
          </a:xfrm>
        </p:spPr>
        <p:txBody>
          <a:bodyPr>
            <a:normAutofit/>
          </a:bodyPr>
          <a:lstStyle/>
          <a:p>
            <a:pPr marL="0" indent="0" algn="just">
              <a:buNone/>
            </a:pPr>
            <a:r>
              <a:rPr lang="en-IN" sz="2000" b="1" dirty="0" smtClean="0">
                <a:latin typeface="Times New Roman" panose="02020603050405020304" pitchFamily="18" charset="0"/>
                <a:cs typeface="Times New Roman" panose="02020603050405020304" pitchFamily="18" charset="0"/>
              </a:rPr>
              <a:t>1) In </a:t>
            </a:r>
            <a:r>
              <a:rPr lang="en-IN" sz="2000" b="1" dirty="0">
                <a:latin typeface="Times New Roman" panose="02020603050405020304" pitchFamily="18" charset="0"/>
                <a:cs typeface="Times New Roman" panose="02020603050405020304" pitchFamily="18" charset="0"/>
              </a:rPr>
              <a:t>Solution Explorer, right-click the </a:t>
            </a:r>
            <a:r>
              <a:rPr lang="en-IN" sz="2000" b="1" dirty="0" err="1">
                <a:latin typeface="Times New Roman" panose="02020603050405020304" pitchFamily="18" charset="0"/>
                <a:cs typeface="Times New Roman" panose="02020603050405020304" pitchFamily="18" charset="0"/>
              </a:rPr>
              <a:t>BinaryTree</a:t>
            </a:r>
            <a:r>
              <a:rPr lang="en-IN" sz="2000" b="1" dirty="0">
                <a:latin typeface="Times New Roman" panose="02020603050405020304" pitchFamily="18" charset="0"/>
                <a:cs typeface="Times New Roman" panose="02020603050405020304" pitchFamily="18" charset="0"/>
              </a:rPr>
              <a:t> solution, point to Add, and then click New Project</a:t>
            </a:r>
            <a:r>
              <a:rPr lang="en-IN" sz="2000" b="1" dirty="0" smtClean="0">
                <a:latin typeface="Times New Roman" panose="02020603050405020304" pitchFamily="18" charset="0"/>
                <a:cs typeface="Times New Roman" panose="02020603050405020304" pitchFamily="18" charset="0"/>
              </a:rPr>
              <a:t>. </a:t>
            </a:r>
          </a:p>
          <a:p>
            <a:pPr marL="0" indent="0" algn="just">
              <a:buNone/>
            </a:pPr>
            <a:r>
              <a:rPr lang="en-IN" sz="2000" b="1" dirty="0" smtClean="0">
                <a:latin typeface="Times New Roman" panose="02020603050405020304" pitchFamily="18" charset="0"/>
                <a:cs typeface="Times New Roman" panose="02020603050405020304" pitchFamily="18" charset="0"/>
              </a:rPr>
              <a:t>2) Add </a:t>
            </a:r>
            <a:r>
              <a:rPr lang="en-IN" sz="2000" b="1" dirty="0">
                <a:latin typeface="Times New Roman" panose="02020603050405020304" pitchFamily="18" charset="0"/>
                <a:cs typeface="Times New Roman" panose="02020603050405020304" pitchFamily="18" charset="0"/>
              </a:rPr>
              <a:t>a new project using the Console Application template. Name the project </a:t>
            </a:r>
            <a:r>
              <a:rPr lang="en-IN" sz="2000" b="1" dirty="0" err="1">
                <a:latin typeface="Times New Roman" panose="02020603050405020304" pitchFamily="18" charset="0"/>
                <a:cs typeface="Times New Roman" panose="02020603050405020304" pitchFamily="18" charset="0"/>
              </a:rPr>
              <a:t>BinaryTreeTest</a:t>
            </a:r>
            <a:r>
              <a:rPr lang="en-IN" sz="2000" b="1" dirty="0">
                <a:latin typeface="Times New Roman" panose="02020603050405020304" pitchFamily="18" charset="0"/>
                <a:cs typeface="Times New Roman" panose="02020603050405020304" pitchFamily="18" charset="0"/>
              </a:rPr>
              <a:t>. Set the Location to \Microsoft Press\Visual </a:t>
            </a:r>
            <a:r>
              <a:rPr lang="en-IN" sz="2000" b="1" dirty="0" err="1">
                <a:latin typeface="Times New Roman" panose="02020603050405020304" pitchFamily="18" charset="0"/>
                <a:cs typeface="Times New Roman" panose="02020603050405020304" pitchFamily="18" charset="0"/>
              </a:rPr>
              <a:t>CSharp</a:t>
            </a:r>
            <a:r>
              <a:rPr lang="en-IN" sz="2000" b="1" dirty="0">
                <a:latin typeface="Times New Roman" panose="02020603050405020304" pitchFamily="18" charset="0"/>
                <a:cs typeface="Times New Roman" panose="02020603050405020304" pitchFamily="18" charset="0"/>
              </a:rPr>
              <a:t> Step By Step\Chapter 17 under your Documents folder, and then click </a:t>
            </a:r>
            <a:r>
              <a:rPr lang="en-IN" sz="2000" b="1" dirty="0" smtClean="0">
                <a:latin typeface="Times New Roman" panose="02020603050405020304" pitchFamily="18" charset="0"/>
                <a:cs typeface="Times New Roman" panose="02020603050405020304" pitchFamily="18" charset="0"/>
              </a:rPr>
              <a:t>OK.</a:t>
            </a:r>
          </a:p>
          <a:p>
            <a:pPr marL="0" indent="0" algn="just">
              <a:buNone/>
            </a:pPr>
            <a:r>
              <a:rPr lang="en-IN" sz="2000" b="1" dirty="0" smtClean="0">
                <a:latin typeface="Times New Roman" panose="02020603050405020304" pitchFamily="18" charset="0"/>
                <a:cs typeface="Times New Roman" panose="02020603050405020304" pitchFamily="18" charset="0"/>
              </a:rPr>
              <a:t>3) Ensure </a:t>
            </a:r>
            <a:r>
              <a:rPr lang="en-IN" sz="2000" b="1" dirty="0">
                <a:latin typeface="Times New Roman" panose="02020603050405020304" pitchFamily="18" charset="0"/>
                <a:cs typeface="Times New Roman" panose="02020603050405020304" pitchFamily="18" charset="0"/>
              </a:rPr>
              <a:t>that the </a:t>
            </a:r>
            <a:r>
              <a:rPr lang="en-IN" sz="2000" b="1" dirty="0" err="1">
                <a:latin typeface="Times New Roman" panose="02020603050405020304" pitchFamily="18" charset="0"/>
                <a:cs typeface="Times New Roman" panose="02020603050405020304" pitchFamily="18" charset="0"/>
              </a:rPr>
              <a:t>BinaryTreeTest</a:t>
            </a:r>
            <a:r>
              <a:rPr lang="en-IN" sz="2000" b="1" dirty="0">
                <a:latin typeface="Times New Roman" panose="02020603050405020304" pitchFamily="18" charset="0"/>
                <a:cs typeface="Times New Roman" panose="02020603050405020304" pitchFamily="18" charset="0"/>
              </a:rPr>
              <a:t> project is selected in Solution Explorer. On the PROJECT menu, click Set as </a:t>
            </a:r>
            <a:r>
              <a:rPr lang="en-IN" sz="2000" b="1" dirty="0" err="1">
                <a:latin typeface="Times New Roman" panose="02020603050405020304" pitchFamily="18" charset="0"/>
                <a:cs typeface="Times New Roman" panose="02020603050405020304" pitchFamily="18" charset="0"/>
              </a:rPr>
              <a:t>Startup</a:t>
            </a:r>
            <a:r>
              <a:rPr lang="en-IN" sz="2000" b="1" dirty="0">
                <a:latin typeface="Times New Roman" panose="02020603050405020304" pitchFamily="18" charset="0"/>
                <a:cs typeface="Times New Roman" panose="02020603050405020304" pitchFamily="18" charset="0"/>
              </a:rPr>
              <a:t> Project.</a:t>
            </a:r>
          </a:p>
          <a:p>
            <a:pPr algn="just"/>
            <a:r>
              <a:rPr lang="en-IN" sz="2000" b="1" dirty="0">
                <a:latin typeface="Times New Roman" panose="02020603050405020304" pitchFamily="18" charset="0"/>
                <a:cs typeface="Times New Roman" panose="02020603050405020304" pitchFamily="18" charset="0"/>
              </a:rPr>
              <a:t>The </a:t>
            </a:r>
            <a:r>
              <a:rPr lang="en-IN" sz="2000" b="1" dirty="0" err="1">
                <a:latin typeface="Times New Roman" panose="02020603050405020304" pitchFamily="18" charset="0"/>
                <a:cs typeface="Times New Roman" panose="02020603050405020304" pitchFamily="18" charset="0"/>
              </a:rPr>
              <a:t>BinaryTreeTest</a:t>
            </a:r>
            <a:r>
              <a:rPr lang="en-IN" sz="2000" b="1" dirty="0">
                <a:latin typeface="Times New Roman" panose="02020603050405020304" pitchFamily="18" charset="0"/>
                <a:cs typeface="Times New Roman" panose="02020603050405020304" pitchFamily="18" charset="0"/>
              </a:rPr>
              <a:t> project is highlighted in Solution Explorer. When you run the application, this is the project that will actually </a:t>
            </a:r>
            <a:r>
              <a:rPr lang="en-IN" sz="2000" b="1" dirty="0" smtClean="0">
                <a:latin typeface="Times New Roman" panose="02020603050405020304" pitchFamily="18" charset="0"/>
                <a:cs typeface="Times New Roman" panose="02020603050405020304" pitchFamily="18" charset="0"/>
              </a:rPr>
              <a:t>execute.</a:t>
            </a:r>
          </a:p>
          <a:p>
            <a:pPr marL="0" indent="0" algn="just">
              <a:buNone/>
            </a:pPr>
            <a:r>
              <a:rPr lang="en-IN" sz="2000" b="1" dirty="0" smtClean="0">
                <a:latin typeface="Times New Roman" panose="02020603050405020304" pitchFamily="18" charset="0"/>
                <a:cs typeface="Times New Roman" panose="02020603050405020304" pitchFamily="18" charset="0"/>
              </a:rPr>
              <a:t>4) Ensure </a:t>
            </a:r>
            <a:r>
              <a:rPr lang="en-IN" sz="2000" b="1" dirty="0">
                <a:latin typeface="Times New Roman" panose="02020603050405020304" pitchFamily="18" charset="0"/>
                <a:cs typeface="Times New Roman" panose="02020603050405020304" pitchFamily="18" charset="0"/>
              </a:rPr>
              <a:t>that the </a:t>
            </a:r>
            <a:r>
              <a:rPr lang="en-IN" sz="2000" b="1" dirty="0" err="1">
                <a:latin typeface="Times New Roman" panose="02020603050405020304" pitchFamily="18" charset="0"/>
                <a:cs typeface="Times New Roman" panose="02020603050405020304" pitchFamily="18" charset="0"/>
              </a:rPr>
              <a:t>BinaryTreeTest</a:t>
            </a:r>
            <a:r>
              <a:rPr lang="en-IN" sz="2000" b="1" dirty="0">
                <a:latin typeface="Times New Roman" panose="02020603050405020304" pitchFamily="18" charset="0"/>
                <a:cs typeface="Times New Roman" panose="02020603050405020304" pitchFamily="18" charset="0"/>
              </a:rPr>
              <a:t> project is still selected in Solution Explorer. On the PROJECT menu, click Add Reference. In the left pane of the Reference Manager - </a:t>
            </a:r>
            <a:r>
              <a:rPr lang="en-IN" sz="2000" b="1" dirty="0" err="1">
                <a:latin typeface="Times New Roman" panose="02020603050405020304" pitchFamily="18" charset="0"/>
                <a:cs typeface="Times New Roman" panose="02020603050405020304" pitchFamily="18" charset="0"/>
              </a:rPr>
              <a:t>BinaryTreeTest</a:t>
            </a:r>
            <a:r>
              <a:rPr lang="en-IN" sz="2000" b="1" dirty="0">
                <a:latin typeface="Times New Roman" panose="02020603050405020304" pitchFamily="18" charset="0"/>
                <a:cs typeface="Times New Roman" panose="02020603050405020304" pitchFamily="18" charset="0"/>
              </a:rPr>
              <a:t> dialog box, click Solution. In the middle pane, select the </a:t>
            </a:r>
            <a:r>
              <a:rPr lang="en-IN" sz="2000" b="1" dirty="0" err="1">
                <a:latin typeface="Times New Roman" panose="02020603050405020304" pitchFamily="18" charset="0"/>
                <a:cs typeface="Times New Roman" panose="02020603050405020304" pitchFamily="18" charset="0"/>
              </a:rPr>
              <a:t>BinaryTree</a:t>
            </a:r>
            <a:r>
              <a:rPr lang="en-IN" sz="2000" b="1" dirty="0">
                <a:latin typeface="Times New Roman" panose="02020603050405020304" pitchFamily="18" charset="0"/>
                <a:cs typeface="Times New Roman" panose="02020603050405020304" pitchFamily="18" charset="0"/>
              </a:rPr>
              <a:t> project, and then click OK</a:t>
            </a:r>
            <a:r>
              <a:rPr lang="en-IN" sz="2000" b="1" dirty="0" smtClean="0">
                <a:latin typeface="Times New Roman" panose="02020603050405020304" pitchFamily="18" charset="0"/>
                <a:cs typeface="Times New Roman" panose="02020603050405020304" pitchFamily="18" charset="0"/>
              </a:rPr>
              <a:t>. </a:t>
            </a:r>
          </a:p>
          <a:p>
            <a:pPr marL="0" indent="0" algn="just">
              <a:buNone/>
            </a:pPr>
            <a:endParaRPr lang="en-IN" sz="2000" b="1" dirty="0">
              <a:latin typeface="Times New Roman" panose="02020603050405020304" pitchFamily="18" charset="0"/>
              <a:cs typeface="Times New Roman" panose="02020603050405020304" pitchFamily="18" charset="0"/>
            </a:endParaRPr>
          </a:p>
          <a:p>
            <a:pPr marL="0" indent="0" algn="just">
              <a:buNone/>
            </a:pPr>
            <a:endParaRPr lang="en-IN" sz="2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205980" y="4941168"/>
            <a:ext cx="7842976" cy="1832451"/>
          </a:xfrm>
          <a:prstGeom prst="rect">
            <a:avLst/>
          </a:prstGeom>
        </p:spPr>
      </p:pic>
    </p:spTree>
    <p:extLst>
      <p:ext uri="{BB962C8B-B14F-4D97-AF65-F5344CB8AC3E}">
        <p14:creationId xmlns:p14="http://schemas.microsoft.com/office/powerpoint/2010/main" xmlns="" val="6321819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IN" sz="4000" b="1" dirty="0">
                <a:solidFill>
                  <a:srgbClr val="FF0000"/>
                </a:solidFill>
              </a:rPr>
              <a:t>Test the </a:t>
            </a:r>
            <a:r>
              <a:rPr lang="en-IN" sz="4000" b="1" i="1" dirty="0">
                <a:solidFill>
                  <a:srgbClr val="FF0000"/>
                </a:solidFill>
              </a:rPr>
              <a:t>Tree&lt;</a:t>
            </a:r>
            <a:r>
              <a:rPr lang="en-IN" sz="4000" b="1" i="1" dirty="0" err="1">
                <a:solidFill>
                  <a:srgbClr val="FF0000"/>
                </a:solidFill>
              </a:rPr>
              <a:t>TItem</a:t>
            </a:r>
            <a:r>
              <a:rPr lang="en-IN" sz="4000" b="1" i="1" dirty="0">
                <a:solidFill>
                  <a:srgbClr val="FF0000"/>
                </a:solidFill>
              </a:rPr>
              <a:t>&gt; </a:t>
            </a:r>
            <a:r>
              <a:rPr lang="en-IN" sz="4000" b="1" dirty="0">
                <a:solidFill>
                  <a:srgbClr val="FF0000"/>
                </a:solidFill>
              </a:rPr>
              <a:t>class</a:t>
            </a:r>
          </a:p>
        </p:txBody>
      </p:sp>
      <p:sp>
        <p:nvSpPr>
          <p:cNvPr id="3" name="Content Placeholder 2"/>
          <p:cNvSpPr>
            <a:spLocks noGrp="1"/>
          </p:cNvSpPr>
          <p:nvPr>
            <p:ph idx="1"/>
          </p:nvPr>
        </p:nvSpPr>
        <p:spPr>
          <a:xfrm>
            <a:off x="0" y="544488"/>
            <a:ext cx="12188825" cy="6313512"/>
          </a:xfrm>
        </p:spPr>
        <p:txBody>
          <a:bodyPr>
            <a:normAutofit/>
          </a:bodyPr>
          <a:lstStyle/>
          <a:p>
            <a:pPr marL="0" indent="0" algn="just">
              <a:buNone/>
            </a:pPr>
            <a:r>
              <a:rPr lang="en-IN" sz="2000" b="1" dirty="0">
                <a:latin typeface="Times New Roman" panose="02020603050405020304" pitchFamily="18" charset="0"/>
                <a:cs typeface="Times New Roman" panose="02020603050405020304" pitchFamily="18" charset="0"/>
              </a:rPr>
              <a:t>The </a:t>
            </a:r>
            <a:r>
              <a:rPr lang="en-IN" sz="2000" b="1" i="1" dirty="0" err="1">
                <a:latin typeface="Times New Roman" panose="02020603050405020304" pitchFamily="18" charset="0"/>
                <a:cs typeface="Times New Roman" panose="02020603050405020304" pitchFamily="18" charset="0"/>
              </a:rPr>
              <a:t>BinaryTree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assembly is added to the list of references for the </a:t>
            </a:r>
            <a:r>
              <a:rPr lang="en-IN" sz="2000" b="1" dirty="0" err="1">
                <a:latin typeface="Times New Roman" panose="02020603050405020304" pitchFamily="18" charset="0"/>
                <a:cs typeface="Times New Roman" panose="02020603050405020304" pitchFamily="18" charset="0"/>
              </a:rPr>
              <a:t>BinaryTreeTest</a:t>
            </a:r>
            <a:r>
              <a:rPr lang="en-IN" sz="2000" b="1" dirty="0">
                <a:latin typeface="Times New Roman" panose="02020603050405020304" pitchFamily="18" charset="0"/>
                <a:cs typeface="Times New Roman" panose="02020603050405020304" pitchFamily="18" charset="0"/>
              </a:rPr>
              <a:t> project in Solution Explorer. </a:t>
            </a:r>
            <a:endParaRPr lang="en-IN" sz="2000" b="1" dirty="0" smtClean="0">
              <a:latin typeface="Times New Roman" panose="02020603050405020304" pitchFamily="18" charset="0"/>
              <a:cs typeface="Times New Roman" panose="02020603050405020304" pitchFamily="18" charset="0"/>
            </a:endParaRPr>
          </a:p>
          <a:p>
            <a:pPr marL="0" indent="0" algn="just">
              <a:buNone/>
            </a:pPr>
            <a:r>
              <a:rPr lang="en-IN" sz="2000" b="1" dirty="0" smtClean="0">
                <a:latin typeface="Times New Roman" panose="02020603050405020304" pitchFamily="18" charset="0"/>
                <a:cs typeface="Times New Roman" panose="02020603050405020304" pitchFamily="18" charset="0"/>
              </a:rPr>
              <a:t>If </a:t>
            </a:r>
            <a:r>
              <a:rPr lang="en-IN" sz="2000" b="1" dirty="0">
                <a:latin typeface="Times New Roman" panose="02020603050405020304" pitchFamily="18" charset="0"/>
                <a:cs typeface="Times New Roman" panose="02020603050405020304" pitchFamily="18" charset="0"/>
              </a:rPr>
              <a:t>you examine the References folder for the </a:t>
            </a:r>
            <a:r>
              <a:rPr lang="en-IN" sz="2000" b="1" dirty="0" err="1">
                <a:latin typeface="Times New Roman" panose="02020603050405020304" pitchFamily="18" charset="0"/>
                <a:cs typeface="Times New Roman" panose="02020603050405020304" pitchFamily="18" charset="0"/>
              </a:rPr>
              <a:t>BinaryTreeTest</a:t>
            </a:r>
            <a:r>
              <a:rPr lang="en-IN" sz="2000" b="1" dirty="0">
                <a:latin typeface="Times New Roman" panose="02020603050405020304" pitchFamily="18" charset="0"/>
                <a:cs typeface="Times New Roman" panose="02020603050405020304" pitchFamily="18" charset="0"/>
              </a:rPr>
              <a:t> project in Solution Explorer, you should see the </a:t>
            </a:r>
            <a:r>
              <a:rPr lang="en-IN" sz="2000" b="1" i="1" dirty="0" err="1">
                <a:latin typeface="Times New Roman" panose="02020603050405020304" pitchFamily="18" charset="0"/>
                <a:cs typeface="Times New Roman" panose="02020603050405020304" pitchFamily="18" charset="0"/>
              </a:rPr>
              <a:t>BinaryTree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assembly listed at the top. You will now be able to create </a:t>
            </a:r>
            <a:r>
              <a:rPr lang="en-IN" sz="2000" b="1" i="1" dirty="0">
                <a:latin typeface="Times New Roman" panose="02020603050405020304" pitchFamily="18" charset="0"/>
                <a:cs typeface="Times New Roman" panose="02020603050405020304" pitchFamily="18" charset="0"/>
              </a:rPr>
              <a:t>Tree&lt;</a:t>
            </a:r>
            <a:r>
              <a:rPr lang="en-IN" sz="2000" b="1" i="1" dirty="0" err="1">
                <a:latin typeface="Times New Roman" panose="02020603050405020304" pitchFamily="18" charset="0"/>
                <a:cs typeface="Times New Roman" panose="02020603050405020304" pitchFamily="18" charset="0"/>
              </a:rPr>
              <a:t>TItem</a:t>
            </a:r>
            <a:r>
              <a:rPr lang="en-IN" sz="2000" b="1" i="1" dirty="0">
                <a:latin typeface="Times New Roman" panose="02020603050405020304" pitchFamily="18" charset="0"/>
                <a:cs typeface="Times New Roman" panose="02020603050405020304" pitchFamily="18" charset="0"/>
              </a:rPr>
              <a:t>&gt; </a:t>
            </a:r>
            <a:r>
              <a:rPr lang="en-IN" sz="2000" b="1" dirty="0">
                <a:latin typeface="Times New Roman" panose="02020603050405020304" pitchFamily="18" charset="0"/>
                <a:cs typeface="Times New Roman" panose="02020603050405020304" pitchFamily="18" charset="0"/>
              </a:rPr>
              <a:t>objects in the </a:t>
            </a:r>
            <a:r>
              <a:rPr lang="en-IN" sz="2000" b="1" dirty="0" err="1">
                <a:latin typeface="Times New Roman" panose="02020603050405020304" pitchFamily="18" charset="0"/>
                <a:cs typeface="Times New Roman" panose="02020603050405020304" pitchFamily="18" charset="0"/>
              </a:rPr>
              <a:t>BinaryTreeTest</a:t>
            </a:r>
            <a:r>
              <a:rPr lang="en-IN" sz="2000" b="1" dirty="0">
                <a:latin typeface="Times New Roman" panose="02020603050405020304" pitchFamily="18" charset="0"/>
                <a:cs typeface="Times New Roman" panose="02020603050405020304" pitchFamily="18" charset="0"/>
              </a:rPr>
              <a:t> project</a:t>
            </a:r>
            <a:r>
              <a:rPr lang="en-IN" sz="2000" b="1" dirty="0" smtClean="0">
                <a:latin typeface="Times New Roman" panose="02020603050405020304" pitchFamily="18" charset="0"/>
                <a:cs typeface="Times New Roman" panose="02020603050405020304" pitchFamily="18" charset="0"/>
              </a:rPr>
              <a:t>. </a:t>
            </a:r>
          </a:p>
          <a:p>
            <a:pPr marL="0" indent="0">
              <a:buNone/>
            </a:pPr>
            <a:r>
              <a:rPr lang="en-IN" sz="2000" b="1" dirty="0" smtClean="0">
                <a:latin typeface="Times New Roman" panose="02020603050405020304" pitchFamily="18" charset="0"/>
                <a:cs typeface="Times New Roman" panose="02020603050405020304" pitchFamily="18" charset="0"/>
              </a:rPr>
              <a:t>5) In </a:t>
            </a:r>
            <a:r>
              <a:rPr lang="en-IN" sz="2000" b="1" dirty="0">
                <a:latin typeface="Times New Roman" panose="02020603050405020304" pitchFamily="18" charset="0"/>
                <a:cs typeface="Times New Roman" panose="02020603050405020304" pitchFamily="18" charset="0"/>
              </a:rPr>
              <a:t>the Code and Text Editor window displaying the </a:t>
            </a:r>
            <a:r>
              <a:rPr lang="en-IN" sz="2000" b="1" i="1" dirty="0">
                <a:latin typeface="Times New Roman" panose="02020603050405020304" pitchFamily="18" charset="0"/>
                <a:cs typeface="Times New Roman" panose="02020603050405020304" pitchFamily="18" charset="0"/>
              </a:rPr>
              <a:t>Program </a:t>
            </a:r>
            <a:r>
              <a:rPr lang="en-IN" sz="2000" b="1" dirty="0">
                <a:latin typeface="Times New Roman" panose="02020603050405020304" pitchFamily="18" charset="0"/>
                <a:cs typeface="Times New Roman" panose="02020603050405020304" pitchFamily="18" charset="0"/>
              </a:rPr>
              <a:t>class, add the following </a:t>
            </a:r>
            <a:r>
              <a:rPr lang="en-IN" sz="2000" b="1" i="1" dirty="0">
                <a:latin typeface="Times New Roman" panose="02020603050405020304" pitchFamily="18" charset="0"/>
                <a:cs typeface="Times New Roman" panose="02020603050405020304" pitchFamily="18" charset="0"/>
              </a:rPr>
              <a:t>using </a:t>
            </a:r>
            <a:r>
              <a:rPr lang="en-IN" sz="2000" b="1" dirty="0">
                <a:latin typeface="Times New Roman" panose="02020603050405020304" pitchFamily="18" charset="0"/>
                <a:cs typeface="Times New Roman" panose="02020603050405020304" pitchFamily="18" charset="0"/>
              </a:rPr>
              <a:t>directive to the list at the top of the class:</a:t>
            </a:r>
          </a:p>
          <a:p>
            <a:pPr marL="0" indent="0">
              <a:buNone/>
            </a:pPr>
            <a:r>
              <a:rPr lang="en-IN" sz="2000" b="1" dirty="0" smtClean="0">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using </a:t>
            </a:r>
            <a:r>
              <a:rPr lang="en-IN" sz="2000" b="1" dirty="0" err="1">
                <a:solidFill>
                  <a:srgbClr val="FF0000"/>
                </a:solidFill>
                <a:latin typeface="Times New Roman" panose="02020603050405020304" pitchFamily="18" charset="0"/>
                <a:cs typeface="Times New Roman" panose="02020603050405020304" pitchFamily="18" charset="0"/>
              </a:rPr>
              <a:t>BinaryTree</a:t>
            </a:r>
            <a:r>
              <a:rPr lang="en-IN" sz="2000" b="1" dirty="0">
                <a:solidFill>
                  <a:srgbClr val="FF0000"/>
                </a:solidFill>
                <a:latin typeface="Times New Roman" panose="02020603050405020304" pitchFamily="18" charset="0"/>
                <a:cs typeface="Times New Roman" panose="02020603050405020304" pitchFamily="18" charset="0"/>
              </a:rPr>
              <a:t>;</a:t>
            </a:r>
          </a:p>
          <a:p>
            <a:pPr marL="0" indent="0">
              <a:buNone/>
            </a:pPr>
            <a:r>
              <a:rPr lang="en-IN" sz="2000" b="1" dirty="0" smtClean="0">
                <a:latin typeface="Times New Roman" panose="02020603050405020304" pitchFamily="18" charset="0"/>
                <a:cs typeface="Times New Roman" panose="02020603050405020304" pitchFamily="18" charset="0"/>
              </a:rPr>
              <a:t>6) Add </a:t>
            </a:r>
            <a:r>
              <a:rPr lang="en-IN" sz="2000" b="1" dirty="0">
                <a:latin typeface="Times New Roman" panose="02020603050405020304" pitchFamily="18" charset="0"/>
                <a:cs typeface="Times New Roman" panose="02020603050405020304" pitchFamily="18" charset="0"/>
              </a:rPr>
              <a:t>the statements in bold type in the following code to the </a:t>
            </a:r>
            <a:r>
              <a:rPr lang="en-IN" sz="2000" b="1" i="1" dirty="0">
                <a:latin typeface="Times New Roman" panose="02020603050405020304" pitchFamily="18" charset="0"/>
                <a:cs typeface="Times New Roman" panose="02020603050405020304" pitchFamily="18" charset="0"/>
              </a:rPr>
              <a:t>Main </a:t>
            </a:r>
            <a:r>
              <a:rPr lang="en-IN" sz="2000" b="1" dirty="0">
                <a:latin typeface="Times New Roman" panose="02020603050405020304" pitchFamily="18" charset="0"/>
                <a:cs typeface="Times New Roman" panose="02020603050405020304" pitchFamily="18" charset="0"/>
              </a:rPr>
              <a:t>method:</a:t>
            </a:r>
          </a:p>
          <a:p>
            <a:pPr marL="0" indent="0" algn="just">
              <a:buNone/>
            </a:pPr>
            <a:endParaRPr lang="en-IN" sz="20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710036" y="3933056"/>
            <a:ext cx="7272808" cy="2743200"/>
          </a:xfrm>
          <a:prstGeom prst="rect">
            <a:avLst/>
          </a:prstGeom>
        </p:spPr>
      </p:pic>
    </p:spTree>
    <p:extLst>
      <p:ext uri="{BB962C8B-B14F-4D97-AF65-F5344CB8AC3E}">
        <p14:creationId xmlns:p14="http://schemas.microsoft.com/office/powerpoint/2010/main" xmlns="" val="4003347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3" y="96585"/>
            <a:ext cx="11737304" cy="544488"/>
          </a:xfrm>
        </p:spPr>
        <p:txBody>
          <a:bodyPr>
            <a:noAutofit/>
          </a:bodyPr>
          <a:lstStyle/>
          <a:p>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r>
            <a:br>
              <a:rPr lang="en-IN" sz="2800" b="1" dirty="0" smtClean="0"/>
            </a:br>
            <a:r>
              <a:rPr lang="en-IN" sz="2800" b="1" dirty="0"/>
              <a:t/>
            </a:r>
            <a:br>
              <a:rPr lang="en-IN" sz="2800" b="1" dirty="0"/>
            </a:br>
            <a:r>
              <a:rPr lang="en-IN" sz="2800" b="1" dirty="0" smtClean="0"/>
              <a:t> </a:t>
            </a:r>
            <a:r>
              <a:rPr lang="en-IN" sz="2800" dirty="0"/>
              <a:t/>
            </a:r>
            <a:br>
              <a:rPr lang="en-IN" sz="2800" dirty="0"/>
            </a:br>
            <a:r>
              <a:rPr lang="en-IN" sz="4000" b="1" dirty="0">
                <a:solidFill>
                  <a:srgbClr val="C00000"/>
                </a:solidFill>
              </a:rPr>
              <a:t>What Are Properties?</a:t>
            </a:r>
            <a:endParaRPr lang="en-IN" sz="4000" dirty="0">
              <a:solidFill>
                <a:srgbClr val="C00000"/>
              </a:solidFill>
            </a:endParaRPr>
          </a:p>
        </p:txBody>
      </p:sp>
      <p:sp>
        <p:nvSpPr>
          <p:cNvPr id="3" name="Content Placeholder 2"/>
          <p:cNvSpPr>
            <a:spLocks noGrp="1"/>
          </p:cNvSpPr>
          <p:nvPr>
            <p:ph idx="1"/>
          </p:nvPr>
        </p:nvSpPr>
        <p:spPr>
          <a:xfrm>
            <a:off x="46532" y="641073"/>
            <a:ext cx="12155172" cy="6216927"/>
          </a:xfrm>
        </p:spPr>
        <p:txBody>
          <a:bodyPr>
            <a:normAutofit fontScale="92500" lnSpcReduction="20000"/>
          </a:bodyPr>
          <a:lstStyle/>
          <a:p>
            <a:pPr marL="0" indent="0" algn="just">
              <a:spcBef>
                <a:spcPts val="0"/>
              </a:spcBef>
              <a:buNone/>
            </a:pPr>
            <a:r>
              <a:rPr lang="en-IN" sz="2000" b="1" dirty="0">
                <a:latin typeface="Times New Roman" panose="02020603050405020304" pitchFamily="18" charset="0"/>
                <a:cs typeface="Times New Roman" panose="02020603050405020304" pitchFamily="18" charset="0"/>
              </a:rPr>
              <a:t>A </a:t>
            </a:r>
            <a:r>
              <a:rPr lang="en-IN" sz="2000" b="1" i="1" dirty="0">
                <a:latin typeface="Times New Roman" panose="02020603050405020304" pitchFamily="18" charset="0"/>
                <a:cs typeface="Times New Roman" panose="02020603050405020304" pitchFamily="18" charset="0"/>
              </a:rPr>
              <a:t>property </a:t>
            </a:r>
            <a:r>
              <a:rPr lang="en-IN" sz="2000" b="1" dirty="0">
                <a:latin typeface="Times New Roman" panose="02020603050405020304" pitchFamily="18" charset="0"/>
                <a:cs typeface="Times New Roman" panose="02020603050405020304" pitchFamily="18" charset="0"/>
              </a:rPr>
              <a:t>is a cross between a field and a method—it looks like a field but acts like a method. You access a property by using exactly the same syntax that you use to access a field. </a:t>
            </a:r>
            <a:endParaRPr lang="en-IN" sz="20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en-IN" sz="2000" b="1" dirty="0">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However</a:t>
            </a:r>
            <a:r>
              <a:rPr lang="en-IN" sz="2000" b="1" dirty="0">
                <a:latin typeface="Times New Roman" panose="02020603050405020304" pitchFamily="18" charset="0"/>
                <a:cs typeface="Times New Roman" panose="02020603050405020304" pitchFamily="18" charset="0"/>
              </a:rPr>
              <a:t>, the compiler automatically translates this </a:t>
            </a:r>
            <a:r>
              <a:rPr lang="en-IN" sz="2000" b="1" dirty="0" err="1" smtClean="0">
                <a:latin typeface="Times New Roman" panose="02020603050405020304" pitchFamily="18" charset="0"/>
                <a:cs typeface="Times New Roman" panose="02020603050405020304" pitchFamily="18" charset="0"/>
              </a:rPr>
              <a:t>fieldlike</a:t>
            </a:r>
            <a:r>
              <a:rPr lang="en-IN" sz="2000" b="1" dirty="0" smtClean="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syntax into calls to </a:t>
            </a:r>
            <a:r>
              <a:rPr lang="en-IN" sz="2000" b="1" dirty="0" err="1">
                <a:latin typeface="Times New Roman" panose="02020603050405020304" pitchFamily="18" charset="0"/>
                <a:cs typeface="Times New Roman" panose="02020603050405020304" pitchFamily="18" charset="0"/>
              </a:rPr>
              <a:t>accessor</a:t>
            </a:r>
            <a:r>
              <a:rPr lang="en-IN" sz="2000" b="1" dirty="0">
                <a:latin typeface="Times New Roman" panose="02020603050405020304" pitchFamily="18" charset="0"/>
                <a:cs typeface="Times New Roman" panose="02020603050405020304" pitchFamily="18" charset="0"/>
              </a:rPr>
              <a:t> methods (sometimes referred to as </a:t>
            </a:r>
            <a:r>
              <a:rPr lang="en-IN" sz="2000" b="1" i="1" dirty="0">
                <a:latin typeface="Times New Roman" panose="02020603050405020304" pitchFamily="18" charset="0"/>
                <a:cs typeface="Times New Roman" panose="02020603050405020304" pitchFamily="18" charset="0"/>
              </a:rPr>
              <a:t>property getters </a:t>
            </a:r>
            <a:r>
              <a:rPr lang="en-IN" sz="2000" b="1" dirty="0">
                <a:latin typeface="Times New Roman" panose="02020603050405020304" pitchFamily="18" charset="0"/>
                <a:cs typeface="Times New Roman" panose="02020603050405020304" pitchFamily="18" charset="0"/>
              </a:rPr>
              <a:t>and </a:t>
            </a:r>
            <a:r>
              <a:rPr lang="en-IN" sz="2000" b="1" i="1" dirty="0">
                <a:latin typeface="Times New Roman" panose="02020603050405020304" pitchFamily="18" charset="0"/>
                <a:cs typeface="Times New Roman" panose="02020603050405020304" pitchFamily="18" charset="0"/>
              </a:rPr>
              <a:t>property setters</a:t>
            </a:r>
            <a:r>
              <a:rPr lang="en-IN" sz="2000" b="1" dirty="0" smtClean="0">
                <a:latin typeface="Times New Roman" panose="02020603050405020304" pitchFamily="18" charset="0"/>
                <a:cs typeface="Times New Roman" panose="02020603050405020304" pitchFamily="18" charset="0"/>
              </a:rPr>
              <a:t>). </a:t>
            </a:r>
          </a:p>
          <a:p>
            <a:pPr marL="0" indent="0" algn="just">
              <a:buNone/>
            </a:pPr>
            <a:r>
              <a:rPr lang="en-IN" sz="2000" b="1" dirty="0" smtClean="0">
                <a:solidFill>
                  <a:srgbClr val="C00000"/>
                </a:solidFill>
              </a:rPr>
              <a:t>                             </a:t>
            </a:r>
          </a:p>
          <a:p>
            <a:pPr marL="0" indent="0" algn="just">
              <a:buNone/>
            </a:pPr>
            <a:r>
              <a:rPr lang="en-IN" sz="2000" b="1" dirty="0">
                <a:solidFill>
                  <a:srgbClr val="C00000"/>
                </a:solidFill>
              </a:rPr>
              <a:t> </a:t>
            </a:r>
            <a:r>
              <a:rPr lang="en-IN" sz="2000" b="1" dirty="0" smtClean="0">
                <a:solidFill>
                  <a:srgbClr val="C00000"/>
                </a:solidFill>
              </a:rPr>
              <a:t>                                  The </a:t>
            </a:r>
            <a:r>
              <a:rPr lang="en-IN" sz="2000" b="1" dirty="0">
                <a:solidFill>
                  <a:srgbClr val="C00000"/>
                </a:solidFill>
              </a:rPr>
              <a:t>syntax for a property declaration looks like this:</a:t>
            </a:r>
          </a:p>
          <a:p>
            <a:pPr marL="0" indent="0" algn="just">
              <a:spcBef>
                <a:spcPts val="0"/>
              </a:spcBef>
              <a:buNone/>
            </a:pPr>
            <a:r>
              <a:rPr lang="en-IN" sz="2000" b="1" dirty="0" smtClean="0">
                <a:solidFill>
                  <a:srgbClr val="C00000"/>
                </a:solidFill>
              </a:rPr>
              <a:t>                                         </a:t>
            </a:r>
            <a:r>
              <a:rPr lang="en-IN" sz="2000" b="1" dirty="0" err="1" smtClean="0">
                <a:solidFill>
                  <a:srgbClr val="C00000"/>
                </a:solidFill>
              </a:rPr>
              <a:t>AccessModifier</a:t>
            </a:r>
            <a:r>
              <a:rPr lang="en-IN" sz="2000" b="1" dirty="0" smtClean="0">
                <a:solidFill>
                  <a:srgbClr val="C00000"/>
                </a:solidFill>
              </a:rPr>
              <a:t> </a:t>
            </a:r>
            <a:r>
              <a:rPr lang="en-IN" sz="2000" b="1" dirty="0">
                <a:solidFill>
                  <a:srgbClr val="C00000"/>
                </a:solidFill>
              </a:rPr>
              <a:t>Type </a:t>
            </a:r>
            <a:r>
              <a:rPr lang="en-IN" sz="2000" b="1" dirty="0" err="1" smtClean="0">
                <a:solidFill>
                  <a:srgbClr val="C00000"/>
                </a:solidFill>
              </a:rPr>
              <a:t>PropertyName</a:t>
            </a:r>
            <a:endParaRPr lang="en-IN" sz="2000" b="1" dirty="0" smtClean="0">
              <a:solidFill>
                <a:srgbClr val="C00000"/>
              </a:solidFill>
            </a:endParaRPr>
          </a:p>
          <a:p>
            <a:pPr marL="0" indent="0" algn="just">
              <a:spcBef>
                <a:spcPts val="0"/>
              </a:spcBef>
              <a:buNone/>
            </a:pPr>
            <a:r>
              <a:rPr lang="en-IN" sz="2000" b="1" dirty="0">
                <a:solidFill>
                  <a:srgbClr val="C00000"/>
                </a:solidFill>
              </a:rPr>
              <a:t> </a:t>
            </a:r>
            <a:r>
              <a:rPr lang="en-IN" sz="2000" b="1" dirty="0" smtClean="0">
                <a:solidFill>
                  <a:srgbClr val="C00000"/>
                </a:solidFill>
              </a:rPr>
              <a:t>                                      { </a:t>
            </a:r>
          </a:p>
          <a:p>
            <a:pPr marL="0" indent="0" algn="just">
              <a:spcBef>
                <a:spcPts val="0"/>
              </a:spcBef>
              <a:buNone/>
            </a:pPr>
            <a:r>
              <a:rPr lang="en-IN" sz="2000" b="1" dirty="0">
                <a:solidFill>
                  <a:srgbClr val="C00000"/>
                </a:solidFill>
              </a:rPr>
              <a:t> </a:t>
            </a:r>
            <a:r>
              <a:rPr lang="en-IN" sz="2000" b="1" dirty="0" smtClean="0">
                <a:solidFill>
                  <a:srgbClr val="C00000"/>
                </a:solidFill>
              </a:rPr>
              <a:t>                                                get </a:t>
            </a:r>
          </a:p>
          <a:p>
            <a:pPr marL="0" indent="0" algn="just">
              <a:spcBef>
                <a:spcPts val="0"/>
              </a:spcBef>
              <a:buNone/>
            </a:pPr>
            <a:r>
              <a:rPr lang="en-IN" sz="2000" b="1" dirty="0">
                <a:solidFill>
                  <a:srgbClr val="C00000"/>
                </a:solidFill>
              </a:rPr>
              <a:t> </a:t>
            </a:r>
            <a:r>
              <a:rPr lang="en-IN" sz="2000" b="1" dirty="0" smtClean="0">
                <a:solidFill>
                  <a:srgbClr val="C00000"/>
                </a:solidFill>
              </a:rPr>
              <a:t>                                                { </a:t>
            </a:r>
          </a:p>
          <a:p>
            <a:pPr marL="0" indent="0" algn="just">
              <a:spcBef>
                <a:spcPts val="0"/>
              </a:spcBef>
              <a:buNone/>
            </a:pPr>
            <a:r>
              <a:rPr lang="en-IN" sz="2000" b="1" dirty="0">
                <a:solidFill>
                  <a:srgbClr val="C00000"/>
                </a:solidFill>
              </a:rPr>
              <a:t> </a:t>
            </a:r>
            <a:r>
              <a:rPr lang="en-IN" sz="2000" b="1" dirty="0" smtClean="0">
                <a:solidFill>
                  <a:srgbClr val="C00000"/>
                </a:solidFill>
              </a:rPr>
              <a:t>                                                     // </a:t>
            </a:r>
            <a:r>
              <a:rPr lang="en-IN" sz="2000" b="1" dirty="0">
                <a:solidFill>
                  <a:srgbClr val="C00000"/>
                </a:solidFill>
              </a:rPr>
              <a:t>read </a:t>
            </a:r>
            <a:r>
              <a:rPr lang="en-IN" sz="2000" b="1" dirty="0" err="1">
                <a:solidFill>
                  <a:srgbClr val="C00000"/>
                </a:solidFill>
              </a:rPr>
              <a:t>accessor</a:t>
            </a:r>
            <a:r>
              <a:rPr lang="en-IN" sz="2000" b="1" dirty="0">
                <a:solidFill>
                  <a:srgbClr val="C00000"/>
                </a:solidFill>
              </a:rPr>
              <a:t> code </a:t>
            </a:r>
            <a:endParaRPr lang="en-IN" sz="2000" b="1" dirty="0" smtClean="0">
              <a:solidFill>
                <a:srgbClr val="C00000"/>
              </a:solidFill>
            </a:endParaRPr>
          </a:p>
          <a:p>
            <a:pPr marL="0" indent="0" algn="just">
              <a:spcBef>
                <a:spcPts val="0"/>
              </a:spcBef>
              <a:buNone/>
            </a:pPr>
            <a:r>
              <a:rPr lang="en-IN" sz="2000" b="1" dirty="0">
                <a:solidFill>
                  <a:srgbClr val="C00000"/>
                </a:solidFill>
              </a:rPr>
              <a:t> </a:t>
            </a:r>
            <a:r>
              <a:rPr lang="en-IN" sz="2000" b="1" dirty="0" smtClean="0">
                <a:solidFill>
                  <a:srgbClr val="C00000"/>
                </a:solidFill>
              </a:rPr>
              <a:t>                                                }</a:t>
            </a:r>
          </a:p>
          <a:p>
            <a:pPr marL="0" indent="0" algn="just">
              <a:spcBef>
                <a:spcPts val="0"/>
              </a:spcBef>
              <a:buNone/>
            </a:pPr>
            <a:r>
              <a:rPr lang="en-IN" sz="2000" b="1" dirty="0">
                <a:solidFill>
                  <a:srgbClr val="C00000"/>
                </a:solidFill>
              </a:rPr>
              <a:t> </a:t>
            </a:r>
            <a:r>
              <a:rPr lang="en-IN" sz="2000" b="1" dirty="0" smtClean="0">
                <a:solidFill>
                  <a:srgbClr val="C00000"/>
                </a:solidFill>
              </a:rPr>
              <a:t>                                                </a:t>
            </a:r>
            <a:r>
              <a:rPr lang="en-IN" sz="2000" b="1" dirty="0">
                <a:solidFill>
                  <a:srgbClr val="C00000"/>
                </a:solidFill>
              </a:rPr>
              <a:t>set </a:t>
            </a:r>
            <a:endParaRPr lang="en-IN" sz="2000" b="1" dirty="0" smtClean="0">
              <a:solidFill>
                <a:srgbClr val="C00000"/>
              </a:solidFill>
            </a:endParaRPr>
          </a:p>
          <a:p>
            <a:pPr marL="0" indent="0" algn="just">
              <a:spcBef>
                <a:spcPts val="0"/>
              </a:spcBef>
              <a:buNone/>
            </a:pPr>
            <a:r>
              <a:rPr lang="en-IN" sz="2000" b="1" dirty="0">
                <a:solidFill>
                  <a:srgbClr val="C00000"/>
                </a:solidFill>
              </a:rPr>
              <a:t> </a:t>
            </a:r>
            <a:r>
              <a:rPr lang="en-IN" sz="2000" b="1" dirty="0" smtClean="0">
                <a:solidFill>
                  <a:srgbClr val="C00000"/>
                </a:solidFill>
              </a:rPr>
              <a:t>                                                {</a:t>
            </a:r>
          </a:p>
          <a:p>
            <a:pPr marL="0" indent="0" algn="just">
              <a:spcBef>
                <a:spcPts val="0"/>
              </a:spcBef>
              <a:buNone/>
            </a:pPr>
            <a:r>
              <a:rPr lang="en-IN" sz="2000" b="1" dirty="0">
                <a:solidFill>
                  <a:srgbClr val="C00000"/>
                </a:solidFill>
              </a:rPr>
              <a:t> </a:t>
            </a:r>
            <a:r>
              <a:rPr lang="en-IN" sz="2000" b="1" dirty="0" smtClean="0">
                <a:solidFill>
                  <a:srgbClr val="C00000"/>
                </a:solidFill>
              </a:rPr>
              <a:t>                                                      </a:t>
            </a:r>
            <a:r>
              <a:rPr lang="en-IN" sz="2000" b="1" dirty="0">
                <a:solidFill>
                  <a:srgbClr val="C00000"/>
                </a:solidFill>
              </a:rPr>
              <a:t>// write </a:t>
            </a:r>
            <a:r>
              <a:rPr lang="en-IN" sz="2000" b="1" dirty="0" err="1">
                <a:solidFill>
                  <a:srgbClr val="C00000"/>
                </a:solidFill>
              </a:rPr>
              <a:t>accessor</a:t>
            </a:r>
            <a:r>
              <a:rPr lang="en-IN" sz="2000" b="1" dirty="0">
                <a:solidFill>
                  <a:srgbClr val="C00000"/>
                </a:solidFill>
              </a:rPr>
              <a:t> code </a:t>
            </a:r>
            <a:endParaRPr lang="en-IN" sz="2000" b="1" dirty="0" smtClean="0">
              <a:solidFill>
                <a:srgbClr val="C00000"/>
              </a:solidFill>
            </a:endParaRPr>
          </a:p>
          <a:p>
            <a:pPr marL="0" indent="0" algn="just">
              <a:spcBef>
                <a:spcPts val="0"/>
              </a:spcBef>
              <a:buNone/>
            </a:pPr>
            <a:r>
              <a:rPr lang="en-IN" sz="2000" b="1" dirty="0">
                <a:solidFill>
                  <a:srgbClr val="C00000"/>
                </a:solidFill>
              </a:rPr>
              <a:t> </a:t>
            </a:r>
            <a:r>
              <a:rPr lang="en-IN" sz="2000" b="1" dirty="0" smtClean="0">
                <a:solidFill>
                  <a:srgbClr val="C00000"/>
                </a:solidFill>
              </a:rPr>
              <a:t>                                                 }</a:t>
            </a:r>
          </a:p>
          <a:p>
            <a:pPr marL="0" indent="0" algn="just">
              <a:spcBef>
                <a:spcPts val="0"/>
              </a:spcBef>
              <a:buNone/>
            </a:pPr>
            <a:r>
              <a:rPr lang="en-IN" sz="2000" b="1" dirty="0">
                <a:solidFill>
                  <a:srgbClr val="C00000"/>
                </a:solidFill>
              </a:rPr>
              <a:t> </a:t>
            </a:r>
            <a:r>
              <a:rPr lang="en-IN" sz="2000" b="1" dirty="0" smtClean="0">
                <a:solidFill>
                  <a:srgbClr val="C00000"/>
                </a:solidFill>
              </a:rPr>
              <a:t>                                       </a:t>
            </a:r>
            <a:r>
              <a:rPr lang="en-IN" sz="2000" b="1" dirty="0">
                <a:solidFill>
                  <a:srgbClr val="C00000"/>
                </a:solidFill>
              </a:rPr>
              <a:t>}</a:t>
            </a:r>
            <a:endParaRPr lang="en-IN" sz="2000" b="1" dirty="0">
              <a:solidFill>
                <a:srgbClr val="C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en-IN" sz="2000" b="1" dirty="0" smtClean="0">
              <a:solidFill>
                <a:srgbClr val="C00000"/>
              </a:solidFill>
            </a:endParaRPr>
          </a:p>
          <a:p>
            <a:pPr marL="0" indent="0" algn="just">
              <a:spcBef>
                <a:spcPts val="0"/>
              </a:spcBef>
              <a:buNone/>
            </a:pPr>
            <a:endParaRPr lang="en-IN" sz="2000" b="1" dirty="0">
              <a:solidFill>
                <a:srgbClr val="C00000"/>
              </a:solidFill>
              <a:latin typeface="Segoe"/>
            </a:endParaRPr>
          </a:p>
          <a:p>
            <a:pPr algn="just">
              <a:spcBef>
                <a:spcPts val="0"/>
              </a:spcBef>
            </a:pPr>
            <a:r>
              <a:rPr lang="en-IN" sz="2000" b="1" dirty="0" smtClean="0">
                <a:solidFill>
                  <a:srgbClr val="000000"/>
                </a:solidFill>
                <a:latin typeface="Times New Roman" panose="02020603050405020304" pitchFamily="18" charset="0"/>
                <a:cs typeface="Times New Roman" panose="02020603050405020304" pitchFamily="18" charset="0"/>
              </a:rPr>
              <a:t>A </a:t>
            </a:r>
            <a:r>
              <a:rPr lang="en-IN" sz="2000" b="1" dirty="0">
                <a:solidFill>
                  <a:srgbClr val="000000"/>
                </a:solidFill>
                <a:latin typeface="Times New Roman" panose="02020603050405020304" pitchFamily="18" charset="0"/>
                <a:cs typeface="Times New Roman" panose="02020603050405020304" pitchFamily="18" charset="0"/>
              </a:rPr>
              <a:t>property can contain two blocks of code, starting with the </a:t>
            </a:r>
            <a:r>
              <a:rPr lang="en-IN" sz="2000" b="1" i="1" dirty="0">
                <a:solidFill>
                  <a:srgbClr val="000000"/>
                </a:solidFill>
                <a:latin typeface="Times New Roman" panose="02020603050405020304" pitchFamily="18" charset="0"/>
                <a:cs typeface="Times New Roman" panose="02020603050405020304" pitchFamily="18" charset="0"/>
              </a:rPr>
              <a:t>get </a:t>
            </a:r>
            <a:r>
              <a:rPr lang="en-IN" sz="2000" b="1" dirty="0">
                <a:solidFill>
                  <a:srgbClr val="000000"/>
                </a:solidFill>
                <a:latin typeface="Times New Roman" panose="02020603050405020304" pitchFamily="18" charset="0"/>
                <a:cs typeface="Times New Roman" panose="02020603050405020304" pitchFamily="18" charset="0"/>
              </a:rPr>
              <a:t>and </a:t>
            </a:r>
            <a:r>
              <a:rPr lang="en-IN" sz="2000" b="1" i="1" dirty="0">
                <a:solidFill>
                  <a:srgbClr val="000000"/>
                </a:solidFill>
                <a:latin typeface="Times New Roman" panose="02020603050405020304" pitchFamily="18" charset="0"/>
                <a:cs typeface="Times New Roman" panose="02020603050405020304" pitchFamily="18" charset="0"/>
              </a:rPr>
              <a:t>set </a:t>
            </a:r>
            <a:r>
              <a:rPr lang="en-IN" sz="2000" b="1" dirty="0">
                <a:solidFill>
                  <a:srgbClr val="000000"/>
                </a:solidFill>
                <a:latin typeface="Times New Roman" panose="02020603050405020304" pitchFamily="18" charset="0"/>
                <a:cs typeface="Times New Roman" panose="02020603050405020304" pitchFamily="18" charset="0"/>
              </a:rPr>
              <a:t>keywords. </a:t>
            </a:r>
            <a:endParaRPr lang="en-IN" sz="2000" b="1"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en-IN" sz="2000" b="1"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en-IN" sz="2000" b="1" dirty="0" smtClean="0">
                <a:solidFill>
                  <a:srgbClr val="000000"/>
                </a:solidFill>
                <a:latin typeface="Times New Roman" panose="02020603050405020304" pitchFamily="18" charset="0"/>
                <a:cs typeface="Times New Roman" panose="02020603050405020304" pitchFamily="18" charset="0"/>
              </a:rPr>
              <a:t>The </a:t>
            </a:r>
            <a:r>
              <a:rPr lang="en-IN" sz="2000" b="1" i="1" dirty="0">
                <a:solidFill>
                  <a:srgbClr val="000000"/>
                </a:solidFill>
                <a:latin typeface="Times New Roman" panose="02020603050405020304" pitchFamily="18" charset="0"/>
                <a:cs typeface="Times New Roman" panose="02020603050405020304" pitchFamily="18" charset="0"/>
              </a:rPr>
              <a:t>get </a:t>
            </a:r>
            <a:r>
              <a:rPr lang="en-IN" sz="2000" b="1" dirty="0">
                <a:solidFill>
                  <a:srgbClr val="000000"/>
                </a:solidFill>
                <a:latin typeface="Times New Roman" panose="02020603050405020304" pitchFamily="18" charset="0"/>
                <a:cs typeface="Times New Roman" panose="02020603050405020304" pitchFamily="18" charset="0"/>
              </a:rPr>
              <a:t>block contains statements that execute when the property is read, and the </a:t>
            </a:r>
            <a:r>
              <a:rPr lang="en-IN" sz="2000" b="1" i="1" dirty="0">
                <a:solidFill>
                  <a:srgbClr val="000000"/>
                </a:solidFill>
                <a:latin typeface="Times New Roman" panose="02020603050405020304" pitchFamily="18" charset="0"/>
                <a:cs typeface="Times New Roman" panose="02020603050405020304" pitchFamily="18" charset="0"/>
              </a:rPr>
              <a:t>set </a:t>
            </a:r>
            <a:r>
              <a:rPr lang="en-IN" sz="2000" b="1" dirty="0">
                <a:solidFill>
                  <a:srgbClr val="000000"/>
                </a:solidFill>
                <a:latin typeface="Times New Roman" panose="02020603050405020304" pitchFamily="18" charset="0"/>
                <a:cs typeface="Times New Roman" panose="02020603050405020304" pitchFamily="18" charset="0"/>
              </a:rPr>
              <a:t>block contains statements that run when the property is written to. The type of the property specifies the type of data read and written by the </a:t>
            </a:r>
            <a:r>
              <a:rPr lang="en-IN" sz="2000" b="1" i="1" dirty="0">
                <a:solidFill>
                  <a:srgbClr val="000000"/>
                </a:solidFill>
                <a:latin typeface="Times New Roman" panose="02020603050405020304" pitchFamily="18" charset="0"/>
                <a:cs typeface="Times New Roman" panose="02020603050405020304" pitchFamily="18" charset="0"/>
              </a:rPr>
              <a:t>get </a:t>
            </a:r>
            <a:r>
              <a:rPr lang="en-IN" sz="2000" b="1" dirty="0">
                <a:solidFill>
                  <a:srgbClr val="000000"/>
                </a:solidFill>
                <a:latin typeface="Times New Roman" panose="02020603050405020304" pitchFamily="18" charset="0"/>
                <a:cs typeface="Times New Roman" panose="02020603050405020304" pitchFamily="18" charset="0"/>
              </a:rPr>
              <a:t>and </a:t>
            </a:r>
            <a:r>
              <a:rPr lang="en-IN" sz="2000" b="1" i="1" dirty="0">
                <a:solidFill>
                  <a:srgbClr val="000000"/>
                </a:solidFill>
                <a:latin typeface="Times New Roman" panose="02020603050405020304" pitchFamily="18" charset="0"/>
                <a:cs typeface="Times New Roman" panose="02020603050405020304" pitchFamily="18" charset="0"/>
              </a:rPr>
              <a:t>set </a:t>
            </a:r>
            <a:r>
              <a:rPr lang="en-IN" sz="2000" b="1" dirty="0" err="1">
                <a:solidFill>
                  <a:srgbClr val="000000"/>
                </a:solidFill>
                <a:latin typeface="Times New Roman" panose="02020603050405020304" pitchFamily="18" charset="0"/>
                <a:cs typeface="Times New Roman" panose="02020603050405020304" pitchFamily="18" charset="0"/>
              </a:rPr>
              <a:t>accessors</a:t>
            </a:r>
            <a:r>
              <a:rPr lang="en-IN" sz="2000" b="1" dirty="0">
                <a:solidFill>
                  <a:srgbClr val="000000"/>
                </a:solidFill>
                <a:latin typeface="Times New Roman" panose="02020603050405020304" pitchFamily="18" charset="0"/>
                <a:cs typeface="Times New Roman" panose="02020603050405020304" pitchFamily="18" charset="0"/>
              </a:rPr>
              <a:t>.</a:t>
            </a:r>
            <a:r>
              <a:rPr lang="en-IN" sz="2000" b="1" dirty="0" smtClean="0">
                <a:solidFill>
                  <a:srgbClr val="C00000"/>
                </a:solidFill>
                <a:latin typeface="Times New Roman" panose="02020603050405020304" pitchFamily="18" charset="0"/>
                <a:cs typeface="Times New Roman" panose="02020603050405020304" pitchFamily="18" charset="0"/>
              </a:rPr>
              <a:t>   </a:t>
            </a:r>
            <a:r>
              <a:rPr lang="en-IN" sz="2000" b="1" dirty="0" smtClean="0">
                <a:solidFill>
                  <a:srgbClr val="C00000"/>
                </a:solidFill>
              </a:rPr>
              <a:t>                        </a:t>
            </a:r>
            <a:endParaRPr lang="en-IN" sz="2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728913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IN" sz="4000" b="1" dirty="0">
                <a:solidFill>
                  <a:srgbClr val="FF0000"/>
                </a:solidFill>
              </a:rPr>
              <a:t>Test the </a:t>
            </a:r>
            <a:r>
              <a:rPr lang="en-IN" sz="4000" b="1" i="1" dirty="0">
                <a:solidFill>
                  <a:srgbClr val="FF0000"/>
                </a:solidFill>
              </a:rPr>
              <a:t>Tree&lt;</a:t>
            </a:r>
            <a:r>
              <a:rPr lang="en-IN" sz="4000" b="1" i="1" dirty="0" err="1">
                <a:solidFill>
                  <a:srgbClr val="FF0000"/>
                </a:solidFill>
              </a:rPr>
              <a:t>TItem</a:t>
            </a:r>
            <a:r>
              <a:rPr lang="en-IN" sz="4000" b="1" i="1" dirty="0">
                <a:solidFill>
                  <a:srgbClr val="FF0000"/>
                </a:solidFill>
              </a:rPr>
              <a:t>&gt; </a:t>
            </a:r>
            <a:r>
              <a:rPr lang="en-IN" sz="4000" b="1" dirty="0">
                <a:solidFill>
                  <a:srgbClr val="FF0000"/>
                </a:solidFill>
              </a:rPr>
              <a:t>class</a:t>
            </a:r>
          </a:p>
        </p:txBody>
      </p:sp>
      <p:sp>
        <p:nvSpPr>
          <p:cNvPr id="3" name="Content Placeholder 2"/>
          <p:cNvSpPr>
            <a:spLocks noGrp="1"/>
          </p:cNvSpPr>
          <p:nvPr>
            <p:ph idx="1"/>
          </p:nvPr>
        </p:nvSpPr>
        <p:spPr>
          <a:xfrm>
            <a:off x="0" y="544488"/>
            <a:ext cx="12188825" cy="6313512"/>
          </a:xfrm>
        </p:spPr>
        <p:txBody>
          <a:bodyPr>
            <a:normAutofit/>
          </a:bodyPr>
          <a:lstStyle/>
          <a:p>
            <a:pPr marL="0" indent="0" algn="just">
              <a:buNone/>
            </a:pPr>
            <a:r>
              <a:rPr lang="en-IN" sz="2000" b="1" dirty="0">
                <a:latin typeface="Times New Roman" panose="02020603050405020304" pitchFamily="18" charset="0"/>
                <a:cs typeface="Times New Roman" panose="02020603050405020304" pitchFamily="18" charset="0"/>
              </a:rPr>
              <a:t>These statements create a new binary tree for holding </a:t>
            </a:r>
            <a:r>
              <a:rPr lang="en-IN" sz="2000" b="1" i="1" dirty="0" err="1">
                <a:latin typeface="Times New Roman" panose="02020603050405020304" pitchFamily="18" charset="0"/>
                <a:cs typeface="Times New Roman" panose="02020603050405020304" pitchFamily="18" charset="0"/>
              </a:rPr>
              <a:t>int</a:t>
            </a:r>
            <a:r>
              <a:rPr lang="en-IN" sz="2000" b="1" dirty="0" err="1">
                <a:latin typeface="Times New Roman" panose="02020603050405020304" pitchFamily="18" charset="0"/>
                <a:cs typeface="Times New Roman" panose="02020603050405020304" pitchFamily="18" charset="0"/>
              </a:rPr>
              <a:t>s</a:t>
            </a:r>
            <a:r>
              <a:rPr lang="en-IN" sz="2000" b="1" dirty="0">
                <a:latin typeface="Times New Roman" panose="02020603050405020304" pitchFamily="18" charset="0"/>
                <a:cs typeface="Times New Roman" panose="02020603050405020304" pitchFamily="18" charset="0"/>
              </a:rPr>
              <a:t>. The constructor creates an initial node containing the value 10. </a:t>
            </a:r>
            <a:endParaRPr lang="en-IN" sz="2000" b="1" dirty="0" smtClean="0">
              <a:latin typeface="Times New Roman" panose="02020603050405020304" pitchFamily="18" charset="0"/>
              <a:cs typeface="Times New Roman" panose="02020603050405020304" pitchFamily="18" charset="0"/>
            </a:endParaRPr>
          </a:p>
          <a:p>
            <a:pPr marL="0" indent="0" algn="just">
              <a:buNone/>
            </a:pPr>
            <a:r>
              <a:rPr lang="en-IN" sz="2000" b="1" dirty="0" smtClean="0">
                <a:latin typeface="Times New Roman" panose="02020603050405020304" pitchFamily="18" charset="0"/>
                <a:cs typeface="Times New Roman" panose="02020603050405020304" pitchFamily="18" charset="0"/>
              </a:rPr>
              <a:t>The </a:t>
            </a:r>
            <a:r>
              <a:rPr lang="en-IN" sz="2000" b="1" i="1" dirty="0">
                <a:latin typeface="Times New Roman" panose="02020603050405020304" pitchFamily="18" charset="0"/>
                <a:cs typeface="Times New Roman" panose="02020603050405020304" pitchFamily="18" charset="0"/>
              </a:rPr>
              <a:t>Insert </a:t>
            </a:r>
            <a:r>
              <a:rPr lang="en-IN" sz="2000" b="1" dirty="0">
                <a:latin typeface="Times New Roman" panose="02020603050405020304" pitchFamily="18" charset="0"/>
                <a:cs typeface="Times New Roman" panose="02020603050405020304" pitchFamily="18" charset="0"/>
              </a:rPr>
              <a:t>statements add nodes to the tree, and the </a:t>
            </a:r>
            <a:r>
              <a:rPr lang="en-IN" sz="2000" b="1" i="1" dirty="0" err="1">
                <a:latin typeface="Times New Roman" panose="02020603050405020304" pitchFamily="18" charset="0"/>
                <a:cs typeface="Times New Roman" panose="02020603050405020304" pitchFamily="18" charset="0"/>
              </a:rPr>
              <a:t>WalkTree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method generates a string representing the contents of the tree, which should appear sorted in ascending order when this string is displayed</a:t>
            </a:r>
            <a:r>
              <a:rPr lang="en-IN" sz="2000" b="1" dirty="0" smtClean="0">
                <a:latin typeface="Times New Roman" panose="02020603050405020304" pitchFamily="18" charset="0"/>
                <a:cs typeface="Times New Roman" panose="02020603050405020304" pitchFamily="18" charset="0"/>
              </a:rPr>
              <a:t>. </a:t>
            </a:r>
          </a:p>
          <a:p>
            <a:pPr marL="0" indent="0">
              <a:buNone/>
            </a:pPr>
            <a:r>
              <a:rPr lang="en-IN" sz="2000" b="1" dirty="0" smtClean="0">
                <a:latin typeface="Times New Roman" panose="02020603050405020304" pitchFamily="18" charset="0"/>
                <a:cs typeface="Times New Roman" panose="02020603050405020304" pitchFamily="18" charset="0"/>
              </a:rPr>
              <a:t>7) On </a:t>
            </a:r>
            <a:r>
              <a:rPr lang="en-IN" sz="2000" b="1" dirty="0">
                <a:latin typeface="Times New Roman" panose="02020603050405020304" pitchFamily="18" charset="0"/>
                <a:cs typeface="Times New Roman" panose="02020603050405020304" pitchFamily="18" charset="0"/>
              </a:rPr>
              <a:t>the BUILD menu, click Build Solution. Verify that the solution compiles, and correct any errors if necessary</a:t>
            </a:r>
            <a:r>
              <a:rPr lang="en-IN" sz="2000" b="1" dirty="0" smtClean="0">
                <a:latin typeface="Times New Roman" panose="02020603050405020304" pitchFamily="18" charset="0"/>
                <a:cs typeface="Times New Roman" panose="02020603050405020304" pitchFamily="18" charset="0"/>
              </a:rPr>
              <a:t>. </a:t>
            </a:r>
          </a:p>
          <a:p>
            <a:pPr marL="0" indent="0">
              <a:buNone/>
            </a:pPr>
            <a:r>
              <a:rPr lang="en-IN" sz="2000" b="1" dirty="0" smtClean="0">
                <a:latin typeface="Times New Roman" panose="02020603050405020304" pitchFamily="18" charset="0"/>
                <a:cs typeface="Times New Roman" panose="02020603050405020304" pitchFamily="18" charset="0"/>
              </a:rPr>
              <a:t>8) On </a:t>
            </a:r>
            <a:r>
              <a:rPr lang="en-IN" sz="2000" b="1" dirty="0">
                <a:latin typeface="Times New Roman" panose="02020603050405020304" pitchFamily="18" charset="0"/>
                <a:cs typeface="Times New Roman" panose="02020603050405020304" pitchFamily="18" charset="0"/>
              </a:rPr>
              <a:t>the DEBUG menu, click Start Without Debugging.</a:t>
            </a:r>
          </a:p>
          <a:p>
            <a:r>
              <a:rPr lang="en-IN" sz="2000" b="1" dirty="0">
                <a:latin typeface="Times New Roman" panose="02020603050405020304" pitchFamily="18" charset="0"/>
                <a:cs typeface="Times New Roman" panose="02020603050405020304" pitchFamily="18" charset="0"/>
              </a:rPr>
              <a:t>Verify that the program runs and displays the values in the following sequence:</a:t>
            </a:r>
          </a:p>
          <a:p>
            <a:pPr marL="0" indent="0">
              <a:buNone/>
            </a:pPr>
            <a:r>
              <a:rPr lang="en-IN" sz="2000" b="1" dirty="0" smtClean="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12 –8 0 5 5 8 8 10 10 11 14 15</a:t>
            </a:r>
          </a:p>
          <a:p>
            <a:pPr marL="0" indent="0">
              <a:buNone/>
            </a:pPr>
            <a:r>
              <a:rPr lang="en-IN" sz="2000" b="1" dirty="0" smtClean="0">
                <a:latin typeface="Times New Roman" panose="02020603050405020304" pitchFamily="18" charset="0"/>
                <a:cs typeface="Times New Roman" panose="02020603050405020304" pitchFamily="18" charset="0"/>
              </a:rPr>
              <a:t>9) Press </a:t>
            </a:r>
            <a:r>
              <a:rPr lang="en-IN" sz="2000" b="1" dirty="0">
                <a:latin typeface="Times New Roman" panose="02020603050405020304" pitchFamily="18" charset="0"/>
                <a:cs typeface="Times New Roman" panose="02020603050405020304" pitchFamily="18" charset="0"/>
              </a:rPr>
              <a:t>the Enter key to return to Visual Studio </a:t>
            </a:r>
            <a:r>
              <a:rPr lang="en-IN" sz="2000" b="1" dirty="0" smtClean="0">
                <a:latin typeface="Times New Roman" panose="02020603050405020304" pitchFamily="18" charset="0"/>
                <a:cs typeface="Times New Roman" panose="02020603050405020304" pitchFamily="18" charset="0"/>
              </a:rPr>
              <a:t>2015.</a:t>
            </a:r>
          </a:p>
          <a:p>
            <a:pPr marL="0" indent="0">
              <a:buNone/>
            </a:pPr>
            <a:r>
              <a:rPr lang="en-IN" sz="2000" b="1" dirty="0" smtClean="0">
                <a:latin typeface="Times New Roman" panose="02020603050405020304" pitchFamily="18" charset="0"/>
                <a:cs typeface="Times New Roman" panose="02020603050405020304" pitchFamily="18" charset="0"/>
              </a:rPr>
              <a:t>10) Add </a:t>
            </a:r>
            <a:r>
              <a:rPr lang="en-IN" sz="2000" b="1" dirty="0">
                <a:latin typeface="Times New Roman" panose="02020603050405020304" pitchFamily="18" charset="0"/>
                <a:cs typeface="Times New Roman" panose="02020603050405020304" pitchFamily="18" charset="0"/>
              </a:rPr>
              <a:t>the following statements shown in bold type to the end of the </a:t>
            </a:r>
            <a:r>
              <a:rPr lang="en-IN" sz="2000" b="1" i="1" dirty="0">
                <a:latin typeface="Times New Roman" panose="02020603050405020304" pitchFamily="18" charset="0"/>
                <a:cs typeface="Times New Roman" panose="02020603050405020304" pitchFamily="18" charset="0"/>
              </a:rPr>
              <a:t>Main </a:t>
            </a:r>
            <a:r>
              <a:rPr lang="en-IN" sz="2000" b="1" dirty="0">
                <a:latin typeface="Times New Roman" panose="02020603050405020304" pitchFamily="18" charset="0"/>
                <a:cs typeface="Times New Roman" panose="02020603050405020304" pitchFamily="18" charset="0"/>
              </a:rPr>
              <a:t>method in the </a:t>
            </a:r>
            <a:r>
              <a:rPr lang="en-IN" sz="2000" b="1" i="1" dirty="0">
                <a:latin typeface="Times New Roman" panose="02020603050405020304" pitchFamily="18" charset="0"/>
                <a:cs typeface="Times New Roman" panose="02020603050405020304" pitchFamily="18" charset="0"/>
              </a:rPr>
              <a:t>Program </a:t>
            </a:r>
            <a:r>
              <a:rPr lang="en-IN" sz="2000" b="1" dirty="0">
                <a:latin typeface="Times New Roman" panose="02020603050405020304" pitchFamily="18" charset="0"/>
                <a:cs typeface="Times New Roman" panose="02020603050405020304" pitchFamily="18" charset="0"/>
              </a:rPr>
              <a:t>class, after the existing code:</a:t>
            </a:r>
          </a:p>
          <a:p>
            <a:pPr marL="0" indent="0">
              <a:buNone/>
            </a:pPr>
            <a:endParaRPr lang="en-IN" sz="2000" b="1" dirty="0">
              <a:latin typeface="Times New Roman" panose="02020603050405020304" pitchFamily="18" charset="0"/>
              <a:cs typeface="Times New Roman" panose="02020603050405020304" pitchFamily="18" charset="0"/>
            </a:endParaRPr>
          </a:p>
          <a:p>
            <a:pPr marL="0" indent="0" algn="just">
              <a:buNone/>
            </a:pP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561884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IN" sz="4000" b="1" dirty="0">
                <a:solidFill>
                  <a:srgbClr val="FF0000"/>
                </a:solidFill>
              </a:rPr>
              <a:t>Test the </a:t>
            </a:r>
            <a:r>
              <a:rPr lang="en-IN" sz="4000" b="1" i="1" dirty="0">
                <a:solidFill>
                  <a:srgbClr val="FF0000"/>
                </a:solidFill>
              </a:rPr>
              <a:t>Tree&lt;</a:t>
            </a:r>
            <a:r>
              <a:rPr lang="en-IN" sz="4000" b="1" i="1" dirty="0" err="1">
                <a:solidFill>
                  <a:srgbClr val="FF0000"/>
                </a:solidFill>
              </a:rPr>
              <a:t>TItem</a:t>
            </a:r>
            <a:r>
              <a:rPr lang="en-IN" sz="4000" b="1" i="1" dirty="0">
                <a:solidFill>
                  <a:srgbClr val="FF0000"/>
                </a:solidFill>
              </a:rPr>
              <a:t>&gt; </a:t>
            </a:r>
            <a:r>
              <a:rPr lang="en-IN" sz="4000" b="1" dirty="0">
                <a:solidFill>
                  <a:srgbClr val="FF0000"/>
                </a:solidFill>
              </a:rPr>
              <a:t>class</a:t>
            </a:r>
          </a:p>
        </p:txBody>
      </p:sp>
      <p:pic>
        <p:nvPicPr>
          <p:cNvPr id="4" name="Content Placeholder 3"/>
          <p:cNvPicPr>
            <a:picLocks noGrp="1" noChangeAspect="1"/>
          </p:cNvPicPr>
          <p:nvPr>
            <p:ph idx="1"/>
          </p:nvPr>
        </p:nvPicPr>
        <p:blipFill>
          <a:blip r:embed="rId2"/>
          <a:stretch>
            <a:fillRect/>
          </a:stretch>
        </p:blipFill>
        <p:spPr>
          <a:xfrm>
            <a:off x="2422004" y="692696"/>
            <a:ext cx="7632848" cy="3105150"/>
          </a:xfrm>
          <a:prstGeom prst="rect">
            <a:avLst/>
          </a:prstGeom>
        </p:spPr>
      </p:pic>
      <p:sp>
        <p:nvSpPr>
          <p:cNvPr id="5" name="Rectangle 4"/>
          <p:cNvSpPr/>
          <p:nvPr/>
        </p:nvSpPr>
        <p:spPr>
          <a:xfrm>
            <a:off x="-35949" y="4365104"/>
            <a:ext cx="12188825" cy="2554545"/>
          </a:xfrm>
          <a:prstGeom prst="rect">
            <a:avLst/>
          </a:prstGeom>
        </p:spPr>
        <p:txBody>
          <a:bodyPr wrap="square">
            <a:spAutoFit/>
          </a:bodyPr>
          <a:lstStyle/>
          <a:p>
            <a:pPr algn="just"/>
            <a:endParaRPr lang="en-IN" sz="2000" b="1" dirty="0">
              <a:solidFill>
                <a:srgbClr val="000000"/>
              </a:solidFill>
              <a:latin typeface="Times New Roman" panose="02020603050405020304" pitchFamily="18" charset="0"/>
              <a:cs typeface="Times New Roman" panose="02020603050405020304" pitchFamily="18" charset="0"/>
            </a:endParaRPr>
          </a:p>
          <a:p>
            <a:pPr algn="just"/>
            <a:r>
              <a:rPr lang="en-IN" sz="2000" b="1" dirty="0" smtClean="0">
                <a:solidFill>
                  <a:srgbClr val="000000"/>
                </a:solidFill>
                <a:latin typeface="Times New Roman" panose="02020603050405020304" pitchFamily="18" charset="0"/>
                <a:cs typeface="Times New Roman" panose="02020603050405020304" pitchFamily="18" charset="0"/>
              </a:rPr>
              <a:t>11) On </a:t>
            </a:r>
            <a:r>
              <a:rPr lang="en-IN" sz="2000" b="1" dirty="0">
                <a:solidFill>
                  <a:srgbClr val="000000"/>
                </a:solidFill>
                <a:latin typeface="Times New Roman" panose="02020603050405020304" pitchFamily="18" charset="0"/>
                <a:cs typeface="Times New Roman" panose="02020603050405020304" pitchFamily="18" charset="0"/>
              </a:rPr>
              <a:t>the BUILD menu, click Build Solution. Verify that the solution compiles, and correct any errors if necessary.</a:t>
            </a:r>
          </a:p>
          <a:p>
            <a:pPr algn="just"/>
            <a:endParaRPr lang="en-IN" sz="2000" b="1" dirty="0" smtClean="0">
              <a:solidFill>
                <a:srgbClr val="000000"/>
              </a:solidFill>
              <a:latin typeface="Times New Roman" panose="02020603050405020304" pitchFamily="18" charset="0"/>
              <a:cs typeface="Times New Roman" panose="02020603050405020304" pitchFamily="18" charset="0"/>
            </a:endParaRPr>
          </a:p>
          <a:p>
            <a:pPr algn="just"/>
            <a:r>
              <a:rPr lang="en-IN" sz="2000" b="1" dirty="0" smtClean="0">
                <a:solidFill>
                  <a:srgbClr val="000000"/>
                </a:solidFill>
                <a:latin typeface="Times New Roman" panose="02020603050405020304" pitchFamily="18" charset="0"/>
                <a:cs typeface="Times New Roman" panose="02020603050405020304" pitchFamily="18" charset="0"/>
              </a:rPr>
              <a:t>12) On </a:t>
            </a:r>
            <a:r>
              <a:rPr lang="en-IN" sz="2000" b="1" dirty="0">
                <a:solidFill>
                  <a:srgbClr val="000000"/>
                </a:solidFill>
                <a:latin typeface="Times New Roman" panose="02020603050405020304" pitchFamily="18" charset="0"/>
                <a:cs typeface="Times New Roman" panose="02020603050405020304" pitchFamily="18" charset="0"/>
              </a:rPr>
              <a:t>the DEBUG menu, click Start Without Debugging.</a:t>
            </a:r>
          </a:p>
          <a:p>
            <a:pPr algn="just"/>
            <a:r>
              <a:rPr lang="en-IN" sz="2000" b="1" dirty="0">
                <a:solidFill>
                  <a:srgbClr val="000000"/>
                </a:solidFill>
                <a:latin typeface="Times New Roman" panose="02020603050405020304" pitchFamily="18" charset="0"/>
                <a:cs typeface="Times New Roman" panose="02020603050405020304" pitchFamily="18" charset="0"/>
              </a:rPr>
              <a:t>Verify that the program runs and displays the integer values as before, followed by the strings in the following sequence:</a:t>
            </a:r>
          </a:p>
          <a:p>
            <a:r>
              <a:rPr lang="en-IN" sz="2000" dirty="0" smtClean="0">
                <a:solidFill>
                  <a:srgbClr val="000000"/>
                </a:solidFill>
                <a:latin typeface="Times New Roman" panose="02020603050405020304" pitchFamily="18" charset="0"/>
                <a:cs typeface="Times New Roman" panose="02020603050405020304" pitchFamily="18" charset="0"/>
              </a:rPr>
              <a:t>                                                 ! </a:t>
            </a:r>
            <a:r>
              <a:rPr lang="en-IN" sz="2000" dirty="0">
                <a:solidFill>
                  <a:srgbClr val="000000"/>
                </a:solidFill>
                <a:latin typeface="Times New Roman" panose="02020603050405020304" pitchFamily="18" charset="0"/>
                <a:cs typeface="Times New Roman" panose="02020603050405020304" pitchFamily="18" charset="0"/>
              </a:rPr>
              <a:t>Are </a:t>
            </a:r>
            <a:r>
              <a:rPr lang="en-IN" sz="2000" dirty="0" err="1">
                <a:solidFill>
                  <a:srgbClr val="000000"/>
                </a:solidFill>
                <a:latin typeface="Times New Roman" panose="02020603050405020304" pitchFamily="18" charset="0"/>
                <a:cs typeface="Times New Roman" panose="02020603050405020304" pitchFamily="18" charset="0"/>
              </a:rPr>
              <a:t>Are</a:t>
            </a:r>
            <a:r>
              <a:rPr lang="en-IN" sz="2000" dirty="0">
                <a:solidFill>
                  <a:srgbClr val="000000"/>
                </a:solidFill>
                <a:latin typeface="Times New Roman" panose="02020603050405020304" pitchFamily="18" charset="0"/>
                <a:cs typeface="Times New Roman" panose="02020603050405020304" pitchFamily="18" charset="0"/>
              </a:rPr>
              <a:t> Feeling Hello Hope How I Today Well World You </a:t>
            </a:r>
            <a:r>
              <a:rPr lang="en-IN" sz="2000" dirty="0" err="1">
                <a:solidFill>
                  <a:srgbClr val="000000"/>
                </a:solidFill>
                <a:latin typeface="Times New Roman" panose="02020603050405020304" pitchFamily="18" charset="0"/>
                <a:cs typeface="Times New Roman" panose="02020603050405020304" pitchFamily="18" charset="0"/>
              </a:rPr>
              <a:t>You</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780501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IN" sz="4000" b="1" dirty="0">
                <a:solidFill>
                  <a:srgbClr val="FF0000"/>
                </a:solidFill>
              </a:rPr>
              <a:t>Creating a Generic Method</a:t>
            </a:r>
          </a:p>
        </p:txBody>
      </p:sp>
      <p:sp>
        <p:nvSpPr>
          <p:cNvPr id="3" name="Content Placeholder 2"/>
          <p:cNvSpPr>
            <a:spLocks noGrp="1"/>
          </p:cNvSpPr>
          <p:nvPr>
            <p:ph idx="1"/>
          </p:nvPr>
        </p:nvSpPr>
        <p:spPr>
          <a:xfrm>
            <a:off x="0" y="544488"/>
            <a:ext cx="12163199" cy="6313512"/>
          </a:xfrm>
        </p:spPr>
        <p:txBody>
          <a:bodyPr>
            <a:normAutofit/>
          </a:bodyPr>
          <a:lstStyle/>
          <a:p>
            <a:pPr algn="just"/>
            <a:r>
              <a:rPr lang="en-IN" sz="2000" b="1" dirty="0">
                <a:latin typeface="Times New Roman" panose="02020603050405020304" pitchFamily="18" charset="0"/>
                <a:cs typeface="Times New Roman" panose="02020603050405020304" pitchFamily="18" charset="0"/>
              </a:rPr>
              <a:t>As well as defining generic classes, you can create generic methods.</a:t>
            </a:r>
          </a:p>
          <a:p>
            <a:pPr algn="just"/>
            <a:r>
              <a:rPr lang="en-IN" sz="2000" b="1" dirty="0">
                <a:latin typeface="Times New Roman" panose="02020603050405020304" pitchFamily="18" charset="0"/>
                <a:cs typeface="Times New Roman" panose="02020603050405020304" pitchFamily="18" charset="0"/>
              </a:rPr>
              <a:t>With a generic method, you can specify the types of the parameters and the return type by using a type parameter in a manner similar to that used when defining a generic class.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In </a:t>
            </a:r>
            <a:r>
              <a:rPr lang="en-IN" sz="2000" b="1" dirty="0">
                <a:latin typeface="Times New Roman" panose="02020603050405020304" pitchFamily="18" charset="0"/>
                <a:cs typeface="Times New Roman" panose="02020603050405020304" pitchFamily="18" charset="0"/>
              </a:rPr>
              <a:t>this way, you can define generalized methods that are type-safe and avoid the overhead of casting (and boxing, in some cases).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Generic </a:t>
            </a:r>
            <a:r>
              <a:rPr lang="en-IN" sz="2000" b="1" dirty="0">
                <a:latin typeface="Times New Roman" panose="02020603050405020304" pitchFamily="18" charset="0"/>
                <a:cs typeface="Times New Roman" panose="02020603050405020304" pitchFamily="18" charset="0"/>
              </a:rPr>
              <a:t>methods are frequently used in conjunction with generic classes; you need them for methods that take generic types as parameters or that have a return type that is a generic type</a:t>
            </a:r>
            <a:r>
              <a:rPr lang="en-IN" sz="2000" b="1" dirty="0" smtClean="0">
                <a:latin typeface="Times New Roman" panose="02020603050405020304" pitchFamily="18" charset="0"/>
                <a:cs typeface="Times New Roman" panose="02020603050405020304" pitchFamily="18" charset="0"/>
              </a:rPr>
              <a:t>. </a:t>
            </a:r>
          </a:p>
          <a:p>
            <a:pPr algn="just"/>
            <a:r>
              <a:rPr lang="en-IN" sz="2000" b="1" dirty="0">
                <a:latin typeface="Times New Roman" panose="02020603050405020304" pitchFamily="18" charset="0"/>
                <a:cs typeface="Times New Roman" panose="02020603050405020304" pitchFamily="18" charset="0"/>
              </a:rPr>
              <a:t>You define generic methods by using the same type parameter syntax that you use when creating generic classes. (You can also specify constraints.)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For </a:t>
            </a:r>
            <a:r>
              <a:rPr lang="en-IN" sz="2000" b="1" dirty="0">
                <a:latin typeface="Times New Roman" panose="02020603050405020304" pitchFamily="18" charset="0"/>
                <a:cs typeface="Times New Roman" panose="02020603050405020304" pitchFamily="18" charset="0"/>
              </a:rPr>
              <a:t>example, the following generic </a:t>
            </a:r>
            <a:r>
              <a:rPr lang="en-IN" sz="2000" b="1" i="1" dirty="0">
                <a:latin typeface="Times New Roman" panose="02020603050405020304" pitchFamily="18" charset="0"/>
                <a:cs typeface="Times New Roman" panose="02020603050405020304" pitchFamily="18" charset="0"/>
              </a:rPr>
              <a:t>Swap&lt;T&gt; </a:t>
            </a:r>
            <a:r>
              <a:rPr lang="en-IN" sz="2000" b="1" dirty="0">
                <a:latin typeface="Times New Roman" panose="02020603050405020304" pitchFamily="18" charset="0"/>
                <a:cs typeface="Times New Roman" panose="02020603050405020304" pitchFamily="18" charset="0"/>
              </a:rPr>
              <a:t>method swaps the values in its parameters. Because this functionality is useful regardless of the type of data being swapped, it is helpful to define it as a generic method:</a:t>
            </a:r>
          </a:p>
        </p:txBody>
      </p:sp>
      <p:pic>
        <p:nvPicPr>
          <p:cNvPr id="6" name="Picture 5"/>
          <p:cNvPicPr>
            <a:picLocks noChangeAspect="1"/>
          </p:cNvPicPr>
          <p:nvPr/>
        </p:nvPicPr>
        <p:blipFill>
          <a:blip r:embed="rId2"/>
          <a:stretch>
            <a:fillRect/>
          </a:stretch>
        </p:blipFill>
        <p:spPr>
          <a:xfrm>
            <a:off x="2566020" y="5229200"/>
            <a:ext cx="6624736" cy="1440160"/>
          </a:xfrm>
          <a:prstGeom prst="rect">
            <a:avLst/>
          </a:prstGeom>
        </p:spPr>
      </p:pic>
    </p:spTree>
    <p:extLst>
      <p:ext uri="{BB962C8B-B14F-4D97-AF65-F5344CB8AC3E}">
        <p14:creationId xmlns:p14="http://schemas.microsoft.com/office/powerpoint/2010/main" xmlns="" val="41918300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US" sz="4000" b="1" dirty="0" err="1" smtClean="0">
                <a:solidFill>
                  <a:srgbClr val="FF0000"/>
                </a:solidFill>
              </a:rPr>
              <a:t>Contd</a:t>
            </a:r>
            <a:r>
              <a:rPr lang="en-US" sz="4000" b="1" dirty="0" smtClean="0">
                <a:solidFill>
                  <a:srgbClr val="FF0000"/>
                </a:solidFill>
              </a:rPr>
              <a:t>…</a:t>
            </a:r>
            <a:endParaRPr lang="en-IN" sz="4000" b="1" dirty="0">
              <a:solidFill>
                <a:srgbClr val="FF0000"/>
              </a:solidFill>
            </a:endParaRPr>
          </a:p>
        </p:txBody>
      </p:sp>
      <p:sp>
        <p:nvSpPr>
          <p:cNvPr id="3" name="Content Placeholder 2"/>
          <p:cNvSpPr>
            <a:spLocks noGrp="1"/>
          </p:cNvSpPr>
          <p:nvPr>
            <p:ph idx="1"/>
          </p:nvPr>
        </p:nvSpPr>
        <p:spPr>
          <a:xfrm>
            <a:off x="0" y="544488"/>
            <a:ext cx="12163199" cy="6313512"/>
          </a:xfrm>
        </p:spPr>
        <p:txBody>
          <a:bodyPr>
            <a:normAutofit/>
          </a:bodyPr>
          <a:lstStyle/>
          <a:p>
            <a:pPr algn="just"/>
            <a:r>
              <a:rPr lang="en-IN" sz="2000" b="1" dirty="0">
                <a:latin typeface="Times New Roman" panose="02020603050405020304" pitchFamily="18" charset="0"/>
                <a:cs typeface="Times New Roman" panose="02020603050405020304" pitchFamily="18" charset="0"/>
              </a:rPr>
              <a:t>You invoke the method by specifying the appropriate type for its type parameter. The following examples show how to invoke the </a:t>
            </a:r>
            <a:r>
              <a:rPr lang="en-IN" sz="2000" b="1" i="1" dirty="0">
                <a:latin typeface="Times New Roman" panose="02020603050405020304" pitchFamily="18" charset="0"/>
                <a:cs typeface="Times New Roman" panose="02020603050405020304" pitchFamily="18" charset="0"/>
              </a:rPr>
              <a:t>Swap&lt;T&gt; </a:t>
            </a:r>
            <a:r>
              <a:rPr lang="en-IN" sz="2000" b="1" dirty="0">
                <a:latin typeface="Times New Roman" panose="02020603050405020304" pitchFamily="18" charset="0"/>
                <a:cs typeface="Times New Roman" panose="02020603050405020304" pitchFamily="18" charset="0"/>
              </a:rPr>
              <a:t>method to swap over two </a:t>
            </a:r>
            <a:r>
              <a:rPr lang="en-IN" sz="2000" b="1" i="1" dirty="0" err="1">
                <a:latin typeface="Times New Roman" panose="02020603050405020304" pitchFamily="18" charset="0"/>
                <a:cs typeface="Times New Roman" panose="02020603050405020304" pitchFamily="18" charset="0"/>
              </a:rPr>
              <a:t>int</a:t>
            </a:r>
            <a:r>
              <a:rPr lang="en-IN" sz="2000" b="1" dirty="0" err="1">
                <a:latin typeface="Times New Roman" panose="02020603050405020304" pitchFamily="18" charset="0"/>
                <a:cs typeface="Times New Roman" panose="02020603050405020304" pitchFamily="18" charset="0"/>
              </a:rPr>
              <a:t>s</a:t>
            </a:r>
            <a:r>
              <a:rPr lang="en-IN" sz="2000" b="1" dirty="0">
                <a:latin typeface="Times New Roman" panose="02020603050405020304" pitchFamily="18" charset="0"/>
                <a:cs typeface="Times New Roman" panose="02020603050405020304" pitchFamily="18" charset="0"/>
              </a:rPr>
              <a:t> and two </a:t>
            </a:r>
            <a:r>
              <a:rPr lang="en-IN" sz="2000" b="1" i="1" dirty="0">
                <a:latin typeface="Times New Roman" panose="02020603050405020304" pitchFamily="18" charset="0"/>
                <a:cs typeface="Times New Roman" panose="02020603050405020304" pitchFamily="18" charset="0"/>
              </a:rPr>
              <a:t>string</a:t>
            </a:r>
            <a:r>
              <a:rPr lang="en-IN" sz="2000" b="1" dirty="0">
                <a:latin typeface="Times New Roman" panose="02020603050405020304" pitchFamily="18" charset="0"/>
                <a:cs typeface="Times New Roman" panose="02020603050405020304" pitchFamily="18" charset="0"/>
              </a:rPr>
              <a:t>s:</a:t>
            </a:r>
          </a:p>
        </p:txBody>
      </p:sp>
      <p:pic>
        <p:nvPicPr>
          <p:cNvPr id="4" name="Picture 3"/>
          <p:cNvPicPr>
            <a:picLocks noChangeAspect="1"/>
          </p:cNvPicPr>
          <p:nvPr/>
        </p:nvPicPr>
        <p:blipFill>
          <a:blip r:embed="rId2"/>
          <a:stretch>
            <a:fillRect/>
          </a:stretch>
        </p:blipFill>
        <p:spPr>
          <a:xfrm>
            <a:off x="2926060" y="1340768"/>
            <a:ext cx="5112568" cy="1440160"/>
          </a:xfrm>
          <a:prstGeom prst="rect">
            <a:avLst/>
          </a:prstGeom>
        </p:spPr>
      </p:pic>
    </p:spTree>
    <p:extLst>
      <p:ext uri="{BB962C8B-B14F-4D97-AF65-F5344CB8AC3E}">
        <p14:creationId xmlns:p14="http://schemas.microsoft.com/office/powerpoint/2010/main" xmlns="" val="7282091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IN" sz="4000" b="1" dirty="0">
                <a:solidFill>
                  <a:srgbClr val="FF0000"/>
                </a:solidFill>
              </a:rPr>
              <a:t>Defining a Generic Method to Build a Binary Tree</a:t>
            </a:r>
            <a:endParaRPr lang="en-IN" sz="4000" dirty="0">
              <a:solidFill>
                <a:srgbClr val="FF0000"/>
              </a:solidFill>
            </a:endParaRPr>
          </a:p>
        </p:txBody>
      </p:sp>
      <p:sp>
        <p:nvSpPr>
          <p:cNvPr id="3" name="Content Placeholder 2"/>
          <p:cNvSpPr>
            <a:spLocks noGrp="1"/>
          </p:cNvSpPr>
          <p:nvPr>
            <p:ph idx="1"/>
          </p:nvPr>
        </p:nvSpPr>
        <p:spPr>
          <a:xfrm>
            <a:off x="0" y="544488"/>
            <a:ext cx="12163199" cy="6313512"/>
          </a:xfrm>
        </p:spPr>
        <p:txBody>
          <a:bodyPr>
            <a:normAutofit/>
          </a:bodyPr>
          <a:lstStyle/>
          <a:p>
            <a:pPr algn="just"/>
            <a:r>
              <a:rPr lang="en-IN" sz="2000" b="1" dirty="0" smtClean="0">
                <a:latin typeface="Times New Roman" panose="02020603050405020304" pitchFamily="18" charset="0"/>
                <a:cs typeface="Times New Roman" panose="02020603050405020304" pitchFamily="18" charset="0"/>
              </a:rPr>
              <a:t>In </a:t>
            </a:r>
            <a:r>
              <a:rPr lang="en-IN" sz="2000" b="1" dirty="0">
                <a:latin typeface="Times New Roman" panose="02020603050405020304" pitchFamily="18" charset="0"/>
                <a:cs typeface="Times New Roman" panose="02020603050405020304" pitchFamily="18" charset="0"/>
              </a:rPr>
              <a:t>the previous exercise, you created a generic class for implementing a binary tree. The </a:t>
            </a:r>
            <a:r>
              <a:rPr lang="en-IN" sz="2000" b="1" i="1" dirty="0">
                <a:latin typeface="Times New Roman" panose="02020603050405020304" pitchFamily="18" charset="0"/>
                <a:cs typeface="Times New Roman" panose="02020603050405020304" pitchFamily="18" charset="0"/>
              </a:rPr>
              <a:t>Tree&lt;</a:t>
            </a:r>
            <a:r>
              <a:rPr lang="en-IN" sz="2000" b="1" i="1" dirty="0" err="1">
                <a:latin typeface="Times New Roman" panose="02020603050405020304" pitchFamily="18" charset="0"/>
                <a:cs typeface="Times New Roman" panose="02020603050405020304" pitchFamily="18" charset="0"/>
              </a:rPr>
              <a:t>TItem</a:t>
            </a:r>
            <a:r>
              <a:rPr lang="en-IN" sz="2000" b="1" i="1" dirty="0">
                <a:latin typeface="Times New Roman" panose="02020603050405020304" pitchFamily="18" charset="0"/>
                <a:cs typeface="Times New Roman" panose="02020603050405020304" pitchFamily="18" charset="0"/>
              </a:rPr>
              <a:t>&gt; </a:t>
            </a:r>
            <a:r>
              <a:rPr lang="en-IN" sz="2000" b="1" dirty="0">
                <a:latin typeface="Times New Roman" panose="02020603050405020304" pitchFamily="18" charset="0"/>
                <a:cs typeface="Times New Roman" panose="02020603050405020304" pitchFamily="18" charset="0"/>
              </a:rPr>
              <a:t>class provides the </a:t>
            </a:r>
            <a:r>
              <a:rPr lang="en-IN" sz="2000" b="1" i="1" dirty="0">
                <a:latin typeface="Times New Roman" panose="02020603050405020304" pitchFamily="18" charset="0"/>
                <a:cs typeface="Times New Roman" panose="02020603050405020304" pitchFamily="18" charset="0"/>
              </a:rPr>
              <a:t>Insert </a:t>
            </a:r>
            <a:r>
              <a:rPr lang="en-IN" sz="2000" b="1" dirty="0">
                <a:latin typeface="Times New Roman" panose="02020603050405020304" pitchFamily="18" charset="0"/>
                <a:cs typeface="Times New Roman" panose="02020603050405020304" pitchFamily="18" charset="0"/>
              </a:rPr>
              <a:t>method for adding data items to the tree.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However</a:t>
            </a:r>
            <a:r>
              <a:rPr lang="en-IN" sz="2000" b="1" dirty="0">
                <a:latin typeface="Times New Roman" panose="02020603050405020304" pitchFamily="18" charset="0"/>
                <a:cs typeface="Times New Roman" panose="02020603050405020304" pitchFamily="18" charset="0"/>
              </a:rPr>
              <a:t>, if you want to add a large number of items, repeated calls to the </a:t>
            </a:r>
            <a:r>
              <a:rPr lang="en-IN" sz="2000" b="1" i="1" dirty="0">
                <a:latin typeface="Times New Roman" panose="02020603050405020304" pitchFamily="18" charset="0"/>
                <a:cs typeface="Times New Roman" panose="02020603050405020304" pitchFamily="18" charset="0"/>
              </a:rPr>
              <a:t>Insert </a:t>
            </a:r>
            <a:r>
              <a:rPr lang="en-IN" sz="2000" b="1" dirty="0">
                <a:latin typeface="Times New Roman" panose="02020603050405020304" pitchFamily="18" charset="0"/>
                <a:cs typeface="Times New Roman" panose="02020603050405020304" pitchFamily="18" charset="0"/>
              </a:rPr>
              <a:t>method are not very convenient.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In </a:t>
            </a:r>
            <a:r>
              <a:rPr lang="en-IN" sz="2000" b="1" dirty="0">
                <a:latin typeface="Times New Roman" panose="02020603050405020304" pitchFamily="18" charset="0"/>
                <a:cs typeface="Times New Roman" panose="02020603050405020304" pitchFamily="18" charset="0"/>
              </a:rPr>
              <a:t>the following exercise, you will define a generic method called </a:t>
            </a:r>
            <a:r>
              <a:rPr lang="en-IN" sz="2000" b="1" i="1" dirty="0" err="1">
                <a:latin typeface="Times New Roman" panose="02020603050405020304" pitchFamily="18" charset="0"/>
                <a:cs typeface="Times New Roman" panose="02020603050405020304" pitchFamily="18" charset="0"/>
              </a:rPr>
              <a:t>InsertIntoTree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that you can use to insert a list of data items into a tree with a single method call.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You </a:t>
            </a:r>
            <a:r>
              <a:rPr lang="en-IN" sz="2000" b="1" dirty="0">
                <a:latin typeface="Times New Roman" panose="02020603050405020304" pitchFamily="18" charset="0"/>
                <a:cs typeface="Times New Roman" panose="02020603050405020304" pitchFamily="18" charset="0"/>
              </a:rPr>
              <a:t>will test this method by using it to insert a list of characters into a tree of characters.</a:t>
            </a:r>
          </a:p>
        </p:txBody>
      </p:sp>
      <p:sp>
        <p:nvSpPr>
          <p:cNvPr id="5" name="Rectangle 4"/>
          <p:cNvSpPr/>
          <p:nvPr/>
        </p:nvSpPr>
        <p:spPr>
          <a:xfrm>
            <a:off x="1845940" y="3720259"/>
            <a:ext cx="7992887" cy="630942"/>
          </a:xfrm>
          <a:prstGeom prst="rect">
            <a:avLst/>
          </a:prstGeom>
        </p:spPr>
        <p:txBody>
          <a:bodyPr wrap="square">
            <a:spAutoFit/>
          </a:bodyPr>
          <a:lstStyle/>
          <a:p>
            <a:r>
              <a:rPr lang="en-IN" sz="3500" b="1" dirty="0">
                <a:solidFill>
                  <a:srgbClr val="FF0000"/>
                </a:solidFill>
                <a:latin typeface="Segoe Semibold"/>
              </a:rPr>
              <a:t>Write the </a:t>
            </a:r>
            <a:r>
              <a:rPr lang="en-IN" sz="3500" b="1" i="1" dirty="0" err="1">
                <a:solidFill>
                  <a:srgbClr val="FF0000"/>
                </a:solidFill>
                <a:latin typeface="Segoe Semibold"/>
              </a:rPr>
              <a:t>InsertIntoTree</a:t>
            </a:r>
            <a:r>
              <a:rPr lang="en-IN" sz="3500" b="1" i="1" dirty="0">
                <a:solidFill>
                  <a:srgbClr val="FF0000"/>
                </a:solidFill>
                <a:latin typeface="Segoe Semibold"/>
              </a:rPr>
              <a:t> </a:t>
            </a:r>
            <a:r>
              <a:rPr lang="en-IN" sz="3500" b="1" dirty="0">
                <a:solidFill>
                  <a:srgbClr val="FF0000"/>
                </a:solidFill>
                <a:latin typeface="Segoe Semibold"/>
              </a:rPr>
              <a:t>method</a:t>
            </a:r>
            <a:endParaRPr lang="en-IN" sz="3500" dirty="0">
              <a:solidFill>
                <a:srgbClr val="FF0000"/>
              </a:solidFill>
            </a:endParaRPr>
          </a:p>
        </p:txBody>
      </p:sp>
      <p:sp>
        <p:nvSpPr>
          <p:cNvPr id="6" name="Rectangle 5"/>
          <p:cNvSpPr/>
          <p:nvPr/>
        </p:nvSpPr>
        <p:spPr>
          <a:xfrm>
            <a:off x="0" y="4351201"/>
            <a:ext cx="12214451" cy="1938992"/>
          </a:xfrm>
          <a:prstGeom prst="rect">
            <a:avLst/>
          </a:prstGeom>
        </p:spPr>
        <p:txBody>
          <a:bodyPr wrap="square">
            <a:spAutoFit/>
          </a:bodyPr>
          <a:lstStyle/>
          <a:p>
            <a:pPr algn="just"/>
            <a:endParaRPr lang="en-IN" sz="2000" dirty="0">
              <a:solidFill>
                <a:srgbClr val="000000"/>
              </a:solidFill>
              <a:latin typeface="Times New Roman" panose="02020603050405020304" pitchFamily="18" charset="0"/>
              <a:cs typeface="Times New Roman" panose="02020603050405020304" pitchFamily="18" charset="0"/>
            </a:endParaRPr>
          </a:p>
          <a:p>
            <a:pPr marL="457200" indent="-457200" algn="just">
              <a:buAutoNum type="arabicParenR"/>
            </a:pPr>
            <a:r>
              <a:rPr lang="en-IN" sz="2000" b="1" dirty="0" smtClean="0">
                <a:solidFill>
                  <a:srgbClr val="000000"/>
                </a:solidFill>
                <a:latin typeface="Times New Roman" panose="02020603050405020304" pitchFamily="18" charset="0"/>
                <a:cs typeface="Times New Roman" panose="02020603050405020304" pitchFamily="18" charset="0"/>
              </a:rPr>
              <a:t>Using </a:t>
            </a:r>
            <a:r>
              <a:rPr lang="en-IN" sz="2000" b="1" dirty="0">
                <a:solidFill>
                  <a:srgbClr val="000000"/>
                </a:solidFill>
                <a:latin typeface="Times New Roman" panose="02020603050405020304" pitchFamily="18" charset="0"/>
                <a:cs typeface="Times New Roman" panose="02020603050405020304" pitchFamily="18" charset="0"/>
              </a:rPr>
              <a:t>Visual Studio </a:t>
            </a:r>
            <a:r>
              <a:rPr lang="en-IN" sz="2000" b="1" dirty="0" smtClean="0">
                <a:solidFill>
                  <a:srgbClr val="000000"/>
                </a:solidFill>
                <a:latin typeface="Times New Roman" panose="02020603050405020304" pitchFamily="18" charset="0"/>
                <a:cs typeface="Times New Roman" panose="02020603050405020304" pitchFamily="18" charset="0"/>
              </a:rPr>
              <a:t>2015, </a:t>
            </a:r>
            <a:r>
              <a:rPr lang="en-IN" sz="2000" b="1" dirty="0">
                <a:solidFill>
                  <a:srgbClr val="000000"/>
                </a:solidFill>
                <a:latin typeface="Times New Roman" panose="02020603050405020304" pitchFamily="18" charset="0"/>
                <a:cs typeface="Times New Roman" panose="02020603050405020304" pitchFamily="18" charset="0"/>
              </a:rPr>
              <a:t>create a new project by using the Console Application template. In the New Project dialog box, name the project </a:t>
            </a:r>
            <a:r>
              <a:rPr lang="en-IN" sz="2000" b="1" dirty="0" err="1">
                <a:solidFill>
                  <a:srgbClr val="000000"/>
                </a:solidFill>
                <a:latin typeface="Times New Roman" panose="02020603050405020304" pitchFamily="18" charset="0"/>
                <a:cs typeface="Times New Roman" panose="02020603050405020304" pitchFamily="18" charset="0"/>
              </a:rPr>
              <a:t>BuildTree</a:t>
            </a:r>
            <a:r>
              <a:rPr lang="en-IN" sz="2000" b="1" dirty="0">
                <a:solidFill>
                  <a:srgbClr val="000000"/>
                </a:solidFill>
                <a:latin typeface="Times New Roman" panose="02020603050405020304" pitchFamily="18" charset="0"/>
                <a:cs typeface="Times New Roman" panose="02020603050405020304" pitchFamily="18" charset="0"/>
              </a:rPr>
              <a:t>. </a:t>
            </a:r>
            <a:endParaRPr lang="en-IN" sz="2000" b="1" dirty="0" smtClean="0">
              <a:solidFill>
                <a:srgbClr val="000000"/>
              </a:solidFill>
              <a:latin typeface="Times New Roman" panose="02020603050405020304" pitchFamily="18" charset="0"/>
              <a:cs typeface="Times New Roman" panose="02020603050405020304" pitchFamily="18" charset="0"/>
            </a:endParaRPr>
          </a:p>
          <a:p>
            <a:pPr marL="457200" indent="-457200" algn="just">
              <a:buAutoNum type="arabicParenR"/>
            </a:pPr>
            <a:endParaRPr lang="en-IN" sz="2000" b="1" dirty="0">
              <a:solidFill>
                <a:srgbClr val="000000"/>
              </a:solidFill>
              <a:latin typeface="Times New Roman" panose="02020603050405020304" pitchFamily="18" charset="0"/>
              <a:cs typeface="Times New Roman" panose="02020603050405020304" pitchFamily="18" charset="0"/>
            </a:endParaRPr>
          </a:p>
          <a:p>
            <a:pPr algn="just"/>
            <a:r>
              <a:rPr lang="en-IN" sz="2000" b="1" dirty="0" smtClean="0">
                <a:solidFill>
                  <a:srgbClr val="000000"/>
                </a:solidFill>
                <a:latin typeface="Times New Roman" panose="02020603050405020304" pitchFamily="18" charset="0"/>
                <a:cs typeface="Times New Roman" panose="02020603050405020304" pitchFamily="18" charset="0"/>
              </a:rPr>
              <a:t>Set </a:t>
            </a:r>
            <a:r>
              <a:rPr lang="en-IN" sz="2000" b="1" dirty="0">
                <a:solidFill>
                  <a:srgbClr val="000000"/>
                </a:solidFill>
                <a:latin typeface="Times New Roman" panose="02020603050405020304" pitchFamily="18" charset="0"/>
                <a:cs typeface="Times New Roman" panose="02020603050405020304" pitchFamily="18" charset="0"/>
              </a:rPr>
              <a:t>the Location to \Microsoft Press\Visual </a:t>
            </a:r>
            <a:r>
              <a:rPr lang="en-IN" sz="2000" b="1" dirty="0" err="1">
                <a:solidFill>
                  <a:srgbClr val="000000"/>
                </a:solidFill>
                <a:latin typeface="Times New Roman" panose="02020603050405020304" pitchFamily="18" charset="0"/>
                <a:cs typeface="Times New Roman" panose="02020603050405020304" pitchFamily="18" charset="0"/>
              </a:rPr>
              <a:t>CSharp</a:t>
            </a:r>
            <a:r>
              <a:rPr lang="en-IN" sz="2000" b="1" dirty="0">
                <a:solidFill>
                  <a:srgbClr val="000000"/>
                </a:solidFill>
                <a:latin typeface="Times New Roman" panose="02020603050405020304" pitchFamily="18" charset="0"/>
                <a:cs typeface="Times New Roman" panose="02020603050405020304" pitchFamily="18" charset="0"/>
              </a:rPr>
              <a:t> Step By Step\Chapter 17 under your Documents folder, select Create New Solution from the Solution drop-down list, and then click OK.</a:t>
            </a:r>
          </a:p>
        </p:txBody>
      </p:sp>
    </p:spTree>
    <p:extLst>
      <p:ext uri="{BB962C8B-B14F-4D97-AF65-F5344CB8AC3E}">
        <p14:creationId xmlns:p14="http://schemas.microsoft.com/office/powerpoint/2010/main" xmlns="" val="36307679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US" sz="4000" b="1" dirty="0" err="1" smtClean="0">
                <a:solidFill>
                  <a:srgbClr val="FF0000"/>
                </a:solidFill>
              </a:rPr>
              <a:t>Contd</a:t>
            </a:r>
            <a:r>
              <a:rPr lang="en-US" sz="4000" b="1" dirty="0" smtClean="0">
                <a:solidFill>
                  <a:srgbClr val="FF0000"/>
                </a:solidFill>
              </a:rPr>
              <a:t>…</a:t>
            </a:r>
            <a:endParaRPr lang="en-IN" sz="4000" b="1" dirty="0">
              <a:solidFill>
                <a:srgbClr val="FF0000"/>
              </a:solidFill>
            </a:endParaRPr>
          </a:p>
        </p:txBody>
      </p:sp>
      <p:sp>
        <p:nvSpPr>
          <p:cNvPr id="3" name="Content Placeholder 2"/>
          <p:cNvSpPr>
            <a:spLocks noGrp="1"/>
          </p:cNvSpPr>
          <p:nvPr>
            <p:ph idx="1"/>
          </p:nvPr>
        </p:nvSpPr>
        <p:spPr>
          <a:xfrm>
            <a:off x="0" y="544488"/>
            <a:ext cx="12163199" cy="6313512"/>
          </a:xfrm>
        </p:spPr>
        <p:txBody>
          <a:bodyPr>
            <a:normAutofit fontScale="92500" lnSpcReduction="10000"/>
          </a:bodyPr>
          <a:lstStyle/>
          <a:p>
            <a:pPr marL="0" indent="0" algn="just">
              <a:buNone/>
            </a:pPr>
            <a:r>
              <a:rPr lang="en-IN" sz="2000" b="1" dirty="0" smtClean="0">
                <a:latin typeface="Times New Roman" panose="02020603050405020304" pitchFamily="18" charset="0"/>
                <a:cs typeface="Times New Roman" panose="02020603050405020304" pitchFamily="18" charset="0"/>
              </a:rPr>
              <a:t>2) On </a:t>
            </a:r>
            <a:r>
              <a:rPr lang="en-IN" sz="2000" b="1" dirty="0">
                <a:latin typeface="Times New Roman" panose="02020603050405020304" pitchFamily="18" charset="0"/>
                <a:cs typeface="Times New Roman" panose="02020603050405020304" pitchFamily="18" charset="0"/>
              </a:rPr>
              <a:t>the PROJECT menu, click Add Reference. In the Reference Manager - </a:t>
            </a:r>
            <a:r>
              <a:rPr lang="en-IN" sz="2000" b="1" dirty="0" err="1">
                <a:latin typeface="Times New Roman" panose="02020603050405020304" pitchFamily="18" charset="0"/>
                <a:cs typeface="Times New Roman" panose="02020603050405020304" pitchFamily="18" charset="0"/>
              </a:rPr>
              <a:t>BuildTree</a:t>
            </a:r>
            <a:r>
              <a:rPr lang="en-IN" sz="2000" b="1" dirty="0">
                <a:latin typeface="Times New Roman" panose="02020603050405020304" pitchFamily="18" charset="0"/>
                <a:cs typeface="Times New Roman" panose="02020603050405020304" pitchFamily="18" charset="0"/>
              </a:rPr>
              <a:t> dialog box, click the Browse button (not the Browse tab in the left pane). </a:t>
            </a:r>
          </a:p>
          <a:p>
            <a:pPr marL="0" indent="0" algn="just">
              <a:buNone/>
            </a:pPr>
            <a:r>
              <a:rPr lang="en-IN" sz="2000" b="1" dirty="0" smtClean="0">
                <a:latin typeface="Times New Roman" panose="02020603050405020304" pitchFamily="18" charset="0"/>
                <a:cs typeface="Times New Roman" panose="02020603050405020304" pitchFamily="18" charset="0"/>
              </a:rPr>
              <a:t>3) In </a:t>
            </a:r>
            <a:r>
              <a:rPr lang="en-IN" sz="2000" b="1" dirty="0">
                <a:latin typeface="Times New Roman" panose="02020603050405020304" pitchFamily="18" charset="0"/>
                <a:cs typeface="Times New Roman" panose="02020603050405020304" pitchFamily="18" charset="0"/>
              </a:rPr>
              <a:t>the Select the Files to Reference dialog box, move to the folder \Microsoft Press\Visual </a:t>
            </a:r>
            <a:r>
              <a:rPr lang="en-IN" sz="2000" b="1" dirty="0" err="1">
                <a:latin typeface="Times New Roman" panose="02020603050405020304" pitchFamily="18" charset="0"/>
                <a:cs typeface="Times New Roman" panose="02020603050405020304" pitchFamily="18" charset="0"/>
              </a:rPr>
              <a:t>CSharp</a:t>
            </a:r>
            <a:r>
              <a:rPr lang="en-IN" sz="2000" b="1" dirty="0">
                <a:latin typeface="Times New Roman" panose="02020603050405020304" pitchFamily="18" charset="0"/>
                <a:cs typeface="Times New Roman" panose="02020603050405020304" pitchFamily="18" charset="0"/>
              </a:rPr>
              <a:t> Step By Step\Chapter 17\</a:t>
            </a:r>
            <a:r>
              <a:rPr lang="en-IN" sz="2000" b="1" dirty="0" err="1">
                <a:latin typeface="Times New Roman" panose="02020603050405020304" pitchFamily="18" charset="0"/>
                <a:cs typeface="Times New Roman" panose="02020603050405020304" pitchFamily="18" charset="0"/>
              </a:rPr>
              <a:t>BinaryTree</a:t>
            </a:r>
            <a:r>
              <a:rPr lang="en-IN" sz="2000" b="1" dirty="0">
                <a:latin typeface="Times New Roman" panose="02020603050405020304" pitchFamily="18" charset="0"/>
                <a:cs typeface="Times New Roman" panose="02020603050405020304" pitchFamily="18" charset="0"/>
              </a:rPr>
              <a:t>\</a:t>
            </a:r>
            <a:r>
              <a:rPr lang="en-IN" sz="2000" b="1" dirty="0" err="1">
                <a:latin typeface="Times New Roman" panose="02020603050405020304" pitchFamily="18" charset="0"/>
                <a:cs typeface="Times New Roman" panose="02020603050405020304" pitchFamily="18" charset="0"/>
              </a:rPr>
              <a:t>BinaryTree</a:t>
            </a:r>
            <a:r>
              <a:rPr lang="en-IN" sz="2000" b="1" dirty="0">
                <a:latin typeface="Times New Roman" panose="02020603050405020304" pitchFamily="18" charset="0"/>
                <a:cs typeface="Times New Roman" panose="02020603050405020304" pitchFamily="18" charset="0"/>
              </a:rPr>
              <a:t>\bin\Debug under your Documents folder, click BinaryTree.dll, and then click Add.</a:t>
            </a:r>
          </a:p>
          <a:p>
            <a:pPr marL="0" indent="0" algn="just">
              <a:buNone/>
            </a:pPr>
            <a:r>
              <a:rPr lang="en-IN" sz="2000" b="1" dirty="0" smtClean="0">
                <a:latin typeface="Times New Roman" panose="02020603050405020304" pitchFamily="18" charset="0"/>
                <a:cs typeface="Times New Roman" panose="02020603050405020304" pitchFamily="18" charset="0"/>
              </a:rPr>
              <a:t>4) In </a:t>
            </a:r>
            <a:r>
              <a:rPr lang="en-IN" sz="2000" b="1" dirty="0">
                <a:latin typeface="Times New Roman" panose="02020603050405020304" pitchFamily="18" charset="0"/>
                <a:cs typeface="Times New Roman" panose="02020603050405020304" pitchFamily="18" charset="0"/>
              </a:rPr>
              <a:t>the Reference Manager – </a:t>
            </a:r>
            <a:r>
              <a:rPr lang="en-IN" sz="2000" b="1" dirty="0" err="1">
                <a:latin typeface="Times New Roman" panose="02020603050405020304" pitchFamily="18" charset="0"/>
                <a:cs typeface="Times New Roman" panose="02020603050405020304" pitchFamily="18" charset="0"/>
              </a:rPr>
              <a:t>BuildTree</a:t>
            </a:r>
            <a:r>
              <a:rPr lang="en-IN" sz="2000" b="1" dirty="0">
                <a:latin typeface="Times New Roman" panose="02020603050405020304" pitchFamily="18" charset="0"/>
                <a:cs typeface="Times New Roman" panose="02020603050405020304" pitchFamily="18" charset="0"/>
              </a:rPr>
              <a:t> dialog box, verify that the BinaryTree.dll assembly is listed and then click OK.</a:t>
            </a:r>
          </a:p>
          <a:p>
            <a:pPr algn="just"/>
            <a:r>
              <a:rPr lang="en-IN" sz="2000" b="1" dirty="0">
                <a:latin typeface="Times New Roman" panose="02020603050405020304" pitchFamily="18" charset="0"/>
                <a:cs typeface="Times New Roman" panose="02020603050405020304" pitchFamily="18" charset="0"/>
              </a:rPr>
              <a:t>The </a:t>
            </a:r>
            <a:r>
              <a:rPr lang="en-IN" sz="2000" b="1" i="1" dirty="0" err="1">
                <a:latin typeface="Times New Roman" panose="02020603050405020304" pitchFamily="18" charset="0"/>
                <a:cs typeface="Times New Roman" panose="02020603050405020304" pitchFamily="18" charset="0"/>
              </a:rPr>
              <a:t>BinaryTree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assembly is added to the list of references shown in Solution Explorer.</a:t>
            </a:r>
          </a:p>
          <a:p>
            <a:pPr marL="0" indent="0" algn="just">
              <a:buNone/>
            </a:pPr>
            <a:r>
              <a:rPr lang="en-IN" sz="2000" b="1" dirty="0" smtClean="0">
                <a:latin typeface="Times New Roman" panose="02020603050405020304" pitchFamily="18" charset="0"/>
                <a:cs typeface="Times New Roman" panose="02020603050405020304" pitchFamily="18" charset="0"/>
              </a:rPr>
              <a:t>5) In </a:t>
            </a:r>
            <a:r>
              <a:rPr lang="en-IN" sz="2000" b="1" dirty="0">
                <a:latin typeface="Times New Roman" panose="02020603050405020304" pitchFamily="18" charset="0"/>
                <a:cs typeface="Times New Roman" panose="02020603050405020304" pitchFamily="18" charset="0"/>
              </a:rPr>
              <a:t>the Code and Text Editor window displaying the </a:t>
            </a:r>
            <a:r>
              <a:rPr lang="en-IN" sz="2000" b="1" dirty="0" err="1">
                <a:latin typeface="Times New Roman" panose="02020603050405020304" pitchFamily="18" charset="0"/>
                <a:cs typeface="Times New Roman" panose="02020603050405020304" pitchFamily="18" charset="0"/>
              </a:rPr>
              <a:t>Program.cs</a:t>
            </a:r>
            <a:r>
              <a:rPr lang="en-IN" sz="2000" b="1" dirty="0">
                <a:latin typeface="Times New Roman" panose="02020603050405020304" pitchFamily="18" charset="0"/>
                <a:cs typeface="Times New Roman" panose="02020603050405020304" pitchFamily="18" charset="0"/>
              </a:rPr>
              <a:t> file, add the following </a:t>
            </a:r>
            <a:r>
              <a:rPr lang="en-IN" sz="2000" b="1" i="1" dirty="0">
                <a:latin typeface="Times New Roman" panose="02020603050405020304" pitchFamily="18" charset="0"/>
                <a:cs typeface="Times New Roman" panose="02020603050405020304" pitchFamily="18" charset="0"/>
              </a:rPr>
              <a:t>using </a:t>
            </a:r>
            <a:r>
              <a:rPr lang="en-IN" sz="2000" b="1" dirty="0">
                <a:latin typeface="Times New Roman" panose="02020603050405020304" pitchFamily="18" charset="0"/>
                <a:cs typeface="Times New Roman" panose="02020603050405020304" pitchFamily="18" charset="0"/>
              </a:rPr>
              <a:t>directive to the top of the </a:t>
            </a:r>
            <a:r>
              <a:rPr lang="en-IN" sz="2000" b="1" dirty="0" err="1">
                <a:latin typeface="Times New Roman" panose="02020603050405020304" pitchFamily="18" charset="0"/>
                <a:cs typeface="Times New Roman" panose="02020603050405020304" pitchFamily="18" charset="0"/>
              </a:rPr>
              <a:t>Program.cs</a:t>
            </a:r>
            <a:r>
              <a:rPr lang="en-IN" sz="2000" b="1" dirty="0">
                <a:latin typeface="Times New Roman" panose="02020603050405020304" pitchFamily="18" charset="0"/>
                <a:cs typeface="Times New Roman" panose="02020603050405020304" pitchFamily="18" charset="0"/>
              </a:rPr>
              <a:t> file:</a:t>
            </a:r>
          </a:p>
          <a:p>
            <a:pPr marL="0" indent="0" algn="just">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using </a:t>
            </a:r>
            <a:r>
              <a:rPr lang="en-IN" sz="2000" b="1" dirty="0" err="1">
                <a:solidFill>
                  <a:srgbClr val="FF0000"/>
                </a:solidFill>
                <a:latin typeface="Times New Roman" panose="02020603050405020304" pitchFamily="18" charset="0"/>
                <a:cs typeface="Times New Roman" panose="02020603050405020304" pitchFamily="18" charset="0"/>
              </a:rPr>
              <a:t>BinaryTree</a:t>
            </a:r>
            <a:r>
              <a:rPr lang="en-IN" sz="2000" b="1" dirty="0">
                <a:solidFill>
                  <a:srgbClr val="FF0000"/>
                </a:solidFill>
                <a:latin typeface="Times New Roman" panose="02020603050405020304" pitchFamily="18" charset="0"/>
                <a:cs typeface="Times New Roman" panose="02020603050405020304" pitchFamily="18" charset="0"/>
              </a:rPr>
              <a:t>;</a:t>
            </a:r>
          </a:p>
          <a:p>
            <a:pPr marL="0" indent="0" algn="just">
              <a:buNone/>
            </a:pPr>
            <a:r>
              <a:rPr lang="en-IN" sz="2000" b="1" dirty="0" smtClean="0">
                <a:latin typeface="Times New Roman" panose="02020603050405020304" pitchFamily="18" charset="0"/>
                <a:cs typeface="Times New Roman" panose="02020603050405020304" pitchFamily="18" charset="0"/>
              </a:rPr>
              <a:t>             This </a:t>
            </a:r>
            <a:r>
              <a:rPr lang="en-IN" sz="2000" b="1" dirty="0">
                <a:latin typeface="Times New Roman" panose="02020603050405020304" pitchFamily="18" charset="0"/>
                <a:cs typeface="Times New Roman" panose="02020603050405020304" pitchFamily="18" charset="0"/>
              </a:rPr>
              <a:t>namespace contains the </a:t>
            </a:r>
            <a:r>
              <a:rPr lang="en-IN" sz="2000" b="1" i="1" dirty="0">
                <a:latin typeface="Times New Roman" panose="02020603050405020304" pitchFamily="18" charset="0"/>
                <a:cs typeface="Times New Roman" panose="02020603050405020304" pitchFamily="18" charset="0"/>
              </a:rPr>
              <a:t>Tree&lt;</a:t>
            </a:r>
            <a:r>
              <a:rPr lang="en-IN" sz="2000" b="1" i="1" dirty="0" err="1">
                <a:latin typeface="Times New Roman" panose="02020603050405020304" pitchFamily="18" charset="0"/>
                <a:cs typeface="Times New Roman" panose="02020603050405020304" pitchFamily="18" charset="0"/>
              </a:rPr>
              <a:t>TItem</a:t>
            </a:r>
            <a:r>
              <a:rPr lang="en-IN" sz="2000" b="1" i="1" dirty="0">
                <a:latin typeface="Times New Roman" panose="02020603050405020304" pitchFamily="18" charset="0"/>
                <a:cs typeface="Times New Roman" panose="02020603050405020304" pitchFamily="18" charset="0"/>
              </a:rPr>
              <a:t>&gt; </a:t>
            </a:r>
            <a:r>
              <a:rPr lang="en-IN" sz="2000" b="1" dirty="0">
                <a:latin typeface="Times New Roman" panose="02020603050405020304" pitchFamily="18" charset="0"/>
                <a:cs typeface="Times New Roman" panose="02020603050405020304" pitchFamily="18" charset="0"/>
              </a:rPr>
              <a:t>class</a:t>
            </a:r>
            <a:r>
              <a:rPr lang="en-IN" sz="2000" b="1" dirty="0" smtClean="0">
                <a:latin typeface="Times New Roman" panose="02020603050405020304" pitchFamily="18" charset="0"/>
                <a:cs typeface="Times New Roman" panose="02020603050405020304" pitchFamily="18" charset="0"/>
              </a:rPr>
              <a:t>. </a:t>
            </a:r>
          </a:p>
          <a:p>
            <a:pPr marL="0" indent="0" algn="just">
              <a:buNone/>
            </a:pPr>
            <a:r>
              <a:rPr lang="en-IN" sz="2000" b="1" dirty="0" smtClean="0">
                <a:latin typeface="Times New Roman" panose="02020603050405020304" pitchFamily="18" charset="0"/>
                <a:cs typeface="Times New Roman" panose="02020603050405020304" pitchFamily="18" charset="0"/>
              </a:rPr>
              <a:t>6) Add </a:t>
            </a:r>
            <a:r>
              <a:rPr lang="en-IN" sz="2000" b="1" dirty="0">
                <a:latin typeface="Times New Roman" panose="02020603050405020304" pitchFamily="18" charset="0"/>
                <a:cs typeface="Times New Roman" panose="02020603050405020304" pitchFamily="18" charset="0"/>
              </a:rPr>
              <a:t>a method called </a:t>
            </a:r>
            <a:r>
              <a:rPr lang="en-IN" sz="2000" b="1" i="1" dirty="0" err="1">
                <a:latin typeface="Times New Roman" panose="02020603050405020304" pitchFamily="18" charset="0"/>
                <a:cs typeface="Times New Roman" panose="02020603050405020304" pitchFamily="18" charset="0"/>
              </a:rPr>
              <a:t>InsertIntoTree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to the </a:t>
            </a:r>
            <a:r>
              <a:rPr lang="en-IN" sz="2000" b="1" i="1" dirty="0">
                <a:latin typeface="Times New Roman" panose="02020603050405020304" pitchFamily="18" charset="0"/>
                <a:cs typeface="Times New Roman" panose="02020603050405020304" pitchFamily="18" charset="0"/>
              </a:rPr>
              <a:t>Program </a:t>
            </a:r>
            <a:r>
              <a:rPr lang="en-IN" sz="2000" b="1" dirty="0">
                <a:latin typeface="Times New Roman" panose="02020603050405020304" pitchFamily="18" charset="0"/>
                <a:cs typeface="Times New Roman" panose="02020603050405020304" pitchFamily="18" charset="0"/>
              </a:rPr>
              <a:t>class after the </a:t>
            </a:r>
            <a:r>
              <a:rPr lang="en-IN" sz="2000" b="1" i="1" dirty="0">
                <a:latin typeface="Times New Roman" panose="02020603050405020304" pitchFamily="18" charset="0"/>
                <a:cs typeface="Times New Roman" panose="02020603050405020304" pitchFamily="18" charset="0"/>
              </a:rPr>
              <a:t>Main </a:t>
            </a:r>
            <a:r>
              <a:rPr lang="en-IN" sz="2000" b="1" dirty="0">
                <a:latin typeface="Times New Roman" panose="02020603050405020304" pitchFamily="18" charset="0"/>
                <a:cs typeface="Times New Roman" panose="02020603050405020304" pitchFamily="18" charset="0"/>
              </a:rPr>
              <a:t>method. This should be a </a:t>
            </a:r>
            <a:r>
              <a:rPr lang="en-IN" sz="2000" b="1" i="1" dirty="0">
                <a:latin typeface="Times New Roman" panose="02020603050405020304" pitchFamily="18" charset="0"/>
                <a:cs typeface="Times New Roman" panose="02020603050405020304" pitchFamily="18" charset="0"/>
              </a:rPr>
              <a:t>static void </a:t>
            </a:r>
            <a:r>
              <a:rPr lang="en-IN" sz="2000" b="1" dirty="0">
                <a:latin typeface="Times New Roman" panose="02020603050405020304" pitchFamily="18" charset="0"/>
                <a:cs typeface="Times New Roman" panose="02020603050405020304" pitchFamily="18" charset="0"/>
              </a:rPr>
              <a:t>method that takes a </a:t>
            </a:r>
            <a:r>
              <a:rPr lang="en-IN" sz="2000" b="1" i="1" dirty="0">
                <a:latin typeface="Times New Roman" panose="02020603050405020304" pitchFamily="18" charset="0"/>
                <a:cs typeface="Times New Roman" panose="02020603050405020304" pitchFamily="18" charset="0"/>
              </a:rPr>
              <a:t>Tree&lt;</a:t>
            </a:r>
            <a:r>
              <a:rPr lang="en-IN" sz="2000" b="1" i="1" dirty="0" err="1">
                <a:latin typeface="Times New Roman" panose="02020603050405020304" pitchFamily="18" charset="0"/>
                <a:cs typeface="Times New Roman" panose="02020603050405020304" pitchFamily="18" charset="0"/>
              </a:rPr>
              <a:t>TItem</a:t>
            </a:r>
            <a:r>
              <a:rPr lang="en-IN" sz="2000" b="1" i="1" dirty="0">
                <a:latin typeface="Times New Roman" panose="02020603050405020304" pitchFamily="18" charset="0"/>
                <a:cs typeface="Times New Roman" panose="02020603050405020304" pitchFamily="18" charset="0"/>
              </a:rPr>
              <a:t>&gt; </a:t>
            </a:r>
            <a:r>
              <a:rPr lang="en-IN" sz="2000" b="1" dirty="0">
                <a:latin typeface="Times New Roman" panose="02020603050405020304" pitchFamily="18" charset="0"/>
                <a:cs typeface="Times New Roman" panose="02020603050405020304" pitchFamily="18" charset="0"/>
              </a:rPr>
              <a:t>parameter and a </a:t>
            </a:r>
            <a:r>
              <a:rPr lang="en-IN" sz="2000" b="1" i="1" dirty="0" err="1">
                <a:latin typeface="Times New Roman" panose="02020603050405020304" pitchFamily="18" charset="0"/>
                <a:cs typeface="Times New Roman" panose="02020603050405020304" pitchFamily="18" charset="0"/>
              </a:rPr>
              <a:t>params</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array of </a:t>
            </a:r>
            <a:r>
              <a:rPr lang="en-IN" sz="2000" b="1" i="1" dirty="0" err="1">
                <a:latin typeface="Times New Roman" panose="02020603050405020304" pitchFamily="18" charset="0"/>
                <a:cs typeface="Times New Roman" panose="02020603050405020304" pitchFamily="18" charset="0"/>
              </a:rPr>
              <a:t>TItem</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elements called </a:t>
            </a:r>
            <a:r>
              <a:rPr lang="en-IN" sz="2000" b="1" i="1" dirty="0">
                <a:latin typeface="Times New Roman" panose="02020603050405020304" pitchFamily="18" charset="0"/>
                <a:cs typeface="Times New Roman" panose="02020603050405020304" pitchFamily="18" charset="0"/>
              </a:rPr>
              <a:t>data</a:t>
            </a:r>
            <a:r>
              <a:rPr lang="en-IN" sz="2000" b="1" dirty="0">
                <a:latin typeface="Times New Roman" panose="02020603050405020304" pitchFamily="18" charset="0"/>
                <a:cs typeface="Times New Roman" panose="02020603050405020304" pitchFamily="18" charset="0"/>
              </a:rPr>
              <a:t>. The tree parameter should be passed by reference, for reasons that will be described in a later step.</a:t>
            </a:r>
          </a:p>
          <a:p>
            <a:pPr algn="just"/>
            <a:r>
              <a:rPr lang="en-IN" sz="2000" b="1" dirty="0">
                <a:latin typeface="Times New Roman" panose="02020603050405020304" pitchFamily="18" charset="0"/>
                <a:cs typeface="Times New Roman" panose="02020603050405020304" pitchFamily="18" charset="0"/>
              </a:rPr>
              <a:t>The method definition should look like this:</a:t>
            </a:r>
          </a:p>
        </p:txBody>
      </p:sp>
    </p:spTree>
    <p:extLst>
      <p:ext uri="{BB962C8B-B14F-4D97-AF65-F5344CB8AC3E}">
        <p14:creationId xmlns:p14="http://schemas.microsoft.com/office/powerpoint/2010/main" xmlns="" val="27011318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US" sz="4000" b="1" dirty="0" err="1" smtClean="0">
                <a:solidFill>
                  <a:srgbClr val="FF0000"/>
                </a:solidFill>
              </a:rPr>
              <a:t>Contd</a:t>
            </a:r>
            <a:r>
              <a:rPr lang="en-US" sz="4000" b="1" dirty="0" smtClean="0">
                <a:solidFill>
                  <a:srgbClr val="FF0000"/>
                </a:solidFill>
              </a:rPr>
              <a:t>…</a:t>
            </a:r>
            <a:endParaRPr lang="en-IN" sz="4000" b="1" dirty="0">
              <a:solidFill>
                <a:srgbClr val="FF0000"/>
              </a:solidFill>
            </a:endParaRPr>
          </a:p>
        </p:txBody>
      </p:sp>
      <p:sp>
        <p:nvSpPr>
          <p:cNvPr id="3" name="Content Placeholder 2"/>
          <p:cNvSpPr>
            <a:spLocks noGrp="1"/>
          </p:cNvSpPr>
          <p:nvPr>
            <p:ph idx="1"/>
          </p:nvPr>
        </p:nvSpPr>
        <p:spPr>
          <a:xfrm>
            <a:off x="25626" y="544488"/>
            <a:ext cx="12163199" cy="6313512"/>
          </a:xfrm>
        </p:spPr>
        <p:txBody>
          <a:bodyPr>
            <a:normAutofit/>
          </a:bodyPr>
          <a:lstStyle/>
          <a:p>
            <a:pPr marL="0" indent="0" algn="just">
              <a:spcBef>
                <a:spcPts val="0"/>
              </a:spcBef>
              <a:buNone/>
            </a:pPr>
            <a:r>
              <a:rPr lang="en-IN" sz="2000" b="1" dirty="0" smtClean="0">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static </a:t>
            </a:r>
            <a:r>
              <a:rPr lang="en-IN" sz="2000" b="1" dirty="0">
                <a:solidFill>
                  <a:srgbClr val="FF0000"/>
                </a:solidFill>
                <a:latin typeface="Times New Roman" panose="02020603050405020304" pitchFamily="18" charset="0"/>
                <a:cs typeface="Times New Roman" panose="02020603050405020304" pitchFamily="18" charset="0"/>
              </a:rPr>
              <a:t>void </a:t>
            </a:r>
            <a:r>
              <a:rPr lang="en-IN" sz="2000" b="1" dirty="0" err="1">
                <a:solidFill>
                  <a:srgbClr val="FF0000"/>
                </a:solidFill>
                <a:latin typeface="Times New Roman" panose="02020603050405020304" pitchFamily="18" charset="0"/>
                <a:cs typeface="Times New Roman" panose="02020603050405020304" pitchFamily="18" charset="0"/>
              </a:rPr>
              <a:t>InsertIntoTree</a:t>
            </a:r>
            <a:r>
              <a:rPr lang="en-IN" sz="2000" b="1" dirty="0">
                <a:solidFill>
                  <a:srgbClr val="FF0000"/>
                </a:solidFill>
                <a:latin typeface="Times New Roman" panose="02020603050405020304" pitchFamily="18" charset="0"/>
                <a:cs typeface="Times New Roman" panose="02020603050405020304" pitchFamily="18" charset="0"/>
              </a:rPr>
              <a:t>&lt;</a:t>
            </a:r>
            <a:r>
              <a:rPr lang="en-IN" sz="2000" b="1" dirty="0" err="1">
                <a:solidFill>
                  <a:srgbClr val="FF0000"/>
                </a:solidFill>
                <a:latin typeface="Times New Roman" panose="02020603050405020304" pitchFamily="18" charset="0"/>
                <a:cs typeface="Times New Roman" panose="02020603050405020304" pitchFamily="18" charset="0"/>
              </a:rPr>
              <a:t>TItem</a:t>
            </a:r>
            <a:r>
              <a:rPr lang="en-IN" sz="2000" b="1" dirty="0">
                <a:solidFill>
                  <a:srgbClr val="FF0000"/>
                </a:solidFill>
                <a:latin typeface="Times New Roman" panose="02020603050405020304" pitchFamily="18" charset="0"/>
                <a:cs typeface="Times New Roman" panose="02020603050405020304" pitchFamily="18" charset="0"/>
              </a:rPr>
              <a:t>&gt;(ref Tree&lt;</a:t>
            </a:r>
            <a:r>
              <a:rPr lang="en-IN" sz="2000" b="1" dirty="0" err="1">
                <a:solidFill>
                  <a:srgbClr val="FF0000"/>
                </a:solidFill>
                <a:latin typeface="Times New Roman" panose="02020603050405020304" pitchFamily="18" charset="0"/>
                <a:cs typeface="Times New Roman" panose="02020603050405020304" pitchFamily="18" charset="0"/>
              </a:rPr>
              <a:t>TItem</a:t>
            </a:r>
            <a:r>
              <a:rPr lang="en-IN" sz="2000" b="1" dirty="0">
                <a:solidFill>
                  <a:srgbClr val="FF0000"/>
                </a:solidFill>
                <a:latin typeface="Times New Roman" panose="02020603050405020304" pitchFamily="18" charset="0"/>
                <a:cs typeface="Times New Roman" panose="02020603050405020304" pitchFamily="18" charset="0"/>
              </a:rPr>
              <a:t>&gt; tree, </a:t>
            </a:r>
            <a:r>
              <a:rPr lang="en-IN" sz="2000" b="1" dirty="0" err="1">
                <a:solidFill>
                  <a:srgbClr val="FF0000"/>
                </a:solidFill>
                <a:latin typeface="Times New Roman" panose="02020603050405020304" pitchFamily="18" charset="0"/>
                <a:cs typeface="Times New Roman" panose="02020603050405020304" pitchFamily="18" charset="0"/>
              </a:rPr>
              <a:t>params</a:t>
            </a: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err="1">
                <a:solidFill>
                  <a:srgbClr val="FF0000"/>
                </a:solidFill>
                <a:latin typeface="Times New Roman" panose="02020603050405020304" pitchFamily="18" charset="0"/>
                <a:cs typeface="Times New Roman" panose="02020603050405020304" pitchFamily="18" charset="0"/>
              </a:rPr>
              <a:t>TItem</a:t>
            </a:r>
            <a:r>
              <a:rPr lang="en-IN" sz="2000" b="1" dirty="0">
                <a:solidFill>
                  <a:srgbClr val="FF0000"/>
                </a:solidFill>
                <a:latin typeface="Times New Roman" panose="02020603050405020304" pitchFamily="18" charset="0"/>
                <a:cs typeface="Times New Roman" panose="02020603050405020304" pitchFamily="18" charset="0"/>
              </a:rPr>
              <a:t>[] data</a:t>
            </a:r>
            <a:r>
              <a:rPr lang="en-IN" sz="2000" b="1" dirty="0" smtClean="0">
                <a:solidFill>
                  <a:srgbClr val="FF0000"/>
                </a:solidFill>
                <a:latin typeface="Times New Roman" panose="02020603050405020304" pitchFamily="18" charset="0"/>
                <a:cs typeface="Times New Roman" panose="02020603050405020304" pitchFamily="18" charset="0"/>
              </a:rPr>
              <a:t>)</a:t>
            </a:r>
          </a:p>
          <a:p>
            <a:pPr marL="0" indent="0" algn="just">
              <a:spcBef>
                <a:spcPts val="0"/>
              </a:spcBef>
              <a:buNone/>
            </a:pPr>
            <a:r>
              <a:rPr lang="en-IN" sz="2000" b="1" dirty="0" smtClean="0">
                <a:solidFill>
                  <a:srgbClr val="FF0000"/>
                </a:solidFill>
                <a:latin typeface="Times New Roman" panose="02020603050405020304" pitchFamily="18" charset="0"/>
                <a:cs typeface="Times New Roman" panose="02020603050405020304" pitchFamily="18" charset="0"/>
              </a:rPr>
              <a:t>                     {</a:t>
            </a: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 </a:t>
            </a:r>
          </a:p>
          <a:p>
            <a:pPr marL="0" indent="0" algn="just">
              <a:buNone/>
            </a:pPr>
            <a:r>
              <a:rPr lang="en-IN" sz="2000" b="1" dirty="0" smtClean="0">
                <a:latin typeface="Times New Roman" panose="02020603050405020304" pitchFamily="18" charset="0"/>
                <a:cs typeface="Times New Roman" panose="02020603050405020304" pitchFamily="18" charset="0"/>
              </a:rPr>
              <a:t>7) The </a:t>
            </a:r>
            <a:r>
              <a:rPr lang="en-IN" sz="2000" b="1" i="1" dirty="0" err="1">
                <a:latin typeface="Times New Roman" panose="02020603050405020304" pitchFamily="18" charset="0"/>
                <a:cs typeface="Times New Roman" panose="02020603050405020304" pitchFamily="18" charset="0"/>
              </a:rPr>
              <a:t>TItem</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type used for the elements being inserted into the binary tree must implement the </a:t>
            </a:r>
            <a:r>
              <a:rPr lang="en-IN" sz="2000" b="1" i="1" dirty="0" err="1">
                <a:latin typeface="Times New Roman" panose="02020603050405020304" pitchFamily="18" charset="0"/>
                <a:cs typeface="Times New Roman" panose="02020603050405020304" pitchFamily="18" charset="0"/>
              </a:rPr>
              <a:t>IComparable</a:t>
            </a:r>
            <a:r>
              <a:rPr lang="en-IN" sz="2000" b="1" i="1" dirty="0">
                <a:latin typeface="Times New Roman" panose="02020603050405020304" pitchFamily="18" charset="0"/>
                <a:cs typeface="Times New Roman" panose="02020603050405020304" pitchFamily="18" charset="0"/>
              </a:rPr>
              <a:t>&lt;</a:t>
            </a:r>
            <a:r>
              <a:rPr lang="en-IN" sz="2000" b="1" i="1" dirty="0" err="1">
                <a:latin typeface="Times New Roman" panose="02020603050405020304" pitchFamily="18" charset="0"/>
                <a:cs typeface="Times New Roman" panose="02020603050405020304" pitchFamily="18" charset="0"/>
              </a:rPr>
              <a:t>TItem</a:t>
            </a:r>
            <a:r>
              <a:rPr lang="en-IN" sz="2000" b="1" i="1" dirty="0">
                <a:latin typeface="Times New Roman" panose="02020603050405020304" pitchFamily="18" charset="0"/>
                <a:cs typeface="Times New Roman" panose="02020603050405020304" pitchFamily="18" charset="0"/>
              </a:rPr>
              <a:t>&gt; </a:t>
            </a:r>
            <a:r>
              <a:rPr lang="en-IN" sz="2000" b="1" dirty="0">
                <a:latin typeface="Times New Roman" panose="02020603050405020304" pitchFamily="18" charset="0"/>
                <a:cs typeface="Times New Roman" panose="02020603050405020304" pitchFamily="18" charset="0"/>
              </a:rPr>
              <a:t>interface. Modify the definition of the </a:t>
            </a:r>
            <a:r>
              <a:rPr lang="en-IN" sz="2000" b="1" i="1" dirty="0" err="1">
                <a:latin typeface="Times New Roman" panose="02020603050405020304" pitchFamily="18" charset="0"/>
                <a:cs typeface="Times New Roman" panose="02020603050405020304" pitchFamily="18" charset="0"/>
              </a:rPr>
              <a:t>InsertIntoTree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method and add the </a:t>
            </a:r>
            <a:r>
              <a:rPr lang="en-IN" sz="2000" b="1" i="1" dirty="0">
                <a:latin typeface="Times New Roman" panose="02020603050405020304" pitchFamily="18" charset="0"/>
                <a:cs typeface="Times New Roman" panose="02020603050405020304" pitchFamily="18" charset="0"/>
              </a:rPr>
              <a:t>where </a:t>
            </a:r>
            <a:r>
              <a:rPr lang="en-IN" sz="2000" b="1" dirty="0">
                <a:latin typeface="Times New Roman" panose="02020603050405020304" pitchFamily="18" charset="0"/>
                <a:cs typeface="Times New Roman" panose="02020603050405020304" pitchFamily="18" charset="0"/>
              </a:rPr>
              <a:t>clause shown in bold type in the following code:</a:t>
            </a:r>
          </a:p>
          <a:p>
            <a:pPr marL="0" indent="0" algn="just">
              <a:spcBef>
                <a:spcPts val="0"/>
              </a:spcBef>
              <a:buNone/>
            </a:pPr>
            <a:r>
              <a:rPr lang="en-IN" sz="2000" b="1" dirty="0" smtClean="0">
                <a:solidFill>
                  <a:srgbClr val="FF0000"/>
                </a:solidFill>
                <a:latin typeface="Times New Roman" panose="02020603050405020304" pitchFamily="18" charset="0"/>
                <a:cs typeface="Times New Roman" panose="02020603050405020304" pitchFamily="18" charset="0"/>
              </a:rPr>
              <a:t>                                                    static </a:t>
            </a:r>
            <a:r>
              <a:rPr lang="en-IN" sz="2000" b="1" dirty="0">
                <a:solidFill>
                  <a:srgbClr val="FF0000"/>
                </a:solidFill>
                <a:latin typeface="Times New Roman" panose="02020603050405020304" pitchFamily="18" charset="0"/>
                <a:cs typeface="Times New Roman" panose="02020603050405020304" pitchFamily="18" charset="0"/>
              </a:rPr>
              <a:t>void </a:t>
            </a:r>
            <a:r>
              <a:rPr lang="en-IN" sz="2000" b="1" dirty="0" err="1">
                <a:solidFill>
                  <a:srgbClr val="FF0000"/>
                </a:solidFill>
                <a:latin typeface="Times New Roman" panose="02020603050405020304" pitchFamily="18" charset="0"/>
                <a:cs typeface="Times New Roman" panose="02020603050405020304" pitchFamily="18" charset="0"/>
              </a:rPr>
              <a:t>InsertIntoTree</a:t>
            </a:r>
            <a:r>
              <a:rPr lang="en-IN" sz="2000" b="1" dirty="0">
                <a:solidFill>
                  <a:srgbClr val="FF0000"/>
                </a:solidFill>
                <a:latin typeface="Times New Roman" panose="02020603050405020304" pitchFamily="18" charset="0"/>
                <a:cs typeface="Times New Roman" panose="02020603050405020304" pitchFamily="18" charset="0"/>
              </a:rPr>
              <a:t>&lt;</a:t>
            </a:r>
            <a:r>
              <a:rPr lang="en-IN" sz="2000" b="1" dirty="0" err="1">
                <a:solidFill>
                  <a:srgbClr val="FF0000"/>
                </a:solidFill>
                <a:latin typeface="Times New Roman" panose="02020603050405020304" pitchFamily="18" charset="0"/>
                <a:cs typeface="Times New Roman" panose="02020603050405020304" pitchFamily="18" charset="0"/>
              </a:rPr>
              <a:t>TItem</a:t>
            </a:r>
            <a:r>
              <a:rPr lang="en-IN" sz="2000" b="1" dirty="0">
                <a:solidFill>
                  <a:srgbClr val="FF0000"/>
                </a:solidFill>
                <a:latin typeface="Times New Roman" panose="02020603050405020304" pitchFamily="18" charset="0"/>
                <a:cs typeface="Times New Roman" panose="02020603050405020304" pitchFamily="18" charset="0"/>
              </a:rPr>
              <a:t>&gt;(ref Tree&lt;</a:t>
            </a:r>
            <a:r>
              <a:rPr lang="en-IN" sz="2000" b="1" dirty="0" err="1">
                <a:solidFill>
                  <a:srgbClr val="FF0000"/>
                </a:solidFill>
                <a:latin typeface="Times New Roman" panose="02020603050405020304" pitchFamily="18" charset="0"/>
                <a:cs typeface="Times New Roman" panose="02020603050405020304" pitchFamily="18" charset="0"/>
              </a:rPr>
              <a:t>TItem</a:t>
            </a:r>
            <a:r>
              <a:rPr lang="en-IN" sz="2000" b="1" dirty="0">
                <a:solidFill>
                  <a:srgbClr val="FF0000"/>
                </a:solidFill>
                <a:latin typeface="Times New Roman" panose="02020603050405020304" pitchFamily="18" charset="0"/>
                <a:cs typeface="Times New Roman" panose="02020603050405020304" pitchFamily="18" charset="0"/>
              </a:rPr>
              <a:t>&gt; tree, </a:t>
            </a:r>
            <a:endParaRPr lang="en-IN" sz="2000" b="1" dirty="0" smtClean="0">
              <a:solidFill>
                <a:srgbClr val="FF0000"/>
              </a:solidFill>
              <a:latin typeface="Times New Roman" panose="02020603050405020304" pitchFamily="18" charset="0"/>
              <a:cs typeface="Times New Roman" panose="02020603050405020304" pitchFamily="18" charset="0"/>
            </a:endParaRP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params</a:t>
            </a: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a:solidFill>
                  <a:srgbClr val="FF0000"/>
                </a:solidFill>
                <a:latin typeface="Times New Roman" panose="02020603050405020304" pitchFamily="18" charset="0"/>
                <a:cs typeface="Times New Roman" panose="02020603050405020304" pitchFamily="18" charset="0"/>
              </a:rPr>
              <a:t>TItem</a:t>
            </a:r>
            <a:r>
              <a:rPr lang="en-IN" sz="2000" b="1" dirty="0">
                <a:solidFill>
                  <a:srgbClr val="FF0000"/>
                </a:solidFill>
                <a:latin typeface="Times New Roman" panose="02020603050405020304" pitchFamily="18" charset="0"/>
                <a:cs typeface="Times New Roman" panose="02020603050405020304" pitchFamily="18" charset="0"/>
              </a:rPr>
              <a:t>[] data) where </a:t>
            </a:r>
            <a:r>
              <a:rPr lang="en-IN" sz="2000" b="1" dirty="0" err="1">
                <a:solidFill>
                  <a:srgbClr val="FF0000"/>
                </a:solidFill>
                <a:latin typeface="Times New Roman" panose="02020603050405020304" pitchFamily="18" charset="0"/>
                <a:cs typeface="Times New Roman" panose="02020603050405020304" pitchFamily="18" charset="0"/>
              </a:rPr>
              <a:t>TItem</a:t>
            </a:r>
            <a:r>
              <a:rPr lang="en-IN" sz="2000" b="1" dirty="0">
                <a:solidFill>
                  <a:srgbClr val="FF0000"/>
                </a:solidFill>
                <a:latin typeface="Times New Roman" panose="02020603050405020304" pitchFamily="18" charset="0"/>
                <a:cs typeface="Times New Roman" panose="02020603050405020304" pitchFamily="18" charset="0"/>
              </a:rPr>
              <a:t> : </a:t>
            </a:r>
            <a:r>
              <a:rPr lang="en-IN" sz="2000" b="1" dirty="0" err="1">
                <a:solidFill>
                  <a:srgbClr val="FF0000"/>
                </a:solidFill>
                <a:latin typeface="Times New Roman" panose="02020603050405020304" pitchFamily="18" charset="0"/>
                <a:cs typeface="Times New Roman" panose="02020603050405020304" pitchFamily="18" charset="0"/>
              </a:rPr>
              <a:t>IComparable</a:t>
            </a:r>
            <a:r>
              <a:rPr lang="en-IN" sz="2000" b="1" dirty="0">
                <a:solidFill>
                  <a:srgbClr val="FF0000"/>
                </a:solidFill>
                <a:latin typeface="Times New Roman" panose="02020603050405020304" pitchFamily="18" charset="0"/>
                <a:cs typeface="Times New Roman" panose="02020603050405020304" pitchFamily="18" charset="0"/>
              </a:rPr>
              <a:t>&lt;</a:t>
            </a:r>
            <a:r>
              <a:rPr lang="en-IN" sz="2000" b="1" dirty="0" err="1">
                <a:solidFill>
                  <a:srgbClr val="FF0000"/>
                </a:solidFill>
                <a:latin typeface="Times New Roman" panose="02020603050405020304" pitchFamily="18" charset="0"/>
                <a:cs typeface="Times New Roman" panose="02020603050405020304" pitchFamily="18" charset="0"/>
              </a:rPr>
              <a:t>TItem</a:t>
            </a:r>
            <a:r>
              <a:rPr lang="en-IN" sz="2000" b="1" dirty="0" smtClean="0">
                <a:solidFill>
                  <a:srgbClr val="FF0000"/>
                </a:solidFill>
                <a:latin typeface="Times New Roman" panose="02020603050405020304" pitchFamily="18" charset="0"/>
                <a:cs typeface="Times New Roman" panose="02020603050405020304" pitchFamily="18" charset="0"/>
              </a:rPr>
              <a:t>&gt;</a:t>
            </a:r>
          </a:p>
          <a:p>
            <a:pPr marL="0" indent="0" algn="just">
              <a:spcBef>
                <a:spcPts val="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p>
          <a:p>
            <a:pPr marL="0" indent="0" algn="just">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a:t>
            </a:r>
          </a:p>
          <a:p>
            <a:pPr marL="0" indent="0">
              <a:buNone/>
            </a:pPr>
            <a:r>
              <a:rPr lang="en-IN" sz="2000" b="1" dirty="0" smtClean="0">
                <a:latin typeface="Times New Roman" panose="02020603050405020304" pitchFamily="18" charset="0"/>
                <a:cs typeface="Times New Roman" panose="02020603050405020304" pitchFamily="18" charset="0"/>
              </a:rPr>
              <a:t>8) Add </a:t>
            </a:r>
            <a:r>
              <a:rPr lang="en-IN" sz="2000" b="1" dirty="0">
                <a:latin typeface="Times New Roman" panose="02020603050405020304" pitchFamily="18" charset="0"/>
                <a:cs typeface="Times New Roman" panose="02020603050405020304" pitchFamily="18" charset="0"/>
              </a:rPr>
              <a:t>the following statements shown in bold type to the </a:t>
            </a:r>
            <a:r>
              <a:rPr lang="en-IN" sz="2000" b="1" i="1" dirty="0" err="1">
                <a:latin typeface="Times New Roman" panose="02020603050405020304" pitchFamily="18" charset="0"/>
                <a:cs typeface="Times New Roman" panose="02020603050405020304" pitchFamily="18" charset="0"/>
              </a:rPr>
              <a:t>InsertIntoTree</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method. These statements iterate through the </a:t>
            </a:r>
            <a:r>
              <a:rPr lang="en-IN" sz="2000" b="1" i="1" dirty="0" err="1">
                <a:latin typeface="Times New Roman" panose="02020603050405020304" pitchFamily="18" charset="0"/>
                <a:cs typeface="Times New Roman" panose="02020603050405020304" pitchFamily="18" charset="0"/>
              </a:rPr>
              <a:t>params</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list, adding each item to the tree by using the </a:t>
            </a:r>
            <a:r>
              <a:rPr lang="en-IN" sz="2000" b="1" i="1" dirty="0">
                <a:latin typeface="Times New Roman" panose="02020603050405020304" pitchFamily="18" charset="0"/>
                <a:cs typeface="Times New Roman" panose="02020603050405020304" pitchFamily="18" charset="0"/>
              </a:rPr>
              <a:t>Insert </a:t>
            </a:r>
            <a:r>
              <a:rPr lang="en-IN" sz="2000" b="1" dirty="0">
                <a:latin typeface="Times New Roman" panose="02020603050405020304" pitchFamily="18" charset="0"/>
                <a:cs typeface="Times New Roman" panose="02020603050405020304" pitchFamily="18" charset="0"/>
              </a:rPr>
              <a:t>method. </a:t>
            </a:r>
            <a:endParaRPr lang="en-IN" sz="2000" b="1" dirty="0" smtClean="0">
              <a:latin typeface="Times New Roman" panose="02020603050405020304" pitchFamily="18" charset="0"/>
              <a:cs typeface="Times New Roman" panose="02020603050405020304" pitchFamily="18" charset="0"/>
            </a:endParaRPr>
          </a:p>
          <a:p>
            <a:pPr marL="0" indent="0">
              <a:buNone/>
            </a:pPr>
            <a:r>
              <a:rPr lang="en-IN" sz="2000" b="1" dirty="0" smtClean="0">
                <a:latin typeface="Times New Roman" panose="02020603050405020304" pitchFamily="18" charset="0"/>
                <a:cs typeface="Times New Roman" panose="02020603050405020304" pitchFamily="18" charset="0"/>
              </a:rPr>
              <a:t>If </a:t>
            </a:r>
            <a:r>
              <a:rPr lang="en-IN" sz="2000" b="1" dirty="0">
                <a:latin typeface="Times New Roman" panose="02020603050405020304" pitchFamily="18" charset="0"/>
                <a:cs typeface="Times New Roman" panose="02020603050405020304" pitchFamily="18" charset="0"/>
              </a:rPr>
              <a:t>the value specified by the tree parameter is </a:t>
            </a:r>
            <a:r>
              <a:rPr lang="en-IN" sz="2000" b="1" i="1" dirty="0">
                <a:latin typeface="Times New Roman" panose="02020603050405020304" pitchFamily="18" charset="0"/>
                <a:cs typeface="Times New Roman" panose="02020603050405020304" pitchFamily="18" charset="0"/>
              </a:rPr>
              <a:t>null </a:t>
            </a:r>
            <a:r>
              <a:rPr lang="en-IN" sz="2000" b="1" dirty="0">
                <a:latin typeface="Times New Roman" panose="02020603050405020304" pitchFamily="18" charset="0"/>
                <a:cs typeface="Times New Roman" panose="02020603050405020304" pitchFamily="18" charset="0"/>
              </a:rPr>
              <a:t>initially, a new </a:t>
            </a:r>
            <a:r>
              <a:rPr lang="en-IN" sz="2000" b="1" i="1" dirty="0">
                <a:latin typeface="Times New Roman" panose="02020603050405020304" pitchFamily="18" charset="0"/>
                <a:cs typeface="Times New Roman" panose="02020603050405020304" pitchFamily="18" charset="0"/>
              </a:rPr>
              <a:t>Tree&lt;</a:t>
            </a:r>
            <a:r>
              <a:rPr lang="en-IN" sz="2000" b="1" i="1" dirty="0" err="1">
                <a:latin typeface="Times New Roman" panose="02020603050405020304" pitchFamily="18" charset="0"/>
                <a:cs typeface="Times New Roman" panose="02020603050405020304" pitchFamily="18" charset="0"/>
              </a:rPr>
              <a:t>TItem</a:t>
            </a:r>
            <a:r>
              <a:rPr lang="en-IN" sz="2000" b="1" i="1" dirty="0">
                <a:latin typeface="Times New Roman" panose="02020603050405020304" pitchFamily="18" charset="0"/>
                <a:cs typeface="Times New Roman" panose="02020603050405020304" pitchFamily="18" charset="0"/>
              </a:rPr>
              <a:t>&gt; </a:t>
            </a:r>
            <a:r>
              <a:rPr lang="en-IN" sz="2000" b="1" dirty="0">
                <a:latin typeface="Times New Roman" panose="02020603050405020304" pitchFamily="18" charset="0"/>
                <a:cs typeface="Times New Roman" panose="02020603050405020304" pitchFamily="18" charset="0"/>
              </a:rPr>
              <a:t>is created; this is why the tree parameter is passed by reference.</a:t>
            </a:r>
          </a:p>
          <a:p>
            <a:pPr marL="0" indent="0" algn="just">
              <a:buNone/>
            </a:pPr>
            <a:endParaRPr lang="en-IN"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085020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US" sz="4000" b="1" dirty="0" err="1" smtClean="0">
                <a:solidFill>
                  <a:srgbClr val="FF0000"/>
                </a:solidFill>
              </a:rPr>
              <a:t>Contd</a:t>
            </a:r>
            <a:r>
              <a:rPr lang="en-US" sz="4000" b="1" dirty="0" smtClean="0">
                <a:solidFill>
                  <a:srgbClr val="FF0000"/>
                </a:solidFill>
              </a:rPr>
              <a:t>…</a:t>
            </a:r>
            <a:endParaRPr lang="en-IN" sz="4000"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494012" y="260648"/>
            <a:ext cx="6840760" cy="2448272"/>
          </a:xfrm>
          <a:prstGeom prst="rect">
            <a:avLst/>
          </a:prstGeom>
        </p:spPr>
      </p:pic>
      <p:pic>
        <p:nvPicPr>
          <p:cNvPr id="5" name="Picture 4"/>
          <p:cNvPicPr>
            <a:picLocks noChangeAspect="1"/>
          </p:cNvPicPr>
          <p:nvPr/>
        </p:nvPicPr>
        <p:blipFill>
          <a:blip r:embed="rId3"/>
          <a:stretch>
            <a:fillRect/>
          </a:stretch>
        </p:blipFill>
        <p:spPr>
          <a:xfrm>
            <a:off x="549796" y="2708920"/>
            <a:ext cx="11377264" cy="4038600"/>
          </a:xfrm>
          <a:prstGeom prst="rect">
            <a:avLst/>
          </a:prstGeom>
        </p:spPr>
      </p:pic>
    </p:spTree>
    <p:extLst>
      <p:ext uri="{BB962C8B-B14F-4D97-AF65-F5344CB8AC3E}">
        <p14:creationId xmlns:p14="http://schemas.microsoft.com/office/powerpoint/2010/main" xmlns="" val="2463888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IN" sz="4000" b="1" dirty="0">
                <a:solidFill>
                  <a:srgbClr val="FF0000"/>
                </a:solidFill>
              </a:rPr>
              <a:t>Variance and Generic Interfaces</a:t>
            </a:r>
          </a:p>
        </p:txBody>
      </p:sp>
      <p:sp>
        <p:nvSpPr>
          <p:cNvPr id="3" name="Content Placeholder 2"/>
          <p:cNvSpPr>
            <a:spLocks noGrp="1"/>
          </p:cNvSpPr>
          <p:nvPr>
            <p:ph idx="1"/>
          </p:nvPr>
        </p:nvSpPr>
        <p:spPr>
          <a:xfrm>
            <a:off x="0" y="544488"/>
            <a:ext cx="12163199" cy="6313512"/>
          </a:xfrm>
        </p:spPr>
        <p:txBody>
          <a:bodyPr>
            <a:normAutofit/>
          </a:bodyPr>
          <a:lstStyle/>
          <a:p>
            <a:pPr algn="just"/>
            <a:r>
              <a:rPr lang="en-IN" sz="2000" b="1" dirty="0">
                <a:latin typeface="Times New Roman" panose="02020603050405020304" pitchFamily="18" charset="0"/>
                <a:cs typeface="Times New Roman" panose="02020603050405020304" pitchFamily="18" charset="0"/>
              </a:rPr>
              <a:t>In Chapter 8, you learned that you can use the </a:t>
            </a:r>
            <a:r>
              <a:rPr lang="en-IN" sz="2000" b="1" i="1" dirty="0">
                <a:latin typeface="Times New Roman" panose="02020603050405020304" pitchFamily="18" charset="0"/>
                <a:cs typeface="Times New Roman" panose="02020603050405020304" pitchFamily="18" charset="0"/>
              </a:rPr>
              <a:t>object </a:t>
            </a:r>
            <a:r>
              <a:rPr lang="en-IN" sz="2000" b="1" dirty="0">
                <a:latin typeface="Times New Roman" panose="02020603050405020304" pitchFamily="18" charset="0"/>
                <a:cs typeface="Times New Roman" panose="02020603050405020304" pitchFamily="18" charset="0"/>
              </a:rPr>
              <a:t>type to hold a value or reference of any other type. For example, the following code is completely legal:</a:t>
            </a:r>
          </a:p>
          <a:p>
            <a:pPr marL="0" indent="0" algn="just">
              <a:spcBef>
                <a:spcPts val="600"/>
              </a:spcBef>
              <a:buNone/>
            </a:pPr>
            <a:r>
              <a:rPr lang="en-IN" sz="2000" b="1" dirty="0" smtClean="0">
                <a:solidFill>
                  <a:srgbClr val="FF0000"/>
                </a:solidFill>
                <a:latin typeface="Times New Roman" panose="02020603050405020304" pitchFamily="18" charset="0"/>
                <a:cs typeface="Times New Roman" panose="02020603050405020304" pitchFamily="18" charset="0"/>
              </a:rPr>
              <a:t>                                                    string </a:t>
            </a:r>
            <a:r>
              <a:rPr lang="en-IN" sz="2000" b="1" dirty="0" err="1">
                <a:solidFill>
                  <a:srgbClr val="FF0000"/>
                </a:solidFill>
                <a:latin typeface="Times New Roman" panose="02020603050405020304" pitchFamily="18" charset="0"/>
                <a:cs typeface="Times New Roman" panose="02020603050405020304" pitchFamily="18" charset="0"/>
              </a:rPr>
              <a:t>myString</a:t>
            </a:r>
            <a:r>
              <a:rPr lang="en-IN" sz="2000" b="1" dirty="0">
                <a:solidFill>
                  <a:srgbClr val="FF0000"/>
                </a:solidFill>
                <a:latin typeface="Times New Roman" panose="02020603050405020304" pitchFamily="18" charset="0"/>
                <a:cs typeface="Times New Roman" panose="02020603050405020304" pitchFamily="18" charset="0"/>
              </a:rPr>
              <a:t> = "Hello</a:t>
            </a:r>
            <a:r>
              <a:rPr lang="en-IN" sz="2000" b="1" dirty="0" smtClean="0">
                <a:solidFill>
                  <a:srgbClr val="FF0000"/>
                </a:solidFill>
                <a:latin typeface="Times New Roman" panose="02020603050405020304" pitchFamily="18" charset="0"/>
                <a:cs typeface="Times New Roman" panose="02020603050405020304" pitchFamily="18" charset="0"/>
              </a:rPr>
              <a:t>";</a:t>
            </a:r>
          </a:p>
          <a:p>
            <a:pPr marL="0" indent="0" algn="just">
              <a:spcBef>
                <a:spcPts val="600"/>
              </a:spcBef>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object </a:t>
            </a:r>
            <a:r>
              <a:rPr lang="en-IN" sz="2000" b="1" dirty="0" err="1">
                <a:solidFill>
                  <a:srgbClr val="FF0000"/>
                </a:solidFill>
                <a:latin typeface="Times New Roman" panose="02020603050405020304" pitchFamily="18" charset="0"/>
                <a:cs typeface="Times New Roman" panose="02020603050405020304" pitchFamily="18" charset="0"/>
              </a:rPr>
              <a:t>myObject</a:t>
            </a:r>
            <a:r>
              <a:rPr lang="en-IN" sz="2000" b="1" dirty="0">
                <a:solidFill>
                  <a:srgbClr val="FF0000"/>
                </a:solidFill>
                <a:latin typeface="Times New Roman" panose="02020603050405020304" pitchFamily="18" charset="0"/>
                <a:cs typeface="Times New Roman" panose="02020603050405020304" pitchFamily="18" charset="0"/>
              </a:rPr>
              <a:t> = </a:t>
            </a:r>
            <a:r>
              <a:rPr lang="en-IN" sz="2000" b="1" dirty="0" err="1">
                <a:solidFill>
                  <a:srgbClr val="FF0000"/>
                </a:solidFill>
                <a:latin typeface="Times New Roman" panose="02020603050405020304" pitchFamily="18" charset="0"/>
                <a:cs typeface="Times New Roman" panose="02020603050405020304" pitchFamily="18" charset="0"/>
              </a:rPr>
              <a:t>myString</a:t>
            </a:r>
            <a:r>
              <a:rPr lang="en-IN" sz="2000" b="1" dirty="0">
                <a:solidFill>
                  <a:srgbClr val="FF0000"/>
                </a:solidFill>
                <a:latin typeface="Times New Roman" panose="02020603050405020304" pitchFamily="18" charset="0"/>
                <a:cs typeface="Times New Roman" panose="02020603050405020304" pitchFamily="18" charset="0"/>
              </a:rPr>
              <a:t>;</a:t>
            </a:r>
          </a:p>
          <a:p>
            <a:pPr algn="just"/>
            <a:r>
              <a:rPr lang="en-IN" sz="2000" b="1" dirty="0">
                <a:latin typeface="Times New Roman" panose="02020603050405020304" pitchFamily="18" charset="0"/>
                <a:cs typeface="Times New Roman" panose="02020603050405020304" pitchFamily="18" charset="0"/>
              </a:rPr>
              <a:t>Remember that in inheritance terms, the </a:t>
            </a:r>
            <a:r>
              <a:rPr lang="en-IN" sz="2000" b="1" i="1" dirty="0">
                <a:latin typeface="Times New Roman" panose="02020603050405020304" pitchFamily="18" charset="0"/>
                <a:cs typeface="Times New Roman" panose="02020603050405020304" pitchFamily="18" charset="0"/>
              </a:rPr>
              <a:t>String </a:t>
            </a:r>
            <a:r>
              <a:rPr lang="en-IN" sz="2000" b="1" dirty="0">
                <a:latin typeface="Times New Roman" panose="02020603050405020304" pitchFamily="18" charset="0"/>
                <a:cs typeface="Times New Roman" panose="02020603050405020304" pitchFamily="18" charset="0"/>
              </a:rPr>
              <a:t>class is derived from the </a:t>
            </a:r>
            <a:r>
              <a:rPr lang="en-IN" sz="2000" b="1" i="1" dirty="0">
                <a:latin typeface="Times New Roman" panose="02020603050405020304" pitchFamily="18" charset="0"/>
                <a:cs typeface="Times New Roman" panose="02020603050405020304" pitchFamily="18" charset="0"/>
              </a:rPr>
              <a:t>Object </a:t>
            </a:r>
            <a:r>
              <a:rPr lang="en-IN" sz="2000" b="1" dirty="0">
                <a:latin typeface="Times New Roman" panose="02020603050405020304" pitchFamily="18" charset="0"/>
                <a:cs typeface="Times New Roman" panose="02020603050405020304" pitchFamily="18" charset="0"/>
              </a:rPr>
              <a:t>class, so all strings are objects.</a:t>
            </a:r>
          </a:p>
          <a:p>
            <a:pPr algn="just"/>
            <a:r>
              <a:rPr lang="en-IN" sz="2000" b="1" dirty="0">
                <a:latin typeface="Times New Roman" panose="02020603050405020304" pitchFamily="18" charset="0"/>
                <a:cs typeface="Times New Roman" panose="02020603050405020304" pitchFamily="18" charset="0"/>
              </a:rPr>
              <a:t>Now consider the following generic interface and class</a:t>
            </a:r>
            <a:r>
              <a:rPr lang="en-IN" sz="2000" b="1" dirty="0" smtClean="0">
                <a:latin typeface="Times New Roman" panose="02020603050405020304" pitchFamily="18" charset="0"/>
                <a:cs typeface="Times New Roman" panose="02020603050405020304" pitchFamily="18" charset="0"/>
              </a:rPr>
              <a:t>: </a:t>
            </a:r>
          </a:p>
          <a:p>
            <a:pPr algn="just"/>
            <a:endParaRPr lang="en-IN" sz="20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646140" y="3284984"/>
            <a:ext cx="7272808" cy="2424894"/>
          </a:xfrm>
          <a:prstGeom prst="rect">
            <a:avLst/>
          </a:prstGeom>
        </p:spPr>
      </p:pic>
      <p:pic>
        <p:nvPicPr>
          <p:cNvPr id="7" name="Picture 6"/>
          <p:cNvPicPr>
            <a:picLocks noChangeAspect="1"/>
          </p:cNvPicPr>
          <p:nvPr/>
        </p:nvPicPr>
        <p:blipFill>
          <a:blip r:embed="rId3"/>
          <a:stretch>
            <a:fillRect/>
          </a:stretch>
        </p:blipFill>
        <p:spPr>
          <a:xfrm>
            <a:off x="3646140" y="5709878"/>
            <a:ext cx="5753239" cy="981794"/>
          </a:xfrm>
          <a:prstGeom prst="rect">
            <a:avLst/>
          </a:prstGeom>
        </p:spPr>
      </p:pic>
    </p:spTree>
    <p:extLst>
      <p:ext uri="{BB962C8B-B14F-4D97-AF65-F5344CB8AC3E}">
        <p14:creationId xmlns:p14="http://schemas.microsoft.com/office/powerpoint/2010/main" xmlns="" val="32702342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 y="0"/>
            <a:ext cx="12188825" cy="544488"/>
          </a:xfrm>
        </p:spPr>
        <p:txBody>
          <a:bodyPr>
            <a:noAutofit/>
          </a:bodyPr>
          <a:lstStyle/>
          <a:p>
            <a:r>
              <a:rPr lang="en-US" sz="4000" b="1" dirty="0" err="1" smtClean="0">
                <a:solidFill>
                  <a:srgbClr val="FF0000"/>
                </a:solidFill>
              </a:rPr>
              <a:t>Contd</a:t>
            </a:r>
            <a:r>
              <a:rPr lang="en-US" sz="4000" b="1" dirty="0" smtClean="0">
                <a:solidFill>
                  <a:srgbClr val="FF0000"/>
                </a:solidFill>
              </a:rPr>
              <a:t>…</a:t>
            </a:r>
            <a:endParaRPr lang="en-IN" sz="4000" b="1" dirty="0">
              <a:solidFill>
                <a:srgbClr val="FF0000"/>
              </a:solidFill>
            </a:endParaRPr>
          </a:p>
        </p:txBody>
      </p:sp>
      <p:sp>
        <p:nvSpPr>
          <p:cNvPr id="3" name="Content Placeholder 2"/>
          <p:cNvSpPr>
            <a:spLocks noGrp="1"/>
          </p:cNvSpPr>
          <p:nvPr>
            <p:ph idx="1"/>
          </p:nvPr>
        </p:nvSpPr>
        <p:spPr>
          <a:xfrm>
            <a:off x="0" y="544488"/>
            <a:ext cx="12163199" cy="6313512"/>
          </a:xfrm>
        </p:spPr>
        <p:txBody>
          <a:bodyPr>
            <a:normAutofit/>
          </a:bodyPr>
          <a:lstStyle/>
          <a:p>
            <a:pPr algn="just"/>
            <a:r>
              <a:rPr lang="en-IN" sz="2000" b="1" dirty="0">
                <a:latin typeface="Times New Roman" panose="02020603050405020304" pitchFamily="18" charset="0"/>
                <a:cs typeface="Times New Roman" panose="02020603050405020304" pitchFamily="18" charset="0"/>
              </a:rPr>
              <a:t>The </a:t>
            </a:r>
            <a:r>
              <a:rPr lang="en-IN" sz="2000" b="1" i="1" dirty="0">
                <a:latin typeface="Times New Roman" panose="02020603050405020304" pitchFamily="18" charset="0"/>
                <a:cs typeface="Times New Roman" panose="02020603050405020304" pitchFamily="18" charset="0"/>
              </a:rPr>
              <a:t>Wrapper&lt;T&gt; </a:t>
            </a:r>
            <a:r>
              <a:rPr lang="en-IN" sz="2000" b="1" dirty="0">
                <a:latin typeface="Times New Roman" panose="02020603050405020304" pitchFamily="18" charset="0"/>
                <a:cs typeface="Times New Roman" panose="02020603050405020304" pitchFamily="18" charset="0"/>
              </a:rPr>
              <a:t>class provides a simple wrapper around a specified type.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The </a:t>
            </a:r>
            <a:r>
              <a:rPr lang="en-IN" sz="2000" b="1" i="1" dirty="0" err="1">
                <a:latin typeface="Times New Roman" panose="02020603050405020304" pitchFamily="18" charset="0"/>
                <a:cs typeface="Times New Roman" panose="02020603050405020304" pitchFamily="18" charset="0"/>
              </a:rPr>
              <a:t>IWrapper</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interface defines the </a:t>
            </a:r>
            <a:r>
              <a:rPr lang="en-IN" sz="2000" b="1" i="1" dirty="0" err="1">
                <a:latin typeface="Times New Roman" panose="02020603050405020304" pitchFamily="18" charset="0"/>
                <a:cs typeface="Times New Roman" panose="02020603050405020304" pitchFamily="18" charset="0"/>
              </a:rPr>
              <a:t>SetData</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method that the </a:t>
            </a:r>
            <a:r>
              <a:rPr lang="en-IN" sz="2000" b="1" i="1" dirty="0">
                <a:latin typeface="Times New Roman" panose="02020603050405020304" pitchFamily="18" charset="0"/>
                <a:cs typeface="Times New Roman" panose="02020603050405020304" pitchFamily="18" charset="0"/>
              </a:rPr>
              <a:t>Wrapper&lt;T&gt; </a:t>
            </a:r>
            <a:r>
              <a:rPr lang="en-IN" sz="2000" b="1" dirty="0">
                <a:latin typeface="Times New Roman" panose="02020603050405020304" pitchFamily="18" charset="0"/>
                <a:cs typeface="Times New Roman" panose="02020603050405020304" pitchFamily="18" charset="0"/>
              </a:rPr>
              <a:t>class implements to store the data and the </a:t>
            </a:r>
            <a:r>
              <a:rPr lang="en-IN" sz="2000" b="1" i="1" dirty="0" err="1">
                <a:latin typeface="Times New Roman" panose="02020603050405020304" pitchFamily="18" charset="0"/>
                <a:cs typeface="Times New Roman" panose="02020603050405020304" pitchFamily="18" charset="0"/>
              </a:rPr>
              <a:t>GetData</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method that the </a:t>
            </a:r>
            <a:r>
              <a:rPr lang="en-IN" sz="2000" b="1" i="1" dirty="0">
                <a:latin typeface="Times New Roman" panose="02020603050405020304" pitchFamily="18" charset="0"/>
                <a:cs typeface="Times New Roman" panose="02020603050405020304" pitchFamily="18" charset="0"/>
              </a:rPr>
              <a:t>Wrapper&lt;T&gt; </a:t>
            </a:r>
            <a:r>
              <a:rPr lang="en-IN" sz="2000" b="1" dirty="0">
                <a:latin typeface="Times New Roman" panose="02020603050405020304" pitchFamily="18" charset="0"/>
                <a:cs typeface="Times New Roman" panose="02020603050405020304" pitchFamily="18" charset="0"/>
              </a:rPr>
              <a:t>class implements to retrieve the data.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You </a:t>
            </a:r>
            <a:r>
              <a:rPr lang="en-IN" sz="2000" b="1" dirty="0">
                <a:latin typeface="Times New Roman" panose="02020603050405020304" pitchFamily="18" charset="0"/>
                <a:cs typeface="Times New Roman" panose="02020603050405020304" pitchFamily="18" charset="0"/>
              </a:rPr>
              <a:t>can create an instance of this class and use it to wrap a string like this</a:t>
            </a:r>
            <a:r>
              <a:rPr lang="en-IN" sz="2000" b="1" dirty="0" smtClean="0">
                <a:latin typeface="Times New Roman" panose="02020603050405020304" pitchFamily="18" charset="0"/>
                <a:cs typeface="Times New Roman" panose="02020603050405020304" pitchFamily="18" charset="0"/>
              </a:rPr>
              <a:t>: </a:t>
            </a:r>
          </a:p>
          <a:p>
            <a:pPr marL="0" indent="0" algn="just">
              <a:spcBef>
                <a:spcPts val="0"/>
              </a:spcBef>
              <a:buNone/>
            </a:pPr>
            <a:r>
              <a:rPr lang="en-IN" sz="2000" b="1" dirty="0" smtClean="0">
                <a:solidFill>
                  <a:srgbClr val="FF0000"/>
                </a:solidFill>
                <a:latin typeface="Times New Roman" panose="02020603050405020304" pitchFamily="18" charset="0"/>
                <a:cs typeface="Times New Roman" panose="02020603050405020304" pitchFamily="18" charset="0"/>
              </a:rPr>
              <a:t>                                          Wrapper&lt;string</a:t>
            </a:r>
            <a:r>
              <a:rPr lang="en-IN" sz="2000" b="1" dirty="0">
                <a:solidFill>
                  <a:srgbClr val="FF0000"/>
                </a:solidFill>
                <a:latin typeface="Times New Roman" panose="02020603050405020304" pitchFamily="18" charset="0"/>
                <a:cs typeface="Times New Roman" panose="02020603050405020304" pitchFamily="18" charset="0"/>
              </a:rPr>
              <a:t>&gt; </a:t>
            </a:r>
            <a:r>
              <a:rPr lang="en-IN" sz="2000" b="1" dirty="0" err="1">
                <a:solidFill>
                  <a:srgbClr val="FF0000"/>
                </a:solidFill>
                <a:latin typeface="Times New Roman" panose="02020603050405020304" pitchFamily="18" charset="0"/>
                <a:cs typeface="Times New Roman" panose="02020603050405020304" pitchFamily="18" charset="0"/>
              </a:rPr>
              <a:t>stringWrapper</a:t>
            </a:r>
            <a:r>
              <a:rPr lang="en-IN" sz="2000" b="1" dirty="0">
                <a:solidFill>
                  <a:srgbClr val="FF0000"/>
                </a:solidFill>
                <a:latin typeface="Times New Roman" panose="02020603050405020304" pitchFamily="18" charset="0"/>
                <a:cs typeface="Times New Roman" panose="02020603050405020304" pitchFamily="18" charset="0"/>
              </a:rPr>
              <a:t> = new Wrapper&lt;string</a:t>
            </a:r>
            <a:r>
              <a:rPr lang="en-IN" sz="2000" b="1" dirty="0" smtClean="0">
                <a:solidFill>
                  <a:srgbClr val="FF0000"/>
                </a:solidFill>
                <a:latin typeface="Times New Roman" panose="02020603050405020304" pitchFamily="18" charset="0"/>
                <a:cs typeface="Times New Roman" panose="02020603050405020304" pitchFamily="18" charset="0"/>
              </a:rPr>
              <a:t>&gt;();</a:t>
            </a:r>
          </a:p>
          <a:p>
            <a:pPr marL="0" indent="0" algn="just">
              <a:spcBef>
                <a:spcPts val="0"/>
              </a:spcBef>
              <a:buNone/>
            </a:pP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IWrapper</a:t>
            </a:r>
            <a:r>
              <a:rPr lang="en-IN" sz="2000" b="1" dirty="0" smtClean="0">
                <a:solidFill>
                  <a:srgbClr val="FF0000"/>
                </a:solidFill>
                <a:latin typeface="Times New Roman" panose="02020603050405020304" pitchFamily="18" charset="0"/>
                <a:cs typeface="Times New Roman" panose="02020603050405020304" pitchFamily="18" charset="0"/>
              </a:rPr>
              <a:t>&lt;string</a:t>
            </a:r>
            <a:r>
              <a:rPr lang="en-IN" sz="2000" b="1" dirty="0">
                <a:solidFill>
                  <a:srgbClr val="FF0000"/>
                </a:solidFill>
                <a:latin typeface="Times New Roman" panose="02020603050405020304" pitchFamily="18" charset="0"/>
                <a:cs typeface="Times New Roman" panose="02020603050405020304" pitchFamily="18" charset="0"/>
              </a:rPr>
              <a:t>&gt; </a:t>
            </a:r>
            <a:r>
              <a:rPr lang="en-IN" sz="2000" b="1" dirty="0" err="1">
                <a:solidFill>
                  <a:srgbClr val="FF0000"/>
                </a:solidFill>
                <a:latin typeface="Times New Roman" panose="02020603050405020304" pitchFamily="18" charset="0"/>
                <a:cs typeface="Times New Roman" panose="02020603050405020304" pitchFamily="18" charset="0"/>
              </a:rPr>
              <a:t>storedStringWrapper</a:t>
            </a:r>
            <a:r>
              <a:rPr lang="en-IN" sz="2000" b="1" dirty="0">
                <a:solidFill>
                  <a:srgbClr val="FF0000"/>
                </a:solidFill>
                <a:latin typeface="Times New Roman" panose="02020603050405020304" pitchFamily="18" charset="0"/>
                <a:cs typeface="Times New Roman" panose="02020603050405020304" pitchFamily="18" charset="0"/>
              </a:rPr>
              <a:t> = </a:t>
            </a:r>
            <a:r>
              <a:rPr lang="en-IN" sz="2000" b="1" dirty="0" err="1">
                <a:solidFill>
                  <a:srgbClr val="FF0000"/>
                </a:solidFill>
                <a:latin typeface="Times New Roman" panose="02020603050405020304" pitchFamily="18" charset="0"/>
                <a:cs typeface="Times New Roman" panose="02020603050405020304" pitchFamily="18" charset="0"/>
              </a:rPr>
              <a:t>stringWrapper</a:t>
            </a:r>
            <a:r>
              <a:rPr lang="en-IN" sz="2000" b="1" dirty="0" smtClean="0">
                <a:solidFill>
                  <a:srgbClr val="FF0000"/>
                </a:solidFill>
                <a:latin typeface="Times New Roman" panose="02020603050405020304" pitchFamily="18" charset="0"/>
                <a:cs typeface="Times New Roman" panose="02020603050405020304" pitchFamily="18" charset="0"/>
              </a:rPr>
              <a:t>;</a:t>
            </a:r>
          </a:p>
          <a:p>
            <a:pPr marL="0" indent="0" algn="just">
              <a:spcBef>
                <a:spcPts val="0"/>
              </a:spcBef>
              <a:buNone/>
            </a:pP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storedStringWrapper.SetData</a:t>
            </a:r>
            <a:r>
              <a:rPr lang="en-IN" sz="2000" b="1" dirty="0">
                <a:solidFill>
                  <a:srgbClr val="FF0000"/>
                </a:solidFill>
                <a:latin typeface="Times New Roman" panose="02020603050405020304" pitchFamily="18" charset="0"/>
                <a:cs typeface="Times New Roman" panose="02020603050405020304" pitchFamily="18" charset="0"/>
              </a:rPr>
              <a:t>("Hello</a:t>
            </a:r>
            <a:r>
              <a:rPr lang="en-IN" sz="2000" b="1" dirty="0" smtClean="0">
                <a:solidFill>
                  <a:srgbClr val="FF0000"/>
                </a:solidFill>
                <a:latin typeface="Times New Roman" panose="02020603050405020304" pitchFamily="18" charset="0"/>
                <a:cs typeface="Times New Roman" panose="02020603050405020304" pitchFamily="18" charset="0"/>
              </a:rPr>
              <a:t>");</a:t>
            </a:r>
          </a:p>
          <a:p>
            <a:pPr marL="0" indent="0" algn="just">
              <a:spcBef>
                <a:spcPts val="0"/>
              </a:spcBef>
              <a:buNone/>
            </a:pP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Console.WriteLine</a:t>
            </a:r>
            <a:r>
              <a:rPr lang="en-IN" sz="2000" b="1" dirty="0">
                <a:solidFill>
                  <a:srgbClr val="FF0000"/>
                </a:solidFill>
                <a:latin typeface="Times New Roman" panose="02020603050405020304" pitchFamily="18" charset="0"/>
                <a:cs typeface="Times New Roman" panose="02020603050405020304" pitchFamily="18" charset="0"/>
              </a:rPr>
              <a:t>("Stored value is {0}", </a:t>
            </a:r>
            <a:r>
              <a:rPr lang="en-IN" sz="2000" b="1" dirty="0" err="1">
                <a:solidFill>
                  <a:srgbClr val="FF0000"/>
                </a:solidFill>
                <a:latin typeface="Times New Roman" panose="02020603050405020304" pitchFamily="18" charset="0"/>
                <a:cs typeface="Times New Roman" panose="02020603050405020304" pitchFamily="18" charset="0"/>
              </a:rPr>
              <a:t>storedStringWrapper.GetData</a:t>
            </a:r>
            <a:r>
              <a:rPr lang="en-IN" sz="2000" b="1" dirty="0" smtClean="0">
                <a:solidFill>
                  <a:srgbClr val="FF0000"/>
                </a:solidFill>
                <a:latin typeface="Times New Roman" panose="02020603050405020304" pitchFamily="18" charset="0"/>
                <a:cs typeface="Times New Roman" panose="02020603050405020304" pitchFamily="18" charset="0"/>
              </a:rPr>
              <a:t>()); </a:t>
            </a:r>
          </a:p>
          <a:p>
            <a:pPr algn="just"/>
            <a:r>
              <a:rPr lang="en-IN" sz="2000" b="1" dirty="0">
                <a:latin typeface="Times New Roman" panose="02020603050405020304" pitchFamily="18" charset="0"/>
                <a:cs typeface="Times New Roman" panose="02020603050405020304" pitchFamily="18" charset="0"/>
              </a:rPr>
              <a:t>The code creates an instance of the </a:t>
            </a:r>
            <a:r>
              <a:rPr lang="en-IN" sz="2000" b="1" i="1" dirty="0">
                <a:latin typeface="Times New Roman" panose="02020603050405020304" pitchFamily="18" charset="0"/>
                <a:cs typeface="Times New Roman" panose="02020603050405020304" pitchFamily="18" charset="0"/>
              </a:rPr>
              <a:t>Wrapper&lt;string&gt; </a:t>
            </a:r>
            <a:r>
              <a:rPr lang="en-IN" sz="2000" b="1" dirty="0">
                <a:latin typeface="Times New Roman" panose="02020603050405020304" pitchFamily="18" charset="0"/>
                <a:cs typeface="Times New Roman" panose="02020603050405020304" pitchFamily="18" charset="0"/>
              </a:rPr>
              <a:t>type. It references the object through the </a:t>
            </a:r>
            <a:r>
              <a:rPr lang="en-IN" sz="2000" b="1" i="1" dirty="0" err="1">
                <a:latin typeface="Times New Roman" panose="02020603050405020304" pitchFamily="18" charset="0"/>
                <a:cs typeface="Times New Roman" panose="02020603050405020304" pitchFamily="18" charset="0"/>
              </a:rPr>
              <a:t>IWrapper</a:t>
            </a:r>
            <a:r>
              <a:rPr lang="en-IN" sz="2000" b="1" i="1" dirty="0">
                <a:latin typeface="Times New Roman" panose="02020603050405020304" pitchFamily="18" charset="0"/>
                <a:cs typeface="Times New Roman" panose="02020603050405020304" pitchFamily="18" charset="0"/>
              </a:rPr>
              <a:t>&lt;string&gt; </a:t>
            </a:r>
            <a:r>
              <a:rPr lang="en-IN" sz="2000" b="1" dirty="0">
                <a:latin typeface="Times New Roman" panose="02020603050405020304" pitchFamily="18" charset="0"/>
                <a:cs typeface="Times New Roman" panose="02020603050405020304" pitchFamily="18" charset="0"/>
              </a:rPr>
              <a:t>interface to call the </a:t>
            </a:r>
            <a:r>
              <a:rPr lang="en-IN" sz="2000" b="1" i="1" dirty="0" err="1">
                <a:latin typeface="Times New Roman" panose="02020603050405020304" pitchFamily="18" charset="0"/>
                <a:cs typeface="Times New Roman" panose="02020603050405020304" pitchFamily="18" charset="0"/>
              </a:rPr>
              <a:t>SetData</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method. (The </a:t>
            </a:r>
            <a:r>
              <a:rPr lang="en-IN" sz="2000" b="1" i="1" dirty="0">
                <a:latin typeface="Times New Roman" panose="02020603050405020304" pitchFamily="18" charset="0"/>
                <a:cs typeface="Times New Roman" panose="02020603050405020304" pitchFamily="18" charset="0"/>
              </a:rPr>
              <a:t>Wrapper&lt;T&gt; </a:t>
            </a:r>
            <a:r>
              <a:rPr lang="en-IN" sz="2000" b="1" dirty="0">
                <a:latin typeface="Times New Roman" panose="02020603050405020304" pitchFamily="18" charset="0"/>
                <a:cs typeface="Times New Roman" panose="02020603050405020304" pitchFamily="18" charset="0"/>
              </a:rPr>
              <a:t>type implements its interfaces explicitly, so you must call the methods through an appropriate interface reference.) </a:t>
            </a:r>
            <a:endParaRPr lang="en-IN" sz="2000" b="1"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The </a:t>
            </a:r>
            <a:r>
              <a:rPr lang="en-IN" sz="2000" b="1" dirty="0">
                <a:latin typeface="Times New Roman" panose="02020603050405020304" pitchFamily="18" charset="0"/>
                <a:cs typeface="Times New Roman" panose="02020603050405020304" pitchFamily="18" charset="0"/>
              </a:rPr>
              <a:t>code also calls the </a:t>
            </a:r>
            <a:r>
              <a:rPr lang="en-IN" sz="2000" b="1" i="1" dirty="0" err="1">
                <a:latin typeface="Times New Roman" panose="02020603050405020304" pitchFamily="18" charset="0"/>
                <a:cs typeface="Times New Roman" panose="02020603050405020304" pitchFamily="18" charset="0"/>
              </a:rPr>
              <a:t>GetData</a:t>
            </a:r>
            <a:r>
              <a:rPr lang="en-IN" sz="2000" b="1" i="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method through the </a:t>
            </a:r>
            <a:r>
              <a:rPr lang="en-IN" sz="2000" b="1" i="1" dirty="0" err="1">
                <a:latin typeface="Times New Roman" panose="02020603050405020304" pitchFamily="18" charset="0"/>
                <a:cs typeface="Times New Roman" panose="02020603050405020304" pitchFamily="18" charset="0"/>
              </a:rPr>
              <a:t>IWrapper</a:t>
            </a:r>
            <a:r>
              <a:rPr lang="en-IN" sz="2000" b="1" i="1" dirty="0">
                <a:latin typeface="Times New Roman" panose="02020603050405020304" pitchFamily="18" charset="0"/>
                <a:cs typeface="Times New Roman" panose="02020603050405020304" pitchFamily="18" charset="0"/>
              </a:rPr>
              <a:t>&lt;string&gt; </a:t>
            </a:r>
            <a:r>
              <a:rPr lang="en-IN" sz="2000" b="1" dirty="0">
                <a:latin typeface="Times New Roman" panose="02020603050405020304" pitchFamily="18" charset="0"/>
                <a:cs typeface="Times New Roman" panose="02020603050405020304" pitchFamily="18" charset="0"/>
              </a:rPr>
              <a:t>interface. If you run this code, it outputs the message “Stored value is Hello”.</a:t>
            </a:r>
          </a:p>
          <a:p>
            <a:pPr algn="just"/>
            <a:r>
              <a:rPr lang="en-IN" sz="2000" b="1" dirty="0">
                <a:latin typeface="Times New Roman" panose="02020603050405020304" pitchFamily="18" charset="0"/>
                <a:cs typeface="Times New Roman" panose="02020603050405020304" pitchFamily="18" charset="0"/>
              </a:rPr>
              <a:t>Now look at the following line of code:</a:t>
            </a:r>
          </a:p>
          <a:p>
            <a:pPr marL="0" indent="0" algn="just">
              <a:buNone/>
            </a:pPr>
            <a:r>
              <a:rPr lang="en-IN" sz="2000" b="1" dirty="0" smtClean="0">
                <a:solidFill>
                  <a:srgbClr val="FF0000"/>
                </a:solidFill>
                <a:latin typeface="Times New Roman" panose="02020603050405020304" pitchFamily="18" charset="0"/>
                <a:cs typeface="Times New Roman" panose="02020603050405020304" pitchFamily="18" charset="0"/>
              </a:rPr>
              <a:t>                                        </a:t>
            </a:r>
            <a:r>
              <a:rPr lang="en-IN" sz="2000" b="1" dirty="0" err="1" smtClean="0">
                <a:solidFill>
                  <a:srgbClr val="FF0000"/>
                </a:solidFill>
                <a:latin typeface="Times New Roman" panose="02020603050405020304" pitchFamily="18" charset="0"/>
                <a:cs typeface="Times New Roman" panose="02020603050405020304" pitchFamily="18" charset="0"/>
              </a:rPr>
              <a:t>IWrapper</a:t>
            </a:r>
            <a:r>
              <a:rPr lang="en-IN" sz="2000" b="1" dirty="0" smtClean="0">
                <a:solidFill>
                  <a:srgbClr val="FF0000"/>
                </a:solidFill>
                <a:latin typeface="Times New Roman" panose="02020603050405020304" pitchFamily="18" charset="0"/>
                <a:cs typeface="Times New Roman" panose="02020603050405020304" pitchFamily="18" charset="0"/>
              </a:rPr>
              <a:t>&lt;object</a:t>
            </a:r>
            <a:r>
              <a:rPr lang="en-IN" sz="2000" b="1" dirty="0">
                <a:solidFill>
                  <a:srgbClr val="FF0000"/>
                </a:solidFill>
                <a:latin typeface="Times New Roman" panose="02020603050405020304" pitchFamily="18" charset="0"/>
                <a:cs typeface="Times New Roman" panose="02020603050405020304" pitchFamily="18" charset="0"/>
              </a:rPr>
              <a:t>&gt; </a:t>
            </a:r>
            <a:r>
              <a:rPr lang="en-IN" sz="2000" b="1" dirty="0" err="1">
                <a:solidFill>
                  <a:srgbClr val="FF0000"/>
                </a:solidFill>
                <a:latin typeface="Times New Roman" panose="02020603050405020304" pitchFamily="18" charset="0"/>
                <a:cs typeface="Times New Roman" panose="02020603050405020304" pitchFamily="18" charset="0"/>
              </a:rPr>
              <a:t>storedObjectWrapper</a:t>
            </a:r>
            <a:r>
              <a:rPr lang="en-IN" sz="2000" b="1" dirty="0">
                <a:solidFill>
                  <a:srgbClr val="FF0000"/>
                </a:solidFill>
                <a:latin typeface="Times New Roman" panose="02020603050405020304" pitchFamily="18" charset="0"/>
                <a:cs typeface="Times New Roman" panose="02020603050405020304" pitchFamily="18" charset="0"/>
              </a:rPr>
              <a:t> = </a:t>
            </a:r>
            <a:r>
              <a:rPr lang="en-IN" sz="2000" b="1" dirty="0" err="1">
                <a:solidFill>
                  <a:srgbClr val="FF0000"/>
                </a:solidFill>
                <a:latin typeface="Times New Roman" panose="02020603050405020304" pitchFamily="18" charset="0"/>
                <a:cs typeface="Times New Roman" panose="02020603050405020304" pitchFamily="18" charset="0"/>
              </a:rPr>
              <a:t>stringWrapper</a:t>
            </a:r>
            <a:r>
              <a:rPr lang="en-IN" sz="2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1001861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xmlns=""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Classroom open house presentation</Template>
  <TotalTime>755</TotalTime>
  <Words>14141</Words>
  <Application>Microsoft Office PowerPoint</Application>
  <PresentationFormat>Custom</PresentationFormat>
  <Paragraphs>918</Paragraphs>
  <Slides>107</Slides>
  <Notes>0</Notes>
  <HiddenSlides>0</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Class open house presentation</vt:lpstr>
      <vt:lpstr>MODULE 4 </vt:lpstr>
      <vt:lpstr>Introduction</vt:lpstr>
      <vt:lpstr>                                    CHAP TE R 15  </vt:lpstr>
      <vt:lpstr>                               Introduction</vt:lpstr>
      <vt:lpstr>                            Implementing Encapsulation by Using Methods </vt:lpstr>
      <vt:lpstr>                            Contd…</vt:lpstr>
      <vt:lpstr>                            Contd…</vt:lpstr>
      <vt:lpstr>                            Contd…</vt:lpstr>
      <vt:lpstr>                            What Are Properties?</vt:lpstr>
      <vt:lpstr>                            What Are Properties?</vt:lpstr>
      <vt:lpstr>                            Contd….</vt:lpstr>
      <vt:lpstr>                            Contd….</vt:lpstr>
      <vt:lpstr>                            Contd….</vt:lpstr>
      <vt:lpstr>                           Read-Only Properties</vt:lpstr>
      <vt:lpstr>                          Write-Only Properties</vt:lpstr>
      <vt:lpstr>                       Property Accessibility</vt:lpstr>
      <vt:lpstr>                      Contd…</vt:lpstr>
      <vt:lpstr>                      Understanding the Property Restrictions</vt:lpstr>
      <vt:lpstr>                  Declaring Interface Properties</vt:lpstr>
      <vt:lpstr>                  contd…</vt:lpstr>
      <vt:lpstr>                  contd…</vt:lpstr>
      <vt:lpstr>                  Replacing Methods with Properties</vt:lpstr>
      <vt:lpstr>                  contd…</vt:lpstr>
      <vt:lpstr>                  contd…</vt:lpstr>
      <vt:lpstr>                  contd…</vt:lpstr>
      <vt:lpstr>                  contd…</vt:lpstr>
      <vt:lpstr>                  contd…</vt:lpstr>
      <vt:lpstr>                  Generating Automatic Properties</vt:lpstr>
      <vt:lpstr>                  Contd….</vt:lpstr>
      <vt:lpstr>                  Contd….</vt:lpstr>
      <vt:lpstr>                  Initializing Objects by Using Properties</vt:lpstr>
      <vt:lpstr>                  Contd…</vt:lpstr>
      <vt:lpstr>                  Contd…</vt:lpstr>
      <vt:lpstr>                  Contd…</vt:lpstr>
      <vt:lpstr>             Define automatic properties and use object initializers</vt:lpstr>
      <vt:lpstr>            Contd…</vt:lpstr>
      <vt:lpstr>            Contd…</vt:lpstr>
      <vt:lpstr>Chapter 16</vt:lpstr>
      <vt:lpstr>What Is an Indexer? </vt:lpstr>
      <vt:lpstr>Contd…</vt:lpstr>
      <vt:lpstr>Contd…</vt:lpstr>
      <vt:lpstr>Contd…</vt:lpstr>
      <vt:lpstr>The Same Example Using Indexers</vt:lpstr>
      <vt:lpstr>Contd…</vt:lpstr>
      <vt:lpstr>Contd…</vt:lpstr>
      <vt:lpstr>Contd…</vt:lpstr>
      <vt:lpstr>Understanding Indexer Accessors</vt:lpstr>
      <vt:lpstr>Contd…</vt:lpstr>
      <vt:lpstr>Comparing Indexers and Arrays</vt:lpstr>
      <vt:lpstr>Indexers in Interfaces</vt:lpstr>
      <vt:lpstr>Contd…</vt:lpstr>
      <vt:lpstr>Using Indexers in a Windows Application</vt:lpstr>
      <vt:lpstr>Contd….</vt:lpstr>
      <vt:lpstr>Contd….</vt:lpstr>
      <vt:lpstr>Introducing Generics </vt:lpstr>
      <vt:lpstr>Contd…</vt:lpstr>
      <vt:lpstr>Contd…</vt:lpstr>
      <vt:lpstr>Contd…</vt:lpstr>
      <vt:lpstr>Contd…</vt:lpstr>
      <vt:lpstr>Contd…</vt:lpstr>
      <vt:lpstr>Contd…</vt:lpstr>
      <vt:lpstr>Contd…</vt:lpstr>
      <vt:lpstr>The Generics Solution</vt:lpstr>
      <vt:lpstr>The Generics Solution</vt:lpstr>
      <vt:lpstr>Contd…</vt:lpstr>
      <vt:lpstr>Contd…</vt:lpstr>
      <vt:lpstr>Contd…</vt:lpstr>
      <vt:lpstr>Generics vs. Generalized Classes</vt:lpstr>
      <vt:lpstr>Generics and Constraints</vt:lpstr>
      <vt:lpstr>Creating a Generic Class</vt:lpstr>
      <vt:lpstr>Contd….</vt:lpstr>
      <vt:lpstr>Contd….</vt:lpstr>
      <vt:lpstr>Contd….</vt:lpstr>
      <vt:lpstr>Contd….</vt:lpstr>
      <vt:lpstr>Contd….</vt:lpstr>
      <vt:lpstr>Building a Binary Tree Class by Using Generics</vt:lpstr>
      <vt:lpstr>The System.IComparable and System.IComparable&lt;T&gt; Interfaces </vt:lpstr>
      <vt:lpstr>The System.IComparable and System.IComparable&lt;T&gt; Interfaces </vt:lpstr>
      <vt:lpstr>Contd….</vt:lpstr>
      <vt:lpstr>Contd….</vt:lpstr>
      <vt:lpstr>Create the Tree&lt;TItem&gt; class</vt:lpstr>
      <vt:lpstr>Create the Tree&lt;TItem&gt; class</vt:lpstr>
      <vt:lpstr>Create the Tree&lt;TItem&gt; class</vt:lpstr>
      <vt:lpstr>Create the Tree&lt;TItem&gt; class</vt:lpstr>
      <vt:lpstr>Create the Tree&lt;TItem&gt; class</vt:lpstr>
      <vt:lpstr>Create the Tree&lt;TItem&gt; class</vt:lpstr>
      <vt:lpstr>Create the Tree&lt;TItem&gt; class</vt:lpstr>
      <vt:lpstr>Test the Tree&lt;TItem&gt; class</vt:lpstr>
      <vt:lpstr>Test the Tree&lt;TItem&gt; class</vt:lpstr>
      <vt:lpstr>Test the Tree&lt;TItem&gt; class</vt:lpstr>
      <vt:lpstr>Test the Tree&lt;TItem&gt; class</vt:lpstr>
      <vt:lpstr>Creating a Generic Method</vt:lpstr>
      <vt:lpstr>Contd…</vt:lpstr>
      <vt:lpstr>Defining a Generic Method to Build a Binary Tree</vt:lpstr>
      <vt:lpstr>Contd…</vt:lpstr>
      <vt:lpstr>Contd…</vt:lpstr>
      <vt:lpstr>Contd…</vt:lpstr>
      <vt:lpstr>Variance and Generic Interfaces</vt:lpstr>
      <vt:lpstr>Contd…</vt:lpstr>
      <vt:lpstr>Contd…</vt:lpstr>
      <vt:lpstr>Covariant Interfaces</vt:lpstr>
      <vt:lpstr>Contd…</vt:lpstr>
      <vt:lpstr>Contd…</vt:lpstr>
      <vt:lpstr>Contd…</vt:lpstr>
      <vt:lpstr>Contd…</vt:lpstr>
      <vt:lpstr>Contd…</vt:lpstr>
      <vt:lpstr>Contd…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dc:title>
  <dc:creator>Pavan</dc:creator>
  <cp:lastModifiedBy>PC</cp:lastModifiedBy>
  <cp:revision>115</cp:revision>
  <dcterms:created xsi:type="dcterms:W3CDTF">2017-10-30T14:40:29Z</dcterms:created>
  <dcterms:modified xsi:type="dcterms:W3CDTF">2018-05-19T07:39:12Z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