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7" r:id="rId2"/>
    <p:sldId id="256" r:id="rId3"/>
    <p:sldId id="258" r:id="rId4"/>
    <p:sldId id="259" r:id="rId5"/>
    <p:sldId id="260" r:id="rId6"/>
    <p:sldId id="264" r:id="rId7"/>
    <p:sldId id="265" r:id="rId8"/>
    <p:sldId id="263" r:id="rId9"/>
    <p:sldId id="269" r:id="rId10"/>
    <p:sldId id="270" r:id="rId11"/>
    <p:sldId id="271" r:id="rId12"/>
    <p:sldId id="272" r:id="rId13"/>
    <p:sldId id="273" r:id="rId14"/>
    <p:sldId id="274" r:id="rId15"/>
    <p:sldId id="275" r:id="rId16"/>
    <p:sldId id="276" r:id="rId17"/>
    <p:sldId id="277" r:id="rId18"/>
    <p:sldId id="279" r:id="rId19"/>
    <p:sldId id="278" r:id="rId20"/>
    <p:sldId id="280" r:id="rId21"/>
    <p:sldId id="281" r:id="rId2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5A584ACA-5734-489B-A591-CB27061191E3}" type="datetimeFigureOut">
              <a:rPr lang="en-US" smtClean="0"/>
              <a:pPr/>
              <a:t>5/19/2018</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858C564-8B05-4C46-A423-8BFEE878D7E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35ED58C7-7B9C-4859-BFEA-231731725F34}" type="datetimeFigureOut">
              <a:rPr lang="en-US" smtClean="0"/>
              <a:pPr/>
              <a:t>5/19/2018</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F4C0C7FA-E706-454E-BD9C-F1B9DB60DA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AB87017-EB59-41C5-A594-64E1F2247757}" type="datetime1">
              <a:rPr lang="en-US" smtClean="0"/>
              <a:pPr/>
              <a:t>5/19/2018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7A46B656-36C5-4502-82ED-E86531F9F4E1}"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17E6F3-C31E-488C-9387-C6A1FCA2BA33}" type="datetime1">
              <a:rPr lang="en-US" smtClean="0"/>
              <a:pPr/>
              <a:t>5/19/2018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46B656-36C5-4502-82ED-E86531F9F4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06E5B0-FE9E-42F3-A4A7-0A1FC8C34CD4}" type="datetime1">
              <a:rPr lang="en-US" smtClean="0"/>
              <a:pPr/>
              <a:t>5/19/2018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46B656-36C5-4502-82ED-E86531F9F4E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6012D6-588A-4F54-8068-E5E66C6677EB}" type="datetime1">
              <a:rPr lang="en-US" smtClean="0"/>
              <a:pPr/>
              <a:t>5/19/2018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46B656-36C5-4502-82ED-E86531F9F4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B050623-85A2-4FD0-B4B2-CA6E691CB931}" type="datetime1">
              <a:rPr lang="en-US" smtClean="0"/>
              <a:pPr/>
              <a:t>5/19/2018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46B656-36C5-4502-82ED-E86531F9F4E1}"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F70B9CB-6A06-4DC4-ABFF-985EAC71B207}" type="datetime1">
              <a:rPr lang="en-US" smtClean="0"/>
              <a:pPr/>
              <a:t>5/19/2018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A46B656-36C5-4502-82ED-E86531F9F4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437A64-E665-42C4-B647-8E159334EB31}" type="datetime1">
              <a:rPr lang="en-US" smtClean="0"/>
              <a:pPr/>
              <a:t>5/19/2018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A46B656-36C5-4502-82ED-E86531F9F4E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70386E8-680E-49D3-BAD8-CF63923A900B}" type="datetime1">
              <a:rPr lang="en-US" smtClean="0"/>
              <a:pPr/>
              <a:t>5/19/2018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A46B656-36C5-4502-82ED-E86531F9F4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A5F2213-4BF9-473A-9AF5-01739685D87E}" type="datetime1">
              <a:rPr lang="en-US" smtClean="0"/>
              <a:pPr/>
              <a:t>5/19/2018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A46B656-36C5-4502-82ED-E86531F9F4E1}"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644A69-F6A7-4EB9-B27C-7A7DE912C275}" type="datetime1">
              <a:rPr lang="en-US" smtClean="0"/>
              <a:pPr/>
              <a:t>5/19/2018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A46B656-36C5-4502-82ED-E86531F9F4E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D77CBC2-9C71-4BA1-8E99-BFC27B890FBB}" type="datetime1">
              <a:rPr lang="en-US" smtClean="0"/>
              <a:pPr/>
              <a:t>5/19/2018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A46B656-36C5-4502-82ED-E86531F9F4E1}"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9833ABE-02D3-4154-ACB6-831F775B262D}" type="datetime1">
              <a:rPr lang="en-US" smtClean="0"/>
              <a:pPr/>
              <a:t>5/19/2018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A46B656-36C5-4502-82ED-E86531F9F4E1}"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2002302"/>
          </a:xfrm>
        </p:spPr>
        <p:txBody>
          <a:bodyPr>
            <a:normAutofit/>
          </a:bodyPr>
          <a:lstStyle/>
          <a:p>
            <a:pPr algn="ctr"/>
            <a:r>
              <a:rPr lang="en-US" b="1" dirty="0" smtClean="0">
                <a:solidFill>
                  <a:srgbClr val="FF0000"/>
                </a:solidFill>
              </a:rPr>
              <a:t>Module-4</a:t>
            </a:r>
            <a:br>
              <a:rPr lang="en-US" b="1" dirty="0" smtClean="0">
                <a:solidFill>
                  <a:srgbClr val="FF0000"/>
                </a:solidFill>
              </a:rPr>
            </a:br>
            <a:r>
              <a:rPr lang="en-US" b="1" dirty="0" smtClean="0">
                <a:solidFill>
                  <a:srgbClr val="FF0000"/>
                </a:solidFill>
              </a:rPr>
              <a:t>17. </a:t>
            </a:r>
            <a:r>
              <a:rPr lang="en-US" b="1" dirty="0" smtClean="0"/>
              <a:t>Introducing Generics </a:t>
            </a:r>
            <a:endParaRPr lang="en-US" dirty="0">
              <a:solidFill>
                <a:srgbClr val="FF0000"/>
              </a:solidFill>
            </a:endParaRPr>
          </a:p>
        </p:txBody>
      </p:sp>
      <p:sp>
        <p:nvSpPr>
          <p:cNvPr id="3" name="Subtitle 2"/>
          <p:cNvSpPr>
            <a:spLocks noGrp="1"/>
          </p:cNvSpPr>
          <p:nvPr>
            <p:ph type="subTitle" idx="1"/>
          </p:nvPr>
        </p:nvSpPr>
        <p:spPr>
          <a:xfrm>
            <a:off x="1447800" y="3352800"/>
            <a:ext cx="7406640" cy="1164264"/>
          </a:xfrm>
        </p:spPr>
        <p:txBody>
          <a:bodyPr>
            <a:normAutofit/>
          </a:bodyPr>
          <a:lstStyle/>
          <a:p>
            <a:pPr lvl="0" algn="ctr">
              <a:buClr>
                <a:srgbClr val="3891A7"/>
              </a:buClr>
            </a:pPr>
            <a:r>
              <a:rPr lang="en-IN" sz="2400" b="1" dirty="0" smtClean="0">
                <a:solidFill>
                  <a:srgbClr val="7030A0"/>
                </a:solidFill>
                <a:latin typeface="Times New Roman" pitchFamily="18" charset="0"/>
                <a:cs typeface="Times New Roman" pitchFamily="18" charset="0"/>
              </a:rPr>
              <a:t>Updated by</a:t>
            </a:r>
            <a:r>
              <a:rPr lang="en-IN" sz="2400" b="1" dirty="0" smtClean="0">
                <a:solidFill>
                  <a:srgbClr val="7030A0"/>
                </a:solidFill>
                <a:latin typeface="Times New Roman" pitchFamily="18" charset="0"/>
                <a:cs typeface="Times New Roman" pitchFamily="18" charset="0"/>
              </a:rPr>
              <a:t>: Mohan A. </a:t>
            </a:r>
            <a:r>
              <a:rPr lang="en-IN" sz="2400" b="1" dirty="0" err="1" smtClean="0">
                <a:solidFill>
                  <a:srgbClr val="7030A0"/>
                </a:solidFill>
                <a:latin typeface="Times New Roman" pitchFamily="18" charset="0"/>
                <a:cs typeface="Times New Roman" pitchFamily="18" charset="0"/>
              </a:rPr>
              <a:t>Gholap</a:t>
            </a:r>
            <a:r>
              <a:rPr lang="en-IN" sz="2400" b="1" dirty="0" smtClean="0">
                <a:solidFill>
                  <a:srgbClr val="7030A0"/>
                </a:solidFill>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Original Slides by: Prof. </a:t>
            </a:r>
            <a:r>
              <a:rPr lang="en-US" sz="2400" b="1" dirty="0" err="1" smtClean="0">
                <a:solidFill>
                  <a:srgbClr val="7030A0"/>
                </a:solidFill>
                <a:latin typeface="Times New Roman" pitchFamily="18" charset="0"/>
                <a:cs typeface="Times New Roman" pitchFamily="18" charset="0"/>
              </a:rPr>
              <a:t>Pushpa</a:t>
            </a:r>
            <a:r>
              <a:rPr lang="en-US" sz="2400" b="1" dirty="0" smtClean="0">
                <a:solidFill>
                  <a:srgbClr val="7030A0"/>
                </a:solidFill>
                <a:latin typeface="Times New Roman" pitchFamily="18" charset="0"/>
                <a:cs typeface="Times New Roman" pitchFamily="18" charset="0"/>
              </a:rPr>
              <a:t> B. </a:t>
            </a:r>
            <a:r>
              <a:rPr lang="en-US" sz="2400" b="1" dirty="0" err="1" smtClean="0">
                <a:solidFill>
                  <a:srgbClr val="7030A0"/>
                </a:solidFill>
                <a:latin typeface="Times New Roman" pitchFamily="18" charset="0"/>
                <a:cs typeface="Times New Roman" pitchFamily="18" charset="0"/>
              </a:rPr>
              <a:t>Patil</a:t>
            </a:r>
            <a:endParaRPr lang="en-US" sz="2400" b="1" dirty="0" smtClean="0">
              <a:solidFill>
                <a:srgbClr val="7030A0"/>
              </a:solidFill>
              <a:latin typeface="Times New Roman" pitchFamily="18" charset="0"/>
              <a:cs typeface="Times New Roman" pitchFamily="18" charset="0"/>
            </a:endParaRPr>
          </a:p>
          <a:p>
            <a:pPr algn="ctr"/>
            <a:endParaRPr lang="en-US" sz="2800" b="1" dirty="0" smtClean="0">
              <a:solidFill>
                <a:srgbClr val="7030A0"/>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7A46B656-36C5-4502-82ED-E86531F9F4E1}"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Collection Classes? </a:t>
            </a:r>
            <a:endParaRPr lang="en-US" dirty="0"/>
          </a:p>
        </p:txBody>
      </p:sp>
      <p:sp>
        <p:nvSpPr>
          <p:cNvPr id="3" name="Content Placeholder 2"/>
          <p:cNvSpPr>
            <a:spLocks noGrp="1"/>
          </p:cNvSpPr>
          <p:nvPr>
            <p:ph idx="1"/>
          </p:nvPr>
        </p:nvSpPr>
        <p:spPr>
          <a:xfrm>
            <a:off x="1143000" y="1447800"/>
            <a:ext cx="7790688" cy="4800600"/>
          </a:xfrm>
        </p:spPr>
        <p:txBody>
          <a:bodyPr/>
          <a:lstStyle/>
          <a:p>
            <a:pPr algn="just"/>
            <a:r>
              <a:rPr lang="en-US" dirty="0" smtClean="0"/>
              <a:t>The Microsoft .NET Framework provides several classes that collect elements together and enable an application to access them in specialized ways. </a:t>
            </a:r>
          </a:p>
          <a:p>
            <a:pPr algn="just"/>
            <a:r>
              <a:rPr lang="en-US" dirty="0" smtClean="0"/>
              <a:t>These collection classes live in the </a:t>
            </a:r>
            <a:r>
              <a:rPr lang="en-US" i="1" dirty="0" err="1" smtClean="0"/>
              <a:t>System.Collections.Generic</a:t>
            </a:r>
            <a:r>
              <a:rPr lang="en-US" i="1" dirty="0" smtClean="0"/>
              <a:t> namespace. </a:t>
            </a:r>
            <a:endParaRPr lang="en-US"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1912" y="0"/>
            <a:ext cx="7562088" cy="228600"/>
          </a:xfrm>
        </p:spPr>
        <p:txBody>
          <a:bodyPr>
            <a:noAutofit/>
          </a:bodyPr>
          <a:lstStyle/>
          <a:p>
            <a:pPr algn="ctr"/>
            <a:r>
              <a:rPr lang="en-US" sz="2000" dirty="0" smtClean="0">
                <a:solidFill>
                  <a:srgbClr val="C00000"/>
                </a:solidFill>
              </a:rPr>
              <a:t>Most commonly used collection classes</a:t>
            </a:r>
            <a:endParaRPr lang="en-US" sz="2000" dirty="0">
              <a:solidFill>
                <a:srgbClr val="C00000"/>
              </a:solidFill>
            </a:endParaRPr>
          </a:p>
        </p:txBody>
      </p:sp>
      <p:sp>
        <p:nvSpPr>
          <p:cNvPr id="3" name="Content Placeholder 2"/>
          <p:cNvSpPr>
            <a:spLocks noGrp="1"/>
          </p:cNvSpPr>
          <p:nvPr>
            <p:ph idx="1"/>
          </p:nvPr>
        </p:nvSpPr>
        <p:spPr>
          <a:xfrm>
            <a:off x="762000" y="228600"/>
            <a:ext cx="8382000" cy="7391400"/>
          </a:xfrm>
        </p:spPr>
        <p:txBody>
          <a:bodyPr>
            <a:normAutofit fontScale="25000" lnSpcReduction="20000"/>
          </a:bodyPr>
          <a:lstStyle/>
          <a:p>
            <a:pPr>
              <a:buNone/>
            </a:pPr>
            <a:r>
              <a:rPr lang="en-US" sz="6400" b="1" dirty="0" smtClean="0">
                <a:solidFill>
                  <a:srgbClr val="C00000"/>
                </a:solidFill>
              </a:rPr>
              <a:t>Collection 	                    Description </a:t>
            </a:r>
            <a:r>
              <a:rPr lang="en-US" b="1" dirty="0" smtClean="0"/>
              <a:t>	</a:t>
            </a:r>
          </a:p>
          <a:p>
            <a:pPr marL="996696" indent="-914400" algn="just">
              <a:lnSpc>
                <a:spcPct val="170000"/>
              </a:lnSpc>
              <a:buNone/>
            </a:pPr>
            <a:r>
              <a:rPr lang="en-US" sz="5600" dirty="0" smtClean="0"/>
              <a:t>1.List&lt;T&gt; 		A list of objects that can be accessed by index, like an array, but with additional methods 	to search the list and sort the contents of the list. </a:t>
            </a:r>
          </a:p>
          <a:p>
            <a:pPr algn="just">
              <a:lnSpc>
                <a:spcPct val="170000"/>
              </a:lnSpc>
              <a:buNone/>
            </a:pPr>
            <a:r>
              <a:rPr lang="en-US" sz="5600" dirty="0" smtClean="0"/>
              <a:t>2. Queue&lt;T&gt; 	A first-in, first-out data structure, with methods to add an item to one end of the 		queue, remove an item from the other end, and examine an	item without   		removing it. 	</a:t>
            </a:r>
          </a:p>
          <a:p>
            <a:pPr algn="just">
              <a:lnSpc>
                <a:spcPct val="170000"/>
              </a:lnSpc>
              <a:buNone/>
            </a:pPr>
            <a:r>
              <a:rPr lang="en-US" sz="5600" dirty="0" smtClean="0"/>
              <a:t>3. Stack&lt;T&gt; 	A first-in, last-out data structure with methods to push an item onto the top of 		the stack, pop an item from the top of the stack, and examine the item at the top 		of the stack without removing it. 	</a:t>
            </a:r>
          </a:p>
          <a:p>
            <a:pPr algn="just">
              <a:lnSpc>
                <a:spcPct val="170000"/>
              </a:lnSpc>
              <a:buNone/>
            </a:pPr>
            <a:r>
              <a:rPr lang="en-US" sz="5600" dirty="0" smtClean="0"/>
              <a:t>4. </a:t>
            </a:r>
            <a:r>
              <a:rPr lang="en-US" sz="5600" dirty="0" err="1" smtClean="0"/>
              <a:t>LinkedList</a:t>
            </a:r>
            <a:r>
              <a:rPr lang="en-US" sz="5600" dirty="0" smtClean="0"/>
              <a:t>&lt;T&gt; 	A double-ended ordered list, optimized to support insertion and removal at 		either end. This collection can act like a queue or a stack, but it also supports 		random access like a list. 	</a:t>
            </a:r>
          </a:p>
          <a:p>
            <a:pPr algn="just">
              <a:lnSpc>
                <a:spcPct val="170000"/>
              </a:lnSpc>
              <a:buNone/>
            </a:pPr>
            <a:r>
              <a:rPr lang="en-US" sz="5600" dirty="0" smtClean="0"/>
              <a:t>5.HashSet&lt;T&gt; 	An unordered set of values that is optimized for fast retrieval of data. It 			provides set-oriented methods for determining whether the items it holds are a 		subset of those in another </a:t>
            </a:r>
            <a:r>
              <a:rPr lang="en-US" sz="5600" dirty="0" err="1" smtClean="0"/>
              <a:t>HashSet</a:t>
            </a:r>
            <a:r>
              <a:rPr lang="en-US" sz="5600" dirty="0" smtClean="0"/>
              <a:t>&lt;T&gt; object, as well as computing the 			intersection and union of </a:t>
            </a:r>
            <a:r>
              <a:rPr lang="en-US" sz="5600" dirty="0" err="1" smtClean="0"/>
              <a:t>HashSet</a:t>
            </a:r>
            <a:r>
              <a:rPr lang="en-US" sz="5600" dirty="0" smtClean="0"/>
              <a:t>&lt;T&gt; objects. 	</a:t>
            </a:r>
          </a:p>
          <a:p>
            <a:pPr algn="just">
              <a:lnSpc>
                <a:spcPct val="170000"/>
              </a:lnSpc>
              <a:buNone/>
            </a:pPr>
            <a:r>
              <a:rPr lang="en-US" sz="5600" dirty="0" smtClean="0"/>
              <a:t>6.Dictionary&lt;</a:t>
            </a:r>
            <a:r>
              <a:rPr lang="en-US" sz="5600" dirty="0" err="1" smtClean="0"/>
              <a:t>TKey</a:t>
            </a:r>
            <a:r>
              <a:rPr lang="en-US" sz="5600" dirty="0" smtClean="0"/>
              <a:t>, </a:t>
            </a:r>
            <a:r>
              <a:rPr lang="en-US" sz="5600" dirty="0" err="1" smtClean="0"/>
              <a:t>TValue</a:t>
            </a:r>
            <a:r>
              <a:rPr lang="en-US" sz="5600" dirty="0" smtClean="0"/>
              <a:t>&gt; A collection of values that can be identified and retrieved by using keys  rather than indexes. </a:t>
            </a:r>
          </a:p>
          <a:p>
            <a:pPr algn="just">
              <a:lnSpc>
                <a:spcPct val="170000"/>
              </a:lnSpc>
              <a:buNone/>
            </a:pPr>
            <a:r>
              <a:rPr lang="en-US" sz="5600" dirty="0" smtClean="0"/>
              <a:t>7.SortedList&lt;</a:t>
            </a:r>
            <a:r>
              <a:rPr lang="en-US" sz="5600" dirty="0" err="1" smtClean="0"/>
              <a:t>TKey</a:t>
            </a:r>
            <a:r>
              <a:rPr lang="en-US" sz="5600" dirty="0" smtClean="0"/>
              <a:t>, </a:t>
            </a:r>
            <a:r>
              <a:rPr lang="en-US" sz="5600" dirty="0" err="1" smtClean="0"/>
              <a:t>TValue</a:t>
            </a:r>
            <a:r>
              <a:rPr lang="en-US" sz="5600" dirty="0" smtClean="0"/>
              <a:t>&gt; A sorted list of key/value pairs. The keys must implement the 	</a:t>
            </a:r>
            <a:r>
              <a:rPr lang="en-US" sz="5600" dirty="0" err="1" smtClean="0"/>
              <a:t>IComparable</a:t>
            </a:r>
            <a:r>
              <a:rPr lang="en-US" sz="5600" dirty="0" smtClean="0"/>
              <a:t>&lt;T&gt; interface. 	</a:t>
            </a:r>
          </a:p>
          <a:p>
            <a:endParaRPr lang="en-US"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pPr algn="ctr"/>
            <a:r>
              <a:rPr lang="en-US" sz="3100" b="1" dirty="0" smtClean="0">
                <a:solidFill>
                  <a:srgbClr val="C00000"/>
                </a:solidFill>
              </a:rPr>
              <a:t>1. The List&lt;T&gt; Collection Class</a:t>
            </a:r>
            <a:r>
              <a:rPr lang="en-US" b="1" dirty="0" smtClean="0"/>
              <a:t/>
            </a:r>
            <a:br>
              <a:rPr lang="en-US" b="1" dirty="0" smtClean="0"/>
            </a:br>
            <a:endParaRPr lang="en-US" dirty="0"/>
          </a:p>
        </p:txBody>
      </p:sp>
      <p:sp>
        <p:nvSpPr>
          <p:cNvPr id="3" name="Content Placeholder 2"/>
          <p:cNvSpPr>
            <a:spLocks noGrp="1"/>
          </p:cNvSpPr>
          <p:nvPr>
            <p:ph idx="1"/>
          </p:nvPr>
        </p:nvSpPr>
        <p:spPr>
          <a:xfrm>
            <a:off x="838200" y="533400"/>
            <a:ext cx="8305800" cy="6096000"/>
          </a:xfrm>
        </p:spPr>
        <p:txBody>
          <a:bodyPr>
            <a:normAutofit fontScale="40000" lnSpcReduction="20000"/>
          </a:bodyPr>
          <a:lstStyle/>
          <a:p>
            <a:pPr marL="596646" indent="-514350" algn="just">
              <a:buNone/>
            </a:pPr>
            <a:r>
              <a:rPr lang="en-US" sz="3500" dirty="0" smtClean="0"/>
              <a:t>The generic </a:t>
            </a:r>
            <a:r>
              <a:rPr lang="en-US" sz="3500" i="1" dirty="0" smtClean="0"/>
              <a:t>List&lt;T&gt; class is the simplest of the collection classes. You can use it much like an array—you can reference an existing element in a List&lt;T&gt; collection by using ordinary array notation, with square brackets and the index of the element, although you cannot use array notation to add new elements. However, in general, the List&lt;T&gt; class provides more flexibility than arrays</a:t>
            </a:r>
          </a:p>
          <a:p>
            <a:pPr marL="596646" indent="-514350" algn="just">
              <a:buNone/>
            </a:pPr>
            <a:r>
              <a:rPr lang="en-US" sz="3500" b="1" i="1" dirty="0" smtClean="0">
                <a:solidFill>
                  <a:srgbClr val="C00000"/>
                </a:solidFill>
              </a:rPr>
              <a:t>Designed to overcome the following restrictions exhibited by arrays:</a:t>
            </a:r>
          </a:p>
          <a:p>
            <a:pPr marL="596646" indent="-514350" algn="just">
              <a:buFont typeface="+mj-lt"/>
              <a:buAutoNum type="arabicPeriod"/>
            </a:pPr>
            <a:r>
              <a:rPr lang="en-US" sz="4000" dirty="0" smtClean="0"/>
              <a:t>If you want to resize an array, you have to create a new array, copy the elements (leaving out some if the new array is smaller), and then update any references to the original array so that they refer to the new array.</a:t>
            </a:r>
          </a:p>
          <a:p>
            <a:pPr marL="596646" indent="-514350" algn="just">
              <a:buFont typeface="+mj-lt"/>
              <a:buAutoNum type="arabicPeriod"/>
            </a:pPr>
            <a:r>
              <a:rPr lang="en-US" sz="4000" dirty="0" smtClean="0"/>
              <a:t>If you want to remove an element from an array, you have to move all the trailing elements up by one place. Even this doesn’t quite work, because you end up with two copies of the last element.</a:t>
            </a:r>
          </a:p>
          <a:p>
            <a:pPr marL="596646" indent="-514350" algn="just">
              <a:buFont typeface="+mj-lt"/>
              <a:buAutoNum type="arabicPeriod"/>
            </a:pPr>
            <a:r>
              <a:rPr lang="en-US" sz="4000" dirty="0" smtClean="0"/>
              <a:t>If you want to insert an element into an array, you have to move elements down by one place to make a free slot. However, you lose the last element of the array!</a:t>
            </a:r>
          </a:p>
          <a:p>
            <a:pPr marL="596646" indent="-514350" algn="just">
              <a:buFont typeface="+mj-lt"/>
              <a:buAutoNum type="arabicPeriod"/>
            </a:pPr>
            <a:endParaRPr lang="en-US" sz="3500" dirty="0" smtClean="0"/>
          </a:p>
          <a:p>
            <a:pPr marL="596646" indent="-514350" algn="just">
              <a:buNone/>
            </a:pPr>
            <a:r>
              <a:rPr lang="en-US" sz="3500" b="1" dirty="0" smtClean="0">
                <a:solidFill>
                  <a:srgbClr val="C00000"/>
                </a:solidFill>
              </a:rPr>
              <a:t>The </a:t>
            </a:r>
            <a:r>
              <a:rPr lang="en-US" sz="3500" b="1" i="1" dirty="0" smtClean="0">
                <a:solidFill>
                  <a:srgbClr val="C00000"/>
                </a:solidFill>
              </a:rPr>
              <a:t>List&lt;T&gt; collection class provides the following features that remove these limitations:</a:t>
            </a:r>
          </a:p>
          <a:p>
            <a:pPr marL="596646" indent="-514350" algn="just">
              <a:buFont typeface="+mj-lt"/>
              <a:buAutoNum type="arabicPeriod"/>
            </a:pPr>
            <a:r>
              <a:rPr lang="en-US" sz="4000" dirty="0" smtClean="0"/>
              <a:t>You don’t need to specify the capacity of a </a:t>
            </a:r>
            <a:r>
              <a:rPr lang="en-US" sz="4000" i="1" dirty="0" smtClean="0"/>
              <a:t>List&lt;T&gt; collection when you create it; it can grow and shrink as you add elements. There is an overhead associated with this dynamic behavior, and if necessary you can specify an initial size. However, if you exceed this size, then the List&lt;T&gt; collection will simply grow as necessary.</a:t>
            </a:r>
          </a:p>
          <a:p>
            <a:pPr marL="596646" indent="-514350" algn="just">
              <a:buFont typeface="+mj-lt"/>
              <a:buAutoNum type="arabicPeriod"/>
            </a:pPr>
            <a:r>
              <a:rPr lang="en-US" sz="4000" dirty="0" smtClean="0"/>
              <a:t>You can remove a specified element from a </a:t>
            </a:r>
            <a:r>
              <a:rPr lang="en-US" sz="4000" i="1" dirty="0" smtClean="0"/>
              <a:t>List&lt;T&gt; collection by using the </a:t>
            </a:r>
            <a:r>
              <a:rPr lang="en-US" sz="4000" i="1" dirty="0" smtClean="0">
                <a:solidFill>
                  <a:srgbClr val="C00000"/>
                </a:solidFill>
              </a:rPr>
              <a:t>Remove method</a:t>
            </a:r>
            <a:r>
              <a:rPr lang="en-US" sz="4000" i="1" dirty="0" smtClean="0"/>
              <a:t>. The List&lt;T&gt; collection automatically reorders its elements and closes the gap. You can also remove an item at a specified position in a List&lt;T&gt; collection by using the </a:t>
            </a:r>
            <a:r>
              <a:rPr lang="en-US" sz="4000" i="1" dirty="0" err="1" smtClean="0">
                <a:solidFill>
                  <a:srgbClr val="C00000"/>
                </a:solidFill>
              </a:rPr>
              <a:t>RemoveAt</a:t>
            </a:r>
            <a:r>
              <a:rPr lang="en-US" sz="4000" i="1" dirty="0" smtClean="0">
                <a:solidFill>
                  <a:srgbClr val="C00000"/>
                </a:solidFill>
              </a:rPr>
              <a:t> method.</a:t>
            </a:r>
          </a:p>
          <a:p>
            <a:pPr marL="596646" indent="-514350" algn="just">
              <a:buFont typeface="+mj-lt"/>
              <a:buAutoNum type="arabicPeriod"/>
            </a:pPr>
            <a:r>
              <a:rPr lang="en-US" sz="4000" dirty="0" smtClean="0"/>
              <a:t>You can add an element to the end of a </a:t>
            </a:r>
            <a:r>
              <a:rPr lang="en-US" sz="4000" i="1" dirty="0" smtClean="0"/>
              <a:t>List&lt;T&gt; collection by using its </a:t>
            </a:r>
            <a:r>
              <a:rPr lang="en-US" sz="4000" i="1" dirty="0" smtClean="0">
                <a:solidFill>
                  <a:srgbClr val="C00000"/>
                </a:solidFill>
              </a:rPr>
              <a:t>Add method</a:t>
            </a:r>
            <a:r>
              <a:rPr lang="en-US" sz="4000" i="1" dirty="0" smtClean="0"/>
              <a:t>. </a:t>
            </a:r>
          </a:p>
          <a:p>
            <a:pPr marL="596646" indent="-514350" algn="just">
              <a:buFont typeface="+mj-lt"/>
              <a:buAutoNum type="arabicPeriod"/>
            </a:pPr>
            <a:r>
              <a:rPr lang="en-US" sz="4000" dirty="0" smtClean="0"/>
              <a:t>You can insert an element into the middle of a </a:t>
            </a:r>
            <a:r>
              <a:rPr lang="en-US" sz="4000" i="1" dirty="0" smtClean="0"/>
              <a:t>List&lt;T&gt; collection by using the </a:t>
            </a:r>
            <a:r>
              <a:rPr lang="en-US" sz="4000" i="1" dirty="0" smtClean="0">
                <a:solidFill>
                  <a:srgbClr val="C00000"/>
                </a:solidFill>
              </a:rPr>
              <a:t>Insert method</a:t>
            </a:r>
            <a:r>
              <a:rPr lang="en-US" sz="4000" i="1" dirty="0" smtClean="0"/>
              <a:t>. Again, the List&lt;T&gt; collection resizes itself.</a:t>
            </a:r>
          </a:p>
          <a:p>
            <a:pPr marL="596646" indent="-514350" algn="just">
              <a:buFont typeface="+mj-lt"/>
              <a:buAutoNum type="arabicPeriod"/>
            </a:pPr>
            <a:r>
              <a:rPr lang="en-US" sz="4000" dirty="0" smtClean="0"/>
              <a:t>You can easily sort the data in a </a:t>
            </a:r>
            <a:r>
              <a:rPr lang="en-US" sz="4000" i="1" dirty="0" smtClean="0"/>
              <a:t>List&lt;T&gt; object by calling the </a:t>
            </a:r>
            <a:r>
              <a:rPr lang="en-US" sz="4000" i="1" dirty="0" smtClean="0">
                <a:solidFill>
                  <a:srgbClr val="C00000"/>
                </a:solidFill>
              </a:rPr>
              <a:t>Sort method</a:t>
            </a:r>
          </a:p>
          <a:p>
            <a:endParaRPr lang="en-US"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0"/>
            <a:ext cx="7498080" cy="334962"/>
          </a:xfrm>
        </p:spPr>
        <p:txBody>
          <a:bodyPr>
            <a:noAutofit/>
          </a:bodyPr>
          <a:lstStyle/>
          <a:p>
            <a:r>
              <a:rPr lang="en-US" sz="2800" dirty="0" smtClean="0"/>
              <a:t>Programming example for List</a:t>
            </a:r>
            <a:endParaRPr lang="en-US" sz="2800" dirty="0"/>
          </a:p>
        </p:txBody>
      </p:sp>
      <p:sp>
        <p:nvSpPr>
          <p:cNvPr id="3" name="Content Placeholder 2"/>
          <p:cNvSpPr>
            <a:spLocks noGrp="1"/>
          </p:cNvSpPr>
          <p:nvPr>
            <p:ph idx="1"/>
          </p:nvPr>
        </p:nvSpPr>
        <p:spPr>
          <a:xfrm>
            <a:off x="838200" y="457200"/>
            <a:ext cx="4419600" cy="6400800"/>
          </a:xfrm>
        </p:spPr>
        <p:txBody>
          <a:bodyPr>
            <a:normAutofit fontScale="25000" lnSpcReduction="20000"/>
          </a:bodyPr>
          <a:lstStyle/>
          <a:p>
            <a:pPr>
              <a:buNone/>
            </a:pPr>
            <a:r>
              <a:rPr lang="en-US" sz="7200" dirty="0" smtClean="0"/>
              <a:t>using System;</a:t>
            </a:r>
          </a:p>
          <a:p>
            <a:pPr>
              <a:buNone/>
            </a:pPr>
            <a:r>
              <a:rPr lang="en-US" sz="7200" dirty="0" smtClean="0"/>
              <a:t>using </a:t>
            </a:r>
            <a:r>
              <a:rPr lang="en-US" sz="7200" dirty="0" err="1" smtClean="0"/>
              <a:t>System.Collections.Generic</a:t>
            </a:r>
            <a:r>
              <a:rPr lang="en-US" sz="7200" dirty="0" smtClean="0"/>
              <a:t>;</a:t>
            </a:r>
          </a:p>
          <a:p>
            <a:pPr>
              <a:buNone/>
            </a:pPr>
            <a:r>
              <a:rPr lang="en-US" sz="7200" dirty="0" smtClean="0"/>
              <a:t>using </a:t>
            </a:r>
            <a:r>
              <a:rPr lang="en-US" sz="7200" dirty="0" err="1" smtClean="0"/>
              <a:t>System.Text</a:t>
            </a:r>
            <a:r>
              <a:rPr lang="en-US" sz="7200" dirty="0" smtClean="0"/>
              <a:t>;</a:t>
            </a:r>
          </a:p>
          <a:p>
            <a:pPr>
              <a:buNone/>
            </a:pPr>
            <a:r>
              <a:rPr lang="en-US" sz="7200" dirty="0" smtClean="0"/>
              <a:t>namespace </a:t>
            </a:r>
            <a:r>
              <a:rPr lang="en-US" sz="7200" dirty="0" err="1" smtClean="0"/>
              <a:t>Listexample</a:t>
            </a:r>
            <a:endParaRPr lang="en-US" sz="7200" dirty="0" smtClean="0"/>
          </a:p>
          <a:p>
            <a:pPr>
              <a:buNone/>
            </a:pPr>
            <a:r>
              <a:rPr lang="en-US" sz="7200" dirty="0" smtClean="0"/>
              <a:t>{</a:t>
            </a:r>
          </a:p>
          <a:p>
            <a:pPr>
              <a:buNone/>
            </a:pPr>
            <a:r>
              <a:rPr lang="en-US" sz="7200" dirty="0" smtClean="0"/>
              <a:t> class Program</a:t>
            </a:r>
          </a:p>
          <a:p>
            <a:pPr>
              <a:buNone/>
            </a:pPr>
            <a:r>
              <a:rPr lang="en-US" sz="7200" dirty="0" smtClean="0"/>
              <a:t>    {</a:t>
            </a:r>
          </a:p>
          <a:p>
            <a:pPr>
              <a:buNone/>
            </a:pPr>
            <a:r>
              <a:rPr lang="en-US" sz="7200" dirty="0" smtClean="0"/>
              <a:t>        static void Main(string[] </a:t>
            </a:r>
            <a:r>
              <a:rPr lang="en-US" sz="7200" dirty="0" err="1" smtClean="0"/>
              <a:t>args</a:t>
            </a:r>
            <a:r>
              <a:rPr lang="en-US" sz="7200" dirty="0" smtClean="0"/>
              <a:t>)</a:t>
            </a:r>
          </a:p>
          <a:p>
            <a:pPr>
              <a:buNone/>
            </a:pPr>
            <a:r>
              <a:rPr lang="en-US" sz="7200" dirty="0" smtClean="0"/>
              <a:t>        {</a:t>
            </a:r>
          </a:p>
          <a:p>
            <a:pPr>
              <a:buNone/>
            </a:pPr>
            <a:r>
              <a:rPr lang="en-US" sz="7200" dirty="0" smtClean="0"/>
              <a:t>         List&lt;</a:t>
            </a:r>
            <a:r>
              <a:rPr lang="en-US" sz="7200" dirty="0" err="1" smtClean="0"/>
              <a:t>int</a:t>
            </a:r>
            <a:r>
              <a:rPr lang="en-US" sz="7200" dirty="0" smtClean="0"/>
              <a:t>&gt; numbers = new List&lt;</a:t>
            </a:r>
            <a:r>
              <a:rPr lang="en-US" sz="7200" dirty="0" err="1" smtClean="0"/>
              <a:t>int</a:t>
            </a:r>
            <a:r>
              <a:rPr lang="en-US" sz="7200" dirty="0" smtClean="0"/>
              <a:t>&gt;();</a:t>
            </a:r>
          </a:p>
          <a:p>
            <a:pPr>
              <a:buNone/>
            </a:pPr>
            <a:r>
              <a:rPr lang="en-US" sz="7200" dirty="0" smtClean="0"/>
              <a:t>  </a:t>
            </a:r>
            <a:r>
              <a:rPr lang="en-US" sz="7200" dirty="0" err="1" smtClean="0"/>
              <a:t>foreach</a:t>
            </a:r>
            <a:r>
              <a:rPr lang="en-US" sz="7200" dirty="0" smtClean="0"/>
              <a:t> (</a:t>
            </a:r>
            <a:r>
              <a:rPr lang="en-US" sz="7200" dirty="0" err="1" smtClean="0"/>
              <a:t>int</a:t>
            </a:r>
            <a:r>
              <a:rPr lang="en-US" sz="7200" dirty="0" smtClean="0"/>
              <a:t> number in new </a:t>
            </a:r>
            <a:r>
              <a:rPr lang="en-US" sz="7200" dirty="0" err="1" smtClean="0"/>
              <a:t>int</a:t>
            </a:r>
            <a:r>
              <a:rPr lang="en-US" sz="7200" dirty="0" smtClean="0"/>
              <a:t>[12]{10, 9, 8, 7, 7, 6, 5, 10, 4, 3, 2, 1})</a:t>
            </a:r>
          </a:p>
          <a:p>
            <a:pPr>
              <a:buNone/>
            </a:pPr>
            <a:r>
              <a:rPr lang="en-US" sz="7200" dirty="0" smtClean="0"/>
              <a:t>        {</a:t>
            </a:r>
          </a:p>
          <a:p>
            <a:pPr>
              <a:buNone/>
            </a:pPr>
            <a:r>
              <a:rPr lang="en-US" sz="7200" dirty="0" smtClean="0"/>
              <a:t>            </a:t>
            </a:r>
            <a:r>
              <a:rPr lang="en-US" sz="7200" dirty="0" err="1" smtClean="0"/>
              <a:t>numbers.Add</a:t>
            </a:r>
            <a:r>
              <a:rPr lang="en-US" sz="7200" dirty="0" smtClean="0"/>
              <a:t>(number);</a:t>
            </a:r>
          </a:p>
          <a:p>
            <a:pPr>
              <a:buNone/>
            </a:pPr>
            <a:r>
              <a:rPr lang="en-US" sz="7200" dirty="0" smtClean="0"/>
              <a:t>        }</a:t>
            </a:r>
          </a:p>
          <a:p>
            <a:pPr algn="just">
              <a:buNone/>
            </a:pPr>
            <a:r>
              <a:rPr lang="en-US" sz="7200" dirty="0" smtClean="0">
                <a:solidFill>
                  <a:srgbClr val="7030A0"/>
                </a:solidFill>
              </a:rPr>
              <a:t>// The first parameter is the position; the second parameter is the value being inserted</a:t>
            </a:r>
          </a:p>
          <a:p>
            <a:pPr>
              <a:buNone/>
            </a:pPr>
            <a:r>
              <a:rPr lang="en-US" sz="7200" dirty="0" smtClean="0"/>
              <a:t>        </a:t>
            </a:r>
            <a:r>
              <a:rPr lang="en-US" sz="7200" dirty="0" err="1" smtClean="0"/>
              <a:t>numbers.Insert</a:t>
            </a:r>
            <a:r>
              <a:rPr lang="en-US" sz="7200" dirty="0" smtClean="0"/>
              <a:t>(numbers.Count-1, 99);</a:t>
            </a:r>
          </a:p>
          <a:p>
            <a:pPr>
              <a:buNone/>
            </a:pPr>
            <a:r>
              <a:rPr lang="en-US" sz="7200" dirty="0" smtClean="0">
                <a:solidFill>
                  <a:srgbClr val="7030A0"/>
                </a:solidFill>
              </a:rPr>
              <a:t>// Remove first element whose value is 7 </a:t>
            </a:r>
            <a:r>
              <a:rPr lang="en-US" sz="7200" dirty="0" smtClean="0"/>
              <a:t>(the 4th element, index 3)</a:t>
            </a:r>
          </a:p>
          <a:p>
            <a:pPr>
              <a:buNone/>
            </a:pPr>
            <a:r>
              <a:rPr lang="en-US" sz="7200" dirty="0" smtClean="0"/>
              <a:t>        </a:t>
            </a:r>
            <a:r>
              <a:rPr lang="en-US" sz="7200" dirty="0" err="1" smtClean="0"/>
              <a:t>numbers.Remove</a:t>
            </a:r>
            <a:r>
              <a:rPr lang="en-US" sz="7200" dirty="0" smtClean="0"/>
              <a:t>(7);</a:t>
            </a:r>
          </a:p>
          <a:p>
            <a:pPr>
              <a:buNone/>
            </a:pPr>
            <a:endParaRPr lang="en-US" dirty="0"/>
          </a:p>
        </p:txBody>
      </p:sp>
      <p:sp>
        <p:nvSpPr>
          <p:cNvPr id="4" name="Content Placeholder 2"/>
          <p:cNvSpPr txBox="1">
            <a:spLocks/>
          </p:cNvSpPr>
          <p:nvPr/>
        </p:nvSpPr>
        <p:spPr>
          <a:xfrm>
            <a:off x="5105400" y="457200"/>
            <a:ext cx="4038600" cy="6400800"/>
          </a:xfrm>
          <a:prstGeom prst="rect">
            <a:avLst/>
          </a:prstGeom>
        </p:spPr>
        <p:txBody>
          <a:bodyPr>
            <a:normAutofit fontScale="25000" lnSpcReduction="20000"/>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rgbClr val="7030A0"/>
                </a:solidFill>
                <a:effectLst/>
                <a:uLnTx/>
                <a:uFillTx/>
                <a:latin typeface="+mn-lt"/>
                <a:ea typeface="+mn-ea"/>
                <a:cs typeface="+mn-cs"/>
              </a:rPr>
              <a:t>// Remove the element that's now the 7th element, index 6 (10)</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numbers.RemoveAt</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(6);</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rgbClr val="7030A0"/>
                </a:solidFill>
                <a:effectLst/>
                <a:uLnTx/>
                <a:uFillTx/>
                <a:latin typeface="+mn-lt"/>
                <a:ea typeface="+mn-ea"/>
                <a:cs typeface="+mn-cs"/>
              </a:rPr>
              <a:t>// Iterate remaining 11 elements using a for statement</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Console.WriteLine</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("Iterating using a for statement:");</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for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 0;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&lt;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numbers.Count</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number = numbers[</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rgbClr val="7030A0"/>
                </a:solidFill>
                <a:effectLst/>
                <a:uLnTx/>
                <a:uFillTx/>
                <a:latin typeface="+mn-lt"/>
                <a:ea typeface="+mn-ea"/>
                <a:cs typeface="+mn-cs"/>
              </a:rPr>
              <a:t>// Note the use of array syntax</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Console.WriteLine</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(number);</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rgbClr val="7030A0"/>
                </a:solidFill>
                <a:effectLst/>
                <a:uLnTx/>
                <a:uFillTx/>
                <a:latin typeface="+mn-lt"/>
                <a:ea typeface="+mn-ea"/>
                <a:cs typeface="+mn-cs"/>
              </a:rPr>
              <a:t> // Iterate the same 11 elements using a </a:t>
            </a:r>
            <a:r>
              <a:rPr kumimoji="0" lang="en-US" sz="7200" b="0" i="0" u="none" strike="noStrike" kern="1200" cap="none" spc="0" normalizeH="0" baseline="0" noProof="0" dirty="0" err="1" smtClean="0">
                <a:ln>
                  <a:noFill/>
                </a:ln>
                <a:solidFill>
                  <a:srgbClr val="7030A0"/>
                </a:solidFill>
                <a:effectLst/>
                <a:uLnTx/>
                <a:uFillTx/>
                <a:latin typeface="+mn-lt"/>
                <a:ea typeface="+mn-ea"/>
                <a:cs typeface="+mn-cs"/>
              </a:rPr>
              <a:t>foreach</a:t>
            </a:r>
            <a:r>
              <a:rPr kumimoji="0" lang="en-US" sz="7200" b="0" i="0" u="none" strike="noStrike" kern="1200" cap="none" spc="0" normalizeH="0" baseline="0" noProof="0" dirty="0" smtClean="0">
                <a:ln>
                  <a:noFill/>
                </a:ln>
                <a:solidFill>
                  <a:srgbClr val="7030A0"/>
                </a:solidFill>
                <a:effectLst/>
                <a:uLnTx/>
                <a:uFillTx/>
                <a:latin typeface="+mn-lt"/>
                <a:ea typeface="+mn-ea"/>
                <a:cs typeface="+mn-cs"/>
              </a:rPr>
              <a:t> statement</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Console.WriteLine</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nIterating</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using a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foreach</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statement:");</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foreach</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 number in numbers)</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Console.WriteLine</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(number);</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7200" b="0" i="0" u="none" strike="noStrike" kern="1200" cap="none" spc="0" normalizeH="0" baseline="0" noProof="0" dirty="0" err="1" smtClean="0">
                <a:ln>
                  <a:noFill/>
                </a:ln>
                <a:solidFill>
                  <a:schemeClr val="tx1"/>
                </a:solidFill>
                <a:effectLst/>
                <a:uLnTx/>
                <a:uFillTx/>
                <a:latin typeface="+mn-lt"/>
                <a:ea typeface="+mn-ea"/>
                <a:cs typeface="+mn-cs"/>
              </a:rPr>
              <a:t>Console.Read</a:t>
            </a:r>
            <a:r>
              <a:rPr kumimoji="0" lang="en-US" sz="72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r>
              <a:rPr kumimoji="0" lang="en-US" sz="72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83464" algn="l" defTabSz="914400" rtl="0" eaLnBrk="1" fontAlgn="auto" latinLnBrk="0" hangingPunct="1">
              <a:lnSpc>
                <a:spcPct val="100000"/>
              </a:lnSpc>
              <a:spcBef>
                <a:spcPts val="600"/>
              </a:spcBef>
              <a:spcAft>
                <a:spcPts val="0"/>
              </a:spcAft>
              <a:buClr>
                <a:schemeClr val="accent1"/>
              </a:buClr>
              <a:buSzPct val="80000"/>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A46B656-36C5-4502-82ED-E86531F9F4E1}"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563562"/>
          </a:xfrm>
        </p:spPr>
        <p:txBody>
          <a:bodyPr>
            <a:normAutofit/>
          </a:bodyPr>
          <a:lstStyle/>
          <a:p>
            <a:r>
              <a:rPr lang="en-US" sz="2800" dirty="0" smtClean="0">
                <a:solidFill>
                  <a:srgbClr val="C00000"/>
                </a:solidFill>
              </a:rPr>
              <a:t>2. T</a:t>
            </a:r>
            <a:r>
              <a:rPr lang="en-US" sz="2800" b="1" dirty="0" smtClean="0">
                <a:solidFill>
                  <a:srgbClr val="C00000"/>
                </a:solidFill>
              </a:rPr>
              <a:t>he </a:t>
            </a:r>
            <a:r>
              <a:rPr lang="en-US" sz="2800" b="1" dirty="0" err="1" smtClean="0">
                <a:solidFill>
                  <a:srgbClr val="C00000"/>
                </a:solidFill>
              </a:rPr>
              <a:t>LinkedList</a:t>
            </a:r>
            <a:r>
              <a:rPr lang="en-US" sz="2800" b="1" dirty="0" smtClean="0">
                <a:solidFill>
                  <a:srgbClr val="C00000"/>
                </a:solidFill>
              </a:rPr>
              <a:t>&lt;T&gt; Collection Class</a:t>
            </a:r>
            <a:endParaRPr lang="en-US" sz="2800" dirty="0">
              <a:solidFill>
                <a:srgbClr val="C00000"/>
              </a:solidFill>
            </a:endParaRPr>
          </a:p>
        </p:txBody>
      </p:sp>
      <p:sp>
        <p:nvSpPr>
          <p:cNvPr id="3" name="Content Placeholder 2"/>
          <p:cNvSpPr>
            <a:spLocks noGrp="1"/>
          </p:cNvSpPr>
          <p:nvPr>
            <p:ph idx="1"/>
          </p:nvPr>
        </p:nvSpPr>
        <p:spPr>
          <a:xfrm>
            <a:off x="1066800" y="990600"/>
            <a:ext cx="7866888" cy="5867400"/>
          </a:xfrm>
        </p:spPr>
        <p:txBody>
          <a:bodyPr>
            <a:noAutofit/>
          </a:bodyPr>
          <a:lstStyle/>
          <a:p>
            <a:pPr algn="just"/>
            <a:r>
              <a:rPr lang="en-US" sz="2800" dirty="0" smtClean="0"/>
              <a:t>It implements the doubly linked list</a:t>
            </a:r>
          </a:p>
          <a:p>
            <a:pPr algn="just"/>
            <a:r>
              <a:rPr lang="en-US" sz="2800" dirty="0" smtClean="0"/>
              <a:t>Each node(item) in the holds reference to Next item, reference to Previous item, and value</a:t>
            </a:r>
          </a:p>
          <a:p>
            <a:pPr algn="just"/>
            <a:r>
              <a:rPr lang="en-US" sz="2800" dirty="0" smtClean="0">
                <a:solidFill>
                  <a:srgbClr val="7030A0"/>
                </a:solidFill>
              </a:rPr>
              <a:t>Functions To add the nodes to list</a:t>
            </a:r>
          </a:p>
          <a:p>
            <a:pPr marL="596646" indent="-514350" algn="just">
              <a:buFont typeface="+mj-lt"/>
              <a:buAutoNum type="arabicPeriod"/>
            </a:pPr>
            <a:r>
              <a:rPr lang="en-US" sz="2800" dirty="0" err="1" smtClean="0"/>
              <a:t>AddFirst</a:t>
            </a:r>
            <a:endParaRPr lang="en-US" sz="2800" dirty="0" smtClean="0"/>
          </a:p>
          <a:p>
            <a:pPr marL="596646" indent="-514350" algn="just">
              <a:buFont typeface="+mj-lt"/>
              <a:buAutoNum type="arabicPeriod"/>
            </a:pPr>
            <a:r>
              <a:rPr lang="en-US" sz="2800" dirty="0" err="1" smtClean="0"/>
              <a:t>AddLast</a:t>
            </a:r>
            <a:endParaRPr lang="en-US" sz="2800" dirty="0" smtClean="0"/>
          </a:p>
          <a:p>
            <a:pPr marL="596646" indent="-514350" algn="just">
              <a:buFont typeface="+mj-lt"/>
              <a:buAutoNum type="arabicPeriod"/>
            </a:pPr>
            <a:r>
              <a:rPr lang="en-US" sz="2800" dirty="0" err="1" smtClean="0"/>
              <a:t>AddBefore</a:t>
            </a:r>
            <a:endParaRPr lang="en-US" sz="2800" dirty="0" smtClean="0"/>
          </a:p>
          <a:p>
            <a:pPr marL="596646" indent="-514350" algn="just">
              <a:buFont typeface="+mj-lt"/>
              <a:buAutoNum type="arabicPeriod"/>
            </a:pPr>
            <a:r>
              <a:rPr lang="en-US" sz="2800" dirty="0" err="1" smtClean="0"/>
              <a:t>AddAfter</a:t>
            </a:r>
            <a:endParaRPr lang="en-US" sz="2800" dirty="0" smtClean="0"/>
          </a:p>
          <a:p>
            <a:pPr algn="just"/>
            <a:r>
              <a:rPr lang="en-US" sz="2800" dirty="0" smtClean="0">
                <a:solidFill>
                  <a:srgbClr val="7030A0"/>
                </a:solidFill>
              </a:rPr>
              <a:t>Functions To delete the nodes from list</a:t>
            </a:r>
          </a:p>
          <a:p>
            <a:pPr marL="596646" indent="-514350" algn="just">
              <a:buFont typeface="+mj-lt"/>
              <a:buAutoNum type="arabicPeriod"/>
            </a:pPr>
            <a:r>
              <a:rPr lang="en-US" sz="2800" dirty="0" err="1" smtClean="0"/>
              <a:t>RemoveFirst</a:t>
            </a:r>
            <a:endParaRPr lang="en-US" sz="2800" dirty="0" smtClean="0"/>
          </a:p>
          <a:p>
            <a:pPr marL="596646" indent="-514350" algn="just">
              <a:buFont typeface="+mj-lt"/>
              <a:buAutoNum type="arabicPeriod"/>
            </a:pPr>
            <a:r>
              <a:rPr lang="en-US" sz="2800" dirty="0" err="1" smtClean="0"/>
              <a:t>ReoveAt</a:t>
            </a:r>
            <a:endParaRPr lang="en-US" sz="2800" dirty="0" smtClean="0"/>
          </a:p>
          <a:p>
            <a:pPr marL="596646" indent="-514350" algn="just">
              <a:buFont typeface="+mj-lt"/>
              <a:buAutoNum type="arabicPeriod"/>
            </a:pPr>
            <a:r>
              <a:rPr lang="en-US" sz="2800" dirty="0" err="1" smtClean="0"/>
              <a:t>RemoveLast</a:t>
            </a:r>
            <a:r>
              <a:rPr lang="en-US" sz="2800" dirty="0" smtClean="0"/>
              <a:t> </a:t>
            </a:r>
            <a:endParaRPr lang="en-US" sz="2800"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487362"/>
          </a:xfrm>
        </p:spPr>
        <p:txBody>
          <a:bodyPr>
            <a:normAutofit fontScale="90000"/>
          </a:bodyPr>
          <a:lstStyle/>
          <a:p>
            <a:r>
              <a:rPr lang="en-US" sz="3600" dirty="0" smtClean="0"/>
              <a:t>Programming Example for </a:t>
            </a:r>
            <a:r>
              <a:rPr lang="en-US" sz="3600" dirty="0" err="1" smtClean="0"/>
              <a:t>LinkedList</a:t>
            </a:r>
            <a:r>
              <a:rPr lang="en-US" sz="3600" dirty="0" smtClean="0"/>
              <a:t> class</a:t>
            </a:r>
            <a:endParaRPr lang="en-US" sz="3600" dirty="0"/>
          </a:p>
        </p:txBody>
      </p:sp>
      <p:sp>
        <p:nvSpPr>
          <p:cNvPr id="3" name="Content Placeholder 2"/>
          <p:cNvSpPr>
            <a:spLocks noGrp="1"/>
          </p:cNvSpPr>
          <p:nvPr>
            <p:ph idx="1"/>
          </p:nvPr>
        </p:nvSpPr>
        <p:spPr>
          <a:xfrm>
            <a:off x="1066800" y="838200"/>
            <a:ext cx="7866888" cy="6019800"/>
          </a:xfrm>
        </p:spPr>
        <p:txBody>
          <a:bodyPr>
            <a:normAutofit fontScale="40000" lnSpcReduction="20000"/>
          </a:bodyPr>
          <a:lstStyle/>
          <a:p>
            <a:pPr>
              <a:buNone/>
            </a:pPr>
            <a:r>
              <a:rPr lang="en-US" dirty="0" smtClean="0"/>
              <a:t>using System;</a:t>
            </a:r>
          </a:p>
          <a:p>
            <a:pPr>
              <a:buNone/>
            </a:pPr>
            <a:r>
              <a:rPr lang="en-US" dirty="0" smtClean="0"/>
              <a:t>using </a:t>
            </a:r>
            <a:r>
              <a:rPr lang="en-US" dirty="0" err="1" smtClean="0"/>
              <a:t>System.Collections.Generic</a:t>
            </a:r>
            <a:r>
              <a:rPr lang="en-US" dirty="0" smtClean="0"/>
              <a:t>;.</a:t>
            </a:r>
          </a:p>
          <a:p>
            <a:pPr>
              <a:buNone/>
            </a:pPr>
            <a:r>
              <a:rPr lang="en-US" dirty="0" smtClean="0"/>
              <a:t>Class </a:t>
            </a:r>
            <a:r>
              <a:rPr lang="en-US" dirty="0" err="1" smtClean="0"/>
              <a:t>mainclass</a:t>
            </a:r>
            <a:endParaRPr lang="en-US" dirty="0" smtClean="0"/>
          </a:p>
          <a:p>
            <a:pPr>
              <a:buNone/>
            </a:pPr>
            <a:r>
              <a:rPr lang="en-US" dirty="0" smtClean="0"/>
              <a:t>{</a:t>
            </a:r>
          </a:p>
          <a:p>
            <a:pPr>
              <a:buNone/>
            </a:pPr>
            <a:r>
              <a:rPr lang="en-US" dirty="0" smtClean="0"/>
              <a:t> </a:t>
            </a:r>
            <a:r>
              <a:rPr lang="en-US" dirty="0" err="1" smtClean="0"/>
              <a:t>LinkedList</a:t>
            </a:r>
            <a:r>
              <a:rPr lang="en-US" dirty="0" smtClean="0"/>
              <a:t>&lt;</a:t>
            </a:r>
            <a:r>
              <a:rPr lang="en-US" dirty="0" err="1" smtClean="0"/>
              <a:t>int</a:t>
            </a:r>
            <a:r>
              <a:rPr lang="en-US" dirty="0" smtClean="0"/>
              <a:t>&gt; numbers = new </a:t>
            </a:r>
            <a:r>
              <a:rPr lang="en-US" dirty="0" err="1" smtClean="0"/>
              <a:t>LinkedList</a:t>
            </a:r>
            <a:r>
              <a:rPr lang="en-US" dirty="0" smtClean="0"/>
              <a:t>&lt;</a:t>
            </a:r>
            <a:r>
              <a:rPr lang="en-US" dirty="0" err="1" smtClean="0"/>
              <a:t>int</a:t>
            </a:r>
            <a:r>
              <a:rPr lang="en-US" dirty="0" smtClean="0"/>
              <a:t>&gt;();</a:t>
            </a:r>
          </a:p>
          <a:p>
            <a:pPr>
              <a:buNone/>
            </a:pPr>
            <a:r>
              <a:rPr lang="en-US" dirty="0" smtClean="0"/>
              <a:t>// Fill the List&lt;</a:t>
            </a:r>
            <a:r>
              <a:rPr lang="en-US" dirty="0" err="1" smtClean="0"/>
              <a:t>int</a:t>
            </a:r>
            <a:r>
              <a:rPr lang="en-US" dirty="0" smtClean="0"/>
              <a:t>&gt; by using the </a:t>
            </a:r>
            <a:r>
              <a:rPr lang="en-US" dirty="0" err="1" smtClean="0"/>
              <a:t>AddFirst</a:t>
            </a:r>
            <a:r>
              <a:rPr lang="en-US" dirty="0" smtClean="0"/>
              <a:t> method</a:t>
            </a:r>
          </a:p>
          <a:p>
            <a:pPr>
              <a:buNone/>
            </a:pPr>
            <a:r>
              <a:rPr lang="en-US" dirty="0" err="1" smtClean="0"/>
              <a:t>foreach</a:t>
            </a:r>
            <a:r>
              <a:rPr lang="en-US" dirty="0" smtClean="0"/>
              <a:t> (</a:t>
            </a:r>
            <a:r>
              <a:rPr lang="en-US" dirty="0" err="1" smtClean="0"/>
              <a:t>int</a:t>
            </a:r>
            <a:r>
              <a:rPr lang="en-US" dirty="0" smtClean="0"/>
              <a:t> number in new </a:t>
            </a:r>
            <a:r>
              <a:rPr lang="en-US" dirty="0" err="1" smtClean="0"/>
              <a:t>int</a:t>
            </a:r>
            <a:r>
              <a:rPr lang="en-US" dirty="0" smtClean="0"/>
              <a:t>[] { 10, 8, 6, 4, 2 })</a:t>
            </a:r>
          </a:p>
          <a:p>
            <a:pPr>
              <a:buNone/>
            </a:pPr>
            <a:r>
              <a:rPr lang="en-US" dirty="0" smtClean="0"/>
              <a:t>{ </a:t>
            </a:r>
            <a:r>
              <a:rPr lang="en-US" dirty="0" err="1" smtClean="0"/>
              <a:t>numbers.AddFirst</a:t>
            </a:r>
            <a:r>
              <a:rPr lang="en-US" dirty="0" smtClean="0"/>
              <a:t>(number);}</a:t>
            </a:r>
          </a:p>
          <a:p>
            <a:pPr>
              <a:buNone/>
            </a:pPr>
            <a:r>
              <a:rPr lang="en-US" dirty="0" smtClean="0"/>
              <a:t>// Iterate using a for statement</a:t>
            </a:r>
          </a:p>
          <a:p>
            <a:pPr>
              <a:buNone/>
            </a:pPr>
            <a:r>
              <a:rPr lang="en-US" dirty="0" err="1" smtClean="0"/>
              <a:t>Console.WriteLine</a:t>
            </a:r>
            <a:r>
              <a:rPr lang="en-US" dirty="0" smtClean="0"/>
              <a:t>("Iterating using a for statement:");</a:t>
            </a:r>
          </a:p>
          <a:p>
            <a:pPr>
              <a:buNone/>
            </a:pPr>
            <a:r>
              <a:rPr lang="en-US" dirty="0" smtClean="0"/>
              <a:t>for (</a:t>
            </a:r>
            <a:r>
              <a:rPr lang="en-US" dirty="0" err="1" smtClean="0"/>
              <a:t>LinkedListNode</a:t>
            </a:r>
            <a:r>
              <a:rPr lang="en-US" dirty="0" smtClean="0"/>
              <a:t>&lt;</a:t>
            </a:r>
            <a:r>
              <a:rPr lang="en-US" dirty="0" err="1" smtClean="0"/>
              <a:t>int</a:t>
            </a:r>
            <a:r>
              <a:rPr lang="en-US" dirty="0" smtClean="0"/>
              <a:t>&gt; node = </a:t>
            </a:r>
            <a:r>
              <a:rPr lang="en-US" dirty="0" err="1" smtClean="0"/>
              <a:t>numbers.First</a:t>
            </a:r>
            <a:r>
              <a:rPr lang="en-US" dirty="0" smtClean="0"/>
              <a:t>; node != null; node = </a:t>
            </a:r>
            <a:r>
              <a:rPr lang="en-US" dirty="0" err="1" smtClean="0"/>
              <a:t>node.Next</a:t>
            </a:r>
            <a:r>
              <a:rPr lang="en-US" dirty="0" smtClean="0"/>
              <a:t>)</a:t>
            </a:r>
          </a:p>
          <a:p>
            <a:pPr>
              <a:buNone/>
            </a:pPr>
            <a:r>
              <a:rPr lang="en-US" dirty="0" smtClean="0"/>
              <a:t>{ </a:t>
            </a:r>
            <a:r>
              <a:rPr lang="en-US" dirty="0" err="1" smtClean="0"/>
              <a:t>int</a:t>
            </a:r>
            <a:r>
              <a:rPr lang="en-US" dirty="0" smtClean="0"/>
              <a:t> number = </a:t>
            </a:r>
            <a:r>
              <a:rPr lang="en-US" dirty="0" err="1" smtClean="0"/>
              <a:t>node.Value</a:t>
            </a:r>
            <a:r>
              <a:rPr lang="en-US" dirty="0" smtClean="0"/>
              <a:t>; </a:t>
            </a:r>
          </a:p>
          <a:p>
            <a:pPr>
              <a:buNone/>
            </a:pPr>
            <a:r>
              <a:rPr lang="en-US" dirty="0" err="1" smtClean="0"/>
              <a:t>Console.WriteLine</a:t>
            </a:r>
            <a:r>
              <a:rPr lang="en-US" dirty="0" smtClean="0"/>
              <a:t>(number);}</a:t>
            </a:r>
          </a:p>
          <a:p>
            <a:pPr>
              <a:buNone/>
            </a:pPr>
            <a:r>
              <a:rPr lang="en-US" dirty="0" smtClean="0"/>
              <a:t>// Iterate using a </a:t>
            </a:r>
            <a:r>
              <a:rPr lang="en-US" dirty="0" err="1" smtClean="0"/>
              <a:t>foreach</a:t>
            </a:r>
            <a:r>
              <a:rPr lang="en-US" dirty="0" smtClean="0"/>
              <a:t> statement</a:t>
            </a:r>
          </a:p>
          <a:p>
            <a:pPr>
              <a:buNone/>
            </a:pPr>
            <a:r>
              <a:rPr lang="en-US" dirty="0" err="1" smtClean="0"/>
              <a:t>Console.WriteLine</a:t>
            </a:r>
            <a:r>
              <a:rPr lang="en-US" dirty="0" smtClean="0"/>
              <a:t>("\</a:t>
            </a:r>
            <a:r>
              <a:rPr lang="en-US" dirty="0" err="1" smtClean="0"/>
              <a:t>nIterating</a:t>
            </a:r>
            <a:r>
              <a:rPr lang="en-US" dirty="0" smtClean="0"/>
              <a:t> using a </a:t>
            </a:r>
            <a:r>
              <a:rPr lang="en-US" dirty="0" err="1" smtClean="0"/>
              <a:t>foreach</a:t>
            </a:r>
            <a:r>
              <a:rPr lang="en-US" dirty="0" smtClean="0"/>
              <a:t> statement:");</a:t>
            </a:r>
          </a:p>
          <a:p>
            <a:pPr>
              <a:buNone/>
            </a:pPr>
            <a:r>
              <a:rPr lang="en-US" dirty="0" err="1" smtClean="0"/>
              <a:t>foreach</a:t>
            </a:r>
            <a:r>
              <a:rPr lang="en-US" dirty="0" smtClean="0"/>
              <a:t> (</a:t>
            </a:r>
            <a:r>
              <a:rPr lang="en-US" dirty="0" err="1" smtClean="0"/>
              <a:t>int</a:t>
            </a:r>
            <a:r>
              <a:rPr lang="en-US" dirty="0" smtClean="0"/>
              <a:t> number in numbers)</a:t>
            </a:r>
          </a:p>
          <a:p>
            <a:pPr>
              <a:buNone/>
            </a:pPr>
            <a:r>
              <a:rPr lang="en-US" dirty="0" smtClean="0"/>
              <a:t>{ </a:t>
            </a:r>
            <a:r>
              <a:rPr lang="en-US" dirty="0" err="1" smtClean="0"/>
              <a:t>Console.WriteLine</a:t>
            </a:r>
            <a:r>
              <a:rPr lang="en-US" dirty="0" smtClean="0"/>
              <a:t>(number);}</a:t>
            </a:r>
          </a:p>
          <a:p>
            <a:pPr>
              <a:buNone/>
            </a:pPr>
            <a:r>
              <a:rPr lang="en-US" dirty="0" smtClean="0"/>
              <a:t>// Iterate backwards</a:t>
            </a:r>
          </a:p>
          <a:p>
            <a:pPr>
              <a:buNone/>
            </a:pPr>
            <a:r>
              <a:rPr lang="en-US" dirty="0" err="1" smtClean="0"/>
              <a:t>Console.WriteLine</a:t>
            </a:r>
            <a:r>
              <a:rPr lang="en-US" dirty="0" smtClean="0"/>
              <a:t>("\</a:t>
            </a:r>
            <a:r>
              <a:rPr lang="en-US" dirty="0" err="1" smtClean="0"/>
              <a:t>nIterating</a:t>
            </a:r>
            <a:r>
              <a:rPr lang="en-US" dirty="0" smtClean="0"/>
              <a:t> list in reverse order:");</a:t>
            </a:r>
          </a:p>
          <a:p>
            <a:pPr>
              <a:buNone/>
            </a:pPr>
            <a:r>
              <a:rPr lang="en-US" dirty="0" smtClean="0"/>
              <a:t>for (</a:t>
            </a:r>
            <a:r>
              <a:rPr lang="en-US" dirty="0" err="1" smtClean="0"/>
              <a:t>LinkedListNode</a:t>
            </a:r>
            <a:r>
              <a:rPr lang="en-US" dirty="0" smtClean="0"/>
              <a:t>&lt;</a:t>
            </a:r>
            <a:r>
              <a:rPr lang="en-US" dirty="0" err="1" smtClean="0"/>
              <a:t>int</a:t>
            </a:r>
            <a:r>
              <a:rPr lang="en-US" dirty="0" smtClean="0"/>
              <a:t>&gt; node = </a:t>
            </a:r>
            <a:r>
              <a:rPr lang="en-US" dirty="0" err="1" smtClean="0"/>
              <a:t>numbers.Last</a:t>
            </a:r>
            <a:r>
              <a:rPr lang="en-US" dirty="0" smtClean="0"/>
              <a:t>; node != null; node = </a:t>
            </a:r>
            <a:r>
              <a:rPr lang="en-US" dirty="0" err="1" smtClean="0"/>
              <a:t>node.Previous</a:t>
            </a:r>
            <a:r>
              <a:rPr lang="en-US" dirty="0" smtClean="0"/>
              <a:t>)</a:t>
            </a:r>
          </a:p>
          <a:p>
            <a:pPr>
              <a:buNone/>
            </a:pPr>
            <a:r>
              <a:rPr lang="en-US" dirty="0" smtClean="0"/>
              <a:t>{ </a:t>
            </a:r>
            <a:r>
              <a:rPr lang="en-US" dirty="0" err="1" smtClean="0"/>
              <a:t>int</a:t>
            </a:r>
            <a:r>
              <a:rPr lang="en-US" dirty="0" smtClean="0"/>
              <a:t> number = </a:t>
            </a:r>
            <a:r>
              <a:rPr lang="en-US" dirty="0" err="1" smtClean="0"/>
              <a:t>node.Value</a:t>
            </a:r>
            <a:r>
              <a:rPr lang="en-US" dirty="0" smtClean="0"/>
              <a:t>; </a:t>
            </a:r>
          </a:p>
          <a:p>
            <a:pPr>
              <a:buNone/>
            </a:pPr>
            <a:r>
              <a:rPr lang="en-US" dirty="0" err="1" smtClean="0"/>
              <a:t>Console.WriteLine</a:t>
            </a:r>
            <a:r>
              <a:rPr lang="en-US" dirty="0" smtClean="0"/>
              <a:t>(number);}</a:t>
            </a:r>
          </a:p>
          <a:p>
            <a:pPr>
              <a:buNone/>
            </a:pPr>
            <a:endParaRPr lang="en-US" dirty="0" smtClean="0"/>
          </a:p>
          <a:p>
            <a:pPr>
              <a:buNone/>
            </a:pPr>
            <a:r>
              <a:rPr lang="en-US" dirty="0" smtClean="0"/>
              <a:t>}</a:t>
            </a:r>
            <a:endParaRPr lang="en-US"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8080" cy="563562"/>
          </a:xfrm>
        </p:spPr>
        <p:txBody>
          <a:bodyPr>
            <a:normAutofit/>
          </a:bodyPr>
          <a:lstStyle/>
          <a:p>
            <a:r>
              <a:rPr lang="en-US" sz="2800" dirty="0" smtClean="0"/>
              <a:t>3.</a:t>
            </a:r>
            <a:r>
              <a:rPr lang="en-US" sz="2800" b="1" dirty="0" smtClean="0"/>
              <a:t> The Queue&lt;T&gt; Collection Class</a:t>
            </a:r>
            <a:endParaRPr lang="en-US" sz="2800" dirty="0"/>
          </a:p>
        </p:txBody>
      </p:sp>
      <p:sp>
        <p:nvSpPr>
          <p:cNvPr id="3" name="Content Placeholder 2"/>
          <p:cNvSpPr>
            <a:spLocks noGrp="1"/>
          </p:cNvSpPr>
          <p:nvPr>
            <p:ph idx="1"/>
          </p:nvPr>
        </p:nvSpPr>
        <p:spPr>
          <a:xfrm>
            <a:off x="1066800" y="609600"/>
            <a:ext cx="7866888" cy="6019800"/>
          </a:xfrm>
        </p:spPr>
        <p:txBody>
          <a:bodyPr>
            <a:normAutofit fontScale="25000" lnSpcReduction="20000"/>
          </a:bodyPr>
          <a:lstStyle/>
          <a:p>
            <a:pPr algn="just">
              <a:lnSpc>
                <a:spcPct val="170000"/>
              </a:lnSpc>
            </a:pPr>
            <a:r>
              <a:rPr lang="en-US" sz="4800" dirty="0" smtClean="0"/>
              <a:t>The </a:t>
            </a:r>
            <a:r>
              <a:rPr lang="en-US" sz="4800" i="1" dirty="0" smtClean="0"/>
              <a:t>Queue&lt;T&gt; class implements a first-in, first-out mechanism. An element is inserted into the queue at the back (the </a:t>
            </a:r>
            <a:r>
              <a:rPr lang="en-US" sz="4800" i="1" dirty="0" err="1" smtClean="0"/>
              <a:t>Enqueue</a:t>
            </a:r>
            <a:r>
              <a:rPr lang="en-US" sz="4800" i="1" dirty="0" smtClean="0"/>
              <a:t> operation) and is removed from the queue at the front (the </a:t>
            </a:r>
            <a:r>
              <a:rPr lang="en-US" sz="4800" i="1" dirty="0" err="1" smtClean="0"/>
              <a:t>Dequeue</a:t>
            </a:r>
            <a:r>
              <a:rPr lang="en-US" sz="4800" i="1" dirty="0" smtClean="0"/>
              <a:t> operation).</a:t>
            </a:r>
          </a:p>
          <a:p>
            <a:pPr algn="just">
              <a:buNone/>
            </a:pPr>
            <a:r>
              <a:rPr lang="en-US" sz="4800" b="1" i="1" dirty="0" smtClean="0">
                <a:solidFill>
                  <a:srgbClr val="C00000"/>
                </a:solidFill>
              </a:rPr>
              <a:t>Programming Example:</a:t>
            </a:r>
          </a:p>
          <a:p>
            <a:pPr algn="just">
              <a:buNone/>
            </a:pPr>
            <a:r>
              <a:rPr lang="en-US" sz="4800" dirty="0" smtClean="0"/>
              <a:t>using System;</a:t>
            </a:r>
          </a:p>
          <a:p>
            <a:pPr algn="just">
              <a:buNone/>
            </a:pPr>
            <a:r>
              <a:rPr lang="en-US" sz="4800" dirty="0" smtClean="0"/>
              <a:t>using </a:t>
            </a:r>
            <a:r>
              <a:rPr lang="en-US" sz="4800" dirty="0" err="1" smtClean="0"/>
              <a:t>System.Collections.Generic</a:t>
            </a:r>
            <a:r>
              <a:rPr lang="en-US" sz="4800" dirty="0" smtClean="0"/>
              <a:t>;</a:t>
            </a:r>
          </a:p>
          <a:p>
            <a:pPr algn="just">
              <a:buNone/>
            </a:pPr>
            <a:r>
              <a:rPr lang="en-US" sz="4800" dirty="0" smtClean="0"/>
              <a:t>Class </a:t>
            </a:r>
            <a:r>
              <a:rPr lang="en-US" sz="4800" dirty="0" err="1" smtClean="0"/>
              <a:t>mainclass</a:t>
            </a:r>
            <a:endParaRPr lang="en-US" sz="4800" dirty="0" smtClean="0"/>
          </a:p>
          <a:p>
            <a:pPr algn="just">
              <a:buNone/>
            </a:pPr>
            <a:r>
              <a:rPr lang="en-US" sz="4800" dirty="0" smtClean="0"/>
              <a:t>{</a:t>
            </a:r>
          </a:p>
          <a:p>
            <a:pPr algn="just">
              <a:buNone/>
            </a:pPr>
            <a:r>
              <a:rPr lang="en-US" sz="4800" dirty="0" smtClean="0"/>
              <a:t>     Public static void Main()</a:t>
            </a:r>
          </a:p>
          <a:p>
            <a:pPr algn="just">
              <a:buNone/>
            </a:pPr>
            <a:r>
              <a:rPr lang="en-US" sz="4800" dirty="0" smtClean="0"/>
              <a:t>{</a:t>
            </a:r>
          </a:p>
          <a:p>
            <a:pPr algn="just">
              <a:buNone/>
            </a:pPr>
            <a:r>
              <a:rPr lang="en-US" sz="4800" dirty="0" smtClean="0"/>
              <a:t>	Queue&lt;</a:t>
            </a:r>
            <a:r>
              <a:rPr lang="en-US" sz="4800" dirty="0" err="1" smtClean="0"/>
              <a:t>int</a:t>
            </a:r>
            <a:r>
              <a:rPr lang="en-US" sz="4800" dirty="0" smtClean="0"/>
              <a:t>&gt; numbers = new Queue&lt;</a:t>
            </a:r>
            <a:r>
              <a:rPr lang="en-US" sz="4800" dirty="0" err="1" smtClean="0"/>
              <a:t>int</a:t>
            </a:r>
            <a:r>
              <a:rPr lang="en-US" sz="4800" dirty="0" smtClean="0"/>
              <a:t>&gt;();</a:t>
            </a:r>
          </a:p>
          <a:p>
            <a:pPr algn="just">
              <a:buNone/>
            </a:pPr>
            <a:r>
              <a:rPr lang="en-US" sz="4800" dirty="0" smtClean="0"/>
              <a:t>	// fill the queue</a:t>
            </a:r>
          </a:p>
          <a:p>
            <a:pPr algn="just">
              <a:buNone/>
            </a:pPr>
            <a:r>
              <a:rPr lang="en-US" sz="4800" dirty="0" smtClean="0"/>
              <a:t>	</a:t>
            </a:r>
            <a:r>
              <a:rPr lang="en-US" sz="4800" dirty="0" err="1" smtClean="0"/>
              <a:t>Console.WriteLine</a:t>
            </a:r>
            <a:r>
              <a:rPr lang="en-US" sz="4800" dirty="0" smtClean="0"/>
              <a:t>("Populating the queue:");</a:t>
            </a:r>
          </a:p>
          <a:p>
            <a:pPr algn="just">
              <a:buNone/>
            </a:pPr>
            <a:r>
              <a:rPr lang="en-US" sz="4800" dirty="0" smtClean="0"/>
              <a:t>	</a:t>
            </a:r>
            <a:r>
              <a:rPr lang="en-US" sz="4800" dirty="0" err="1" smtClean="0"/>
              <a:t>foreach</a:t>
            </a:r>
            <a:r>
              <a:rPr lang="en-US" sz="4800" dirty="0" smtClean="0"/>
              <a:t> (</a:t>
            </a:r>
            <a:r>
              <a:rPr lang="en-US" sz="4800" dirty="0" err="1" smtClean="0"/>
              <a:t>int</a:t>
            </a:r>
            <a:r>
              <a:rPr lang="en-US" sz="4800" dirty="0" smtClean="0"/>
              <a:t> number in new </a:t>
            </a:r>
            <a:r>
              <a:rPr lang="en-US" sz="4800" dirty="0" err="1" smtClean="0"/>
              <a:t>int</a:t>
            </a:r>
            <a:r>
              <a:rPr lang="en-US" sz="4800" dirty="0" smtClean="0"/>
              <a:t>[4]{9, 3, 7, 2})</a:t>
            </a:r>
          </a:p>
          <a:p>
            <a:pPr algn="just">
              <a:buNone/>
            </a:pPr>
            <a:r>
              <a:rPr lang="en-US" sz="4800" dirty="0" smtClean="0"/>
              <a:t>	{ </a:t>
            </a:r>
            <a:r>
              <a:rPr lang="en-US" sz="4800" dirty="0" err="1" smtClean="0"/>
              <a:t>numbers.Enqueue</a:t>
            </a:r>
            <a:r>
              <a:rPr lang="en-US" sz="4800" dirty="0" smtClean="0"/>
              <a:t>(number); </a:t>
            </a:r>
          </a:p>
          <a:p>
            <a:pPr algn="just">
              <a:buNone/>
            </a:pPr>
            <a:r>
              <a:rPr lang="en-US" sz="4800" dirty="0" smtClean="0"/>
              <a:t>	</a:t>
            </a:r>
            <a:r>
              <a:rPr lang="en-US" sz="4800" dirty="0" err="1" smtClean="0"/>
              <a:t>Console.WriteLine</a:t>
            </a:r>
            <a:r>
              <a:rPr lang="en-US" sz="4800" dirty="0" smtClean="0"/>
              <a:t>("{0} has joined the queue", number);}</a:t>
            </a:r>
          </a:p>
          <a:p>
            <a:pPr algn="just">
              <a:buNone/>
            </a:pPr>
            <a:r>
              <a:rPr lang="en-US" sz="4800" dirty="0" smtClean="0"/>
              <a:t>	// iterate through the queue</a:t>
            </a:r>
          </a:p>
          <a:p>
            <a:pPr algn="just">
              <a:buNone/>
            </a:pPr>
            <a:r>
              <a:rPr lang="en-US" sz="4800" dirty="0" smtClean="0"/>
              <a:t>	</a:t>
            </a:r>
            <a:r>
              <a:rPr lang="en-US" sz="4800" dirty="0" err="1" smtClean="0"/>
              <a:t>Console.WriteLine</a:t>
            </a:r>
            <a:r>
              <a:rPr lang="en-US" sz="4800" dirty="0" smtClean="0"/>
              <a:t>("\</a:t>
            </a:r>
            <a:r>
              <a:rPr lang="en-US" sz="4800" dirty="0" err="1" smtClean="0"/>
              <a:t>nThe</a:t>
            </a:r>
            <a:r>
              <a:rPr lang="en-US" sz="4800" dirty="0" smtClean="0"/>
              <a:t> queue contains the following items:");</a:t>
            </a:r>
          </a:p>
          <a:p>
            <a:pPr algn="just">
              <a:buNone/>
            </a:pPr>
            <a:r>
              <a:rPr lang="en-US" sz="4800" dirty="0" smtClean="0"/>
              <a:t>	</a:t>
            </a:r>
            <a:r>
              <a:rPr lang="en-US" sz="4800" dirty="0" err="1" smtClean="0"/>
              <a:t>foreach</a:t>
            </a:r>
            <a:r>
              <a:rPr lang="en-US" sz="4800" dirty="0" smtClean="0"/>
              <a:t> (</a:t>
            </a:r>
            <a:r>
              <a:rPr lang="en-US" sz="4800" dirty="0" err="1" smtClean="0"/>
              <a:t>int</a:t>
            </a:r>
            <a:r>
              <a:rPr lang="en-US" sz="4800" dirty="0" smtClean="0"/>
              <a:t> number in numbers)</a:t>
            </a:r>
          </a:p>
          <a:p>
            <a:pPr algn="just">
              <a:buNone/>
            </a:pPr>
            <a:r>
              <a:rPr lang="en-US" sz="4800" dirty="0" smtClean="0"/>
              <a:t>	{ </a:t>
            </a:r>
            <a:r>
              <a:rPr lang="en-US" sz="4800" dirty="0" err="1" smtClean="0"/>
              <a:t>Console.WriteLine</a:t>
            </a:r>
            <a:r>
              <a:rPr lang="en-US" sz="4800" dirty="0" smtClean="0"/>
              <a:t>(number);}</a:t>
            </a:r>
          </a:p>
          <a:p>
            <a:pPr algn="just">
              <a:buNone/>
            </a:pPr>
            <a:r>
              <a:rPr lang="en-US" sz="4800" dirty="0" smtClean="0"/>
              <a:t>	// empty the queue</a:t>
            </a:r>
          </a:p>
          <a:p>
            <a:pPr algn="just">
              <a:buNone/>
            </a:pPr>
            <a:r>
              <a:rPr lang="en-US" sz="4800" dirty="0" smtClean="0"/>
              <a:t>	</a:t>
            </a:r>
            <a:r>
              <a:rPr lang="en-US" sz="4800" dirty="0" err="1" smtClean="0"/>
              <a:t>Console.WriteLine</a:t>
            </a:r>
            <a:r>
              <a:rPr lang="en-US" sz="4800" dirty="0" smtClean="0"/>
              <a:t>("\</a:t>
            </a:r>
            <a:r>
              <a:rPr lang="en-US" sz="4800" dirty="0" err="1" smtClean="0"/>
              <a:t>nDraining</a:t>
            </a:r>
            <a:r>
              <a:rPr lang="en-US" sz="4800" dirty="0" smtClean="0"/>
              <a:t> the queue:");</a:t>
            </a:r>
          </a:p>
          <a:p>
            <a:pPr algn="just">
              <a:buNone/>
            </a:pPr>
            <a:r>
              <a:rPr lang="en-US" sz="4800" dirty="0" smtClean="0"/>
              <a:t>	while (</a:t>
            </a:r>
            <a:r>
              <a:rPr lang="en-US" sz="4800" dirty="0" err="1" smtClean="0"/>
              <a:t>numbers.Count</a:t>
            </a:r>
            <a:r>
              <a:rPr lang="en-US" sz="4800" dirty="0" smtClean="0"/>
              <a:t> &gt; 0)</a:t>
            </a:r>
          </a:p>
          <a:p>
            <a:pPr algn="just">
              <a:buNone/>
            </a:pPr>
            <a:r>
              <a:rPr lang="en-US" sz="4800" dirty="0" smtClean="0"/>
              <a:t>	{ </a:t>
            </a:r>
            <a:r>
              <a:rPr lang="en-US" sz="4800" dirty="0" err="1" smtClean="0"/>
              <a:t>int</a:t>
            </a:r>
            <a:r>
              <a:rPr lang="en-US" sz="4800" dirty="0" smtClean="0"/>
              <a:t> number = </a:t>
            </a:r>
            <a:r>
              <a:rPr lang="en-US" sz="4800" dirty="0" err="1" smtClean="0"/>
              <a:t>numbers.Dequeue</a:t>
            </a:r>
            <a:r>
              <a:rPr lang="en-US" sz="4800" dirty="0" smtClean="0"/>
              <a:t>(); </a:t>
            </a:r>
          </a:p>
          <a:p>
            <a:pPr algn="just">
              <a:buNone/>
            </a:pPr>
            <a:r>
              <a:rPr lang="en-US" sz="4800" dirty="0" smtClean="0"/>
              <a:t>	</a:t>
            </a:r>
            <a:r>
              <a:rPr lang="en-US" sz="4800" dirty="0" err="1" smtClean="0"/>
              <a:t>Console.WriteLine</a:t>
            </a:r>
            <a:r>
              <a:rPr lang="en-US" sz="4800" dirty="0" smtClean="0"/>
              <a:t>("{0} has left the queue", number);</a:t>
            </a:r>
          </a:p>
          <a:p>
            <a:pPr algn="just">
              <a:buNone/>
            </a:pPr>
            <a:r>
              <a:rPr lang="en-US" sz="4800" dirty="0" smtClean="0"/>
              <a:t>	}</a:t>
            </a:r>
          </a:p>
          <a:p>
            <a:pPr algn="just">
              <a:buNone/>
            </a:pPr>
            <a:r>
              <a:rPr lang="en-US" sz="4800" dirty="0" smtClean="0"/>
              <a:t>}</a:t>
            </a:r>
          </a:p>
          <a:p>
            <a:pPr algn="just">
              <a:buNone/>
            </a:pPr>
            <a:r>
              <a:rPr lang="en-US" sz="4800" dirty="0" smtClean="0"/>
              <a:t>}</a:t>
            </a:r>
            <a:endParaRPr lang="en-US" sz="4800"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790688" cy="609600"/>
          </a:xfrm>
        </p:spPr>
        <p:txBody>
          <a:bodyPr>
            <a:normAutofit/>
          </a:bodyPr>
          <a:lstStyle/>
          <a:p>
            <a:r>
              <a:rPr lang="en-US" sz="2800" b="1" dirty="0" smtClean="0"/>
              <a:t>4. The Stack&lt;T&gt; Collection Class</a:t>
            </a:r>
            <a:endParaRPr lang="en-US" sz="2800" dirty="0"/>
          </a:p>
        </p:txBody>
      </p:sp>
      <p:sp>
        <p:nvSpPr>
          <p:cNvPr id="3" name="Content Placeholder 2"/>
          <p:cNvSpPr>
            <a:spLocks noGrp="1"/>
          </p:cNvSpPr>
          <p:nvPr>
            <p:ph idx="1"/>
          </p:nvPr>
        </p:nvSpPr>
        <p:spPr>
          <a:xfrm>
            <a:off x="990600" y="533400"/>
            <a:ext cx="7943088" cy="6096000"/>
          </a:xfrm>
        </p:spPr>
        <p:txBody>
          <a:bodyPr>
            <a:noAutofit/>
          </a:bodyPr>
          <a:lstStyle/>
          <a:p>
            <a:pPr>
              <a:buNone/>
            </a:pPr>
            <a:r>
              <a:rPr lang="en-US" sz="1200" dirty="0" smtClean="0"/>
              <a:t>using System;</a:t>
            </a:r>
          </a:p>
          <a:p>
            <a:pPr>
              <a:buNone/>
            </a:pPr>
            <a:r>
              <a:rPr lang="en-US" sz="1200" dirty="0" smtClean="0"/>
              <a:t>using </a:t>
            </a:r>
            <a:r>
              <a:rPr lang="en-US" sz="1200" dirty="0" err="1" smtClean="0"/>
              <a:t>System.Collections.Generic</a:t>
            </a:r>
            <a:r>
              <a:rPr lang="en-US" sz="1200" dirty="0" smtClean="0"/>
              <a:t>;</a:t>
            </a:r>
          </a:p>
          <a:p>
            <a:pPr>
              <a:buNone/>
            </a:pPr>
            <a:r>
              <a:rPr lang="en-US" sz="1200" dirty="0" smtClean="0"/>
              <a:t>Class </a:t>
            </a:r>
            <a:r>
              <a:rPr lang="en-US" sz="1200" dirty="0" err="1" smtClean="0"/>
              <a:t>mainapp</a:t>
            </a:r>
            <a:endParaRPr lang="en-US" sz="1200" dirty="0" smtClean="0"/>
          </a:p>
          <a:p>
            <a:pPr>
              <a:buNone/>
            </a:pPr>
            <a:r>
              <a:rPr lang="en-US" sz="1200" dirty="0" smtClean="0"/>
              <a:t>{</a:t>
            </a:r>
          </a:p>
          <a:p>
            <a:pPr>
              <a:buNone/>
            </a:pPr>
            <a:r>
              <a:rPr lang="en-US" sz="1200" dirty="0" smtClean="0"/>
              <a:t>   public static void Main()</a:t>
            </a:r>
          </a:p>
          <a:p>
            <a:pPr>
              <a:buNone/>
            </a:pPr>
            <a:r>
              <a:rPr lang="en-US" sz="1200" dirty="0" smtClean="0"/>
              <a:t>{</a:t>
            </a:r>
          </a:p>
          <a:p>
            <a:pPr>
              <a:buNone/>
            </a:pPr>
            <a:r>
              <a:rPr lang="en-US" sz="1200" dirty="0" smtClean="0"/>
              <a:t>Stack&lt;</a:t>
            </a:r>
            <a:r>
              <a:rPr lang="en-US" sz="1200" dirty="0" err="1" smtClean="0"/>
              <a:t>int</a:t>
            </a:r>
            <a:r>
              <a:rPr lang="en-US" sz="1200" dirty="0" smtClean="0"/>
              <a:t>&gt; numbers = new Stack&lt;</a:t>
            </a:r>
            <a:r>
              <a:rPr lang="en-US" sz="1200" dirty="0" err="1" smtClean="0"/>
              <a:t>int</a:t>
            </a:r>
            <a:r>
              <a:rPr lang="en-US" sz="1200" dirty="0" smtClean="0"/>
              <a:t>&gt;(); </a:t>
            </a:r>
          </a:p>
          <a:p>
            <a:pPr>
              <a:buNone/>
            </a:pPr>
            <a:r>
              <a:rPr lang="en-US" sz="1200" dirty="0" err="1" smtClean="0"/>
              <a:t>Console.WriteLine</a:t>
            </a:r>
            <a:r>
              <a:rPr lang="en-US" sz="1200" dirty="0" smtClean="0"/>
              <a:t>("Pushing items onto the stack:");</a:t>
            </a:r>
          </a:p>
          <a:p>
            <a:pPr>
              <a:buNone/>
            </a:pPr>
            <a:r>
              <a:rPr lang="en-US" sz="1200" dirty="0" err="1" smtClean="0"/>
              <a:t>foreach</a:t>
            </a:r>
            <a:r>
              <a:rPr lang="en-US" sz="1200" dirty="0" smtClean="0"/>
              <a:t> (</a:t>
            </a:r>
            <a:r>
              <a:rPr lang="en-US" sz="1200" dirty="0" err="1" smtClean="0"/>
              <a:t>int</a:t>
            </a:r>
            <a:r>
              <a:rPr lang="en-US" sz="1200" dirty="0" smtClean="0"/>
              <a:t> number in new </a:t>
            </a:r>
            <a:r>
              <a:rPr lang="en-US" sz="1200" dirty="0" err="1" smtClean="0"/>
              <a:t>int</a:t>
            </a:r>
            <a:r>
              <a:rPr lang="en-US" sz="1200" dirty="0" smtClean="0"/>
              <a:t>[4]{9, 3, 7, 2})</a:t>
            </a:r>
          </a:p>
          <a:p>
            <a:pPr>
              <a:buNone/>
            </a:pPr>
            <a:r>
              <a:rPr lang="en-US" sz="1200" dirty="0" smtClean="0"/>
              <a:t>{ </a:t>
            </a:r>
            <a:r>
              <a:rPr lang="en-US" sz="1200" dirty="0" err="1" smtClean="0"/>
              <a:t>numbers.Push</a:t>
            </a:r>
            <a:r>
              <a:rPr lang="en-US" sz="1200" dirty="0" smtClean="0"/>
              <a:t>(number); </a:t>
            </a:r>
          </a:p>
          <a:p>
            <a:pPr>
              <a:buNone/>
            </a:pPr>
            <a:r>
              <a:rPr lang="en-US" sz="1200" dirty="0" err="1" smtClean="0"/>
              <a:t>Console.WriteLine</a:t>
            </a:r>
            <a:r>
              <a:rPr lang="en-US" sz="1200" dirty="0" smtClean="0"/>
              <a:t>("{0} has been pushed on the stack", number);</a:t>
            </a:r>
          </a:p>
          <a:p>
            <a:pPr>
              <a:buNone/>
            </a:pPr>
            <a:r>
              <a:rPr lang="en-US" sz="1200" dirty="0" smtClean="0"/>
              <a:t>}</a:t>
            </a:r>
          </a:p>
          <a:p>
            <a:pPr>
              <a:buNone/>
            </a:pPr>
            <a:r>
              <a:rPr lang="en-US" sz="1200" dirty="0" err="1" smtClean="0"/>
              <a:t>Console.WriteLine</a:t>
            </a:r>
            <a:r>
              <a:rPr lang="en-US" sz="1200" dirty="0" smtClean="0"/>
              <a:t>("\</a:t>
            </a:r>
            <a:r>
              <a:rPr lang="en-US" sz="1200" dirty="0" err="1" smtClean="0"/>
              <a:t>nThe</a:t>
            </a:r>
            <a:r>
              <a:rPr lang="en-US" sz="1200" dirty="0" smtClean="0"/>
              <a:t> stack now contains:"); // iterate through the stack</a:t>
            </a:r>
          </a:p>
          <a:p>
            <a:pPr>
              <a:buNone/>
            </a:pPr>
            <a:r>
              <a:rPr lang="en-US" sz="1200" dirty="0" err="1" smtClean="0"/>
              <a:t>foreach</a:t>
            </a:r>
            <a:r>
              <a:rPr lang="en-US" sz="1200" dirty="0" smtClean="0"/>
              <a:t> (</a:t>
            </a:r>
            <a:r>
              <a:rPr lang="en-US" sz="1200" dirty="0" err="1" smtClean="0"/>
              <a:t>int</a:t>
            </a:r>
            <a:r>
              <a:rPr lang="en-US" sz="1200" dirty="0" smtClean="0"/>
              <a:t> number in numbers)</a:t>
            </a:r>
          </a:p>
          <a:p>
            <a:pPr>
              <a:buNone/>
            </a:pPr>
            <a:r>
              <a:rPr lang="en-US" sz="1200" dirty="0" smtClean="0"/>
              <a:t>{ </a:t>
            </a:r>
            <a:r>
              <a:rPr lang="en-US" sz="1200" dirty="0" err="1" smtClean="0"/>
              <a:t>Console.WriteLine</a:t>
            </a:r>
            <a:r>
              <a:rPr lang="en-US" sz="1200" dirty="0" smtClean="0"/>
              <a:t>(number);</a:t>
            </a:r>
          </a:p>
          <a:p>
            <a:pPr>
              <a:buNone/>
            </a:pPr>
            <a:r>
              <a:rPr lang="en-US" sz="1200" dirty="0" smtClean="0"/>
              <a:t>}</a:t>
            </a:r>
          </a:p>
          <a:p>
            <a:pPr>
              <a:buNone/>
            </a:pPr>
            <a:r>
              <a:rPr lang="en-US" sz="1200" dirty="0" err="1" smtClean="0"/>
              <a:t>Console.WriteLine</a:t>
            </a:r>
            <a:r>
              <a:rPr lang="en-US" sz="1200" dirty="0" smtClean="0"/>
              <a:t>("\</a:t>
            </a:r>
            <a:r>
              <a:rPr lang="en-US" sz="1200" dirty="0" err="1" smtClean="0"/>
              <a:t>nPopping</a:t>
            </a:r>
            <a:r>
              <a:rPr lang="en-US" sz="1200" dirty="0" smtClean="0"/>
              <a:t> items from the stack:"); // empty the stack</a:t>
            </a:r>
          </a:p>
          <a:p>
            <a:pPr>
              <a:buNone/>
            </a:pPr>
            <a:r>
              <a:rPr lang="en-US" sz="1200" dirty="0" smtClean="0"/>
              <a:t>while (</a:t>
            </a:r>
            <a:r>
              <a:rPr lang="en-US" sz="1200" dirty="0" err="1" smtClean="0"/>
              <a:t>numbers.Count</a:t>
            </a:r>
            <a:r>
              <a:rPr lang="en-US" sz="1200" dirty="0" smtClean="0"/>
              <a:t> &gt; 0)</a:t>
            </a:r>
          </a:p>
          <a:p>
            <a:pPr>
              <a:buNone/>
            </a:pPr>
            <a:r>
              <a:rPr lang="en-US" sz="1200" dirty="0" smtClean="0"/>
              <a:t>{ </a:t>
            </a:r>
            <a:r>
              <a:rPr lang="en-US" sz="1200" dirty="0" err="1" smtClean="0"/>
              <a:t>int</a:t>
            </a:r>
            <a:r>
              <a:rPr lang="en-US" sz="1200" dirty="0" smtClean="0"/>
              <a:t> number = </a:t>
            </a:r>
            <a:r>
              <a:rPr lang="en-US" sz="1200" dirty="0" err="1" smtClean="0"/>
              <a:t>numbers.Pop</a:t>
            </a:r>
            <a:r>
              <a:rPr lang="en-US" sz="1200" dirty="0" smtClean="0"/>
              <a:t>(); </a:t>
            </a:r>
          </a:p>
          <a:p>
            <a:pPr>
              <a:buNone/>
            </a:pPr>
            <a:r>
              <a:rPr lang="en-US" sz="1200" dirty="0" err="1" smtClean="0"/>
              <a:t>Console.WriteLine</a:t>
            </a:r>
            <a:r>
              <a:rPr lang="en-US" sz="1200" dirty="0" smtClean="0"/>
              <a:t>("{0} has been popped off the stack", number);</a:t>
            </a:r>
          </a:p>
          <a:p>
            <a:pPr>
              <a:buNone/>
            </a:pPr>
            <a:r>
              <a:rPr lang="en-US" sz="1200" dirty="0" smtClean="0"/>
              <a:t>}</a:t>
            </a:r>
          </a:p>
          <a:p>
            <a:pPr>
              <a:buNone/>
            </a:pPr>
            <a:r>
              <a:rPr lang="en-US" sz="1200" dirty="0" smtClean="0"/>
              <a:t>}</a:t>
            </a:r>
          </a:p>
          <a:p>
            <a:pPr>
              <a:buNone/>
            </a:pPr>
            <a:r>
              <a:rPr lang="en-US" sz="1200" dirty="0" smtClean="0"/>
              <a:t>}</a:t>
            </a:r>
            <a:endParaRPr lang="en-US" sz="1200"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8305800" cy="762000"/>
          </a:xfrm>
        </p:spPr>
        <p:txBody>
          <a:bodyPr>
            <a:noAutofit/>
          </a:bodyPr>
          <a:lstStyle/>
          <a:p>
            <a:pPr algn="ctr"/>
            <a:r>
              <a:rPr lang="en-US" sz="2800" dirty="0" smtClean="0"/>
              <a:t>5. </a:t>
            </a:r>
            <a:r>
              <a:rPr lang="en-US" sz="2800" b="1" dirty="0" smtClean="0"/>
              <a:t>The Dictionary&lt;</a:t>
            </a:r>
            <a:r>
              <a:rPr lang="en-US" sz="2800" b="1" dirty="0" err="1" smtClean="0"/>
              <a:t>TKey</a:t>
            </a:r>
            <a:r>
              <a:rPr lang="en-US" sz="2800" b="1" dirty="0" smtClean="0"/>
              <a:t>, </a:t>
            </a:r>
            <a:r>
              <a:rPr lang="en-US" sz="2800" b="1" dirty="0" err="1" smtClean="0"/>
              <a:t>TValue</a:t>
            </a:r>
            <a:r>
              <a:rPr lang="en-US" sz="2800" b="1" dirty="0" smtClean="0"/>
              <a:t>&gt; Collection Class</a:t>
            </a:r>
            <a:endParaRPr lang="en-US" sz="2800" dirty="0"/>
          </a:p>
        </p:txBody>
      </p:sp>
      <p:sp>
        <p:nvSpPr>
          <p:cNvPr id="3" name="Content Placeholder 2"/>
          <p:cNvSpPr>
            <a:spLocks noGrp="1"/>
          </p:cNvSpPr>
          <p:nvPr>
            <p:ph idx="1"/>
          </p:nvPr>
        </p:nvSpPr>
        <p:spPr>
          <a:xfrm>
            <a:off x="838200" y="762000"/>
            <a:ext cx="8305800" cy="5486400"/>
          </a:xfrm>
        </p:spPr>
        <p:txBody>
          <a:bodyPr>
            <a:normAutofit fontScale="47500" lnSpcReduction="20000"/>
          </a:bodyPr>
          <a:lstStyle/>
          <a:p>
            <a:pPr>
              <a:lnSpc>
                <a:spcPct val="170000"/>
              </a:lnSpc>
              <a:buNone/>
            </a:pPr>
            <a:r>
              <a:rPr lang="en-US" b="1" i="1" dirty="0" smtClean="0">
                <a:solidFill>
                  <a:srgbClr val="C00000"/>
                </a:solidFill>
              </a:rPr>
              <a:t>      Dictionary&lt;</a:t>
            </a:r>
            <a:r>
              <a:rPr lang="en-US" b="1" i="1" dirty="0" err="1" smtClean="0">
                <a:solidFill>
                  <a:srgbClr val="C00000"/>
                </a:solidFill>
              </a:rPr>
              <a:t>TKey</a:t>
            </a:r>
            <a:r>
              <a:rPr lang="en-US" b="1" i="1" dirty="0" smtClean="0">
                <a:solidFill>
                  <a:srgbClr val="C00000"/>
                </a:solidFill>
              </a:rPr>
              <a:t>, </a:t>
            </a:r>
            <a:r>
              <a:rPr lang="en-US" b="1" i="1" dirty="0" err="1" smtClean="0">
                <a:solidFill>
                  <a:srgbClr val="C00000"/>
                </a:solidFill>
              </a:rPr>
              <a:t>TValue</a:t>
            </a:r>
            <a:r>
              <a:rPr lang="en-US" b="1" i="1" dirty="0" smtClean="0">
                <a:solidFill>
                  <a:srgbClr val="C00000"/>
                </a:solidFill>
              </a:rPr>
              <a:t>&gt; collection allow us to </a:t>
            </a:r>
            <a:r>
              <a:rPr lang="en-US" dirty="0" smtClean="0"/>
              <a:t> map not only an </a:t>
            </a:r>
            <a:r>
              <a:rPr lang="en-US" dirty="0" err="1" smtClean="0"/>
              <a:t>int</a:t>
            </a:r>
            <a:r>
              <a:rPr lang="en-US" dirty="0" smtClean="0"/>
              <a:t> but </a:t>
            </a:r>
            <a:r>
              <a:rPr lang="en-US" i="1" dirty="0" smtClean="0"/>
              <a:t> rather some other types, </a:t>
            </a:r>
            <a:r>
              <a:rPr lang="en-US" dirty="0" smtClean="0"/>
              <a:t>such as </a:t>
            </a:r>
            <a:r>
              <a:rPr lang="en-US" i="1" dirty="0" smtClean="0"/>
              <a:t>string, double, or Time </a:t>
            </a:r>
            <a:endParaRPr lang="en-US" dirty="0" smtClean="0"/>
          </a:p>
          <a:p>
            <a:pPr algn="just">
              <a:lnSpc>
                <a:spcPct val="170000"/>
              </a:lnSpc>
            </a:pPr>
            <a:r>
              <a:rPr lang="en-US" sz="2900" b="1" dirty="0" smtClean="0">
                <a:solidFill>
                  <a:srgbClr val="C00000"/>
                </a:solidFill>
              </a:rPr>
              <a:t>A </a:t>
            </a:r>
            <a:r>
              <a:rPr lang="en-US" sz="2900" b="1" i="1" dirty="0" smtClean="0">
                <a:solidFill>
                  <a:srgbClr val="C00000"/>
                </a:solidFill>
              </a:rPr>
              <a:t>Dictionary&lt;</a:t>
            </a:r>
            <a:r>
              <a:rPr lang="en-US" sz="2900" b="1" i="1" dirty="0" err="1" smtClean="0">
                <a:solidFill>
                  <a:srgbClr val="C00000"/>
                </a:solidFill>
              </a:rPr>
              <a:t>TKey</a:t>
            </a:r>
            <a:r>
              <a:rPr lang="en-US" sz="2900" b="1" i="1" dirty="0" smtClean="0">
                <a:solidFill>
                  <a:srgbClr val="C00000"/>
                </a:solidFill>
              </a:rPr>
              <a:t>, </a:t>
            </a:r>
            <a:r>
              <a:rPr lang="en-US" sz="2900" b="1" i="1" dirty="0" err="1" smtClean="0">
                <a:solidFill>
                  <a:srgbClr val="C00000"/>
                </a:solidFill>
              </a:rPr>
              <a:t>TValue</a:t>
            </a:r>
            <a:r>
              <a:rPr lang="en-US" sz="2900" b="1" i="1" dirty="0" smtClean="0">
                <a:solidFill>
                  <a:srgbClr val="C00000"/>
                </a:solidFill>
              </a:rPr>
              <a:t>&gt; collection cannot contain duplicate keys</a:t>
            </a:r>
            <a:r>
              <a:rPr lang="en-US" sz="2900" i="1" dirty="0" smtClean="0"/>
              <a:t>. If you call the Add method to add a key that is already present in the keys array, you’ll get an exception. You can, however, use the square brackets notation to add a key/value pair (as shown in the following example), without danger of an exception, even if the key has already been added; any existing value with the same key will be overwritten by the new value. </a:t>
            </a:r>
          </a:p>
          <a:p>
            <a:pPr algn="just">
              <a:lnSpc>
                <a:spcPct val="170000"/>
              </a:lnSpc>
            </a:pPr>
            <a:r>
              <a:rPr lang="en-US" sz="2900" i="1" dirty="0" smtClean="0"/>
              <a:t>You can test whether a Dictionary&lt;</a:t>
            </a:r>
            <a:r>
              <a:rPr lang="en-US" sz="2900" i="1" dirty="0" err="1" smtClean="0"/>
              <a:t>TKey</a:t>
            </a:r>
            <a:r>
              <a:rPr lang="en-US" sz="2900" i="1" dirty="0" smtClean="0"/>
              <a:t>, </a:t>
            </a:r>
            <a:r>
              <a:rPr lang="en-US" sz="2900" i="1" dirty="0" err="1" smtClean="0"/>
              <a:t>TValue</a:t>
            </a:r>
            <a:r>
              <a:rPr lang="en-US" sz="2900" i="1" dirty="0" smtClean="0"/>
              <a:t>&gt; collection already contains a particular key by using the </a:t>
            </a:r>
            <a:r>
              <a:rPr lang="en-US" sz="2900" b="1" i="1" dirty="0" err="1" smtClean="0">
                <a:solidFill>
                  <a:srgbClr val="C00000"/>
                </a:solidFill>
              </a:rPr>
              <a:t>ContainsKey</a:t>
            </a:r>
            <a:r>
              <a:rPr lang="en-US" sz="2900" i="1" dirty="0" smtClean="0"/>
              <a:t> method.</a:t>
            </a:r>
          </a:p>
          <a:p>
            <a:pPr algn="just">
              <a:lnSpc>
                <a:spcPct val="170000"/>
              </a:lnSpc>
            </a:pPr>
            <a:r>
              <a:rPr lang="en-US" sz="2900" dirty="0" smtClean="0"/>
              <a:t>Internally, a </a:t>
            </a:r>
            <a:r>
              <a:rPr lang="en-US" sz="2900" i="1" dirty="0" smtClean="0"/>
              <a:t>Dictionary&lt;</a:t>
            </a:r>
            <a:r>
              <a:rPr lang="en-US" sz="2900" i="1" dirty="0" err="1" smtClean="0"/>
              <a:t>TKey</a:t>
            </a:r>
            <a:r>
              <a:rPr lang="en-US" sz="2900" i="1" dirty="0" smtClean="0"/>
              <a:t>, </a:t>
            </a:r>
            <a:r>
              <a:rPr lang="en-US" sz="2900" i="1" dirty="0" err="1" smtClean="0"/>
              <a:t>TValue</a:t>
            </a:r>
            <a:r>
              <a:rPr lang="en-US" sz="2900" i="1" dirty="0" smtClean="0"/>
              <a:t>&gt; collection is a sparse data structure that operates most efficiently when it has plenty of memory to work in. The size of a Dictionary&lt;</a:t>
            </a:r>
            <a:r>
              <a:rPr lang="en-US" sz="2900" i="1" dirty="0" err="1" smtClean="0"/>
              <a:t>TKey</a:t>
            </a:r>
            <a:r>
              <a:rPr lang="en-US" sz="2900" i="1" dirty="0" smtClean="0"/>
              <a:t>, </a:t>
            </a:r>
            <a:r>
              <a:rPr lang="en-US" sz="2900" i="1" dirty="0" err="1" smtClean="0"/>
              <a:t>TValue</a:t>
            </a:r>
            <a:r>
              <a:rPr lang="en-US" sz="2900" i="1" dirty="0" smtClean="0"/>
              <a:t>&gt; collection in memory can grow quite quickly as you insert more elements.</a:t>
            </a:r>
          </a:p>
          <a:p>
            <a:pPr algn="just">
              <a:lnSpc>
                <a:spcPct val="170000"/>
              </a:lnSpc>
            </a:pPr>
            <a:r>
              <a:rPr lang="en-US" sz="2900" dirty="0" smtClean="0"/>
              <a:t>When you use a </a:t>
            </a:r>
            <a:r>
              <a:rPr lang="en-US" sz="2900" b="1" i="1" dirty="0" err="1" smtClean="0">
                <a:solidFill>
                  <a:srgbClr val="C00000"/>
                </a:solidFill>
              </a:rPr>
              <a:t>foreach</a:t>
            </a:r>
            <a:r>
              <a:rPr lang="en-US" sz="2900" b="1" i="1" dirty="0" smtClean="0">
                <a:solidFill>
                  <a:srgbClr val="C00000"/>
                </a:solidFill>
              </a:rPr>
              <a:t> statement to iterate through a Dictionary&lt;</a:t>
            </a:r>
            <a:r>
              <a:rPr lang="en-US" sz="2900" b="1" i="1" dirty="0" err="1" smtClean="0">
                <a:solidFill>
                  <a:srgbClr val="C00000"/>
                </a:solidFill>
              </a:rPr>
              <a:t>TKey</a:t>
            </a:r>
            <a:r>
              <a:rPr lang="en-US" sz="2900" b="1" i="1" dirty="0" smtClean="0">
                <a:solidFill>
                  <a:srgbClr val="C00000"/>
                </a:solidFill>
              </a:rPr>
              <a:t>, </a:t>
            </a:r>
            <a:r>
              <a:rPr lang="en-US" sz="2900" b="1" i="1" dirty="0" err="1" smtClean="0">
                <a:solidFill>
                  <a:srgbClr val="C00000"/>
                </a:solidFill>
              </a:rPr>
              <a:t>TValue</a:t>
            </a:r>
            <a:r>
              <a:rPr lang="en-US" sz="2900" b="1" i="1" dirty="0" smtClean="0">
                <a:solidFill>
                  <a:srgbClr val="C00000"/>
                </a:solidFill>
              </a:rPr>
              <a:t>&gt; collection</a:t>
            </a:r>
            <a:r>
              <a:rPr lang="en-US" sz="2900" i="1" dirty="0" smtClean="0"/>
              <a:t>, you get back a </a:t>
            </a:r>
            <a:r>
              <a:rPr lang="en-US" sz="2900" b="1" dirty="0" err="1" smtClean="0">
                <a:solidFill>
                  <a:srgbClr val="C00000"/>
                </a:solidFill>
              </a:rPr>
              <a:t>KeyValuePair</a:t>
            </a:r>
            <a:r>
              <a:rPr lang="en-US" sz="2900" b="1" dirty="0" smtClean="0">
                <a:solidFill>
                  <a:srgbClr val="C00000"/>
                </a:solidFill>
              </a:rPr>
              <a:t>&lt;</a:t>
            </a:r>
            <a:r>
              <a:rPr lang="en-US" sz="2900" b="1" dirty="0" err="1" smtClean="0">
                <a:solidFill>
                  <a:srgbClr val="C00000"/>
                </a:solidFill>
              </a:rPr>
              <a:t>TKey</a:t>
            </a:r>
            <a:r>
              <a:rPr lang="en-US" sz="2900" b="1" dirty="0" smtClean="0">
                <a:solidFill>
                  <a:srgbClr val="C00000"/>
                </a:solidFill>
              </a:rPr>
              <a:t>, </a:t>
            </a:r>
            <a:r>
              <a:rPr lang="en-US" sz="2900" b="1" dirty="0" err="1" smtClean="0">
                <a:solidFill>
                  <a:srgbClr val="C00000"/>
                </a:solidFill>
              </a:rPr>
              <a:t>TValue</a:t>
            </a:r>
            <a:r>
              <a:rPr lang="en-US" sz="2900" b="1" dirty="0" smtClean="0">
                <a:solidFill>
                  <a:srgbClr val="C00000"/>
                </a:solidFill>
              </a:rPr>
              <a:t>&gt; item</a:t>
            </a:r>
            <a:r>
              <a:rPr lang="en-US" sz="2900" i="1" dirty="0" smtClean="0"/>
              <a:t>. This is a structure that contains a copy of the key and value elements of an item in the Dictionary&lt;</a:t>
            </a:r>
            <a:r>
              <a:rPr lang="en-US" sz="2900" i="1" dirty="0" err="1" smtClean="0"/>
              <a:t>TKey</a:t>
            </a:r>
            <a:r>
              <a:rPr lang="en-US" sz="2900" i="1" dirty="0" smtClean="0"/>
              <a:t>, </a:t>
            </a:r>
            <a:r>
              <a:rPr lang="en-US" sz="2900" i="1" dirty="0" err="1" smtClean="0"/>
              <a:t>TValue</a:t>
            </a:r>
            <a:r>
              <a:rPr lang="en-US" sz="2900" i="1" dirty="0" smtClean="0"/>
              <a:t>&gt; collection, and you can access each element through the Key property and the Value properties. These elements are read-only;.</a:t>
            </a:r>
          </a:p>
          <a:p>
            <a:endParaRPr lang="en-US"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726680" cy="762000"/>
          </a:xfrm>
        </p:spPr>
        <p:txBody>
          <a:bodyPr>
            <a:normAutofit fontScale="90000"/>
          </a:bodyPr>
          <a:lstStyle/>
          <a:p>
            <a:pPr algn="ctr"/>
            <a:r>
              <a:rPr lang="en-US" sz="2400" dirty="0" smtClean="0"/>
              <a:t>5. </a:t>
            </a:r>
            <a:r>
              <a:rPr lang="en-US" sz="2400" b="1" dirty="0" smtClean="0"/>
              <a:t>The Dictionary&lt;</a:t>
            </a:r>
            <a:r>
              <a:rPr lang="en-US" sz="2400" b="1" dirty="0" err="1" smtClean="0"/>
              <a:t>TKey</a:t>
            </a:r>
            <a:r>
              <a:rPr lang="en-US" sz="2400" b="1" dirty="0" smtClean="0"/>
              <a:t>, </a:t>
            </a:r>
            <a:r>
              <a:rPr lang="en-US" sz="2400" b="1" dirty="0" err="1" smtClean="0"/>
              <a:t>TValue</a:t>
            </a:r>
            <a:r>
              <a:rPr lang="en-US" sz="2400" b="1" dirty="0" smtClean="0"/>
              <a:t>&gt; Collection Class(</a:t>
            </a:r>
            <a:r>
              <a:rPr lang="en-US" sz="2400" b="1" dirty="0" err="1" smtClean="0"/>
              <a:t>Con’t</a:t>
            </a:r>
            <a:r>
              <a:rPr lang="en-US" sz="2400" b="1" dirty="0" smtClean="0"/>
              <a:t>…)</a:t>
            </a:r>
            <a:endParaRPr lang="en-US" sz="2400" dirty="0"/>
          </a:p>
        </p:txBody>
      </p:sp>
      <p:sp>
        <p:nvSpPr>
          <p:cNvPr id="3" name="Content Placeholder 2"/>
          <p:cNvSpPr>
            <a:spLocks noGrp="1"/>
          </p:cNvSpPr>
          <p:nvPr>
            <p:ph idx="1"/>
          </p:nvPr>
        </p:nvSpPr>
        <p:spPr>
          <a:xfrm>
            <a:off x="914400" y="609600"/>
            <a:ext cx="8229600" cy="6248400"/>
          </a:xfrm>
        </p:spPr>
        <p:txBody>
          <a:bodyPr>
            <a:noAutofit/>
          </a:bodyPr>
          <a:lstStyle/>
          <a:p>
            <a:pPr>
              <a:buNone/>
            </a:pPr>
            <a:r>
              <a:rPr lang="en-US" sz="1800" dirty="0" smtClean="0">
                <a:solidFill>
                  <a:srgbClr val="C00000"/>
                </a:solidFill>
              </a:rPr>
              <a:t>Prog-5</a:t>
            </a:r>
          </a:p>
          <a:p>
            <a:pPr>
              <a:buNone/>
            </a:pPr>
            <a:r>
              <a:rPr lang="en-US" sz="1800" dirty="0" smtClean="0"/>
              <a:t>using </a:t>
            </a:r>
            <a:r>
              <a:rPr lang="en-US" sz="1800" dirty="0" err="1" smtClean="0"/>
              <a:t>System.Collections.Generic</a:t>
            </a:r>
            <a:r>
              <a:rPr lang="en-US" sz="1800" dirty="0" smtClean="0"/>
              <a:t>;</a:t>
            </a:r>
          </a:p>
          <a:p>
            <a:pPr>
              <a:buNone/>
            </a:pPr>
            <a:r>
              <a:rPr lang="en-US" sz="1800" dirty="0" smtClean="0"/>
              <a:t>Class </a:t>
            </a:r>
            <a:r>
              <a:rPr lang="en-US" sz="1800" dirty="0" err="1" smtClean="0"/>
              <a:t>mainApp</a:t>
            </a:r>
            <a:r>
              <a:rPr lang="en-US" sz="1800" dirty="0" smtClean="0"/>
              <a:t>{</a:t>
            </a:r>
          </a:p>
          <a:p>
            <a:pPr>
              <a:buNone/>
            </a:pPr>
            <a:r>
              <a:rPr lang="en-US" sz="1800" dirty="0" smtClean="0"/>
              <a:t>  public static void Main()</a:t>
            </a:r>
          </a:p>
          <a:p>
            <a:pPr>
              <a:buNone/>
            </a:pPr>
            <a:r>
              <a:rPr lang="en-US" sz="1800" dirty="0" smtClean="0"/>
              <a:t>{Dictionary&lt;string, </a:t>
            </a:r>
            <a:r>
              <a:rPr lang="en-US" sz="1800" dirty="0" err="1" smtClean="0"/>
              <a:t>int</a:t>
            </a:r>
            <a:r>
              <a:rPr lang="en-US" sz="1800" dirty="0" smtClean="0"/>
              <a:t>&gt; ages = new Dictionary&lt;string, </a:t>
            </a:r>
            <a:r>
              <a:rPr lang="en-US" sz="1800" dirty="0" err="1" smtClean="0"/>
              <a:t>int</a:t>
            </a:r>
            <a:r>
              <a:rPr lang="en-US" sz="1800" dirty="0" smtClean="0"/>
              <a:t>&gt;();</a:t>
            </a:r>
          </a:p>
          <a:p>
            <a:pPr>
              <a:buNone/>
            </a:pPr>
            <a:r>
              <a:rPr lang="en-US" sz="1800" dirty="0" smtClean="0"/>
              <a:t>// fill the Dictionary</a:t>
            </a:r>
          </a:p>
          <a:p>
            <a:pPr>
              <a:buNone/>
            </a:pPr>
            <a:r>
              <a:rPr lang="en-US" sz="1800" dirty="0" err="1" smtClean="0"/>
              <a:t>ages.Add</a:t>
            </a:r>
            <a:r>
              <a:rPr lang="en-US" sz="1800" dirty="0" smtClean="0"/>
              <a:t>("John", 47); 	// using the Add method</a:t>
            </a:r>
          </a:p>
          <a:p>
            <a:pPr>
              <a:buNone/>
            </a:pPr>
            <a:r>
              <a:rPr lang="en-US" sz="1800" dirty="0" err="1" smtClean="0"/>
              <a:t>ages.Add</a:t>
            </a:r>
            <a:r>
              <a:rPr lang="en-US" sz="1800" dirty="0" smtClean="0"/>
              <a:t>("Diana", 46);</a:t>
            </a:r>
          </a:p>
          <a:p>
            <a:pPr>
              <a:buNone/>
            </a:pPr>
            <a:r>
              <a:rPr lang="en-US" sz="1800" dirty="0" smtClean="0"/>
              <a:t>ages["James"] = 20; 	// using array notation</a:t>
            </a:r>
          </a:p>
          <a:p>
            <a:pPr>
              <a:buNone/>
            </a:pPr>
            <a:r>
              <a:rPr lang="en-US" sz="1800" dirty="0" smtClean="0"/>
              <a:t>ages["Francesca"] = 18;  // iterate using a </a:t>
            </a:r>
            <a:r>
              <a:rPr lang="en-US" sz="1800" dirty="0" err="1" smtClean="0"/>
              <a:t>foreach</a:t>
            </a:r>
            <a:r>
              <a:rPr lang="en-US" sz="1800" dirty="0" smtClean="0"/>
              <a:t> statement// the </a:t>
            </a:r>
            <a:r>
              <a:rPr lang="en-US" sz="1800" dirty="0" err="1" smtClean="0"/>
              <a:t>iterator</a:t>
            </a:r>
            <a:r>
              <a:rPr lang="en-US" sz="1800" dirty="0" smtClean="0"/>
              <a:t> generates a </a:t>
            </a:r>
            <a:r>
              <a:rPr lang="en-US" sz="1800" dirty="0" err="1" smtClean="0"/>
              <a:t>KeyValuePair</a:t>
            </a:r>
            <a:r>
              <a:rPr lang="en-US" sz="1800" dirty="0" smtClean="0"/>
              <a:t> item</a:t>
            </a:r>
          </a:p>
          <a:p>
            <a:pPr>
              <a:buNone/>
            </a:pPr>
            <a:r>
              <a:rPr lang="en-US" sz="1800" dirty="0" err="1" smtClean="0"/>
              <a:t>Console.WriteLine</a:t>
            </a:r>
            <a:r>
              <a:rPr lang="en-US" sz="1800" dirty="0" smtClean="0"/>
              <a:t>("The Dictionary contains:");</a:t>
            </a:r>
          </a:p>
          <a:p>
            <a:pPr>
              <a:buNone/>
            </a:pPr>
            <a:r>
              <a:rPr lang="en-US" sz="1800" dirty="0" err="1" smtClean="0"/>
              <a:t>foreach</a:t>
            </a:r>
            <a:r>
              <a:rPr lang="en-US" sz="1800" dirty="0" smtClean="0"/>
              <a:t> (</a:t>
            </a:r>
            <a:r>
              <a:rPr lang="en-US" sz="1800" dirty="0" err="1" smtClean="0"/>
              <a:t>KeyValuePair</a:t>
            </a:r>
            <a:r>
              <a:rPr lang="en-US" sz="1800" dirty="0" smtClean="0"/>
              <a:t>&lt;string, </a:t>
            </a:r>
            <a:r>
              <a:rPr lang="en-US" sz="1800" dirty="0" err="1" smtClean="0"/>
              <a:t>int</a:t>
            </a:r>
            <a:r>
              <a:rPr lang="en-US" sz="1800" dirty="0" smtClean="0"/>
              <a:t>&gt; element in ages)</a:t>
            </a:r>
          </a:p>
          <a:p>
            <a:pPr>
              <a:buNone/>
            </a:pPr>
            <a:r>
              <a:rPr lang="en-US" sz="1800" dirty="0" smtClean="0"/>
              <a:t>{     string name = </a:t>
            </a:r>
            <a:r>
              <a:rPr lang="en-US" sz="1800" dirty="0" err="1" smtClean="0"/>
              <a:t>element.Key</a:t>
            </a:r>
            <a:r>
              <a:rPr lang="en-US" sz="1800" dirty="0" smtClean="0"/>
              <a:t>; </a:t>
            </a:r>
          </a:p>
          <a:p>
            <a:pPr>
              <a:buNone/>
            </a:pPr>
            <a:r>
              <a:rPr lang="en-US" sz="1800" dirty="0" smtClean="0"/>
              <a:t>     </a:t>
            </a:r>
            <a:r>
              <a:rPr lang="en-US" sz="1800" dirty="0" err="1" smtClean="0"/>
              <a:t>int</a:t>
            </a:r>
            <a:r>
              <a:rPr lang="en-US" sz="1800" dirty="0" smtClean="0"/>
              <a:t> age = </a:t>
            </a:r>
            <a:r>
              <a:rPr lang="en-US" sz="1800" dirty="0" err="1" smtClean="0"/>
              <a:t>element.Value</a:t>
            </a:r>
            <a:r>
              <a:rPr lang="en-US" sz="1800" dirty="0" smtClean="0"/>
              <a:t>; </a:t>
            </a:r>
          </a:p>
          <a:p>
            <a:pPr>
              <a:buNone/>
            </a:pPr>
            <a:r>
              <a:rPr lang="en-US" sz="1800" dirty="0" err="1" smtClean="0"/>
              <a:t>Console.WriteLine</a:t>
            </a:r>
            <a:r>
              <a:rPr lang="en-US" sz="1800" dirty="0" smtClean="0"/>
              <a:t>("Name: {0}, Age: {1}", name, age);</a:t>
            </a:r>
          </a:p>
          <a:p>
            <a:pPr>
              <a:buNone/>
            </a:pPr>
            <a:r>
              <a:rPr lang="en-US" sz="1800" dirty="0" smtClean="0"/>
              <a:t>}}}</a:t>
            </a:r>
          </a:p>
        </p:txBody>
      </p:sp>
      <p:sp>
        <p:nvSpPr>
          <p:cNvPr id="5" name="Rectangle 4"/>
          <p:cNvSpPr/>
          <p:nvPr/>
        </p:nvSpPr>
        <p:spPr>
          <a:xfrm>
            <a:off x="6019800" y="4191000"/>
            <a:ext cx="2971800" cy="2438400"/>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b="1" dirty="0" smtClean="0">
                <a:solidFill>
                  <a:srgbClr val="C00000"/>
                </a:solidFill>
              </a:rPr>
              <a:t>The output of program:  </a:t>
            </a:r>
          </a:p>
          <a:p>
            <a:pPr>
              <a:buNone/>
            </a:pPr>
            <a:r>
              <a:rPr lang="en-US" dirty="0" smtClean="0">
                <a:solidFill>
                  <a:srgbClr val="C00000"/>
                </a:solidFill>
              </a:rPr>
              <a:t>The Dictionary contains</a:t>
            </a:r>
          </a:p>
          <a:p>
            <a:pPr>
              <a:buNone/>
            </a:pPr>
            <a:r>
              <a:rPr lang="en-US" dirty="0" smtClean="0">
                <a:solidFill>
                  <a:srgbClr val="C00000"/>
                </a:solidFill>
              </a:rPr>
              <a:t>Name: John, Age: 47</a:t>
            </a:r>
          </a:p>
          <a:p>
            <a:pPr>
              <a:buNone/>
            </a:pPr>
            <a:r>
              <a:rPr lang="en-US" dirty="0" smtClean="0">
                <a:solidFill>
                  <a:srgbClr val="C00000"/>
                </a:solidFill>
              </a:rPr>
              <a:t>Name: Diana, Age: 46</a:t>
            </a:r>
          </a:p>
          <a:p>
            <a:pPr>
              <a:buNone/>
            </a:pPr>
            <a:r>
              <a:rPr lang="en-US" dirty="0" smtClean="0">
                <a:solidFill>
                  <a:srgbClr val="C00000"/>
                </a:solidFill>
              </a:rPr>
              <a:t>Name: James, Age: 20</a:t>
            </a:r>
          </a:p>
          <a:p>
            <a:pPr>
              <a:buNone/>
            </a:pPr>
            <a:r>
              <a:rPr lang="en-US" dirty="0" smtClean="0">
                <a:solidFill>
                  <a:srgbClr val="C00000"/>
                </a:solidFill>
              </a:rPr>
              <a:t>Name: Francesca, Age: 18</a:t>
            </a:r>
            <a:endParaRPr lang="en-US" dirty="0">
              <a:solidFill>
                <a:srgbClr val="C00000"/>
              </a:solidFill>
            </a:endParaRPr>
          </a:p>
        </p:txBody>
      </p:sp>
      <p:sp>
        <p:nvSpPr>
          <p:cNvPr id="6" name="Slide Number Placeholder 5"/>
          <p:cNvSpPr>
            <a:spLocks noGrp="1"/>
          </p:cNvSpPr>
          <p:nvPr>
            <p:ph type="sldNum" sz="quarter" idx="12"/>
          </p:nvPr>
        </p:nvSpPr>
        <p:spPr/>
        <p:txBody>
          <a:bodyPr/>
          <a:lstStyle/>
          <a:p>
            <a:fld id="{7A46B656-36C5-4502-82ED-E86531F9F4E1}"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0"/>
            <a:ext cx="7406640" cy="457200"/>
          </a:xfrm>
        </p:spPr>
        <p:txBody>
          <a:bodyPr>
            <a:normAutofit/>
          </a:bodyPr>
          <a:lstStyle/>
          <a:p>
            <a:pPr algn="ctr"/>
            <a:r>
              <a:rPr lang="en-US" sz="2400" smtClean="0">
                <a:solidFill>
                  <a:srgbClr val="C00000"/>
                </a:solidFill>
              </a:rPr>
              <a:t>Prog.-</a:t>
            </a:r>
            <a:r>
              <a:rPr lang="en-US" sz="2400" dirty="0" smtClean="0">
                <a:solidFill>
                  <a:srgbClr val="C00000"/>
                </a:solidFill>
              </a:rPr>
              <a:t>1: Queue Class</a:t>
            </a:r>
            <a:endParaRPr lang="en-US" sz="2400" dirty="0">
              <a:solidFill>
                <a:srgbClr val="C00000"/>
              </a:solidFill>
            </a:endParaRPr>
          </a:p>
        </p:txBody>
      </p:sp>
      <p:sp>
        <p:nvSpPr>
          <p:cNvPr id="3" name="Subtitle 2"/>
          <p:cNvSpPr>
            <a:spLocks noGrp="1"/>
          </p:cNvSpPr>
          <p:nvPr>
            <p:ph type="subTitle" idx="1"/>
          </p:nvPr>
        </p:nvSpPr>
        <p:spPr>
          <a:xfrm>
            <a:off x="990600" y="762000"/>
            <a:ext cx="3886200" cy="5867400"/>
          </a:xfrm>
        </p:spPr>
        <p:txBody>
          <a:bodyPr>
            <a:noAutofit/>
          </a:bodyPr>
          <a:lstStyle/>
          <a:p>
            <a:r>
              <a:rPr lang="en-US" sz="1400" dirty="0" smtClean="0"/>
              <a:t>class Queue </a:t>
            </a:r>
          </a:p>
          <a:p>
            <a:r>
              <a:rPr lang="en-US" sz="1400" dirty="0" smtClean="0"/>
              <a:t>{ private const </a:t>
            </a:r>
            <a:r>
              <a:rPr lang="en-US" sz="1400" dirty="0" err="1" smtClean="0"/>
              <a:t>int</a:t>
            </a:r>
            <a:r>
              <a:rPr lang="en-US" sz="1400" dirty="0" smtClean="0"/>
              <a:t> DEFAULTQUEUESIZE = 100; </a:t>
            </a:r>
          </a:p>
          <a:p>
            <a:r>
              <a:rPr lang="en-US" sz="1400" dirty="0" smtClean="0"/>
              <a:t>private </a:t>
            </a:r>
            <a:r>
              <a:rPr lang="en-US" sz="1400" dirty="0" err="1" smtClean="0"/>
              <a:t>int</a:t>
            </a:r>
            <a:r>
              <a:rPr lang="en-US" sz="1400" dirty="0" smtClean="0"/>
              <a:t>[] data; </a:t>
            </a:r>
          </a:p>
          <a:p>
            <a:r>
              <a:rPr lang="en-US" sz="1400" dirty="0" smtClean="0"/>
              <a:t>private </a:t>
            </a:r>
            <a:r>
              <a:rPr lang="en-US" sz="1400" dirty="0" err="1" smtClean="0"/>
              <a:t>int</a:t>
            </a:r>
            <a:r>
              <a:rPr lang="en-US" sz="1400" dirty="0" smtClean="0"/>
              <a:t> head = 0, tail = 0; </a:t>
            </a:r>
          </a:p>
          <a:p>
            <a:r>
              <a:rPr lang="en-US" sz="1400" dirty="0" smtClean="0"/>
              <a:t>private </a:t>
            </a:r>
            <a:r>
              <a:rPr lang="en-US" sz="1400" dirty="0" err="1" smtClean="0"/>
              <a:t>int</a:t>
            </a:r>
            <a:r>
              <a:rPr lang="en-US" sz="1400" dirty="0" smtClean="0"/>
              <a:t> </a:t>
            </a:r>
            <a:r>
              <a:rPr lang="en-US" sz="1400" dirty="0" err="1" smtClean="0"/>
              <a:t>numElements</a:t>
            </a:r>
            <a:r>
              <a:rPr lang="en-US" sz="1400" dirty="0" smtClean="0"/>
              <a:t> = 0; </a:t>
            </a:r>
          </a:p>
          <a:p>
            <a:r>
              <a:rPr lang="en-US" sz="1400" dirty="0" smtClean="0"/>
              <a:t>public Queue() </a:t>
            </a:r>
          </a:p>
          <a:p>
            <a:r>
              <a:rPr lang="en-US" sz="1400" dirty="0" smtClean="0"/>
              <a:t>{ </a:t>
            </a:r>
            <a:r>
              <a:rPr lang="en-US" sz="1400" dirty="0" err="1" smtClean="0"/>
              <a:t>this.data</a:t>
            </a:r>
            <a:r>
              <a:rPr lang="en-US" sz="1400" dirty="0" smtClean="0"/>
              <a:t> = new </a:t>
            </a:r>
            <a:r>
              <a:rPr lang="en-US" sz="1400" dirty="0" err="1" smtClean="0"/>
              <a:t>int</a:t>
            </a:r>
            <a:r>
              <a:rPr lang="en-US" sz="1400" dirty="0" smtClean="0"/>
              <a:t>[DEFAULTQUEUESIZE]; } </a:t>
            </a:r>
          </a:p>
          <a:p>
            <a:r>
              <a:rPr lang="en-US" sz="1400" dirty="0" smtClean="0"/>
              <a:t>public Queue(</a:t>
            </a:r>
            <a:r>
              <a:rPr lang="en-US" sz="1400" dirty="0" err="1" smtClean="0"/>
              <a:t>int</a:t>
            </a:r>
            <a:r>
              <a:rPr lang="en-US" sz="1400" dirty="0" smtClean="0"/>
              <a:t> size) </a:t>
            </a:r>
          </a:p>
          <a:p>
            <a:r>
              <a:rPr lang="en-US" sz="1400" dirty="0" smtClean="0"/>
              <a:t>{ if (size &gt; 0) { </a:t>
            </a:r>
            <a:r>
              <a:rPr lang="en-US" sz="1400" dirty="0" err="1" smtClean="0"/>
              <a:t>this.data</a:t>
            </a:r>
            <a:r>
              <a:rPr lang="en-US" sz="1400" dirty="0" smtClean="0"/>
              <a:t> = new </a:t>
            </a:r>
            <a:r>
              <a:rPr lang="en-US" sz="1400" dirty="0" err="1" smtClean="0"/>
              <a:t>int</a:t>
            </a:r>
            <a:r>
              <a:rPr lang="en-US" sz="1400" dirty="0" smtClean="0"/>
              <a:t>[size]; } </a:t>
            </a:r>
          </a:p>
          <a:p>
            <a:r>
              <a:rPr lang="en-US" sz="1400" dirty="0" smtClean="0"/>
              <a:t>else { throw new </a:t>
            </a:r>
            <a:r>
              <a:rPr lang="en-US" sz="1400" dirty="0" err="1" smtClean="0"/>
              <a:t>ArgumentOutOfRangeException</a:t>
            </a:r>
            <a:r>
              <a:rPr lang="en-US" sz="1400" dirty="0" smtClean="0"/>
              <a:t>("size", "Must be greater than zero"); } </a:t>
            </a:r>
          </a:p>
          <a:p>
            <a:r>
              <a:rPr lang="en-US" sz="1400" dirty="0" smtClean="0"/>
              <a:t>} </a:t>
            </a:r>
          </a:p>
          <a:p>
            <a:r>
              <a:rPr lang="en-US" sz="1400" dirty="0" smtClean="0"/>
              <a:t>public void </a:t>
            </a:r>
            <a:r>
              <a:rPr lang="en-US" sz="1400" dirty="0" err="1" smtClean="0"/>
              <a:t>Enqueue</a:t>
            </a:r>
            <a:r>
              <a:rPr lang="en-US" sz="1400" dirty="0" smtClean="0"/>
              <a:t>(</a:t>
            </a:r>
            <a:r>
              <a:rPr lang="en-US" sz="1400" dirty="0" err="1" smtClean="0"/>
              <a:t>int</a:t>
            </a:r>
            <a:r>
              <a:rPr lang="en-US" sz="1400" dirty="0" smtClean="0"/>
              <a:t> item) </a:t>
            </a:r>
          </a:p>
          <a:p>
            <a:r>
              <a:rPr lang="en-US" sz="1400" dirty="0" smtClean="0"/>
              <a:t>{ if (</a:t>
            </a:r>
            <a:r>
              <a:rPr lang="en-US" sz="1400" dirty="0" err="1" smtClean="0"/>
              <a:t>this.numElements</a:t>
            </a:r>
            <a:r>
              <a:rPr lang="en-US" sz="1400" dirty="0" smtClean="0"/>
              <a:t> == </a:t>
            </a:r>
            <a:r>
              <a:rPr lang="en-US" sz="1400" dirty="0" err="1" smtClean="0"/>
              <a:t>this.data.Length</a:t>
            </a:r>
            <a:r>
              <a:rPr lang="en-US" sz="1400" dirty="0" smtClean="0"/>
              <a:t>) </a:t>
            </a:r>
          </a:p>
          <a:p>
            <a:r>
              <a:rPr lang="en-US" sz="1400" dirty="0" smtClean="0"/>
              <a:t>{ throw new Exception("Queue full"); </a:t>
            </a:r>
          </a:p>
          <a:p>
            <a:r>
              <a:rPr lang="en-US" sz="1400" dirty="0" smtClean="0"/>
              <a:t>} </a:t>
            </a:r>
          </a:p>
          <a:p>
            <a:r>
              <a:rPr lang="en-US" sz="1400" dirty="0" err="1" smtClean="0"/>
              <a:t>this.data</a:t>
            </a:r>
            <a:r>
              <a:rPr lang="en-US" sz="1400" dirty="0" smtClean="0"/>
              <a:t>[</a:t>
            </a:r>
            <a:r>
              <a:rPr lang="en-US" sz="1400" dirty="0" err="1" smtClean="0"/>
              <a:t>this.head</a:t>
            </a:r>
            <a:r>
              <a:rPr lang="en-US" sz="1400" dirty="0" smtClean="0"/>
              <a:t>] = item; </a:t>
            </a:r>
          </a:p>
          <a:p>
            <a:r>
              <a:rPr lang="en-US" sz="1400" dirty="0" err="1" smtClean="0"/>
              <a:t>this.head</a:t>
            </a:r>
            <a:r>
              <a:rPr lang="en-US" sz="1400" dirty="0" smtClean="0"/>
              <a:t>++; </a:t>
            </a:r>
          </a:p>
          <a:p>
            <a:r>
              <a:rPr lang="en-US" sz="1400" dirty="0" err="1" smtClean="0"/>
              <a:t>this.head</a:t>
            </a:r>
            <a:r>
              <a:rPr lang="en-US" sz="1400" dirty="0" smtClean="0"/>
              <a:t> %= </a:t>
            </a:r>
            <a:r>
              <a:rPr lang="en-US" sz="1400" dirty="0" err="1" smtClean="0"/>
              <a:t>this.data.Length</a:t>
            </a:r>
            <a:r>
              <a:rPr lang="en-US" sz="1400" dirty="0" smtClean="0"/>
              <a:t>; </a:t>
            </a:r>
          </a:p>
          <a:p>
            <a:r>
              <a:rPr lang="en-US" sz="1400" dirty="0" err="1" smtClean="0"/>
              <a:t>this.numElements</a:t>
            </a:r>
            <a:r>
              <a:rPr lang="en-US" sz="1400" dirty="0" smtClean="0"/>
              <a:t>++; </a:t>
            </a:r>
          </a:p>
          <a:p>
            <a:r>
              <a:rPr lang="en-US" sz="1400" dirty="0" smtClean="0"/>
              <a:t>} </a:t>
            </a:r>
          </a:p>
        </p:txBody>
      </p:sp>
      <p:sp>
        <p:nvSpPr>
          <p:cNvPr id="4" name="Subtitle 2"/>
          <p:cNvSpPr txBox="1">
            <a:spLocks/>
          </p:cNvSpPr>
          <p:nvPr/>
        </p:nvSpPr>
        <p:spPr>
          <a:xfrm>
            <a:off x="5105400" y="762000"/>
            <a:ext cx="3810000" cy="5867400"/>
          </a:xfrm>
          <a:prstGeom prst="rect">
            <a:avLst/>
          </a:prstGeom>
        </p:spPr>
        <p:txBody>
          <a:bodyPr tIns="0">
            <a:normAutofit lnSpcReduction="10000"/>
          </a:bodyPr>
          <a:lstStyle/>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public </a:t>
            </a: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int</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Dequeue</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if (</a:t>
            </a: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this.numElements</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 0)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 throw new Exception("Queue empty");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int</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queueItem</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 </a:t>
            </a: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this.data</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a:t>
            </a: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this.tail</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this.tail</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this.tail</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 </a:t>
            </a: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this.data.Length</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this.numElements</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return </a:t>
            </a:r>
            <a:r>
              <a:rPr kumimoji="0" lang="en-US" sz="14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queueItem</a:t>
            </a: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14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en-US" sz="1400" dirty="0" smtClean="0">
                <a:solidFill>
                  <a:schemeClr val="tx2">
                    <a:shade val="30000"/>
                    <a:satMod val="150000"/>
                  </a:schemeClr>
                </a:solidFill>
              </a:rPr>
              <a:t>//main</a:t>
            </a:r>
          </a:p>
          <a:p>
            <a:pPr marL="27432" lvl="0">
              <a:spcBef>
                <a:spcPts val="600"/>
              </a:spcBef>
              <a:buClr>
                <a:schemeClr val="accent1"/>
              </a:buClr>
              <a:buSzPct val="80000"/>
            </a:pPr>
            <a:r>
              <a:rPr lang="en-US" sz="1400" dirty="0"/>
              <a:t>Queue </a:t>
            </a:r>
            <a:r>
              <a:rPr lang="en-US" sz="1400" dirty="0" err="1"/>
              <a:t>queue</a:t>
            </a:r>
            <a:r>
              <a:rPr lang="en-US" sz="1400" dirty="0"/>
              <a:t> = new Queue(); // Create a new Queue </a:t>
            </a:r>
            <a:r>
              <a:rPr lang="en-US" sz="1400" dirty="0" err="1"/>
              <a:t>queue.Enqueue</a:t>
            </a:r>
            <a:r>
              <a:rPr lang="en-US" sz="1400" dirty="0"/>
              <a:t>(100); </a:t>
            </a:r>
            <a:endParaRPr lang="en-US" sz="1400" dirty="0" smtClean="0"/>
          </a:p>
          <a:p>
            <a:pPr marL="27432" lvl="0">
              <a:spcBef>
                <a:spcPts val="600"/>
              </a:spcBef>
              <a:buClr>
                <a:schemeClr val="accent1"/>
              </a:buClr>
              <a:buSzPct val="80000"/>
            </a:pPr>
            <a:r>
              <a:rPr lang="en-US" sz="1400" dirty="0" err="1" smtClean="0"/>
              <a:t>queue.Enqueue</a:t>
            </a:r>
            <a:r>
              <a:rPr lang="en-US" sz="1400" dirty="0"/>
              <a:t>(-25</a:t>
            </a:r>
            <a:r>
              <a:rPr lang="en-US" sz="1400" dirty="0" smtClean="0"/>
              <a:t>);</a:t>
            </a:r>
          </a:p>
          <a:p>
            <a:pPr marL="27432" lvl="0">
              <a:spcBef>
                <a:spcPts val="600"/>
              </a:spcBef>
              <a:buClr>
                <a:schemeClr val="accent1"/>
              </a:buClr>
              <a:buSzPct val="80000"/>
            </a:pPr>
            <a:r>
              <a:rPr lang="en-US" sz="1400" dirty="0" smtClean="0"/>
              <a:t> </a:t>
            </a:r>
            <a:r>
              <a:rPr lang="en-US" sz="1400" dirty="0" err="1"/>
              <a:t>queue.Enqueue</a:t>
            </a:r>
            <a:r>
              <a:rPr lang="en-US" sz="1400" dirty="0"/>
              <a:t>(33); </a:t>
            </a:r>
            <a:endParaRPr lang="en-US" sz="1400" dirty="0" smtClean="0"/>
          </a:p>
          <a:p>
            <a:pPr marL="27432" lvl="0">
              <a:spcBef>
                <a:spcPts val="600"/>
              </a:spcBef>
              <a:buClr>
                <a:schemeClr val="accent1"/>
              </a:buClr>
              <a:buSzPct val="80000"/>
            </a:pPr>
            <a:r>
              <a:rPr lang="en-US" sz="1400" dirty="0" err="1"/>
              <a:t>Console.WriteLine</a:t>
            </a:r>
            <a:r>
              <a:rPr lang="en-US" sz="1400" dirty="0"/>
              <a:t>("{0}", </a:t>
            </a:r>
            <a:r>
              <a:rPr lang="en-US" sz="1400" dirty="0" err="1"/>
              <a:t>queue.Dequeue</a:t>
            </a:r>
            <a:r>
              <a:rPr lang="en-US" sz="1400" dirty="0"/>
              <a:t>()); </a:t>
            </a:r>
            <a:endParaRPr lang="en-US" sz="1400" dirty="0" smtClean="0"/>
          </a:p>
          <a:p>
            <a:pPr marL="27432" lvl="0">
              <a:spcBef>
                <a:spcPts val="600"/>
              </a:spcBef>
              <a:buClr>
                <a:schemeClr val="accent1"/>
              </a:buClr>
              <a:buSzPct val="80000"/>
            </a:pPr>
            <a:r>
              <a:rPr lang="en-US" sz="1400" dirty="0" smtClean="0"/>
              <a:t>// </a:t>
            </a:r>
            <a:r>
              <a:rPr lang="en-US" sz="1400" dirty="0"/>
              <a:t>Displays </a:t>
            </a:r>
            <a:r>
              <a:rPr lang="en-US" sz="1400" dirty="0" smtClean="0"/>
              <a:t>100</a:t>
            </a:r>
          </a:p>
          <a:p>
            <a:pPr marL="27432" lvl="0">
              <a:spcBef>
                <a:spcPts val="600"/>
              </a:spcBef>
              <a:buClr>
                <a:schemeClr val="accent1"/>
              </a:buClr>
              <a:buSzPct val="80000"/>
            </a:pPr>
            <a:r>
              <a:rPr lang="en-US" sz="1400" dirty="0" err="1" smtClean="0"/>
              <a:t>Console.WriteLine</a:t>
            </a:r>
            <a:r>
              <a:rPr lang="en-US" sz="1400" dirty="0"/>
              <a:t>("{0}", </a:t>
            </a:r>
            <a:r>
              <a:rPr lang="en-US" sz="1400" dirty="0" err="1"/>
              <a:t>queue.Dequeue</a:t>
            </a:r>
            <a:r>
              <a:rPr lang="en-US" sz="1400" dirty="0"/>
              <a:t>()); </a:t>
            </a:r>
            <a:endParaRPr lang="en-US" sz="1400" dirty="0" smtClean="0"/>
          </a:p>
          <a:p>
            <a:pPr marL="27432" lvl="0">
              <a:spcBef>
                <a:spcPts val="600"/>
              </a:spcBef>
              <a:buClr>
                <a:schemeClr val="accent1"/>
              </a:buClr>
              <a:buSzPct val="80000"/>
            </a:pPr>
            <a:r>
              <a:rPr lang="en-US" sz="1400" dirty="0" smtClean="0"/>
              <a:t>// </a:t>
            </a:r>
            <a:r>
              <a:rPr lang="en-US" sz="1400" dirty="0"/>
              <a:t>Displays -</a:t>
            </a:r>
            <a:r>
              <a:rPr lang="en-US" sz="1400" dirty="0" smtClean="0"/>
              <a:t>25</a:t>
            </a:r>
          </a:p>
          <a:p>
            <a:pPr marL="27432" lvl="0">
              <a:spcBef>
                <a:spcPts val="600"/>
              </a:spcBef>
              <a:buClr>
                <a:schemeClr val="accent1"/>
              </a:buClr>
              <a:buSzPct val="80000"/>
            </a:pPr>
            <a:r>
              <a:rPr lang="en-US" sz="1400" dirty="0" err="1" smtClean="0"/>
              <a:t>Console.WriteLine</a:t>
            </a:r>
            <a:r>
              <a:rPr lang="en-US" sz="1400" dirty="0"/>
              <a:t>("{0}", </a:t>
            </a:r>
            <a:r>
              <a:rPr lang="en-US" sz="1400" dirty="0" err="1"/>
              <a:t>queue.Dequeue</a:t>
            </a:r>
            <a:r>
              <a:rPr lang="en-US" sz="1400" dirty="0"/>
              <a:t>()); </a:t>
            </a:r>
            <a:endParaRPr lang="en-US" sz="1400" dirty="0" smtClean="0"/>
          </a:p>
          <a:p>
            <a:pPr marL="27432" lvl="0">
              <a:spcBef>
                <a:spcPts val="600"/>
              </a:spcBef>
              <a:buClr>
                <a:schemeClr val="accent1"/>
              </a:buClr>
              <a:buSzPct val="80000"/>
            </a:pPr>
            <a:r>
              <a:rPr lang="en-US" sz="1400" dirty="0" smtClean="0"/>
              <a:t>// </a:t>
            </a:r>
            <a:r>
              <a:rPr lang="en-US" sz="1400" dirty="0"/>
              <a:t>Displays 33</a:t>
            </a:r>
            <a:endParaRPr kumimoji="0" lang="en-US" sz="1400" b="0" i="0" u="none" strike="noStrike" kern="1200" cap="none" spc="0" normalizeH="0" baseline="0" noProof="0" dirty="0">
              <a:ln>
                <a:noFill/>
              </a:ln>
              <a:solidFill>
                <a:schemeClr val="tx2">
                  <a:shade val="30000"/>
                  <a:satMod val="150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A46B656-36C5-4502-82ED-E86531F9F4E1}"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866888" cy="563562"/>
          </a:xfrm>
        </p:spPr>
        <p:txBody>
          <a:bodyPr>
            <a:normAutofit/>
          </a:bodyPr>
          <a:lstStyle/>
          <a:p>
            <a:r>
              <a:rPr lang="en-US" sz="2400" dirty="0" smtClean="0"/>
              <a:t>6. </a:t>
            </a:r>
            <a:r>
              <a:rPr lang="en-US" sz="2400" b="1" dirty="0" smtClean="0"/>
              <a:t>The </a:t>
            </a:r>
            <a:r>
              <a:rPr lang="en-US" sz="2400" b="1" dirty="0" err="1" smtClean="0"/>
              <a:t>SortedList</a:t>
            </a:r>
            <a:r>
              <a:rPr lang="en-US" sz="2400" b="1" dirty="0" smtClean="0"/>
              <a:t>&lt;</a:t>
            </a:r>
            <a:r>
              <a:rPr lang="en-US" sz="2400" b="1" dirty="0" err="1" smtClean="0"/>
              <a:t>TKey</a:t>
            </a:r>
            <a:r>
              <a:rPr lang="en-US" sz="2400" b="1" dirty="0" smtClean="0"/>
              <a:t>, </a:t>
            </a:r>
            <a:r>
              <a:rPr lang="en-US" sz="2400" b="1" dirty="0" err="1" smtClean="0"/>
              <a:t>TValue</a:t>
            </a:r>
            <a:r>
              <a:rPr lang="en-US" sz="2400" b="1" dirty="0" smtClean="0"/>
              <a:t>&gt; Collection Class</a:t>
            </a:r>
            <a:endParaRPr lang="en-US" sz="2400" dirty="0"/>
          </a:p>
        </p:txBody>
      </p:sp>
      <p:sp>
        <p:nvSpPr>
          <p:cNvPr id="3" name="Content Placeholder 2"/>
          <p:cNvSpPr>
            <a:spLocks noGrp="1"/>
          </p:cNvSpPr>
          <p:nvPr>
            <p:ph idx="1"/>
          </p:nvPr>
        </p:nvSpPr>
        <p:spPr>
          <a:xfrm>
            <a:off x="990600" y="609600"/>
            <a:ext cx="7943088" cy="5867400"/>
          </a:xfrm>
        </p:spPr>
        <p:txBody>
          <a:bodyPr>
            <a:normAutofit/>
          </a:bodyPr>
          <a:lstStyle/>
          <a:p>
            <a:pPr algn="just"/>
            <a:r>
              <a:rPr lang="en-US" sz="1800" dirty="0" smtClean="0"/>
              <a:t>The </a:t>
            </a:r>
            <a:r>
              <a:rPr lang="en-US" sz="1800" i="1" dirty="0" err="1" smtClean="0"/>
              <a:t>SortedList</a:t>
            </a:r>
            <a:r>
              <a:rPr lang="en-US" sz="1800" i="1" dirty="0" smtClean="0"/>
              <a:t>&lt;</a:t>
            </a:r>
            <a:r>
              <a:rPr lang="en-US" sz="1800" i="1" dirty="0" err="1" smtClean="0"/>
              <a:t>TKey</a:t>
            </a:r>
            <a:r>
              <a:rPr lang="en-US" sz="1800" i="1" dirty="0" smtClean="0"/>
              <a:t>, </a:t>
            </a:r>
            <a:r>
              <a:rPr lang="en-US" sz="1800" i="1" dirty="0" err="1" smtClean="0"/>
              <a:t>TValue</a:t>
            </a:r>
            <a:r>
              <a:rPr lang="en-US" sz="1800" i="1" dirty="0" smtClean="0"/>
              <a:t>&gt; class is very similar to the Dictionary&lt;</a:t>
            </a:r>
            <a:r>
              <a:rPr lang="en-US" sz="1800" i="1" dirty="0" err="1" smtClean="0"/>
              <a:t>TKey</a:t>
            </a:r>
            <a:r>
              <a:rPr lang="en-US" sz="1800" i="1" dirty="0" smtClean="0"/>
              <a:t>, </a:t>
            </a:r>
            <a:r>
              <a:rPr lang="en-US" sz="1800" i="1" dirty="0" err="1" smtClean="0"/>
              <a:t>TValue</a:t>
            </a:r>
            <a:r>
              <a:rPr lang="en-US" sz="1800" i="1" dirty="0" smtClean="0"/>
              <a:t>&gt; class.</a:t>
            </a:r>
          </a:p>
          <a:p>
            <a:pPr algn="just"/>
            <a:r>
              <a:rPr lang="en-US" sz="1800" i="1" dirty="0" smtClean="0"/>
              <a:t> The main difference is that the keys array is always sorted. </a:t>
            </a:r>
          </a:p>
          <a:p>
            <a:pPr algn="just"/>
            <a:r>
              <a:rPr lang="en-US" sz="1800" dirty="0" smtClean="0"/>
              <a:t>When you insert a key/value pair into a </a:t>
            </a:r>
            <a:r>
              <a:rPr lang="en-US" sz="1800" i="1" dirty="0" err="1" smtClean="0"/>
              <a:t>SortedList</a:t>
            </a:r>
            <a:r>
              <a:rPr lang="en-US" sz="1800" i="1" dirty="0" smtClean="0"/>
              <a:t>&lt;</a:t>
            </a:r>
            <a:r>
              <a:rPr lang="en-US" sz="1800" i="1" dirty="0" err="1" smtClean="0"/>
              <a:t>TKey</a:t>
            </a:r>
            <a:r>
              <a:rPr lang="en-US" sz="1800" i="1" dirty="0" smtClean="0"/>
              <a:t>, </a:t>
            </a:r>
            <a:r>
              <a:rPr lang="en-US" sz="1800" i="1" dirty="0" err="1" smtClean="0"/>
              <a:t>TValue</a:t>
            </a:r>
            <a:r>
              <a:rPr lang="en-US" sz="1800" i="1" dirty="0" smtClean="0"/>
              <a:t>&gt; collection, the key is inserted into the keys array at the correct index to keep the keys array sorted. The value is then inserted into the values array at the same index. </a:t>
            </a:r>
          </a:p>
          <a:p>
            <a:pPr algn="just"/>
            <a:r>
              <a:rPr lang="en-US" sz="1800" i="1" dirty="0" smtClean="0"/>
              <a:t>They are always sorted based on the value of the keys.</a:t>
            </a:r>
          </a:p>
          <a:p>
            <a:pPr algn="just"/>
            <a:r>
              <a:rPr lang="en-US" sz="1800" dirty="0" smtClean="0"/>
              <a:t>Like the </a:t>
            </a:r>
            <a:r>
              <a:rPr lang="en-US" sz="1800" i="1" dirty="0" smtClean="0"/>
              <a:t>Dictionary&lt;</a:t>
            </a:r>
            <a:r>
              <a:rPr lang="en-US" sz="1800" i="1" dirty="0" err="1" smtClean="0"/>
              <a:t>TKey</a:t>
            </a:r>
            <a:r>
              <a:rPr lang="en-US" sz="1800" i="1" dirty="0" smtClean="0"/>
              <a:t>, </a:t>
            </a:r>
            <a:r>
              <a:rPr lang="en-US" sz="1800" i="1" dirty="0" err="1" smtClean="0"/>
              <a:t>TValue</a:t>
            </a:r>
            <a:r>
              <a:rPr lang="en-US" sz="1800" i="1" dirty="0" smtClean="0"/>
              <a:t>&gt; class, a </a:t>
            </a:r>
            <a:r>
              <a:rPr lang="en-US" sz="1800" i="1" dirty="0" err="1" smtClean="0"/>
              <a:t>SortedList</a:t>
            </a:r>
            <a:r>
              <a:rPr lang="en-US" sz="1800" i="1" dirty="0" smtClean="0"/>
              <a:t>&lt;</a:t>
            </a:r>
            <a:r>
              <a:rPr lang="en-US" sz="1800" i="1" dirty="0" err="1" smtClean="0"/>
              <a:t>TKey</a:t>
            </a:r>
            <a:r>
              <a:rPr lang="en-US" sz="1800" i="1" dirty="0" smtClean="0"/>
              <a:t>, </a:t>
            </a:r>
            <a:r>
              <a:rPr lang="en-US" sz="1800" i="1" dirty="0" err="1" smtClean="0"/>
              <a:t>TValue</a:t>
            </a:r>
            <a:r>
              <a:rPr lang="en-US" sz="1800" i="1" dirty="0" smtClean="0"/>
              <a:t>&gt; collection cannot contain duplicate keys </a:t>
            </a:r>
          </a:p>
          <a:p>
            <a:pPr algn="just">
              <a:buNone/>
            </a:pPr>
            <a:r>
              <a:rPr lang="en-US" sz="1800" i="1" dirty="0" smtClean="0">
                <a:solidFill>
                  <a:srgbClr val="C00000"/>
                </a:solidFill>
              </a:rPr>
              <a:t>Programming Example:</a:t>
            </a:r>
          </a:p>
          <a:p>
            <a:pPr algn="just">
              <a:buNone/>
            </a:pPr>
            <a:r>
              <a:rPr lang="en-US" sz="1800" i="1" dirty="0" smtClean="0"/>
              <a:t> In prog-5, replace the word Dictionary by </a:t>
            </a:r>
            <a:r>
              <a:rPr lang="en-US" sz="1800" i="1" dirty="0" err="1" smtClean="0"/>
              <a:t>SortedList</a:t>
            </a:r>
            <a:endParaRPr lang="en-US" sz="1800" i="1" dirty="0" smtClean="0"/>
          </a:p>
          <a:p>
            <a:pPr algn="just">
              <a:buNone/>
            </a:pPr>
            <a:endParaRPr lang="en-US" sz="1800" i="1" dirty="0" smtClean="0"/>
          </a:p>
          <a:p>
            <a:pPr algn="just"/>
            <a:endParaRPr lang="en-US" sz="1800" dirty="0"/>
          </a:p>
        </p:txBody>
      </p:sp>
      <p:sp>
        <p:nvSpPr>
          <p:cNvPr id="4" name="Rectangle 3"/>
          <p:cNvSpPr/>
          <p:nvPr/>
        </p:nvSpPr>
        <p:spPr>
          <a:xfrm>
            <a:off x="6019800" y="4191000"/>
            <a:ext cx="2971800" cy="2438400"/>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b="1" dirty="0" smtClean="0">
                <a:solidFill>
                  <a:srgbClr val="FF0000"/>
                </a:solidFill>
              </a:rPr>
              <a:t>The output of program:  </a:t>
            </a:r>
          </a:p>
          <a:p>
            <a:pPr>
              <a:buNone/>
            </a:pPr>
            <a:r>
              <a:rPr lang="en-US" dirty="0" smtClean="0">
                <a:solidFill>
                  <a:srgbClr val="FF0000"/>
                </a:solidFill>
              </a:rPr>
              <a:t>The Dictionary contains</a:t>
            </a:r>
          </a:p>
          <a:p>
            <a:pPr>
              <a:buNone/>
            </a:pPr>
            <a:r>
              <a:rPr lang="en-US" dirty="0" smtClean="0">
                <a:solidFill>
                  <a:srgbClr val="FF0000"/>
                </a:solidFill>
              </a:rPr>
              <a:t>Name: Diana, Age: 46 </a:t>
            </a:r>
          </a:p>
          <a:p>
            <a:r>
              <a:rPr lang="en-US" dirty="0" smtClean="0">
                <a:solidFill>
                  <a:srgbClr val="FF0000"/>
                </a:solidFill>
              </a:rPr>
              <a:t>Name: Francesca, Age: 18</a:t>
            </a:r>
          </a:p>
          <a:p>
            <a:r>
              <a:rPr lang="en-US" dirty="0" smtClean="0">
                <a:solidFill>
                  <a:srgbClr val="FF0000"/>
                </a:solidFill>
              </a:rPr>
              <a:t>Name: James, Age: 20</a:t>
            </a:r>
          </a:p>
          <a:p>
            <a:pPr>
              <a:buNone/>
            </a:pPr>
            <a:r>
              <a:rPr lang="en-US" dirty="0" smtClean="0">
                <a:solidFill>
                  <a:srgbClr val="FF0000"/>
                </a:solidFill>
              </a:rPr>
              <a:t>Name :John, Age: 47</a:t>
            </a:r>
          </a:p>
          <a:p>
            <a:pPr>
              <a:buNone/>
            </a:pPr>
            <a:endParaRPr lang="en-US" dirty="0">
              <a:solidFill>
                <a:srgbClr val="FF0000"/>
              </a:solidFill>
            </a:endParaRPr>
          </a:p>
        </p:txBody>
      </p:sp>
      <p:sp>
        <p:nvSpPr>
          <p:cNvPr id="5" name="Slide Number Placeholder 4"/>
          <p:cNvSpPr>
            <a:spLocks noGrp="1"/>
          </p:cNvSpPr>
          <p:nvPr>
            <p:ph type="sldNum" sz="quarter" idx="12"/>
          </p:nvPr>
        </p:nvSpPr>
        <p:spPr/>
        <p:txBody>
          <a:bodyPr/>
          <a:lstStyle/>
          <a:p>
            <a:fld id="{7A46B656-36C5-4502-82ED-E86531F9F4E1}"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8080" cy="411162"/>
          </a:xfrm>
        </p:spPr>
        <p:txBody>
          <a:bodyPr>
            <a:normAutofit fontScale="90000"/>
          </a:bodyPr>
          <a:lstStyle/>
          <a:p>
            <a:r>
              <a:rPr lang="en-US" sz="3200" b="1" dirty="0" smtClean="0"/>
              <a:t>7. The </a:t>
            </a:r>
            <a:r>
              <a:rPr lang="en-US" sz="3200" b="1" dirty="0" err="1" smtClean="0"/>
              <a:t>HashSet</a:t>
            </a:r>
            <a:r>
              <a:rPr lang="en-US" sz="3200" b="1" dirty="0" smtClean="0"/>
              <a:t>&lt;T&gt; Collection Class</a:t>
            </a:r>
            <a:endParaRPr lang="en-US" sz="3200" dirty="0"/>
          </a:p>
        </p:txBody>
      </p:sp>
      <p:sp>
        <p:nvSpPr>
          <p:cNvPr id="3" name="Content Placeholder 2"/>
          <p:cNvSpPr>
            <a:spLocks noGrp="1"/>
          </p:cNvSpPr>
          <p:nvPr>
            <p:ph idx="1"/>
          </p:nvPr>
        </p:nvSpPr>
        <p:spPr>
          <a:xfrm>
            <a:off x="1066800" y="457200"/>
            <a:ext cx="7866888" cy="6400800"/>
          </a:xfrm>
        </p:spPr>
        <p:txBody>
          <a:bodyPr>
            <a:noAutofit/>
          </a:bodyPr>
          <a:lstStyle/>
          <a:p>
            <a:pPr algn="just"/>
            <a:r>
              <a:rPr lang="en-US" sz="1400" dirty="0" smtClean="0"/>
              <a:t>The </a:t>
            </a:r>
            <a:r>
              <a:rPr lang="en-US" sz="1400" i="1" dirty="0" err="1" smtClean="0"/>
              <a:t>HashSet</a:t>
            </a:r>
            <a:r>
              <a:rPr lang="en-US" sz="1400" i="1" dirty="0" smtClean="0"/>
              <a:t>&lt;T&gt; class is optimized for performing set operations, such as determining set membership and generating the union and intersect of sets. </a:t>
            </a:r>
          </a:p>
          <a:p>
            <a:pPr algn="just"/>
            <a:r>
              <a:rPr lang="en-US" sz="1400" dirty="0" smtClean="0"/>
              <a:t>You can also determine whether the data in one </a:t>
            </a:r>
            <a:r>
              <a:rPr lang="en-US" sz="1400" i="1" dirty="0" err="1" smtClean="0"/>
              <a:t>HashSet</a:t>
            </a:r>
            <a:r>
              <a:rPr lang="en-US" sz="1400" i="1" dirty="0" smtClean="0"/>
              <a:t>&lt;T&gt; collection is a superset or subset of another by using the </a:t>
            </a:r>
            <a:r>
              <a:rPr lang="en-US" sz="1400" i="1" dirty="0" err="1" smtClean="0"/>
              <a:t>IsSubsetOf</a:t>
            </a:r>
            <a:r>
              <a:rPr lang="en-US" sz="1400" i="1" dirty="0" smtClean="0"/>
              <a:t>,  </a:t>
            </a:r>
            <a:r>
              <a:rPr lang="en-US" sz="1400" i="1" dirty="0" err="1" smtClean="0"/>
              <a:t>IsSupersetOf</a:t>
            </a:r>
            <a:r>
              <a:rPr lang="en-US" sz="1400" i="1" dirty="0" smtClean="0"/>
              <a:t>, </a:t>
            </a:r>
            <a:r>
              <a:rPr lang="en-US" sz="1400" i="1" dirty="0" err="1" smtClean="0"/>
              <a:t>IsProperSubsetOf</a:t>
            </a:r>
            <a:r>
              <a:rPr lang="en-US" sz="1400" i="1" dirty="0" smtClean="0"/>
              <a:t>, and </a:t>
            </a:r>
            <a:r>
              <a:rPr lang="en-US" sz="1400" i="1" dirty="0" err="1" smtClean="0"/>
              <a:t>IsProperSupersetOf</a:t>
            </a:r>
            <a:r>
              <a:rPr lang="en-US" sz="1400" i="1" dirty="0" smtClean="0"/>
              <a:t> methods. </a:t>
            </a:r>
          </a:p>
          <a:p>
            <a:pPr algn="just"/>
            <a:r>
              <a:rPr lang="en-US" sz="1400" i="1" dirty="0" smtClean="0"/>
              <a:t>These methods return a Boolean value.</a:t>
            </a:r>
          </a:p>
          <a:p>
            <a:pPr>
              <a:buNone/>
            </a:pPr>
            <a:r>
              <a:rPr lang="en-US" sz="1400" b="1" dirty="0" smtClean="0">
                <a:solidFill>
                  <a:srgbClr val="C00000"/>
                </a:solidFill>
              </a:rPr>
              <a:t>Programming example</a:t>
            </a:r>
          </a:p>
          <a:p>
            <a:pPr>
              <a:buNone/>
            </a:pPr>
            <a:r>
              <a:rPr lang="en-US" sz="1400" dirty="0" smtClean="0"/>
              <a:t>using System;</a:t>
            </a:r>
          </a:p>
          <a:p>
            <a:pPr>
              <a:buNone/>
            </a:pPr>
            <a:r>
              <a:rPr lang="en-US" sz="1400" dirty="0" smtClean="0"/>
              <a:t>using </a:t>
            </a:r>
            <a:r>
              <a:rPr lang="en-US" sz="1400" dirty="0" err="1" smtClean="0"/>
              <a:t>System.Collections.Generic</a:t>
            </a:r>
            <a:r>
              <a:rPr lang="en-US" sz="1400" dirty="0" smtClean="0"/>
              <a:t>;</a:t>
            </a:r>
          </a:p>
          <a:p>
            <a:pPr>
              <a:buNone/>
            </a:pPr>
            <a:r>
              <a:rPr lang="en-US" sz="1400" dirty="0" smtClean="0"/>
              <a:t>Class </a:t>
            </a:r>
            <a:r>
              <a:rPr lang="en-US" sz="1400" dirty="0" err="1" smtClean="0"/>
              <a:t>mainapp</a:t>
            </a:r>
            <a:r>
              <a:rPr lang="en-US" sz="1400" dirty="0" smtClean="0"/>
              <a:t>   {   Public static void Main() { </a:t>
            </a:r>
          </a:p>
          <a:p>
            <a:pPr>
              <a:buNone/>
            </a:pPr>
            <a:r>
              <a:rPr lang="en-US" sz="1400" dirty="0" err="1" smtClean="0"/>
              <a:t>HashSet</a:t>
            </a:r>
            <a:r>
              <a:rPr lang="en-US" sz="1400" dirty="0" smtClean="0"/>
              <a:t>&lt;string&gt; employees = new </a:t>
            </a:r>
            <a:r>
              <a:rPr lang="en-US" sz="1400" dirty="0" err="1" smtClean="0"/>
              <a:t>HashSet</a:t>
            </a:r>
            <a:r>
              <a:rPr lang="en-US" sz="1400" dirty="0" smtClean="0"/>
              <a:t>&lt;string&gt;(new string[] {"</a:t>
            </a:r>
            <a:r>
              <a:rPr lang="en-US" sz="1400" dirty="0" err="1" smtClean="0"/>
              <a:t>Fred","Bert","Harry","John</a:t>
            </a:r>
            <a:r>
              <a:rPr lang="en-US" sz="1400" dirty="0" smtClean="0"/>
              <a:t>"});</a:t>
            </a:r>
          </a:p>
          <a:p>
            <a:pPr>
              <a:buNone/>
            </a:pPr>
            <a:r>
              <a:rPr lang="en-US" sz="1400" dirty="0" err="1" smtClean="0"/>
              <a:t>HashSet</a:t>
            </a:r>
            <a:r>
              <a:rPr lang="en-US" sz="1400" dirty="0" smtClean="0"/>
              <a:t>&lt;string&gt; customers = new </a:t>
            </a:r>
            <a:r>
              <a:rPr lang="en-US" sz="1400" dirty="0" err="1" smtClean="0"/>
              <a:t>HashSet</a:t>
            </a:r>
            <a:r>
              <a:rPr lang="en-US" sz="1400" dirty="0" smtClean="0"/>
              <a:t>&lt;string&gt;(new string[] {"</a:t>
            </a:r>
            <a:r>
              <a:rPr lang="en-US" sz="1400" dirty="0" err="1" smtClean="0"/>
              <a:t>John","Sid","Harry","Diana</a:t>
            </a:r>
            <a:r>
              <a:rPr lang="en-US" sz="1400" dirty="0" smtClean="0"/>
              <a:t>"});</a:t>
            </a:r>
          </a:p>
          <a:p>
            <a:pPr>
              <a:buNone/>
            </a:pPr>
            <a:r>
              <a:rPr lang="en-US" sz="1400" dirty="0" err="1" smtClean="0"/>
              <a:t>employees.Add</a:t>
            </a:r>
            <a:r>
              <a:rPr lang="en-US" sz="1400" dirty="0" smtClean="0"/>
              <a:t>("James");     </a:t>
            </a:r>
            <a:r>
              <a:rPr lang="en-US" sz="1400" dirty="0" err="1" smtClean="0"/>
              <a:t>customers.Add</a:t>
            </a:r>
            <a:r>
              <a:rPr lang="en-US" sz="1400" dirty="0" smtClean="0"/>
              <a:t>("Francesca")</a:t>
            </a:r>
          </a:p>
          <a:p>
            <a:pPr>
              <a:buNone/>
            </a:pPr>
            <a:r>
              <a:rPr lang="en-US" sz="1400" dirty="0" err="1" smtClean="0"/>
              <a:t>Console.WriteLine</a:t>
            </a:r>
            <a:r>
              <a:rPr lang="en-US" sz="1400" dirty="0" smtClean="0"/>
              <a:t>("Employees:");</a:t>
            </a:r>
          </a:p>
          <a:p>
            <a:pPr>
              <a:buNone/>
            </a:pPr>
            <a:r>
              <a:rPr lang="en-US" sz="1400" dirty="0" err="1" smtClean="0"/>
              <a:t>foreach</a:t>
            </a:r>
            <a:r>
              <a:rPr lang="en-US" sz="1400" dirty="0" smtClean="0"/>
              <a:t> (string name in employees)</a:t>
            </a:r>
          </a:p>
          <a:p>
            <a:pPr>
              <a:buNone/>
            </a:pPr>
            <a:r>
              <a:rPr lang="en-US" sz="1400" dirty="0" smtClean="0"/>
              <a:t>{ </a:t>
            </a:r>
            <a:r>
              <a:rPr lang="en-US" sz="1400" dirty="0" err="1" smtClean="0"/>
              <a:t>Console.WriteLine</a:t>
            </a:r>
            <a:r>
              <a:rPr lang="en-US" sz="1400" dirty="0" smtClean="0"/>
              <a:t>(name);}</a:t>
            </a:r>
          </a:p>
          <a:p>
            <a:pPr>
              <a:buNone/>
            </a:pPr>
            <a:r>
              <a:rPr lang="en-US" sz="1400" dirty="0" err="1" smtClean="0"/>
              <a:t>Console.WriteLine</a:t>
            </a:r>
            <a:r>
              <a:rPr lang="en-US" sz="1400" dirty="0" smtClean="0"/>
              <a:t>("\</a:t>
            </a:r>
            <a:r>
              <a:rPr lang="en-US" sz="1400" dirty="0" err="1" smtClean="0"/>
              <a:t>nCustomers</a:t>
            </a:r>
            <a:r>
              <a:rPr lang="en-US" sz="1400" dirty="0" smtClean="0"/>
              <a:t>:");</a:t>
            </a:r>
          </a:p>
          <a:p>
            <a:pPr>
              <a:buNone/>
            </a:pPr>
            <a:r>
              <a:rPr lang="en-US" sz="1400" dirty="0" err="1" smtClean="0"/>
              <a:t>foreach</a:t>
            </a:r>
            <a:r>
              <a:rPr lang="en-US" sz="1400" dirty="0" smtClean="0"/>
              <a:t> (string name in customers)</a:t>
            </a:r>
          </a:p>
          <a:p>
            <a:pPr>
              <a:buNone/>
            </a:pPr>
            <a:r>
              <a:rPr lang="en-US" sz="1400" dirty="0" smtClean="0"/>
              <a:t>{ </a:t>
            </a:r>
            <a:r>
              <a:rPr lang="en-US" sz="1400" dirty="0" err="1" smtClean="0"/>
              <a:t>Console.WriteLine</a:t>
            </a:r>
            <a:r>
              <a:rPr lang="en-US" sz="1400" dirty="0" smtClean="0"/>
              <a:t>(name);}</a:t>
            </a:r>
          </a:p>
          <a:p>
            <a:pPr>
              <a:buNone/>
            </a:pPr>
            <a:r>
              <a:rPr lang="en-US" sz="1400" dirty="0" err="1" smtClean="0"/>
              <a:t>Console.WriteLine</a:t>
            </a:r>
            <a:r>
              <a:rPr lang="en-US" sz="1400" dirty="0" smtClean="0"/>
              <a:t>("\</a:t>
            </a:r>
            <a:r>
              <a:rPr lang="en-US" sz="1400" dirty="0" err="1" smtClean="0"/>
              <a:t>nCustomers</a:t>
            </a:r>
            <a:r>
              <a:rPr lang="en-US" sz="1400" dirty="0" smtClean="0"/>
              <a:t> who are also employees:");</a:t>
            </a:r>
          </a:p>
          <a:p>
            <a:pPr>
              <a:buNone/>
            </a:pPr>
            <a:r>
              <a:rPr lang="en-US" sz="1400" dirty="0" err="1" smtClean="0"/>
              <a:t>customers.IntersectWith</a:t>
            </a:r>
            <a:r>
              <a:rPr lang="en-US" sz="1400" dirty="0" smtClean="0"/>
              <a:t>(employees);</a:t>
            </a:r>
          </a:p>
          <a:p>
            <a:pPr>
              <a:buNone/>
            </a:pPr>
            <a:r>
              <a:rPr lang="en-US" sz="1400" dirty="0" err="1" smtClean="0"/>
              <a:t>foreach</a:t>
            </a:r>
            <a:r>
              <a:rPr lang="en-US" sz="1400" dirty="0" smtClean="0"/>
              <a:t> (string name in customers)</a:t>
            </a:r>
          </a:p>
          <a:p>
            <a:pPr>
              <a:buNone/>
            </a:pPr>
            <a:r>
              <a:rPr lang="en-US" sz="1400" dirty="0" smtClean="0"/>
              <a:t>{ </a:t>
            </a:r>
            <a:r>
              <a:rPr lang="en-US" sz="1400" dirty="0" err="1" smtClean="0"/>
              <a:t>Console.WriteLine</a:t>
            </a:r>
            <a:r>
              <a:rPr lang="en-US" sz="1400" dirty="0" smtClean="0"/>
              <a:t>(name);}  }  }</a:t>
            </a:r>
          </a:p>
        </p:txBody>
      </p:sp>
      <p:sp>
        <p:nvSpPr>
          <p:cNvPr id="4" name="Rectangle 3"/>
          <p:cNvSpPr/>
          <p:nvPr/>
        </p:nvSpPr>
        <p:spPr>
          <a:xfrm>
            <a:off x="5715000" y="3581400"/>
            <a:ext cx="3429000" cy="3048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rgbClr val="C00000"/>
                </a:solidFill>
              </a:rPr>
              <a:t>Output:</a:t>
            </a:r>
          </a:p>
          <a:p>
            <a:r>
              <a:rPr lang="en-US" sz="1200" dirty="0" smtClean="0">
                <a:solidFill>
                  <a:srgbClr val="0070C0"/>
                </a:solidFill>
              </a:rPr>
              <a:t>Employees:</a:t>
            </a:r>
          </a:p>
          <a:p>
            <a:r>
              <a:rPr lang="en-US" sz="1200" dirty="0" err="1" smtClean="0">
                <a:solidFill>
                  <a:srgbClr val="0070C0"/>
                </a:solidFill>
              </a:rPr>
              <a:t>FredBert</a:t>
            </a:r>
            <a:endParaRPr lang="en-US" sz="1200" dirty="0" smtClean="0">
              <a:solidFill>
                <a:srgbClr val="0070C0"/>
              </a:solidFill>
            </a:endParaRPr>
          </a:p>
          <a:p>
            <a:r>
              <a:rPr lang="en-US" sz="1200" dirty="0" smtClean="0">
                <a:solidFill>
                  <a:srgbClr val="0070C0"/>
                </a:solidFill>
              </a:rPr>
              <a:t>Harry</a:t>
            </a:r>
          </a:p>
          <a:p>
            <a:r>
              <a:rPr lang="en-US" sz="1200" dirty="0" smtClean="0">
                <a:solidFill>
                  <a:srgbClr val="0070C0"/>
                </a:solidFill>
              </a:rPr>
              <a:t>John</a:t>
            </a:r>
          </a:p>
          <a:p>
            <a:r>
              <a:rPr lang="en-US" sz="1200" dirty="0" smtClean="0">
                <a:solidFill>
                  <a:srgbClr val="0070C0"/>
                </a:solidFill>
              </a:rPr>
              <a:t>James</a:t>
            </a:r>
          </a:p>
          <a:p>
            <a:r>
              <a:rPr lang="en-US" sz="1200" dirty="0" smtClean="0">
                <a:solidFill>
                  <a:srgbClr val="0070C0"/>
                </a:solidFill>
              </a:rPr>
              <a:t>Customers:</a:t>
            </a:r>
          </a:p>
          <a:p>
            <a:r>
              <a:rPr lang="en-US" sz="1200" dirty="0" smtClean="0">
                <a:solidFill>
                  <a:srgbClr val="0070C0"/>
                </a:solidFill>
              </a:rPr>
              <a:t>John</a:t>
            </a:r>
          </a:p>
          <a:p>
            <a:r>
              <a:rPr lang="en-US" sz="1200" dirty="0" smtClean="0">
                <a:solidFill>
                  <a:srgbClr val="0070C0"/>
                </a:solidFill>
              </a:rPr>
              <a:t>Sid</a:t>
            </a:r>
          </a:p>
          <a:p>
            <a:r>
              <a:rPr lang="en-US" sz="1200" dirty="0" smtClean="0">
                <a:solidFill>
                  <a:srgbClr val="0070C0"/>
                </a:solidFill>
              </a:rPr>
              <a:t>Harry</a:t>
            </a:r>
          </a:p>
          <a:p>
            <a:r>
              <a:rPr lang="en-US" sz="1200" dirty="0" smtClean="0">
                <a:solidFill>
                  <a:srgbClr val="0070C0"/>
                </a:solidFill>
              </a:rPr>
              <a:t>Diana</a:t>
            </a:r>
          </a:p>
          <a:p>
            <a:r>
              <a:rPr lang="en-US" sz="1200" dirty="0" smtClean="0">
                <a:solidFill>
                  <a:srgbClr val="0070C0"/>
                </a:solidFill>
              </a:rPr>
              <a:t>Francesca</a:t>
            </a:r>
          </a:p>
          <a:p>
            <a:r>
              <a:rPr lang="en-US" sz="1200" dirty="0" smtClean="0">
                <a:solidFill>
                  <a:srgbClr val="0070C0"/>
                </a:solidFill>
              </a:rPr>
              <a:t>Customers who are also employees:</a:t>
            </a:r>
          </a:p>
          <a:p>
            <a:r>
              <a:rPr lang="en-US" sz="1200" dirty="0" smtClean="0">
                <a:solidFill>
                  <a:srgbClr val="0070C0"/>
                </a:solidFill>
              </a:rPr>
              <a:t>John</a:t>
            </a:r>
          </a:p>
          <a:p>
            <a:r>
              <a:rPr lang="en-US" sz="1200" dirty="0" smtClean="0">
                <a:solidFill>
                  <a:srgbClr val="0070C0"/>
                </a:solidFill>
              </a:rPr>
              <a:t>Harry</a:t>
            </a:r>
            <a:endParaRPr lang="en-US" sz="1200" dirty="0">
              <a:solidFill>
                <a:srgbClr val="0070C0"/>
              </a:solidFill>
            </a:endParaRPr>
          </a:p>
        </p:txBody>
      </p:sp>
      <p:sp>
        <p:nvSpPr>
          <p:cNvPr id="5" name="Slide Number Placeholder 4"/>
          <p:cNvSpPr>
            <a:spLocks noGrp="1"/>
          </p:cNvSpPr>
          <p:nvPr>
            <p:ph type="sldNum" sz="quarter" idx="12"/>
          </p:nvPr>
        </p:nvSpPr>
        <p:spPr/>
        <p:txBody>
          <a:bodyPr/>
          <a:lstStyle/>
          <a:p>
            <a:fld id="{7A46B656-36C5-4502-82ED-E86531F9F4E1}" type="slidenum">
              <a:rPr lang="en-US" smtClean="0"/>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563562"/>
          </a:xfrm>
        </p:spPr>
        <p:txBody>
          <a:bodyPr>
            <a:normAutofit/>
          </a:bodyPr>
          <a:lstStyle/>
          <a:p>
            <a:r>
              <a:rPr lang="en-US" sz="2800" dirty="0" smtClean="0"/>
              <a:t>Problem with Queue class</a:t>
            </a:r>
            <a:endParaRPr lang="en-US" sz="2800" dirty="0"/>
          </a:p>
        </p:txBody>
      </p:sp>
      <p:sp>
        <p:nvSpPr>
          <p:cNvPr id="3" name="Content Placeholder 2"/>
          <p:cNvSpPr>
            <a:spLocks noGrp="1"/>
          </p:cNvSpPr>
          <p:nvPr>
            <p:ph idx="1"/>
          </p:nvPr>
        </p:nvSpPr>
        <p:spPr>
          <a:xfrm>
            <a:off x="1066800" y="838200"/>
            <a:ext cx="7866888" cy="5715000"/>
          </a:xfrm>
        </p:spPr>
        <p:txBody>
          <a:bodyPr>
            <a:normAutofit/>
          </a:bodyPr>
          <a:lstStyle/>
          <a:p>
            <a:r>
              <a:rPr lang="en-US" sz="1600" dirty="0" smtClean="0"/>
              <a:t>The problem is that the way in which the </a:t>
            </a:r>
            <a:r>
              <a:rPr lang="en-US" sz="1600" i="1" dirty="0" smtClean="0"/>
              <a:t>Queue class is implemented restricts it to items of type </a:t>
            </a:r>
            <a:r>
              <a:rPr lang="en-US" sz="1600" i="1" dirty="0" err="1" smtClean="0"/>
              <a:t>int</a:t>
            </a:r>
            <a:r>
              <a:rPr lang="en-US" sz="1600" i="1" dirty="0" smtClean="0"/>
              <a:t>, and if you try and </a:t>
            </a:r>
            <a:r>
              <a:rPr lang="en-US" sz="1600" i="1" dirty="0" err="1" smtClean="0"/>
              <a:t>enqueue</a:t>
            </a:r>
            <a:r>
              <a:rPr lang="en-US" sz="1600" i="1" dirty="0" smtClean="0"/>
              <a:t> a Horse, you will get a compile-time error:</a:t>
            </a:r>
            <a:endParaRPr lang="en-US" sz="1600" dirty="0"/>
          </a:p>
        </p:txBody>
      </p:sp>
      <p:sp>
        <p:nvSpPr>
          <p:cNvPr id="4" name="Rectangle 3"/>
          <p:cNvSpPr/>
          <p:nvPr/>
        </p:nvSpPr>
        <p:spPr>
          <a:xfrm>
            <a:off x="1066800" y="1447800"/>
            <a:ext cx="8077200" cy="923330"/>
          </a:xfrm>
          <a:prstGeom prst="rect">
            <a:avLst/>
          </a:prstGeom>
        </p:spPr>
        <p:txBody>
          <a:bodyPr wrap="square">
            <a:spAutoFit/>
          </a:bodyPr>
          <a:lstStyle/>
          <a:p>
            <a:r>
              <a:rPr lang="en-US" dirty="0"/>
              <a:t>Queue </a:t>
            </a:r>
            <a:r>
              <a:rPr lang="en-US" dirty="0" err="1"/>
              <a:t>queue</a:t>
            </a:r>
            <a:r>
              <a:rPr lang="en-US" dirty="0"/>
              <a:t> = new Queue</a:t>
            </a:r>
            <a:r>
              <a:rPr lang="en-US" dirty="0" smtClean="0"/>
              <a:t>();</a:t>
            </a:r>
          </a:p>
          <a:p>
            <a:r>
              <a:rPr lang="en-US" dirty="0" smtClean="0"/>
              <a:t>Horse </a:t>
            </a:r>
            <a:r>
              <a:rPr lang="en-US" dirty="0" err="1"/>
              <a:t>myHorse</a:t>
            </a:r>
            <a:r>
              <a:rPr lang="en-US" dirty="0"/>
              <a:t> = new Horse</a:t>
            </a:r>
            <a:r>
              <a:rPr lang="en-US" dirty="0" smtClean="0"/>
              <a:t>();</a:t>
            </a:r>
          </a:p>
          <a:p>
            <a:r>
              <a:rPr lang="en-US" dirty="0" err="1" smtClean="0"/>
              <a:t>queue.Enqueue</a:t>
            </a:r>
            <a:r>
              <a:rPr lang="en-US" dirty="0" smtClean="0"/>
              <a:t>(</a:t>
            </a:r>
            <a:r>
              <a:rPr lang="en-US" dirty="0" err="1" smtClean="0"/>
              <a:t>myHorse</a:t>
            </a:r>
            <a:r>
              <a:rPr lang="en-US" dirty="0"/>
              <a:t>); // Compile-time error: Cannot convert from Horse to </a:t>
            </a:r>
            <a:r>
              <a:rPr lang="en-US" dirty="0" err="1"/>
              <a:t>int</a:t>
            </a:r>
            <a:endParaRPr lang="en-US" dirty="0"/>
          </a:p>
        </p:txBody>
      </p:sp>
      <p:sp>
        <p:nvSpPr>
          <p:cNvPr id="5" name="Rectangle 4"/>
          <p:cNvSpPr/>
          <p:nvPr/>
        </p:nvSpPr>
        <p:spPr>
          <a:xfrm>
            <a:off x="1066800" y="2286001"/>
            <a:ext cx="7620000" cy="2031325"/>
          </a:xfrm>
          <a:prstGeom prst="rect">
            <a:avLst/>
          </a:prstGeom>
        </p:spPr>
        <p:txBody>
          <a:bodyPr wrap="square">
            <a:spAutoFit/>
          </a:bodyPr>
          <a:lstStyle/>
          <a:p>
            <a:r>
              <a:rPr lang="en-US" b="1" dirty="0" smtClean="0">
                <a:solidFill>
                  <a:srgbClr val="FF0000"/>
                </a:solidFill>
              </a:rPr>
              <a:t>Solution-1: using object types</a:t>
            </a:r>
          </a:p>
          <a:p>
            <a:r>
              <a:rPr lang="en-US" b="1" dirty="0">
                <a:solidFill>
                  <a:srgbClr val="FF0000"/>
                </a:solidFill>
              </a:rPr>
              <a:t> </a:t>
            </a:r>
            <a:r>
              <a:rPr lang="en-US" dirty="0" smtClean="0"/>
              <a:t>change the following things in the Prog-1</a:t>
            </a:r>
          </a:p>
          <a:p>
            <a:pPr marL="342900" indent="-342900">
              <a:buFont typeface="+mj-lt"/>
              <a:buAutoNum type="arabicPeriod"/>
            </a:pPr>
            <a:r>
              <a:rPr lang="en-US" dirty="0" smtClean="0"/>
              <a:t>specify </a:t>
            </a:r>
            <a:r>
              <a:rPr lang="en-US" dirty="0"/>
              <a:t>that the array in the </a:t>
            </a:r>
            <a:r>
              <a:rPr lang="en-US" i="1" dirty="0"/>
              <a:t>Queue class contains items of </a:t>
            </a:r>
            <a:r>
              <a:rPr lang="en-US" i="1" dirty="0">
                <a:solidFill>
                  <a:srgbClr val="FF0000"/>
                </a:solidFill>
              </a:rPr>
              <a:t>type object</a:t>
            </a:r>
            <a:r>
              <a:rPr lang="en-US" i="1" dirty="0" smtClean="0">
                <a:solidFill>
                  <a:srgbClr val="FF0000"/>
                </a:solidFill>
              </a:rPr>
              <a:t>,</a:t>
            </a:r>
          </a:p>
          <a:p>
            <a:pPr marL="342900" indent="-342900">
              <a:buFont typeface="+mj-lt"/>
              <a:buAutoNum type="arabicPeriod"/>
            </a:pPr>
            <a:r>
              <a:rPr lang="en-US" i="1" dirty="0" smtClean="0"/>
              <a:t> </a:t>
            </a:r>
            <a:r>
              <a:rPr lang="en-US" i="1" dirty="0"/>
              <a:t>update the constructors, and modify the </a:t>
            </a:r>
            <a:r>
              <a:rPr lang="en-US" i="1" dirty="0" err="1"/>
              <a:t>Enqueue</a:t>
            </a:r>
            <a:r>
              <a:rPr lang="en-US" i="1" dirty="0"/>
              <a:t> and </a:t>
            </a:r>
            <a:r>
              <a:rPr lang="en-US" i="1" dirty="0" err="1"/>
              <a:t>Dequeue</a:t>
            </a:r>
            <a:r>
              <a:rPr lang="en-US" i="1" dirty="0"/>
              <a:t> methods to take an </a:t>
            </a:r>
            <a:r>
              <a:rPr lang="en-US" i="1" dirty="0">
                <a:solidFill>
                  <a:srgbClr val="FF0000"/>
                </a:solidFill>
              </a:rPr>
              <a:t>object</a:t>
            </a:r>
            <a:r>
              <a:rPr lang="en-US" i="1" dirty="0"/>
              <a:t> </a:t>
            </a:r>
            <a:r>
              <a:rPr lang="en-US" i="1" dirty="0" smtClean="0"/>
              <a:t>parameter.</a:t>
            </a:r>
          </a:p>
          <a:p>
            <a:pPr marL="342900" indent="-342900">
              <a:buFont typeface="+mj-lt"/>
              <a:buAutoNum type="arabicPeriod"/>
            </a:pPr>
            <a:r>
              <a:rPr lang="en-US" i="1" dirty="0" smtClean="0"/>
              <a:t> </a:t>
            </a:r>
            <a:r>
              <a:rPr lang="en-US" i="1" dirty="0"/>
              <a:t>return an </a:t>
            </a:r>
            <a:r>
              <a:rPr lang="en-US" i="1" dirty="0" smtClean="0">
                <a:solidFill>
                  <a:srgbClr val="FF0000"/>
                </a:solidFill>
              </a:rPr>
              <a:t>object,</a:t>
            </a:r>
          </a:p>
          <a:p>
            <a:pPr marL="342900" indent="-342900">
              <a:buFont typeface="+mj-lt"/>
              <a:buAutoNum type="arabicPeriod"/>
            </a:pPr>
            <a:endParaRPr lang="en-US" dirty="0"/>
          </a:p>
        </p:txBody>
      </p:sp>
      <p:sp>
        <p:nvSpPr>
          <p:cNvPr id="6" name="Rectangle 5"/>
          <p:cNvSpPr/>
          <p:nvPr/>
        </p:nvSpPr>
        <p:spPr>
          <a:xfrm>
            <a:off x="1066800" y="4114800"/>
            <a:ext cx="3810000" cy="2585323"/>
          </a:xfrm>
          <a:prstGeom prst="rect">
            <a:avLst/>
          </a:prstGeom>
        </p:spPr>
        <p:txBody>
          <a:bodyPr wrap="square">
            <a:spAutoFit/>
          </a:bodyPr>
          <a:lstStyle/>
          <a:p>
            <a:r>
              <a:rPr lang="en-US" dirty="0"/>
              <a:t>class </a:t>
            </a:r>
            <a:r>
              <a:rPr lang="en-US" dirty="0" smtClean="0"/>
              <a:t>Queue</a:t>
            </a:r>
          </a:p>
          <a:p>
            <a:r>
              <a:rPr lang="en-US" dirty="0" smtClean="0"/>
              <a:t>{ </a:t>
            </a:r>
          </a:p>
          <a:p>
            <a:r>
              <a:rPr lang="en-US" dirty="0" smtClean="0"/>
              <a:t>... </a:t>
            </a:r>
            <a:r>
              <a:rPr lang="en-US" dirty="0"/>
              <a:t>private object[] data; </a:t>
            </a:r>
            <a:endParaRPr lang="en-US" dirty="0" smtClean="0"/>
          </a:p>
          <a:p>
            <a:r>
              <a:rPr lang="en-US" dirty="0" smtClean="0"/>
              <a:t>... </a:t>
            </a:r>
            <a:r>
              <a:rPr lang="en-US" dirty="0"/>
              <a:t>public Queue</a:t>
            </a:r>
            <a:r>
              <a:rPr lang="en-US" dirty="0" smtClean="0"/>
              <a:t>()</a:t>
            </a:r>
          </a:p>
          <a:p>
            <a:r>
              <a:rPr lang="en-US" dirty="0" smtClean="0"/>
              <a:t> </a:t>
            </a:r>
            <a:r>
              <a:rPr lang="en-US" dirty="0"/>
              <a:t>{ </a:t>
            </a:r>
            <a:r>
              <a:rPr lang="en-US" dirty="0" err="1"/>
              <a:t>this.data</a:t>
            </a:r>
            <a:r>
              <a:rPr lang="en-US" dirty="0"/>
              <a:t> = new object[DEFAULTQUEUESIZE]; </a:t>
            </a:r>
            <a:r>
              <a:rPr lang="en-US" dirty="0" smtClean="0"/>
              <a:t>}</a:t>
            </a:r>
          </a:p>
          <a:p>
            <a:r>
              <a:rPr lang="en-US" dirty="0" smtClean="0"/>
              <a:t> </a:t>
            </a:r>
            <a:r>
              <a:rPr lang="en-US" dirty="0"/>
              <a:t>public Queue(</a:t>
            </a:r>
            <a:r>
              <a:rPr lang="en-US" dirty="0" err="1"/>
              <a:t>int</a:t>
            </a:r>
            <a:r>
              <a:rPr lang="en-US" dirty="0"/>
              <a:t> size</a:t>
            </a:r>
            <a:r>
              <a:rPr lang="en-US" dirty="0" smtClean="0"/>
              <a:t>)</a:t>
            </a:r>
          </a:p>
          <a:p>
            <a:r>
              <a:rPr lang="en-US" dirty="0" smtClean="0"/>
              <a:t> </a:t>
            </a:r>
            <a:r>
              <a:rPr lang="en-US" dirty="0"/>
              <a:t>{ ... </a:t>
            </a:r>
            <a:r>
              <a:rPr lang="en-US" dirty="0" err="1"/>
              <a:t>this.data</a:t>
            </a:r>
            <a:r>
              <a:rPr lang="en-US" dirty="0"/>
              <a:t> = new object[size]; </a:t>
            </a:r>
            <a:endParaRPr lang="en-US" dirty="0" smtClean="0"/>
          </a:p>
          <a:p>
            <a:r>
              <a:rPr lang="en-US" dirty="0" smtClean="0"/>
              <a:t>... }</a:t>
            </a:r>
            <a:endParaRPr lang="en-US" dirty="0"/>
          </a:p>
        </p:txBody>
      </p:sp>
      <p:sp>
        <p:nvSpPr>
          <p:cNvPr id="7" name="Rectangle 6"/>
          <p:cNvSpPr/>
          <p:nvPr/>
        </p:nvSpPr>
        <p:spPr>
          <a:xfrm>
            <a:off x="4953000" y="4114800"/>
            <a:ext cx="4038600" cy="2031325"/>
          </a:xfrm>
          <a:prstGeom prst="rect">
            <a:avLst/>
          </a:prstGeom>
        </p:spPr>
        <p:txBody>
          <a:bodyPr wrap="square">
            <a:spAutoFit/>
          </a:bodyPr>
          <a:lstStyle/>
          <a:p>
            <a:r>
              <a:rPr lang="en-US" dirty="0" smtClean="0"/>
              <a:t>public </a:t>
            </a:r>
            <a:r>
              <a:rPr lang="en-US" dirty="0"/>
              <a:t>void </a:t>
            </a:r>
            <a:r>
              <a:rPr lang="en-US" dirty="0" err="1"/>
              <a:t>Enqueue</a:t>
            </a:r>
            <a:r>
              <a:rPr lang="en-US" dirty="0"/>
              <a:t>(object item</a:t>
            </a:r>
            <a:r>
              <a:rPr lang="en-US" dirty="0" smtClean="0"/>
              <a:t>)</a:t>
            </a:r>
          </a:p>
          <a:p>
            <a:r>
              <a:rPr lang="en-US" dirty="0" smtClean="0"/>
              <a:t> </a:t>
            </a:r>
            <a:r>
              <a:rPr lang="en-US" dirty="0"/>
              <a:t>{ ... } </a:t>
            </a:r>
            <a:endParaRPr lang="en-US" dirty="0" smtClean="0"/>
          </a:p>
          <a:p>
            <a:r>
              <a:rPr lang="en-US" dirty="0" smtClean="0"/>
              <a:t>public </a:t>
            </a:r>
            <a:r>
              <a:rPr lang="en-US" dirty="0"/>
              <a:t>object </a:t>
            </a:r>
            <a:r>
              <a:rPr lang="en-US" dirty="0" err="1"/>
              <a:t>Dequeue</a:t>
            </a:r>
            <a:r>
              <a:rPr lang="en-US" dirty="0" smtClean="0"/>
              <a:t>()</a:t>
            </a:r>
          </a:p>
          <a:p>
            <a:r>
              <a:rPr lang="en-US" dirty="0" smtClean="0"/>
              <a:t> </a:t>
            </a:r>
            <a:r>
              <a:rPr lang="en-US" dirty="0"/>
              <a:t>{ ... object </a:t>
            </a:r>
            <a:r>
              <a:rPr lang="en-US" dirty="0" err="1" smtClean="0"/>
              <a:t>queueItem</a:t>
            </a:r>
            <a:r>
              <a:rPr lang="en-US" dirty="0"/>
              <a:t> </a:t>
            </a:r>
            <a:r>
              <a:rPr lang="en-US" dirty="0" smtClean="0"/>
              <a:t>=</a:t>
            </a:r>
            <a:r>
              <a:rPr lang="en-US" dirty="0" err="1" smtClean="0"/>
              <a:t>this.data</a:t>
            </a:r>
            <a:r>
              <a:rPr lang="en-US" dirty="0" smtClean="0"/>
              <a:t>[</a:t>
            </a:r>
            <a:r>
              <a:rPr lang="en-US" dirty="0" err="1" smtClean="0"/>
              <a:t>this.tail</a:t>
            </a:r>
            <a:r>
              <a:rPr lang="en-US" dirty="0"/>
              <a:t>]; </a:t>
            </a:r>
            <a:endParaRPr lang="en-US" dirty="0" smtClean="0"/>
          </a:p>
          <a:p>
            <a:r>
              <a:rPr lang="en-US" dirty="0" smtClean="0"/>
              <a:t>... </a:t>
            </a:r>
            <a:r>
              <a:rPr lang="en-US" dirty="0"/>
              <a:t>return </a:t>
            </a:r>
            <a:r>
              <a:rPr lang="en-US" dirty="0" err="1"/>
              <a:t>queueItem</a:t>
            </a:r>
            <a:r>
              <a:rPr lang="en-US" dirty="0"/>
              <a:t>; </a:t>
            </a:r>
            <a:endParaRPr lang="en-US" dirty="0" smtClean="0"/>
          </a:p>
          <a:p>
            <a:r>
              <a:rPr lang="en-US" dirty="0"/>
              <a:t> </a:t>
            </a:r>
            <a:r>
              <a:rPr lang="en-US" dirty="0" smtClean="0"/>
              <a:t> }</a:t>
            </a:r>
          </a:p>
          <a:p>
            <a:r>
              <a:rPr lang="en-US" dirty="0" smtClean="0"/>
              <a:t>}</a:t>
            </a:r>
            <a:endParaRPr lang="en-US" dirty="0"/>
          </a:p>
        </p:txBody>
      </p:sp>
      <p:sp>
        <p:nvSpPr>
          <p:cNvPr id="8" name="Slide Number Placeholder 7"/>
          <p:cNvSpPr>
            <a:spLocks noGrp="1"/>
          </p:cNvSpPr>
          <p:nvPr>
            <p:ph type="sldNum" sz="quarter" idx="12"/>
          </p:nvPr>
        </p:nvSpPr>
        <p:spPr/>
        <p:txBody>
          <a:bodyPr/>
          <a:lstStyle/>
          <a:p>
            <a:fld id="{7A46B656-36C5-4502-82ED-E86531F9F4E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685800"/>
          </a:xfrm>
        </p:spPr>
        <p:txBody>
          <a:bodyPr>
            <a:normAutofit fontScale="90000"/>
          </a:bodyPr>
          <a:lstStyle/>
          <a:p>
            <a:r>
              <a:rPr lang="en-US" dirty="0" err="1" smtClean="0"/>
              <a:t>Con’t</a:t>
            </a:r>
            <a:r>
              <a:rPr lang="en-US" dirty="0" smtClean="0"/>
              <a:t>… Problem here is</a:t>
            </a:r>
            <a:endParaRPr lang="en-US" dirty="0"/>
          </a:p>
        </p:txBody>
      </p:sp>
      <p:sp>
        <p:nvSpPr>
          <p:cNvPr id="3" name="Content Placeholder 2"/>
          <p:cNvSpPr>
            <a:spLocks noGrp="1"/>
          </p:cNvSpPr>
          <p:nvPr>
            <p:ph idx="1"/>
          </p:nvPr>
        </p:nvSpPr>
        <p:spPr>
          <a:xfrm>
            <a:off x="1066800" y="685800"/>
            <a:ext cx="8077200" cy="6172200"/>
          </a:xfrm>
        </p:spPr>
        <p:txBody>
          <a:bodyPr>
            <a:normAutofit/>
          </a:bodyPr>
          <a:lstStyle/>
          <a:p>
            <a:pPr>
              <a:buNone/>
            </a:pPr>
            <a:r>
              <a:rPr lang="en-US" sz="1600" dirty="0" smtClean="0">
                <a:solidFill>
                  <a:srgbClr val="FF0000"/>
                </a:solidFill>
              </a:rPr>
              <a:t>1.</a:t>
            </a:r>
            <a:r>
              <a:rPr lang="en-US" sz="1600" dirty="0" smtClean="0"/>
              <a:t> </a:t>
            </a:r>
            <a:r>
              <a:rPr lang="en-US" sz="1600" dirty="0" smtClean="0">
                <a:solidFill>
                  <a:srgbClr val="FF0000"/>
                </a:solidFill>
              </a:rPr>
              <a:t>It requires explicit type conversion</a:t>
            </a:r>
          </a:p>
          <a:p>
            <a:pPr>
              <a:buNone/>
            </a:pPr>
            <a:r>
              <a:rPr lang="en-US" sz="1600" dirty="0" smtClean="0"/>
              <a:t>Queue </a:t>
            </a:r>
            <a:r>
              <a:rPr lang="en-US" sz="1600" dirty="0" err="1" smtClean="0"/>
              <a:t>queue</a:t>
            </a:r>
            <a:r>
              <a:rPr lang="en-US" sz="1600" dirty="0" smtClean="0"/>
              <a:t> = new Queue();</a:t>
            </a:r>
          </a:p>
          <a:p>
            <a:pPr>
              <a:buNone/>
            </a:pPr>
            <a:r>
              <a:rPr lang="en-US" sz="1600" dirty="0" smtClean="0"/>
              <a:t>Horse </a:t>
            </a:r>
            <a:r>
              <a:rPr lang="en-US" sz="1600" dirty="0" err="1" smtClean="0"/>
              <a:t>myHorse</a:t>
            </a:r>
            <a:r>
              <a:rPr lang="en-US" sz="1600" dirty="0" smtClean="0"/>
              <a:t> = new Horse();</a:t>
            </a:r>
          </a:p>
          <a:p>
            <a:pPr>
              <a:buNone/>
            </a:pPr>
            <a:r>
              <a:rPr lang="en-US" sz="1600" dirty="0" err="1" smtClean="0"/>
              <a:t>queue.Enqueue</a:t>
            </a:r>
            <a:r>
              <a:rPr lang="en-US" sz="1600" dirty="0" smtClean="0"/>
              <a:t>(</a:t>
            </a:r>
            <a:r>
              <a:rPr lang="en-US" sz="1600" dirty="0" err="1" smtClean="0"/>
              <a:t>myHorse</a:t>
            </a:r>
            <a:r>
              <a:rPr lang="en-US" sz="1600" dirty="0" smtClean="0"/>
              <a:t>); // Now legal – Horse is an object...</a:t>
            </a:r>
          </a:p>
          <a:p>
            <a:pPr>
              <a:buNone/>
            </a:pPr>
            <a:r>
              <a:rPr lang="en-US" sz="1600" dirty="0" smtClean="0"/>
              <a:t>Horse </a:t>
            </a:r>
            <a:r>
              <a:rPr lang="en-US" sz="1600" dirty="0" err="1" smtClean="0"/>
              <a:t>dequeuedHorse</a:t>
            </a:r>
            <a:r>
              <a:rPr lang="en-US" sz="1600" dirty="0" smtClean="0"/>
              <a:t> =(Horse)</a:t>
            </a:r>
            <a:r>
              <a:rPr lang="en-US" sz="1600" dirty="0" err="1" smtClean="0"/>
              <a:t>queue.Dequeue</a:t>
            </a:r>
            <a:r>
              <a:rPr lang="en-US" sz="1600" dirty="0" smtClean="0"/>
              <a:t>(); // Need to cast object back to a Horse </a:t>
            </a:r>
          </a:p>
          <a:p>
            <a:pPr algn="just">
              <a:buNone/>
            </a:pPr>
            <a:r>
              <a:rPr lang="en-US" sz="1600" dirty="0" smtClean="0"/>
              <a:t> If you don’t cast the returned value, you will get the compiler error “Cannot implicitly convert type ‘object’ to ‘Horse.’”</a:t>
            </a:r>
            <a:endParaRPr lang="en-US" sz="1600" i="1" dirty="0" smtClean="0"/>
          </a:p>
          <a:p>
            <a:pPr>
              <a:buNone/>
            </a:pPr>
            <a:r>
              <a:rPr lang="en-US" sz="1600" dirty="0" smtClean="0"/>
              <a:t>Queue </a:t>
            </a:r>
            <a:r>
              <a:rPr lang="en-US" sz="1600" dirty="0" err="1" smtClean="0"/>
              <a:t>queue</a:t>
            </a:r>
            <a:r>
              <a:rPr lang="en-US" sz="1600" dirty="0" smtClean="0"/>
              <a:t> = new Queue();</a:t>
            </a:r>
          </a:p>
          <a:p>
            <a:pPr>
              <a:buNone/>
            </a:pPr>
            <a:r>
              <a:rPr lang="en-US" sz="1600" dirty="0" smtClean="0"/>
              <a:t>Horse </a:t>
            </a:r>
            <a:r>
              <a:rPr lang="en-US" sz="1600" dirty="0" err="1" smtClean="0"/>
              <a:t>myHorse</a:t>
            </a:r>
            <a:r>
              <a:rPr lang="en-US" sz="1600" dirty="0" smtClean="0"/>
              <a:t> = new Horse();</a:t>
            </a:r>
            <a:r>
              <a:rPr lang="en-US" sz="1600" dirty="0" err="1" smtClean="0"/>
              <a:t>queue.Enqueue</a:t>
            </a:r>
            <a:r>
              <a:rPr lang="en-US" sz="1600" dirty="0" smtClean="0"/>
              <a:t>(</a:t>
            </a:r>
            <a:r>
              <a:rPr lang="en-US" sz="1600" dirty="0" err="1" smtClean="0"/>
              <a:t>myHorse</a:t>
            </a:r>
            <a:r>
              <a:rPr lang="en-US" sz="1600" dirty="0" smtClean="0"/>
              <a:t>);</a:t>
            </a:r>
          </a:p>
          <a:p>
            <a:pPr>
              <a:buNone/>
            </a:pPr>
            <a:r>
              <a:rPr lang="en-US" sz="1600" dirty="0" smtClean="0">
                <a:solidFill>
                  <a:srgbClr val="FF0000"/>
                </a:solidFill>
              </a:rPr>
              <a:t>2. The two types are not compatible </a:t>
            </a:r>
          </a:p>
          <a:p>
            <a:pPr>
              <a:buNone/>
            </a:pPr>
            <a:r>
              <a:rPr lang="en-US" sz="1600" dirty="0" smtClean="0"/>
              <a:t>    Example</a:t>
            </a:r>
          </a:p>
          <a:p>
            <a:r>
              <a:rPr lang="en-US" sz="1600" dirty="0" smtClean="0"/>
              <a:t>Circle </a:t>
            </a:r>
            <a:r>
              <a:rPr lang="en-US" sz="1600" dirty="0" err="1" smtClean="0"/>
              <a:t>myCircle</a:t>
            </a:r>
            <a:r>
              <a:rPr lang="en-US" sz="1600" dirty="0" smtClean="0"/>
              <a:t> = (Circle)</a:t>
            </a:r>
            <a:r>
              <a:rPr lang="en-US" sz="1600" dirty="0" err="1" smtClean="0"/>
              <a:t>queue.Dequeue</a:t>
            </a:r>
            <a:r>
              <a:rPr lang="en-US" sz="1600" dirty="0" smtClean="0"/>
              <a:t>(); // run-time error</a:t>
            </a:r>
          </a:p>
          <a:p>
            <a:pPr>
              <a:buNone/>
            </a:pPr>
            <a:r>
              <a:rPr lang="en-US" sz="1600" dirty="0" smtClean="0">
                <a:solidFill>
                  <a:srgbClr val="FF0000"/>
                </a:solidFill>
              </a:rPr>
              <a:t>3.  It consumes additional memory and processor time if the runtime needs to convert an </a:t>
            </a:r>
            <a:r>
              <a:rPr lang="en-US" sz="1600" i="1" dirty="0" smtClean="0">
                <a:solidFill>
                  <a:srgbClr val="FF0000"/>
                </a:solidFill>
              </a:rPr>
              <a:t>object to a value type and back again. </a:t>
            </a:r>
            <a:endParaRPr lang="en-US" sz="1600" dirty="0" smtClean="0">
              <a:solidFill>
                <a:srgbClr val="FF0000"/>
              </a:solidFill>
            </a:endParaRPr>
          </a:p>
          <a:p>
            <a:pPr>
              <a:buNone/>
            </a:pPr>
            <a:r>
              <a:rPr lang="en-US" sz="1600" dirty="0" smtClean="0"/>
              <a:t> Queue </a:t>
            </a:r>
            <a:r>
              <a:rPr lang="en-US" sz="1600" dirty="0" err="1" smtClean="0"/>
              <a:t>queue</a:t>
            </a:r>
            <a:r>
              <a:rPr lang="en-US" sz="1600" dirty="0" smtClean="0"/>
              <a:t> = new Queue();</a:t>
            </a:r>
          </a:p>
          <a:p>
            <a:pPr>
              <a:buNone/>
            </a:pPr>
            <a:r>
              <a:rPr lang="en-US" sz="1600" dirty="0" smtClean="0"/>
              <a:t>  </a:t>
            </a:r>
            <a:r>
              <a:rPr lang="en-US" sz="1600" dirty="0" err="1" smtClean="0"/>
              <a:t>int</a:t>
            </a:r>
            <a:r>
              <a:rPr lang="en-US" sz="1600" dirty="0" smtClean="0"/>
              <a:t> </a:t>
            </a:r>
            <a:r>
              <a:rPr lang="en-US" sz="1600" dirty="0" err="1" smtClean="0"/>
              <a:t>myInt</a:t>
            </a:r>
            <a:r>
              <a:rPr lang="en-US" sz="1600" dirty="0" smtClean="0"/>
              <a:t> = 99;</a:t>
            </a:r>
          </a:p>
          <a:p>
            <a:pPr>
              <a:buNone/>
            </a:pPr>
            <a:r>
              <a:rPr lang="en-US" sz="1600" dirty="0" smtClean="0"/>
              <a:t>  </a:t>
            </a:r>
            <a:r>
              <a:rPr lang="en-US" sz="1600" dirty="0" err="1" smtClean="0"/>
              <a:t>queue.Enqueue</a:t>
            </a:r>
            <a:r>
              <a:rPr lang="en-US" sz="1600" dirty="0" smtClean="0"/>
              <a:t>(</a:t>
            </a:r>
            <a:r>
              <a:rPr lang="en-US" sz="1600" dirty="0" err="1" smtClean="0"/>
              <a:t>myInt</a:t>
            </a:r>
            <a:r>
              <a:rPr lang="en-US" sz="1600" dirty="0" smtClean="0"/>
              <a:t>); // box the </a:t>
            </a:r>
            <a:r>
              <a:rPr lang="en-US" sz="1600" dirty="0" err="1" smtClean="0"/>
              <a:t>int</a:t>
            </a:r>
            <a:r>
              <a:rPr lang="en-US" sz="1600" dirty="0" smtClean="0"/>
              <a:t> to an object..</a:t>
            </a:r>
          </a:p>
          <a:p>
            <a:pPr>
              <a:buNone/>
            </a:pPr>
            <a:r>
              <a:rPr lang="en-US" sz="1600" dirty="0" smtClean="0"/>
              <a:t>  </a:t>
            </a:r>
            <a:r>
              <a:rPr lang="en-US" sz="1600" dirty="0" err="1" smtClean="0"/>
              <a:t>myInt</a:t>
            </a:r>
            <a:r>
              <a:rPr lang="en-US" sz="1600" dirty="0" smtClean="0"/>
              <a:t> = (</a:t>
            </a:r>
            <a:r>
              <a:rPr lang="en-US" sz="1600" dirty="0" err="1" smtClean="0"/>
              <a:t>int</a:t>
            </a:r>
            <a:r>
              <a:rPr lang="en-US" sz="1600" dirty="0" smtClean="0"/>
              <a:t>)</a:t>
            </a:r>
            <a:r>
              <a:rPr lang="en-US" sz="1600" dirty="0" err="1" smtClean="0"/>
              <a:t>queue.Dequeue</a:t>
            </a:r>
            <a:r>
              <a:rPr lang="en-US" sz="1600" dirty="0" smtClean="0"/>
              <a:t>(); // </a:t>
            </a:r>
            <a:r>
              <a:rPr lang="en-US" sz="1600" dirty="0" err="1" smtClean="0"/>
              <a:t>unbox</a:t>
            </a:r>
            <a:r>
              <a:rPr lang="en-US" sz="1600" dirty="0" smtClean="0"/>
              <a:t> the object to an </a:t>
            </a:r>
            <a:r>
              <a:rPr lang="en-US" sz="1600" dirty="0" err="1" smtClean="0"/>
              <a:t>int</a:t>
            </a:r>
            <a:endParaRPr lang="en-US" sz="1600"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866888" cy="533400"/>
          </a:xfrm>
        </p:spPr>
        <p:txBody>
          <a:bodyPr>
            <a:normAutofit fontScale="90000"/>
          </a:bodyPr>
          <a:lstStyle/>
          <a:p>
            <a:r>
              <a:rPr lang="en-US" sz="3200" b="1" dirty="0" smtClean="0">
                <a:solidFill>
                  <a:srgbClr val="C00000"/>
                </a:solidFill>
              </a:rPr>
              <a:t>The Generics Solution</a:t>
            </a:r>
            <a:endParaRPr lang="en-US" sz="3200" dirty="0">
              <a:solidFill>
                <a:srgbClr val="C00000"/>
              </a:solidFill>
            </a:endParaRPr>
          </a:p>
        </p:txBody>
      </p:sp>
      <p:sp>
        <p:nvSpPr>
          <p:cNvPr id="3" name="Content Placeholder 2"/>
          <p:cNvSpPr>
            <a:spLocks noGrp="1"/>
          </p:cNvSpPr>
          <p:nvPr>
            <p:ph idx="1"/>
          </p:nvPr>
        </p:nvSpPr>
        <p:spPr>
          <a:xfrm>
            <a:off x="1066800" y="457200"/>
            <a:ext cx="8077200" cy="6400800"/>
          </a:xfrm>
        </p:spPr>
        <p:txBody>
          <a:bodyPr>
            <a:normAutofit fontScale="25000" lnSpcReduction="20000"/>
          </a:bodyPr>
          <a:lstStyle/>
          <a:p>
            <a:pPr algn="just">
              <a:lnSpc>
                <a:spcPct val="120000"/>
              </a:lnSpc>
            </a:pPr>
            <a:r>
              <a:rPr lang="en-US" sz="5600" dirty="0" smtClean="0">
                <a:latin typeface="Times New Roman" pitchFamily="18" charset="0"/>
                <a:cs typeface="Times New Roman" pitchFamily="18" charset="0"/>
              </a:rPr>
              <a:t>C# provides generics to remove the need for casting, improve type safety, reduce the amount of boxing required, and make it easier to create generalized classes and methods. </a:t>
            </a:r>
          </a:p>
          <a:p>
            <a:pPr algn="just">
              <a:lnSpc>
                <a:spcPct val="120000"/>
              </a:lnSpc>
            </a:pPr>
            <a:r>
              <a:rPr lang="en-US" sz="5600" dirty="0" smtClean="0">
                <a:latin typeface="Times New Roman" pitchFamily="18" charset="0"/>
                <a:cs typeface="Times New Roman" pitchFamily="18" charset="0"/>
              </a:rPr>
              <a:t>Generic classes and methods accept </a:t>
            </a:r>
            <a:r>
              <a:rPr lang="en-US" sz="5600" b="1" i="1" dirty="0" smtClean="0">
                <a:solidFill>
                  <a:srgbClr val="C00000"/>
                </a:solidFill>
                <a:latin typeface="Times New Roman" pitchFamily="18" charset="0"/>
                <a:cs typeface="Times New Roman" pitchFamily="18" charset="0"/>
              </a:rPr>
              <a:t>type parameters</a:t>
            </a:r>
            <a:r>
              <a:rPr lang="en-US" sz="5600" i="1" dirty="0" smtClean="0">
                <a:latin typeface="Times New Roman" pitchFamily="18" charset="0"/>
                <a:cs typeface="Times New Roman" pitchFamily="18" charset="0"/>
              </a:rPr>
              <a:t>, which specify the types of objects that they operate on. </a:t>
            </a:r>
          </a:p>
          <a:p>
            <a:pPr algn="just">
              <a:lnSpc>
                <a:spcPct val="120000"/>
              </a:lnSpc>
            </a:pPr>
            <a:r>
              <a:rPr lang="en-US" sz="5600" i="1" dirty="0" smtClean="0">
                <a:latin typeface="Times New Roman" pitchFamily="18" charset="0"/>
                <a:cs typeface="Times New Roman" pitchFamily="18" charset="0"/>
              </a:rPr>
              <a:t>In C#, you indicate that a class is a generic class by providing a </a:t>
            </a:r>
            <a:r>
              <a:rPr lang="en-US" sz="5600" b="1" i="1" dirty="0" smtClean="0">
                <a:solidFill>
                  <a:srgbClr val="C00000"/>
                </a:solidFill>
                <a:latin typeface="Times New Roman" pitchFamily="18" charset="0"/>
                <a:cs typeface="Times New Roman" pitchFamily="18" charset="0"/>
              </a:rPr>
              <a:t>type parameter in angle brackets</a:t>
            </a:r>
            <a:r>
              <a:rPr lang="en-US" sz="5600" i="1" dirty="0" smtClean="0">
                <a:latin typeface="Times New Roman" pitchFamily="18" charset="0"/>
                <a:cs typeface="Times New Roman" pitchFamily="18" charset="0"/>
              </a:rPr>
              <a:t>, like this:</a:t>
            </a:r>
          </a:p>
          <a:p>
            <a:pPr lvl="2" algn="just">
              <a:lnSpc>
                <a:spcPct val="120000"/>
              </a:lnSpc>
              <a:buNone/>
            </a:pPr>
            <a:r>
              <a:rPr lang="en-US" sz="4800" b="1" dirty="0" smtClean="0">
                <a:solidFill>
                  <a:srgbClr val="C00000"/>
                </a:solidFill>
                <a:latin typeface="Times New Roman" pitchFamily="18" charset="0"/>
                <a:cs typeface="Times New Roman" pitchFamily="18" charset="0"/>
              </a:rPr>
              <a:t>class Queue&lt;T&gt;</a:t>
            </a:r>
          </a:p>
          <a:p>
            <a:pPr lvl="2" algn="just">
              <a:lnSpc>
                <a:spcPct val="120000"/>
              </a:lnSpc>
              <a:buNone/>
            </a:pPr>
            <a:r>
              <a:rPr lang="en-US" sz="4800" b="1" dirty="0" smtClean="0">
                <a:solidFill>
                  <a:srgbClr val="C00000"/>
                </a:solidFill>
                <a:latin typeface="Times New Roman" pitchFamily="18" charset="0"/>
                <a:cs typeface="Times New Roman" pitchFamily="18" charset="0"/>
              </a:rPr>
              <a:t>{ ...}</a:t>
            </a:r>
          </a:p>
          <a:p>
            <a:pPr algn="just">
              <a:lnSpc>
                <a:spcPct val="120000"/>
              </a:lnSpc>
            </a:pPr>
            <a:r>
              <a:rPr lang="en-US" sz="4800" dirty="0" smtClean="0">
                <a:latin typeface="Times New Roman" pitchFamily="18" charset="0"/>
                <a:cs typeface="Times New Roman" pitchFamily="18" charset="0"/>
              </a:rPr>
              <a:t>The </a:t>
            </a:r>
            <a:r>
              <a:rPr lang="en-US" sz="4800" i="1" dirty="0" smtClean="0">
                <a:latin typeface="Times New Roman" pitchFamily="18" charset="0"/>
                <a:cs typeface="Times New Roman" pitchFamily="18" charset="0"/>
              </a:rPr>
              <a:t>T in this example acts as a placeholder for a real type at compile time. When you write code to instantiate a generic Queue, you provide the type that should be substituted for T (Circle, Horse, </a:t>
            </a:r>
            <a:r>
              <a:rPr lang="en-US" sz="4800" i="1" dirty="0" err="1" smtClean="0">
                <a:latin typeface="Times New Roman" pitchFamily="18" charset="0"/>
                <a:cs typeface="Times New Roman" pitchFamily="18" charset="0"/>
              </a:rPr>
              <a:t>int</a:t>
            </a:r>
            <a:r>
              <a:rPr lang="en-US" sz="4800" i="1" dirty="0" smtClean="0">
                <a:latin typeface="Times New Roman" pitchFamily="18" charset="0"/>
                <a:cs typeface="Times New Roman" pitchFamily="18" charset="0"/>
              </a:rPr>
              <a:t>, and so on). </a:t>
            </a:r>
          </a:p>
          <a:p>
            <a:pPr algn="just">
              <a:lnSpc>
                <a:spcPct val="120000"/>
              </a:lnSpc>
            </a:pPr>
            <a:r>
              <a:rPr lang="en-US" sz="4800" i="1" dirty="0" smtClean="0">
                <a:latin typeface="Times New Roman" pitchFamily="18" charset="0"/>
                <a:cs typeface="Times New Roman" pitchFamily="18" charset="0"/>
              </a:rPr>
              <a:t>When you define the fields and methods in the class, you use this same placeholder to indicate the type of these items, </a:t>
            </a:r>
          </a:p>
          <a:p>
            <a:pPr>
              <a:buNone/>
            </a:pPr>
            <a:r>
              <a:rPr lang="en-US" sz="5600" dirty="0" smtClean="0"/>
              <a:t>class Queue&lt;T&gt;</a:t>
            </a:r>
          </a:p>
          <a:p>
            <a:pPr>
              <a:buNone/>
            </a:pPr>
            <a:r>
              <a:rPr lang="en-US" sz="5600" dirty="0" smtClean="0"/>
              <a:t>{ ... private T[] data; // array is of type 'T' where 'T' is the type parameter ... </a:t>
            </a:r>
          </a:p>
          <a:p>
            <a:pPr>
              <a:buNone/>
            </a:pPr>
            <a:r>
              <a:rPr lang="en-US" sz="5600" dirty="0" smtClean="0"/>
              <a:t>	public Queue()</a:t>
            </a:r>
          </a:p>
          <a:p>
            <a:pPr>
              <a:buNone/>
            </a:pPr>
            <a:r>
              <a:rPr lang="en-US" sz="5600" dirty="0" smtClean="0"/>
              <a:t>	 { </a:t>
            </a:r>
            <a:r>
              <a:rPr lang="en-US" sz="5600" dirty="0" err="1" smtClean="0"/>
              <a:t>this.data</a:t>
            </a:r>
            <a:r>
              <a:rPr lang="en-US" sz="5600" dirty="0" smtClean="0"/>
              <a:t> = new T[DEFAULTQUEUESIZE]; // use 'T' as the data type </a:t>
            </a:r>
          </a:p>
          <a:p>
            <a:pPr>
              <a:buNone/>
            </a:pPr>
            <a:r>
              <a:rPr lang="en-US" sz="5600" dirty="0" smtClean="0"/>
              <a:t>	} </a:t>
            </a:r>
          </a:p>
          <a:p>
            <a:pPr>
              <a:buNone/>
            </a:pPr>
            <a:r>
              <a:rPr lang="en-US" sz="5600" dirty="0" smtClean="0"/>
              <a:t>	public Queue(</a:t>
            </a:r>
            <a:r>
              <a:rPr lang="en-US" sz="5600" dirty="0" err="1" smtClean="0"/>
              <a:t>int</a:t>
            </a:r>
            <a:r>
              <a:rPr lang="en-US" sz="5600" dirty="0" smtClean="0"/>
              <a:t> size) </a:t>
            </a:r>
          </a:p>
          <a:p>
            <a:pPr>
              <a:buNone/>
            </a:pPr>
            <a:r>
              <a:rPr lang="en-US" sz="5600" dirty="0" smtClean="0"/>
              <a:t>	{ ... </a:t>
            </a:r>
            <a:r>
              <a:rPr lang="en-US" sz="5600" dirty="0" err="1" smtClean="0"/>
              <a:t>this.data</a:t>
            </a:r>
            <a:r>
              <a:rPr lang="en-US" sz="5600" dirty="0" smtClean="0"/>
              <a:t> = new T[size]; ... </a:t>
            </a:r>
          </a:p>
          <a:p>
            <a:pPr>
              <a:buNone/>
            </a:pPr>
            <a:r>
              <a:rPr lang="en-US" sz="5600" dirty="0" smtClean="0"/>
              <a:t>	}</a:t>
            </a:r>
          </a:p>
          <a:p>
            <a:pPr>
              <a:buNone/>
            </a:pPr>
            <a:r>
              <a:rPr lang="en-US" sz="5600" dirty="0" smtClean="0"/>
              <a:t>	 public void </a:t>
            </a:r>
            <a:r>
              <a:rPr lang="en-US" sz="5600" dirty="0" err="1" smtClean="0"/>
              <a:t>Enqueue</a:t>
            </a:r>
            <a:r>
              <a:rPr lang="en-US" sz="5600" dirty="0" smtClean="0"/>
              <a:t>(T item) // use 'T' as the type of the method parameter</a:t>
            </a:r>
          </a:p>
          <a:p>
            <a:pPr>
              <a:buNone/>
            </a:pPr>
            <a:r>
              <a:rPr lang="en-US" sz="5600" dirty="0" smtClean="0"/>
              <a:t>	 { ... }</a:t>
            </a:r>
          </a:p>
          <a:p>
            <a:pPr>
              <a:buNone/>
            </a:pPr>
            <a:r>
              <a:rPr lang="en-US" sz="5600" dirty="0" smtClean="0"/>
              <a:t>	 public T </a:t>
            </a:r>
            <a:r>
              <a:rPr lang="en-US" sz="5600" dirty="0" err="1" smtClean="0"/>
              <a:t>Dequeue</a:t>
            </a:r>
            <a:r>
              <a:rPr lang="en-US" sz="5600" dirty="0" smtClean="0"/>
              <a:t>() // use 'T' as the type of the return value </a:t>
            </a:r>
          </a:p>
          <a:p>
            <a:pPr>
              <a:buNone/>
            </a:pPr>
            <a:r>
              <a:rPr lang="en-US" sz="5600" dirty="0" smtClean="0"/>
              <a:t>	{ ... T </a:t>
            </a:r>
            <a:r>
              <a:rPr lang="en-US" sz="5600" dirty="0" err="1" smtClean="0"/>
              <a:t>queueItem</a:t>
            </a:r>
            <a:r>
              <a:rPr lang="en-US" sz="5600" dirty="0" smtClean="0"/>
              <a:t> = </a:t>
            </a:r>
            <a:r>
              <a:rPr lang="en-US" sz="5600" dirty="0" err="1" smtClean="0"/>
              <a:t>this.data</a:t>
            </a:r>
            <a:r>
              <a:rPr lang="en-US" sz="5600" dirty="0" smtClean="0"/>
              <a:t>[</a:t>
            </a:r>
            <a:r>
              <a:rPr lang="en-US" sz="5600" dirty="0" err="1" smtClean="0"/>
              <a:t>this.tail</a:t>
            </a:r>
            <a:r>
              <a:rPr lang="en-US" sz="5600" dirty="0" smtClean="0"/>
              <a:t>]; // the data in the array is of type 'T' </a:t>
            </a:r>
          </a:p>
          <a:p>
            <a:pPr>
              <a:buNone/>
            </a:pPr>
            <a:r>
              <a:rPr lang="en-US" sz="5600" dirty="0" smtClean="0"/>
              <a:t>  	 ... return </a:t>
            </a:r>
            <a:r>
              <a:rPr lang="en-US" sz="5600" dirty="0" err="1" smtClean="0"/>
              <a:t>queueItem</a:t>
            </a:r>
            <a:r>
              <a:rPr lang="en-US" sz="5600" dirty="0" smtClean="0"/>
              <a:t>; </a:t>
            </a:r>
          </a:p>
          <a:p>
            <a:pPr>
              <a:buNone/>
            </a:pPr>
            <a:r>
              <a:rPr lang="en-US" sz="5600" dirty="0" smtClean="0"/>
              <a:t>	}</a:t>
            </a:r>
          </a:p>
          <a:p>
            <a:pPr>
              <a:buNone/>
            </a:pPr>
            <a:r>
              <a:rPr lang="en-US" sz="5600" dirty="0" smtClean="0"/>
              <a:t>}</a:t>
            </a:r>
            <a:endParaRPr lang="en-US" sz="5600"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533400"/>
          </a:xfrm>
        </p:spPr>
        <p:txBody>
          <a:bodyPr>
            <a:normAutofit fontScale="90000"/>
          </a:bodyPr>
          <a:lstStyle/>
          <a:p>
            <a:r>
              <a:rPr lang="en-US" b="1" dirty="0" smtClean="0"/>
              <a:t>Creating a Generic Method</a:t>
            </a:r>
            <a:endParaRPr lang="en-US" dirty="0"/>
          </a:p>
        </p:txBody>
      </p:sp>
      <p:sp>
        <p:nvSpPr>
          <p:cNvPr id="3" name="Content Placeholder 2"/>
          <p:cNvSpPr>
            <a:spLocks noGrp="1"/>
          </p:cNvSpPr>
          <p:nvPr>
            <p:ph idx="1"/>
          </p:nvPr>
        </p:nvSpPr>
        <p:spPr>
          <a:xfrm>
            <a:off x="1066800" y="762000"/>
            <a:ext cx="7866888" cy="5791200"/>
          </a:xfrm>
        </p:spPr>
        <p:txBody>
          <a:bodyPr>
            <a:normAutofit fontScale="92500" lnSpcReduction="20000"/>
          </a:bodyPr>
          <a:lstStyle/>
          <a:p>
            <a:pPr algn="just"/>
            <a:r>
              <a:rPr lang="en-US" sz="2200" dirty="0" smtClean="0"/>
              <a:t>You can specify the types of the parameters and the return type by using a </a:t>
            </a:r>
            <a:r>
              <a:rPr lang="en-US" sz="2200" b="1" i="1" dirty="0" smtClean="0"/>
              <a:t>type parameter.</a:t>
            </a:r>
            <a:endParaRPr lang="en-US" sz="2200" dirty="0" smtClean="0"/>
          </a:p>
          <a:p>
            <a:pPr algn="just"/>
            <a:r>
              <a:rPr lang="en-US" sz="2200" dirty="0" smtClean="0"/>
              <a:t>You can define generalized methods that are type-safe and avoid the overhead of casting (and boxing, in some cases). </a:t>
            </a:r>
          </a:p>
          <a:p>
            <a:pPr algn="just"/>
            <a:r>
              <a:rPr lang="en-US" sz="2200" dirty="0" smtClean="0"/>
              <a:t>Generic methods are frequently used in conjunction with generic classes </a:t>
            </a:r>
          </a:p>
          <a:p>
            <a:pPr lvl="8">
              <a:buNone/>
            </a:pPr>
            <a:r>
              <a:rPr lang="en-US" sz="1700" b="1" dirty="0" smtClean="0">
                <a:solidFill>
                  <a:srgbClr val="C00000"/>
                </a:solidFill>
              </a:rPr>
              <a:t>static void Swap&lt;T&gt;(ref T first, ref T second)</a:t>
            </a:r>
          </a:p>
          <a:p>
            <a:pPr lvl="8">
              <a:buNone/>
            </a:pPr>
            <a:r>
              <a:rPr lang="en-US" sz="1700" b="1" dirty="0" smtClean="0">
                <a:solidFill>
                  <a:srgbClr val="C00000"/>
                </a:solidFill>
              </a:rPr>
              <a:t>{  T temp = first; </a:t>
            </a:r>
          </a:p>
          <a:p>
            <a:pPr lvl="8">
              <a:buNone/>
            </a:pPr>
            <a:r>
              <a:rPr lang="en-US" sz="1700" b="1" dirty="0" smtClean="0">
                <a:solidFill>
                  <a:srgbClr val="C00000"/>
                </a:solidFill>
              </a:rPr>
              <a:t>  first = second; </a:t>
            </a:r>
          </a:p>
          <a:p>
            <a:pPr lvl="8">
              <a:buNone/>
            </a:pPr>
            <a:r>
              <a:rPr lang="en-US" sz="1700" b="1" dirty="0" smtClean="0">
                <a:solidFill>
                  <a:srgbClr val="C00000"/>
                </a:solidFill>
              </a:rPr>
              <a:t>  second = temp;</a:t>
            </a:r>
          </a:p>
          <a:p>
            <a:pPr lvl="8">
              <a:buNone/>
            </a:pPr>
            <a:r>
              <a:rPr lang="en-US" sz="1700" b="1" dirty="0" smtClean="0">
                <a:solidFill>
                  <a:srgbClr val="C00000"/>
                </a:solidFill>
              </a:rPr>
              <a:t>}</a:t>
            </a:r>
          </a:p>
          <a:p>
            <a:pPr algn="just">
              <a:lnSpc>
                <a:spcPct val="160000"/>
              </a:lnSpc>
              <a:buNone/>
            </a:pPr>
            <a:r>
              <a:rPr lang="en-US" sz="2000" dirty="0" smtClean="0"/>
              <a:t>     The following examples show how to invoke the </a:t>
            </a:r>
            <a:r>
              <a:rPr lang="en-US" sz="2000" i="1" dirty="0" smtClean="0"/>
              <a:t>Swap&lt;T&gt; method to swap over two </a:t>
            </a:r>
            <a:r>
              <a:rPr lang="en-US" sz="2000" i="1" dirty="0" err="1" smtClean="0"/>
              <a:t>ints</a:t>
            </a:r>
            <a:r>
              <a:rPr lang="en-US" sz="2000" i="1" dirty="0" smtClean="0"/>
              <a:t> and two strings:</a:t>
            </a:r>
          </a:p>
          <a:p>
            <a:pPr algn="just">
              <a:lnSpc>
                <a:spcPct val="160000"/>
              </a:lnSpc>
              <a:buNone/>
            </a:pPr>
            <a:r>
              <a:rPr lang="en-US" sz="2000" i="1" dirty="0" smtClean="0"/>
              <a:t>//Main</a:t>
            </a:r>
          </a:p>
          <a:p>
            <a:pPr algn="just">
              <a:buNone/>
            </a:pPr>
            <a:r>
              <a:rPr lang="en-US" sz="2000" dirty="0" err="1" smtClean="0"/>
              <a:t>int</a:t>
            </a:r>
            <a:r>
              <a:rPr lang="en-US" sz="2000" dirty="0" smtClean="0"/>
              <a:t> a = 1, b = 2;</a:t>
            </a:r>
          </a:p>
          <a:p>
            <a:pPr algn="just">
              <a:buNone/>
            </a:pPr>
            <a:r>
              <a:rPr lang="en-US" sz="2000" dirty="0" smtClean="0"/>
              <a:t>Swap&lt;</a:t>
            </a:r>
            <a:r>
              <a:rPr lang="en-US" sz="2000" dirty="0" err="1" smtClean="0"/>
              <a:t>int</a:t>
            </a:r>
            <a:r>
              <a:rPr lang="en-US" sz="2000" dirty="0" smtClean="0"/>
              <a:t>&gt;(ref a, ref b);</a:t>
            </a:r>
          </a:p>
          <a:p>
            <a:pPr algn="just">
              <a:buNone/>
            </a:pPr>
            <a:r>
              <a:rPr lang="en-US" sz="2000" dirty="0" smtClean="0"/>
              <a:t>string s1 = "Hello", s2 = "World";</a:t>
            </a:r>
          </a:p>
          <a:p>
            <a:pPr algn="just">
              <a:buNone/>
            </a:pPr>
            <a:r>
              <a:rPr lang="en-US" sz="2000" dirty="0" smtClean="0"/>
              <a:t>Swap&lt;string&gt;(ref s1, ref s2);</a:t>
            </a:r>
            <a:endParaRPr lang="en-US" sz="2000"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866888" cy="1417638"/>
          </a:xfrm>
        </p:spPr>
        <p:txBody>
          <a:bodyPr>
            <a:normAutofit/>
          </a:bodyPr>
          <a:lstStyle/>
          <a:p>
            <a:pPr algn="ctr"/>
            <a:r>
              <a:rPr lang="en-US" sz="2000" b="1" dirty="0" smtClean="0"/>
              <a:t>Generics vs. Generalized Classes</a:t>
            </a:r>
            <a:br>
              <a:rPr lang="en-US" sz="2000" b="1" dirty="0" smtClean="0"/>
            </a:br>
            <a:r>
              <a:rPr lang="en-US" sz="2000" b="1" dirty="0" smtClean="0"/>
              <a:t> or </a:t>
            </a:r>
            <a:br>
              <a:rPr lang="en-US" sz="2000" b="1" dirty="0" smtClean="0"/>
            </a:br>
            <a:r>
              <a:rPr lang="en-US" sz="2000" b="1" dirty="0" err="1" smtClean="0"/>
              <a:t>Differation</a:t>
            </a:r>
            <a:r>
              <a:rPr lang="en-US" sz="2000" b="1" dirty="0" smtClean="0"/>
              <a:t>  between generics and generalized classes</a:t>
            </a:r>
            <a:endParaRPr lang="en-US" sz="2000" dirty="0"/>
          </a:p>
        </p:txBody>
      </p:sp>
      <p:sp>
        <p:nvSpPr>
          <p:cNvPr id="3" name="Content Placeholder 2"/>
          <p:cNvSpPr>
            <a:spLocks noGrp="1"/>
          </p:cNvSpPr>
          <p:nvPr>
            <p:ph idx="1"/>
          </p:nvPr>
        </p:nvSpPr>
        <p:spPr>
          <a:xfrm>
            <a:off x="1143000" y="1447800"/>
            <a:ext cx="3657600" cy="4800600"/>
          </a:xfrm>
        </p:spPr>
        <p:txBody>
          <a:bodyPr/>
          <a:lstStyle/>
          <a:p>
            <a:r>
              <a:rPr lang="en-US" dirty="0" smtClean="0"/>
              <a:t>Generics classes</a:t>
            </a:r>
          </a:p>
          <a:p>
            <a:r>
              <a:rPr lang="en-US" sz="1800" dirty="0" smtClean="0"/>
              <a:t>Generic class that uses </a:t>
            </a:r>
            <a:r>
              <a:rPr lang="en-US" sz="1800" b="1" i="1" dirty="0" smtClean="0"/>
              <a:t>type parameters</a:t>
            </a:r>
          </a:p>
          <a:p>
            <a:r>
              <a:rPr lang="en-US" sz="1800" i="1" dirty="0" smtClean="0"/>
              <a:t>Example </a:t>
            </a:r>
            <a:r>
              <a:rPr lang="en-US" sz="1800" b="1" i="1" dirty="0" smtClean="0">
                <a:solidFill>
                  <a:srgbClr val="C00000"/>
                </a:solidFill>
              </a:rPr>
              <a:t>Queue&lt;T&gt; class</a:t>
            </a:r>
            <a:r>
              <a:rPr lang="en-US" sz="1800" i="1" dirty="0" smtClean="0"/>
              <a:t>. Each time you use this class with a type parameter (such as Queue&lt;</a:t>
            </a:r>
            <a:r>
              <a:rPr lang="en-US" sz="1800" i="1" dirty="0" err="1" smtClean="0"/>
              <a:t>int</a:t>
            </a:r>
            <a:r>
              <a:rPr lang="en-US" sz="1800" i="1" dirty="0" smtClean="0"/>
              <a:t>&gt; or Queue&lt;Horse&gt;), you cause the compiler to generate an entirely new class that happens to have functionality defined by the generic class </a:t>
            </a:r>
          </a:p>
          <a:p>
            <a:r>
              <a:rPr lang="en-US" sz="1800" dirty="0" smtClean="0"/>
              <a:t>This means that </a:t>
            </a:r>
            <a:r>
              <a:rPr lang="en-US" sz="1800" i="1" dirty="0" smtClean="0"/>
              <a:t>Queue&lt;</a:t>
            </a:r>
            <a:r>
              <a:rPr lang="en-US" sz="1800" i="1" dirty="0" err="1" smtClean="0"/>
              <a:t>int</a:t>
            </a:r>
            <a:r>
              <a:rPr lang="en-US" sz="1800" i="1" dirty="0" smtClean="0"/>
              <a:t>&gt; is a completely different type from Queue&lt;Horse&gt;, but they both happen to have the same behavior </a:t>
            </a:r>
            <a:r>
              <a:rPr lang="en-US" sz="1800" dirty="0" smtClean="0"/>
              <a:t> </a:t>
            </a:r>
          </a:p>
          <a:p>
            <a:endParaRPr lang="en-US" sz="1800" dirty="0"/>
          </a:p>
        </p:txBody>
      </p:sp>
      <p:sp>
        <p:nvSpPr>
          <p:cNvPr id="4" name="Content Placeholder 2"/>
          <p:cNvSpPr txBox="1">
            <a:spLocks/>
          </p:cNvSpPr>
          <p:nvPr/>
        </p:nvSpPr>
        <p:spPr>
          <a:xfrm>
            <a:off x="5257800" y="1447800"/>
            <a:ext cx="3886200" cy="49530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Generalized classes</a:t>
            </a:r>
          </a:p>
          <a:p>
            <a:pPr marL="365760" lvl="0" indent="-283464">
              <a:spcBef>
                <a:spcPts val="600"/>
              </a:spcBef>
              <a:buClr>
                <a:schemeClr val="accent1"/>
              </a:buClr>
              <a:buSzPct val="80000"/>
              <a:buFont typeface="Wingdings 2"/>
              <a:buChar char=""/>
            </a:pPr>
            <a:r>
              <a:rPr lang="en-US" dirty="0" smtClean="0"/>
              <a:t>These are designed to take parameters that can be cast to different types</a:t>
            </a:r>
          </a:p>
          <a:p>
            <a:pPr marL="365760" lvl="0" indent="-283464">
              <a:spcBef>
                <a:spcPts val="600"/>
              </a:spcBef>
              <a:buClr>
                <a:schemeClr val="accent1"/>
              </a:buClr>
              <a:buSzPct val="80000"/>
              <a:buFont typeface="Wingdings 2"/>
              <a:buChar char=""/>
            </a:pPr>
            <a:r>
              <a:rPr lang="en-US" dirty="0" smtClean="0"/>
              <a:t>For example, the object-based version of the </a:t>
            </a:r>
            <a:r>
              <a:rPr lang="en-US" i="1" dirty="0" smtClean="0">
                <a:solidFill>
                  <a:srgbClr val="C00000"/>
                </a:solidFill>
              </a:rPr>
              <a:t>Queue class </a:t>
            </a:r>
            <a:r>
              <a:rPr lang="en-US" i="1" dirty="0" smtClean="0"/>
              <a:t>shown earlier is a generalized class</a:t>
            </a:r>
          </a:p>
          <a:p>
            <a:pPr marL="365760" lvl="0" indent="-283464">
              <a:spcBef>
                <a:spcPts val="600"/>
              </a:spcBef>
              <a:buClr>
                <a:schemeClr val="accent1"/>
              </a:buClr>
              <a:buSzPct val="80000"/>
              <a:buFont typeface="Wingdings 2"/>
              <a:buChar char=""/>
            </a:pPr>
            <a:r>
              <a:rPr lang="en-US" dirty="0" smtClean="0"/>
              <a:t>There is a </a:t>
            </a:r>
            <a:r>
              <a:rPr lang="en-US" i="1" dirty="0" smtClean="0"/>
              <a:t>single implementation of this class, and its methods take object parameters and return object types  </a:t>
            </a:r>
            <a:r>
              <a:rPr lang="en-US" dirty="0" smtClean="0"/>
              <a:t> </a:t>
            </a:r>
            <a:endParaRPr kumimoji="0" lang="en-US"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A46B656-36C5-4502-82ED-E86531F9F4E1}"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Creating a Generic Class</a:t>
            </a:r>
            <a:endParaRPr lang="en-US" dirty="0"/>
          </a:p>
        </p:txBody>
      </p:sp>
      <p:sp>
        <p:nvSpPr>
          <p:cNvPr id="3" name="Content Placeholder 2"/>
          <p:cNvSpPr>
            <a:spLocks noGrp="1"/>
          </p:cNvSpPr>
          <p:nvPr>
            <p:ph idx="1"/>
          </p:nvPr>
        </p:nvSpPr>
        <p:spPr/>
        <p:txBody>
          <a:bodyPr/>
          <a:lstStyle/>
          <a:p>
            <a:r>
              <a:rPr lang="en-US" dirty="0" smtClean="0"/>
              <a:t>T</a:t>
            </a:r>
            <a:r>
              <a:rPr lang="en-US" b="1" dirty="0" smtClean="0"/>
              <a:t>he Theory of Binary Trees</a:t>
            </a:r>
            <a:endParaRPr lang="en-US"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C00000"/>
                </a:solidFill>
              </a:rPr>
              <a:t>    Module 4</a:t>
            </a:r>
            <a:br>
              <a:rPr lang="en-US" b="1" dirty="0" smtClean="0">
                <a:solidFill>
                  <a:srgbClr val="C00000"/>
                </a:solidFill>
              </a:rPr>
            </a:br>
            <a:r>
              <a:rPr lang="en-US" b="1" dirty="0" smtClean="0">
                <a:solidFill>
                  <a:srgbClr val="C00000"/>
                </a:solidFill>
              </a:rPr>
              <a:t>18. Using Collections </a:t>
            </a:r>
            <a:endParaRPr lang="en-US" dirty="0">
              <a:solidFill>
                <a:srgbClr val="C00000"/>
              </a:solidFill>
            </a:endParaRPr>
          </a:p>
        </p:txBody>
      </p:sp>
      <p:sp>
        <p:nvSpPr>
          <p:cNvPr id="3" name="Content Placeholder 2"/>
          <p:cNvSpPr>
            <a:spLocks noGrp="1"/>
          </p:cNvSpPr>
          <p:nvPr>
            <p:ph idx="1"/>
          </p:nvPr>
        </p:nvSpPr>
        <p:spPr/>
        <p:txBody>
          <a:bodyPr>
            <a:normAutofit/>
          </a:bodyPr>
          <a:lstStyle/>
          <a:p>
            <a:pPr>
              <a:buNone/>
            </a:pPr>
            <a:r>
              <a:rPr lang="en-US" dirty="0" smtClean="0">
                <a:solidFill>
                  <a:srgbClr val="C00000"/>
                </a:solidFill>
              </a:rPr>
              <a:t>Why we need collections ?</a:t>
            </a:r>
          </a:p>
          <a:p>
            <a:pPr algn="just"/>
            <a:r>
              <a:rPr lang="en-US" sz="2600" dirty="0" smtClean="0"/>
              <a:t>Arrays provide only limited functionality;</a:t>
            </a:r>
          </a:p>
          <a:p>
            <a:pPr algn="just"/>
            <a:r>
              <a:rPr lang="en-US" sz="2600" dirty="0" smtClean="0"/>
              <a:t> It is not easy to increase or reduce the size of an array </a:t>
            </a:r>
          </a:p>
          <a:p>
            <a:pPr algn="just"/>
            <a:r>
              <a:rPr lang="en-US" sz="2600" dirty="0" smtClean="0"/>
              <a:t>Arrays only really provide a single means of accessing data, by using an integer index. </a:t>
            </a:r>
          </a:p>
          <a:p>
            <a:pPr algn="just"/>
            <a:r>
              <a:rPr lang="en-US" sz="2600" dirty="0" smtClean="0"/>
              <a:t>If your application needs to store and retrieve data by using some other mechanism, such as the first-in, first-out queue mechanism then arrays may not be the most suitable data structure to use  </a:t>
            </a:r>
            <a:endParaRPr lang="en-US" sz="2600" dirty="0"/>
          </a:p>
        </p:txBody>
      </p:sp>
      <p:sp>
        <p:nvSpPr>
          <p:cNvPr id="4" name="Slide Number Placeholder 3"/>
          <p:cNvSpPr>
            <a:spLocks noGrp="1"/>
          </p:cNvSpPr>
          <p:nvPr>
            <p:ph type="sldNum" sz="quarter" idx="12"/>
          </p:nvPr>
        </p:nvSpPr>
        <p:spPr/>
        <p:txBody>
          <a:bodyPr/>
          <a:lstStyle/>
          <a:p>
            <a:fld id="{7A46B656-36C5-4502-82ED-E86531F9F4E1}"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739</TotalTime>
  <Words>2943</Words>
  <Application>Microsoft Office PowerPoint</Application>
  <PresentationFormat>On-screen Show (4:3)</PresentationFormat>
  <Paragraphs>393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Solstice</vt:lpstr>
      <vt:lpstr>Module-4 17. Introducing Generics </vt:lpstr>
      <vt:lpstr>Prog.-1: Queue Class</vt:lpstr>
      <vt:lpstr>Problem with Queue class</vt:lpstr>
      <vt:lpstr>Con’t… Problem here is</vt:lpstr>
      <vt:lpstr>The Generics Solution</vt:lpstr>
      <vt:lpstr>Creating a Generic Method</vt:lpstr>
      <vt:lpstr>Generics vs. Generalized Classes  or  Differation  between generics and generalized classes</vt:lpstr>
      <vt:lpstr>Creating a Generic Class</vt:lpstr>
      <vt:lpstr>    Module 4 18. Using Collections </vt:lpstr>
      <vt:lpstr>What Are Collection Classes? </vt:lpstr>
      <vt:lpstr>Most commonly used collection classes</vt:lpstr>
      <vt:lpstr>1. The List&lt;T&gt; Collection Class </vt:lpstr>
      <vt:lpstr>Programming example for List</vt:lpstr>
      <vt:lpstr>2. The LinkedList&lt;T&gt; Collection Class</vt:lpstr>
      <vt:lpstr>Programming Example for LinkedList class</vt:lpstr>
      <vt:lpstr>3. The Queue&lt;T&gt; Collection Class</vt:lpstr>
      <vt:lpstr>4. The Stack&lt;T&gt; Collection Class</vt:lpstr>
      <vt:lpstr>5. The Dictionary&lt;TKey, TValue&gt; Collection Class</vt:lpstr>
      <vt:lpstr>5. The Dictionary&lt;TKey, TValue&gt; Collection Class(Con’t…)</vt:lpstr>
      <vt:lpstr>6. The SortedList&lt;TKey, TValue&gt; Collection Class</vt:lpstr>
      <vt:lpstr>7. The HashSet&lt;T&gt; Collection Class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Module-4 17. Introducing Generics </dc:title>
  <dc:creator>hp</dc:creator>
  <cp:lastModifiedBy>PC</cp:lastModifiedBy>
  <cp:revision>18</cp:revision>
  <dcterms:created xsi:type="dcterms:W3CDTF">2017-10-31T13:26:10Z</dcterms:created>
  <dcterms:modified xsi:type="dcterms:W3CDTF">2018-05-19T07:40:16Z</dcterms:modified>
</cp:coreProperties>
</file>