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4" r:id="rId12"/>
    <p:sldId id="265" r:id="rId13"/>
    <p:sldId id="266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296" r:id="rId60"/>
    <p:sldId id="297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0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93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2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9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56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5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5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4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E7945-C2D9-46F2-B171-73A07AD561B9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E5CB1-3DA9-4975-83C2-71118615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83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SYSTEM TESTING </a:t>
            </a:r>
            <a:r>
              <a:rPr lang="en-US" smtClean="0"/>
              <a:t>AND INTERACTION </a:t>
            </a:r>
            <a:r>
              <a:rPr lang="en-US" dirty="0" smtClean="0"/>
              <a:t>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70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"/>
            <a:ext cx="4571999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206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12277"/>
            <a:ext cx="51054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797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7848599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746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71600"/>
            <a:ext cx="59436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6762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47800"/>
            <a:ext cx="5181599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1215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System Testing</a:t>
            </a:r>
          </a:p>
        </p:txBody>
      </p:sp>
      <p:sp>
        <p:nvSpPr>
          <p:cNvPr id="6993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Beyond unit testing</a:t>
            </a:r>
          </a:p>
        </p:txBody>
      </p:sp>
    </p:spTree>
    <p:extLst>
      <p:ext uri="{BB962C8B-B14F-4D97-AF65-F5344CB8AC3E}">
        <p14:creationId xmlns:p14="http://schemas.microsoft.com/office/powerpoint/2010/main" val="1336098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E8621-9FEF-4B2F-81BF-635411299F6A}" type="slidenum">
              <a:rPr lang="en-US"/>
              <a:pPr/>
              <a:t>16</a:t>
            </a:fld>
            <a:endParaRPr lang="en-US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Testing</a:t>
            </a:r>
            <a:endParaRPr lang="en-CA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Of the three levels of testing, system level testing is closest to everyday experience</a:t>
            </a:r>
          </a:p>
          <a:p>
            <a:pPr lvl="1"/>
            <a:r>
              <a:rPr lang="en-US" sz="2400"/>
              <a:t>We evaluate a product with respect to our expectations</a:t>
            </a:r>
          </a:p>
          <a:p>
            <a:r>
              <a:rPr lang="en-US" sz="2800"/>
              <a:t>Concerned with the application’s externals</a:t>
            </a:r>
          </a:p>
          <a:p>
            <a:r>
              <a:rPr lang="en-US" sz="2800"/>
              <a:t>We tend to approach system testing from a functional standpoint rather than from a structural one</a:t>
            </a:r>
          </a:p>
        </p:txBody>
      </p:sp>
    </p:spTree>
    <p:extLst>
      <p:ext uri="{BB962C8B-B14F-4D97-AF65-F5344CB8AC3E}">
        <p14:creationId xmlns:p14="http://schemas.microsoft.com/office/powerpoint/2010/main" val="18648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D1585-1B7F-483A-9C26-88BD6A500305}" type="slidenum">
              <a:rPr lang="en-US"/>
              <a:pPr/>
              <a:t>17</a:t>
            </a:fld>
            <a:endParaRPr lang="en-US"/>
          </a:p>
        </p:txBody>
      </p:sp>
      <p:sp>
        <p:nvSpPr>
          <p:cNvPr id="8243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Testing</a:t>
            </a:r>
            <a:endParaRPr lang="en-CA"/>
          </a:p>
        </p:txBody>
      </p:sp>
      <p:sp>
        <p:nvSpPr>
          <p:cNvPr id="82432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Functional testing</a:t>
            </a:r>
          </a:p>
          <a:p>
            <a:pPr lvl="1"/>
            <a:r>
              <a:rPr lang="en-US" b="1"/>
              <a:t>Objective</a:t>
            </a:r>
            <a:r>
              <a:rPr lang="en-US"/>
              <a:t>: Assess whether the application does what it is supposed to do</a:t>
            </a:r>
          </a:p>
          <a:p>
            <a:pPr lvl="1"/>
            <a:r>
              <a:rPr lang="en-US" b="1"/>
              <a:t>Basis</a:t>
            </a:r>
            <a:r>
              <a:rPr lang="en-US"/>
              <a:t>: Behavioral/functional specification</a:t>
            </a:r>
          </a:p>
          <a:p>
            <a:pPr lvl="1"/>
            <a:r>
              <a:rPr lang="en-US" b="1"/>
              <a:t>Test case</a:t>
            </a:r>
            <a:r>
              <a:rPr lang="en-US"/>
              <a:t>: A sequence of Atomic System Functions</a:t>
            </a:r>
          </a:p>
        </p:txBody>
      </p:sp>
    </p:spTree>
    <p:extLst>
      <p:ext uri="{BB962C8B-B14F-4D97-AF65-F5344CB8AC3E}">
        <p14:creationId xmlns:p14="http://schemas.microsoft.com/office/powerpoint/2010/main" val="17699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4ABC7-5E19-4ED0-89FA-E86529989129}" type="slidenum">
              <a:rPr lang="en-US"/>
              <a:pPr/>
              <a:t>18</a:t>
            </a:fld>
            <a:endParaRPr lang="en-US"/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Atomic System Function</a:t>
            </a:r>
          </a:p>
        </p:txBody>
      </p:sp>
      <p:sp>
        <p:nvSpPr>
          <p:cNvPr id="8120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Atomic System Function (ASF): is an action that is observable at the system level in terms of port input and output events.</a:t>
            </a:r>
            <a:r>
              <a:rPr lang="en-CA"/>
              <a:t> </a:t>
            </a:r>
            <a:endParaRPr lang="en-US"/>
          </a:p>
          <a:p>
            <a:pPr lvl="1"/>
            <a:r>
              <a:rPr lang="en-US"/>
              <a:t>It begins with a port input event, </a:t>
            </a:r>
          </a:p>
          <a:p>
            <a:pPr lvl="1"/>
            <a:r>
              <a:rPr lang="en-US"/>
              <a:t>traverses one or more MM-Paths, </a:t>
            </a:r>
          </a:p>
          <a:p>
            <a:pPr lvl="1"/>
            <a:r>
              <a:rPr lang="en-US"/>
              <a:t>and terminates with a port output event. 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068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78D9-4463-45CE-8FB5-14DE42B3D847}" type="slidenum">
              <a:rPr lang="en-US"/>
              <a:pPr/>
              <a:t>19</a:t>
            </a:fld>
            <a:endParaRPr lang="en-US"/>
          </a:p>
        </p:txBody>
      </p:sp>
      <p:sp>
        <p:nvSpPr>
          <p:cNvPr id="813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Atomic System Function</a:t>
            </a:r>
            <a:r>
              <a:rPr lang="en-CA"/>
              <a:t> </a:t>
            </a:r>
          </a:p>
        </p:txBody>
      </p:sp>
      <p:sp>
        <p:nvSpPr>
          <p:cNvPr id="8130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When viewed from the system level, there is no compelling reason to decompose an ASF into lower levels of detail (hence the atomicity)</a:t>
            </a:r>
          </a:p>
          <a:p>
            <a:r>
              <a:rPr lang="en-US" sz="2800"/>
              <a:t>For example in an ATM system</a:t>
            </a:r>
          </a:p>
          <a:p>
            <a:pPr lvl="1"/>
            <a:r>
              <a:rPr lang="en-US" sz="2400"/>
              <a:t>Digit entry</a:t>
            </a:r>
          </a:p>
          <a:p>
            <a:pPr lvl="1"/>
            <a:r>
              <a:rPr lang="en-US" sz="2400"/>
              <a:t>Card entry</a:t>
            </a:r>
          </a:p>
          <a:p>
            <a:pPr lvl="1"/>
            <a:r>
              <a:rPr lang="en-US" sz="2400"/>
              <a:t>Cash dispensing</a:t>
            </a:r>
          </a:p>
          <a:p>
            <a:pPr lvl="1"/>
            <a:r>
              <a:rPr lang="en-US" sz="2400"/>
              <a:t>PIN entry is probably too big</a:t>
            </a:r>
            <a:endParaRPr lang="en-CA" sz="2400"/>
          </a:p>
        </p:txBody>
      </p:sp>
    </p:spTree>
    <p:extLst>
      <p:ext uri="{BB962C8B-B14F-4D97-AF65-F5344CB8AC3E}">
        <p14:creationId xmlns:p14="http://schemas.microsoft.com/office/powerpoint/2010/main" val="3360132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r>
              <a:rPr lang="en-US" dirty="0"/>
              <a:t>, Basic concepts for requirements specification, Finding threads, Structural strategies and functional strategies for thread testing, SATM test threads, System testing guidelines, ASF (Atomic System Functions) testing example. Context of interaction, A taxonomy of interactions, Interaction, composition, and determinism, Client/Server Testing,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19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77392-0930-4FF9-8677-5BA929BF1B64}" type="slidenum">
              <a:rPr lang="en-US"/>
              <a:pPr/>
              <a:t>20</a:t>
            </a:fld>
            <a:endParaRPr lang="en-US"/>
          </a:p>
        </p:txBody>
      </p:sp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Atomic System Function</a:t>
            </a:r>
            <a:r>
              <a:rPr lang="en-CA"/>
              <a:t> 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ASFs are an upper limit for MM-Paths: </a:t>
            </a:r>
          </a:p>
          <a:p>
            <a:pPr lvl="1"/>
            <a:r>
              <a:rPr lang="en-US"/>
              <a:t>MM-Paths should not cross ASF boundaries</a:t>
            </a:r>
          </a:p>
          <a:p>
            <a:r>
              <a:rPr lang="en-US"/>
              <a:t>ASFs represent the seam between integration and system testing: </a:t>
            </a:r>
          </a:p>
          <a:p>
            <a:pPr lvl="1"/>
            <a:r>
              <a:rPr lang="en-US"/>
              <a:t>they are the largest item to be tested during integration testing, </a:t>
            </a:r>
          </a:p>
          <a:p>
            <a:pPr lvl="1"/>
            <a:r>
              <a:rPr lang="en-US"/>
              <a:t>and the smallest item for system testing</a:t>
            </a:r>
          </a:p>
        </p:txBody>
      </p:sp>
    </p:spTree>
    <p:extLst>
      <p:ext uri="{BB962C8B-B14F-4D97-AF65-F5344CB8AC3E}">
        <p14:creationId xmlns:p14="http://schemas.microsoft.com/office/powerpoint/2010/main" val="1319202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5BB68-2581-49BA-AA6C-560578CE9E82}" type="slidenum">
              <a:rPr lang="en-US"/>
              <a:pPr/>
              <a:t>21</a:t>
            </a:fld>
            <a:endParaRPr lang="en-US"/>
          </a:p>
        </p:txBody>
      </p:sp>
      <p:sp>
        <p:nvSpPr>
          <p:cNvPr id="81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/>
              <a:t>ASF Example</a:t>
            </a:r>
          </a:p>
        </p:txBody>
      </p:sp>
      <p:sp>
        <p:nvSpPr>
          <p:cNvPr id="815107" name="Rectangle 3"/>
          <p:cNvSpPr>
            <a:spLocks noChangeArrowheads="1"/>
          </p:cNvSpPr>
          <p:nvPr/>
        </p:nvSpPr>
        <p:spPr bwMode="auto">
          <a:xfrm>
            <a:off x="1524000" y="2222500"/>
            <a:ext cx="1219200" cy="2514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>
              <a:latin typeface="Times New Roman" pitchFamily="1" charset="0"/>
            </a:endParaRPr>
          </a:p>
        </p:txBody>
      </p:sp>
      <p:sp>
        <p:nvSpPr>
          <p:cNvPr id="815108" name="Oval 4"/>
          <p:cNvSpPr>
            <a:spLocks noChangeArrowheads="1"/>
          </p:cNvSpPr>
          <p:nvPr/>
        </p:nvSpPr>
        <p:spPr bwMode="auto">
          <a:xfrm>
            <a:off x="2057400" y="24511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09" name="Oval 5"/>
          <p:cNvSpPr>
            <a:spLocks noChangeArrowheads="1"/>
          </p:cNvSpPr>
          <p:nvPr/>
        </p:nvSpPr>
        <p:spPr bwMode="auto">
          <a:xfrm>
            <a:off x="2057400" y="2908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10" name="Oval 6"/>
          <p:cNvSpPr>
            <a:spLocks noChangeArrowheads="1"/>
          </p:cNvSpPr>
          <p:nvPr/>
        </p:nvSpPr>
        <p:spPr bwMode="auto">
          <a:xfrm>
            <a:off x="1676400" y="3289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11" name="Oval 7"/>
          <p:cNvSpPr>
            <a:spLocks noChangeArrowheads="1"/>
          </p:cNvSpPr>
          <p:nvPr/>
        </p:nvSpPr>
        <p:spPr bwMode="auto">
          <a:xfrm>
            <a:off x="2438400" y="3289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12" name="Oval 8"/>
          <p:cNvSpPr>
            <a:spLocks noChangeArrowheads="1"/>
          </p:cNvSpPr>
          <p:nvPr/>
        </p:nvSpPr>
        <p:spPr bwMode="auto">
          <a:xfrm>
            <a:off x="2438400" y="37465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13" name="Oval 9"/>
          <p:cNvSpPr>
            <a:spLocks noChangeArrowheads="1"/>
          </p:cNvSpPr>
          <p:nvPr/>
        </p:nvSpPr>
        <p:spPr bwMode="auto">
          <a:xfrm>
            <a:off x="2057400" y="4051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14" name="Oval 10"/>
          <p:cNvSpPr>
            <a:spLocks noChangeArrowheads="1"/>
          </p:cNvSpPr>
          <p:nvPr/>
        </p:nvSpPr>
        <p:spPr bwMode="auto">
          <a:xfrm>
            <a:off x="2057400" y="45085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15" name="Rectangle 11"/>
          <p:cNvSpPr>
            <a:spLocks noChangeArrowheads="1"/>
          </p:cNvSpPr>
          <p:nvPr/>
        </p:nvSpPr>
        <p:spPr bwMode="auto">
          <a:xfrm>
            <a:off x="3810000" y="2222500"/>
            <a:ext cx="1219200" cy="2514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>
              <a:latin typeface="Times New Roman" pitchFamily="1" charset="0"/>
            </a:endParaRPr>
          </a:p>
        </p:txBody>
      </p:sp>
      <p:sp>
        <p:nvSpPr>
          <p:cNvPr id="815116" name="Oval 12"/>
          <p:cNvSpPr>
            <a:spLocks noChangeArrowheads="1"/>
          </p:cNvSpPr>
          <p:nvPr/>
        </p:nvSpPr>
        <p:spPr bwMode="auto">
          <a:xfrm>
            <a:off x="4343400" y="24511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17" name="Oval 13"/>
          <p:cNvSpPr>
            <a:spLocks noChangeArrowheads="1"/>
          </p:cNvSpPr>
          <p:nvPr/>
        </p:nvSpPr>
        <p:spPr bwMode="auto">
          <a:xfrm>
            <a:off x="4343400" y="2908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18" name="Oval 14"/>
          <p:cNvSpPr>
            <a:spLocks noChangeArrowheads="1"/>
          </p:cNvSpPr>
          <p:nvPr/>
        </p:nvSpPr>
        <p:spPr bwMode="auto">
          <a:xfrm>
            <a:off x="4724400" y="3289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19" name="Oval 15"/>
          <p:cNvSpPr>
            <a:spLocks noChangeArrowheads="1"/>
          </p:cNvSpPr>
          <p:nvPr/>
        </p:nvSpPr>
        <p:spPr bwMode="auto">
          <a:xfrm>
            <a:off x="4724400" y="37465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20" name="Oval 16"/>
          <p:cNvSpPr>
            <a:spLocks noChangeArrowheads="1"/>
          </p:cNvSpPr>
          <p:nvPr/>
        </p:nvSpPr>
        <p:spPr bwMode="auto">
          <a:xfrm>
            <a:off x="4343400" y="4051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21" name="Oval 17"/>
          <p:cNvSpPr>
            <a:spLocks noChangeArrowheads="1"/>
          </p:cNvSpPr>
          <p:nvPr/>
        </p:nvSpPr>
        <p:spPr bwMode="auto">
          <a:xfrm>
            <a:off x="4343400" y="45085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22" name="Rectangle 18"/>
          <p:cNvSpPr>
            <a:spLocks noChangeArrowheads="1"/>
          </p:cNvSpPr>
          <p:nvPr/>
        </p:nvSpPr>
        <p:spPr bwMode="auto">
          <a:xfrm>
            <a:off x="6248400" y="2222500"/>
            <a:ext cx="1219200" cy="25146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>
              <a:latin typeface="Times New Roman" pitchFamily="1" charset="0"/>
            </a:endParaRPr>
          </a:p>
        </p:txBody>
      </p:sp>
      <p:sp>
        <p:nvSpPr>
          <p:cNvPr id="815123" name="Oval 19"/>
          <p:cNvSpPr>
            <a:spLocks noChangeArrowheads="1"/>
          </p:cNvSpPr>
          <p:nvPr/>
        </p:nvSpPr>
        <p:spPr bwMode="auto">
          <a:xfrm>
            <a:off x="6781800" y="24511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24" name="Oval 20"/>
          <p:cNvSpPr>
            <a:spLocks noChangeArrowheads="1"/>
          </p:cNvSpPr>
          <p:nvPr/>
        </p:nvSpPr>
        <p:spPr bwMode="auto">
          <a:xfrm>
            <a:off x="6781800" y="2908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25" name="Oval 21"/>
          <p:cNvSpPr>
            <a:spLocks noChangeArrowheads="1"/>
          </p:cNvSpPr>
          <p:nvPr/>
        </p:nvSpPr>
        <p:spPr bwMode="auto">
          <a:xfrm>
            <a:off x="6400800" y="3289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26" name="Oval 22"/>
          <p:cNvSpPr>
            <a:spLocks noChangeArrowheads="1"/>
          </p:cNvSpPr>
          <p:nvPr/>
        </p:nvSpPr>
        <p:spPr bwMode="auto">
          <a:xfrm>
            <a:off x="7162800" y="3289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27" name="Oval 23"/>
          <p:cNvSpPr>
            <a:spLocks noChangeArrowheads="1"/>
          </p:cNvSpPr>
          <p:nvPr/>
        </p:nvSpPr>
        <p:spPr bwMode="auto">
          <a:xfrm>
            <a:off x="6781800" y="40513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28" name="Oval 24"/>
          <p:cNvSpPr>
            <a:spLocks noChangeArrowheads="1"/>
          </p:cNvSpPr>
          <p:nvPr/>
        </p:nvSpPr>
        <p:spPr bwMode="auto">
          <a:xfrm>
            <a:off x="6781800" y="45085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5129" name="Line 25"/>
          <p:cNvSpPr>
            <a:spLocks noChangeShapeType="1"/>
          </p:cNvSpPr>
          <p:nvPr/>
        </p:nvSpPr>
        <p:spPr bwMode="auto">
          <a:xfrm>
            <a:off x="2133600" y="2679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0" name="Line 26"/>
          <p:cNvSpPr>
            <a:spLocks noChangeShapeType="1"/>
          </p:cNvSpPr>
          <p:nvPr/>
        </p:nvSpPr>
        <p:spPr bwMode="auto">
          <a:xfrm>
            <a:off x="2209800" y="31369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1" name="Line 27"/>
          <p:cNvSpPr>
            <a:spLocks noChangeShapeType="1"/>
          </p:cNvSpPr>
          <p:nvPr/>
        </p:nvSpPr>
        <p:spPr bwMode="auto">
          <a:xfrm flipH="1">
            <a:off x="1828800" y="31369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2" name="Line 28"/>
          <p:cNvSpPr>
            <a:spLocks noChangeShapeType="1"/>
          </p:cNvSpPr>
          <p:nvPr/>
        </p:nvSpPr>
        <p:spPr bwMode="auto">
          <a:xfrm>
            <a:off x="2590800" y="3517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3" name="Line 29"/>
          <p:cNvSpPr>
            <a:spLocks noChangeShapeType="1"/>
          </p:cNvSpPr>
          <p:nvPr/>
        </p:nvSpPr>
        <p:spPr bwMode="auto">
          <a:xfrm>
            <a:off x="1752600" y="35179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4" name="Line 30"/>
          <p:cNvSpPr>
            <a:spLocks noChangeShapeType="1"/>
          </p:cNvSpPr>
          <p:nvPr/>
        </p:nvSpPr>
        <p:spPr bwMode="auto">
          <a:xfrm flipH="1">
            <a:off x="2286000" y="39751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5" name="Line 31"/>
          <p:cNvSpPr>
            <a:spLocks noChangeShapeType="1"/>
          </p:cNvSpPr>
          <p:nvPr/>
        </p:nvSpPr>
        <p:spPr bwMode="auto">
          <a:xfrm>
            <a:off x="2133600" y="4279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6" name="Line 32"/>
          <p:cNvSpPr>
            <a:spLocks noChangeShapeType="1"/>
          </p:cNvSpPr>
          <p:nvPr/>
        </p:nvSpPr>
        <p:spPr bwMode="auto">
          <a:xfrm>
            <a:off x="4419600" y="2679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7" name="Line 33"/>
          <p:cNvSpPr>
            <a:spLocks noChangeShapeType="1"/>
          </p:cNvSpPr>
          <p:nvPr/>
        </p:nvSpPr>
        <p:spPr bwMode="auto">
          <a:xfrm>
            <a:off x="4495800" y="30607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8" name="Line 34"/>
          <p:cNvSpPr>
            <a:spLocks noChangeShapeType="1"/>
          </p:cNvSpPr>
          <p:nvPr/>
        </p:nvSpPr>
        <p:spPr bwMode="auto">
          <a:xfrm>
            <a:off x="4876800" y="3517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39" name="Line 35"/>
          <p:cNvSpPr>
            <a:spLocks noChangeShapeType="1"/>
          </p:cNvSpPr>
          <p:nvPr/>
        </p:nvSpPr>
        <p:spPr bwMode="auto">
          <a:xfrm flipH="1">
            <a:off x="4572000" y="39751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0" name="Line 36"/>
          <p:cNvSpPr>
            <a:spLocks noChangeShapeType="1"/>
          </p:cNvSpPr>
          <p:nvPr/>
        </p:nvSpPr>
        <p:spPr bwMode="auto">
          <a:xfrm>
            <a:off x="4419600" y="42799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1" name="Line 37"/>
          <p:cNvSpPr>
            <a:spLocks noChangeShapeType="1"/>
          </p:cNvSpPr>
          <p:nvPr/>
        </p:nvSpPr>
        <p:spPr bwMode="auto">
          <a:xfrm>
            <a:off x="6934200" y="2679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2" name="Line 38"/>
          <p:cNvSpPr>
            <a:spLocks noChangeShapeType="1"/>
          </p:cNvSpPr>
          <p:nvPr/>
        </p:nvSpPr>
        <p:spPr bwMode="auto">
          <a:xfrm>
            <a:off x="7010400" y="31369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3" name="Line 39"/>
          <p:cNvSpPr>
            <a:spLocks noChangeShapeType="1"/>
          </p:cNvSpPr>
          <p:nvPr/>
        </p:nvSpPr>
        <p:spPr bwMode="auto">
          <a:xfrm flipH="1">
            <a:off x="6629400" y="30607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4" name="Line 40"/>
          <p:cNvSpPr>
            <a:spLocks noChangeShapeType="1"/>
          </p:cNvSpPr>
          <p:nvPr/>
        </p:nvSpPr>
        <p:spPr bwMode="auto">
          <a:xfrm flipH="1">
            <a:off x="7010400" y="35179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5" name="Line 41"/>
          <p:cNvSpPr>
            <a:spLocks noChangeShapeType="1"/>
          </p:cNvSpPr>
          <p:nvPr/>
        </p:nvSpPr>
        <p:spPr bwMode="auto">
          <a:xfrm>
            <a:off x="6553200" y="35179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6" name="Line 42"/>
          <p:cNvSpPr>
            <a:spLocks noChangeShapeType="1"/>
          </p:cNvSpPr>
          <p:nvPr/>
        </p:nvSpPr>
        <p:spPr bwMode="auto">
          <a:xfrm>
            <a:off x="6858000" y="42799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7" name="Freeform 43"/>
          <p:cNvSpPr>
            <a:spLocks/>
          </p:cNvSpPr>
          <p:nvPr/>
        </p:nvSpPr>
        <p:spPr bwMode="auto">
          <a:xfrm>
            <a:off x="2133600" y="2655888"/>
            <a:ext cx="4635500" cy="2020887"/>
          </a:xfrm>
          <a:custGeom>
            <a:avLst/>
            <a:gdLst>
              <a:gd name="T0" fmla="*/ 150 w 2920"/>
              <a:gd name="T1" fmla="*/ 324 h 1273"/>
              <a:gd name="T2" fmla="*/ 393 w 2920"/>
              <a:gd name="T3" fmla="*/ 450 h 1273"/>
              <a:gd name="T4" fmla="*/ 852 w 2920"/>
              <a:gd name="T5" fmla="*/ 477 h 1273"/>
              <a:gd name="T6" fmla="*/ 1014 w 2920"/>
              <a:gd name="T7" fmla="*/ 378 h 1273"/>
              <a:gd name="T8" fmla="*/ 1221 w 2920"/>
              <a:gd name="T9" fmla="*/ 180 h 1273"/>
              <a:gd name="T10" fmla="*/ 1356 w 2920"/>
              <a:gd name="T11" fmla="*/ 27 h 1273"/>
              <a:gd name="T12" fmla="*/ 1374 w 2920"/>
              <a:gd name="T13" fmla="*/ 324 h 1273"/>
              <a:gd name="T14" fmla="*/ 1671 w 2920"/>
              <a:gd name="T15" fmla="*/ 477 h 1273"/>
              <a:gd name="T16" fmla="*/ 2202 w 2920"/>
              <a:gd name="T17" fmla="*/ 540 h 1273"/>
              <a:gd name="T18" fmla="*/ 2517 w 2920"/>
              <a:gd name="T19" fmla="*/ 450 h 1273"/>
              <a:gd name="T20" fmla="*/ 2589 w 2920"/>
              <a:gd name="T21" fmla="*/ 378 h 1273"/>
              <a:gd name="T22" fmla="*/ 2715 w 2920"/>
              <a:gd name="T23" fmla="*/ 198 h 1273"/>
              <a:gd name="T24" fmla="*/ 2913 w 2920"/>
              <a:gd name="T25" fmla="*/ 72 h 1273"/>
              <a:gd name="T26" fmla="*/ 2796 w 2920"/>
              <a:gd name="T27" fmla="*/ 423 h 1273"/>
              <a:gd name="T28" fmla="*/ 2724 w 2920"/>
              <a:gd name="T29" fmla="*/ 558 h 1273"/>
              <a:gd name="T30" fmla="*/ 2823 w 2920"/>
              <a:gd name="T31" fmla="*/ 828 h 1273"/>
              <a:gd name="T32" fmla="*/ 2904 w 2920"/>
              <a:gd name="T33" fmla="*/ 1269 h 1273"/>
              <a:gd name="T34" fmla="*/ 2634 w 2920"/>
              <a:gd name="T35" fmla="*/ 1161 h 1273"/>
              <a:gd name="T36" fmla="*/ 2247 w 2920"/>
              <a:gd name="T37" fmla="*/ 1008 h 1273"/>
              <a:gd name="T38" fmla="*/ 2031 w 2920"/>
              <a:gd name="T39" fmla="*/ 900 h 1273"/>
              <a:gd name="T40" fmla="*/ 1599 w 2920"/>
              <a:gd name="T41" fmla="*/ 738 h 1273"/>
              <a:gd name="T42" fmla="*/ 1428 w 2920"/>
              <a:gd name="T43" fmla="*/ 819 h 1273"/>
              <a:gd name="T44" fmla="*/ 1338 w 2920"/>
              <a:gd name="T45" fmla="*/ 1116 h 1273"/>
              <a:gd name="T46" fmla="*/ 1212 w 2920"/>
              <a:gd name="T47" fmla="*/ 1233 h 1273"/>
              <a:gd name="T48" fmla="*/ 1050 w 2920"/>
              <a:gd name="T49" fmla="*/ 1143 h 1273"/>
              <a:gd name="T50" fmla="*/ 852 w 2920"/>
              <a:gd name="T51" fmla="*/ 1044 h 1273"/>
              <a:gd name="T52" fmla="*/ 753 w 2920"/>
              <a:gd name="T53" fmla="*/ 1008 h 1273"/>
              <a:gd name="T54" fmla="*/ 663 w 2920"/>
              <a:gd name="T55" fmla="*/ 963 h 1273"/>
              <a:gd name="T56" fmla="*/ 555 w 2920"/>
              <a:gd name="T57" fmla="*/ 900 h 1273"/>
              <a:gd name="T58" fmla="*/ 249 w 2920"/>
              <a:gd name="T59" fmla="*/ 927 h 1273"/>
              <a:gd name="T60" fmla="*/ 141 w 2920"/>
              <a:gd name="T61" fmla="*/ 999 h 1273"/>
              <a:gd name="T62" fmla="*/ 87 w 2920"/>
              <a:gd name="T63" fmla="*/ 1233 h 1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920" h="1273">
                <a:moveTo>
                  <a:pt x="87" y="0"/>
                </a:moveTo>
                <a:cubicBezTo>
                  <a:pt x="34" y="159"/>
                  <a:pt x="0" y="287"/>
                  <a:pt x="150" y="324"/>
                </a:cubicBezTo>
                <a:cubicBezTo>
                  <a:pt x="201" y="365"/>
                  <a:pt x="231" y="363"/>
                  <a:pt x="285" y="396"/>
                </a:cubicBezTo>
                <a:cubicBezTo>
                  <a:pt x="313" y="438"/>
                  <a:pt x="342" y="435"/>
                  <a:pt x="393" y="450"/>
                </a:cubicBezTo>
                <a:cubicBezTo>
                  <a:pt x="465" y="498"/>
                  <a:pt x="544" y="499"/>
                  <a:pt x="627" y="513"/>
                </a:cubicBezTo>
                <a:cubicBezTo>
                  <a:pt x="702" y="498"/>
                  <a:pt x="777" y="492"/>
                  <a:pt x="852" y="477"/>
                </a:cubicBezTo>
                <a:cubicBezTo>
                  <a:pt x="883" y="446"/>
                  <a:pt x="899" y="434"/>
                  <a:pt x="942" y="423"/>
                </a:cubicBezTo>
                <a:cubicBezTo>
                  <a:pt x="966" y="408"/>
                  <a:pt x="998" y="402"/>
                  <a:pt x="1014" y="378"/>
                </a:cubicBezTo>
                <a:cubicBezTo>
                  <a:pt x="1056" y="315"/>
                  <a:pt x="1032" y="336"/>
                  <a:pt x="1077" y="306"/>
                </a:cubicBezTo>
                <a:cubicBezTo>
                  <a:pt x="1110" y="257"/>
                  <a:pt x="1165" y="199"/>
                  <a:pt x="1221" y="180"/>
                </a:cubicBezTo>
                <a:cubicBezTo>
                  <a:pt x="1242" y="149"/>
                  <a:pt x="1270" y="138"/>
                  <a:pt x="1293" y="108"/>
                </a:cubicBezTo>
                <a:cubicBezTo>
                  <a:pt x="1368" y="11"/>
                  <a:pt x="1295" y="88"/>
                  <a:pt x="1356" y="27"/>
                </a:cubicBezTo>
                <a:cubicBezTo>
                  <a:pt x="1380" y="99"/>
                  <a:pt x="1356" y="9"/>
                  <a:pt x="1356" y="81"/>
                </a:cubicBezTo>
                <a:cubicBezTo>
                  <a:pt x="1356" y="162"/>
                  <a:pt x="1338" y="251"/>
                  <a:pt x="1374" y="324"/>
                </a:cubicBezTo>
                <a:cubicBezTo>
                  <a:pt x="1407" y="390"/>
                  <a:pt x="1484" y="396"/>
                  <a:pt x="1545" y="414"/>
                </a:cubicBezTo>
                <a:cubicBezTo>
                  <a:pt x="1591" y="428"/>
                  <a:pt x="1629" y="456"/>
                  <a:pt x="1671" y="477"/>
                </a:cubicBezTo>
                <a:cubicBezTo>
                  <a:pt x="1718" y="501"/>
                  <a:pt x="1785" y="500"/>
                  <a:pt x="1833" y="504"/>
                </a:cubicBezTo>
                <a:cubicBezTo>
                  <a:pt x="1957" y="529"/>
                  <a:pt x="2075" y="534"/>
                  <a:pt x="2202" y="540"/>
                </a:cubicBezTo>
                <a:cubicBezTo>
                  <a:pt x="2333" y="533"/>
                  <a:pt x="2378" y="548"/>
                  <a:pt x="2472" y="486"/>
                </a:cubicBezTo>
                <a:cubicBezTo>
                  <a:pt x="2524" y="409"/>
                  <a:pt x="2455" y="500"/>
                  <a:pt x="2517" y="450"/>
                </a:cubicBezTo>
                <a:cubicBezTo>
                  <a:pt x="2525" y="443"/>
                  <a:pt x="2528" y="431"/>
                  <a:pt x="2535" y="423"/>
                </a:cubicBezTo>
                <a:cubicBezTo>
                  <a:pt x="2557" y="397"/>
                  <a:pt x="2562" y="396"/>
                  <a:pt x="2589" y="378"/>
                </a:cubicBezTo>
                <a:cubicBezTo>
                  <a:pt x="2613" y="341"/>
                  <a:pt x="2631" y="300"/>
                  <a:pt x="2661" y="270"/>
                </a:cubicBezTo>
                <a:cubicBezTo>
                  <a:pt x="2678" y="218"/>
                  <a:pt x="2659" y="262"/>
                  <a:pt x="2715" y="198"/>
                </a:cubicBezTo>
                <a:cubicBezTo>
                  <a:pt x="2770" y="136"/>
                  <a:pt x="2815" y="65"/>
                  <a:pt x="2886" y="18"/>
                </a:cubicBezTo>
                <a:cubicBezTo>
                  <a:pt x="2895" y="32"/>
                  <a:pt x="2913" y="53"/>
                  <a:pt x="2913" y="72"/>
                </a:cubicBezTo>
                <a:cubicBezTo>
                  <a:pt x="2913" y="126"/>
                  <a:pt x="2911" y="180"/>
                  <a:pt x="2904" y="234"/>
                </a:cubicBezTo>
                <a:cubicBezTo>
                  <a:pt x="2894" y="312"/>
                  <a:pt x="2819" y="354"/>
                  <a:pt x="2796" y="423"/>
                </a:cubicBezTo>
                <a:cubicBezTo>
                  <a:pt x="2793" y="432"/>
                  <a:pt x="2792" y="442"/>
                  <a:pt x="2787" y="450"/>
                </a:cubicBezTo>
                <a:cubicBezTo>
                  <a:pt x="2766" y="488"/>
                  <a:pt x="2741" y="519"/>
                  <a:pt x="2724" y="558"/>
                </a:cubicBezTo>
                <a:cubicBezTo>
                  <a:pt x="2716" y="575"/>
                  <a:pt x="2706" y="612"/>
                  <a:pt x="2706" y="612"/>
                </a:cubicBezTo>
                <a:cubicBezTo>
                  <a:pt x="2733" y="692"/>
                  <a:pt x="2776" y="758"/>
                  <a:pt x="2823" y="828"/>
                </a:cubicBezTo>
                <a:cubicBezTo>
                  <a:pt x="2848" y="865"/>
                  <a:pt x="2880" y="892"/>
                  <a:pt x="2895" y="936"/>
                </a:cubicBezTo>
                <a:cubicBezTo>
                  <a:pt x="2906" y="1047"/>
                  <a:pt x="2920" y="1158"/>
                  <a:pt x="2904" y="1269"/>
                </a:cubicBezTo>
                <a:cubicBezTo>
                  <a:pt x="2859" y="1265"/>
                  <a:pt x="2810" y="1271"/>
                  <a:pt x="2769" y="1251"/>
                </a:cubicBezTo>
                <a:cubicBezTo>
                  <a:pt x="2725" y="1229"/>
                  <a:pt x="2681" y="1177"/>
                  <a:pt x="2634" y="1161"/>
                </a:cubicBezTo>
                <a:cubicBezTo>
                  <a:pt x="2553" y="1134"/>
                  <a:pt x="2477" y="1095"/>
                  <a:pt x="2400" y="1062"/>
                </a:cubicBezTo>
                <a:cubicBezTo>
                  <a:pt x="2353" y="1042"/>
                  <a:pt x="2290" y="1037"/>
                  <a:pt x="2247" y="1008"/>
                </a:cubicBezTo>
                <a:cubicBezTo>
                  <a:pt x="2180" y="964"/>
                  <a:pt x="2214" y="976"/>
                  <a:pt x="2148" y="963"/>
                </a:cubicBezTo>
                <a:cubicBezTo>
                  <a:pt x="2111" y="938"/>
                  <a:pt x="2069" y="923"/>
                  <a:pt x="2031" y="900"/>
                </a:cubicBezTo>
                <a:cubicBezTo>
                  <a:pt x="1994" y="878"/>
                  <a:pt x="1962" y="854"/>
                  <a:pt x="1923" y="837"/>
                </a:cubicBezTo>
                <a:cubicBezTo>
                  <a:pt x="1820" y="791"/>
                  <a:pt x="1705" y="773"/>
                  <a:pt x="1599" y="738"/>
                </a:cubicBezTo>
                <a:cubicBezTo>
                  <a:pt x="1579" y="743"/>
                  <a:pt x="1522" y="756"/>
                  <a:pt x="1509" y="765"/>
                </a:cubicBezTo>
                <a:cubicBezTo>
                  <a:pt x="1482" y="783"/>
                  <a:pt x="1459" y="809"/>
                  <a:pt x="1428" y="819"/>
                </a:cubicBezTo>
                <a:cubicBezTo>
                  <a:pt x="1399" y="829"/>
                  <a:pt x="1347" y="864"/>
                  <a:pt x="1347" y="864"/>
                </a:cubicBezTo>
                <a:cubicBezTo>
                  <a:pt x="1296" y="940"/>
                  <a:pt x="1326" y="1030"/>
                  <a:pt x="1338" y="1116"/>
                </a:cubicBezTo>
                <a:cubicBezTo>
                  <a:pt x="1335" y="1164"/>
                  <a:pt x="1352" y="1218"/>
                  <a:pt x="1329" y="1260"/>
                </a:cubicBezTo>
                <a:cubicBezTo>
                  <a:pt x="1322" y="1273"/>
                  <a:pt x="1219" y="1235"/>
                  <a:pt x="1212" y="1233"/>
                </a:cubicBezTo>
                <a:cubicBezTo>
                  <a:pt x="1203" y="1230"/>
                  <a:pt x="1185" y="1224"/>
                  <a:pt x="1185" y="1224"/>
                </a:cubicBezTo>
                <a:cubicBezTo>
                  <a:pt x="1144" y="1183"/>
                  <a:pt x="1099" y="1170"/>
                  <a:pt x="1050" y="1143"/>
                </a:cubicBezTo>
                <a:cubicBezTo>
                  <a:pt x="1007" y="1119"/>
                  <a:pt x="968" y="1093"/>
                  <a:pt x="924" y="1071"/>
                </a:cubicBezTo>
                <a:cubicBezTo>
                  <a:pt x="901" y="1060"/>
                  <a:pt x="876" y="1052"/>
                  <a:pt x="852" y="1044"/>
                </a:cubicBezTo>
                <a:cubicBezTo>
                  <a:pt x="828" y="1037"/>
                  <a:pt x="780" y="1026"/>
                  <a:pt x="780" y="1026"/>
                </a:cubicBezTo>
                <a:cubicBezTo>
                  <a:pt x="771" y="1020"/>
                  <a:pt x="763" y="1012"/>
                  <a:pt x="753" y="1008"/>
                </a:cubicBezTo>
                <a:cubicBezTo>
                  <a:pt x="739" y="1003"/>
                  <a:pt x="722" y="1006"/>
                  <a:pt x="708" y="999"/>
                </a:cubicBezTo>
                <a:cubicBezTo>
                  <a:pt x="691" y="990"/>
                  <a:pt x="680" y="972"/>
                  <a:pt x="663" y="963"/>
                </a:cubicBezTo>
                <a:cubicBezTo>
                  <a:pt x="646" y="954"/>
                  <a:pt x="627" y="951"/>
                  <a:pt x="609" y="945"/>
                </a:cubicBezTo>
                <a:cubicBezTo>
                  <a:pt x="585" y="937"/>
                  <a:pt x="574" y="915"/>
                  <a:pt x="555" y="900"/>
                </a:cubicBezTo>
                <a:cubicBezTo>
                  <a:pt x="494" y="853"/>
                  <a:pt x="431" y="811"/>
                  <a:pt x="357" y="792"/>
                </a:cubicBezTo>
                <a:cubicBezTo>
                  <a:pt x="270" y="734"/>
                  <a:pt x="298" y="878"/>
                  <a:pt x="249" y="927"/>
                </a:cubicBezTo>
                <a:cubicBezTo>
                  <a:pt x="226" y="950"/>
                  <a:pt x="195" y="963"/>
                  <a:pt x="168" y="981"/>
                </a:cubicBezTo>
                <a:cubicBezTo>
                  <a:pt x="159" y="987"/>
                  <a:pt x="141" y="999"/>
                  <a:pt x="141" y="999"/>
                </a:cubicBezTo>
                <a:cubicBezTo>
                  <a:pt x="130" y="1032"/>
                  <a:pt x="107" y="1047"/>
                  <a:pt x="96" y="1080"/>
                </a:cubicBezTo>
                <a:cubicBezTo>
                  <a:pt x="93" y="1131"/>
                  <a:pt x="87" y="1182"/>
                  <a:pt x="87" y="1233"/>
                </a:cubicBezTo>
                <a:cubicBezTo>
                  <a:pt x="87" y="1263"/>
                  <a:pt x="90" y="1260"/>
                  <a:pt x="105" y="126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5148" name="Text Box 44"/>
          <p:cNvSpPr txBox="1">
            <a:spLocks noChangeArrowheads="1"/>
          </p:cNvSpPr>
          <p:nvPr/>
        </p:nvSpPr>
        <p:spPr bwMode="auto">
          <a:xfrm>
            <a:off x="1431925" y="2160588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" charset="0"/>
              </a:rPr>
              <a:t>A</a:t>
            </a:r>
          </a:p>
        </p:txBody>
      </p:sp>
      <p:sp>
        <p:nvSpPr>
          <p:cNvPr id="815149" name="Text Box 45"/>
          <p:cNvSpPr txBox="1">
            <a:spLocks noChangeArrowheads="1"/>
          </p:cNvSpPr>
          <p:nvPr/>
        </p:nvSpPr>
        <p:spPr bwMode="auto">
          <a:xfrm>
            <a:off x="3794125" y="2084388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" charset="0"/>
              </a:rPr>
              <a:t>B</a:t>
            </a:r>
          </a:p>
        </p:txBody>
      </p:sp>
      <p:sp>
        <p:nvSpPr>
          <p:cNvPr id="815150" name="Text Box 46"/>
          <p:cNvSpPr txBox="1">
            <a:spLocks noChangeArrowheads="1"/>
          </p:cNvSpPr>
          <p:nvPr/>
        </p:nvSpPr>
        <p:spPr bwMode="auto">
          <a:xfrm>
            <a:off x="6156325" y="2160588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" charset="0"/>
              </a:rPr>
              <a:t>C</a:t>
            </a:r>
          </a:p>
        </p:txBody>
      </p:sp>
      <p:sp>
        <p:nvSpPr>
          <p:cNvPr id="815151" name="Text Box 47"/>
          <p:cNvSpPr txBox="1">
            <a:spLocks noChangeArrowheads="1"/>
          </p:cNvSpPr>
          <p:nvPr/>
        </p:nvSpPr>
        <p:spPr bwMode="auto">
          <a:xfrm>
            <a:off x="593725" y="4903788"/>
            <a:ext cx="7223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 pitchFamily="1" charset="0"/>
              </a:rPr>
              <a:t>MM-path</a:t>
            </a:r>
            <a:r>
              <a:rPr lang="en-US" sz="2000">
                <a:latin typeface="Times New Roman" pitchFamily="1" charset="0"/>
              </a:rPr>
              <a:t>: Interleaved sequence of </a:t>
            </a:r>
            <a:r>
              <a:rPr lang="en-US" sz="2000" b="1">
                <a:latin typeface="Times New Roman" pitchFamily="1" charset="0"/>
              </a:rPr>
              <a:t>module exec path</a:t>
            </a:r>
            <a:r>
              <a:rPr lang="en-US" sz="2000">
                <a:latin typeface="Times New Roman" pitchFamily="1" charset="0"/>
              </a:rPr>
              <a:t> and </a:t>
            </a:r>
            <a:r>
              <a:rPr lang="en-US" sz="2000" b="1">
                <a:latin typeface="Times New Roman" pitchFamily="1" charset="0"/>
              </a:rPr>
              <a:t>messages</a:t>
            </a:r>
          </a:p>
        </p:txBody>
      </p:sp>
      <p:sp>
        <p:nvSpPr>
          <p:cNvPr id="815152" name="Text Box 48"/>
          <p:cNvSpPr txBox="1">
            <a:spLocks noChangeArrowheads="1"/>
          </p:cNvSpPr>
          <p:nvPr/>
        </p:nvSpPr>
        <p:spPr bwMode="auto">
          <a:xfrm>
            <a:off x="593725" y="5208588"/>
            <a:ext cx="5741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" charset="0"/>
              </a:rPr>
              <a:t>Module exec path: </a:t>
            </a:r>
            <a:r>
              <a:rPr lang="en-US" sz="2000" b="1">
                <a:latin typeface="Times New Roman" pitchFamily="1" charset="0"/>
              </a:rPr>
              <a:t>entry-exit</a:t>
            </a:r>
            <a:r>
              <a:rPr lang="en-US" sz="2000">
                <a:latin typeface="Times New Roman" pitchFamily="1" charset="0"/>
              </a:rPr>
              <a:t> path in the same module</a:t>
            </a:r>
          </a:p>
        </p:txBody>
      </p:sp>
      <p:sp>
        <p:nvSpPr>
          <p:cNvPr id="815153" name="Text Box 49"/>
          <p:cNvSpPr txBox="1">
            <a:spLocks noChangeArrowheads="1"/>
          </p:cNvSpPr>
          <p:nvPr/>
        </p:nvSpPr>
        <p:spPr bwMode="auto">
          <a:xfrm>
            <a:off x="593725" y="5589588"/>
            <a:ext cx="7307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u="sng">
                <a:latin typeface="Times New Roman" pitchFamily="1" charset="0"/>
              </a:rPr>
              <a:t>A</a:t>
            </a:r>
            <a:r>
              <a:rPr lang="en-US" sz="2000" b="1">
                <a:latin typeface="Times New Roman" pitchFamily="1" charset="0"/>
              </a:rPr>
              <a:t>tomic </a:t>
            </a:r>
            <a:r>
              <a:rPr lang="en-US" sz="2000" b="1" u="sng">
                <a:latin typeface="Times New Roman" pitchFamily="1" charset="0"/>
              </a:rPr>
              <a:t>S</a:t>
            </a:r>
            <a:r>
              <a:rPr lang="en-US" sz="2000" b="1">
                <a:latin typeface="Times New Roman" pitchFamily="1" charset="0"/>
              </a:rPr>
              <a:t>ystem </a:t>
            </a:r>
            <a:r>
              <a:rPr lang="en-US" sz="2000" b="1" u="sng">
                <a:latin typeface="Times New Roman" pitchFamily="1" charset="0"/>
              </a:rPr>
              <a:t>F</a:t>
            </a:r>
            <a:r>
              <a:rPr lang="en-US" sz="2000" b="1">
                <a:latin typeface="Times New Roman" pitchFamily="1" charset="0"/>
              </a:rPr>
              <a:t>unction</a:t>
            </a:r>
            <a:r>
              <a:rPr lang="en-US" sz="2000">
                <a:latin typeface="Times New Roman" pitchFamily="1" charset="0"/>
              </a:rPr>
              <a:t>: port input, … {MM-paths}, … port output</a:t>
            </a:r>
          </a:p>
        </p:txBody>
      </p:sp>
      <p:sp>
        <p:nvSpPr>
          <p:cNvPr id="815154" name="Text Box 50"/>
          <p:cNvSpPr txBox="1">
            <a:spLocks noChangeArrowheads="1"/>
          </p:cNvSpPr>
          <p:nvPr/>
        </p:nvSpPr>
        <p:spPr bwMode="auto">
          <a:xfrm>
            <a:off x="609600" y="6032500"/>
            <a:ext cx="285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 pitchFamily="1" charset="0"/>
              </a:rPr>
              <a:t>Test cases</a:t>
            </a:r>
            <a:r>
              <a:rPr lang="en-US" sz="2000">
                <a:latin typeface="Times New Roman" pitchFamily="1" charset="0"/>
              </a:rPr>
              <a:t>: exercise ASFs</a:t>
            </a:r>
          </a:p>
        </p:txBody>
      </p:sp>
    </p:spTree>
    <p:extLst>
      <p:ext uri="{BB962C8B-B14F-4D97-AF65-F5344CB8AC3E}">
        <p14:creationId xmlns:p14="http://schemas.microsoft.com/office/powerpoint/2010/main" val="176380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750B3-DACF-49C5-B3FE-F190DF74B6D6}" type="slidenum">
              <a:rPr lang="en-US"/>
              <a:pPr/>
              <a:t>22</a:t>
            </a:fld>
            <a:endParaRPr lang="en-US"/>
          </a:p>
        </p:txBody>
      </p:sp>
      <p:sp>
        <p:nvSpPr>
          <p:cNvPr id="8284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</a:p>
        </p:txBody>
      </p:sp>
      <p:sp>
        <p:nvSpPr>
          <p:cNvPr id="8284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We view system testing in terms of threads of system level behavior.</a:t>
            </a:r>
          </a:p>
          <a:p>
            <a:pPr>
              <a:lnSpc>
                <a:spcPct val="90000"/>
              </a:lnSpc>
            </a:pPr>
            <a:r>
              <a:rPr lang="en-US" sz="2800"/>
              <a:t>Many possible views of a thread:</a:t>
            </a:r>
            <a:r>
              <a:rPr lang="en-CA" sz="2800"/>
              <a:t> </a:t>
            </a:r>
            <a:endParaRPr lang="en-US" sz="2800"/>
          </a:p>
          <a:p>
            <a:pPr lvl="1">
              <a:lnSpc>
                <a:spcPct val="90000"/>
              </a:lnSpc>
            </a:pPr>
            <a:r>
              <a:rPr lang="en-US" sz="2400"/>
              <a:t>a scenario of normal usage</a:t>
            </a:r>
            <a:r>
              <a:rPr lang="en-CA" sz="2400"/>
              <a:t> 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 sz="2400"/>
              <a:t>a system level test case</a:t>
            </a:r>
            <a:r>
              <a:rPr lang="en-CA" sz="2400"/>
              <a:t> 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 sz="2400"/>
              <a:t>a stimulus/response pair</a:t>
            </a:r>
            <a:r>
              <a:rPr lang="en-CA" sz="2400"/>
              <a:t> 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 sz="2400"/>
              <a:t>behavior that results from a sequence of system level inputs</a:t>
            </a:r>
            <a:r>
              <a:rPr lang="en-CA" sz="2400"/>
              <a:t>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an interleaved sequence of port input and output events</a:t>
            </a:r>
            <a:r>
              <a:rPr lang="en-CA" sz="2400"/>
              <a:t>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201374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C0D4E-BF60-419A-9A47-5E8F43BEA7F4}" type="slidenum">
              <a:rPr lang="en-US"/>
              <a:pPr/>
              <a:t>23</a:t>
            </a:fld>
            <a:endParaRPr lang="en-US"/>
          </a:p>
        </p:txBody>
      </p:sp>
      <p:sp>
        <p:nvSpPr>
          <p:cNvPr id="90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</a:p>
        </p:txBody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a sequence of transitions in a state machine description of a system</a:t>
            </a:r>
            <a:r>
              <a:rPr lang="en-CA"/>
              <a:t> </a:t>
            </a:r>
            <a:endParaRPr lang="en-US"/>
          </a:p>
          <a:p>
            <a:pPr lvl="1"/>
            <a:r>
              <a:rPr lang="en-US"/>
              <a:t>an interleaved sequence of object messages and method executions</a:t>
            </a:r>
            <a:r>
              <a:rPr lang="en-CA"/>
              <a:t> </a:t>
            </a:r>
            <a:endParaRPr lang="en-US"/>
          </a:p>
          <a:p>
            <a:pPr lvl="1"/>
            <a:r>
              <a:rPr lang="en-US"/>
              <a:t>a sequence of machine instructions</a:t>
            </a:r>
            <a:r>
              <a:rPr lang="en-CA"/>
              <a:t> </a:t>
            </a:r>
            <a:endParaRPr lang="en-US"/>
          </a:p>
          <a:p>
            <a:pPr lvl="1"/>
            <a:r>
              <a:rPr lang="en-US"/>
              <a:t>a sequence of source instructions</a:t>
            </a:r>
            <a:r>
              <a:rPr lang="en-CA"/>
              <a:t> </a:t>
            </a:r>
            <a:endParaRPr lang="en-US"/>
          </a:p>
          <a:p>
            <a:pPr lvl="1"/>
            <a:r>
              <a:rPr lang="en-US"/>
              <a:t>a sequence of atomic system functions</a:t>
            </a:r>
          </a:p>
        </p:txBody>
      </p:sp>
    </p:spTree>
    <p:extLst>
      <p:ext uri="{BB962C8B-B14F-4D97-AF65-F5344CB8AC3E}">
        <p14:creationId xmlns:p14="http://schemas.microsoft.com/office/powerpoint/2010/main" val="23850060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5B69-4C91-4B74-8064-7C46B6F5DC01}" type="slidenum">
              <a:rPr lang="en-US"/>
              <a:pPr/>
              <a:t>24</a:t>
            </a:fld>
            <a:endParaRPr lang="en-US"/>
          </a:p>
        </p:txBody>
      </p:sp>
      <p:sp>
        <p:nvSpPr>
          <p:cNvPr id="8294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 Levels</a:t>
            </a:r>
          </a:p>
        </p:txBody>
      </p:sp>
      <p:sp>
        <p:nvSpPr>
          <p:cNvPr id="8294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Threads have distinct levels:</a:t>
            </a:r>
            <a:r>
              <a:rPr lang="en-CA" sz="2800"/>
              <a:t> </a:t>
            </a:r>
            <a:endParaRPr lang="en-US" sz="2800"/>
          </a:p>
          <a:p>
            <a:pPr lvl="1"/>
            <a:r>
              <a:rPr lang="en-US" sz="2400" b="1"/>
              <a:t>Unit</a:t>
            </a:r>
            <a:r>
              <a:rPr lang="en-US" sz="2400"/>
              <a:t> level thread is understood as an execution-time path of instructions or some path on a flow graph</a:t>
            </a:r>
          </a:p>
          <a:p>
            <a:pPr lvl="1"/>
            <a:r>
              <a:rPr lang="en-US" sz="2400" b="1"/>
              <a:t>Integration</a:t>
            </a:r>
            <a:r>
              <a:rPr lang="en-US" sz="2400"/>
              <a:t> level thread is a sequence of MM-paths that implement some atomic function. Usually denoted as a sequence of module executions and messages</a:t>
            </a:r>
          </a:p>
          <a:p>
            <a:pPr lvl="1"/>
            <a:r>
              <a:rPr lang="en-US" sz="2400" b="1"/>
              <a:t>System</a:t>
            </a:r>
            <a:r>
              <a:rPr lang="en-US" sz="2400"/>
              <a:t> level thread is a sequence of atomic system functions</a:t>
            </a:r>
          </a:p>
        </p:txBody>
      </p:sp>
    </p:spTree>
    <p:extLst>
      <p:ext uri="{BB962C8B-B14F-4D97-AF65-F5344CB8AC3E}">
        <p14:creationId xmlns:p14="http://schemas.microsoft.com/office/powerpoint/2010/main" val="10055088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9F04E-B7B2-4A4C-B53B-53C2EEF6E7B9}" type="slidenum">
              <a:rPr lang="en-US"/>
              <a:pPr/>
              <a:t>25</a:t>
            </a:fld>
            <a:endParaRPr lang="en-US"/>
          </a:p>
        </p:txBody>
      </p:sp>
      <p:sp>
        <p:nvSpPr>
          <p:cNvPr id="906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 Levels</a:t>
            </a:r>
          </a:p>
        </p:txBody>
      </p:sp>
      <p:sp>
        <p:nvSpPr>
          <p:cNvPr id="906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Since ASFs have port events as their inputs and outputs, the sequence of ASFs implies an interleaved sequence of port input/port output events. </a:t>
            </a:r>
          </a:p>
          <a:p>
            <a:r>
              <a:rPr lang="en-US" sz="2800"/>
              <a:t>Threads provide a unifying view of the three levels of testing:</a:t>
            </a:r>
            <a:r>
              <a:rPr lang="en-CA" sz="2800"/>
              <a:t> </a:t>
            </a:r>
            <a:endParaRPr lang="en-US" sz="2800"/>
          </a:p>
          <a:p>
            <a:pPr lvl="1"/>
            <a:r>
              <a:rPr lang="en-US" sz="2400"/>
              <a:t>Unit testing tests individual functions</a:t>
            </a:r>
            <a:r>
              <a:rPr lang="en-CA" sz="2400"/>
              <a:t> </a:t>
            </a:r>
            <a:endParaRPr lang="en-US" sz="2400"/>
          </a:p>
          <a:p>
            <a:pPr lvl="1"/>
            <a:r>
              <a:rPr lang="en-US" sz="2400"/>
              <a:t>Integration tests examine interaction among units</a:t>
            </a:r>
            <a:r>
              <a:rPr lang="en-CA" sz="2400"/>
              <a:t> </a:t>
            </a:r>
            <a:endParaRPr lang="en-US" sz="2400"/>
          </a:p>
          <a:p>
            <a:pPr lvl="1"/>
            <a:r>
              <a:rPr lang="en-US" sz="2400"/>
              <a:t>System testing examines interactions among ASFs.</a:t>
            </a:r>
          </a:p>
        </p:txBody>
      </p:sp>
    </p:spTree>
    <p:extLst>
      <p:ext uri="{BB962C8B-B14F-4D97-AF65-F5344CB8AC3E}">
        <p14:creationId xmlns:p14="http://schemas.microsoft.com/office/powerpoint/2010/main" val="178756532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07DD-E594-4DCB-9300-E2FFABEC6562}" type="slidenum">
              <a:rPr lang="en-US"/>
              <a:pPr/>
              <a:t>26</a:t>
            </a:fld>
            <a:endParaRPr lang="en-US"/>
          </a:p>
        </p:txBody>
      </p:sp>
      <p:sp>
        <p:nvSpPr>
          <p:cNvPr id="831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 Definitions</a:t>
            </a:r>
            <a:endParaRPr lang="en-CA"/>
          </a:p>
        </p:txBody>
      </p:sp>
      <p:sp>
        <p:nvSpPr>
          <p:cNvPr id="8314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/>
              <a:t>ASF Graph</a:t>
            </a:r>
            <a:r>
              <a:rPr lang="en-US" sz="2800"/>
              <a:t>: a directed graph in which nodes are ASFs and edges represent sequential flow.</a:t>
            </a:r>
            <a:r>
              <a:rPr lang="en-CA" sz="2800"/>
              <a:t> </a:t>
            </a:r>
          </a:p>
          <a:p>
            <a:pPr>
              <a:lnSpc>
                <a:spcPct val="90000"/>
              </a:lnSpc>
            </a:pPr>
            <a:r>
              <a:rPr lang="en-US" sz="2800" b="1"/>
              <a:t>Source ASF</a:t>
            </a:r>
            <a:r>
              <a:rPr lang="en-US" sz="2800"/>
              <a:t>: an ASF that appears as a source node in the ASF graph of a system</a:t>
            </a:r>
          </a:p>
          <a:p>
            <a:pPr>
              <a:lnSpc>
                <a:spcPct val="90000"/>
              </a:lnSpc>
            </a:pPr>
            <a:r>
              <a:rPr lang="en-US" sz="2800" b="1"/>
              <a:t>Sink ASF</a:t>
            </a:r>
            <a:r>
              <a:rPr lang="en-US" sz="2800"/>
              <a:t>: an ASF that appears as sink node in the ASF graph.</a:t>
            </a:r>
          </a:p>
          <a:p>
            <a:pPr>
              <a:lnSpc>
                <a:spcPct val="90000"/>
              </a:lnSpc>
            </a:pPr>
            <a:r>
              <a:rPr lang="en-US" sz="2800" b="1"/>
              <a:t>System thread</a:t>
            </a:r>
            <a:r>
              <a:rPr lang="en-US" sz="2800"/>
              <a:t>: a path from a source ASF to a sink ASF in the ASF graph of a system.</a:t>
            </a:r>
            <a:endParaRPr lang="en-CA" sz="2800"/>
          </a:p>
        </p:txBody>
      </p:sp>
    </p:spTree>
    <p:extLst>
      <p:ext uri="{BB962C8B-B14F-4D97-AF65-F5344CB8AC3E}">
        <p14:creationId xmlns:p14="http://schemas.microsoft.com/office/powerpoint/2010/main" val="7047675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F944-9588-4657-9D88-84FBC37DB249}" type="slidenum">
              <a:rPr lang="en-US"/>
              <a:pPr/>
              <a:t>27</a:t>
            </a:fld>
            <a:endParaRPr lang="en-US"/>
          </a:p>
        </p:txBody>
      </p:sp>
      <p:sp>
        <p:nvSpPr>
          <p:cNvPr id="83251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Basis Concepts for Requirements Specification</a:t>
            </a:r>
            <a:r>
              <a:rPr lang="en-CA"/>
              <a:t> </a:t>
            </a:r>
          </a:p>
        </p:txBody>
      </p:sp>
      <p:sp>
        <p:nvSpPr>
          <p:cNvPr id="8325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objective is to discuss system testing with respect to a basis set of requirements specification constructs</a:t>
            </a:r>
          </a:p>
          <a:p>
            <a:pPr>
              <a:lnSpc>
                <a:spcPct val="90000"/>
              </a:lnSpc>
            </a:pPr>
            <a:r>
              <a:rPr lang="en-US" sz="2800"/>
              <a:t>Every system can be specified in terms of the following requirements specification constructs: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Data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Actions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Ports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Events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Threads</a:t>
            </a:r>
          </a:p>
        </p:txBody>
      </p:sp>
    </p:spTree>
    <p:extLst>
      <p:ext uri="{BB962C8B-B14F-4D97-AF65-F5344CB8AC3E}">
        <p14:creationId xmlns:p14="http://schemas.microsoft.com/office/powerpoint/2010/main" val="41724788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C5750-5955-4928-B4D6-40AEEA288FD3}" type="slidenum">
              <a:rPr lang="en-US"/>
              <a:pPr/>
              <a:t>28</a:t>
            </a:fld>
            <a:endParaRPr lang="en-US"/>
          </a:p>
        </p:txBody>
      </p:sp>
      <p:sp>
        <p:nvSpPr>
          <p:cNvPr id="8335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</a:t>
            </a:r>
            <a:endParaRPr lang="en-CA"/>
          </a:p>
        </p:txBody>
      </p:sp>
      <p:sp>
        <p:nvSpPr>
          <p:cNvPr id="8335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For a system that is described in terms of its data,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focus is on the information used/created by the system (described in terms of variables, data structures, fields, records, data stores, and files) </a:t>
            </a:r>
          </a:p>
          <a:p>
            <a:pPr>
              <a:lnSpc>
                <a:spcPct val="90000"/>
              </a:lnSpc>
            </a:pPr>
            <a:r>
              <a:rPr lang="en-US" sz="2800"/>
              <a:t>The data centered view is also starting point for many OO analysis methods.</a:t>
            </a:r>
            <a:r>
              <a:rPr lang="en-CA" sz="2800"/>
              <a:t> </a:t>
            </a:r>
          </a:p>
          <a:p>
            <a:pPr>
              <a:lnSpc>
                <a:spcPct val="90000"/>
              </a:lnSpc>
            </a:pPr>
            <a:r>
              <a:rPr lang="en-US" sz="2800"/>
              <a:t>Data refers to information that is either initialized, stored, updated or possibly destroyed.</a:t>
            </a:r>
            <a:r>
              <a:rPr lang="en-CA" sz="2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75191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1C0D5-46CC-48DF-BDCD-04534BB8375C}" type="slidenum">
              <a:rPr lang="en-US"/>
              <a:pPr/>
              <a:t>29</a:t>
            </a:fld>
            <a:endParaRPr lang="en-US"/>
          </a:p>
        </p:txBody>
      </p:sp>
      <p:sp>
        <p:nvSpPr>
          <p:cNvPr id="8345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</a:t>
            </a:r>
            <a:endParaRPr lang="en-CA"/>
          </a:p>
        </p:txBody>
      </p:sp>
      <p:sp>
        <p:nvSpPr>
          <p:cNvPr id="8345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CA" sz="2800"/>
              <a:t>Data-centric systems are often specified in terms of CRUD actions (Create, Retrieve, Update, Delete)</a:t>
            </a: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Often, threads can be identified directly from the data model</a:t>
            </a:r>
          </a:p>
          <a:p>
            <a:pPr>
              <a:lnSpc>
                <a:spcPct val="90000"/>
              </a:lnSpc>
            </a:pPr>
            <a:r>
              <a:rPr lang="en-US" sz="2800"/>
              <a:t>Also possible to have read-only data (i.e. expected PIN pairs, etc.)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this must be part of system initialization process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if not, then there must be threads that create the data.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Hence read-only data is an indicator of source ASFs.</a:t>
            </a:r>
            <a:r>
              <a:rPr lang="en-CA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4553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Basic </a:t>
            </a:r>
            <a:r>
              <a:rPr lang="en-US" dirty="0"/>
              <a:t>concepts for requirements </a:t>
            </a:r>
            <a:r>
              <a:rPr lang="en-US" dirty="0" smtClean="0"/>
              <a:t>specification.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Finding threads.</a:t>
            </a:r>
          </a:p>
        </p:txBody>
      </p:sp>
    </p:spTree>
    <p:extLst>
      <p:ext uri="{BB962C8B-B14F-4D97-AF65-F5344CB8AC3E}">
        <p14:creationId xmlns:p14="http://schemas.microsoft.com/office/powerpoint/2010/main" val="18999331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D1A5-8704-46D3-BB8A-C2CDEBDABA08}" type="slidenum">
              <a:rPr lang="en-US"/>
              <a:pPr/>
              <a:t>30</a:t>
            </a:fld>
            <a:endParaRPr lang="en-US"/>
          </a:p>
        </p:txBody>
      </p:sp>
      <p:sp>
        <p:nvSpPr>
          <p:cNvPr id="835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Actions</a:t>
            </a:r>
            <a:r>
              <a:rPr lang="en-CA"/>
              <a:t> </a:t>
            </a:r>
          </a:p>
        </p:txBody>
      </p:sp>
      <p:sp>
        <p:nvSpPr>
          <p:cNvPr id="8355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Action-centered modeling is the most common requirements specification form. </a:t>
            </a:r>
          </a:p>
          <a:p>
            <a:pPr lvl="1"/>
            <a:r>
              <a:rPr lang="en-US" sz="2400"/>
              <a:t>Actions have inputs and outputs and these can be either data or port events. </a:t>
            </a:r>
          </a:p>
          <a:p>
            <a:pPr lvl="1"/>
            <a:r>
              <a:rPr lang="en-US" sz="2400"/>
              <a:t>Actions can also be decomposed in to lower level actions (i.e. typical data flow diagrams).</a:t>
            </a:r>
            <a:r>
              <a:rPr lang="en-CA" sz="2400"/>
              <a:t> </a:t>
            </a:r>
            <a:endParaRPr lang="en-US" sz="2400"/>
          </a:p>
          <a:p>
            <a:r>
              <a:rPr lang="en-US" sz="2800"/>
              <a:t>The input/output view of actions is the basis of functional testing</a:t>
            </a:r>
            <a:endParaRPr lang="en-CA" sz="2800"/>
          </a:p>
        </p:txBody>
      </p:sp>
    </p:spTree>
    <p:extLst>
      <p:ext uri="{BB962C8B-B14F-4D97-AF65-F5344CB8AC3E}">
        <p14:creationId xmlns:p14="http://schemas.microsoft.com/office/powerpoint/2010/main" val="7388008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AE7F2-7B16-4D18-BBAB-F8268A54B00F}" type="slidenum">
              <a:rPr lang="en-US"/>
              <a:pPr/>
              <a:t>31</a:t>
            </a:fld>
            <a:endParaRPr lang="en-US"/>
          </a:p>
        </p:txBody>
      </p:sp>
      <p:sp>
        <p:nvSpPr>
          <p:cNvPr id="8366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Devices</a:t>
            </a:r>
            <a:endParaRPr lang="en-CA"/>
          </a:p>
        </p:txBody>
      </p:sp>
      <p:sp>
        <p:nvSpPr>
          <p:cNvPr id="8366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Every system has ports (and port devices): </a:t>
            </a:r>
          </a:p>
          <a:p>
            <a:pPr lvl="1">
              <a:lnSpc>
                <a:spcPct val="90000"/>
              </a:lnSpc>
            </a:pPr>
            <a:r>
              <a:rPr lang="en-US"/>
              <a:t>Sources and destinations of system level inputs and outputs. </a:t>
            </a:r>
          </a:p>
          <a:p>
            <a:pPr>
              <a:lnSpc>
                <a:spcPct val="90000"/>
              </a:lnSpc>
            </a:pPr>
            <a:r>
              <a:rPr lang="en-US"/>
              <a:t>If no physical port devices in system, much of system testing can be accomplished by moving the port boundary inward to the logical instances of port events.</a:t>
            </a:r>
            <a:r>
              <a:rPr lang="en-CA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30895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E2E21-891D-4FDE-A59A-84DD2FE81D56}" type="slidenum">
              <a:rPr lang="en-US"/>
              <a:pPr/>
              <a:t>32</a:t>
            </a:fld>
            <a:endParaRPr lang="en-US"/>
          </a:p>
        </p:txBody>
      </p:sp>
      <p:sp>
        <p:nvSpPr>
          <p:cNvPr id="83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Events</a:t>
            </a:r>
            <a:r>
              <a:rPr lang="en-CA"/>
              <a:t> </a:t>
            </a:r>
          </a:p>
        </p:txBody>
      </p:sp>
      <p:sp>
        <p:nvSpPr>
          <p:cNvPr id="83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Events have some characteristics of data and some of actions</a:t>
            </a:r>
          </a:p>
          <a:p>
            <a:r>
              <a:rPr lang="en-US" sz="2800"/>
              <a:t>An event is a system level input which occurs at a port.</a:t>
            </a:r>
            <a:r>
              <a:rPr lang="en-CA" sz="2800"/>
              <a:t> </a:t>
            </a:r>
            <a:endParaRPr lang="en-US" sz="2800"/>
          </a:p>
          <a:p>
            <a:r>
              <a:rPr lang="en-US" sz="2800"/>
              <a:t>Events can be inputs to or outputs of actions: </a:t>
            </a:r>
          </a:p>
          <a:p>
            <a:pPr lvl="1"/>
            <a:r>
              <a:rPr lang="en-US" sz="2400"/>
              <a:t>Can be either discrete or continuous</a:t>
            </a:r>
          </a:p>
          <a:p>
            <a:pPr lvl="1"/>
            <a:r>
              <a:rPr lang="en-US" sz="2400"/>
              <a:t>Discrete events have a time duration and this can be critical in real-time systems.</a:t>
            </a:r>
            <a:r>
              <a:rPr lang="en-CA" sz="2400"/>
              <a:t>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1977482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D4DEB-8C6A-4E50-BB44-F17FE0EB0341}" type="slidenum">
              <a:rPr lang="en-US"/>
              <a:pPr/>
              <a:t>33</a:t>
            </a:fld>
            <a:endParaRPr lang="en-US"/>
          </a:p>
        </p:txBody>
      </p:sp>
      <p:sp>
        <p:nvSpPr>
          <p:cNvPr id="8386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r>
              <a:rPr lang="en-CA"/>
              <a:t> </a:t>
            </a:r>
          </a:p>
        </p:txBody>
      </p:sp>
      <p:sp>
        <p:nvSpPr>
          <p:cNvPr id="8386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Threads are the least frequently used of the fundamental constructs. </a:t>
            </a:r>
          </a:p>
          <a:p>
            <a:pPr lvl="1"/>
            <a:r>
              <a:rPr lang="en-US" sz="2400"/>
              <a:t>Since threads are tested, it is up to the tester to find them in the interactions of the data, events, and actions. </a:t>
            </a:r>
          </a:p>
          <a:p>
            <a:r>
              <a:rPr lang="en-US" sz="2800"/>
              <a:t>Finding Threads</a:t>
            </a:r>
            <a:r>
              <a:rPr lang="en-CA" sz="2800"/>
              <a:t> </a:t>
            </a:r>
            <a:endParaRPr lang="en-US" sz="2800"/>
          </a:p>
          <a:p>
            <a:pPr lvl="1"/>
            <a:r>
              <a:rPr lang="en-US" sz="2400"/>
              <a:t>A finite state machine model of the system is a good starting point to find threads since the paths are easily converted to threads.</a:t>
            </a:r>
            <a:r>
              <a:rPr lang="en-CA" sz="240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163735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85F4F-7340-47D3-B94A-177B403FA959}" type="slidenum">
              <a:rPr lang="en-US"/>
              <a:pPr/>
              <a:t>34</a:t>
            </a:fld>
            <a:endParaRPr lang="en-US"/>
          </a:p>
        </p:txBody>
      </p:sp>
      <p:grpSp>
        <p:nvGrpSpPr>
          <p:cNvPr id="841744" name="Group 16"/>
          <p:cNvGrpSpPr>
            <a:grpSpLocks/>
          </p:cNvGrpSpPr>
          <p:nvPr/>
        </p:nvGrpSpPr>
        <p:grpSpPr bwMode="auto">
          <a:xfrm>
            <a:off x="119063" y="2236788"/>
            <a:ext cx="4994275" cy="1714500"/>
            <a:chOff x="0" y="1080"/>
            <a:chExt cx="3146" cy="1080"/>
          </a:xfrm>
        </p:grpSpPr>
        <p:sp>
          <p:nvSpPr>
            <p:cNvPr id="841745" name="Rectangle 17"/>
            <p:cNvSpPr>
              <a:spLocks noChangeArrowheads="1"/>
            </p:cNvSpPr>
            <p:nvPr/>
          </p:nvSpPr>
          <p:spPr bwMode="auto">
            <a:xfrm>
              <a:off x="0" y="1080"/>
              <a:ext cx="3146" cy="10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41746" name="Rectangle 18"/>
            <p:cNvSpPr>
              <a:spLocks noChangeArrowheads="1"/>
            </p:cNvSpPr>
            <p:nvPr/>
          </p:nvSpPr>
          <p:spPr bwMode="auto">
            <a:xfrm>
              <a:off x="0" y="1080"/>
              <a:ext cx="3146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841747" name="Rectangle 19"/>
          <p:cNvSpPr>
            <a:spLocks noChangeArrowheads="1"/>
          </p:cNvSpPr>
          <p:nvPr/>
        </p:nvSpPr>
        <p:spPr bwMode="auto">
          <a:xfrm>
            <a:off x="0" y="2236788"/>
            <a:ext cx="4994275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1100">
                <a:latin typeface="Times" pitchFamily="1" charset="0"/>
                <a:cs typeface="Times New Roman" pitchFamily="1" charset="0"/>
              </a:rPr>
              <a:t> </a:t>
            </a:r>
          </a:p>
          <a:p>
            <a:pPr eaLnBrk="0" hangingPunct="0"/>
            <a:endParaRPr lang="en-US">
              <a:latin typeface="Times New Roman" pitchFamily="1" charset="0"/>
            </a:endParaRPr>
          </a:p>
        </p:txBody>
      </p:sp>
      <p:sp>
        <p:nvSpPr>
          <p:cNvPr id="841748" name="Rectangle 20"/>
          <p:cNvSpPr>
            <a:spLocks noChangeArrowheads="1"/>
          </p:cNvSpPr>
          <p:nvPr/>
        </p:nvSpPr>
        <p:spPr bwMode="auto">
          <a:xfrm>
            <a:off x="0" y="3951288"/>
            <a:ext cx="91440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CA" sz="1400">
                <a:latin typeface="Times New Roman" pitchFamily="1" charset="0"/>
              </a:rPr>
              <a:t/>
            </a:r>
            <a:br>
              <a:rPr lang="en-CA" sz="1400">
                <a:latin typeface="Times New Roman" pitchFamily="1" charset="0"/>
              </a:rPr>
            </a:br>
            <a:endParaRPr lang="en-CA">
              <a:latin typeface="Times New Roman" pitchFamily="1" charset="0"/>
            </a:endParaRPr>
          </a:p>
        </p:txBody>
      </p:sp>
      <p:sp>
        <p:nvSpPr>
          <p:cNvPr id="841753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Threads</a:t>
            </a:r>
            <a:endParaRPr lang="en-CA"/>
          </a:p>
        </p:txBody>
      </p:sp>
      <p:sp>
        <p:nvSpPr>
          <p:cNvPr id="841754" name="Rectangle 2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Usually, one deals with a hierarchy of state machines i.e. the card entry state of an ATM may be decomposed into lower levels that deal with details like:</a:t>
            </a:r>
          </a:p>
          <a:p>
            <a:pPr lvl="1"/>
            <a:r>
              <a:rPr lang="en-US"/>
              <a:t>jammed cards, </a:t>
            </a:r>
          </a:p>
          <a:p>
            <a:pPr lvl="1"/>
            <a:r>
              <a:rPr lang="en-US"/>
              <a:t>cards that are upside-down, </a:t>
            </a:r>
          </a:p>
          <a:p>
            <a:pPr lvl="1"/>
            <a:r>
              <a:rPr lang="en-US"/>
              <a:t>checking the card against the list of cards for which service is offered, etc.).</a:t>
            </a:r>
            <a:r>
              <a:rPr lang="en-CA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7123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0DBEB-082C-4FE6-B0C0-7E88BE3763D0}" type="slidenum">
              <a:rPr lang="en-US"/>
              <a:pPr/>
              <a:t>35</a:t>
            </a:fld>
            <a:endParaRPr lang="en-US"/>
          </a:p>
        </p:txBody>
      </p:sp>
      <p:sp>
        <p:nvSpPr>
          <p:cNvPr id="842772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Threads</a:t>
            </a:r>
            <a:endParaRPr lang="en-CA"/>
          </a:p>
        </p:txBody>
      </p:sp>
      <p:sp>
        <p:nvSpPr>
          <p:cNvPr id="842773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At this level, states correspond to states of processing, and transitions are caused by logical (rather than port) events.</a:t>
            </a:r>
            <a:r>
              <a:rPr lang="en-CA" sz="2800"/>
              <a:t> </a:t>
            </a:r>
            <a:endParaRPr lang="en-US" sz="2800"/>
          </a:p>
          <a:p>
            <a:r>
              <a:rPr lang="en-US" sz="2800"/>
              <a:t>Once the details of a macro-state are tested we continue with the next macro-state</a:t>
            </a:r>
          </a:p>
          <a:p>
            <a:r>
              <a:rPr lang="en-US" sz="2800"/>
              <a:t>Within the decomposition of the macro state we need to identify the port input and port output events</a:t>
            </a:r>
            <a:endParaRPr lang="en-CA" sz="2800"/>
          </a:p>
        </p:txBody>
      </p:sp>
    </p:spTree>
    <p:extLst>
      <p:ext uri="{BB962C8B-B14F-4D97-AF65-F5344CB8AC3E}">
        <p14:creationId xmlns:p14="http://schemas.microsoft.com/office/powerpoint/2010/main" val="39363038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4478-A878-4149-9BBA-4A927D73B842}" type="slidenum">
              <a:rPr lang="en-US"/>
              <a:pPr/>
              <a:t>36</a:t>
            </a:fld>
            <a:endParaRPr lang="en-US"/>
          </a:p>
        </p:txBody>
      </p:sp>
      <p:sp>
        <p:nvSpPr>
          <p:cNvPr id="8437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Threads</a:t>
            </a:r>
            <a:endParaRPr lang="en-CA"/>
          </a:p>
        </p:txBody>
      </p:sp>
      <p:sp>
        <p:nvSpPr>
          <p:cNvPr id="8437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hierarchy of finite state machines multiplies the number of threads</a:t>
            </a:r>
          </a:p>
          <a:p>
            <a:pPr>
              <a:lnSpc>
                <a:spcPct val="90000"/>
              </a:lnSpc>
            </a:pPr>
            <a:r>
              <a:rPr lang="en-US" sz="2800"/>
              <a:t>Ideal to reach a state machine in which transitions are caused by actual port input events, and the actions on transitions are port output events 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Ggenerating the test cases for these threads is mechanical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Just follow a path of transitions noting the inputs and outputs as they occur along the path</a:t>
            </a:r>
            <a:endParaRPr lang="en-CA" sz="2400"/>
          </a:p>
        </p:txBody>
      </p:sp>
    </p:spTree>
    <p:extLst>
      <p:ext uri="{BB962C8B-B14F-4D97-AF65-F5344CB8AC3E}">
        <p14:creationId xmlns:p14="http://schemas.microsoft.com/office/powerpoint/2010/main" val="1150508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791FE-77B6-4596-BC96-24C63CE08B75}" type="slidenum">
              <a:rPr lang="en-US"/>
              <a:pPr/>
              <a:t>37</a:t>
            </a:fld>
            <a:endParaRPr lang="en-US"/>
          </a:p>
        </p:txBody>
      </p:sp>
      <p:sp>
        <p:nvSpPr>
          <p:cNvPr id="84480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Structural Strategies for Thread Testing</a:t>
            </a:r>
            <a:r>
              <a:rPr lang="en-CA"/>
              <a:t> </a:t>
            </a:r>
          </a:p>
        </p:txBody>
      </p:sp>
      <p:sp>
        <p:nvSpPr>
          <p:cNvPr id="84480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Generating the threads may be easy, but to decide which one to test is complex</a:t>
            </a:r>
          </a:p>
          <a:p>
            <a:pPr>
              <a:lnSpc>
                <a:spcPct val="90000"/>
              </a:lnSpc>
            </a:pPr>
            <a:r>
              <a:rPr lang="en-US"/>
              <a:t>Encounter the same path explosion problem at system level as at unit level</a:t>
            </a:r>
            <a:endParaRPr lang="en-CA"/>
          </a:p>
          <a:p>
            <a:pPr>
              <a:lnSpc>
                <a:spcPct val="90000"/>
              </a:lnSpc>
            </a:pPr>
            <a:r>
              <a:rPr lang="en-CA"/>
              <a:t>Bottom Up Threads</a:t>
            </a:r>
          </a:p>
          <a:p>
            <a:pPr lvl="1">
              <a:lnSpc>
                <a:spcPct val="90000"/>
              </a:lnSpc>
            </a:pPr>
            <a:r>
              <a:rPr lang="en-US"/>
              <a:t>When state machines are organized in a hierarchy, it is possible to work bottom up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47178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18306-5F1A-4934-B42D-8D50708E2FE7}" type="slidenum">
              <a:rPr lang="en-US"/>
              <a:pPr/>
              <a:t>38</a:t>
            </a:fld>
            <a:endParaRPr lang="en-US"/>
          </a:p>
        </p:txBody>
      </p:sp>
      <p:sp>
        <p:nvSpPr>
          <p:cNvPr id="84582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Structural Strategies for Thread Testing</a:t>
            </a:r>
            <a:r>
              <a:rPr lang="en-CA"/>
              <a:t> </a:t>
            </a:r>
          </a:p>
        </p:txBody>
      </p:sp>
      <p:sp>
        <p:nvSpPr>
          <p:cNvPr id="8458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As seen in unit testing, structural testing can be misleading</a:t>
            </a:r>
          </a:p>
          <a:p>
            <a:pPr lvl="1">
              <a:lnSpc>
                <a:spcPct val="90000"/>
              </a:lnSpc>
            </a:pPr>
            <a:r>
              <a:rPr lang="en-US"/>
              <a:t>The assumption is that path traversal uncovers faults and traversing a variety of paths reduces redundancy</a:t>
            </a:r>
          </a:p>
          <a:p>
            <a:pPr>
              <a:lnSpc>
                <a:spcPct val="90000"/>
              </a:lnSpc>
            </a:pPr>
            <a:r>
              <a:rPr lang="en-US"/>
              <a:t>A more serious flaw with these threads is that it is not really possible to execute them “by themselves” due to the hierarchical state machines.</a:t>
            </a:r>
            <a:r>
              <a:rPr lang="en-CA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87872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BD1B-40BE-4A84-A934-714B6B710BF8}" type="slidenum">
              <a:rPr lang="en-US"/>
              <a:pPr/>
              <a:t>39</a:t>
            </a:fld>
            <a:endParaRPr lang="en-US"/>
          </a:p>
        </p:txBody>
      </p:sp>
      <p:sp>
        <p:nvSpPr>
          <p:cNvPr id="8468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Coverage Metrics</a:t>
            </a:r>
            <a:r>
              <a:rPr lang="en-CA"/>
              <a:t> </a:t>
            </a:r>
          </a:p>
        </p:txBody>
      </p:sp>
      <p:sp>
        <p:nvSpPr>
          <p:cNvPr id="8468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Since FSMs are directed graphs, use same test coverage metrics as at the unit level</a:t>
            </a:r>
          </a:p>
          <a:p>
            <a:r>
              <a:rPr lang="en-US"/>
              <a:t>The hierarchical relationship indicates that the upper level machine treats the lower level machine as a procedure that is entered and returned from</a:t>
            </a:r>
          </a:p>
        </p:txBody>
      </p:sp>
    </p:spTree>
    <p:extLst>
      <p:ext uri="{BB962C8B-B14F-4D97-AF65-F5344CB8AC3E}">
        <p14:creationId xmlns:p14="http://schemas.microsoft.com/office/powerpoint/2010/main" val="2188286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scenario of normal usage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system level test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4474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132F-D235-4A35-8B15-3D5F4E269AD6}" type="slidenum">
              <a:rPr lang="en-US"/>
              <a:pPr/>
              <a:t>40</a:t>
            </a:fld>
            <a:endParaRPr lang="en-US"/>
          </a:p>
        </p:txBody>
      </p:sp>
      <p:sp>
        <p:nvSpPr>
          <p:cNvPr id="908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Coverage Metrics</a:t>
            </a:r>
          </a:p>
        </p:txBody>
      </p:sp>
      <p:sp>
        <p:nvSpPr>
          <p:cNvPr id="908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Two fundamental choices are node coverage and edge coverage</a:t>
            </a:r>
            <a:r>
              <a:rPr lang="en-CA"/>
              <a:t> </a:t>
            </a:r>
            <a:endParaRPr lang="en-US"/>
          </a:p>
          <a:p>
            <a:pPr lvl="1"/>
            <a:r>
              <a:rPr lang="en-US"/>
              <a:t>Node coverage is similar to statement coverage at unit level: bare minimum</a:t>
            </a:r>
            <a:r>
              <a:rPr lang="en-CA"/>
              <a:t> </a:t>
            </a:r>
            <a:r>
              <a:rPr lang="en-US"/>
              <a:t>.</a:t>
            </a:r>
          </a:p>
          <a:p>
            <a:pPr lvl="1"/>
            <a:r>
              <a:rPr lang="en-US"/>
              <a:t>Edge (state transition) coverage is more acceptable</a:t>
            </a:r>
          </a:p>
        </p:txBody>
      </p:sp>
    </p:spTree>
    <p:extLst>
      <p:ext uri="{BB962C8B-B14F-4D97-AF65-F5344CB8AC3E}">
        <p14:creationId xmlns:p14="http://schemas.microsoft.com/office/powerpoint/2010/main" val="17762516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INTERACTION TESTING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/>
          <a:lstStyle/>
          <a:p>
            <a:r>
              <a:rPr lang="en-US" smtClean="0"/>
              <a:t>It is a relationship Interacts With among</a:t>
            </a:r>
          </a:p>
          <a:p>
            <a:r>
              <a:rPr lang="en-US" smtClean="0"/>
              <a:t>  Data </a:t>
            </a:r>
          </a:p>
          <a:p>
            <a:r>
              <a:rPr lang="en-US" smtClean="0"/>
              <a:t> Events </a:t>
            </a:r>
          </a:p>
          <a:p>
            <a:r>
              <a:rPr lang="en-US" smtClean="0"/>
              <a:t> Threads </a:t>
            </a:r>
          </a:p>
          <a:p>
            <a:r>
              <a:rPr lang="en-US" smtClean="0"/>
              <a:t> Actions </a:t>
            </a:r>
          </a:p>
          <a:p>
            <a:r>
              <a:rPr lang="en-US" smtClean="0"/>
              <a:t>Ports </a:t>
            </a:r>
          </a:p>
          <a:p>
            <a:r>
              <a:rPr lang="en-US" smtClean="0"/>
              <a:t>The relationship is reflexive  It is binary relation between  Data &amp; events  Data &amp; threads  Events &amp; threads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9335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Properties of threads and processors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Textbook has two meanings for event  Causes confusion, ambiguity, wordy explanations  Use two words  Use event for instant  Use state or activity for duration  Occurs between two e</a:t>
            </a:r>
          </a:p>
          <a:p>
            <a:r>
              <a:rPr lang="en-US" sz="2400" smtClean="0"/>
              <a:t>Properties of threads and processors  </a:t>
            </a:r>
          </a:p>
          <a:p>
            <a:r>
              <a:rPr lang="en-US" sz="2400" smtClean="0"/>
              <a:t>Threads have duration  </a:t>
            </a:r>
          </a:p>
          <a:p>
            <a:r>
              <a:rPr lang="en-US" sz="2400" smtClean="0"/>
              <a:t>They are activities </a:t>
            </a:r>
          </a:p>
          <a:p>
            <a:r>
              <a:rPr lang="en-US" sz="2400" smtClean="0"/>
              <a:t> At one time a processor can execute only one thread Events.</a:t>
            </a:r>
          </a:p>
          <a:p>
            <a:r>
              <a:rPr lang="en-US" sz="2400" smtClean="0"/>
              <a:t>A processor is in a state of executing a thread  Timesharing, multiprocessing interleaves thread execution  Processor changes state for each thread  Here thread durations overlap in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277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On one processor events can be simultaneous within the minimum resolution of time-grain markers .</a:t>
            </a:r>
          </a:p>
          <a:p>
            <a:r>
              <a:rPr lang="en-US" sz="2800" smtClean="0"/>
              <a:t> BUT reality (hardware) puts an order on those events – puts them in a sequence. </a:t>
            </a:r>
          </a:p>
          <a:p>
            <a:pPr>
              <a:buFont typeface="Arial" charset="0"/>
              <a:buNone/>
            </a:pPr>
            <a:r>
              <a:rPr lang="en-US" sz="2800" smtClean="0"/>
              <a:t>     - As far as we can tell it is a random choice </a:t>
            </a:r>
          </a:p>
          <a:p>
            <a:pPr>
              <a:buFont typeface="Arial" charset="0"/>
              <a:buNone/>
            </a:pPr>
            <a:r>
              <a:rPr lang="en-US" sz="2800" smtClean="0"/>
              <a:t>     - At another occurrence the events may be             ordered in a different sequence </a:t>
            </a:r>
          </a:p>
          <a:p>
            <a:pPr>
              <a:buFont typeface="Arial" charset="0"/>
              <a:buNone/>
            </a:pPr>
            <a:r>
              <a:rPr lang="en-US" sz="2800" smtClean="0"/>
              <a:t>     - That is an essential difficulty of interaction testing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880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On different processors, events can occur simultaneously </a:t>
            </a:r>
          </a:p>
          <a:p>
            <a:r>
              <a:rPr lang="en-US" smtClean="0"/>
              <a:t> Common events by definition must occur at the same time </a:t>
            </a:r>
          </a:p>
          <a:p>
            <a:r>
              <a:rPr lang="en-US" smtClean="0"/>
              <a:t> Consider a two people colliding – the collision is a common event to the two people (processors) </a:t>
            </a:r>
          </a:p>
          <a:p>
            <a:r>
              <a:rPr lang="en-US" smtClean="0"/>
              <a:t> Synchronous communication for processors start and end with common events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491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1201738"/>
            <a:ext cx="8229600" cy="4525962"/>
          </a:xfrm>
        </p:spPr>
        <p:txBody>
          <a:bodyPr/>
          <a:lstStyle/>
          <a:p>
            <a:r>
              <a:rPr lang="en-US" smtClean="0"/>
              <a:t>For a single processor </a:t>
            </a:r>
          </a:p>
          <a:p>
            <a:r>
              <a:rPr lang="en-US" smtClean="0"/>
              <a:t>Input and output events occur during thread execution </a:t>
            </a:r>
          </a:p>
          <a:p>
            <a:r>
              <a:rPr lang="en-US" smtClean="0"/>
              <a:t> From the perspective of a thread they cannot occur simultaneously, because they occur at instructions and instructions are executed sequentially </a:t>
            </a:r>
          </a:p>
          <a:p>
            <a:r>
              <a:rPr lang="en-US" smtClean="0"/>
              <a:t>From the perspective of devices port events can be simultaneous </a:t>
            </a:r>
          </a:p>
          <a:p>
            <a:r>
              <a:rPr lang="en-US" smtClean="0"/>
              <a:t> For each port events occur in time sequence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373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Threads occur only within one processor </a:t>
            </a:r>
          </a:p>
          <a:p>
            <a:r>
              <a:rPr lang="en-US" smtClean="0"/>
              <a:t> Do not cross processor boundaries </a:t>
            </a:r>
          </a:p>
          <a:p>
            <a:r>
              <a:rPr lang="en-US" smtClean="0"/>
              <a:t> Have trans-processor quiescence when threads reach processor boundaries </a:t>
            </a:r>
          </a:p>
          <a:p>
            <a:r>
              <a:rPr lang="en-US" smtClean="0"/>
              <a:t>Analogous to crossing unit boundaries in integration testing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749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we want is sane behaviour </a:t>
            </a:r>
          </a:p>
          <a:p>
            <a:r>
              <a:rPr lang="en-US" smtClean="0"/>
              <a:t>This results from considering events to be in a linear sequence </a:t>
            </a:r>
          </a:p>
          <a:p>
            <a:r>
              <a:rPr lang="en-US" smtClean="0"/>
              <a:t>For example synchronous communications takes into account message transmission time  Break the communication into events such as  Sender starts sending </a:t>
            </a:r>
          </a:p>
          <a:p>
            <a:r>
              <a:rPr lang="en-US" smtClean="0"/>
              <a:t> Receiver starts receiving </a:t>
            </a:r>
          </a:p>
          <a:p>
            <a:r>
              <a:rPr lang="en-US" smtClean="0"/>
              <a:t> Sender ends sending </a:t>
            </a:r>
          </a:p>
          <a:p>
            <a:r>
              <a:rPr lang="en-US" smtClean="0"/>
              <a:t> Receiver ends receiving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514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Taxonomy of interactions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Static interactions in a single processor system Static interactions in multiprocessor system  Dynamic interactions in a single processor system </a:t>
            </a:r>
          </a:p>
          <a:p>
            <a:r>
              <a:rPr lang="en-US" smtClean="0"/>
              <a:t> Dynamic interactions in multiprocessor 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885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Given two propositions P and Q </a:t>
            </a:r>
          </a:p>
          <a:p>
            <a:r>
              <a:rPr lang="en-US" smtClean="0"/>
              <a:t> They are contraries if both cannot be true </a:t>
            </a:r>
          </a:p>
          <a:p>
            <a:r>
              <a:rPr lang="en-US" smtClean="0"/>
              <a:t> Sub-contraries if both cannot be false </a:t>
            </a:r>
          </a:p>
          <a:p>
            <a:r>
              <a:rPr lang="en-US" smtClean="0"/>
              <a:t> Contradictories if exactly one is true </a:t>
            </a:r>
          </a:p>
          <a:p>
            <a:r>
              <a:rPr lang="en-US" smtClean="0"/>
              <a:t> R is a subaltern of P if the truth of P guarantees the truth of R – i.e. P → R</a:t>
            </a:r>
          </a:p>
          <a:p>
            <a:r>
              <a:rPr lang="en-US" smtClean="0"/>
              <a:t>Rules in a decision table, if correct, are contradictories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41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Possibilities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Four candidate threads in our SATM system</a:t>
            </a:r>
          </a:p>
          <a:p>
            <a:pPr marL="0" indent="0">
              <a:buNone/>
            </a:pPr>
            <a:r>
              <a:rPr lang="en-US" dirty="0" smtClean="0"/>
              <a:t>1.Entry of a digit</a:t>
            </a:r>
          </a:p>
          <a:p>
            <a:pPr marL="0" indent="0">
              <a:buNone/>
            </a:pPr>
            <a:r>
              <a:rPr lang="en-US" dirty="0" smtClean="0"/>
              <a:t>2.Entry of a pin</a:t>
            </a:r>
          </a:p>
          <a:p>
            <a:pPr marL="0" indent="0">
              <a:buNone/>
            </a:pPr>
            <a:r>
              <a:rPr lang="en-US" dirty="0" smtClean="0"/>
              <a:t>3.A simple transaction</a:t>
            </a:r>
          </a:p>
          <a:p>
            <a:pPr marL="0" indent="0">
              <a:buNone/>
            </a:pPr>
            <a:r>
              <a:rPr lang="en-US" dirty="0" smtClean="0"/>
              <a:t>4.An session containing two or more transaction.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ASF: An atomic system function is an action that is observable at the system level in terms of port input and output events.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622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sz="3600" smtClean="0"/>
              <a:t>Static interactions in a single processor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Analogous to combinatorial circuits </a:t>
            </a:r>
          </a:p>
          <a:p>
            <a:r>
              <a:rPr lang="en-US" smtClean="0"/>
              <a:t> Model with decision tables and unmarked event-driven Petri nets </a:t>
            </a:r>
          </a:p>
          <a:p>
            <a:r>
              <a:rPr lang="en-US" smtClean="0"/>
              <a:t> Telephone system example </a:t>
            </a:r>
          </a:p>
          <a:p>
            <a:r>
              <a:rPr lang="en-US" smtClean="0"/>
              <a:t> Call display and unlisted numbers are contraries </a:t>
            </a:r>
          </a:p>
          <a:p>
            <a:r>
              <a:rPr lang="en-US" smtClean="0"/>
              <a:t>Both cannot be satisfied </a:t>
            </a:r>
          </a:p>
          <a:p>
            <a:r>
              <a:rPr lang="en-US" smtClean="0"/>
              <a:t> Both could be waived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531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Data-data connectedness – Logical relationships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0-connected </a:t>
            </a:r>
          </a:p>
          <a:p>
            <a:r>
              <a:rPr lang="en-US" smtClean="0"/>
              <a:t> Logically independent </a:t>
            </a:r>
          </a:p>
          <a:p>
            <a:r>
              <a:rPr lang="en-US" smtClean="0"/>
              <a:t> 2-connected </a:t>
            </a:r>
          </a:p>
          <a:p>
            <a:r>
              <a:rPr lang="en-US" smtClean="0"/>
              <a:t> Sub-alternation </a:t>
            </a:r>
          </a:p>
          <a:p>
            <a:r>
              <a:rPr lang="en-US" smtClean="0"/>
              <a:t>3-connected – bidirectional </a:t>
            </a:r>
          </a:p>
          <a:p>
            <a:r>
              <a:rPr lang="en-US" smtClean="0"/>
              <a:t>Contraries </a:t>
            </a:r>
          </a:p>
          <a:p>
            <a:r>
              <a:rPr lang="en-US" smtClean="0"/>
              <a:t> Contradictories </a:t>
            </a:r>
          </a:p>
          <a:p>
            <a:r>
              <a:rPr lang="en-US" smtClean="0"/>
              <a:t> Sub-contraries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585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3-connected data-data </a:t>
            </a:r>
          </a:p>
          <a:p>
            <a:r>
              <a:rPr lang="en-US" smtClean="0"/>
              <a:t>When data are deeply related, as in repetition and semaphores </a:t>
            </a:r>
          </a:p>
          <a:p>
            <a:r>
              <a:rPr lang="en-US" smtClean="0"/>
              <a:t> 1-connected data-event </a:t>
            </a:r>
          </a:p>
          <a:p>
            <a:r>
              <a:rPr lang="en-US" smtClean="0"/>
              <a:t> Context-sensitive port input events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74558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Dynamic, single processor interactions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Six potential interaction pairs </a:t>
            </a:r>
          </a:p>
          <a:p>
            <a:r>
              <a:rPr lang="en-US" smtClean="0"/>
              <a:t> Combination pairs of </a:t>
            </a:r>
          </a:p>
          <a:p>
            <a:r>
              <a:rPr lang="en-US" smtClean="0"/>
              <a:t> Data </a:t>
            </a:r>
          </a:p>
          <a:p>
            <a:r>
              <a:rPr lang="en-US" smtClean="0"/>
              <a:t>Events  Threads </a:t>
            </a:r>
          </a:p>
          <a:p>
            <a:r>
              <a:rPr lang="en-US" smtClean="0"/>
              <a:t> Each interaction can exhibit 4 different graph connectedness attributes </a:t>
            </a:r>
          </a:p>
          <a:p>
            <a:r>
              <a:rPr lang="en-US" smtClean="0"/>
              <a:t> Result is 24 sub-categories for these interactions IAT–31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2589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 –thread interaction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Each thread can be represented by an EDPN </a:t>
            </a:r>
          </a:p>
          <a:p>
            <a:r>
              <a:rPr lang="en-US" smtClean="0"/>
              <a:t> The symbolic names of the places and transitions correspond to those in the EDPN for the system </a:t>
            </a:r>
          </a:p>
          <a:p>
            <a:r>
              <a:rPr lang="en-US" smtClean="0"/>
              <a:t>Synonyms in thread nets need to be resolved when they interact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083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Multiprocessor Interactions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Problem here is threads and events occur in parallel </a:t>
            </a:r>
          </a:p>
          <a:p>
            <a:r>
              <a:rPr lang="en-US" smtClean="0"/>
              <a:t>We have concurrent behaviour with a collection of communicating sequential processors (CSP) </a:t>
            </a:r>
          </a:p>
          <a:p>
            <a:r>
              <a:rPr lang="en-US" smtClean="0"/>
              <a:t> Have non-deterministic behaviour </a:t>
            </a:r>
          </a:p>
          <a:p>
            <a:r>
              <a:rPr lang="en-US" smtClean="0"/>
              <a:t> To fully understand need to learn the mathematics of CSP </a:t>
            </a:r>
          </a:p>
          <a:p>
            <a:r>
              <a:rPr lang="en-US" smtClean="0"/>
              <a:t> Without that can only work through an 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47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Determinism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 A system is deterministic if, given its inputs, we can always predict its outputs </a:t>
            </a:r>
          </a:p>
          <a:p>
            <a:r>
              <a:rPr lang="en-US" smtClean="0"/>
              <a:t> A system is deterministic if it always produces the same outputs for a given set of inputs</a:t>
            </a:r>
          </a:p>
          <a:p>
            <a:r>
              <a:rPr lang="en-US" smtClean="0"/>
              <a:t>(For a non-deterministic system it may be difficult to demonstrate different output </a:t>
            </a:r>
          </a:p>
          <a:p>
            <a:r>
              <a:rPr lang="en-US" smtClean="0"/>
              <a:t> Process P chooses non-deterministically at every step whether to engage in event</a:t>
            </a:r>
          </a:p>
          <a:p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638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457200" y="709613"/>
            <a:ext cx="8229600" cy="5416550"/>
          </a:xfrm>
        </p:spPr>
        <p:txBody>
          <a:bodyPr/>
          <a:lstStyle/>
          <a:p>
            <a:r>
              <a:rPr lang="en-US" smtClean="0"/>
              <a:t>a or b Process Q chooses non-deterministically once whether to engage only with event  a or only with event b</a:t>
            </a:r>
          </a:p>
          <a:p>
            <a:r>
              <a:rPr lang="en-US" smtClean="0"/>
              <a:t>P = (a → P) (b → P) Q = (a → Qa) (b → Qb) Qa = (a → Qa) Qb = (b → Qb)</a:t>
            </a:r>
          </a:p>
          <a:p>
            <a:r>
              <a:rPr lang="en-US" smtClean="0"/>
              <a:t>P is deterministic ↔ ∀s : traces (P) • X ∈ refusals (P / s) ↔ X ∩ (P / s)1 = {} P1 = { e * 〈 e 〉 ∈ traces (P) }  A system is deterministic if at every step the system never refuses to engage in any external event appropriate at that step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4113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  <p:sp>
        <p:nvSpPr>
          <p:cNvPr id="39939" name="Title 1"/>
          <p:cNvSpPr>
            <a:spLocks noGrp="1"/>
          </p:cNvSpPr>
          <p:nvPr>
            <p:ph idx="1"/>
          </p:nvPr>
        </p:nvSpPr>
        <p:spPr>
          <a:xfrm>
            <a:off x="457200" y="655638"/>
            <a:ext cx="8229600" cy="5470525"/>
          </a:xfrm>
        </p:spPr>
        <p:txBody>
          <a:bodyPr/>
          <a:lstStyle/>
          <a:p>
            <a:r>
              <a:rPr lang="en-US" smtClean="0"/>
              <a:t>P is deterministic ↔ ∀s : traces (P) • X ∈ refusals (P / s) ↔ X ∩ (P / s)1 = {} P1 = { e * 〈 e 〉 ∈ traces (P) } </a:t>
            </a:r>
          </a:p>
          <a:p>
            <a:r>
              <a:rPr lang="en-US" smtClean="0"/>
              <a:t> P1 definition is the set of events in which P may engage on the first step </a:t>
            </a:r>
          </a:p>
          <a:p>
            <a:r>
              <a:rPr lang="en-US" smtClean="0"/>
              <a:t> P / s is the process after P has engaged in all of the events in the trace s </a:t>
            </a:r>
          </a:p>
          <a:p>
            <a:r>
              <a:rPr lang="en-US" smtClean="0"/>
              <a:t> A trace is a record of the external events in which a process has engaged </a:t>
            </a:r>
          </a:p>
          <a:p>
            <a:r>
              <a:rPr lang="en-US" smtClean="0"/>
              <a:t> A refusal is a set of events in which a process refuses to engage</a:t>
            </a:r>
          </a:p>
        </p:txBody>
      </p:sp>
    </p:spTree>
    <p:extLst>
      <p:ext uri="{BB962C8B-B14F-4D97-AF65-F5344CB8AC3E}">
        <p14:creationId xmlns:p14="http://schemas.microsoft.com/office/powerpoint/2010/main" val="326480943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Client Server Complexities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Base system has program components  Database, application, presentation (logical output)  Have a centralized, fat server and distinction</a:t>
            </a:r>
          </a:p>
          <a:p>
            <a:r>
              <a:rPr lang="en-US" smtClean="0"/>
              <a:t>Entire system includes above items plus  Network </a:t>
            </a:r>
          </a:p>
          <a:p>
            <a:r>
              <a:rPr lang="en-US" smtClean="0"/>
              <a:t> GUI May have homogeneous or heterogeneous processors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66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concepts for requirements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Data: it is described in terms of variable, records, data structure.</a:t>
            </a:r>
          </a:p>
          <a:p>
            <a:pPr marL="0" indent="0">
              <a:buNone/>
            </a:pPr>
            <a:r>
              <a:rPr lang="en-US" dirty="0" smtClean="0"/>
              <a:t>1.Account and PIN</a:t>
            </a:r>
          </a:p>
          <a:p>
            <a:pPr marL="0" indent="0">
              <a:buNone/>
            </a:pPr>
            <a:r>
              <a:rPr lang="en-US" dirty="0" smtClean="0"/>
              <a:t>2. System developed in terms of CRUD</a:t>
            </a:r>
          </a:p>
          <a:p>
            <a:pPr marL="0" indent="0">
              <a:buNone/>
            </a:pPr>
            <a:r>
              <a:rPr lang="en-US" dirty="0" smtClean="0"/>
              <a:t>3.Relationship between data entities</a:t>
            </a:r>
          </a:p>
          <a:p>
            <a:r>
              <a:rPr lang="en-US" dirty="0" smtClean="0"/>
              <a:t>Action: it have input and output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99435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Client Server Testing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133475"/>
            <a:ext cx="8229600" cy="4992688"/>
          </a:xfrm>
        </p:spPr>
        <p:txBody>
          <a:bodyPr/>
          <a:lstStyle/>
          <a:p>
            <a:r>
              <a:rPr lang="en-US" smtClean="0"/>
              <a:t>Extend notion of threads beyond an EDPN </a:t>
            </a:r>
          </a:p>
          <a:p>
            <a:r>
              <a:rPr lang="en-US" smtClean="0"/>
              <a:t> CS transaction </a:t>
            </a:r>
          </a:p>
          <a:p>
            <a:r>
              <a:rPr lang="en-US" smtClean="0"/>
              <a:t> A sequence of threads across EDPN boundaries </a:t>
            </a:r>
          </a:p>
          <a:p>
            <a:r>
              <a:rPr lang="en-US" smtClean="0"/>
              <a:t> Client processor --&gt; network --&gt; application --&gt;DBMS back again</a:t>
            </a:r>
          </a:p>
          <a:p>
            <a:r>
              <a:rPr lang="en-US" smtClean="0"/>
              <a:t>Much of the system is stable – e.g. DBMS, existing application Should testing be needed  Use functional testing – no source text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312683-01B2-40E5-9844-2F9FAE893E1B}" type="datetime1">
              <a:rPr lang="en-US" smtClean="0"/>
              <a:pPr>
                <a:defRPr/>
              </a:pPr>
              <a:t>11/2/2017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11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</a:t>
            </a:r>
          </a:p>
          <a:p>
            <a:pPr marL="0" indent="0">
              <a:buNone/>
            </a:pPr>
            <a:r>
              <a:rPr lang="en-US" dirty="0" smtClean="0"/>
              <a:t>Every system has port devices.</a:t>
            </a:r>
          </a:p>
          <a:p>
            <a:pPr marL="0" indent="0">
              <a:buNone/>
            </a:pPr>
            <a:r>
              <a:rPr lang="en-US" dirty="0" smtClean="0"/>
              <a:t>A port is the point at which an IO device is attached to a system.</a:t>
            </a:r>
          </a:p>
          <a:p>
            <a:pPr marL="0" indent="0">
              <a:buNone/>
            </a:pPr>
            <a:r>
              <a:rPr lang="en-US" dirty="0" smtClean="0"/>
              <a:t>Ex: Display screen, Withdraw doors, card and receipt slot.</a:t>
            </a:r>
          </a:p>
          <a:p>
            <a:r>
              <a:rPr lang="en-US" dirty="0" smtClean="0"/>
              <a:t>Event: An event is a system level input that occurs on a port device.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282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Threads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5791199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5354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7800"/>
            <a:ext cx="7239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278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2680</Words>
  <Application>Microsoft Office PowerPoint</Application>
  <PresentationFormat>On-screen Show (4:3)</PresentationFormat>
  <Paragraphs>328</Paragraphs>
  <Slides>60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Office Theme</vt:lpstr>
      <vt:lpstr>Unit 5</vt:lpstr>
      <vt:lpstr>Content</vt:lpstr>
      <vt:lpstr>Contents</vt:lpstr>
      <vt:lpstr>Threads</vt:lpstr>
      <vt:lpstr>Threads Possibilities</vt:lpstr>
      <vt:lpstr>Basic concepts for requirements specification</vt:lpstr>
      <vt:lpstr>PowerPoint Presentation</vt:lpstr>
      <vt:lpstr>Finding Threads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System Testing</vt:lpstr>
      <vt:lpstr>System Testing</vt:lpstr>
      <vt:lpstr>System Testing</vt:lpstr>
      <vt:lpstr>Atomic System Function</vt:lpstr>
      <vt:lpstr>Atomic System Function </vt:lpstr>
      <vt:lpstr>Atomic System Function </vt:lpstr>
      <vt:lpstr>ASF Example</vt:lpstr>
      <vt:lpstr>Threads</vt:lpstr>
      <vt:lpstr>Threads</vt:lpstr>
      <vt:lpstr>Thread Levels</vt:lpstr>
      <vt:lpstr>Thread Levels</vt:lpstr>
      <vt:lpstr>Thread Definitions</vt:lpstr>
      <vt:lpstr>Basis Concepts for Requirements Specification </vt:lpstr>
      <vt:lpstr>Data</vt:lpstr>
      <vt:lpstr>Data</vt:lpstr>
      <vt:lpstr>Actions </vt:lpstr>
      <vt:lpstr>Devices</vt:lpstr>
      <vt:lpstr>Events </vt:lpstr>
      <vt:lpstr>Threads </vt:lpstr>
      <vt:lpstr>Finding Threads</vt:lpstr>
      <vt:lpstr>Finding Threads</vt:lpstr>
      <vt:lpstr>Finding Threads</vt:lpstr>
      <vt:lpstr>Structural Strategies for Thread Testing </vt:lpstr>
      <vt:lpstr>Structural Strategies for Thread Testing </vt:lpstr>
      <vt:lpstr>Coverage Metrics </vt:lpstr>
      <vt:lpstr>Coverage Metrics</vt:lpstr>
      <vt:lpstr>INTERACTION TESTING</vt:lpstr>
      <vt:lpstr>Properties of threads and processors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Taxonomy of interactions</vt:lpstr>
      <vt:lpstr>PowerPoint Presentation</vt:lpstr>
      <vt:lpstr> Static interactions in a single processor</vt:lpstr>
      <vt:lpstr>Data-data connectedness – Logical relationships</vt:lpstr>
      <vt:lpstr>EXAMPLES</vt:lpstr>
      <vt:lpstr>Dynamic, single processor interactions</vt:lpstr>
      <vt:lpstr>Thread –thread interaction</vt:lpstr>
      <vt:lpstr>Dynamic Multiprocessor Interactions</vt:lpstr>
      <vt:lpstr>Determinism</vt:lpstr>
      <vt:lpstr>PowerPoint Presentation</vt:lpstr>
      <vt:lpstr>PowerPoint Presentation</vt:lpstr>
      <vt:lpstr>Client Server Complexities</vt:lpstr>
      <vt:lpstr>Client Server Testing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</dc:title>
  <dc:creator>Sandeep</dc:creator>
  <cp:lastModifiedBy>Sandeep</cp:lastModifiedBy>
  <cp:revision>16</cp:revision>
  <dcterms:created xsi:type="dcterms:W3CDTF">2016-05-03T05:55:56Z</dcterms:created>
  <dcterms:modified xsi:type="dcterms:W3CDTF">2017-11-02T01:13:10Z</dcterms:modified>
</cp:coreProperties>
</file>