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9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4" r:id="rId63"/>
    <p:sldId id="295" r:id="rId64"/>
    <p:sldId id="296" r:id="rId65"/>
    <p:sldId id="297" r:id="rId66"/>
    <p:sldId id="298" r:id="rId67"/>
    <p:sldId id="299" r:id="rId68"/>
    <p:sldId id="300" r:id="rId69"/>
    <p:sldId id="30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86" d="100"/>
          <a:sy n="86"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C39FA-97EE-4553-A108-41E99342C4E0}" type="doc">
      <dgm:prSet loTypeId="urn:microsoft.com/office/officeart/2005/8/layout/venn1" loCatId="relationship" qsTypeId="urn:microsoft.com/office/officeart/2005/8/quickstyle/simple1#1" qsCatId="simple" csTypeId="urn:microsoft.com/office/officeart/2005/8/colors/accent1_2#1" csCatId="accent1" phldr="1"/>
      <dgm:spPr/>
    </dgm:pt>
    <dgm:pt modelId="{978C5C7E-D43A-4516-96DD-775493B88A43}">
      <dgm:prSet phldrT="[Text]" custT="1"/>
      <dgm:spPr>
        <a:solidFill>
          <a:srgbClr val="C00000"/>
        </a:solidFill>
        <a:ln>
          <a:solidFill>
            <a:schemeClr val="accent1"/>
          </a:solidFill>
        </a:ln>
      </dgm:spPr>
      <dgm:t>
        <a:bodyPr/>
        <a:lstStyle/>
        <a:p>
          <a:r>
            <a:rPr lang="en-US" sz="1800" b="1" dirty="0" smtClean="0">
              <a:solidFill>
                <a:schemeClr val="bg1"/>
              </a:solidFill>
            </a:rPr>
            <a:t>Existence:</a:t>
          </a:r>
        </a:p>
        <a:p>
          <a:r>
            <a:rPr lang="en-US" sz="1700" dirty="0" smtClean="0"/>
            <a:t>Desire for physiological and material well-being </a:t>
          </a:r>
          <a:endParaRPr lang="en-US" sz="1700" dirty="0"/>
        </a:p>
      </dgm:t>
    </dgm:pt>
    <dgm:pt modelId="{330EE550-ED39-43FE-9311-4E31BF92D7E2}" type="parTrans" cxnId="{202F6E03-FEEC-40DB-BB82-7F77F283CDE3}">
      <dgm:prSet/>
      <dgm:spPr/>
      <dgm:t>
        <a:bodyPr/>
        <a:lstStyle/>
        <a:p>
          <a:endParaRPr lang="en-US"/>
        </a:p>
      </dgm:t>
    </dgm:pt>
    <dgm:pt modelId="{9D22F23B-B086-4B37-84C0-2E5A51FE6AA2}" type="sibTrans" cxnId="{202F6E03-FEEC-40DB-BB82-7F77F283CDE3}">
      <dgm:prSet/>
      <dgm:spPr/>
      <dgm:t>
        <a:bodyPr/>
        <a:lstStyle/>
        <a:p>
          <a:endParaRPr lang="en-US"/>
        </a:p>
      </dgm:t>
    </dgm:pt>
    <dgm:pt modelId="{8A81E504-2552-4C22-BECD-0B9C7A8A7BD1}">
      <dgm:prSet phldrT="[Text]" custT="1"/>
      <dgm:spPr>
        <a:solidFill>
          <a:srgbClr val="00B0F0">
            <a:alpha val="50000"/>
          </a:srgbClr>
        </a:solidFill>
      </dgm:spPr>
      <dgm:t>
        <a:bodyPr anchor="t" anchorCtr="0"/>
        <a:lstStyle/>
        <a:p>
          <a:r>
            <a:rPr lang="en-US" sz="1800" b="1" dirty="0" smtClean="0">
              <a:solidFill>
                <a:schemeClr val="bg1"/>
              </a:solidFill>
            </a:rPr>
            <a:t>Relatedness: </a:t>
          </a:r>
        </a:p>
        <a:p>
          <a:r>
            <a:rPr lang="en-US" sz="1900" dirty="0" smtClean="0"/>
            <a:t>Desire for satisfying interpersonal relationships</a:t>
          </a:r>
          <a:endParaRPr lang="en-US" sz="1900" dirty="0"/>
        </a:p>
      </dgm:t>
    </dgm:pt>
    <dgm:pt modelId="{93B82779-44DB-4611-87DE-BC4B0861C65A}" type="parTrans" cxnId="{5F035F34-DB3C-40BA-B6FC-594E11484520}">
      <dgm:prSet/>
      <dgm:spPr/>
      <dgm:t>
        <a:bodyPr/>
        <a:lstStyle/>
        <a:p>
          <a:endParaRPr lang="en-US"/>
        </a:p>
      </dgm:t>
    </dgm:pt>
    <dgm:pt modelId="{09E56477-3784-44DB-9851-8C31A21DAF97}" type="sibTrans" cxnId="{5F035F34-DB3C-40BA-B6FC-594E11484520}">
      <dgm:prSet/>
      <dgm:spPr/>
      <dgm:t>
        <a:bodyPr/>
        <a:lstStyle/>
        <a:p>
          <a:endParaRPr lang="en-US"/>
        </a:p>
      </dgm:t>
    </dgm:pt>
    <dgm:pt modelId="{76D954B4-821E-4878-86A4-B74EACB5B8C2}">
      <dgm:prSet phldrT="[Text]" custT="1"/>
      <dgm:spPr>
        <a:solidFill>
          <a:schemeClr val="tx2">
            <a:lumMod val="75000"/>
            <a:alpha val="50000"/>
          </a:schemeClr>
        </a:solidFill>
      </dgm:spPr>
      <dgm:t>
        <a:bodyPr tIns="0" anchor="t" anchorCtr="0"/>
        <a:lstStyle/>
        <a:p>
          <a:pPr algn="ctr"/>
          <a:r>
            <a:rPr lang="en-US" sz="1800" b="1" dirty="0" smtClean="0">
              <a:solidFill>
                <a:schemeClr val="bg1"/>
              </a:solidFill>
            </a:rPr>
            <a:t>Growth:</a:t>
          </a:r>
          <a:r>
            <a:rPr lang="en-US" sz="1600" dirty="0" smtClean="0"/>
            <a:t/>
          </a:r>
          <a:br>
            <a:rPr lang="en-US" sz="1600" dirty="0" smtClean="0"/>
          </a:br>
          <a:r>
            <a:rPr lang="en-US" sz="1600" dirty="0" smtClean="0"/>
            <a:t>Desire for continued  personal growth and development. </a:t>
          </a:r>
          <a:endParaRPr lang="en-US" sz="1600" dirty="0"/>
        </a:p>
      </dgm:t>
    </dgm:pt>
    <dgm:pt modelId="{2EF32CEB-77E0-4BC6-B4CA-76B0ADFEDED1}" type="parTrans" cxnId="{94352459-BC75-434C-8E9E-0CDEA8A67584}">
      <dgm:prSet/>
      <dgm:spPr/>
      <dgm:t>
        <a:bodyPr/>
        <a:lstStyle/>
        <a:p>
          <a:endParaRPr lang="en-US"/>
        </a:p>
      </dgm:t>
    </dgm:pt>
    <dgm:pt modelId="{F891087A-5DC2-4D0D-BA30-C8CFFEB87350}" type="sibTrans" cxnId="{94352459-BC75-434C-8E9E-0CDEA8A67584}">
      <dgm:prSet/>
      <dgm:spPr/>
      <dgm:t>
        <a:bodyPr/>
        <a:lstStyle/>
        <a:p>
          <a:endParaRPr lang="en-US"/>
        </a:p>
      </dgm:t>
    </dgm:pt>
    <dgm:pt modelId="{681D1AFF-1F4E-4E67-8724-085579BA62BD}" type="pres">
      <dgm:prSet presAssocID="{632C39FA-97EE-4553-A108-41E99342C4E0}" presName="compositeShape" presStyleCnt="0">
        <dgm:presLayoutVars>
          <dgm:chMax val="7"/>
          <dgm:dir/>
          <dgm:resizeHandles val="exact"/>
        </dgm:presLayoutVars>
      </dgm:prSet>
      <dgm:spPr/>
    </dgm:pt>
    <dgm:pt modelId="{5EB3A782-9BB3-40A2-8ECE-9DBC85941408}" type="pres">
      <dgm:prSet presAssocID="{978C5C7E-D43A-4516-96DD-775493B88A43}" presName="circ1" presStyleLbl="vennNode1" presStyleIdx="0" presStyleCnt="3"/>
      <dgm:spPr/>
      <dgm:t>
        <a:bodyPr/>
        <a:lstStyle/>
        <a:p>
          <a:endParaRPr lang="en-US"/>
        </a:p>
      </dgm:t>
    </dgm:pt>
    <dgm:pt modelId="{CB701B23-8A8B-436A-9BC2-A809C6334433}" type="pres">
      <dgm:prSet presAssocID="{978C5C7E-D43A-4516-96DD-775493B88A43}" presName="circ1Tx" presStyleLbl="revTx" presStyleIdx="0" presStyleCnt="0">
        <dgm:presLayoutVars>
          <dgm:chMax val="0"/>
          <dgm:chPref val="0"/>
          <dgm:bulletEnabled val="1"/>
        </dgm:presLayoutVars>
      </dgm:prSet>
      <dgm:spPr/>
      <dgm:t>
        <a:bodyPr/>
        <a:lstStyle/>
        <a:p>
          <a:endParaRPr lang="en-US"/>
        </a:p>
      </dgm:t>
    </dgm:pt>
    <dgm:pt modelId="{73F765BD-44EB-4711-A341-2E0923ACB4C5}" type="pres">
      <dgm:prSet presAssocID="{8A81E504-2552-4C22-BECD-0B9C7A8A7BD1}" presName="circ2" presStyleLbl="vennNode1" presStyleIdx="1" presStyleCnt="3"/>
      <dgm:spPr/>
      <dgm:t>
        <a:bodyPr/>
        <a:lstStyle/>
        <a:p>
          <a:endParaRPr lang="en-US"/>
        </a:p>
      </dgm:t>
    </dgm:pt>
    <dgm:pt modelId="{3CDC0C2E-DA5F-444E-9824-748A2B3D423E}" type="pres">
      <dgm:prSet presAssocID="{8A81E504-2552-4C22-BECD-0B9C7A8A7BD1}" presName="circ2Tx" presStyleLbl="revTx" presStyleIdx="0" presStyleCnt="0">
        <dgm:presLayoutVars>
          <dgm:chMax val="0"/>
          <dgm:chPref val="0"/>
          <dgm:bulletEnabled val="1"/>
        </dgm:presLayoutVars>
      </dgm:prSet>
      <dgm:spPr/>
      <dgm:t>
        <a:bodyPr/>
        <a:lstStyle/>
        <a:p>
          <a:endParaRPr lang="en-US"/>
        </a:p>
      </dgm:t>
    </dgm:pt>
    <dgm:pt modelId="{6FFC2D9A-18F5-41AC-A3F5-F77F29FC54F2}" type="pres">
      <dgm:prSet presAssocID="{76D954B4-821E-4878-86A4-B74EACB5B8C2}" presName="circ3" presStyleLbl="vennNode1" presStyleIdx="2" presStyleCnt="3" custLinFactNeighborX="-28" custLinFactNeighborY="-694"/>
      <dgm:spPr/>
      <dgm:t>
        <a:bodyPr/>
        <a:lstStyle/>
        <a:p>
          <a:endParaRPr lang="en-US"/>
        </a:p>
      </dgm:t>
    </dgm:pt>
    <dgm:pt modelId="{42D18663-AA7F-4B39-AFED-53BAE2587F45}" type="pres">
      <dgm:prSet presAssocID="{76D954B4-821E-4878-86A4-B74EACB5B8C2}" presName="circ3Tx" presStyleLbl="revTx" presStyleIdx="0" presStyleCnt="0">
        <dgm:presLayoutVars>
          <dgm:chMax val="0"/>
          <dgm:chPref val="0"/>
          <dgm:bulletEnabled val="1"/>
        </dgm:presLayoutVars>
      </dgm:prSet>
      <dgm:spPr/>
      <dgm:t>
        <a:bodyPr/>
        <a:lstStyle/>
        <a:p>
          <a:endParaRPr lang="en-US"/>
        </a:p>
      </dgm:t>
    </dgm:pt>
  </dgm:ptLst>
  <dgm:cxnLst>
    <dgm:cxn modelId="{BF9CFA5F-9F0E-4DCF-9881-C70133B9B016}" type="presOf" srcId="{632C39FA-97EE-4553-A108-41E99342C4E0}" destId="{681D1AFF-1F4E-4E67-8724-085579BA62BD}" srcOrd="0" destOrd="0" presId="urn:microsoft.com/office/officeart/2005/8/layout/venn1"/>
    <dgm:cxn modelId="{94352459-BC75-434C-8E9E-0CDEA8A67584}" srcId="{632C39FA-97EE-4553-A108-41E99342C4E0}" destId="{76D954B4-821E-4878-86A4-B74EACB5B8C2}" srcOrd="2" destOrd="0" parTransId="{2EF32CEB-77E0-4BC6-B4CA-76B0ADFEDED1}" sibTransId="{F891087A-5DC2-4D0D-BA30-C8CFFEB87350}"/>
    <dgm:cxn modelId="{4C31C7A0-F79B-4373-B923-63262CCE16F4}" type="presOf" srcId="{8A81E504-2552-4C22-BECD-0B9C7A8A7BD1}" destId="{3CDC0C2E-DA5F-444E-9824-748A2B3D423E}" srcOrd="1" destOrd="0" presId="urn:microsoft.com/office/officeart/2005/8/layout/venn1"/>
    <dgm:cxn modelId="{5F035F34-DB3C-40BA-B6FC-594E11484520}" srcId="{632C39FA-97EE-4553-A108-41E99342C4E0}" destId="{8A81E504-2552-4C22-BECD-0B9C7A8A7BD1}" srcOrd="1" destOrd="0" parTransId="{93B82779-44DB-4611-87DE-BC4B0861C65A}" sibTransId="{09E56477-3784-44DB-9851-8C31A21DAF97}"/>
    <dgm:cxn modelId="{CE777681-0C43-4C60-9120-9664459FC286}" type="presOf" srcId="{978C5C7E-D43A-4516-96DD-775493B88A43}" destId="{CB701B23-8A8B-436A-9BC2-A809C6334433}" srcOrd="1" destOrd="0" presId="urn:microsoft.com/office/officeart/2005/8/layout/venn1"/>
    <dgm:cxn modelId="{202F6E03-FEEC-40DB-BB82-7F77F283CDE3}" srcId="{632C39FA-97EE-4553-A108-41E99342C4E0}" destId="{978C5C7E-D43A-4516-96DD-775493B88A43}" srcOrd="0" destOrd="0" parTransId="{330EE550-ED39-43FE-9311-4E31BF92D7E2}" sibTransId="{9D22F23B-B086-4B37-84C0-2E5A51FE6AA2}"/>
    <dgm:cxn modelId="{0848AEA8-5ADE-4DF1-AF0A-B25F0C522533}" type="presOf" srcId="{8A81E504-2552-4C22-BECD-0B9C7A8A7BD1}" destId="{73F765BD-44EB-4711-A341-2E0923ACB4C5}" srcOrd="0" destOrd="0" presId="urn:microsoft.com/office/officeart/2005/8/layout/venn1"/>
    <dgm:cxn modelId="{907D908E-A6AA-4920-AA0A-E944029D9504}" type="presOf" srcId="{76D954B4-821E-4878-86A4-B74EACB5B8C2}" destId="{6FFC2D9A-18F5-41AC-A3F5-F77F29FC54F2}" srcOrd="0" destOrd="0" presId="urn:microsoft.com/office/officeart/2005/8/layout/venn1"/>
    <dgm:cxn modelId="{DCC1F504-C58D-41B2-8BEF-EB68FDA9EF50}" type="presOf" srcId="{76D954B4-821E-4878-86A4-B74EACB5B8C2}" destId="{42D18663-AA7F-4B39-AFED-53BAE2587F45}" srcOrd="1" destOrd="0" presId="urn:microsoft.com/office/officeart/2005/8/layout/venn1"/>
    <dgm:cxn modelId="{FDEEE081-38B0-4BF6-A75E-343E297AB3A7}" type="presOf" srcId="{978C5C7E-D43A-4516-96DD-775493B88A43}" destId="{5EB3A782-9BB3-40A2-8ECE-9DBC85941408}" srcOrd="0" destOrd="0" presId="urn:microsoft.com/office/officeart/2005/8/layout/venn1"/>
    <dgm:cxn modelId="{CA5EE921-F312-4168-86B7-A358C3D3EFF8}" type="presParOf" srcId="{681D1AFF-1F4E-4E67-8724-085579BA62BD}" destId="{5EB3A782-9BB3-40A2-8ECE-9DBC85941408}" srcOrd="0" destOrd="0" presId="urn:microsoft.com/office/officeart/2005/8/layout/venn1"/>
    <dgm:cxn modelId="{D52353D9-4A95-46D0-9E6B-BE23222D9A1F}" type="presParOf" srcId="{681D1AFF-1F4E-4E67-8724-085579BA62BD}" destId="{CB701B23-8A8B-436A-9BC2-A809C6334433}" srcOrd="1" destOrd="0" presId="urn:microsoft.com/office/officeart/2005/8/layout/venn1"/>
    <dgm:cxn modelId="{B109160E-4D27-4AC2-8179-B06EF847F02D}" type="presParOf" srcId="{681D1AFF-1F4E-4E67-8724-085579BA62BD}" destId="{73F765BD-44EB-4711-A341-2E0923ACB4C5}" srcOrd="2" destOrd="0" presId="urn:microsoft.com/office/officeart/2005/8/layout/venn1"/>
    <dgm:cxn modelId="{BD561E5D-04B7-4571-B4EC-6538A856AD3D}" type="presParOf" srcId="{681D1AFF-1F4E-4E67-8724-085579BA62BD}" destId="{3CDC0C2E-DA5F-444E-9824-748A2B3D423E}" srcOrd="3" destOrd="0" presId="urn:microsoft.com/office/officeart/2005/8/layout/venn1"/>
    <dgm:cxn modelId="{D6D5EAF0-AC95-42C1-A2B0-9078D3F6BA0B}" type="presParOf" srcId="{681D1AFF-1F4E-4E67-8724-085579BA62BD}" destId="{6FFC2D9A-18F5-41AC-A3F5-F77F29FC54F2}" srcOrd="4" destOrd="0" presId="urn:microsoft.com/office/officeart/2005/8/layout/venn1"/>
    <dgm:cxn modelId="{517B7B17-5B25-449D-837F-87E1C1ED3455}" type="presParOf" srcId="{681D1AFF-1F4E-4E67-8724-085579BA62BD}" destId="{42D18663-AA7F-4B39-AFED-53BAE2587F45}"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635C6223-CD8E-4EF1-9BC0-213C53B25AEC}" type="doc">
      <dgm:prSet loTypeId="urn:microsoft.com/office/officeart/2005/8/layout/vList6" loCatId="list" qsTypeId="urn:microsoft.com/office/officeart/2005/8/quickstyle/3d2" qsCatId="3D" csTypeId="urn:microsoft.com/office/officeart/2005/8/colors/accent1_2#2" csCatId="accent1" phldr="1"/>
      <dgm:spPr/>
      <dgm:t>
        <a:bodyPr/>
        <a:lstStyle/>
        <a:p>
          <a:endParaRPr lang="en-US"/>
        </a:p>
      </dgm:t>
    </dgm:pt>
    <dgm:pt modelId="{09FA4DD1-CDE9-4D04-AE12-DBA5F1D46D10}">
      <dgm:prSet phldrT="[Text]"/>
      <dgm:spPr/>
      <dgm:t>
        <a:bodyPr/>
        <a:lstStyle/>
        <a:p>
          <a:r>
            <a:rPr lang="en-US" dirty="0" smtClean="0"/>
            <a:t>Hygiene Factors </a:t>
          </a:r>
          <a:endParaRPr lang="en-US" dirty="0"/>
        </a:p>
      </dgm:t>
    </dgm:pt>
    <dgm:pt modelId="{1C6399EB-2628-4D73-A344-9D31542DE3EA}" type="parTrans" cxnId="{518CC1B4-19E3-4757-9A66-569F6AC07386}">
      <dgm:prSet/>
      <dgm:spPr/>
      <dgm:t>
        <a:bodyPr/>
        <a:lstStyle/>
        <a:p>
          <a:endParaRPr lang="en-US"/>
        </a:p>
      </dgm:t>
    </dgm:pt>
    <dgm:pt modelId="{A5446951-2B3B-48AE-BD51-5C7E3FE58C0A}" type="sibTrans" cxnId="{518CC1B4-19E3-4757-9A66-569F6AC07386}">
      <dgm:prSet/>
      <dgm:spPr/>
      <dgm:t>
        <a:bodyPr/>
        <a:lstStyle/>
        <a:p>
          <a:endParaRPr lang="en-US"/>
        </a:p>
      </dgm:t>
    </dgm:pt>
    <dgm:pt modelId="{4B66E342-515B-4EDE-9BBC-4D49FD7EDAD9}">
      <dgm:prSet phldrT="[Text]"/>
      <dgm:spPr/>
      <dgm:t>
        <a:bodyPr/>
        <a:lstStyle/>
        <a:p>
          <a:r>
            <a:rPr lang="en-US" b="1" dirty="0" smtClean="0"/>
            <a:t>Policies</a:t>
          </a:r>
          <a:endParaRPr lang="en-US" b="1" dirty="0"/>
        </a:p>
      </dgm:t>
    </dgm:pt>
    <dgm:pt modelId="{EF1DC548-2C00-46FC-826C-D8A38038BE12}" type="parTrans" cxnId="{D872DBB4-39B4-4BD5-A368-D323261B4F4C}">
      <dgm:prSet/>
      <dgm:spPr/>
      <dgm:t>
        <a:bodyPr/>
        <a:lstStyle/>
        <a:p>
          <a:endParaRPr lang="en-US"/>
        </a:p>
      </dgm:t>
    </dgm:pt>
    <dgm:pt modelId="{FBBCCD0B-B0BC-457E-AFD4-42EE89785E67}" type="sibTrans" cxnId="{D872DBB4-39B4-4BD5-A368-D323261B4F4C}">
      <dgm:prSet/>
      <dgm:spPr/>
      <dgm:t>
        <a:bodyPr/>
        <a:lstStyle/>
        <a:p>
          <a:endParaRPr lang="en-US"/>
        </a:p>
      </dgm:t>
    </dgm:pt>
    <dgm:pt modelId="{35A6A5B8-86B9-4F8D-85A0-3E6F85DB9A4C}">
      <dgm:prSet phldrT="[Text]"/>
      <dgm:spPr/>
      <dgm:t>
        <a:bodyPr/>
        <a:lstStyle/>
        <a:p>
          <a:r>
            <a:rPr lang="en-US" b="1" dirty="0" smtClean="0"/>
            <a:t>Work conditions</a:t>
          </a:r>
          <a:endParaRPr lang="en-US" b="1" dirty="0"/>
        </a:p>
      </dgm:t>
    </dgm:pt>
    <dgm:pt modelId="{527972D6-0C89-457F-9204-B3A79D772605}" type="parTrans" cxnId="{C4C36700-90FE-4764-A6B5-6F2F6FB0A607}">
      <dgm:prSet/>
      <dgm:spPr/>
      <dgm:t>
        <a:bodyPr/>
        <a:lstStyle/>
        <a:p>
          <a:endParaRPr lang="en-US"/>
        </a:p>
      </dgm:t>
    </dgm:pt>
    <dgm:pt modelId="{7C9F8468-9EFC-4BF4-A8F5-EEDC70DFDE37}" type="sibTrans" cxnId="{C4C36700-90FE-4764-A6B5-6F2F6FB0A607}">
      <dgm:prSet/>
      <dgm:spPr/>
      <dgm:t>
        <a:bodyPr/>
        <a:lstStyle/>
        <a:p>
          <a:endParaRPr lang="en-US"/>
        </a:p>
      </dgm:t>
    </dgm:pt>
    <dgm:pt modelId="{0C36A8A1-6ED8-4696-BD72-18D6ACA4CA0E}">
      <dgm:prSet phldrT="[Text]"/>
      <dgm:spPr/>
      <dgm:t>
        <a:bodyPr/>
        <a:lstStyle/>
        <a:p>
          <a:r>
            <a:rPr lang="en-US" dirty="0" smtClean="0"/>
            <a:t>Motivator Factors</a:t>
          </a:r>
          <a:endParaRPr lang="en-US" dirty="0"/>
        </a:p>
      </dgm:t>
    </dgm:pt>
    <dgm:pt modelId="{892599F8-78EA-4E09-90E0-0C313055EF4A}" type="parTrans" cxnId="{2892813D-75C2-4B24-A0A0-4D0AB6B22C26}">
      <dgm:prSet/>
      <dgm:spPr/>
      <dgm:t>
        <a:bodyPr/>
        <a:lstStyle/>
        <a:p>
          <a:endParaRPr lang="en-US"/>
        </a:p>
      </dgm:t>
    </dgm:pt>
    <dgm:pt modelId="{0E28889A-9760-4D9D-9532-D2E5B39ECBF0}" type="sibTrans" cxnId="{2892813D-75C2-4B24-A0A0-4D0AB6B22C26}">
      <dgm:prSet/>
      <dgm:spPr/>
      <dgm:t>
        <a:bodyPr/>
        <a:lstStyle/>
        <a:p>
          <a:endParaRPr lang="en-US"/>
        </a:p>
      </dgm:t>
    </dgm:pt>
    <dgm:pt modelId="{81C6F8A6-6442-4251-80E3-3F945FFCF49A}">
      <dgm:prSet phldrT="[Text]"/>
      <dgm:spPr/>
      <dgm:t>
        <a:bodyPr/>
        <a:lstStyle/>
        <a:p>
          <a:r>
            <a:rPr lang="en-US" b="1" dirty="0" smtClean="0"/>
            <a:t>Achievement</a:t>
          </a:r>
          <a:endParaRPr lang="en-US" b="1" dirty="0"/>
        </a:p>
      </dgm:t>
    </dgm:pt>
    <dgm:pt modelId="{B5FABE34-5653-4240-A671-4A5797870A7F}" type="parTrans" cxnId="{E34A5FF3-2724-4FED-8940-B12FC17A7920}">
      <dgm:prSet/>
      <dgm:spPr/>
      <dgm:t>
        <a:bodyPr/>
        <a:lstStyle/>
        <a:p>
          <a:endParaRPr lang="en-US"/>
        </a:p>
      </dgm:t>
    </dgm:pt>
    <dgm:pt modelId="{B4C6E0DD-48FC-4A9F-B519-F270C5ED70F2}" type="sibTrans" cxnId="{E34A5FF3-2724-4FED-8940-B12FC17A7920}">
      <dgm:prSet/>
      <dgm:spPr/>
      <dgm:t>
        <a:bodyPr/>
        <a:lstStyle/>
        <a:p>
          <a:endParaRPr lang="en-US"/>
        </a:p>
      </dgm:t>
    </dgm:pt>
    <dgm:pt modelId="{44F26160-68E1-4B61-9325-346445A39210}">
      <dgm:prSet phldrT="[Text]"/>
      <dgm:spPr/>
      <dgm:t>
        <a:bodyPr/>
        <a:lstStyle/>
        <a:p>
          <a:r>
            <a:rPr lang="en-US" b="1" dirty="0" smtClean="0"/>
            <a:t>Responsibility</a:t>
          </a:r>
          <a:endParaRPr lang="en-US" b="1" dirty="0"/>
        </a:p>
      </dgm:t>
    </dgm:pt>
    <dgm:pt modelId="{49089E85-C921-46D6-B31F-DD05A02ABD41}" type="parTrans" cxnId="{67C1C057-D8D5-4867-83E5-FA44B7432284}">
      <dgm:prSet/>
      <dgm:spPr/>
      <dgm:t>
        <a:bodyPr/>
        <a:lstStyle/>
        <a:p>
          <a:endParaRPr lang="en-US"/>
        </a:p>
      </dgm:t>
    </dgm:pt>
    <dgm:pt modelId="{4E7D5F61-F9A7-43F2-8B76-3CC28F8A8DF7}" type="sibTrans" cxnId="{67C1C057-D8D5-4867-83E5-FA44B7432284}">
      <dgm:prSet/>
      <dgm:spPr/>
      <dgm:t>
        <a:bodyPr/>
        <a:lstStyle/>
        <a:p>
          <a:endParaRPr lang="en-US"/>
        </a:p>
      </dgm:t>
    </dgm:pt>
    <dgm:pt modelId="{FA040BCD-20B5-4744-A413-B609858954A1}">
      <dgm:prSet phldrT="[Text]"/>
      <dgm:spPr/>
      <dgm:t>
        <a:bodyPr/>
        <a:lstStyle/>
        <a:p>
          <a:r>
            <a:rPr lang="en-US" b="1" dirty="0" smtClean="0"/>
            <a:t>Salary</a:t>
          </a:r>
          <a:endParaRPr lang="en-US" b="1" dirty="0"/>
        </a:p>
      </dgm:t>
    </dgm:pt>
    <dgm:pt modelId="{DBB61F4F-F91C-4B63-8898-359476D99C02}" type="parTrans" cxnId="{3B9E0C50-D435-4BF8-9DEF-0BDBAC731735}">
      <dgm:prSet/>
      <dgm:spPr/>
      <dgm:t>
        <a:bodyPr/>
        <a:lstStyle/>
        <a:p>
          <a:endParaRPr lang="en-US"/>
        </a:p>
      </dgm:t>
    </dgm:pt>
    <dgm:pt modelId="{D3BAB1AD-501F-48B8-811E-72F51179E23D}" type="sibTrans" cxnId="{3B9E0C50-D435-4BF8-9DEF-0BDBAC731735}">
      <dgm:prSet/>
      <dgm:spPr/>
      <dgm:t>
        <a:bodyPr/>
        <a:lstStyle/>
        <a:p>
          <a:endParaRPr lang="en-US"/>
        </a:p>
      </dgm:t>
    </dgm:pt>
    <dgm:pt modelId="{CDFCCB4B-BC0D-4B70-91BE-3E74AAC85755}">
      <dgm:prSet phldrT="[Text]"/>
      <dgm:spPr/>
      <dgm:t>
        <a:bodyPr/>
        <a:lstStyle/>
        <a:p>
          <a:r>
            <a:rPr lang="en-US" b="1" dirty="0" smtClean="0"/>
            <a:t>Supervision</a:t>
          </a:r>
          <a:endParaRPr lang="en-US" b="1" dirty="0"/>
        </a:p>
      </dgm:t>
    </dgm:pt>
    <dgm:pt modelId="{C8E2CD74-2D7C-430C-84E8-A6E6DF9B5662}" type="parTrans" cxnId="{6A8CF8AD-20FD-4353-8329-507C67F083E1}">
      <dgm:prSet/>
      <dgm:spPr/>
      <dgm:t>
        <a:bodyPr/>
        <a:lstStyle/>
        <a:p>
          <a:endParaRPr lang="en-US"/>
        </a:p>
      </dgm:t>
    </dgm:pt>
    <dgm:pt modelId="{1A968969-6418-4037-A10A-D9F05D89C8F0}" type="sibTrans" cxnId="{6A8CF8AD-20FD-4353-8329-507C67F083E1}">
      <dgm:prSet/>
      <dgm:spPr/>
      <dgm:t>
        <a:bodyPr/>
        <a:lstStyle/>
        <a:p>
          <a:endParaRPr lang="en-US"/>
        </a:p>
      </dgm:t>
    </dgm:pt>
    <dgm:pt modelId="{482263B8-1847-4B07-8119-7027F3292F31}">
      <dgm:prSet phldrT="[Text]"/>
      <dgm:spPr/>
      <dgm:t>
        <a:bodyPr/>
        <a:lstStyle/>
        <a:p>
          <a:r>
            <a:rPr lang="en-US" b="1" dirty="0" smtClean="0"/>
            <a:t>Relationships</a:t>
          </a:r>
          <a:endParaRPr lang="en-US" b="1" dirty="0"/>
        </a:p>
      </dgm:t>
    </dgm:pt>
    <dgm:pt modelId="{86BADF70-5B91-4E86-9DE5-38F072477D7B}" type="parTrans" cxnId="{C697E610-F2FE-401F-A145-BE23E5232F48}">
      <dgm:prSet/>
      <dgm:spPr/>
      <dgm:t>
        <a:bodyPr/>
        <a:lstStyle/>
        <a:p>
          <a:endParaRPr lang="en-US"/>
        </a:p>
      </dgm:t>
    </dgm:pt>
    <dgm:pt modelId="{03305761-768B-4B67-B6F2-72C8341822E0}" type="sibTrans" cxnId="{C697E610-F2FE-401F-A145-BE23E5232F48}">
      <dgm:prSet/>
      <dgm:spPr/>
      <dgm:t>
        <a:bodyPr/>
        <a:lstStyle/>
        <a:p>
          <a:endParaRPr lang="en-US"/>
        </a:p>
      </dgm:t>
    </dgm:pt>
    <dgm:pt modelId="{3C8928BA-BD9D-481E-9991-00B97D13AB1C}">
      <dgm:prSet phldrT="[Text]"/>
      <dgm:spPr/>
      <dgm:t>
        <a:bodyPr/>
        <a:lstStyle/>
        <a:p>
          <a:r>
            <a:rPr lang="en-US" b="1" dirty="0" smtClean="0"/>
            <a:t>Status</a:t>
          </a:r>
          <a:endParaRPr lang="en-US" b="1" dirty="0"/>
        </a:p>
      </dgm:t>
    </dgm:pt>
    <dgm:pt modelId="{0A334248-513D-4E61-94BC-59782730A04E}" type="parTrans" cxnId="{F519BBD9-179C-4095-A4D1-3F0B6703E965}">
      <dgm:prSet/>
      <dgm:spPr/>
      <dgm:t>
        <a:bodyPr/>
        <a:lstStyle/>
        <a:p>
          <a:endParaRPr lang="en-US"/>
        </a:p>
      </dgm:t>
    </dgm:pt>
    <dgm:pt modelId="{0CA2433B-0D1C-486D-BC94-FB2CD157E856}" type="sibTrans" cxnId="{F519BBD9-179C-4095-A4D1-3F0B6703E965}">
      <dgm:prSet/>
      <dgm:spPr/>
      <dgm:t>
        <a:bodyPr/>
        <a:lstStyle/>
        <a:p>
          <a:endParaRPr lang="en-US"/>
        </a:p>
      </dgm:t>
    </dgm:pt>
    <dgm:pt modelId="{CFF3459F-A660-4360-BABE-1EA977767A59}">
      <dgm:prSet phldrT="[Text]"/>
      <dgm:spPr/>
      <dgm:t>
        <a:bodyPr/>
        <a:lstStyle/>
        <a:p>
          <a:r>
            <a:rPr lang="en-US" b="1" dirty="0" smtClean="0"/>
            <a:t>Recognition</a:t>
          </a:r>
          <a:endParaRPr lang="en-US" b="1" dirty="0"/>
        </a:p>
      </dgm:t>
    </dgm:pt>
    <dgm:pt modelId="{4AB30D88-F0B3-43CD-B847-A4D74EADBBCD}" type="parTrans" cxnId="{09D2B783-2CB3-4270-B1D1-1EE55153F21C}">
      <dgm:prSet/>
      <dgm:spPr/>
      <dgm:t>
        <a:bodyPr/>
        <a:lstStyle/>
        <a:p>
          <a:endParaRPr lang="en-US"/>
        </a:p>
      </dgm:t>
    </dgm:pt>
    <dgm:pt modelId="{4C96A487-4496-4F95-A1DE-8B904B0434AE}" type="sibTrans" cxnId="{09D2B783-2CB3-4270-B1D1-1EE55153F21C}">
      <dgm:prSet/>
      <dgm:spPr/>
      <dgm:t>
        <a:bodyPr/>
        <a:lstStyle/>
        <a:p>
          <a:endParaRPr lang="en-US"/>
        </a:p>
      </dgm:t>
    </dgm:pt>
    <dgm:pt modelId="{873509DC-B38D-406C-8865-327F4E60DE08}">
      <dgm:prSet phldrT="[Text]"/>
      <dgm:spPr/>
      <dgm:t>
        <a:bodyPr/>
        <a:lstStyle/>
        <a:p>
          <a:r>
            <a:rPr lang="en-US" b="1" dirty="0" smtClean="0"/>
            <a:t>Meaningful work</a:t>
          </a:r>
          <a:endParaRPr lang="en-US" b="1" dirty="0"/>
        </a:p>
      </dgm:t>
    </dgm:pt>
    <dgm:pt modelId="{4E6625E8-E4A4-4347-B0BE-CE17BAEE169B}" type="parTrans" cxnId="{645DDF0D-B038-41FB-BE47-C56D895B14A0}">
      <dgm:prSet/>
      <dgm:spPr/>
      <dgm:t>
        <a:bodyPr/>
        <a:lstStyle/>
        <a:p>
          <a:endParaRPr lang="en-US"/>
        </a:p>
      </dgm:t>
    </dgm:pt>
    <dgm:pt modelId="{9B15970D-8830-4236-81DD-CFFC602BD207}" type="sibTrans" cxnId="{645DDF0D-B038-41FB-BE47-C56D895B14A0}">
      <dgm:prSet/>
      <dgm:spPr/>
      <dgm:t>
        <a:bodyPr/>
        <a:lstStyle/>
        <a:p>
          <a:endParaRPr lang="en-US"/>
        </a:p>
      </dgm:t>
    </dgm:pt>
    <dgm:pt modelId="{F3F91B2B-ACD5-4252-A045-E1FA0C0A5203}">
      <dgm:prSet phldrT="[Text]"/>
      <dgm:spPr/>
      <dgm:t>
        <a:bodyPr/>
        <a:lstStyle/>
        <a:p>
          <a:r>
            <a:rPr lang="en-US" b="1" dirty="0" smtClean="0"/>
            <a:t>Advancement</a:t>
          </a:r>
          <a:endParaRPr lang="en-US" b="1" dirty="0"/>
        </a:p>
      </dgm:t>
    </dgm:pt>
    <dgm:pt modelId="{EC1DC78E-2AA8-4BDD-AD66-9CA4997CBBC1}" type="parTrans" cxnId="{92870518-AC8D-4D2C-A3F6-C754F8339175}">
      <dgm:prSet/>
      <dgm:spPr/>
      <dgm:t>
        <a:bodyPr/>
        <a:lstStyle/>
        <a:p>
          <a:endParaRPr lang="en-US"/>
        </a:p>
      </dgm:t>
    </dgm:pt>
    <dgm:pt modelId="{262549CA-E4BF-4143-942A-9D6F3B546125}" type="sibTrans" cxnId="{92870518-AC8D-4D2C-A3F6-C754F8339175}">
      <dgm:prSet/>
      <dgm:spPr/>
      <dgm:t>
        <a:bodyPr/>
        <a:lstStyle/>
        <a:p>
          <a:endParaRPr lang="en-US"/>
        </a:p>
      </dgm:t>
    </dgm:pt>
    <dgm:pt modelId="{78603FE3-804D-420F-89D0-CFE8B7F918EB}">
      <dgm:prSet phldrT="[Text]"/>
      <dgm:spPr/>
      <dgm:t>
        <a:bodyPr/>
        <a:lstStyle/>
        <a:p>
          <a:r>
            <a:rPr lang="en-US" b="1" dirty="0" smtClean="0"/>
            <a:t>Growth</a:t>
          </a:r>
          <a:endParaRPr lang="en-US" b="1" dirty="0"/>
        </a:p>
      </dgm:t>
    </dgm:pt>
    <dgm:pt modelId="{54AB148B-2FDF-4D8D-AE63-FDCB242E63C8}" type="parTrans" cxnId="{CAAA9B86-F4A9-4384-98F5-C9C8952624DF}">
      <dgm:prSet/>
      <dgm:spPr/>
      <dgm:t>
        <a:bodyPr/>
        <a:lstStyle/>
        <a:p>
          <a:endParaRPr lang="en-US"/>
        </a:p>
      </dgm:t>
    </dgm:pt>
    <dgm:pt modelId="{F3390A68-B9A9-4A84-BFC0-3082AB45AB55}" type="sibTrans" cxnId="{CAAA9B86-F4A9-4384-98F5-C9C8952624DF}">
      <dgm:prSet/>
      <dgm:spPr/>
      <dgm:t>
        <a:bodyPr/>
        <a:lstStyle/>
        <a:p>
          <a:endParaRPr lang="en-US"/>
        </a:p>
      </dgm:t>
    </dgm:pt>
    <dgm:pt modelId="{175180BD-0823-4B0A-9E76-BB598DD61333}" type="pres">
      <dgm:prSet presAssocID="{635C6223-CD8E-4EF1-9BC0-213C53B25AEC}" presName="Name0" presStyleCnt="0">
        <dgm:presLayoutVars>
          <dgm:dir/>
          <dgm:animLvl val="lvl"/>
          <dgm:resizeHandles/>
        </dgm:presLayoutVars>
      </dgm:prSet>
      <dgm:spPr/>
      <dgm:t>
        <a:bodyPr/>
        <a:lstStyle/>
        <a:p>
          <a:endParaRPr lang="en-US"/>
        </a:p>
      </dgm:t>
    </dgm:pt>
    <dgm:pt modelId="{3E1E51DF-2E5A-46F8-A09C-F320A80A4939}" type="pres">
      <dgm:prSet presAssocID="{09FA4DD1-CDE9-4D04-AE12-DBA5F1D46D10}" presName="linNode" presStyleCnt="0"/>
      <dgm:spPr/>
    </dgm:pt>
    <dgm:pt modelId="{D6C77A88-E7FB-4A88-8BE8-8571A997CEC1}" type="pres">
      <dgm:prSet presAssocID="{09FA4DD1-CDE9-4D04-AE12-DBA5F1D46D10}" presName="parentShp" presStyleLbl="node1" presStyleIdx="0" presStyleCnt="2">
        <dgm:presLayoutVars>
          <dgm:bulletEnabled val="1"/>
        </dgm:presLayoutVars>
      </dgm:prSet>
      <dgm:spPr/>
      <dgm:t>
        <a:bodyPr/>
        <a:lstStyle/>
        <a:p>
          <a:endParaRPr lang="en-US"/>
        </a:p>
      </dgm:t>
    </dgm:pt>
    <dgm:pt modelId="{6963F6EE-5D64-4B12-8CE9-D98DE8C9833B}" type="pres">
      <dgm:prSet presAssocID="{09FA4DD1-CDE9-4D04-AE12-DBA5F1D46D10}" presName="childShp" presStyleLbl="bgAccFollowNode1" presStyleIdx="0" presStyleCnt="2">
        <dgm:presLayoutVars>
          <dgm:bulletEnabled val="1"/>
        </dgm:presLayoutVars>
      </dgm:prSet>
      <dgm:spPr>
        <a:prstGeom prst="round2SameRect">
          <a:avLst/>
        </a:prstGeom>
      </dgm:spPr>
      <dgm:t>
        <a:bodyPr/>
        <a:lstStyle/>
        <a:p>
          <a:endParaRPr lang="en-US"/>
        </a:p>
      </dgm:t>
    </dgm:pt>
    <dgm:pt modelId="{E834CB88-C24A-4315-BF8C-96947CBF8631}" type="pres">
      <dgm:prSet presAssocID="{A5446951-2B3B-48AE-BD51-5C7E3FE58C0A}" presName="spacing" presStyleCnt="0"/>
      <dgm:spPr/>
    </dgm:pt>
    <dgm:pt modelId="{1ADB2F88-5D5F-465B-B06F-2C0D4CDBC55D}" type="pres">
      <dgm:prSet presAssocID="{0C36A8A1-6ED8-4696-BD72-18D6ACA4CA0E}" presName="linNode" presStyleCnt="0"/>
      <dgm:spPr/>
    </dgm:pt>
    <dgm:pt modelId="{0CDA550B-2064-4D5C-9C7E-7FEE6E87E798}" type="pres">
      <dgm:prSet presAssocID="{0C36A8A1-6ED8-4696-BD72-18D6ACA4CA0E}" presName="parentShp" presStyleLbl="node1" presStyleIdx="1" presStyleCnt="2">
        <dgm:presLayoutVars>
          <dgm:bulletEnabled val="1"/>
        </dgm:presLayoutVars>
      </dgm:prSet>
      <dgm:spPr/>
      <dgm:t>
        <a:bodyPr/>
        <a:lstStyle/>
        <a:p>
          <a:endParaRPr lang="en-US"/>
        </a:p>
      </dgm:t>
    </dgm:pt>
    <dgm:pt modelId="{DE264B37-4578-4C5A-9059-B778CC69A421}" type="pres">
      <dgm:prSet presAssocID="{0C36A8A1-6ED8-4696-BD72-18D6ACA4CA0E}" presName="childShp" presStyleLbl="bgAccFollowNode1" presStyleIdx="1" presStyleCnt="2" custLinFactNeighborX="610" custLinFactNeighborY="-395">
        <dgm:presLayoutVars>
          <dgm:bulletEnabled val="1"/>
        </dgm:presLayoutVars>
      </dgm:prSet>
      <dgm:spPr>
        <a:prstGeom prst="roundRect">
          <a:avLst/>
        </a:prstGeom>
      </dgm:spPr>
      <dgm:t>
        <a:bodyPr/>
        <a:lstStyle/>
        <a:p>
          <a:endParaRPr lang="en-US"/>
        </a:p>
      </dgm:t>
    </dgm:pt>
  </dgm:ptLst>
  <dgm:cxnLst>
    <dgm:cxn modelId="{C697E610-F2FE-401F-A145-BE23E5232F48}" srcId="{09FA4DD1-CDE9-4D04-AE12-DBA5F1D46D10}" destId="{482263B8-1847-4B07-8119-7027F3292F31}" srcOrd="4" destOrd="0" parTransId="{86BADF70-5B91-4E86-9DE5-38F072477D7B}" sibTransId="{03305761-768B-4B67-B6F2-72C8341822E0}"/>
    <dgm:cxn modelId="{92870518-AC8D-4D2C-A3F6-C754F8339175}" srcId="{0C36A8A1-6ED8-4696-BD72-18D6ACA4CA0E}" destId="{F3F91B2B-ACD5-4252-A045-E1FA0C0A5203}" srcOrd="4" destOrd="0" parTransId="{EC1DC78E-2AA8-4BDD-AD66-9CA4997CBBC1}" sibTransId="{262549CA-E4BF-4143-942A-9D6F3B546125}"/>
    <dgm:cxn modelId="{D51DAE9B-B93B-42C4-ADC0-971451AB66A7}" type="presOf" srcId="{482263B8-1847-4B07-8119-7027F3292F31}" destId="{6963F6EE-5D64-4B12-8CE9-D98DE8C9833B}" srcOrd="0" destOrd="4" presId="urn:microsoft.com/office/officeart/2005/8/layout/vList6"/>
    <dgm:cxn modelId="{3B44B060-CC44-4E3D-9E54-B7528FA40923}" type="presOf" srcId="{FA040BCD-20B5-4744-A413-B609858954A1}" destId="{6963F6EE-5D64-4B12-8CE9-D98DE8C9833B}" srcOrd="0" destOrd="1" presId="urn:microsoft.com/office/officeart/2005/8/layout/vList6"/>
    <dgm:cxn modelId="{D872DBB4-39B4-4BD5-A368-D323261B4F4C}" srcId="{09FA4DD1-CDE9-4D04-AE12-DBA5F1D46D10}" destId="{4B66E342-515B-4EDE-9BBC-4D49FD7EDAD9}" srcOrd="0" destOrd="0" parTransId="{EF1DC548-2C00-46FC-826C-D8A38038BE12}" sibTransId="{FBBCCD0B-B0BC-457E-AFD4-42EE89785E67}"/>
    <dgm:cxn modelId="{E34A5FF3-2724-4FED-8940-B12FC17A7920}" srcId="{0C36A8A1-6ED8-4696-BD72-18D6ACA4CA0E}" destId="{81C6F8A6-6442-4251-80E3-3F945FFCF49A}" srcOrd="0" destOrd="0" parTransId="{B5FABE34-5653-4240-A671-4A5797870A7F}" sibTransId="{B4C6E0DD-48FC-4A9F-B519-F270C5ED70F2}"/>
    <dgm:cxn modelId="{E7F767E1-6144-43A4-A45B-E64EA99255F6}" type="presOf" srcId="{78603FE3-804D-420F-89D0-CFE8B7F918EB}" destId="{DE264B37-4578-4C5A-9059-B778CC69A421}" srcOrd="0" destOrd="5" presId="urn:microsoft.com/office/officeart/2005/8/layout/vList6"/>
    <dgm:cxn modelId="{C4C36700-90FE-4764-A6B5-6F2F6FB0A607}" srcId="{09FA4DD1-CDE9-4D04-AE12-DBA5F1D46D10}" destId="{35A6A5B8-86B9-4F8D-85A0-3E6F85DB9A4C}" srcOrd="3" destOrd="0" parTransId="{527972D6-0C89-457F-9204-B3A79D772605}" sibTransId="{7C9F8468-9EFC-4BF4-A8F5-EEDC70DFDE37}"/>
    <dgm:cxn modelId="{3B9E0C50-D435-4BF8-9DEF-0BDBAC731735}" srcId="{09FA4DD1-CDE9-4D04-AE12-DBA5F1D46D10}" destId="{FA040BCD-20B5-4744-A413-B609858954A1}" srcOrd="1" destOrd="0" parTransId="{DBB61F4F-F91C-4B63-8898-359476D99C02}" sibTransId="{D3BAB1AD-501F-48B8-811E-72F51179E23D}"/>
    <dgm:cxn modelId="{A28609A6-4054-4DD1-B2FC-5CDE8F848475}" type="presOf" srcId="{0C36A8A1-6ED8-4696-BD72-18D6ACA4CA0E}" destId="{0CDA550B-2064-4D5C-9C7E-7FEE6E87E798}" srcOrd="0" destOrd="0" presId="urn:microsoft.com/office/officeart/2005/8/layout/vList6"/>
    <dgm:cxn modelId="{6DB5DED3-14CE-4CD1-B3B5-DEA446FCB90C}" type="presOf" srcId="{873509DC-B38D-406C-8865-327F4E60DE08}" destId="{DE264B37-4578-4C5A-9059-B778CC69A421}" srcOrd="0" destOrd="2" presId="urn:microsoft.com/office/officeart/2005/8/layout/vList6"/>
    <dgm:cxn modelId="{8031B121-A19D-4B00-A205-8CA9DDF4C2B6}" type="presOf" srcId="{CFF3459F-A660-4360-BABE-1EA977767A59}" destId="{DE264B37-4578-4C5A-9059-B778CC69A421}" srcOrd="0" destOrd="1" presId="urn:microsoft.com/office/officeart/2005/8/layout/vList6"/>
    <dgm:cxn modelId="{F519BBD9-179C-4095-A4D1-3F0B6703E965}" srcId="{09FA4DD1-CDE9-4D04-AE12-DBA5F1D46D10}" destId="{3C8928BA-BD9D-481E-9991-00B97D13AB1C}" srcOrd="5" destOrd="0" parTransId="{0A334248-513D-4E61-94BC-59782730A04E}" sibTransId="{0CA2433B-0D1C-486D-BC94-FB2CD157E856}"/>
    <dgm:cxn modelId="{6A8CF8AD-20FD-4353-8329-507C67F083E1}" srcId="{09FA4DD1-CDE9-4D04-AE12-DBA5F1D46D10}" destId="{CDFCCB4B-BC0D-4B70-91BE-3E74AAC85755}" srcOrd="2" destOrd="0" parTransId="{C8E2CD74-2D7C-430C-84E8-A6E6DF9B5662}" sibTransId="{1A968969-6418-4037-A10A-D9F05D89C8F0}"/>
    <dgm:cxn modelId="{518CC1B4-19E3-4757-9A66-569F6AC07386}" srcId="{635C6223-CD8E-4EF1-9BC0-213C53B25AEC}" destId="{09FA4DD1-CDE9-4D04-AE12-DBA5F1D46D10}" srcOrd="0" destOrd="0" parTransId="{1C6399EB-2628-4D73-A344-9D31542DE3EA}" sibTransId="{A5446951-2B3B-48AE-BD51-5C7E3FE58C0A}"/>
    <dgm:cxn modelId="{F77267CC-5F97-46CD-A676-48D25DE1D0AE}" type="presOf" srcId="{81C6F8A6-6442-4251-80E3-3F945FFCF49A}" destId="{DE264B37-4578-4C5A-9059-B778CC69A421}" srcOrd="0" destOrd="0" presId="urn:microsoft.com/office/officeart/2005/8/layout/vList6"/>
    <dgm:cxn modelId="{CAAA9B86-F4A9-4384-98F5-C9C8952624DF}" srcId="{0C36A8A1-6ED8-4696-BD72-18D6ACA4CA0E}" destId="{78603FE3-804D-420F-89D0-CFE8B7F918EB}" srcOrd="5" destOrd="0" parTransId="{54AB148B-2FDF-4D8D-AE63-FDCB242E63C8}" sibTransId="{F3390A68-B9A9-4A84-BFC0-3082AB45AB55}"/>
    <dgm:cxn modelId="{1A8B5C26-60CE-431A-A947-CA8AD857E1EC}" type="presOf" srcId="{F3F91B2B-ACD5-4252-A045-E1FA0C0A5203}" destId="{DE264B37-4578-4C5A-9059-B778CC69A421}" srcOrd="0" destOrd="4" presId="urn:microsoft.com/office/officeart/2005/8/layout/vList6"/>
    <dgm:cxn modelId="{09D2B783-2CB3-4270-B1D1-1EE55153F21C}" srcId="{0C36A8A1-6ED8-4696-BD72-18D6ACA4CA0E}" destId="{CFF3459F-A660-4360-BABE-1EA977767A59}" srcOrd="1" destOrd="0" parTransId="{4AB30D88-F0B3-43CD-B847-A4D74EADBBCD}" sibTransId="{4C96A487-4496-4F95-A1DE-8B904B0434AE}"/>
    <dgm:cxn modelId="{645DDF0D-B038-41FB-BE47-C56D895B14A0}" srcId="{0C36A8A1-6ED8-4696-BD72-18D6ACA4CA0E}" destId="{873509DC-B38D-406C-8865-327F4E60DE08}" srcOrd="2" destOrd="0" parTransId="{4E6625E8-E4A4-4347-B0BE-CE17BAEE169B}" sibTransId="{9B15970D-8830-4236-81DD-CFFC602BD207}"/>
    <dgm:cxn modelId="{2892813D-75C2-4B24-A0A0-4D0AB6B22C26}" srcId="{635C6223-CD8E-4EF1-9BC0-213C53B25AEC}" destId="{0C36A8A1-6ED8-4696-BD72-18D6ACA4CA0E}" srcOrd="1" destOrd="0" parTransId="{892599F8-78EA-4E09-90E0-0C313055EF4A}" sibTransId="{0E28889A-9760-4D9D-9532-D2E5B39ECBF0}"/>
    <dgm:cxn modelId="{B130EB33-7AFB-4461-A8EC-71890AD1A349}" type="presOf" srcId="{CDFCCB4B-BC0D-4B70-91BE-3E74AAC85755}" destId="{6963F6EE-5D64-4B12-8CE9-D98DE8C9833B}" srcOrd="0" destOrd="2" presId="urn:microsoft.com/office/officeart/2005/8/layout/vList6"/>
    <dgm:cxn modelId="{1C868190-A25E-4E57-9211-E7567E3ADDFD}" type="presOf" srcId="{09FA4DD1-CDE9-4D04-AE12-DBA5F1D46D10}" destId="{D6C77A88-E7FB-4A88-8BE8-8571A997CEC1}" srcOrd="0" destOrd="0" presId="urn:microsoft.com/office/officeart/2005/8/layout/vList6"/>
    <dgm:cxn modelId="{08E430EF-D6D7-490C-A8BE-A98E626B1C33}" type="presOf" srcId="{44F26160-68E1-4B61-9325-346445A39210}" destId="{DE264B37-4578-4C5A-9059-B778CC69A421}" srcOrd="0" destOrd="3" presId="urn:microsoft.com/office/officeart/2005/8/layout/vList6"/>
    <dgm:cxn modelId="{67C1C057-D8D5-4867-83E5-FA44B7432284}" srcId="{0C36A8A1-6ED8-4696-BD72-18D6ACA4CA0E}" destId="{44F26160-68E1-4B61-9325-346445A39210}" srcOrd="3" destOrd="0" parTransId="{49089E85-C921-46D6-B31F-DD05A02ABD41}" sibTransId="{4E7D5F61-F9A7-43F2-8B76-3CC28F8A8DF7}"/>
    <dgm:cxn modelId="{6F3A7B7F-C23A-4C2C-AC5E-D43780900D24}" type="presOf" srcId="{4B66E342-515B-4EDE-9BBC-4D49FD7EDAD9}" destId="{6963F6EE-5D64-4B12-8CE9-D98DE8C9833B}" srcOrd="0" destOrd="0" presId="urn:microsoft.com/office/officeart/2005/8/layout/vList6"/>
    <dgm:cxn modelId="{27BEAE4B-D517-41D3-B7A3-CA6A3CFB138C}" type="presOf" srcId="{3C8928BA-BD9D-481E-9991-00B97D13AB1C}" destId="{6963F6EE-5D64-4B12-8CE9-D98DE8C9833B}" srcOrd="0" destOrd="5" presId="urn:microsoft.com/office/officeart/2005/8/layout/vList6"/>
    <dgm:cxn modelId="{D540F33B-0807-424A-8C34-90189DB0B7AB}" type="presOf" srcId="{35A6A5B8-86B9-4F8D-85A0-3E6F85DB9A4C}" destId="{6963F6EE-5D64-4B12-8CE9-D98DE8C9833B}" srcOrd="0" destOrd="3" presId="urn:microsoft.com/office/officeart/2005/8/layout/vList6"/>
    <dgm:cxn modelId="{600A7F81-F1EC-4A5B-817E-8C511FF50F49}" type="presOf" srcId="{635C6223-CD8E-4EF1-9BC0-213C53B25AEC}" destId="{175180BD-0823-4B0A-9E76-BB598DD61333}" srcOrd="0" destOrd="0" presId="urn:microsoft.com/office/officeart/2005/8/layout/vList6"/>
    <dgm:cxn modelId="{BD4D341F-1F12-4680-B640-857553378DD2}" type="presParOf" srcId="{175180BD-0823-4B0A-9E76-BB598DD61333}" destId="{3E1E51DF-2E5A-46F8-A09C-F320A80A4939}" srcOrd="0" destOrd="0" presId="urn:microsoft.com/office/officeart/2005/8/layout/vList6"/>
    <dgm:cxn modelId="{61496D6E-C672-42E6-9493-267320D4CB8F}" type="presParOf" srcId="{3E1E51DF-2E5A-46F8-A09C-F320A80A4939}" destId="{D6C77A88-E7FB-4A88-8BE8-8571A997CEC1}" srcOrd="0" destOrd="0" presId="urn:microsoft.com/office/officeart/2005/8/layout/vList6"/>
    <dgm:cxn modelId="{D9CEBB03-B96E-415F-8D9A-99A93424E073}" type="presParOf" srcId="{3E1E51DF-2E5A-46F8-A09C-F320A80A4939}" destId="{6963F6EE-5D64-4B12-8CE9-D98DE8C9833B}" srcOrd="1" destOrd="0" presId="urn:microsoft.com/office/officeart/2005/8/layout/vList6"/>
    <dgm:cxn modelId="{88E9E3EC-DE5A-443A-BA14-D528A675E426}" type="presParOf" srcId="{175180BD-0823-4B0A-9E76-BB598DD61333}" destId="{E834CB88-C24A-4315-BF8C-96947CBF8631}" srcOrd="1" destOrd="0" presId="urn:microsoft.com/office/officeart/2005/8/layout/vList6"/>
    <dgm:cxn modelId="{AD7F6A69-884E-4B27-B339-8DC4FF6CD0CE}" type="presParOf" srcId="{175180BD-0823-4B0A-9E76-BB598DD61333}" destId="{1ADB2F88-5D5F-465B-B06F-2C0D4CDBC55D}" srcOrd="2" destOrd="0" presId="urn:microsoft.com/office/officeart/2005/8/layout/vList6"/>
    <dgm:cxn modelId="{EC3B3807-E576-49BE-908C-DFAA1D6B0142}" type="presParOf" srcId="{1ADB2F88-5D5F-465B-B06F-2C0D4CDBC55D}" destId="{0CDA550B-2064-4D5C-9C7E-7FEE6E87E798}" srcOrd="0" destOrd="0" presId="urn:microsoft.com/office/officeart/2005/8/layout/vList6"/>
    <dgm:cxn modelId="{D8EC12AB-DA19-48E3-A87F-60E215BEFF44}" type="presParOf" srcId="{1ADB2F88-5D5F-465B-B06F-2C0D4CDBC55D}" destId="{DE264B37-4578-4C5A-9059-B778CC69A421}"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B6F44520-D942-4FDA-9428-E660A68CECAE}" type="doc">
      <dgm:prSet loTypeId="urn:microsoft.com/office/officeart/2005/8/layout/lProcess2" loCatId="list" qsTypeId="urn:microsoft.com/office/officeart/2005/8/quickstyle/simple1#2" qsCatId="simple" csTypeId="urn:microsoft.com/office/officeart/2005/8/colors/accent1_2#3" csCatId="accent1" phldr="1"/>
      <dgm:spPr/>
      <dgm:t>
        <a:bodyPr/>
        <a:lstStyle/>
        <a:p>
          <a:endParaRPr lang="en-US"/>
        </a:p>
      </dgm:t>
    </dgm:pt>
    <dgm:pt modelId="{3EA651F1-5506-456D-89F8-9860735E78A7}">
      <dgm:prSet phldrT="[Text]"/>
      <dgm:spPr/>
      <dgm:t>
        <a:bodyPr/>
        <a:lstStyle/>
        <a:p>
          <a:r>
            <a:rPr lang="en-US" dirty="0" smtClean="0"/>
            <a:t>Employees must possess the skills for task</a:t>
          </a:r>
          <a:endParaRPr lang="en-US" dirty="0"/>
        </a:p>
      </dgm:t>
    </dgm:pt>
    <dgm:pt modelId="{CD726D81-81AA-42F3-A3CA-465C3E892746}" type="parTrans" cxnId="{405B9D88-6B26-4D77-9984-BC297E02F5EF}">
      <dgm:prSet/>
      <dgm:spPr/>
      <dgm:t>
        <a:bodyPr/>
        <a:lstStyle/>
        <a:p>
          <a:endParaRPr lang="en-US"/>
        </a:p>
      </dgm:t>
    </dgm:pt>
    <dgm:pt modelId="{6C4E44AC-5054-480F-ADB8-010D9453E626}" type="sibTrans" cxnId="{405B9D88-6B26-4D77-9984-BC297E02F5EF}">
      <dgm:prSet/>
      <dgm:spPr/>
      <dgm:t>
        <a:bodyPr/>
        <a:lstStyle/>
        <a:p>
          <a:endParaRPr lang="en-US"/>
        </a:p>
      </dgm:t>
    </dgm:pt>
    <dgm:pt modelId="{060B5310-12B4-4B2A-97CD-83EEF132D791}">
      <dgm:prSet phldrT="[Text]"/>
      <dgm:spPr/>
      <dgm:t>
        <a:bodyPr/>
        <a:lstStyle/>
        <a:p>
          <a:r>
            <a:rPr lang="en-US" dirty="0" smtClean="0"/>
            <a:t>Provide necessary training</a:t>
          </a:r>
          <a:endParaRPr lang="en-US" dirty="0"/>
        </a:p>
      </dgm:t>
    </dgm:pt>
    <dgm:pt modelId="{1B2079FC-B4CD-416B-8A6D-F8EF743006F5}" type="parTrans" cxnId="{B1E32A2F-573E-4571-A169-CBC432357D38}">
      <dgm:prSet/>
      <dgm:spPr/>
      <dgm:t>
        <a:bodyPr/>
        <a:lstStyle/>
        <a:p>
          <a:endParaRPr lang="en-US"/>
        </a:p>
      </dgm:t>
    </dgm:pt>
    <dgm:pt modelId="{BAA65078-ADD8-4CB6-9462-83090B608107}" type="sibTrans" cxnId="{B1E32A2F-573E-4571-A169-CBC432357D38}">
      <dgm:prSet/>
      <dgm:spPr/>
      <dgm:t>
        <a:bodyPr/>
        <a:lstStyle/>
        <a:p>
          <a:endParaRPr lang="en-US"/>
        </a:p>
      </dgm:t>
    </dgm:pt>
    <dgm:pt modelId="{3EEB2851-89D0-4EEA-AAD0-2C68F6A1F1CA}">
      <dgm:prSet phldrT="[Text]"/>
      <dgm:spPr/>
      <dgm:t>
        <a:bodyPr/>
        <a:lstStyle/>
        <a:p>
          <a:r>
            <a:rPr lang="en-US" dirty="0" smtClean="0"/>
            <a:t>Improve Instrumentality</a:t>
          </a:r>
          <a:endParaRPr lang="en-US" dirty="0"/>
        </a:p>
      </dgm:t>
    </dgm:pt>
    <dgm:pt modelId="{2EEB4839-7461-4CDA-BD3C-EB802C4DE232}" type="parTrans" cxnId="{BE9A3F9F-4E8E-4260-B66C-9B7CF9B86250}">
      <dgm:prSet/>
      <dgm:spPr/>
      <dgm:t>
        <a:bodyPr/>
        <a:lstStyle/>
        <a:p>
          <a:endParaRPr lang="en-US"/>
        </a:p>
      </dgm:t>
    </dgm:pt>
    <dgm:pt modelId="{6BEAC6CC-AFC5-4679-A2EA-27C93D9BC706}" type="sibTrans" cxnId="{BE9A3F9F-4E8E-4260-B66C-9B7CF9B86250}">
      <dgm:prSet/>
      <dgm:spPr/>
      <dgm:t>
        <a:bodyPr/>
        <a:lstStyle/>
        <a:p>
          <a:endParaRPr lang="en-US"/>
        </a:p>
      </dgm:t>
    </dgm:pt>
    <dgm:pt modelId="{B12C1D74-10A5-4F00-8BF3-C958F62BA586}">
      <dgm:prSet phldrT="[Text]"/>
      <dgm:spPr/>
      <dgm:t>
        <a:bodyPr/>
        <a:lstStyle/>
        <a:p>
          <a:r>
            <a:rPr lang="en-US" dirty="0" smtClean="0"/>
            <a:t>Tie reward to performance</a:t>
          </a:r>
          <a:endParaRPr lang="en-US" dirty="0"/>
        </a:p>
      </dgm:t>
    </dgm:pt>
    <dgm:pt modelId="{FD3B2DD2-F5D8-494D-A7E9-B9A31C03DEE8}" type="parTrans" cxnId="{64022C7B-73C8-438B-A8F6-96E53DD41D54}">
      <dgm:prSet/>
      <dgm:spPr/>
      <dgm:t>
        <a:bodyPr/>
        <a:lstStyle/>
        <a:p>
          <a:endParaRPr lang="en-US"/>
        </a:p>
      </dgm:t>
    </dgm:pt>
    <dgm:pt modelId="{9EDAE245-DD30-4695-9AB7-87A9E7648F20}" type="sibTrans" cxnId="{64022C7B-73C8-438B-A8F6-96E53DD41D54}">
      <dgm:prSet/>
      <dgm:spPr/>
      <dgm:t>
        <a:bodyPr/>
        <a:lstStyle/>
        <a:p>
          <a:endParaRPr lang="en-US"/>
        </a:p>
      </dgm:t>
    </dgm:pt>
    <dgm:pt modelId="{BF3513FA-C470-4592-B61C-359E83698BD5}">
      <dgm:prSet phldrT="[Text]"/>
      <dgm:spPr/>
      <dgm:t>
        <a:bodyPr/>
        <a:lstStyle/>
        <a:p>
          <a:r>
            <a:rPr lang="en-US" dirty="0" smtClean="0"/>
            <a:t>Observe and recognize</a:t>
          </a:r>
          <a:endParaRPr lang="en-US" dirty="0"/>
        </a:p>
      </dgm:t>
    </dgm:pt>
    <dgm:pt modelId="{EECF8BCC-44F8-4C57-87DC-8F298E138361}" type="parTrans" cxnId="{0BCA4AA6-0523-4670-976C-9A2CC66ED9B2}">
      <dgm:prSet/>
      <dgm:spPr/>
      <dgm:t>
        <a:bodyPr/>
        <a:lstStyle/>
        <a:p>
          <a:endParaRPr lang="en-US"/>
        </a:p>
      </dgm:t>
    </dgm:pt>
    <dgm:pt modelId="{76EB4F97-2C88-428B-963A-0E9EB2C9C3B6}" type="sibTrans" cxnId="{0BCA4AA6-0523-4670-976C-9A2CC66ED9B2}">
      <dgm:prSet/>
      <dgm:spPr/>
      <dgm:t>
        <a:bodyPr/>
        <a:lstStyle/>
        <a:p>
          <a:endParaRPr lang="en-US"/>
        </a:p>
      </dgm:t>
    </dgm:pt>
    <dgm:pt modelId="{F40B1115-39BE-402A-82DE-7E93D2F62467}">
      <dgm:prSet phldrT="[Text]"/>
      <dgm:spPr>
        <a:ln>
          <a:solidFill>
            <a:srgbClr val="C75102"/>
          </a:solidFill>
        </a:ln>
      </dgm:spPr>
      <dgm:t>
        <a:bodyPr/>
        <a:lstStyle/>
        <a:p>
          <a:r>
            <a:rPr lang="en-US" dirty="0" smtClean="0"/>
            <a:t>Improve Valence</a:t>
          </a:r>
          <a:endParaRPr lang="en-US" dirty="0"/>
        </a:p>
      </dgm:t>
    </dgm:pt>
    <dgm:pt modelId="{C181B21B-B3E7-480B-8837-7B58B4973FDC}" type="parTrans" cxnId="{D0DF27D2-7C05-4C53-82DC-B1DF17086F89}">
      <dgm:prSet/>
      <dgm:spPr/>
      <dgm:t>
        <a:bodyPr/>
        <a:lstStyle/>
        <a:p>
          <a:endParaRPr lang="en-US"/>
        </a:p>
      </dgm:t>
    </dgm:pt>
    <dgm:pt modelId="{DA6C3C9A-5CD0-4B29-A924-69E09CE46F43}" type="sibTrans" cxnId="{D0DF27D2-7C05-4C53-82DC-B1DF17086F89}">
      <dgm:prSet/>
      <dgm:spPr/>
      <dgm:t>
        <a:bodyPr/>
        <a:lstStyle/>
        <a:p>
          <a:endParaRPr lang="en-US"/>
        </a:p>
      </dgm:t>
    </dgm:pt>
    <dgm:pt modelId="{3E7E55C0-D7A9-419A-9D90-28A519BF8CC9}">
      <dgm:prSet phldrT="[Text]"/>
      <dgm:spPr/>
      <dgm:t>
        <a:bodyPr/>
        <a:lstStyle/>
        <a:p>
          <a:r>
            <a:rPr lang="en-US" dirty="0" smtClean="0"/>
            <a:t>Assure that reward is meaningful</a:t>
          </a:r>
          <a:endParaRPr lang="en-US" dirty="0"/>
        </a:p>
      </dgm:t>
    </dgm:pt>
    <dgm:pt modelId="{F588D6B4-0B9D-4308-871F-71CBCE493E12}" type="parTrans" cxnId="{A030C4FD-6DB1-45C1-A3A4-32EBF94D48DC}">
      <dgm:prSet/>
      <dgm:spPr/>
      <dgm:t>
        <a:bodyPr/>
        <a:lstStyle/>
        <a:p>
          <a:endParaRPr lang="en-US"/>
        </a:p>
      </dgm:t>
    </dgm:pt>
    <dgm:pt modelId="{F734FA26-D330-4552-A91D-9725432BB5FD}" type="sibTrans" cxnId="{A030C4FD-6DB1-45C1-A3A4-32EBF94D48DC}">
      <dgm:prSet/>
      <dgm:spPr/>
      <dgm:t>
        <a:bodyPr/>
        <a:lstStyle/>
        <a:p>
          <a:endParaRPr lang="en-US"/>
        </a:p>
      </dgm:t>
    </dgm:pt>
    <dgm:pt modelId="{4B2FB14E-C7D2-4285-8938-5B3A5B82CB9F}">
      <dgm:prSet phldrT="[Text]"/>
      <dgm:spPr/>
      <dgm:t>
        <a:bodyPr/>
        <a:lstStyle/>
        <a:p>
          <a:r>
            <a:rPr lang="en-US" dirty="0" smtClean="0"/>
            <a:t>Give rewards that have value</a:t>
          </a:r>
          <a:endParaRPr lang="en-US" dirty="0"/>
        </a:p>
      </dgm:t>
    </dgm:pt>
    <dgm:pt modelId="{F0900FFF-7841-492F-8437-FD5835755781}" type="parTrans" cxnId="{636AF4F4-3256-42AF-A971-D9DA371CEA7D}">
      <dgm:prSet/>
      <dgm:spPr/>
      <dgm:t>
        <a:bodyPr/>
        <a:lstStyle/>
        <a:p>
          <a:endParaRPr lang="en-US"/>
        </a:p>
      </dgm:t>
    </dgm:pt>
    <dgm:pt modelId="{B556507B-E34F-4A83-90C8-680CE02F2E2A}" type="sibTrans" cxnId="{636AF4F4-3256-42AF-A971-D9DA371CEA7D}">
      <dgm:prSet/>
      <dgm:spPr/>
      <dgm:t>
        <a:bodyPr/>
        <a:lstStyle/>
        <a:p>
          <a:endParaRPr lang="en-US"/>
        </a:p>
      </dgm:t>
    </dgm:pt>
    <dgm:pt modelId="{BA11CC14-C9A2-46CE-B32C-7E688860B855}">
      <dgm:prSet/>
      <dgm:spPr/>
      <dgm:t>
        <a:bodyPr/>
        <a:lstStyle/>
        <a:p>
          <a:r>
            <a:rPr lang="en-US" dirty="0" smtClean="0"/>
            <a:t>Assign reasonable tasks and goals</a:t>
          </a:r>
          <a:endParaRPr lang="en-US" dirty="0"/>
        </a:p>
      </dgm:t>
    </dgm:pt>
    <dgm:pt modelId="{8A8E7CE4-FC0C-4E5C-BD81-6146F396E418}" type="parTrans" cxnId="{67EDEFF3-CE24-40F5-9F7C-F8DADC41FBFC}">
      <dgm:prSet/>
      <dgm:spPr/>
      <dgm:t>
        <a:bodyPr/>
        <a:lstStyle/>
        <a:p>
          <a:endParaRPr lang="en-US"/>
        </a:p>
      </dgm:t>
    </dgm:pt>
    <dgm:pt modelId="{7EA17691-AEE0-4494-91D9-302179784E6C}" type="sibTrans" cxnId="{67EDEFF3-CE24-40F5-9F7C-F8DADC41FBFC}">
      <dgm:prSet/>
      <dgm:spPr/>
      <dgm:t>
        <a:bodyPr/>
        <a:lstStyle/>
        <a:p>
          <a:endParaRPr lang="en-US"/>
        </a:p>
      </dgm:t>
    </dgm:pt>
    <dgm:pt modelId="{4892B927-CEF2-4A1B-8218-E9739B535431}">
      <dgm:prSet phldrT="[Text]"/>
      <dgm:spPr>
        <a:ln>
          <a:solidFill>
            <a:schemeClr val="accent1">
              <a:lumMod val="75000"/>
            </a:schemeClr>
          </a:solidFill>
        </a:ln>
      </dgm:spPr>
      <dgm:t>
        <a:bodyPr/>
        <a:lstStyle/>
        <a:p>
          <a:r>
            <a:rPr lang="en-US" dirty="0" smtClean="0"/>
            <a:t>Improve Expectancy</a:t>
          </a:r>
          <a:endParaRPr lang="en-US" dirty="0"/>
        </a:p>
      </dgm:t>
    </dgm:pt>
    <dgm:pt modelId="{B8963671-B6CC-4236-B975-1F6C334017EE}" type="sibTrans" cxnId="{8042D380-2D85-4858-801C-34FEE73EE05B}">
      <dgm:prSet/>
      <dgm:spPr/>
      <dgm:t>
        <a:bodyPr/>
        <a:lstStyle/>
        <a:p>
          <a:endParaRPr lang="en-US"/>
        </a:p>
      </dgm:t>
    </dgm:pt>
    <dgm:pt modelId="{A72AF5D1-C39D-4B27-ABDF-03BD23A856B1}" type="parTrans" cxnId="{8042D380-2D85-4858-801C-34FEE73EE05B}">
      <dgm:prSet/>
      <dgm:spPr/>
      <dgm:t>
        <a:bodyPr/>
        <a:lstStyle/>
        <a:p>
          <a:endParaRPr lang="en-US"/>
        </a:p>
      </dgm:t>
    </dgm:pt>
    <dgm:pt modelId="{8631380E-DB18-4FF7-AB16-1DBFC35574D7}">
      <dgm:prSet/>
      <dgm:spPr/>
      <dgm:t>
        <a:bodyPr/>
        <a:lstStyle/>
        <a:p>
          <a:r>
            <a:rPr lang="en-US" dirty="0" smtClean="0"/>
            <a:t>Deliver as promised </a:t>
          </a:r>
          <a:endParaRPr lang="en-US" dirty="0"/>
        </a:p>
      </dgm:t>
    </dgm:pt>
    <dgm:pt modelId="{CDEAAB66-17D9-4578-A4CC-F23B7B61A2A0}" type="parTrans" cxnId="{0D08DBC5-8ECC-4FB3-8D64-A7B4AADE01CA}">
      <dgm:prSet/>
      <dgm:spPr/>
      <dgm:t>
        <a:bodyPr/>
        <a:lstStyle/>
        <a:p>
          <a:endParaRPr lang="en-US"/>
        </a:p>
      </dgm:t>
    </dgm:pt>
    <dgm:pt modelId="{825DBF35-447F-4E43-9FDC-C35D47CE6498}" type="sibTrans" cxnId="{0D08DBC5-8ECC-4FB3-8D64-A7B4AADE01CA}">
      <dgm:prSet/>
      <dgm:spPr/>
      <dgm:t>
        <a:bodyPr/>
        <a:lstStyle/>
        <a:p>
          <a:endParaRPr lang="en-US"/>
        </a:p>
      </dgm:t>
    </dgm:pt>
    <dgm:pt modelId="{500E3CF3-39AE-496F-A728-003438398202}" type="pres">
      <dgm:prSet presAssocID="{B6F44520-D942-4FDA-9428-E660A68CECAE}" presName="theList" presStyleCnt="0">
        <dgm:presLayoutVars>
          <dgm:dir/>
          <dgm:animLvl val="lvl"/>
          <dgm:resizeHandles val="exact"/>
        </dgm:presLayoutVars>
      </dgm:prSet>
      <dgm:spPr/>
      <dgm:t>
        <a:bodyPr/>
        <a:lstStyle/>
        <a:p>
          <a:endParaRPr lang="en-US"/>
        </a:p>
      </dgm:t>
    </dgm:pt>
    <dgm:pt modelId="{2B7D8B4B-A608-4585-A5FB-A06182A66DBF}" type="pres">
      <dgm:prSet presAssocID="{4892B927-CEF2-4A1B-8218-E9739B535431}" presName="compNode" presStyleCnt="0"/>
      <dgm:spPr/>
    </dgm:pt>
    <dgm:pt modelId="{FEF8E838-98D1-4A63-8520-50B68DB51216}" type="pres">
      <dgm:prSet presAssocID="{4892B927-CEF2-4A1B-8218-E9739B535431}" presName="aNode" presStyleLbl="bgShp" presStyleIdx="0" presStyleCnt="3"/>
      <dgm:spPr/>
      <dgm:t>
        <a:bodyPr/>
        <a:lstStyle/>
        <a:p>
          <a:endParaRPr lang="en-US"/>
        </a:p>
      </dgm:t>
    </dgm:pt>
    <dgm:pt modelId="{1F7776B6-58F6-4B87-A31C-6810F440563F}" type="pres">
      <dgm:prSet presAssocID="{4892B927-CEF2-4A1B-8218-E9739B535431}" presName="textNode" presStyleLbl="bgShp" presStyleIdx="0" presStyleCnt="3"/>
      <dgm:spPr/>
      <dgm:t>
        <a:bodyPr/>
        <a:lstStyle/>
        <a:p>
          <a:endParaRPr lang="en-US"/>
        </a:p>
      </dgm:t>
    </dgm:pt>
    <dgm:pt modelId="{80C9DF00-5A86-4701-94D9-4533DB58B48C}" type="pres">
      <dgm:prSet presAssocID="{4892B927-CEF2-4A1B-8218-E9739B535431}" presName="compChildNode" presStyleCnt="0"/>
      <dgm:spPr/>
    </dgm:pt>
    <dgm:pt modelId="{8020C5AD-7F79-4861-9A59-6ED42A47C1D7}" type="pres">
      <dgm:prSet presAssocID="{4892B927-CEF2-4A1B-8218-E9739B535431}" presName="theInnerList" presStyleCnt="0"/>
      <dgm:spPr/>
    </dgm:pt>
    <dgm:pt modelId="{ADE92695-67EC-4B90-9559-CEDF6D6F0EA7}" type="pres">
      <dgm:prSet presAssocID="{3EA651F1-5506-456D-89F8-9860735E78A7}" presName="childNode" presStyleLbl="node1" presStyleIdx="0" presStyleCnt="8">
        <dgm:presLayoutVars>
          <dgm:bulletEnabled val="1"/>
        </dgm:presLayoutVars>
      </dgm:prSet>
      <dgm:spPr/>
      <dgm:t>
        <a:bodyPr/>
        <a:lstStyle/>
        <a:p>
          <a:endParaRPr lang="en-US"/>
        </a:p>
      </dgm:t>
    </dgm:pt>
    <dgm:pt modelId="{4F124637-9622-4A91-A16B-9DEECEE24D2C}" type="pres">
      <dgm:prSet presAssocID="{3EA651F1-5506-456D-89F8-9860735E78A7}" presName="aSpace2" presStyleCnt="0"/>
      <dgm:spPr/>
    </dgm:pt>
    <dgm:pt modelId="{4C041007-D3F8-4A6F-BB36-A5DF493F853F}" type="pres">
      <dgm:prSet presAssocID="{060B5310-12B4-4B2A-97CD-83EEF132D791}" presName="childNode" presStyleLbl="node1" presStyleIdx="1" presStyleCnt="8">
        <dgm:presLayoutVars>
          <dgm:bulletEnabled val="1"/>
        </dgm:presLayoutVars>
      </dgm:prSet>
      <dgm:spPr/>
      <dgm:t>
        <a:bodyPr/>
        <a:lstStyle/>
        <a:p>
          <a:endParaRPr lang="en-US"/>
        </a:p>
      </dgm:t>
    </dgm:pt>
    <dgm:pt modelId="{6A577984-EFB9-4536-81EE-327771C47CC1}" type="pres">
      <dgm:prSet presAssocID="{060B5310-12B4-4B2A-97CD-83EEF132D791}" presName="aSpace2" presStyleCnt="0"/>
      <dgm:spPr/>
    </dgm:pt>
    <dgm:pt modelId="{A5820A78-4E10-48A6-89FD-975E2E8AEB71}" type="pres">
      <dgm:prSet presAssocID="{BA11CC14-C9A2-46CE-B32C-7E688860B855}" presName="childNode" presStyleLbl="node1" presStyleIdx="2" presStyleCnt="8">
        <dgm:presLayoutVars>
          <dgm:bulletEnabled val="1"/>
        </dgm:presLayoutVars>
      </dgm:prSet>
      <dgm:spPr/>
      <dgm:t>
        <a:bodyPr/>
        <a:lstStyle/>
        <a:p>
          <a:endParaRPr lang="en-US"/>
        </a:p>
      </dgm:t>
    </dgm:pt>
    <dgm:pt modelId="{38C681D3-86EE-4DF2-851F-C667F759337B}" type="pres">
      <dgm:prSet presAssocID="{4892B927-CEF2-4A1B-8218-E9739B535431}" presName="aSpace" presStyleCnt="0"/>
      <dgm:spPr/>
    </dgm:pt>
    <dgm:pt modelId="{36FDF94D-93B5-4683-B8C9-9FA58EA88A85}" type="pres">
      <dgm:prSet presAssocID="{3EEB2851-89D0-4EEA-AAD0-2C68F6A1F1CA}" presName="compNode" presStyleCnt="0"/>
      <dgm:spPr/>
    </dgm:pt>
    <dgm:pt modelId="{B7700519-D0C3-4C87-A5E6-B0FD4A1D7A32}" type="pres">
      <dgm:prSet presAssocID="{3EEB2851-89D0-4EEA-AAD0-2C68F6A1F1CA}" presName="aNode" presStyleLbl="bgShp" presStyleIdx="1" presStyleCnt="3"/>
      <dgm:spPr/>
      <dgm:t>
        <a:bodyPr/>
        <a:lstStyle/>
        <a:p>
          <a:endParaRPr lang="en-US"/>
        </a:p>
      </dgm:t>
    </dgm:pt>
    <dgm:pt modelId="{7C52E33B-6AEE-4D2F-8565-E22D766A9595}" type="pres">
      <dgm:prSet presAssocID="{3EEB2851-89D0-4EEA-AAD0-2C68F6A1F1CA}" presName="textNode" presStyleLbl="bgShp" presStyleIdx="1" presStyleCnt="3"/>
      <dgm:spPr/>
      <dgm:t>
        <a:bodyPr/>
        <a:lstStyle/>
        <a:p>
          <a:endParaRPr lang="en-US"/>
        </a:p>
      </dgm:t>
    </dgm:pt>
    <dgm:pt modelId="{CB66B264-E094-4CF4-BEAD-6AF7C74908BD}" type="pres">
      <dgm:prSet presAssocID="{3EEB2851-89D0-4EEA-AAD0-2C68F6A1F1CA}" presName="compChildNode" presStyleCnt="0"/>
      <dgm:spPr/>
    </dgm:pt>
    <dgm:pt modelId="{AC34AF11-38DB-45FF-B6D9-5AC3FE951AD7}" type="pres">
      <dgm:prSet presAssocID="{3EEB2851-89D0-4EEA-AAD0-2C68F6A1F1CA}" presName="theInnerList" presStyleCnt="0"/>
      <dgm:spPr/>
    </dgm:pt>
    <dgm:pt modelId="{69C1CE72-ACEF-4906-8953-5B8C9AF363FF}" type="pres">
      <dgm:prSet presAssocID="{B12C1D74-10A5-4F00-8BF3-C958F62BA586}" presName="childNode" presStyleLbl="node1" presStyleIdx="3" presStyleCnt="8">
        <dgm:presLayoutVars>
          <dgm:bulletEnabled val="1"/>
        </dgm:presLayoutVars>
      </dgm:prSet>
      <dgm:spPr/>
      <dgm:t>
        <a:bodyPr/>
        <a:lstStyle/>
        <a:p>
          <a:endParaRPr lang="en-US"/>
        </a:p>
      </dgm:t>
    </dgm:pt>
    <dgm:pt modelId="{E7A27697-2410-416F-87F7-2640F5D42727}" type="pres">
      <dgm:prSet presAssocID="{B12C1D74-10A5-4F00-8BF3-C958F62BA586}" presName="aSpace2" presStyleCnt="0"/>
      <dgm:spPr/>
    </dgm:pt>
    <dgm:pt modelId="{39E63E2D-F98C-4069-9A02-996A7A2EB4D2}" type="pres">
      <dgm:prSet presAssocID="{BF3513FA-C470-4592-B61C-359E83698BD5}" presName="childNode" presStyleLbl="node1" presStyleIdx="4" presStyleCnt="8">
        <dgm:presLayoutVars>
          <dgm:bulletEnabled val="1"/>
        </dgm:presLayoutVars>
      </dgm:prSet>
      <dgm:spPr/>
      <dgm:t>
        <a:bodyPr/>
        <a:lstStyle/>
        <a:p>
          <a:endParaRPr lang="en-US"/>
        </a:p>
      </dgm:t>
    </dgm:pt>
    <dgm:pt modelId="{1F34E0D4-5383-4872-9508-9E923A8E67FA}" type="pres">
      <dgm:prSet presAssocID="{BF3513FA-C470-4592-B61C-359E83698BD5}" presName="aSpace2" presStyleCnt="0"/>
      <dgm:spPr/>
    </dgm:pt>
    <dgm:pt modelId="{DAD10C4A-ADB8-4ED6-A05C-4D8BBF513490}" type="pres">
      <dgm:prSet presAssocID="{8631380E-DB18-4FF7-AB16-1DBFC35574D7}" presName="childNode" presStyleLbl="node1" presStyleIdx="5" presStyleCnt="8">
        <dgm:presLayoutVars>
          <dgm:bulletEnabled val="1"/>
        </dgm:presLayoutVars>
      </dgm:prSet>
      <dgm:spPr/>
      <dgm:t>
        <a:bodyPr/>
        <a:lstStyle/>
        <a:p>
          <a:endParaRPr lang="en-US"/>
        </a:p>
      </dgm:t>
    </dgm:pt>
    <dgm:pt modelId="{ABB92A45-2AE4-438B-934B-7F91C3691400}" type="pres">
      <dgm:prSet presAssocID="{3EEB2851-89D0-4EEA-AAD0-2C68F6A1F1CA}" presName="aSpace" presStyleCnt="0"/>
      <dgm:spPr/>
    </dgm:pt>
    <dgm:pt modelId="{1914A864-8676-4F63-9AAA-66043A75A24E}" type="pres">
      <dgm:prSet presAssocID="{F40B1115-39BE-402A-82DE-7E93D2F62467}" presName="compNode" presStyleCnt="0"/>
      <dgm:spPr/>
    </dgm:pt>
    <dgm:pt modelId="{6F129BFE-9C72-4BCC-8161-53A60EB8C015}" type="pres">
      <dgm:prSet presAssocID="{F40B1115-39BE-402A-82DE-7E93D2F62467}" presName="aNode" presStyleLbl="bgShp" presStyleIdx="2" presStyleCnt="3"/>
      <dgm:spPr/>
      <dgm:t>
        <a:bodyPr/>
        <a:lstStyle/>
        <a:p>
          <a:endParaRPr lang="en-US"/>
        </a:p>
      </dgm:t>
    </dgm:pt>
    <dgm:pt modelId="{A57CF9A1-FDD0-4D55-9D0C-9FFC6F4F76CC}" type="pres">
      <dgm:prSet presAssocID="{F40B1115-39BE-402A-82DE-7E93D2F62467}" presName="textNode" presStyleLbl="bgShp" presStyleIdx="2" presStyleCnt="3"/>
      <dgm:spPr/>
      <dgm:t>
        <a:bodyPr/>
        <a:lstStyle/>
        <a:p>
          <a:endParaRPr lang="en-US"/>
        </a:p>
      </dgm:t>
    </dgm:pt>
    <dgm:pt modelId="{F5E7C000-3854-4C1F-9957-665ABF6DA7FC}" type="pres">
      <dgm:prSet presAssocID="{F40B1115-39BE-402A-82DE-7E93D2F62467}" presName="compChildNode" presStyleCnt="0"/>
      <dgm:spPr/>
    </dgm:pt>
    <dgm:pt modelId="{3774C30D-3E5A-4534-8F12-A8803A7E34BC}" type="pres">
      <dgm:prSet presAssocID="{F40B1115-39BE-402A-82DE-7E93D2F62467}" presName="theInnerList" presStyleCnt="0"/>
      <dgm:spPr/>
    </dgm:pt>
    <dgm:pt modelId="{EC237FB9-4A4A-41D6-9167-CB3C2E3B42B8}" type="pres">
      <dgm:prSet presAssocID="{3E7E55C0-D7A9-419A-9D90-28A519BF8CC9}" presName="childNode" presStyleLbl="node1" presStyleIdx="6" presStyleCnt="8">
        <dgm:presLayoutVars>
          <dgm:bulletEnabled val="1"/>
        </dgm:presLayoutVars>
      </dgm:prSet>
      <dgm:spPr/>
      <dgm:t>
        <a:bodyPr/>
        <a:lstStyle/>
        <a:p>
          <a:endParaRPr lang="en-US"/>
        </a:p>
      </dgm:t>
    </dgm:pt>
    <dgm:pt modelId="{6336DD7B-134C-4760-8CEB-34ADCCA6B656}" type="pres">
      <dgm:prSet presAssocID="{3E7E55C0-D7A9-419A-9D90-28A519BF8CC9}" presName="aSpace2" presStyleCnt="0"/>
      <dgm:spPr/>
    </dgm:pt>
    <dgm:pt modelId="{22431EE3-9564-46A5-81C9-038856107946}" type="pres">
      <dgm:prSet presAssocID="{4B2FB14E-C7D2-4285-8938-5B3A5B82CB9F}" presName="childNode" presStyleLbl="node1" presStyleIdx="7" presStyleCnt="8">
        <dgm:presLayoutVars>
          <dgm:bulletEnabled val="1"/>
        </dgm:presLayoutVars>
      </dgm:prSet>
      <dgm:spPr/>
      <dgm:t>
        <a:bodyPr/>
        <a:lstStyle/>
        <a:p>
          <a:endParaRPr lang="en-US"/>
        </a:p>
      </dgm:t>
    </dgm:pt>
  </dgm:ptLst>
  <dgm:cxnLst>
    <dgm:cxn modelId="{FC417A57-F4F6-461B-93B9-00B4A9604EE3}" type="presOf" srcId="{8631380E-DB18-4FF7-AB16-1DBFC35574D7}" destId="{DAD10C4A-ADB8-4ED6-A05C-4D8BBF513490}" srcOrd="0" destOrd="0" presId="urn:microsoft.com/office/officeart/2005/8/layout/lProcess2"/>
    <dgm:cxn modelId="{B1E32A2F-573E-4571-A169-CBC432357D38}" srcId="{4892B927-CEF2-4A1B-8218-E9739B535431}" destId="{060B5310-12B4-4B2A-97CD-83EEF132D791}" srcOrd="1" destOrd="0" parTransId="{1B2079FC-B4CD-416B-8A6D-F8EF743006F5}" sibTransId="{BAA65078-ADD8-4CB6-9462-83090B608107}"/>
    <dgm:cxn modelId="{67EDEFF3-CE24-40F5-9F7C-F8DADC41FBFC}" srcId="{4892B927-CEF2-4A1B-8218-E9739B535431}" destId="{BA11CC14-C9A2-46CE-B32C-7E688860B855}" srcOrd="2" destOrd="0" parTransId="{8A8E7CE4-FC0C-4E5C-BD81-6146F396E418}" sibTransId="{7EA17691-AEE0-4494-91D9-302179784E6C}"/>
    <dgm:cxn modelId="{D0DF27D2-7C05-4C53-82DC-B1DF17086F89}" srcId="{B6F44520-D942-4FDA-9428-E660A68CECAE}" destId="{F40B1115-39BE-402A-82DE-7E93D2F62467}" srcOrd="2" destOrd="0" parTransId="{C181B21B-B3E7-480B-8837-7B58B4973FDC}" sibTransId="{DA6C3C9A-5CD0-4B29-A924-69E09CE46F43}"/>
    <dgm:cxn modelId="{28C5428B-C056-4F2F-A503-5B591401B279}" type="presOf" srcId="{F40B1115-39BE-402A-82DE-7E93D2F62467}" destId="{A57CF9A1-FDD0-4D55-9D0C-9FFC6F4F76CC}" srcOrd="1" destOrd="0" presId="urn:microsoft.com/office/officeart/2005/8/layout/lProcess2"/>
    <dgm:cxn modelId="{A030C4FD-6DB1-45C1-A3A4-32EBF94D48DC}" srcId="{F40B1115-39BE-402A-82DE-7E93D2F62467}" destId="{3E7E55C0-D7A9-419A-9D90-28A519BF8CC9}" srcOrd="0" destOrd="0" parTransId="{F588D6B4-0B9D-4308-871F-71CBCE493E12}" sibTransId="{F734FA26-D330-4552-A91D-9725432BB5FD}"/>
    <dgm:cxn modelId="{8042D380-2D85-4858-801C-34FEE73EE05B}" srcId="{B6F44520-D942-4FDA-9428-E660A68CECAE}" destId="{4892B927-CEF2-4A1B-8218-E9739B535431}" srcOrd="0" destOrd="0" parTransId="{A72AF5D1-C39D-4B27-ABDF-03BD23A856B1}" sibTransId="{B8963671-B6CC-4236-B975-1F6C334017EE}"/>
    <dgm:cxn modelId="{133D7911-4147-416E-9AF9-0E943504810A}" type="presOf" srcId="{3EEB2851-89D0-4EEA-AAD0-2C68F6A1F1CA}" destId="{B7700519-D0C3-4C87-A5E6-B0FD4A1D7A32}" srcOrd="0" destOrd="0" presId="urn:microsoft.com/office/officeart/2005/8/layout/lProcess2"/>
    <dgm:cxn modelId="{636AF4F4-3256-42AF-A971-D9DA371CEA7D}" srcId="{F40B1115-39BE-402A-82DE-7E93D2F62467}" destId="{4B2FB14E-C7D2-4285-8938-5B3A5B82CB9F}" srcOrd="1" destOrd="0" parTransId="{F0900FFF-7841-492F-8437-FD5835755781}" sibTransId="{B556507B-E34F-4A83-90C8-680CE02F2E2A}"/>
    <dgm:cxn modelId="{72D5F51D-8FBC-4600-9B33-953AEC3FD1F7}" type="presOf" srcId="{3EEB2851-89D0-4EEA-AAD0-2C68F6A1F1CA}" destId="{7C52E33B-6AEE-4D2F-8565-E22D766A9595}" srcOrd="1" destOrd="0" presId="urn:microsoft.com/office/officeart/2005/8/layout/lProcess2"/>
    <dgm:cxn modelId="{34DAFF7D-09A7-4C7F-919F-7523390A87AD}" type="presOf" srcId="{4892B927-CEF2-4A1B-8218-E9739B535431}" destId="{1F7776B6-58F6-4B87-A31C-6810F440563F}" srcOrd="1" destOrd="0" presId="urn:microsoft.com/office/officeart/2005/8/layout/lProcess2"/>
    <dgm:cxn modelId="{71594C82-519C-46DC-A426-D4CC15A5A86E}" type="presOf" srcId="{B6F44520-D942-4FDA-9428-E660A68CECAE}" destId="{500E3CF3-39AE-496F-A728-003438398202}" srcOrd="0" destOrd="0" presId="urn:microsoft.com/office/officeart/2005/8/layout/lProcess2"/>
    <dgm:cxn modelId="{D6DD4B66-DFB2-45B4-9A37-19D6E92E2654}" type="presOf" srcId="{4892B927-CEF2-4A1B-8218-E9739B535431}" destId="{FEF8E838-98D1-4A63-8520-50B68DB51216}" srcOrd="0" destOrd="0" presId="urn:microsoft.com/office/officeart/2005/8/layout/lProcess2"/>
    <dgm:cxn modelId="{39EE0763-4043-42A2-BF20-526D0CF04940}" type="presOf" srcId="{3EA651F1-5506-456D-89F8-9860735E78A7}" destId="{ADE92695-67EC-4B90-9559-CEDF6D6F0EA7}" srcOrd="0" destOrd="0" presId="urn:microsoft.com/office/officeart/2005/8/layout/lProcess2"/>
    <dgm:cxn modelId="{405B9D88-6B26-4D77-9984-BC297E02F5EF}" srcId="{4892B927-CEF2-4A1B-8218-E9739B535431}" destId="{3EA651F1-5506-456D-89F8-9860735E78A7}" srcOrd="0" destOrd="0" parTransId="{CD726D81-81AA-42F3-A3CA-465C3E892746}" sibTransId="{6C4E44AC-5054-480F-ADB8-010D9453E626}"/>
    <dgm:cxn modelId="{0B0F16DE-4E44-48A3-81CB-0417E341C850}" type="presOf" srcId="{4B2FB14E-C7D2-4285-8938-5B3A5B82CB9F}" destId="{22431EE3-9564-46A5-81C9-038856107946}" srcOrd="0" destOrd="0" presId="urn:microsoft.com/office/officeart/2005/8/layout/lProcess2"/>
    <dgm:cxn modelId="{A04FBF0C-58C7-4889-86C1-49F1ADD9A2C7}" type="presOf" srcId="{3E7E55C0-D7A9-419A-9D90-28A519BF8CC9}" destId="{EC237FB9-4A4A-41D6-9167-CB3C2E3B42B8}" srcOrd="0" destOrd="0" presId="urn:microsoft.com/office/officeart/2005/8/layout/lProcess2"/>
    <dgm:cxn modelId="{F8940CAD-3B90-4F70-9572-0C13A5CEA78A}" type="presOf" srcId="{F40B1115-39BE-402A-82DE-7E93D2F62467}" destId="{6F129BFE-9C72-4BCC-8161-53A60EB8C015}" srcOrd="0" destOrd="0" presId="urn:microsoft.com/office/officeart/2005/8/layout/lProcess2"/>
    <dgm:cxn modelId="{0D08DBC5-8ECC-4FB3-8D64-A7B4AADE01CA}" srcId="{3EEB2851-89D0-4EEA-AAD0-2C68F6A1F1CA}" destId="{8631380E-DB18-4FF7-AB16-1DBFC35574D7}" srcOrd="2" destOrd="0" parTransId="{CDEAAB66-17D9-4578-A4CC-F23B7B61A2A0}" sibTransId="{825DBF35-447F-4E43-9FDC-C35D47CE6498}"/>
    <dgm:cxn modelId="{7194A333-7071-469F-AEEE-7F9ED7C783CD}" type="presOf" srcId="{BA11CC14-C9A2-46CE-B32C-7E688860B855}" destId="{A5820A78-4E10-48A6-89FD-975E2E8AEB71}" srcOrd="0" destOrd="0" presId="urn:microsoft.com/office/officeart/2005/8/layout/lProcess2"/>
    <dgm:cxn modelId="{A199E50A-D9D7-46E0-9F3B-5D7500F4E5F3}" type="presOf" srcId="{060B5310-12B4-4B2A-97CD-83EEF132D791}" destId="{4C041007-D3F8-4A6F-BB36-A5DF493F853F}" srcOrd="0" destOrd="0" presId="urn:microsoft.com/office/officeart/2005/8/layout/lProcess2"/>
    <dgm:cxn modelId="{09CF96BB-6677-4771-9598-09EB27D4C770}" type="presOf" srcId="{B12C1D74-10A5-4F00-8BF3-C958F62BA586}" destId="{69C1CE72-ACEF-4906-8953-5B8C9AF363FF}" srcOrd="0" destOrd="0" presId="urn:microsoft.com/office/officeart/2005/8/layout/lProcess2"/>
    <dgm:cxn modelId="{BE9A3F9F-4E8E-4260-B66C-9B7CF9B86250}" srcId="{B6F44520-D942-4FDA-9428-E660A68CECAE}" destId="{3EEB2851-89D0-4EEA-AAD0-2C68F6A1F1CA}" srcOrd="1" destOrd="0" parTransId="{2EEB4839-7461-4CDA-BD3C-EB802C4DE232}" sibTransId="{6BEAC6CC-AFC5-4679-A2EA-27C93D9BC706}"/>
    <dgm:cxn modelId="{64022C7B-73C8-438B-A8F6-96E53DD41D54}" srcId="{3EEB2851-89D0-4EEA-AAD0-2C68F6A1F1CA}" destId="{B12C1D74-10A5-4F00-8BF3-C958F62BA586}" srcOrd="0" destOrd="0" parTransId="{FD3B2DD2-F5D8-494D-A7E9-B9A31C03DEE8}" sibTransId="{9EDAE245-DD30-4695-9AB7-87A9E7648F20}"/>
    <dgm:cxn modelId="{0BCA4AA6-0523-4670-976C-9A2CC66ED9B2}" srcId="{3EEB2851-89D0-4EEA-AAD0-2C68F6A1F1CA}" destId="{BF3513FA-C470-4592-B61C-359E83698BD5}" srcOrd="1" destOrd="0" parTransId="{EECF8BCC-44F8-4C57-87DC-8F298E138361}" sibTransId="{76EB4F97-2C88-428B-963A-0E9EB2C9C3B6}"/>
    <dgm:cxn modelId="{9DAC7D15-5AA9-44D0-81D1-EB3FD7D1E80A}" type="presOf" srcId="{BF3513FA-C470-4592-B61C-359E83698BD5}" destId="{39E63E2D-F98C-4069-9A02-996A7A2EB4D2}" srcOrd="0" destOrd="0" presId="urn:microsoft.com/office/officeart/2005/8/layout/lProcess2"/>
    <dgm:cxn modelId="{7C67D429-F364-4C60-AF87-92DBBF73DB62}" type="presParOf" srcId="{500E3CF3-39AE-496F-A728-003438398202}" destId="{2B7D8B4B-A608-4585-A5FB-A06182A66DBF}" srcOrd="0" destOrd="0" presId="urn:microsoft.com/office/officeart/2005/8/layout/lProcess2"/>
    <dgm:cxn modelId="{DEF82ED1-983A-47C1-8A4C-FE3F4C434373}" type="presParOf" srcId="{2B7D8B4B-A608-4585-A5FB-A06182A66DBF}" destId="{FEF8E838-98D1-4A63-8520-50B68DB51216}" srcOrd="0" destOrd="0" presId="urn:microsoft.com/office/officeart/2005/8/layout/lProcess2"/>
    <dgm:cxn modelId="{3B2210E2-A782-4CC5-99A1-4A27C23EFFDC}" type="presParOf" srcId="{2B7D8B4B-A608-4585-A5FB-A06182A66DBF}" destId="{1F7776B6-58F6-4B87-A31C-6810F440563F}" srcOrd="1" destOrd="0" presId="urn:microsoft.com/office/officeart/2005/8/layout/lProcess2"/>
    <dgm:cxn modelId="{A0B7EF1A-8B49-4F9E-93E3-3037A4E22483}" type="presParOf" srcId="{2B7D8B4B-A608-4585-A5FB-A06182A66DBF}" destId="{80C9DF00-5A86-4701-94D9-4533DB58B48C}" srcOrd="2" destOrd="0" presId="urn:microsoft.com/office/officeart/2005/8/layout/lProcess2"/>
    <dgm:cxn modelId="{12B8707D-756F-4DB3-989F-7DBE592FD67D}" type="presParOf" srcId="{80C9DF00-5A86-4701-94D9-4533DB58B48C}" destId="{8020C5AD-7F79-4861-9A59-6ED42A47C1D7}" srcOrd="0" destOrd="0" presId="urn:microsoft.com/office/officeart/2005/8/layout/lProcess2"/>
    <dgm:cxn modelId="{E3FD6158-03A7-40C7-821A-492915F6AB98}" type="presParOf" srcId="{8020C5AD-7F79-4861-9A59-6ED42A47C1D7}" destId="{ADE92695-67EC-4B90-9559-CEDF6D6F0EA7}" srcOrd="0" destOrd="0" presId="urn:microsoft.com/office/officeart/2005/8/layout/lProcess2"/>
    <dgm:cxn modelId="{3155DF9B-C174-4BB6-8A84-0CA630C8FA51}" type="presParOf" srcId="{8020C5AD-7F79-4861-9A59-6ED42A47C1D7}" destId="{4F124637-9622-4A91-A16B-9DEECEE24D2C}" srcOrd="1" destOrd="0" presId="urn:microsoft.com/office/officeart/2005/8/layout/lProcess2"/>
    <dgm:cxn modelId="{D202DD35-A983-4B16-9521-FA198DE28291}" type="presParOf" srcId="{8020C5AD-7F79-4861-9A59-6ED42A47C1D7}" destId="{4C041007-D3F8-4A6F-BB36-A5DF493F853F}" srcOrd="2" destOrd="0" presId="urn:microsoft.com/office/officeart/2005/8/layout/lProcess2"/>
    <dgm:cxn modelId="{A8E2A1F6-F6B7-403A-8275-40FCCE13998D}" type="presParOf" srcId="{8020C5AD-7F79-4861-9A59-6ED42A47C1D7}" destId="{6A577984-EFB9-4536-81EE-327771C47CC1}" srcOrd="3" destOrd="0" presId="urn:microsoft.com/office/officeart/2005/8/layout/lProcess2"/>
    <dgm:cxn modelId="{65AA835E-7D75-474B-887B-EDD39B7C27B7}" type="presParOf" srcId="{8020C5AD-7F79-4861-9A59-6ED42A47C1D7}" destId="{A5820A78-4E10-48A6-89FD-975E2E8AEB71}" srcOrd="4" destOrd="0" presId="urn:microsoft.com/office/officeart/2005/8/layout/lProcess2"/>
    <dgm:cxn modelId="{96E78C9B-567B-4C14-947D-5E8676F33709}" type="presParOf" srcId="{500E3CF3-39AE-496F-A728-003438398202}" destId="{38C681D3-86EE-4DF2-851F-C667F759337B}" srcOrd="1" destOrd="0" presId="urn:microsoft.com/office/officeart/2005/8/layout/lProcess2"/>
    <dgm:cxn modelId="{BCBBD2A4-E1AE-4F23-BF0D-5F095E3E16D8}" type="presParOf" srcId="{500E3CF3-39AE-496F-A728-003438398202}" destId="{36FDF94D-93B5-4683-B8C9-9FA58EA88A85}" srcOrd="2" destOrd="0" presId="urn:microsoft.com/office/officeart/2005/8/layout/lProcess2"/>
    <dgm:cxn modelId="{8DC21F12-D4C3-48EB-B3B2-40B1EB76184E}" type="presParOf" srcId="{36FDF94D-93B5-4683-B8C9-9FA58EA88A85}" destId="{B7700519-D0C3-4C87-A5E6-B0FD4A1D7A32}" srcOrd="0" destOrd="0" presId="urn:microsoft.com/office/officeart/2005/8/layout/lProcess2"/>
    <dgm:cxn modelId="{FC8A08E2-1FF9-48B7-B96F-11BF7E7124BC}" type="presParOf" srcId="{36FDF94D-93B5-4683-B8C9-9FA58EA88A85}" destId="{7C52E33B-6AEE-4D2F-8565-E22D766A9595}" srcOrd="1" destOrd="0" presId="urn:microsoft.com/office/officeart/2005/8/layout/lProcess2"/>
    <dgm:cxn modelId="{1509CABA-2839-43D9-9360-ADEF5381B78C}" type="presParOf" srcId="{36FDF94D-93B5-4683-B8C9-9FA58EA88A85}" destId="{CB66B264-E094-4CF4-BEAD-6AF7C74908BD}" srcOrd="2" destOrd="0" presId="urn:microsoft.com/office/officeart/2005/8/layout/lProcess2"/>
    <dgm:cxn modelId="{A550B122-19FE-4F7D-B203-A1011494FDAF}" type="presParOf" srcId="{CB66B264-E094-4CF4-BEAD-6AF7C74908BD}" destId="{AC34AF11-38DB-45FF-B6D9-5AC3FE951AD7}" srcOrd="0" destOrd="0" presId="urn:microsoft.com/office/officeart/2005/8/layout/lProcess2"/>
    <dgm:cxn modelId="{F41B888D-1096-4DA2-9C18-07545A053625}" type="presParOf" srcId="{AC34AF11-38DB-45FF-B6D9-5AC3FE951AD7}" destId="{69C1CE72-ACEF-4906-8953-5B8C9AF363FF}" srcOrd="0" destOrd="0" presId="urn:microsoft.com/office/officeart/2005/8/layout/lProcess2"/>
    <dgm:cxn modelId="{7C1BA79C-A2D3-455C-8926-97AEBFEC0C9A}" type="presParOf" srcId="{AC34AF11-38DB-45FF-B6D9-5AC3FE951AD7}" destId="{E7A27697-2410-416F-87F7-2640F5D42727}" srcOrd="1" destOrd="0" presId="urn:microsoft.com/office/officeart/2005/8/layout/lProcess2"/>
    <dgm:cxn modelId="{0487229D-3422-4768-A6E8-67EA929866B9}" type="presParOf" srcId="{AC34AF11-38DB-45FF-B6D9-5AC3FE951AD7}" destId="{39E63E2D-F98C-4069-9A02-996A7A2EB4D2}" srcOrd="2" destOrd="0" presId="urn:microsoft.com/office/officeart/2005/8/layout/lProcess2"/>
    <dgm:cxn modelId="{1927B0EC-09C4-41B7-891F-F50C2377B7C3}" type="presParOf" srcId="{AC34AF11-38DB-45FF-B6D9-5AC3FE951AD7}" destId="{1F34E0D4-5383-4872-9508-9E923A8E67FA}" srcOrd="3" destOrd="0" presId="urn:microsoft.com/office/officeart/2005/8/layout/lProcess2"/>
    <dgm:cxn modelId="{9F1EEAEA-AE38-4DE1-AA0E-525FB45CBD87}" type="presParOf" srcId="{AC34AF11-38DB-45FF-B6D9-5AC3FE951AD7}" destId="{DAD10C4A-ADB8-4ED6-A05C-4D8BBF513490}" srcOrd="4" destOrd="0" presId="urn:microsoft.com/office/officeart/2005/8/layout/lProcess2"/>
    <dgm:cxn modelId="{242B0D8E-2370-467C-81AB-FD7212D56C0C}" type="presParOf" srcId="{500E3CF3-39AE-496F-A728-003438398202}" destId="{ABB92A45-2AE4-438B-934B-7F91C3691400}" srcOrd="3" destOrd="0" presId="urn:microsoft.com/office/officeart/2005/8/layout/lProcess2"/>
    <dgm:cxn modelId="{D6DFA35A-B8F4-4DFC-9550-48B3C3B0207D}" type="presParOf" srcId="{500E3CF3-39AE-496F-A728-003438398202}" destId="{1914A864-8676-4F63-9AAA-66043A75A24E}" srcOrd="4" destOrd="0" presId="urn:microsoft.com/office/officeart/2005/8/layout/lProcess2"/>
    <dgm:cxn modelId="{76A1439A-B74F-4B92-8C59-CEF04B8324C5}" type="presParOf" srcId="{1914A864-8676-4F63-9AAA-66043A75A24E}" destId="{6F129BFE-9C72-4BCC-8161-53A60EB8C015}" srcOrd="0" destOrd="0" presId="urn:microsoft.com/office/officeart/2005/8/layout/lProcess2"/>
    <dgm:cxn modelId="{1FAA507F-68DC-4CBD-86F9-185B58BFFABC}" type="presParOf" srcId="{1914A864-8676-4F63-9AAA-66043A75A24E}" destId="{A57CF9A1-FDD0-4D55-9D0C-9FFC6F4F76CC}" srcOrd="1" destOrd="0" presId="urn:microsoft.com/office/officeart/2005/8/layout/lProcess2"/>
    <dgm:cxn modelId="{6F1D2BCA-E720-4440-8948-3DF81480E336}" type="presParOf" srcId="{1914A864-8676-4F63-9AAA-66043A75A24E}" destId="{F5E7C000-3854-4C1F-9957-665ABF6DA7FC}" srcOrd="2" destOrd="0" presId="urn:microsoft.com/office/officeart/2005/8/layout/lProcess2"/>
    <dgm:cxn modelId="{48695F73-28BB-4A6E-A8C6-FB0BDE506410}" type="presParOf" srcId="{F5E7C000-3854-4C1F-9957-665ABF6DA7FC}" destId="{3774C30D-3E5A-4534-8F12-A8803A7E34BC}" srcOrd="0" destOrd="0" presId="urn:microsoft.com/office/officeart/2005/8/layout/lProcess2"/>
    <dgm:cxn modelId="{2A8D8CDE-2BC0-491B-BBE7-10D9D260E491}" type="presParOf" srcId="{3774C30D-3E5A-4534-8F12-A8803A7E34BC}" destId="{EC237FB9-4A4A-41D6-9167-CB3C2E3B42B8}" srcOrd="0" destOrd="0" presId="urn:microsoft.com/office/officeart/2005/8/layout/lProcess2"/>
    <dgm:cxn modelId="{99B246D7-E8F4-4DF9-AF3F-FFD736CBE4CB}" type="presParOf" srcId="{3774C30D-3E5A-4534-8F12-A8803A7E34BC}" destId="{6336DD7B-134C-4760-8CEB-34ADCCA6B656}" srcOrd="1" destOrd="0" presId="urn:microsoft.com/office/officeart/2005/8/layout/lProcess2"/>
    <dgm:cxn modelId="{811D4DF7-24A5-4FD7-819B-1B53CD4B0352}" type="presParOf" srcId="{3774C30D-3E5A-4534-8F12-A8803A7E34BC}" destId="{22431EE3-9564-46A5-81C9-038856107946}" srcOrd="2" destOrd="0" presId="urn:microsoft.com/office/officeart/2005/8/layout/lProcess2"/>
  </dgm:cxnLst>
  <dgm:bg>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dgm:bg>
  <dgm:whole>
    <a:ln>
      <a:solidFill>
        <a:srgbClr val="C75102"/>
      </a:solidFill>
    </a:ln>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6DD16-6CCA-40CB-8A4F-C578DBD25137}" type="datetimeFigureOut">
              <a:rPr lang="en-US" smtClean="0"/>
              <a:pPr/>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A5330-DD1C-4D42-B6A5-45E41A3EBB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9346712-3FB4-452C-93E6-044E1A1D5220}"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z="1600" smtClean="0"/>
          </a:p>
        </p:txBody>
      </p:sp>
      <p:sp>
        <p:nvSpPr>
          <p:cNvPr id="239620" name="Text Box 4"/>
          <p:cNvSpPr txBox="1">
            <a:spLocks noChangeArrowheads="1"/>
          </p:cNvSpPr>
          <p:nvPr/>
        </p:nvSpPr>
        <p:spPr bwMode="auto">
          <a:xfrm>
            <a:off x="5494338" y="1690688"/>
            <a:ext cx="1363662" cy="498475"/>
          </a:xfrm>
          <a:prstGeom prst="rect">
            <a:avLst/>
          </a:prstGeom>
          <a:noFill/>
          <a:ln w="9525" algn="ctr">
            <a:noFill/>
            <a:miter lim="800000"/>
            <a:headEnd/>
            <a:tailEnd/>
          </a:ln>
          <a:effectLst/>
        </p:spPr>
        <p:txBody>
          <a:bodyPr lIns="88596" tIns="44298" rIns="88596" bIns="44298">
            <a:spAutoFit/>
          </a:bodyPr>
          <a:lstStyle/>
          <a:p>
            <a:pPr marL="332236" indent="-332236">
              <a:lnSpc>
                <a:spcPct val="95000"/>
              </a:lnSpc>
              <a:spcBef>
                <a:spcPct val="50000"/>
              </a:spcBef>
              <a:buClr>
                <a:schemeClr val="hlink"/>
              </a:buClr>
              <a:buSzPct val="70000"/>
              <a:buFont typeface="Wingdings" pitchFamily="2" charset="2"/>
              <a:buChar char="n"/>
              <a:defRPr/>
            </a:pPr>
            <a:r>
              <a:rPr lang="en-US" sz="1400" dirty="0">
                <a:effectLst>
                  <a:outerShdw blurRad="38100" dist="38100" dir="2700000" algn="tl">
                    <a:srgbClr val="C0C0C0"/>
                  </a:outerShdw>
                </a:effectLst>
                <a:latin typeface="Tahoma" pitchFamily="34" charset="0"/>
              </a:rPr>
              <a:t>What do you see?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2F5F32B-2519-45EE-899A-7E7EE64F16BB}" type="slidenum">
              <a:rPr lang="en-US" smtClean="0"/>
              <a:pPr/>
              <a:t>24</a:t>
            </a:fld>
            <a:endParaRPr lang="en-US" smtClean="0"/>
          </a:p>
        </p:txBody>
      </p:sp>
      <p:sp>
        <p:nvSpPr>
          <p:cNvPr id="56323" name="Rectangle 2"/>
          <p:cNvSpPr>
            <a:spLocks noGrp="1" noRot="1" noChangeAspect="1" noChangeArrowheads="1" noTextEdit="1"/>
          </p:cNvSpPr>
          <p:nvPr>
            <p:ph type="sldImg"/>
          </p:nvPr>
        </p:nvSpPr>
        <p:spPr>
          <a:xfrm>
            <a:off x="1144588" y="687388"/>
            <a:ext cx="4568825" cy="3425825"/>
          </a:xfrm>
          <a:ln w="12700" cap="flat"/>
        </p:spPr>
      </p:sp>
      <p:sp>
        <p:nvSpPr>
          <p:cNvPr id="5632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181132-842F-498A-9564-F878F5F4BA00}"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CB58540-B116-4A43-B203-AE73ACAF7A88}" type="slidenum">
              <a:rPr lang="en-US" smtClean="0"/>
              <a:pPr/>
              <a:t>26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2F90A47-B8DD-4DEC-A7EF-ADCAD68EC0CE}" type="slidenum">
              <a:rPr lang="en-US" smtClean="0"/>
              <a:pPr/>
              <a:t>27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6685BFAC-EE70-4392-B1EB-575CBF7AB7EF}" type="slidenum">
              <a:rPr lang="en-US" smtClean="0"/>
              <a:pPr/>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DF01867-BD20-4C48-99E1-6165D2492E4E}" type="slidenum">
              <a:rPr lang="en-US" smtClean="0"/>
              <a:pPr/>
              <a:t>29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F48CCC-3C0F-4B0E-A067-F0DD1D549B9D}" type="slidenum">
              <a:rPr lang="en-US" smtClean="0"/>
              <a:pPr/>
              <a:t>30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4D834A3-67C6-47AA-B5DC-6750E2DEB703}" type="slidenum">
              <a:rPr lang="en-US" smtClean="0"/>
              <a:pPr/>
              <a:t>31</a:t>
            </a:fld>
            <a:endParaRPr lang="en-US" smtClean="0"/>
          </a:p>
        </p:txBody>
      </p:sp>
      <p:sp>
        <p:nvSpPr>
          <p:cNvPr id="63491" name="Rectangle 2"/>
          <p:cNvSpPr>
            <a:spLocks noGrp="1" noRot="1" noChangeAspect="1" noChangeArrowheads="1" noTextEdit="1"/>
          </p:cNvSpPr>
          <p:nvPr>
            <p:ph type="sldImg"/>
          </p:nvPr>
        </p:nvSpPr>
        <p:spPr>
          <a:xfrm>
            <a:off x="1144588" y="687388"/>
            <a:ext cx="4568825" cy="3425825"/>
          </a:xfrm>
          <a:ln w="12700" cap="flat"/>
        </p:spPr>
      </p:sp>
      <p:sp>
        <p:nvSpPr>
          <p:cNvPr id="6349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607D3F-B98A-434A-A04F-DB362F146260}" type="slidenum">
              <a:rPr lang="en-US" smtClean="0"/>
              <a:pPr/>
              <a:t>32</a:t>
            </a:fld>
            <a:endParaRPr lang="en-US" smtClean="0"/>
          </a:p>
        </p:txBody>
      </p:sp>
      <p:sp>
        <p:nvSpPr>
          <p:cNvPr id="64515" name="Rectangle 2"/>
          <p:cNvSpPr>
            <a:spLocks noGrp="1" noRot="1" noChangeAspect="1" noChangeArrowheads="1" noTextEdit="1"/>
          </p:cNvSpPr>
          <p:nvPr>
            <p:ph type="sldImg"/>
          </p:nvPr>
        </p:nvSpPr>
        <p:spPr>
          <a:xfrm>
            <a:off x="1144588" y="687388"/>
            <a:ext cx="4568825" cy="3425825"/>
          </a:xfrm>
          <a:ln w="12700" cap="flat"/>
        </p:spPr>
      </p:sp>
      <p:sp>
        <p:nvSpPr>
          <p:cNvPr id="6451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665825-74E2-4A6E-B381-22393F3D3D24}" type="slidenum">
              <a:rPr lang="en-US" smtClean="0"/>
              <a:pPr/>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333B1F1-815B-4B88-8226-733086EA038C}" type="slidenum">
              <a:rPr lang="en-US" smtClean="0"/>
              <a:pPr/>
              <a:t>33</a:t>
            </a:fld>
            <a:endParaRPr lang="en-US" smtClean="0"/>
          </a:p>
        </p:txBody>
      </p:sp>
      <p:sp>
        <p:nvSpPr>
          <p:cNvPr id="65539" name="Rectangle 2"/>
          <p:cNvSpPr>
            <a:spLocks noGrp="1" noRot="1" noChangeAspect="1" noChangeArrowheads="1" noTextEdit="1"/>
          </p:cNvSpPr>
          <p:nvPr>
            <p:ph type="sldImg"/>
          </p:nvPr>
        </p:nvSpPr>
        <p:spPr>
          <a:xfrm>
            <a:off x="1144588" y="687388"/>
            <a:ext cx="4568825" cy="3425825"/>
          </a:xfrm>
          <a:ln w="12700" cap="flat"/>
        </p:spPr>
      </p:sp>
      <p:sp>
        <p:nvSpPr>
          <p:cNvPr id="65540"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2CC58E88-5E96-47FF-A2D3-38C4B82C31D1}" type="slidenum">
              <a:rPr lang="en-US" smtClean="0"/>
              <a:pPr/>
              <a:t>34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164294E-DD7D-463B-8BD4-3D4E509F1FCF}" type="slidenum">
              <a:rPr lang="en-US" smtClean="0"/>
              <a:pPr/>
              <a:t>35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BC06A1B-8A48-4FB5-AE34-A63E469A1FB5}" type="slidenum">
              <a:rPr lang="en-US" smtClean="0"/>
              <a:pPr/>
              <a:t>36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44B541B-1032-4065-B34A-8B05E10F6C4E}" type="slidenum">
              <a:rPr lang="en-US" smtClean="0"/>
              <a:pPr/>
              <a:t>37</a:t>
            </a:fld>
            <a:endParaRPr lang="en-US" smtClean="0"/>
          </a:p>
        </p:txBody>
      </p:sp>
      <p:sp>
        <p:nvSpPr>
          <p:cNvPr id="69635" name="Rectangle 2"/>
          <p:cNvSpPr>
            <a:spLocks noGrp="1" noRot="1" noChangeAspect="1" noChangeArrowheads="1" noTextEdit="1"/>
          </p:cNvSpPr>
          <p:nvPr>
            <p:ph type="sldImg"/>
          </p:nvPr>
        </p:nvSpPr>
        <p:spPr>
          <a:xfrm>
            <a:off x="1144588" y="687388"/>
            <a:ext cx="4568825" cy="3425825"/>
          </a:xfrm>
          <a:ln w="12700" cap="flat"/>
        </p:spPr>
      </p:sp>
      <p:sp>
        <p:nvSpPr>
          <p:cNvPr id="6963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12AC203-7634-46C2-937E-035ECB7C226D}" type="slidenum">
              <a:rPr lang="en-US" smtClean="0"/>
              <a:pPr/>
              <a:t>38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eaLnBrk="1" hangingPunct="1">
              <a:lnSpc>
                <a:spcPct val="90000"/>
              </a:lnSpc>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11AC42D5-659C-48D6-AB0A-1645F4FEF5AE}" type="slidenum">
              <a:rPr lang="en-US" smtClean="0"/>
              <a:pPr/>
              <a:t>39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137BAA6-2B75-4FB7-9FF0-138B5C50BF0A}" type="slidenum">
              <a:rPr lang="en-US" smtClean="0"/>
              <a:pPr/>
              <a:t>40</a:t>
            </a:fld>
            <a:endParaRPr lang="en-US" smtClean="0"/>
          </a:p>
        </p:txBody>
      </p:sp>
      <p:sp>
        <p:nvSpPr>
          <p:cNvPr id="72707" name="Rectangle 2"/>
          <p:cNvSpPr>
            <a:spLocks noGrp="1" noRot="1" noChangeAspect="1" noChangeArrowheads="1" noTextEdit="1"/>
          </p:cNvSpPr>
          <p:nvPr>
            <p:ph type="sldImg"/>
          </p:nvPr>
        </p:nvSpPr>
        <p:spPr>
          <a:xfrm>
            <a:off x="1144588" y="687388"/>
            <a:ext cx="4568825" cy="3425825"/>
          </a:xfrm>
          <a:ln w="12700" cap="flat"/>
        </p:spPr>
      </p:sp>
      <p:sp>
        <p:nvSpPr>
          <p:cNvPr id="72708"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40734661-31CD-4C2C-BB5E-11D873DF5420}" type="slidenum">
              <a:rPr lang="en-US" smtClean="0"/>
              <a:pPr/>
              <a:t>41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56A8B1E-98F9-42CC-A2AC-E897BDA5FBFC}" type="slidenum">
              <a:rPr lang="en-US" smtClean="0"/>
              <a:pPr/>
              <a:t>42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90637AC-33C8-4BC3-BC5D-E7D0B082B2EA}" type="slidenum">
              <a:rPr lang="en-US" smtClean="0"/>
              <a:pPr/>
              <a:t>16</a:t>
            </a:fld>
            <a:endParaRPr lang="en-US" smtClean="0"/>
          </a:p>
        </p:txBody>
      </p:sp>
      <p:sp>
        <p:nvSpPr>
          <p:cNvPr id="48131" name="Rectangle 2"/>
          <p:cNvSpPr>
            <a:spLocks noGrp="1" noRot="1" noChangeAspect="1" noChangeArrowheads="1" noTextEdit="1"/>
          </p:cNvSpPr>
          <p:nvPr>
            <p:ph type="sldImg"/>
          </p:nvPr>
        </p:nvSpPr>
        <p:spPr>
          <a:xfrm>
            <a:off x="1144588" y="687388"/>
            <a:ext cx="4568825" cy="3425825"/>
          </a:xfrm>
          <a:ln w="12700" cap="flat"/>
        </p:spPr>
      </p:sp>
      <p:sp>
        <p:nvSpPr>
          <p:cNvPr id="4813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7E0F34C-B962-455E-BF47-E35FAB518A3F}" type="slidenum">
              <a:rPr lang="en-US" smtClean="0"/>
              <a:pPr/>
              <a:t>43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650EE53-7EBD-4692-B193-0D2C73B29228}" type="slidenum">
              <a:rPr lang="en-US" smtClean="0"/>
              <a:pPr/>
              <a:t>44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653688B-7385-421F-8D8F-E4E0218E0B7C}" type="slidenum">
              <a:rPr lang="en-US" smtClean="0"/>
              <a:pPr/>
              <a:t>45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05746D9-2759-4FD7-B322-5C7421781F61}" type="slidenum">
              <a:rPr lang="en-US" smtClean="0"/>
              <a:pPr/>
              <a:t>46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C14F0D7D-830C-490A-ACF9-02C155B156EA}" type="slidenum">
              <a:rPr lang="en-US" smtClean="0"/>
              <a:pPr/>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2E28A82-6B9B-4C8D-9B37-94BF65BC9CDA}" type="slidenum">
              <a:rPr lang="en-US" smtClean="0"/>
              <a:pPr/>
              <a:t>17</a:t>
            </a:fld>
            <a:endParaRPr lang="en-US" smtClean="0"/>
          </a:p>
        </p:txBody>
      </p:sp>
      <p:sp>
        <p:nvSpPr>
          <p:cNvPr id="49155" name="Rectangle 2"/>
          <p:cNvSpPr>
            <a:spLocks noGrp="1" noRot="1" noChangeAspect="1" noChangeArrowheads="1" noTextEdit="1"/>
          </p:cNvSpPr>
          <p:nvPr>
            <p:ph type="sldImg"/>
          </p:nvPr>
        </p:nvSpPr>
        <p:spPr>
          <a:xfrm>
            <a:off x="1144588" y="687388"/>
            <a:ext cx="4568825" cy="3425825"/>
          </a:xfrm>
          <a:ln w="12700" cap="flat"/>
        </p:spPr>
      </p:sp>
      <p:sp>
        <p:nvSpPr>
          <p:cNvPr id="4915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9A54E6-7F32-4D2E-BFE5-41AA6C28642E}" type="slidenum">
              <a:rPr lang="en-US" smtClean="0"/>
              <a:pPr/>
              <a:t>18</a:t>
            </a:fld>
            <a:endParaRPr lang="en-US" smtClean="0"/>
          </a:p>
        </p:txBody>
      </p:sp>
      <p:sp>
        <p:nvSpPr>
          <p:cNvPr id="50179" name="Rectangle 2"/>
          <p:cNvSpPr>
            <a:spLocks noGrp="1" noRot="1" noChangeAspect="1" noChangeArrowheads="1" noTextEdit="1"/>
          </p:cNvSpPr>
          <p:nvPr>
            <p:ph type="sldImg"/>
          </p:nvPr>
        </p:nvSpPr>
        <p:spPr>
          <a:xfrm>
            <a:off x="1144588" y="687388"/>
            <a:ext cx="4568825" cy="3425825"/>
          </a:xfrm>
          <a:ln w="12700" cap="flat"/>
        </p:spPr>
      </p:sp>
      <p:sp>
        <p:nvSpPr>
          <p:cNvPr id="50180" name="Rectangle 3"/>
          <p:cNvSpPr>
            <a:spLocks noGrp="1" noChangeArrowheads="1"/>
          </p:cNvSpPr>
          <p:nvPr>
            <p:ph type="body" idx="1"/>
          </p:nvPr>
        </p:nvSpPr>
        <p:spPr>
          <a:xfrm>
            <a:off x="914400" y="4343400"/>
            <a:ext cx="5029200" cy="4114800"/>
          </a:xfrm>
          <a:noFill/>
          <a:ln/>
        </p:spPr>
        <p:txBody>
          <a:bodyPr lIns="92075" tIns="46038" rIns="92075" bIns="46038"/>
          <a:lstStyle/>
          <a:p>
            <a:pPr marL="228600" indent="-228600"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5ED3F33-A2FE-4189-8F58-C68BBCA8AC71}" type="slidenum">
              <a:rPr lang="en-US" smtClean="0"/>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9D005B-9A8A-4792-9D7E-D4D01E64455F}" type="slidenum">
              <a:rPr lang="en-US" smtClean="0"/>
              <a:pPr/>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83CED87-F7B7-4F90-A680-7C8B09EF3FC1}" type="slidenum">
              <a:rPr lang="en-US" smtClean="0"/>
              <a:pPr/>
              <a:t>21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06A1501A-A866-47FF-A03E-B0E25CB974D4}"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49BD79-081C-40CA-ABCA-A2F9B33C5AB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9BD79-081C-40CA-ABCA-A2F9B33C5AB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9BD79-081C-40CA-ABCA-A2F9B33C5AB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dirty="0" err="1" smtClean="0"/>
            </a:lvl1pPr>
          </a:lstStyle>
          <a:p>
            <a:pPr>
              <a:defRPr/>
            </a:pPr>
            <a:endParaRPr lang="en-US" dirty="0"/>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pPr>
              <a:defRPr/>
            </a:pPr>
            <a:fld id="{D700CA61-B525-4E75-B7B2-8E52D8BAC12C}" type="slidenum">
              <a:rPr lang="en-US"/>
              <a:pPr>
                <a:defRPr/>
              </a:pPr>
              <a:t>‹#›</a:t>
            </a:fld>
            <a:endParaRPr 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pPr>
              <a:defRPr/>
            </a:pPr>
            <a:fld id="{8037F830-EE76-4A86-8B98-BBA8AA9428EE}" type="datetime1">
              <a:rPr lang="en-US"/>
              <a:pPr>
                <a:defRPr/>
              </a:pPr>
              <a:t>8/27/2018</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9BD79-081C-40CA-ABCA-A2F9B33C5AB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9BD79-081C-40CA-ABCA-A2F9B33C5AB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49BD79-081C-40CA-ABCA-A2F9B33C5ABC}"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9BD79-081C-40CA-ABCA-A2F9B33C5ABC}"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9BD79-081C-40CA-ABCA-A2F9B33C5ABC}"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9BD79-081C-40CA-ABCA-A2F9B33C5ABC}"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9BD79-081C-40CA-ABCA-A2F9B33C5ABC}"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9BD79-081C-40CA-ABCA-A2F9B33C5ABC}"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9EEF9-0FFD-4D6E-846C-56AF9C6A3C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9BD79-081C-40CA-ABCA-A2F9B33C5ABC}" type="datetimeFigureOut">
              <a:rPr lang="en-US" smtClean="0"/>
              <a:pPr/>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9EEF9-0FFD-4D6E-846C-56AF9C6A3C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00063" y="214313"/>
            <a:ext cx="7915275" cy="1470025"/>
          </a:xfrm>
        </p:spPr>
        <p:txBody>
          <a:bodyPr/>
          <a:lstStyle/>
          <a:p>
            <a:pPr eaLnBrk="1" hangingPunct="1"/>
            <a:r>
              <a:rPr lang="en-IN" sz="4000" b="1" smtClean="0">
                <a:solidFill>
                  <a:srgbClr val="FF0000"/>
                </a:solidFill>
              </a:rPr>
              <a:t>Hirasugar Institute of Technology, Nidasoshi</a:t>
            </a:r>
            <a:endParaRPr lang="en-US" sz="4000" b="1" smtClean="0">
              <a:solidFill>
                <a:srgbClr val="FF0000"/>
              </a:solidFill>
            </a:endParaRPr>
          </a:p>
        </p:txBody>
      </p:sp>
      <p:sp>
        <p:nvSpPr>
          <p:cNvPr id="4099" name="TextBox 3"/>
          <p:cNvSpPr txBox="1">
            <a:spLocks noChangeArrowheads="1"/>
          </p:cNvSpPr>
          <p:nvPr/>
        </p:nvSpPr>
        <p:spPr bwMode="auto">
          <a:xfrm>
            <a:off x="857250" y="1928813"/>
            <a:ext cx="7072313" cy="461962"/>
          </a:xfrm>
          <a:prstGeom prst="rect">
            <a:avLst/>
          </a:prstGeom>
          <a:noFill/>
          <a:ln w="9525">
            <a:noFill/>
            <a:miter lim="800000"/>
            <a:headEnd/>
            <a:tailEnd/>
          </a:ln>
        </p:spPr>
        <p:txBody>
          <a:bodyPr>
            <a:spAutoFit/>
          </a:bodyPr>
          <a:lstStyle/>
          <a:p>
            <a:pPr algn="ctr"/>
            <a:r>
              <a:rPr lang="en-IN" sz="2400" b="1">
                <a:latin typeface="Calibri" pitchFamily="34" charset="0"/>
              </a:rPr>
              <a:t>Department of Computer Science &amp; Engineering</a:t>
            </a:r>
            <a:endParaRPr lang="en-US" sz="2400" b="1">
              <a:latin typeface="Calibri" pitchFamily="34" charset="0"/>
            </a:endParaRPr>
          </a:p>
        </p:txBody>
      </p:sp>
      <p:sp>
        <p:nvSpPr>
          <p:cNvPr id="4100" name="TextBox 4"/>
          <p:cNvSpPr txBox="1">
            <a:spLocks noChangeArrowheads="1"/>
          </p:cNvSpPr>
          <p:nvPr/>
        </p:nvSpPr>
        <p:spPr bwMode="auto">
          <a:xfrm>
            <a:off x="1071563" y="2643188"/>
            <a:ext cx="7072312" cy="646112"/>
          </a:xfrm>
          <a:prstGeom prst="rect">
            <a:avLst/>
          </a:prstGeom>
          <a:noFill/>
          <a:ln w="9525">
            <a:noFill/>
            <a:miter lim="800000"/>
            <a:headEnd/>
            <a:tailEnd/>
          </a:ln>
        </p:spPr>
        <p:txBody>
          <a:bodyPr>
            <a:spAutoFit/>
          </a:bodyPr>
          <a:lstStyle/>
          <a:p>
            <a:pPr algn="ctr"/>
            <a:r>
              <a:rPr lang="en-IN" b="1">
                <a:latin typeface="Calibri" pitchFamily="34" charset="0"/>
              </a:rPr>
              <a:t>ICT [Information and Communication Technology] Material </a:t>
            </a:r>
          </a:p>
          <a:p>
            <a:pPr algn="ctr"/>
            <a:r>
              <a:rPr lang="en-IN" b="1">
                <a:latin typeface="Calibri" pitchFamily="34" charset="0"/>
              </a:rPr>
              <a:t>on</a:t>
            </a:r>
            <a:endParaRPr lang="en-US" b="1">
              <a:latin typeface="Calibri" pitchFamily="34" charset="0"/>
            </a:endParaRPr>
          </a:p>
        </p:txBody>
      </p:sp>
      <p:sp>
        <p:nvSpPr>
          <p:cNvPr id="4101" name="TextBox 5"/>
          <p:cNvSpPr txBox="1">
            <a:spLocks noChangeArrowheads="1"/>
          </p:cNvSpPr>
          <p:nvPr/>
        </p:nvSpPr>
        <p:spPr bwMode="auto">
          <a:xfrm>
            <a:off x="1357313" y="3429000"/>
            <a:ext cx="7072312" cy="1230313"/>
          </a:xfrm>
          <a:prstGeom prst="rect">
            <a:avLst/>
          </a:prstGeom>
          <a:noFill/>
          <a:ln w="9525">
            <a:noFill/>
            <a:miter lim="800000"/>
            <a:headEnd/>
            <a:tailEnd/>
          </a:ln>
        </p:spPr>
        <p:txBody>
          <a:bodyPr>
            <a:spAutoFit/>
          </a:bodyPr>
          <a:lstStyle/>
          <a:p>
            <a:pPr algn="ctr"/>
            <a:r>
              <a:rPr lang="en-IN" sz="2800" b="1">
                <a:latin typeface="Calibri" pitchFamily="34" charset="0"/>
              </a:rPr>
              <a:t>Management &amp; Entrepreneurships for IT Industry (15CS51)</a:t>
            </a:r>
            <a:endParaRPr lang="en-IN">
              <a:latin typeface="Calibri" pitchFamily="34" charset="0"/>
            </a:endParaRPr>
          </a:p>
          <a:p>
            <a:pPr algn="ctr"/>
            <a:r>
              <a:rPr lang="en-IN">
                <a:latin typeface="Calibri" pitchFamily="34" charset="0"/>
              </a:rPr>
              <a:t>2018-19 Odd Semester</a:t>
            </a:r>
            <a:endParaRPr lang="en-US">
              <a:latin typeface="Calibri" pitchFamily="34" charset="0"/>
            </a:endParaRPr>
          </a:p>
        </p:txBody>
      </p:sp>
      <p:sp>
        <p:nvSpPr>
          <p:cNvPr id="7" name="TextBox 6"/>
          <p:cNvSpPr txBox="1"/>
          <p:nvPr/>
        </p:nvSpPr>
        <p:spPr>
          <a:xfrm>
            <a:off x="1428750" y="4786313"/>
            <a:ext cx="7072313" cy="1384300"/>
          </a:xfrm>
          <a:prstGeom prst="rect">
            <a:avLst/>
          </a:prstGeom>
          <a:noFill/>
        </p:spPr>
        <p:txBody>
          <a:bodyPr>
            <a:spAutoFit/>
          </a:bodyPr>
          <a:lstStyle/>
          <a:p>
            <a:pPr algn="ctr" fontAlgn="auto">
              <a:spcBef>
                <a:spcPts val="0"/>
              </a:spcBef>
              <a:spcAft>
                <a:spcPts val="0"/>
              </a:spcAft>
              <a:defRPr/>
            </a:pPr>
            <a:r>
              <a:rPr lang="en-IN" sz="2800" b="1" dirty="0" err="1">
                <a:solidFill>
                  <a:schemeClr val="accent2">
                    <a:lumMod val="75000"/>
                  </a:schemeClr>
                </a:solidFill>
                <a:latin typeface="+mn-lt"/>
                <a:cs typeface="+mn-cs"/>
              </a:rPr>
              <a:t>Dr.Parashuram</a:t>
            </a:r>
            <a:r>
              <a:rPr lang="en-IN" sz="2800" b="1" dirty="0">
                <a:solidFill>
                  <a:schemeClr val="accent2">
                    <a:lumMod val="75000"/>
                  </a:schemeClr>
                </a:solidFill>
                <a:latin typeface="+mn-lt"/>
                <a:cs typeface="+mn-cs"/>
              </a:rPr>
              <a:t> </a:t>
            </a:r>
            <a:r>
              <a:rPr lang="en-IN" sz="2800" b="1" dirty="0" err="1">
                <a:solidFill>
                  <a:schemeClr val="accent2">
                    <a:lumMod val="75000"/>
                  </a:schemeClr>
                </a:solidFill>
                <a:latin typeface="+mn-lt"/>
                <a:cs typeface="+mn-cs"/>
              </a:rPr>
              <a:t>Baraki</a:t>
            </a:r>
            <a:endParaRPr lang="en-IN" sz="2800" b="1" dirty="0">
              <a:solidFill>
                <a:schemeClr val="accent2">
                  <a:lumMod val="75000"/>
                </a:schemeClr>
              </a:solidFill>
              <a:latin typeface="+mn-lt"/>
              <a:cs typeface="+mn-cs"/>
            </a:endParaRPr>
          </a:p>
          <a:p>
            <a:pPr algn="ctr" fontAlgn="auto">
              <a:spcBef>
                <a:spcPts val="0"/>
              </a:spcBef>
              <a:spcAft>
                <a:spcPts val="0"/>
              </a:spcAft>
              <a:defRPr/>
            </a:pPr>
            <a:r>
              <a:rPr lang="en-IN" sz="2800" b="1" dirty="0">
                <a:solidFill>
                  <a:schemeClr val="accent2">
                    <a:lumMod val="75000"/>
                  </a:schemeClr>
                </a:solidFill>
                <a:latin typeface="+mn-lt"/>
                <a:cs typeface="+mn-cs"/>
              </a:rPr>
              <a:t>Professor &amp; HOD</a:t>
            </a:r>
          </a:p>
          <a:p>
            <a:pPr algn="ctr" fontAlgn="auto">
              <a:spcBef>
                <a:spcPts val="0"/>
              </a:spcBef>
              <a:spcAft>
                <a:spcPts val="0"/>
              </a:spcAft>
              <a:defRPr/>
            </a:pPr>
            <a:r>
              <a:rPr lang="en-IN" sz="2800" b="1" dirty="0">
                <a:solidFill>
                  <a:schemeClr val="accent2">
                    <a:lumMod val="75000"/>
                  </a:schemeClr>
                </a:solidFill>
                <a:latin typeface="+mn-lt"/>
                <a:cs typeface="+mn-cs"/>
              </a:rPr>
              <a:t>Dept of CS&amp;E</a:t>
            </a:r>
            <a:endParaRPr lang="en-US" dirty="0">
              <a:solidFill>
                <a:schemeClr val="accent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Thought :Experience the Experience: Living in the Present </a:t>
            </a:r>
            <a:r>
              <a:rPr lang="en-US" sz="4000" dirty="0" smtClean="0"/>
              <a:t>Moment</a:t>
            </a:r>
            <a:endParaRPr lang="en-US" dirty="0"/>
          </a:p>
        </p:txBody>
      </p:sp>
      <p:pic>
        <p:nvPicPr>
          <p:cNvPr id="4" name="Content Placeholder 3" descr="Experience.jpg"/>
          <p:cNvPicPr>
            <a:picLocks noGrp="1" noChangeAspect="1"/>
          </p:cNvPicPr>
          <p:nvPr>
            <p:ph idx="1"/>
          </p:nvPr>
        </p:nvPicPr>
        <p:blipFill>
          <a:blip r:embed="rId2"/>
          <a:stretch>
            <a:fillRect/>
          </a:stretch>
        </p:blipFill>
        <p:spPr>
          <a:xfrm>
            <a:off x="550322" y="1981200"/>
            <a:ext cx="8043355" cy="4144963"/>
          </a:xfrm>
          <a:ln w="190500" cap="sq">
            <a:solidFill>
              <a:schemeClr val="accent6">
                <a:lumMod val="75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dirty="0" smtClean="0">
                <a:latin typeface="Cambria Math" pitchFamily="18" charset="0"/>
                <a:ea typeface="Cambria Math" pitchFamily="18" charset="0"/>
                <a:cs typeface="Cambria Math" pitchFamily="18" charset="0"/>
              </a:rPr>
              <a:t>Leadership Styles</a:t>
            </a:r>
          </a:p>
        </p:txBody>
      </p:sp>
      <p:sp>
        <p:nvSpPr>
          <p:cNvPr id="14339" name="Content Placeholder 2"/>
          <p:cNvSpPr>
            <a:spLocks noGrp="1"/>
          </p:cNvSpPr>
          <p:nvPr>
            <p:ph idx="1"/>
          </p:nvPr>
        </p:nvSpPr>
        <p:spPr/>
        <p:txBody>
          <a:bodyPr/>
          <a:lstStyle/>
          <a:p>
            <a:pPr eaLnBrk="1" hangingPunct="1">
              <a:lnSpc>
                <a:spcPct val="150000"/>
              </a:lnSpc>
            </a:pPr>
            <a:r>
              <a:rPr lang="en-US" sz="3600" smtClean="0">
                <a:ea typeface="Cambria Math" pitchFamily="18" charset="0"/>
              </a:rPr>
              <a:t>Autocratic</a:t>
            </a:r>
          </a:p>
          <a:p>
            <a:pPr eaLnBrk="1" hangingPunct="1">
              <a:lnSpc>
                <a:spcPct val="150000"/>
              </a:lnSpc>
            </a:pPr>
            <a:r>
              <a:rPr lang="en-US" sz="3600" smtClean="0">
                <a:ea typeface="Cambria Math" pitchFamily="18" charset="0"/>
              </a:rPr>
              <a:t>Democratic or Participative</a:t>
            </a:r>
          </a:p>
          <a:p>
            <a:pPr eaLnBrk="1" hangingPunct="1">
              <a:lnSpc>
                <a:spcPct val="150000"/>
              </a:lnSpc>
            </a:pPr>
            <a:r>
              <a:rPr lang="en-US" sz="3600" smtClean="0">
                <a:ea typeface="Cambria Math" pitchFamily="18" charset="0"/>
              </a:rPr>
              <a:t>Laissez-faire or free-rein style or Delegative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5400" b="1" dirty="0" smtClean="0">
                <a:solidFill>
                  <a:srgbClr val="FF0000"/>
                </a:solidFill>
                <a:latin typeface="Cambria Math" pitchFamily="18" charset="0"/>
                <a:ea typeface="Cambria Math" pitchFamily="18" charset="0"/>
                <a:cs typeface="Cambria Math" pitchFamily="18" charset="0"/>
              </a:rPr>
              <a:t/>
            </a:r>
            <a:br>
              <a:rPr lang="en-US" sz="5400" b="1" dirty="0" smtClean="0">
                <a:solidFill>
                  <a:srgbClr val="FF0000"/>
                </a:solidFill>
                <a:latin typeface="Cambria Math" pitchFamily="18" charset="0"/>
                <a:ea typeface="Cambria Math" pitchFamily="18" charset="0"/>
                <a:cs typeface="Cambria Math" pitchFamily="18" charset="0"/>
              </a:rPr>
            </a:br>
            <a:r>
              <a:rPr lang="en-US" sz="5400" b="1" dirty="0" smtClean="0">
                <a:ea typeface="Cambria Math" pitchFamily="18" charset="0"/>
              </a:rPr>
              <a:t>Autocratic</a:t>
            </a:r>
            <a:r>
              <a:rPr lang="en-US" sz="5400" b="1" dirty="0" smtClean="0">
                <a:latin typeface="Cambria Math" pitchFamily="18" charset="0"/>
                <a:ea typeface="Cambria Math" pitchFamily="18" charset="0"/>
                <a:cs typeface="Cambria Math" pitchFamily="18" charset="0"/>
              </a:rPr>
              <a:t/>
            </a:r>
            <a:br>
              <a:rPr lang="en-US" sz="5400" b="1" dirty="0" smtClean="0">
                <a:latin typeface="Cambria Math" pitchFamily="18" charset="0"/>
                <a:ea typeface="Cambria Math" pitchFamily="18" charset="0"/>
                <a:cs typeface="Cambria Math" pitchFamily="18" charset="0"/>
              </a:rPr>
            </a:br>
            <a:endParaRPr lang="en-US" sz="5400" dirty="0" smtClean="0">
              <a:latin typeface="Cambria Math" pitchFamily="18" charset="0"/>
              <a:ea typeface="Cambria Math" pitchFamily="18" charset="0"/>
              <a:cs typeface="Cambria Math" pitchFamily="18" charset="0"/>
            </a:endParaRPr>
          </a:p>
        </p:txBody>
      </p:sp>
      <p:sp>
        <p:nvSpPr>
          <p:cNvPr id="7171" name="Rectangle 3"/>
          <p:cNvSpPr>
            <a:spLocks noGrp="1" noChangeArrowheads="1"/>
          </p:cNvSpPr>
          <p:nvPr>
            <p:ph type="body" sz="half" idx="4294967295"/>
          </p:nvPr>
        </p:nvSpPr>
        <p:spPr>
          <a:xfrm>
            <a:off x="-228600" y="1143000"/>
            <a:ext cx="6248400" cy="4724400"/>
          </a:xfrm>
        </p:spPr>
        <p:txBody>
          <a:bodyPr>
            <a:normAutofit fontScale="62500" lnSpcReduction="20000"/>
          </a:bodyPr>
          <a:lstStyle/>
          <a:p>
            <a:pPr lvl="4" algn="just" eaLnBrk="1" hangingPunct="1">
              <a:lnSpc>
                <a:spcPct val="90000"/>
              </a:lnSpc>
              <a:buClr>
                <a:schemeClr val="bg1"/>
              </a:buClr>
              <a:buFont typeface="Wingdings" pitchFamily="2" charset="2"/>
              <a:buChar char="§"/>
              <a:defRPr/>
            </a:pPr>
            <a:endParaRPr lang="en-US" dirty="0" smtClean="0">
              <a:solidFill>
                <a:schemeClr val="accent6">
                  <a:lumMod val="75000"/>
                </a:schemeClr>
              </a:solidFill>
              <a:latin typeface="Cambria Math" pitchFamily="18" charset="0"/>
              <a:ea typeface="Cambria Math" pitchFamily="18" charset="0"/>
            </a:endParaRPr>
          </a:p>
          <a:p>
            <a:pPr lvl="4" algn="just" eaLnBrk="1" hangingPunct="1">
              <a:lnSpc>
                <a:spcPct val="90000"/>
              </a:lnSpc>
              <a:buClr>
                <a:schemeClr val="bg1"/>
              </a:buClr>
              <a:buFont typeface="Wingdings" pitchFamily="2" charset="2"/>
              <a:buChar char="§"/>
              <a:defRPr/>
            </a:pPr>
            <a:r>
              <a:rPr lang="en-US" dirty="0" smtClean="0">
                <a:solidFill>
                  <a:schemeClr val="accent6">
                    <a:lumMod val="75000"/>
                  </a:schemeClr>
                </a:solidFill>
                <a:latin typeface="Cambria Math" pitchFamily="18" charset="0"/>
                <a:ea typeface="Cambria Math" pitchFamily="18" charset="0"/>
              </a:rPr>
              <a:t>                                           </a:t>
            </a:r>
            <a:r>
              <a:rPr lang="en-US" sz="3800" dirty="0" smtClean="0">
                <a:solidFill>
                  <a:schemeClr val="accent6">
                    <a:lumMod val="75000"/>
                  </a:schemeClr>
                </a:solidFill>
                <a:latin typeface="Cambria Math" pitchFamily="18" charset="0"/>
                <a:ea typeface="Cambria Math" pitchFamily="18" charset="0"/>
              </a:rPr>
              <a:t>   </a:t>
            </a:r>
            <a:r>
              <a:rPr lang="en-US" sz="3800" dirty="0" smtClean="0">
                <a:solidFill>
                  <a:schemeClr val="accent6">
                    <a:lumMod val="75000"/>
                  </a:schemeClr>
                </a:solidFill>
                <a:latin typeface="Times New Roman" pitchFamily="18" charset="0"/>
                <a:ea typeface="Cambria Math" pitchFamily="18" charset="0"/>
                <a:cs typeface="Times New Roman" pitchFamily="18" charset="0"/>
              </a:rPr>
              <a:t>(Authoritarian   )</a:t>
            </a:r>
          </a:p>
          <a:p>
            <a:pPr lvl="1" algn="just" eaLnBrk="1" hangingPunct="1">
              <a:lnSpc>
                <a:spcPct val="90000"/>
              </a:lnSpc>
              <a:buClr>
                <a:schemeClr val="bg1"/>
              </a:buClr>
              <a:buFont typeface="Wingdings" pitchFamily="2" charset="2"/>
              <a:buChar char="§"/>
              <a:defRPr/>
            </a:pP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a:p>
            <a:pPr lvl="1" algn="just" eaLnBrk="1" hangingPunct="1">
              <a:lnSpc>
                <a:spcPct val="90000"/>
              </a:lnSpc>
              <a:buClr>
                <a:schemeClr val="bg1"/>
              </a:buClr>
              <a:buFont typeface="Wingdings" pitchFamily="2" charset="2"/>
              <a:buChar char="§"/>
              <a:defRPr/>
            </a:pPr>
            <a:endParaRPr lang="en-US" dirty="0" smtClean="0">
              <a:latin typeface="Cambria Math" pitchFamily="18" charset="0"/>
              <a:ea typeface="Cambria Math" pitchFamily="18" charset="0"/>
            </a:endParaRPr>
          </a:p>
          <a:p>
            <a:pPr lvl="1" algn="just" eaLnBrk="1" hangingPunct="1">
              <a:lnSpc>
                <a:spcPct val="150000"/>
              </a:lnSpc>
              <a:buClr>
                <a:schemeClr val="bg1"/>
              </a:buClr>
              <a:buFont typeface="Wingdings" pitchFamily="2" charset="2"/>
              <a:buChar char="§"/>
              <a:defRPr/>
            </a:pPr>
            <a:r>
              <a:rPr lang="en-US" sz="3600" dirty="0" smtClean="0">
                <a:solidFill>
                  <a:schemeClr val="accent6">
                    <a:lumMod val="75000"/>
                  </a:schemeClr>
                </a:solidFill>
                <a:latin typeface="Cambria Math" pitchFamily="18" charset="0"/>
                <a:ea typeface="Cambria Math" pitchFamily="18" charset="0"/>
              </a:rPr>
              <a:t>1</a:t>
            </a:r>
            <a:r>
              <a:rPr lang="en-US" sz="3100" dirty="0" smtClean="0">
                <a:solidFill>
                  <a:srgbClr val="002060"/>
                </a:solidFill>
                <a:latin typeface="Times New Roman" pitchFamily="18" charset="0"/>
                <a:ea typeface="Cambria Math" pitchFamily="18" charset="0"/>
                <a:cs typeface="Times New Roman" pitchFamily="18" charset="0"/>
              </a:rPr>
              <a:t>Tells employees  </a:t>
            </a:r>
            <a:r>
              <a:rPr lang="en-US" sz="3100" dirty="0">
                <a:solidFill>
                  <a:srgbClr val="002060"/>
                </a:solidFill>
                <a:latin typeface="Times New Roman" pitchFamily="18" charset="0"/>
                <a:ea typeface="Cambria Math" pitchFamily="18" charset="0"/>
                <a:cs typeface="Times New Roman" pitchFamily="18" charset="0"/>
              </a:rPr>
              <a:t>what they want done and how to do it (without getting the advice from others).</a:t>
            </a:r>
          </a:p>
          <a:p>
            <a:pPr lvl="1" algn="just" eaLnBrk="1" hangingPunct="1">
              <a:lnSpc>
                <a:spcPct val="150000"/>
              </a:lnSpc>
              <a:buClr>
                <a:schemeClr val="bg1"/>
              </a:buClr>
              <a:buFont typeface="Wingdings" pitchFamily="2" charset="2"/>
              <a:buChar char="§"/>
              <a:defRPr/>
            </a:pPr>
            <a:r>
              <a:rPr lang="en-US" sz="3100" dirty="0" smtClean="0">
                <a:solidFill>
                  <a:schemeClr val="accent6">
                    <a:lumMod val="75000"/>
                  </a:schemeClr>
                </a:solidFill>
                <a:latin typeface="Times New Roman" pitchFamily="18" charset="0"/>
                <a:ea typeface="Cambria Math" pitchFamily="18" charset="0"/>
                <a:cs typeface="Times New Roman" pitchFamily="18" charset="0"/>
              </a:rPr>
              <a:t>2</a:t>
            </a:r>
            <a:r>
              <a:rPr lang="en-US" sz="3100" dirty="0" smtClean="0">
                <a:solidFill>
                  <a:srgbClr val="002060"/>
                </a:solidFill>
                <a:latin typeface="Times New Roman" pitchFamily="18" charset="0"/>
                <a:ea typeface="Cambria Math" pitchFamily="18" charset="0"/>
                <a:cs typeface="Times New Roman" pitchFamily="18" charset="0"/>
              </a:rPr>
              <a:t> Works </a:t>
            </a:r>
            <a:r>
              <a:rPr lang="en-US" sz="3100" dirty="0">
                <a:solidFill>
                  <a:srgbClr val="002060"/>
                </a:solidFill>
                <a:latin typeface="Times New Roman" pitchFamily="18" charset="0"/>
                <a:ea typeface="Cambria Math" pitchFamily="18" charset="0"/>
                <a:cs typeface="Times New Roman" pitchFamily="18" charset="0"/>
              </a:rPr>
              <a:t>well if you don’t have much time to accomplish goals or if employees are well motivated.</a:t>
            </a:r>
          </a:p>
          <a:p>
            <a:pPr lvl="1" algn="just" eaLnBrk="1" hangingPunct="1">
              <a:lnSpc>
                <a:spcPct val="150000"/>
              </a:lnSpc>
              <a:buClr>
                <a:schemeClr val="bg1"/>
              </a:buClr>
              <a:buFont typeface="Wingdings" pitchFamily="2" charset="2"/>
              <a:buChar char="§"/>
              <a:defRPr/>
            </a:pPr>
            <a:r>
              <a:rPr lang="en-US" sz="3100" dirty="0" smtClean="0">
                <a:solidFill>
                  <a:schemeClr val="accent6">
                    <a:lumMod val="75000"/>
                  </a:schemeClr>
                </a:solidFill>
                <a:latin typeface="Times New Roman" pitchFamily="18" charset="0"/>
                <a:ea typeface="Cambria Math" pitchFamily="18" charset="0"/>
                <a:cs typeface="Times New Roman" pitchFamily="18" charset="0"/>
              </a:rPr>
              <a:t>3</a:t>
            </a:r>
            <a:r>
              <a:rPr lang="en-US" sz="3100" dirty="0" smtClean="0">
                <a:solidFill>
                  <a:srgbClr val="002060"/>
                </a:solidFill>
                <a:latin typeface="Times New Roman" pitchFamily="18" charset="0"/>
                <a:ea typeface="Cambria Math" pitchFamily="18" charset="0"/>
                <a:cs typeface="Times New Roman" pitchFamily="18" charset="0"/>
              </a:rPr>
              <a:t> Generally</a:t>
            </a:r>
            <a:r>
              <a:rPr lang="en-US" sz="3100" dirty="0">
                <a:solidFill>
                  <a:srgbClr val="002060"/>
                </a:solidFill>
                <a:latin typeface="Times New Roman" pitchFamily="18" charset="0"/>
                <a:ea typeface="Cambria Math" pitchFamily="18" charset="0"/>
                <a:cs typeface="Times New Roman" pitchFamily="18" charset="0"/>
              </a:rPr>
              <a:t>, this style is not a good way to get the best performance from a team.</a:t>
            </a:r>
          </a:p>
        </p:txBody>
      </p:sp>
      <p:pic>
        <p:nvPicPr>
          <p:cNvPr id="8" name="Content Placeholder 7" descr="maxresdefault (1).jpg"/>
          <p:cNvPicPr>
            <a:picLocks noGrp="1" noChangeAspect="1"/>
          </p:cNvPicPr>
          <p:nvPr>
            <p:ph idx="1"/>
          </p:nvPr>
        </p:nvPicPr>
        <p:blipFill>
          <a:blip r:embed="rId2"/>
          <a:stretch>
            <a:fillRect/>
          </a:stretch>
        </p:blipFill>
        <p:spPr>
          <a:xfrm>
            <a:off x="6324600" y="2667000"/>
            <a:ext cx="2609850" cy="1706563"/>
          </a:xfrm>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z="5400" b="1" dirty="0" smtClean="0">
                <a:solidFill>
                  <a:schemeClr val="accent6">
                    <a:lumMod val="75000"/>
                  </a:schemeClr>
                </a:solidFill>
                <a:latin typeface="Times New Roman" pitchFamily="18" charset="0"/>
                <a:ea typeface="Cambria Math" pitchFamily="18" charset="0"/>
                <a:cs typeface="Times New Roman" pitchFamily="18" charset="0"/>
              </a:rPr>
              <a:t>Democratic</a:t>
            </a:r>
            <a:br>
              <a:rPr lang="en-US" sz="5400" b="1" dirty="0" smtClean="0">
                <a:solidFill>
                  <a:schemeClr val="accent6">
                    <a:lumMod val="75000"/>
                  </a:schemeClr>
                </a:solidFill>
                <a:latin typeface="Times New Roman" pitchFamily="18" charset="0"/>
                <a:ea typeface="Cambria Math" pitchFamily="18" charset="0"/>
                <a:cs typeface="Times New Roman" pitchFamily="18" charset="0"/>
              </a:rPr>
            </a:br>
            <a:endParaRPr lang="en-US" sz="5400" dirty="0" smtClean="0">
              <a:solidFill>
                <a:schemeClr val="accent6">
                  <a:lumMod val="75000"/>
                </a:schemeClr>
              </a:solidFill>
              <a:latin typeface="Times New Roman" pitchFamily="18" charset="0"/>
              <a:ea typeface="Cambria Math" pitchFamily="18" charset="0"/>
              <a:cs typeface="Times New Roman" pitchFamily="18" charset="0"/>
            </a:endParaRPr>
          </a:p>
        </p:txBody>
      </p:sp>
      <p:sp>
        <p:nvSpPr>
          <p:cNvPr id="18435" name="Rectangle 3"/>
          <p:cNvSpPr>
            <a:spLocks noGrp="1" noChangeArrowheads="1"/>
          </p:cNvSpPr>
          <p:nvPr>
            <p:ph type="body" sz="half" idx="1"/>
          </p:nvPr>
        </p:nvSpPr>
        <p:spPr>
          <a:xfrm>
            <a:off x="-304800" y="685800"/>
            <a:ext cx="8153400" cy="4911725"/>
          </a:xfrm>
        </p:spPr>
        <p:txBody>
          <a:bodyPr>
            <a:normAutofit fontScale="92500" lnSpcReduction="20000"/>
          </a:bodyPr>
          <a:lstStyle/>
          <a:p>
            <a:pPr lvl="1" algn="just" eaLnBrk="1" hangingPunct="1">
              <a:lnSpc>
                <a:spcPct val="80000"/>
              </a:lnSpc>
              <a:buClr>
                <a:schemeClr val="bg1"/>
              </a:buClr>
              <a:buSzPct val="120000"/>
              <a:buFont typeface="Wingdings" pitchFamily="2" charset="2"/>
              <a:buChar char="§"/>
              <a:defRPr/>
            </a:pPr>
            <a:r>
              <a:rPr lang="en-US" dirty="0" smtClean="0">
                <a:solidFill>
                  <a:schemeClr val="accent6">
                    <a:lumMod val="75000"/>
                  </a:schemeClr>
                </a:solidFill>
                <a:latin typeface="Cambria Math" pitchFamily="18" charset="0"/>
                <a:ea typeface="Cambria Math" pitchFamily="18" charset="0"/>
                <a:cs typeface="Cambria Math" pitchFamily="18" charset="0"/>
              </a:rPr>
              <a:t>                              (Participative style)</a:t>
            </a:r>
          </a:p>
          <a:p>
            <a:pPr lvl="1" algn="just" eaLnBrk="1" hangingPunct="1">
              <a:lnSpc>
                <a:spcPct val="150000"/>
              </a:lnSpc>
              <a:buClr>
                <a:schemeClr val="bg1"/>
              </a:buClr>
              <a:buSzPct val="120000"/>
              <a:buFont typeface="Arial" charset="0"/>
              <a:buNone/>
              <a:defRPr/>
            </a:pPr>
            <a:r>
              <a:rPr lang="en-US" dirty="0" smtClean="0">
                <a:latin typeface="Cambria Math" pitchFamily="18" charset="0"/>
                <a:ea typeface="Cambria Math" pitchFamily="18" charset="0"/>
                <a:cs typeface="Cambria Math" pitchFamily="18" charset="0"/>
              </a:rPr>
              <a:t>  </a:t>
            </a:r>
            <a:r>
              <a:rPr lang="en-US" sz="2000" dirty="0" smtClean="0">
                <a:solidFill>
                  <a:schemeClr val="accent6">
                    <a:lumMod val="75000"/>
                  </a:schemeClr>
                </a:solidFill>
                <a:latin typeface="Times New Roman" pitchFamily="18" charset="0"/>
                <a:ea typeface="Cambria Math" pitchFamily="18" charset="0"/>
                <a:cs typeface="Times New Roman" pitchFamily="18" charset="0"/>
              </a:rPr>
              <a:t>1</a:t>
            </a:r>
            <a:r>
              <a:rPr lang="en-US" sz="2000" dirty="0" smtClean="0">
                <a:solidFill>
                  <a:srgbClr val="002060"/>
                </a:solidFill>
                <a:latin typeface="Times New Roman" pitchFamily="18" charset="0"/>
                <a:ea typeface="Cambria Math" pitchFamily="18" charset="0"/>
                <a:cs typeface="Times New Roman" pitchFamily="18" charset="0"/>
              </a:rPr>
              <a:t>The leader involves one or more employees/students in the decision making process (to determine what to do and how to do it).</a:t>
            </a:r>
          </a:p>
          <a:p>
            <a:pPr lvl="1" algn="just" eaLnBrk="1" hangingPunct="1">
              <a:lnSpc>
                <a:spcPct val="150000"/>
              </a:lnSpc>
              <a:buClr>
                <a:schemeClr val="bg1"/>
              </a:buClr>
              <a:buSzPct val="120000"/>
              <a:buFont typeface="Arial" charset="0"/>
              <a:buNone/>
              <a:defRPr/>
            </a:pPr>
            <a:r>
              <a:rPr lang="en-US" sz="2000" dirty="0" smtClean="0">
                <a:solidFill>
                  <a:schemeClr val="accent6">
                    <a:lumMod val="75000"/>
                  </a:schemeClr>
                </a:solidFill>
                <a:latin typeface="Times New Roman" pitchFamily="18" charset="0"/>
                <a:ea typeface="Cambria Math" pitchFamily="18" charset="0"/>
                <a:cs typeface="Times New Roman" pitchFamily="18" charset="0"/>
              </a:rPr>
              <a:t>  2 </a:t>
            </a:r>
            <a:r>
              <a:rPr lang="en-US" sz="2000" dirty="0" smtClean="0">
                <a:solidFill>
                  <a:srgbClr val="002060"/>
                </a:solidFill>
                <a:latin typeface="Times New Roman" pitchFamily="18" charset="0"/>
                <a:ea typeface="Cambria Math" pitchFamily="18" charset="0"/>
                <a:cs typeface="Times New Roman" pitchFamily="18" charset="0"/>
              </a:rPr>
              <a:t>Leader maintains the final decision making authority.</a:t>
            </a:r>
          </a:p>
          <a:p>
            <a:pPr lvl="1" algn="just" eaLnBrk="1" hangingPunct="1">
              <a:lnSpc>
                <a:spcPct val="150000"/>
              </a:lnSpc>
              <a:buClr>
                <a:schemeClr val="bg1"/>
              </a:buClr>
              <a:buSzPct val="120000"/>
              <a:buFont typeface="Arial" charset="0"/>
              <a:buNone/>
              <a:defRPr/>
            </a:pPr>
            <a:r>
              <a:rPr lang="en-US" sz="2000" dirty="0" smtClean="0">
                <a:solidFill>
                  <a:schemeClr val="accent6">
                    <a:lumMod val="75000"/>
                  </a:schemeClr>
                </a:solidFill>
                <a:latin typeface="Times New Roman" pitchFamily="18" charset="0"/>
                <a:ea typeface="Cambria Math" pitchFamily="18" charset="0"/>
                <a:cs typeface="Times New Roman" pitchFamily="18" charset="0"/>
              </a:rPr>
              <a:t>  3 </a:t>
            </a:r>
            <a:r>
              <a:rPr lang="en-US" sz="2000" dirty="0" smtClean="0">
                <a:solidFill>
                  <a:srgbClr val="002060"/>
                </a:solidFill>
                <a:latin typeface="Times New Roman" pitchFamily="18" charset="0"/>
                <a:ea typeface="Cambria Math" pitchFamily="18" charset="0"/>
                <a:cs typeface="Times New Roman" pitchFamily="18" charset="0"/>
              </a:rPr>
              <a:t>Allows everyone to be part of a team—everyone feels that they have participated and contributed.</a:t>
            </a:r>
          </a:p>
          <a:p>
            <a:pPr lvl="1" algn="just" eaLnBrk="1" hangingPunct="1">
              <a:lnSpc>
                <a:spcPct val="150000"/>
              </a:lnSpc>
              <a:buClr>
                <a:schemeClr val="bg1"/>
              </a:buClr>
              <a:buSzPct val="120000"/>
              <a:buFont typeface="Arial" charset="0"/>
              <a:buNone/>
              <a:defRPr/>
            </a:pPr>
            <a:r>
              <a:rPr lang="en-US" sz="2000" dirty="0" smtClean="0">
                <a:solidFill>
                  <a:schemeClr val="accent6">
                    <a:lumMod val="75000"/>
                  </a:schemeClr>
                </a:solidFill>
                <a:latin typeface="Times New Roman" pitchFamily="18" charset="0"/>
                <a:ea typeface="Cambria Math" pitchFamily="18" charset="0"/>
                <a:cs typeface="Times New Roman" pitchFamily="18" charset="0"/>
              </a:rPr>
              <a:t>  4 </a:t>
            </a:r>
            <a:r>
              <a:rPr lang="en-US" sz="2000" dirty="0" smtClean="0">
                <a:solidFill>
                  <a:srgbClr val="002060"/>
                </a:solidFill>
                <a:latin typeface="Times New Roman" pitchFamily="18" charset="0"/>
                <a:ea typeface="Cambria Math" pitchFamily="18" charset="0"/>
                <a:cs typeface="Times New Roman" pitchFamily="18" charset="0"/>
              </a:rPr>
              <a:t>Encourages participation, delegates wisely, values group discussion.</a:t>
            </a:r>
          </a:p>
          <a:p>
            <a:pPr lvl="1" algn="just" eaLnBrk="1" hangingPunct="1">
              <a:lnSpc>
                <a:spcPct val="150000"/>
              </a:lnSpc>
              <a:buClr>
                <a:schemeClr val="bg1"/>
              </a:buClr>
              <a:buSzPct val="120000"/>
              <a:buFont typeface="Arial" charset="0"/>
              <a:buNone/>
              <a:defRPr/>
            </a:pPr>
            <a:r>
              <a:rPr lang="en-US" sz="2000" dirty="0" smtClean="0">
                <a:solidFill>
                  <a:schemeClr val="accent6">
                    <a:lumMod val="75000"/>
                  </a:schemeClr>
                </a:solidFill>
                <a:latin typeface="Times New Roman" pitchFamily="18" charset="0"/>
                <a:ea typeface="Cambria Math" pitchFamily="18" charset="0"/>
                <a:cs typeface="Times New Roman" pitchFamily="18" charset="0"/>
              </a:rPr>
              <a:t>  5 </a:t>
            </a:r>
            <a:r>
              <a:rPr lang="en-US" sz="2000" dirty="0" smtClean="0">
                <a:solidFill>
                  <a:srgbClr val="002060"/>
                </a:solidFill>
                <a:latin typeface="Times New Roman" pitchFamily="18" charset="0"/>
                <a:ea typeface="Cambria Math" pitchFamily="18" charset="0"/>
                <a:cs typeface="Times New Roman" pitchFamily="18" charset="0"/>
              </a:rPr>
              <a:t>Motivates by empowering members to direct themselves and guides w/a loose reign.</a:t>
            </a:r>
          </a:p>
          <a:p>
            <a:pPr lvl="1" algn="just" eaLnBrk="1" hangingPunct="1">
              <a:lnSpc>
                <a:spcPct val="150000"/>
              </a:lnSpc>
              <a:buClr>
                <a:schemeClr val="bg1"/>
              </a:buClr>
              <a:buSzPct val="120000"/>
              <a:buFont typeface="Arial" charset="0"/>
              <a:buNone/>
              <a:defRPr/>
            </a:pPr>
            <a:r>
              <a:rPr lang="en-US" sz="2000" dirty="0" smtClean="0">
                <a:solidFill>
                  <a:srgbClr val="002060"/>
                </a:solidFill>
                <a:latin typeface="Times New Roman" pitchFamily="18" charset="0"/>
                <a:ea typeface="Cambria Math" pitchFamily="18" charset="0"/>
                <a:cs typeface="Times New Roman" pitchFamily="18" charset="0"/>
              </a:rPr>
              <a:t>  </a:t>
            </a:r>
            <a:r>
              <a:rPr lang="en-US" sz="2000" dirty="0" smtClean="0">
                <a:solidFill>
                  <a:schemeClr val="accent6">
                    <a:lumMod val="75000"/>
                  </a:schemeClr>
                </a:solidFill>
                <a:latin typeface="Times New Roman" pitchFamily="18" charset="0"/>
                <a:ea typeface="Cambria Math" pitchFamily="18" charset="0"/>
                <a:cs typeface="Times New Roman" pitchFamily="18" charset="0"/>
              </a:rPr>
              <a:t>6</a:t>
            </a:r>
            <a:r>
              <a:rPr lang="en-US" sz="2000" dirty="0" smtClean="0">
                <a:solidFill>
                  <a:srgbClr val="002060"/>
                </a:solidFill>
                <a:latin typeface="Times New Roman" pitchFamily="18" charset="0"/>
                <a:ea typeface="Cambria Math" pitchFamily="18" charset="0"/>
                <a:cs typeface="Times New Roman" pitchFamily="18" charset="0"/>
              </a:rPr>
              <a:t>Negative—everything is a matter of group discussion and decision—doesn’t really lead.</a:t>
            </a:r>
          </a:p>
          <a:p>
            <a:pPr lvl="1" algn="just" eaLnBrk="1" hangingPunct="1">
              <a:lnSpc>
                <a:spcPct val="150000"/>
              </a:lnSpc>
              <a:buFont typeface="Wingdings" pitchFamily="2" charset="2"/>
              <a:buNone/>
              <a:defRPr/>
            </a:pPr>
            <a:endParaRPr lang="en-US" sz="1800" dirty="0" smtClean="0">
              <a:solidFill>
                <a:srgbClr val="002060"/>
              </a:solidFill>
              <a:latin typeface="Times New Roman" pitchFamily="18" charset="0"/>
              <a:ea typeface="Cambria Math" pitchFamily="18" charset="0"/>
              <a:cs typeface="Times New Roman" pitchFamily="18" charset="0"/>
            </a:endParaRPr>
          </a:p>
        </p:txBody>
      </p:sp>
      <p:pic>
        <p:nvPicPr>
          <p:cNvPr id="16388" name="Picture 9" descr="MCBD19903_0000[1]"/>
          <p:cNvPicPr>
            <a:picLocks noGrp="1" noChangeAspect="1" noChangeArrowheads="1"/>
          </p:cNvPicPr>
          <p:nvPr>
            <p:ph sz="half" idx="2"/>
          </p:nvPr>
        </p:nvPicPr>
        <p:blipFill>
          <a:blip r:embed="rId2"/>
          <a:srcRect/>
          <a:stretch>
            <a:fillRect/>
          </a:stretch>
        </p:blipFill>
        <p:spPr>
          <a:xfrm>
            <a:off x="7848600" y="1828800"/>
            <a:ext cx="1295400" cy="1524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8229600" cy="1139825"/>
          </a:xfrm>
        </p:spPr>
        <p:txBody>
          <a:bodyPr>
            <a:normAutofit fontScale="90000"/>
          </a:bodyPr>
          <a:lstStyle/>
          <a:p>
            <a:pPr eaLnBrk="1" hangingPunct="1">
              <a:defRPr/>
            </a:pPr>
            <a:r>
              <a:rPr lang="en-US" dirty="0" smtClean="0">
                <a:solidFill>
                  <a:schemeClr val="accent6">
                    <a:lumMod val="75000"/>
                  </a:schemeClr>
                </a:solidFill>
                <a:latin typeface="Times New Roman" pitchFamily="18" charset="0"/>
                <a:ea typeface="Cambria Math" pitchFamily="18" charset="0"/>
                <a:cs typeface="Times New Roman" pitchFamily="18" charset="0"/>
              </a:rPr>
              <a:t>Laissez-Faire or Free Rein Leadership Style or </a:t>
            </a:r>
            <a:r>
              <a:rPr lang="en-US" b="1" dirty="0" smtClean="0">
                <a:solidFill>
                  <a:schemeClr val="accent6">
                    <a:lumMod val="75000"/>
                  </a:schemeClr>
                </a:solidFill>
                <a:latin typeface="Times New Roman" pitchFamily="18" charset="0"/>
                <a:ea typeface="Cambria Math" pitchFamily="18" charset="0"/>
                <a:cs typeface="Times New Roman" pitchFamily="18" charset="0"/>
              </a:rPr>
              <a:t> </a:t>
            </a:r>
            <a:r>
              <a:rPr lang="en-US" b="1" dirty="0" err="1" smtClean="0">
                <a:solidFill>
                  <a:schemeClr val="accent6">
                    <a:lumMod val="75000"/>
                  </a:schemeClr>
                </a:solidFill>
                <a:latin typeface="Times New Roman" pitchFamily="18" charset="0"/>
                <a:ea typeface="Cambria Math" pitchFamily="18" charset="0"/>
                <a:cs typeface="Times New Roman" pitchFamily="18" charset="0"/>
              </a:rPr>
              <a:t>Delegative</a:t>
            </a:r>
            <a:r>
              <a:rPr lang="en-US" b="1" dirty="0" smtClean="0">
                <a:solidFill>
                  <a:schemeClr val="accent6">
                    <a:lumMod val="75000"/>
                  </a:schemeClr>
                </a:solidFill>
                <a:latin typeface="Times New Roman" pitchFamily="18" charset="0"/>
                <a:ea typeface="Cambria Math" pitchFamily="18" charset="0"/>
                <a:cs typeface="Times New Roman" pitchFamily="18" charset="0"/>
              </a:rPr>
              <a:t> </a:t>
            </a:r>
            <a:endParaRPr lang="en-US" dirty="0">
              <a:solidFill>
                <a:schemeClr val="accent6">
                  <a:lumMod val="75000"/>
                </a:schemeClr>
              </a:solidFill>
              <a:latin typeface="Times New Roman" pitchFamily="18" charset="0"/>
              <a:ea typeface="Cambria Math" pitchFamily="18" charset="0"/>
              <a:cs typeface="Times New Roman" pitchFamily="18" charset="0"/>
            </a:endParaRPr>
          </a:p>
        </p:txBody>
      </p:sp>
      <p:sp>
        <p:nvSpPr>
          <p:cNvPr id="17411" name="Rectangle 3"/>
          <p:cNvSpPr>
            <a:spLocks noGrp="1" noChangeArrowheads="1"/>
          </p:cNvSpPr>
          <p:nvPr>
            <p:ph type="body" sz="half" idx="1"/>
          </p:nvPr>
        </p:nvSpPr>
        <p:spPr>
          <a:xfrm>
            <a:off x="152400" y="1295400"/>
            <a:ext cx="6172200" cy="4530725"/>
          </a:xfrm>
        </p:spPr>
        <p:txBody>
          <a:bodyPr>
            <a:normAutofit lnSpcReduction="10000"/>
          </a:bodyPr>
          <a:lstStyle/>
          <a:p>
            <a:pPr eaLnBrk="1" hangingPunct="1"/>
            <a:r>
              <a:rPr lang="en-US" sz="2800" smtClean="0">
                <a:solidFill>
                  <a:srgbClr val="FF0000"/>
                </a:solidFill>
                <a:latin typeface="Cambria Math" pitchFamily="18" charset="0"/>
                <a:ea typeface="Cambria Math" pitchFamily="18" charset="0"/>
                <a:cs typeface="Cambria Math" pitchFamily="18" charset="0"/>
              </a:rPr>
              <a:t> </a:t>
            </a:r>
          </a:p>
          <a:p>
            <a:pPr lvl="1" algn="just" eaLnBrk="1" hangingPunct="1">
              <a:buFont typeface="Wingdings" pitchFamily="2" charset="2"/>
              <a:buChar char="§"/>
            </a:pPr>
            <a:r>
              <a:rPr lang="en-US" sz="2400" smtClean="0">
                <a:solidFill>
                  <a:srgbClr val="002060"/>
                </a:solidFill>
                <a:latin typeface="Times New Roman" pitchFamily="18" charset="0"/>
                <a:ea typeface="Cambria Math" pitchFamily="18" charset="0"/>
                <a:cs typeface="Times New Roman" pitchFamily="18" charset="0"/>
              </a:rPr>
              <a:t>Free Reign (laissez Faire)</a:t>
            </a:r>
          </a:p>
          <a:p>
            <a:pPr lvl="1" algn="just" eaLnBrk="1" hangingPunct="1">
              <a:buFont typeface="Wingdings" pitchFamily="2" charset="2"/>
              <a:buChar char="§"/>
            </a:pPr>
            <a:r>
              <a:rPr lang="en-US" sz="2400" smtClean="0">
                <a:solidFill>
                  <a:srgbClr val="002060"/>
                </a:solidFill>
                <a:latin typeface="Times New Roman" pitchFamily="18" charset="0"/>
                <a:ea typeface="Cambria Math" pitchFamily="18" charset="0"/>
                <a:cs typeface="Times New Roman" pitchFamily="18" charset="0"/>
              </a:rPr>
              <a:t>Leader allows employees/students to make the decisions.  </a:t>
            </a:r>
          </a:p>
          <a:p>
            <a:pPr lvl="1" algn="just" eaLnBrk="1" hangingPunct="1">
              <a:buFont typeface="Wingdings" pitchFamily="2" charset="2"/>
              <a:buChar char="§"/>
            </a:pPr>
            <a:r>
              <a:rPr lang="en-US" sz="2400" smtClean="0">
                <a:solidFill>
                  <a:srgbClr val="002060"/>
                </a:solidFill>
                <a:latin typeface="Times New Roman" pitchFamily="18" charset="0"/>
                <a:ea typeface="Cambria Math" pitchFamily="18" charset="0"/>
                <a:cs typeface="Times New Roman" pitchFamily="18" charset="0"/>
              </a:rPr>
              <a:t>Leader is still responsible for the decisions.</a:t>
            </a:r>
          </a:p>
          <a:p>
            <a:pPr lvl="1" algn="just" eaLnBrk="1" hangingPunct="1">
              <a:buFont typeface="Wingdings" pitchFamily="2" charset="2"/>
              <a:buChar char="§"/>
            </a:pPr>
            <a:r>
              <a:rPr lang="en-US" sz="2400" smtClean="0">
                <a:solidFill>
                  <a:srgbClr val="002060"/>
                </a:solidFill>
                <a:latin typeface="Times New Roman" pitchFamily="18" charset="0"/>
                <a:ea typeface="Cambria Math" pitchFamily="18" charset="0"/>
                <a:cs typeface="Times New Roman" pitchFamily="18" charset="0"/>
              </a:rPr>
              <a:t>Employees analyze the situation and determine what needs to be done and how to do it.  Leader sets priorities and delegates.</a:t>
            </a:r>
          </a:p>
          <a:p>
            <a:pPr lvl="1" algn="just" eaLnBrk="1" hangingPunct="1">
              <a:buFont typeface="Wingdings" pitchFamily="2" charset="2"/>
              <a:buChar char="§"/>
            </a:pPr>
            <a:r>
              <a:rPr lang="en-US" sz="2400" smtClean="0">
                <a:solidFill>
                  <a:srgbClr val="002060"/>
                </a:solidFill>
                <a:latin typeface="Times New Roman" pitchFamily="18" charset="0"/>
                <a:ea typeface="Cambria Math" pitchFamily="18" charset="0"/>
                <a:cs typeface="Times New Roman" pitchFamily="18" charset="0"/>
              </a:rPr>
              <a:t>Leader has little control.  Team has little direction or motivation.</a:t>
            </a:r>
            <a:endParaRPr lang="en-US" smtClean="0">
              <a:solidFill>
                <a:srgbClr val="002060"/>
              </a:solidFill>
              <a:latin typeface="Times New Roman" pitchFamily="18" charset="0"/>
              <a:ea typeface="Cambria Math" pitchFamily="18" charset="0"/>
              <a:cs typeface="Times New Roman" pitchFamily="18" charset="0"/>
            </a:endParaRPr>
          </a:p>
          <a:p>
            <a:pPr lvl="1" algn="just" eaLnBrk="1" hangingPunct="1"/>
            <a:endParaRPr lang="en-US" smtClean="0">
              <a:latin typeface="Cambria Math" pitchFamily="18" charset="0"/>
              <a:ea typeface="Cambria Math" pitchFamily="18" charset="0"/>
              <a:cs typeface="Cambria Math" pitchFamily="18" charset="0"/>
            </a:endParaRPr>
          </a:p>
        </p:txBody>
      </p:sp>
      <p:pic>
        <p:nvPicPr>
          <p:cNvPr id="17412" name="Picture 5" descr="tre.jpg"/>
          <p:cNvPicPr>
            <a:picLocks noChangeAspect="1"/>
          </p:cNvPicPr>
          <p:nvPr/>
        </p:nvPicPr>
        <p:blipFill>
          <a:blip r:embed="rId2"/>
          <a:srcRect/>
          <a:stretch>
            <a:fillRect/>
          </a:stretch>
        </p:blipFill>
        <p:spPr bwMode="auto">
          <a:xfrm>
            <a:off x="6629400" y="2362200"/>
            <a:ext cx="226695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457200" y="533400"/>
            <a:ext cx="8382000" cy="2438400"/>
          </a:xfrm>
        </p:spPr>
        <p:txBody>
          <a:bodyPr>
            <a:normAutofit/>
          </a:bodyPr>
          <a:lstStyle/>
          <a:p>
            <a:pPr marL="484632" indent="0" eaLnBrk="1" fontAlgn="auto" hangingPunct="1">
              <a:spcAft>
                <a:spcPts val="0"/>
              </a:spcAft>
              <a:defRPr/>
            </a:pPr>
            <a:r>
              <a:rPr lang="en-US" sz="5400" dirty="0">
                <a:solidFill>
                  <a:schemeClr val="accent1">
                    <a:tint val="83000"/>
                    <a:satMod val="150000"/>
                  </a:schemeClr>
                </a:solidFill>
              </a:rPr>
              <a:t/>
            </a:r>
            <a:br>
              <a:rPr lang="en-US" sz="5400" dirty="0">
                <a:solidFill>
                  <a:schemeClr val="accent1">
                    <a:tint val="83000"/>
                    <a:satMod val="150000"/>
                  </a:schemeClr>
                </a:solidFill>
              </a:rPr>
            </a:br>
            <a:r>
              <a:rPr lang="en-US" sz="5400" dirty="0">
                <a:solidFill>
                  <a:schemeClr val="accent1">
                    <a:tint val="83000"/>
                    <a:satMod val="150000"/>
                  </a:schemeClr>
                </a:solidFill>
              </a:rPr>
              <a:t>Motivation Theories</a:t>
            </a:r>
          </a:p>
        </p:txBody>
      </p:sp>
      <p:sp>
        <p:nvSpPr>
          <p:cNvPr id="87043" name="Rectangle 3"/>
          <p:cNvSpPr>
            <a:spLocks noGrp="1" noChangeArrowheads="1"/>
          </p:cNvSpPr>
          <p:nvPr>
            <p:ph type="subTitle" idx="1"/>
          </p:nvPr>
        </p:nvSpPr>
        <p:spPr>
          <a:xfrm>
            <a:off x="3657600" y="3505200"/>
            <a:ext cx="5486400" cy="1524000"/>
          </a:xfrm>
        </p:spPr>
        <p:txBody>
          <a:bodyPr>
            <a:normAutofit/>
          </a:bodyPr>
          <a:lstStyle/>
          <a:p>
            <a:pPr eaLnBrk="1" fontAlgn="auto" hangingPunct="1">
              <a:spcAft>
                <a:spcPts val="0"/>
              </a:spcAft>
              <a:buFont typeface="Wingdings 2"/>
              <a:buNone/>
              <a:defRPr/>
            </a:pPr>
            <a:r>
              <a:rPr lang="en-US" dirty="0" smtClean="0"/>
              <a:t>Achievement requires </a:t>
            </a:r>
            <a:r>
              <a:rPr lang="en-US" dirty="0"/>
              <a:t>effort</a:t>
            </a:r>
          </a:p>
        </p:txBody>
      </p:sp>
      <p:pic>
        <p:nvPicPr>
          <p:cNvPr id="15364" name="Picture 7" descr="C:\Documents and Settings\Victoria W\Local Settings\Temporary Internet Files\Content.IE5\CT4DUZO5\MPj04410470000[1].jpg"/>
          <p:cNvPicPr>
            <a:picLocks noChangeAspect="1" noChangeArrowheads="1"/>
          </p:cNvPicPr>
          <p:nvPr/>
        </p:nvPicPr>
        <p:blipFill>
          <a:blip r:embed="rId3"/>
          <a:srcRect/>
          <a:stretch>
            <a:fillRect/>
          </a:stretch>
        </p:blipFill>
        <p:spPr bwMode="auto">
          <a:xfrm>
            <a:off x="0" y="32004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lstStyle/>
          <a:p>
            <a:pPr marL="484632" indent="0" eaLnBrk="1" fontAlgn="auto" hangingPunct="1">
              <a:spcAft>
                <a:spcPts val="0"/>
              </a:spcAft>
              <a:defRPr/>
            </a:pPr>
            <a:endParaRPr lang="en-US" dirty="0">
              <a:solidFill>
                <a:schemeClr val="accent1">
                  <a:tint val="83000"/>
                  <a:satMod val="150000"/>
                </a:schemeClr>
              </a:solidFill>
            </a:endParaRPr>
          </a:p>
        </p:txBody>
      </p:sp>
      <p:sp>
        <p:nvSpPr>
          <p:cNvPr id="111621" name="Rectangle 5"/>
          <p:cNvSpPr>
            <a:spLocks noGrp="1" noChangeArrowheads="1"/>
          </p:cNvSpPr>
          <p:nvPr>
            <p:ph idx="1"/>
          </p:nvPr>
        </p:nvSpPr>
        <p:spPr>
          <a:xfrm>
            <a:off x="457200" y="1524000"/>
            <a:ext cx="8229600" cy="4648200"/>
          </a:xfrm>
        </p:spPr>
        <p:txBody>
          <a:bodyPr/>
          <a:lstStyle/>
          <a:p>
            <a:pPr eaLnBrk="1" hangingPunct="1">
              <a:lnSpc>
                <a:spcPct val="140000"/>
              </a:lnSpc>
            </a:pPr>
            <a:r>
              <a:rPr lang="en-US" sz="2800" smtClean="0"/>
              <a:t>What is motivation?</a:t>
            </a:r>
          </a:p>
          <a:p>
            <a:pPr eaLnBrk="1" hangingPunct="1">
              <a:lnSpc>
                <a:spcPct val="140000"/>
              </a:lnSpc>
            </a:pPr>
            <a:r>
              <a:rPr lang="en-US" sz="2800" smtClean="0"/>
              <a:t>What can we learn from the needs theories of motivation?</a:t>
            </a:r>
          </a:p>
          <a:p>
            <a:pPr eaLnBrk="1" hangingPunct="1">
              <a:lnSpc>
                <a:spcPct val="140000"/>
              </a:lnSpc>
            </a:pPr>
            <a:r>
              <a:rPr lang="en-US" sz="2800" smtClean="0"/>
              <a:t>What is the equity theory of motivation?</a:t>
            </a:r>
          </a:p>
          <a:p>
            <a:pPr eaLnBrk="1" hangingPunct="1">
              <a:lnSpc>
                <a:spcPct val="140000"/>
              </a:lnSpc>
            </a:pPr>
            <a:r>
              <a:rPr lang="en-US" sz="2800" smtClean="0"/>
              <a:t>What are the insights of the expectancy theory of motivation?</a:t>
            </a:r>
          </a:p>
          <a:p>
            <a:pPr eaLnBrk="1" hangingPunct="1">
              <a:lnSpc>
                <a:spcPct val="140000"/>
              </a:lnSpc>
            </a:pPr>
            <a:r>
              <a:rPr lang="en-US" sz="2800" smtClean="0"/>
              <a:t>What is the goal-setting theory of motivation?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wipe(down)">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1621">
                                            <p:txEl>
                                              <p:pRg st="1" end="1"/>
                                            </p:txEl>
                                          </p:spTgt>
                                        </p:tgtEl>
                                        <p:attrNameLst>
                                          <p:attrName>style.visibility</p:attrName>
                                        </p:attrNameLst>
                                      </p:cBhvr>
                                      <p:to>
                                        <p:strVal val="visible"/>
                                      </p:to>
                                    </p:set>
                                    <p:animEffect transition="in" filter="wipe(down)">
                                      <p:cBhvr>
                                        <p:cTn id="12" dur="500"/>
                                        <p:tgtEl>
                                          <p:spTgt spid="1116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1621">
                                            <p:txEl>
                                              <p:pRg st="2" end="2"/>
                                            </p:txEl>
                                          </p:spTgt>
                                        </p:tgtEl>
                                        <p:attrNameLst>
                                          <p:attrName>style.visibility</p:attrName>
                                        </p:attrNameLst>
                                      </p:cBhvr>
                                      <p:to>
                                        <p:strVal val="visible"/>
                                      </p:to>
                                    </p:set>
                                    <p:animEffect transition="in" filter="wipe(down)">
                                      <p:cBhvr>
                                        <p:cTn id="17" dur="500"/>
                                        <p:tgtEl>
                                          <p:spTgt spid="1116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1621">
                                            <p:txEl>
                                              <p:pRg st="3" end="3"/>
                                            </p:txEl>
                                          </p:spTgt>
                                        </p:tgtEl>
                                        <p:attrNameLst>
                                          <p:attrName>style.visibility</p:attrName>
                                        </p:attrNameLst>
                                      </p:cBhvr>
                                      <p:to>
                                        <p:strVal val="visible"/>
                                      </p:to>
                                    </p:set>
                                    <p:animEffect transition="in" filter="wipe(down)">
                                      <p:cBhvr>
                                        <p:cTn id="22" dur="500"/>
                                        <p:tgtEl>
                                          <p:spTgt spid="1116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1621">
                                            <p:txEl>
                                              <p:pRg st="4" end="4"/>
                                            </p:txEl>
                                          </p:spTgt>
                                        </p:tgtEl>
                                        <p:attrNameLst>
                                          <p:attrName>style.visibility</p:attrName>
                                        </p:attrNameLst>
                                      </p:cBhvr>
                                      <p:to>
                                        <p:strVal val="visible"/>
                                      </p:to>
                                    </p:set>
                                    <p:animEffect transition="in" filter="wipe(down)">
                                      <p:cBhvr>
                                        <p:cTn id="27" dur="500"/>
                                        <p:tgtEl>
                                          <p:spTgt spid="1116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What is Motivation?</a:t>
            </a:r>
          </a:p>
        </p:txBody>
      </p:sp>
      <p:sp>
        <p:nvSpPr>
          <p:cNvPr id="113669" name="Rectangle 5"/>
          <p:cNvSpPr>
            <a:spLocks noGrp="1" noChangeArrowheads="1"/>
          </p:cNvSpPr>
          <p:nvPr>
            <p:ph idx="1"/>
          </p:nvPr>
        </p:nvSpPr>
        <p:spPr>
          <a:ln>
            <a:solidFill>
              <a:srgbClr val="FF6702"/>
            </a:solidFill>
          </a:ln>
        </p:spPr>
        <p:txBody>
          <a:bodyPr/>
          <a:lstStyle/>
          <a:p>
            <a:pPr eaLnBrk="1" hangingPunct="1">
              <a:lnSpc>
                <a:spcPct val="90000"/>
              </a:lnSpc>
            </a:pPr>
            <a:r>
              <a:rPr lang="en-US" b="1" smtClean="0"/>
              <a:t>Motivation</a:t>
            </a:r>
            <a:r>
              <a:rPr lang="en-US" smtClean="0"/>
              <a:t> </a:t>
            </a:r>
          </a:p>
          <a:p>
            <a:pPr lvl="1" eaLnBrk="1" hangingPunct="1">
              <a:lnSpc>
                <a:spcPct val="90000"/>
              </a:lnSpc>
            </a:pPr>
            <a:r>
              <a:rPr lang="en-US" smtClean="0"/>
              <a:t>Individual forces that account for the direction,  level, and persistence of a person’s effort expended at work.</a:t>
            </a:r>
          </a:p>
          <a:p>
            <a:pPr lvl="2" eaLnBrk="1" hangingPunct="1">
              <a:lnSpc>
                <a:spcPct val="90000"/>
              </a:lnSpc>
            </a:pPr>
            <a:r>
              <a:rPr lang="en-US" b="1" i="1" smtClean="0">
                <a:solidFill>
                  <a:schemeClr val="accent1"/>
                </a:solidFill>
              </a:rPr>
              <a:t>Direction</a:t>
            </a:r>
            <a:r>
              <a:rPr lang="en-US" smtClean="0"/>
              <a:t> - an individual’s choice when presented with a number of possible alternatives.</a:t>
            </a:r>
            <a:endParaRPr lang="en-US" sz="1600" smtClean="0"/>
          </a:p>
          <a:p>
            <a:pPr lvl="2" eaLnBrk="1" hangingPunct="1">
              <a:lnSpc>
                <a:spcPct val="90000"/>
              </a:lnSpc>
            </a:pPr>
            <a:r>
              <a:rPr lang="en-US" b="1" i="1" smtClean="0">
                <a:solidFill>
                  <a:schemeClr val="accent1"/>
                </a:solidFill>
              </a:rPr>
              <a:t>Leve</a:t>
            </a:r>
            <a:r>
              <a:rPr lang="en-US" b="1" smtClean="0">
                <a:solidFill>
                  <a:schemeClr val="accent1"/>
                </a:solidFill>
              </a:rPr>
              <a:t>l</a:t>
            </a:r>
            <a:r>
              <a:rPr lang="en-US" smtClean="0">
                <a:solidFill>
                  <a:schemeClr val="accent1"/>
                </a:solidFill>
              </a:rPr>
              <a:t> </a:t>
            </a:r>
            <a:r>
              <a:rPr lang="en-US" smtClean="0"/>
              <a:t>- the amount of effort a person puts forth.</a:t>
            </a:r>
          </a:p>
          <a:p>
            <a:pPr lvl="2" eaLnBrk="1" hangingPunct="1">
              <a:lnSpc>
                <a:spcPct val="90000"/>
              </a:lnSpc>
            </a:pPr>
            <a:r>
              <a:rPr lang="en-US" b="1" i="1" smtClean="0">
                <a:solidFill>
                  <a:schemeClr val="accent1"/>
                </a:solidFill>
              </a:rPr>
              <a:t>Persistence</a:t>
            </a:r>
            <a:r>
              <a:rPr lang="en-US" smtClean="0"/>
              <a:t> - the length of time a person sticks with a given action.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669">
                                            <p:txEl>
                                              <p:pRg st="0" end="0"/>
                                            </p:txEl>
                                          </p:spTgt>
                                        </p:tgtEl>
                                        <p:attrNameLst>
                                          <p:attrName>style.visibility</p:attrName>
                                        </p:attrNameLst>
                                      </p:cBhvr>
                                      <p:to>
                                        <p:strVal val="visible"/>
                                      </p:to>
                                    </p:set>
                                    <p:anim calcmode="lin" valueType="num">
                                      <p:cBhvr additive="base">
                                        <p:cTn id="7" dur="500" fill="hold"/>
                                        <p:tgtEl>
                                          <p:spTgt spid="1136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3669">
                                            <p:txEl>
                                              <p:pRg st="1" end="1"/>
                                            </p:txEl>
                                          </p:spTgt>
                                        </p:tgtEl>
                                        <p:attrNameLst>
                                          <p:attrName>style.visibility</p:attrName>
                                        </p:attrNameLst>
                                      </p:cBhvr>
                                      <p:to>
                                        <p:strVal val="visible"/>
                                      </p:to>
                                    </p:set>
                                    <p:anim calcmode="lin" valueType="num">
                                      <p:cBhvr additive="base">
                                        <p:cTn id="11" dur="500" fill="hold"/>
                                        <p:tgtEl>
                                          <p:spTgt spid="11366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36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3669">
                                            <p:txEl>
                                              <p:pRg st="2" end="2"/>
                                            </p:txEl>
                                          </p:spTgt>
                                        </p:tgtEl>
                                        <p:attrNameLst>
                                          <p:attrName>style.visibility</p:attrName>
                                        </p:attrNameLst>
                                      </p:cBhvr>
                                      <p:to>
                                        <p:strVal val="visible"/>
                                      </p:to>
                                    </p:set>
                                    <p:anim calcmode="lin" valueType="num">
                                      <p:cBhvr additive="base">
                                        <p:cTn id="17" dur="500" fill="hold"/>
                                        <p:tgtEl>
                                          <p:spTgt spid="11366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36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3669">
                                            <p:txEl>
                                              <p:pRg st="3" end="3"/>
                                            </p:txEl>
                                          </p:spTgt>
                                        </p:tgtEl>
                                        <p:attrNameLst>
                                          <p:attrName>style.visibility</p:attrName>
                                        </p:attrNameLst>
                                      </p:cBhvr>
                                      <p:to>
                                        <p:strVal val="visible"/>
                                      </p:to>
                                    </p:set>
                                    <p:anim calcmode="lin" valueType="num">
                                      <p:cBhvr additive="base">
                                        <p:cTn id="23" dur="500" fill="hold"/>
                                        <p:tgtEl>
                                          <p:spTgt spid="11366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36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3669">
                                            <p:txEl>
                                              <p:pRg st="4" end="4"/>
                                            </p:txEl>
                                          </p:spTgt>
                                        </p:tgtEl>
                                        <p:attrNameLst>
                                          <p:attrName>style.visibility</p:attrName>
                                        </p:attrNameLst>
                                      </p:cBhvr>
                                      <p:to>
                                        <p:strVal val="visible"/>
                                      </p:to>
                                    </p:set>
                                    <p:anim calcmode="lin" valueType="num">
                                      <p:cBhvr additive="base">
                                        <p:cTn id="29" dur="500" fill="hold"/>
                                        <p:tgtEl>
                                          <p:spTgt spid="11366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6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What is Motivation?</a:t>
            </a:r>
          </a:p>
        </p:txBody>
      </p:sp>
      <p:sp>
        <p:nvSpPr>
          <p:cNvPr id="115717" name="Rectangle 5"/>
          <p:cNvSpPr>
            <a:spLocks noGrp="1" noChangeArrowheads="1"/>
          </p:cNvSpPr>
          <p:nvPr>
            <p:ph idx="1"/>
          </p:nvPr>
        </p:nvSpPr>
        <p:spPr>
          <a:xfrm>
            <a:off x="381000" y="1371600"/>
            <a:ext cx="8229600" cy="4572000"/>
          </a:xfrm>
        </p:spPr>
        <p:txBody>
          <a:bodyPr/>
          <a:lstStyle/>
          <a:p>
            <a:pPr eaLnBrk="1" hangingPunct="1">
              <a:lnSpc>
                <a:spcPct val="130000"/>
              </a:lnSpc>
            </a:pPr>
            <a:r>
              <a:rPr lang="en-US" sz="2800" b="1" smtClean="0"/>
              <a:t>Types of motivation theories</a:t>
            </a:r>
          </a:p>
          <a:p>
            <a:pPr lvl="1" eaLnBrk="1" hangingPunct="1">
              <a:lnSpc>
                <a:spcPct val="130000"/>
              </a:lnSpc>
            </a:pPr>
            <a:r>
              <a:rPr lang="en-US" sz="2400" b="1" smtClean="0"/>
              <a:t>Content theories</a:t>
            </a:r>
            <a:endParaRPr lang="en-US" sz="2400" smtClean="0"/>
          </a:p>
          <a:p>
            <a:pPr lvl="2" eaLnBrk="1" hangingPunct="1">
              <a:lnSpc>
                <a:spcPct val="130000"/>
              </a:lnSpc>
            </a:pPr>
            <a:r>
              <a:rPr lang="en-US" sz="2200" smtClean="0"/>
              <a:t>Focus on individual needs – that is, physiological or psychological deficiencies that we feel a compulsion to reduce or eliminate.</a:t>
            </a:r>
          </a:p>
          <a:p>
            <a:pPr lvl="1" eaLnBrk="1" hangingPunct="1">
              <a:lnSpc>
                <a:spcPct val="130000"/>
              </a:lnSpc>
            </a:pPr>
            <a:r>
              <a:rPr lang="en-US" sz="2400" b="1" smtClean="0"/>
              <a:t>Process theories</a:t>
            </a:r>
          </a:p>
          <a:p>
            <a:pPr lvl="2" eaLnBrk="1" hangingPunct="1">
              <a:lnSpc>
                <a:spcPct val="130000"/>
              </a:lnSpc>
            </a:pPr>
            <a:r>
              <a:rPr lang="en-US" sz="2200" smtClean="0"/>
              <a:t>Focus on the thoughts, or cognitive processes, that take place within the minds of people and that influence their behavior.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717">
                                            <p:txEl>
                                              <p:pRg st="1" end="1"/>
                                            </p:txEl>
                                          </p:spTgt>
                                        </p:tgtEl>
                                        <p:attrNameLst>
                                          <p:attrName>style.visibility</p:attrName>
                                        </p:attrNameLst>
                                      </p:cBhvr>
                                      <p:to>
                                        <p:strVal val="visible"/>
                                      </p:to>
                                    </p:set>
                                    <p:anim calcmode="lin" valueType="num">
                                      <p:cBhvr additive="base">
                                        <p:cTn id="7" dur="500" fill="hold"/>
                                        <p:tgtEl>
                                          <p:spTgt spid="11571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5717">
                                            <p:txEl>
                                              <p:pRg st="2" end="2"/>
                                            </p:txEl>
                                          </p:spTgt>
                                        </p:tgtEl>
                                        <p:attrNameLst>
                                          <p:attrName>style.visibility</p:attrName>
                                        </p:attrNameLst>
                                      </p:cBhvr>
                                      <p:to>
                                        <p:strVal val="visible"/>
                                      </p:to>
                                    </p:set>
                                    <p:anim calcmode="lin" valueType="num">
                                      <p:cBhvr additive="base">
                                        <p:cTn id="11" dur="500" fill="hold"/>
                                        <p:tgtEl>
                                          <p:spTgt spid="11571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57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5717">
                                            <p:txEl>
                                              <p:pRg st="3" end="3"/>
                                            </p:txEl>
                                          </p:spTgt>
                                        </p:tgtEl>
                                        <p:attrNameLst>
                                          <p:attrName>style.visibility</p:attrName>
                                        </p:attrNameLst>
                                      </p:cBhvr>
                                      <p:to>
                                        <p:strVal val="visible"/>
                                      </p:to>
                                    </p:set>
                                    <p:anim calcmode="lin" valueType="num">
                                      <p:cBhvr additive="base">
                                        <p:cTn id="17" dur="500" fill="hold"/>
                                        <p:tgtEl>
                                          <p:spTgt spid="11571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571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5717">
                                            <p:txEl>
                                              <p:pRg st="4" end="4"/>
                                            </p:txEl>
                                          </p:spTgt>
                                        </p:tgtEl>
                                        <p:attrNameLst>
                                          <p:attrName>style.visibility</p:attrName>
                                        </p:attrNameLst>
                                      </p:cBhvr>
                                      <p:to>
                                        <p:strVal val="visible"/>
                                      </p:to>
                                    </p:set>
                                    <p:anim calcmode="lin" valueType="num">
                                      <p:cBhvr additive="base">
                                        <p:cTn id="21" dur="500" fill="hold"/>
                                        <p:tgtEl>
                                          <p:spTgt spid="11571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571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marL="484632" indent="0" eaLnBrk="1" fontAlgn="auto" hangingPunct="1">
              <a:spcAft>
                <a:spcPts val="0"/>
              </a:spcAft>
              <a:defRPr/>
            </a:pPr>
            <a:r>
              <a:rPr lang="en-US" sz="4400" dirty="0">
                <a:solidFill>
                  <a:schemeClr val="accent1">
                    <a:tint val="83000"/>
                    <a:satMod val="150000"/>
                  </a:schemeClr>
                </a:solidFill>
              </a:rPr>
              <a:t>What is Motivation?</a:t>
            </a:r>
          </a:p>
        </p:txBody>
      </p:sp>
      <p:sp>
        <p:nvSpPr>
          <p:cNvPr id="19459" name="Rectangle 3"/>
          <p:cNvSpPr>
            <a:spLocks noGrp="1" noChangeArrowheads="1"/>
          </p:cNvSpPr>
          <p:nvPr>
            <p:ph idx="1"/>
          </p:nvPr>
        </p:nvSpPr>
        <p:spPr/>
        <p:txBody>
          <a:bodyPr/>
          <a:lstStyle/>
          <a:p>
            <a:pPr eaLnBrk="1" hangingPunct="1"/>
            <a:r>
              <a:rPr lang="en-US" b="1" smtClean="0"/>
              <a:t>Motivation Across Cultures</a:t>
            </a:r>
          </a:p>
          <a:p>
            <a:pPr lvl="1" eaLnBrk="1" hangingPunct="1"/>
            <a:r>
              <a:rPr lang="en-US" sz="2400" smtClean="0"/>
              <a:t>Motivation theories are largely developed from a North American perspective.</a:t>
            </a:r>
          </a:p>
          <a:p>
            <a:pPr lvl="1" eaLnBrk="1" hangingPunct="1"/>
            <a:r>
              <a:rPr lang="en-US" sz="2400" smtClean="0"/>
              <a:t>They are subject to cultural limitations and contingencies.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29600" cy="1643066"/>
          </a:xfrm>
        </p:spPr>
        <p:txBody>
          <a:bodyPr rtlCol="0">
            <a:normAutofit fontScale="90000"/>
          </a:bodyPr>
          <a:lstStyle/>
          <a:p>
            <a:pPr>
              <a:defRPr/>
            </a:pPr>
            <a:r>
              <a:rPr lang="en-US" dirty="0" smtClean="0"/>
              <a:t>Module 2 :Syllabus </a:t>
            </a:r>
            <a:br>
              <a:rPr lang="en-US" dirty="0" smtClean="0"/>
            </a:br>
            <a:r>
              <a:rPr lang="en-US" dirty="0" smtClean="0">
                <a:solidFill>
                  <a:schemeClr val="accent6"/>
                </a:solidFill>
              </a:rPr>
              <a:t>Directing   and controlling</a:t>
            </a:r>
            <a:br>
              <a:rPr lang="en-US" dirty="0" smtClean="0">
                <a:solidFill>
                  <a:schemeClr val="accent6"/>
                </a:solidFill>
              </a:rPr>
            </a:br>
            <a:endParaRPr lang="en-US" dirty="0"/>
          </a:p>
        </p:txBody>
      </p:sp>
      <p:sp>
        <p:nvSpPr>
          <p:cNvPr id="3" name="Content Placeholder 2"/>
          <p:cNvSpPr>
            <a:spLocks noGrp="1"/>
          </p:cNvSpPr>
          <p:nvPr>
            <p:ph idx="1"/>
          </p:nvPr>
        </p:nvSpPr>
        <p:spPr>
          <a:xfrm>
            <a:off x="457200" y="2643182"/>
            <a:ext cx="8229600" cy="3482981"/>
          </a:xfrm>
        </p:spPr>
        <p:txBody>
          <a:bodyPr rtlCol="0">
            <a:normAutofit lnSpcReduction="10000"/>
          </a:bodyPr>
          <a:lstStyle/>
          <a:p>
            <a:pPr eaLnBrk="1" fontAlgn="auto" hangingPunct="1">
              <a:lnSpc>
                <a:spcPct val="150000"/>
              </a:lnSpc>
              <a:spcAft>
                <a:spcPts val="0"/>
              </a:spcAft>
              <a:buFont typeface="Arial" pitchFamily="34" charset="0"/>
              <a:buChar char="•"/>
              <a:defRPr/>
            </a:pPr>
            <a:r>
              <a:rPr lang="en-US" sz="2400" smtClean="0"/>
              <a:t> </a:t>
            </a:r>
            <a:r>
              <a:rPr lang="en-US" sz="2400" dirty="0"/>
              <a:t>meaning and nature of directing, leadership styles, motivation theories. </a:t>
            </a:r>
            <a:endParaRPr lang="en-US" sz="2400" dirty="0" smtClean="0"/>
          </a:p>
          <a:p>
            <a:pPr eaLnBrk="1" fontAlgn="auto" hangingPunct="1">
              <a:lnSpc>
                <a:spcPct val="150000"/>
              </a:lnSpc>
              <a:spcAft>
                <a:spcPts val="0"/>
              </a:spcAft>
              <a:buFont typeface="Arial" pitchFamily="34" charset="0"/>
              <a:buChar char="•"/>
              <a:defRPr/>
            </a:pPr>
            <a:r>
              <a:rPr lang="en-US" sz="2400" dirty="0" smtClean="0">
                <a:solidFill>
                  <a:schemeClr val="accent6">
                    <a:lumMod val="75000"/>
                  </a:schemeClr>
                </a:solidFill>
              </a:rPr>
              <a:t>Communication-</a:t>
            </a:r>
            <a:r>
              <a:rPr lang="en-US" sz="2400" dirty="0" smtClean="0"/>
              <a:t> </a:t>
            </a:r>
            <a:r>
              <a:rPr lang="en-US" sz="2400" dirty="0"/>
              <a:t>Meaning and importance,  Coordination- meaning and </a:t>
            </a:r>
            <a:r>
              <a:rPr lang="en-US" sz="2400" dirty="0" smtClean="0"/>
              <a:t>importance</a:t>
            </a:r>
          </a:p>
          <a:p>
            <a:pPr>
              <a:lnSpc>
                <a:spcPct val="150000"/>
              </a:lnSpc>
              <a:defRPr/>
            </a:pPr>
            <a:r>
              <a:rPr lang="en-US" sz="2400" dirty="0" smtClean="0">
                <a:solidFill>
                  <a:schemeClr val="accent6">
                    <a:lumMod val="75000"/>
                  </a:schemeClr>
                </a:solidFill>
              </a:rPr>
              <a:t>Controlling-</a:t>
            </a:r>
            <a:r>
              <a:rPr lang="en-US" sz="2400" dirty="0" smtClean="0"/>
              <a:t> meaning, steps in controlling, methods of establishing control</a:t>
            </a:r>
          </a:p>
          <a:p>
            <a:pPr eaLnBrk="1" fontAlgn="auto" hangingPunct="1">
              <a:lnSpc>
                <a:spcPct val="150000"/>
              </a:lnSpc>
              <a:spcAft>
                <a:spcPts val="0"/>
              </a:spcAft>
              <a:buFont typeface="Arial" pitchFamily="34" charset="0"/>
              <a:buChar char="•"/>
              <a:defRP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sp>
        <p:nvSpPr>
          <p:cNvPr id="20483" name="Rectangle 3"/>
          <p:cNvSpPr>
            <a:spLocks noGrp="1" noChangeArrowheads="1"/>
          </p:cNvSpPr>
          <p:nvPr>
            <p:ph idx="1"/>
          </p:nvPr>
        </p:nvSpPr>
        <p:spPr/>
        <p:txBody>
          <a:bodyPr/>
          <a:lstStyle/>
          <a:p>
            <a:pPr eaLnBrk="1" hangingPunct="1"/>
            <a:r>
              <a:rPr lang="en-US" b="1" smtClean="0"/>
              <a:t>Maslow’s Hierarchy of Needs Theory</a:t>
            </a:r>
          </a:p>
          <a:p>
            <a:pPr lvl="1" eaLnBrk="1" hangingPunct="1"/>
            <a:r>
              <a:rPr lang="en-US" smtClean="0"/>
              <a:t> Identifies five levels of individual needs.</a:t>
            </a:r>
          </a:p>
          <a:p>
            <a:pPr lvl="1" eaLnBrk="1" hangingPunct="1"/>
            <a:r>
              <a:rPr lang="en-US" smtClean="0"/>
              <a:t>Assumes that some needs are more important than others and must be satisfied before the other needs can serve as motivators.</a:t>
            </a:r>
          </a:p>
          <a:p>
            <a:pPr eaLnBrk="1" hangingPunct="1"/>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marL="484632" indent="0" eaLnBrk="1" fontAlgn="auto" hangingPunct="1">
              <a:spcAft>
                <a:spcPts val="0"/>
              </a:spcAft>
              <a:defRPr/>
            </a:pPr>
            <a:r>
              <a:rPr lang="en-US" dirty="0">
                <a:solidFill>
                  <a:schemeClr val="accent1">
                    <a:tint val="83000"/>
                    <a:satMod val="150000"/>
                  </a:schemeClr>
                </a:solidFill>
              </a:rPr>
              <a:t>Figure </a:t>
            </a:r>
            <a:r>
              <a:rPr lang="en-US" dirty="0" smtClean="0">
                <a:solidFill>
                  <a:schemeClr val="accent1">
                    <a:tint val="83000"/>
                    <a:satMod val="150000"/>
                  </a:schemeClr>
                </a:solidFill>
              </a:rPr>
              <a:t>:</a:t>
            </a:r>
            <a:r>
              <a:rPr lang="en-US" sz="2400" dirty="0" smtClean="0">
                <a:solidFill>
                  <a:schemeClr val="accent1">
                    <a:tint val="83000"/>
                    <a:satMod val="150000"/>
                  </a:schemeClr>
                </a:solidFill>
              </a:rPr>
              <a:t>Higher-order </a:t>
            </a:r>
            <a:r>
              <a:rPr lang="en-US" sz="2400" dirty="0">
                <a:solidFill>
                  <a:schemeClr val="accent1">
                    <a:tint val="83000"/>
                    <a:satMod val="150000"/>
                  </a:schemeClr>
                </a:solidFill>
              </a:rPr>
              <a:t>and lower-order needs in Maslow’s hierarchy of needs.</a:t>
            </a:r>
            <a:endParaRPr lang="en-US" dirty="0">
              <a:solidFill>
                <a:schemeClr val="accent1">
                  <a:tint val="83000"/>
                  <a:satMod val="150000"/>
                </a:schemeClr>
              </a:solidFill>
            </a:endParaRPr>
          </a:p>
        </p:txBody>
      </p:sp>
      <p:graphicFrame>
        <p:nvGraphicFramePr>
          <p:cNvPr id="1026" name="Object 6"/>
          <p:cNvGraphicFramePr>
            <a:graphicFrameLocks noChangeAspect="1"/>
          </p:cNvGraphicFramePr>
          <p:nvPr>
            <p:ph idx="1"/>
          </p:nvPr>
        </p:nvGraphicFramePr>
        <p:xfrm>
          <a:off x="1600200" y="1371600"/>
          <a:ext cx="5708650" cy="4994275"/>
        </p:xfrm>
        <a:graphic>
          <a:graphicData uri="http://schemas.openxmlformats.org/presentationml/2006/ole">
            <p:oleObj spid="_x0000_s38914" name="Bitmap Image" r:id="rId4" imgW="6904762" imgH="6039693" progId="PBrush">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graphicFrame>
        <p:nvGraphicFramePr>
          <p:cNvPr id="6" name="Content Placeholder 5"/>
          <p:cNvGraphicFramePr>
            <a:graphicFrameLocks noGrp="1"/>
          </p:cNvGraphicFramePr>
          <p:nvPr>
            <p:ph idx="1"/>
          </p:nvPr>
        </p:nvGraphicFramePr>
        <p:xfrm>
          <a:off x="228600" y="12192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0" name="TextBox 6"/>
          <p:cNvSpPr txBox="1">
            <a:spLocks noChangeArrowheads="1"/>
          </p:cNvSpPr>
          <p:nvPr/>
        </p:nvSpPr>
        <p:spPr bwMode="auto">
          <a:xfrm>
            <a:off x="6705600" y="1752600"/>
            <a:ext cx="2133600" cy="923925"/>
          </a:xfrm>
          <a:prstGeom prst="rect">
            <a:avLst/>
          </a:prstGeom>
          <a:noFill/>
          <a:ln w="9525">
            <a:noFill/>
            <a:miter lim="800000"/>
            <a:headEnd/>
            <a:tailEnd/>
          </a:ln>
        </p:spPr>
        <p:txBody>
          <a:bodyPr>
            <a:spAutoFit/>
          </a:bodyPr>
          <a:lstStyle/>
          <a:p>
            <a:pPr eaLnBrk="0" hangingPunct="0"/>
            <a:r>
              <a:rPr lang="en-US">
                <a:solidFill>
                  <a:schemeClr val="accent1"/>
                </a:solidFill>
              </a:rPr>
              <a:t>Alderfer’s ERG Theory of Motivation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O469FD"/>
          <p:cNvPicPr>
            <a:picLocks noChangeAspect="1" noChangeArrowheads="1"/>
          </p:cNvPicPr>
          <p:nvPr/>
        </p:nvPicPr>
        <p:blipFill>
          <a:blip r:embed="rId3"/>
          <a:srcRect/>
          <a:stretch>
            <a:fillRect/>
          </a:stretch>
        </p:blipFill>
        <p:spPr bwMode="auto">
          <a:xfrm>
            <a:off x="5334000" y="1828800"/>
            <a:ext cx="2905125" cy="3810000"/>
          </a:xfrm>
          <a:prstGeom prst="rect">
            <a:avLst/>
          </a:prstGeom>
          <a:noFill/>
          <a:ln w="9525">
            <a:noFill/>
            <a:miter lim="800000"/>
            <a:headEnd/>
            <a:tailEnd/>
          </a:ln>
        </p:spPr>
      </p:pic>
      <p:pic>
        <p:nvPicPr>
          <p:cNvPr id="22531" name="Picture 7" descr="TAT-tavler"/>
          <p:cNvPicPr>
            <a:picLocks noChangeAspect="1" noChangeArrowheads="1"/>
          </p:cNvPicPr>
          <p:nvPr/>
        </p:nvPicPr>
        <p:blipFill>
          <a:blip r:embed="rId4"/>
          <a:srcRect/>
          <a:stretch>
            <a:fillRect/>
          </a:stretch>
        </p:blipFill>
        <p:spPr bwMode="auto">
          <a:xfrm>
            <a:off x="1295400" y="2209800"/>
            <a:ext cx="2962275" cy="3314700"/>
          </a:xfrm>
          <a:prstGeom prst="rect">
            <a:avLst/>
          </a:prstGeom>
          <a:noFill/>
          <a:ln w="9525">
            <a:noFill/>
            <a:miter lim="800000"/>
            <a:headEnd/>
            <a:tailEnd/>
          </a:ln>
        </p:spPr>
      </p:pic>
      <p:sp>
        <p:nvSpPr>
          <p:cNvPr id="238600" name="Rectangle 8"/>
          <p:cNvSpPr>
            <a:spLocks noGrp="1" noRot="1" noChangeArrowheads="1"/>
          </p:cNvSpPr>
          <p:nvPr>
            <p:ph type="title"/>
          </p:nvPr>
        </p:nvSpPr>
        <p:spPr>
          <a:xfrm>
            <a:off x="533400" y="304800"/>
            <a:ext cx="8077200" cy="1295400"/>
          </a:xfrm>
        </p:spPr>
        <p:txBody>
          <a:bodyPr>
            <a:normAutofit fontScale="90000"/>
          </a:bodyPr>
          <a:lstStyle/>
          <a:p>
            <a:pPr marL="484632" indent="0" eaLnBrk="1" fontAlgn="auto" hangingPunct="1">
              <a:spcAft>
                <a:spcPts val="0"/>
              </a:spcAft>
              <a:defRPr/>
            </a:pPr>
            <a:r>
              <a:rPr lang="en-US" sz="3200">
                <a:solidFill>
                  <a:schemeClr val="accent1">
                    <a:tint val="83000"/>
                    <a:satMod val="150000"/>
                  </a:schemeClr>
                </a:solidFill>
              </a:rPr>
              <a:t>Thematic Apperception Test (T.A.T.)</a:t>
            </a:r>
            <a:br>
              <a:rPr lang="en-US" sz="3200">
                <a:solidFill>
                  <a:schemeClr val="accent1">
                    <a:tint val="83000"/>
                    <a:satMod val="150000"/>
                  </a:schemeClr>
                </a:solidFill>
              </a:rPr>
            </a:br>
            <a:r>
              <a:rPr lang="en-US" sz="3200">
                <a:solidFill>
                  <a:schemeClr val="accent1">
                    <a:tint val="83000"/>
                    <a:satMod val="150000"/>
                  </a:schemeClr>
                </a:solidFill>
              </a:rPr>
              <a:t>Premise: We project our unconscious needs through stories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sp>
        <p:nvSpPr>
          <p:cNvPr id="122885" name="Rectangle 5"/>
          <p:cNvSpPr>
            <a:spLocks noGrp="1" noChangeArrowheads="1"/>
          </p:cNvSpPr>
          <p:nvPr>
            <p:ph idx="1"/>
          </p:nvPr>
        </p:nvSpPr>
        <p:spPr>
          <a:xfrm>
            <a:off x="304800" y="1371600"/>
            <a:ext cx="8458200" cy="4724400"/>
          </a:xfrm>
        </p:spPr>
        <p:txBody>
          <a:bodyPr>
            <a:normAutofit/>
          </a:bodyPr>
          <a:lstStyle/>
          <a:p>
            <a:pPr marL="448056" indent="-384048" eaLnBrk="1" fontAlgn="auto" hangingPunct="1">
              <a:spcAft>
                <a:spcPts val="0"/>
              </a:spcAft>
              <a:buFont typeface="Wingdings 2"/>
              <a:buNone/>
              <a:defRPr/>
            </a:pPr>
            <a:r>
              <a:rPr lang="en-US" b="1" dirty="0"/>
              <a:t>Acquired needs </a:t>
            </a:r>
            <a:r>
              <a:rPr lang="en-US" b="1" dirty="0" smtClean="0"/>
              <a:t>theory</a:t>
            </a:r>
            <a:endParaRPr lang="en-US" b="1" dirty="0"/>
          </a:p>
          <a:p>
            <a:pPr marL="822960" lvl="1" eaLnBrk="1" fontAlgn="auto" hangingPunct="1">
              <a:spcAft>
                <a:spcPts val="0"/>
              </a:spcAft>
              <a:defRPr/>
            </a:pPr>
            <a:r>
              <a:rPr lang="en-US" dirty="0"/>
              <a:t>Need for achievement (</a:t>
            </a:r>
            <a:r>
              <a:rPr lang="en-US" dirty="0" err="1"/>
              <a:t>nAch</a:t>
            </a:r>
            <a:r>
              <a:rPr lang="en-US" dirty="0"/>
              <a:t>).</a:t>
            </a:r>
          </a:p>
          <a:p>
            <a:pPr marL="1106424" lvl="2" eaLnBrk="1" fontAlgn="auto" hangingPunct="1">
              <a:defRPr/>
            </a:pPr>
            <a:r>
              <a:rPr lang="en-US" dirty="0"/>
              <a:t>The desire to do something better or more efficiently, to solve problems, or to master complex tasks.</a:t>
            </a:r>
          </a:p>
          <a:p>
            <a:pPr marL="822960" lvl="1" eaLnBrk="1" fontAlgn="auto" hangingPunct="1">
              <a:spcAft>
                <a:spcPts val="0"/>
              </a:spcAft>
              <a:defRPr/>
            </a:pPr>
            <a:r>
              <a:rPr lang="en-US" dirty="0"/>
              <a:t>Need for affiliation (</a:t>
            </a:r>
            <a:r>
              <a:rPr lang="en-US" dirty="0" err="1"/>
              <a:t>nAff</a:t>
            </a:r>
            <a:r>
              <a:rPr lang="en-US" dirty="0"/>
              <a:t>).</a:t>
            </a:r>
          </a:p>
          <a:p>
            <a:pPr marL="1106424" lvl="2" eaLnBrk="1" fontAlgn="auto" hangingPunct="1">
              <a:defRPr/>
            </a:pPr>
            <a:r>
              <a:rPr lang="en-US" dirty="0"/>
              <a:t>The desire to establish and maintain friendly and warm relations with others.</a:t>
            </a:r>
          </a:p>
          <a:p>
            <a:pPr marL="822960" lvl="1" eaLnBrk="1" fontAlgn="auto" hangingPunct="1">
              <a:spcAft>
                <a:spcPts val="0"/>
              </a:spcAft>
              <a:defRPr/>
            </a:pPr>
            <a:r>
              <a:rPr lang="en-US" dirty="0"/>
              <a:t>Need for power (</a:t>
            </a:r>
            <a:r>
              <a:rPr lang="en-US" dirty="0" err="1"/>
              <a:t>nPower</a:t>
            </a:r>
            <a:r>
              <a:rPr lang="en-US" dirty="0"/>
              <a:t>).</a:t>
            </a:r>
          </a:p>
          <a:p>
            <a:pPr marL="1106424" lvl="2" eaLnBrk="1" fontAlgn="auto" hangingPunct="1">
              <a:defRPr/>
            </a:pPr>
            <a:r>
              <a:rPr lang="en-US" dirty="0"/>
              <a:t>The desire to control others, to influence their behavior, or to be responsible for others.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500"/>
                                  </p:stCondLst>
                                  <p:childTnLst>
                                    <p:set>
                                      <p:cBhvr>
                                        <p:cTn id="6" dur="1" fill="hold">
                                          <p:stCondLst>
                                            <p:cond delay="0"/>
                                          </p:stCondLst>
                                        </p:cTn>
                                        <p:tgtEl>
                                          <p:spTgt spid="122885">
                                            <p:txEl>
                                              <p:pRg st="1" end="1"/>
                                            </p:txEl>
                                          </p:spTgt>
                                        </p:tgtEl>
                                        <p:attrNameLst>
                                          <p:attrName>style.visibility</p:attrName>
                                        </p:attrNameLst>
                                      </p:cBhvr>
                                      <p:to>
                                        <p:strVal val="visible"/>
                                      </p:to>
                                    </p:set>
                                    <p:animEffect transition="in" filter="strips(downRight)">
                                      <p:cBhvr>
                                        <p:cTn id="7" dur="1000"/>
                                        <p:tgtEl>
                                          <p:spTgt spid="122885">
                                            <p:txEl>
                                              <p:pRg st="1" end="1"/>
                                            </p:txEl>
                                          </p:spTgt>
                                        </p:tgtEl>
                                      </p:cBhvr>
                                    </p:animEffect>
                                  </p:childTnLst>
                                </p:cTn>
                              </p:par>
                            </p:childTnLst>
                          </p:cTn>
                        </p:par>
                        <p:par>
                          <p:cTn id="8" fill="hold">
                            <p:stCondLst>
                              <p:cond delay="1500"/>
                            </p:stCondLst>
                            <p:childTnLst>
                              <p:par>
                                <p:cTn id="9" presetID="18" presetClass="entr" presetSubtype="6" fill="hold" nodeType="afterEffect">
                                  <p:stCondLst>
                                    <p:cond delay="500"/>
                                  </p:stCondLst>
                                  <p:childTnLst>
                                    <p:set>
                                      <p:cBhvr>
                                        <p:cTn id="10" dur="1" fill="hold">
                                          <p:stCondLst>
                                            <p:cond delay="0"/>
                                          </p:stCondLst>
                                        </p:cTn>
                                        <p:tgtEl>
                                          <p:spTgt spid="122885">
                                            <p:txEl>
                                              <p:pRg st="2" end="2"/>
                                            </p:txEl>
                                          </p:spTgt>
                                        </p:tgtEl>
                                        <p:attrNameLst>
                                          <p:attrName>style.visibility</p:attrName>
                                        </p:attrNameLst>
                                      </p:cBhvr>
                                      <p:to>
                                        <p:strVal val="visible"/>
                                      </p:to>
                                    </p:set>
                                    <p:animEffect transition="in" filter="strips(downRight)">
                                      <p:cBhvr>
                                        <p:cTn id="11" dur="1000"/>
                                        <p:tgtEl>
                                          <p:spTgt spid="122885">
                                            <p:txEl>
                                              <p:pRg st="2" end="2"/>
                                            </p:txEl>
                                          </p:spTgt>
                                        </p:tgtEl>
                                      </p:cBhvr>
                                    </p:animEffect>
                                  </p:childTnLst>
                                </p:cTn>
                              </p:par>
                            </p:childTnLst>
                          </p:cTn>
                        </p:par>
                        <p:par>
                          <p:cTn id="12" fill="hold">
                            <p:stCondLst>
                              <p:cond delay="3000"/>
                            </p:stCondLst>
                            <p:childTnLst>
                              <p:par>
                                <p:cTn id="13" presetID="18" presetClass="entr" presetSubtype="6" fill="hold" nodeType="afterEffect">
                                  <p:stCondLst>
                                    <p:cond delay="500"/>
                                  </p:stCondLst>
                                  <p:childTnLst>
                                    <p:set>
                                      <p:cBhvr>
                                        <p:cTn id="14" dur="1" fill="hold">
                                          <p:stCondLst>
                                            <p:cond delay="0"/>
                                          </p:stCondLst>
                                        </p:cTn>
                                        <p:tgtEl>
                                          <p:spTgt spid="122885">
                                            <p:txEl>
                                              <p:pRg st="3" end="3"/>
                                            </p:txEl>
                                          </p:spTgt>
                                        </p:tgtEl>
                                        <p:attrNameLst>
                                          <p:attrName>style.visibility</p:attrName>
                                        </p:attrNameLst>
                                      </p:cBhvr>
                                      <p:to>
                                        <p:strVal val="visible"/>
                                      </p:to>
                                    </p:set>
                                    <p:animEffect transition="in" filter="strips(downRight)">
                                      <p:cBhvr>
                                        <p:cTn id="15" dur="1000"/>
                                        <p:tgtEl>
                                          <p:spTgt spid="122885">
                                            <p:txEl>
                                              <p:pRg st="3" end="3"/>
                                            </p:txEl>
                                          </p:spTgt>
                                        </p:tgtEl>
                                      </p:cBhvr>
                                    </p:animEffect>
                                  </p:childTnLst>
                                </p:cTn>
                              </p:par>
                            </p:childTnLst>
                          </p:cTn>
                        </p:par>
                        <p:par>
                          <p:cTn id="16" fill="hold">
                            <p:stCondLst>
                              <p:cond delay="4500"/>
                            </p:stCondLst>
                            <p:childTnLst>
                              <p:par>
                                <p:cTn id="17" presetID="18" presetClass="entr" presetSubtype="6" fill="hold" nodeType="afterEffect">
                                  <p:stCondLst>
                                    <p:cond delay="500"/>
                                  </p:stCondLst>
                                  <p:childTnLst>
                                    <p:set>
                                      <p:cBhvr>
                                        <p:cTn id="18" dur="1" fill="hold">
                                          <p:stCondLst>
                                            <p:cond delay="0"/>
                                          </p:stCondLst>
                                        </p:cTn>
                                        <p:tgtEl>
                                          <p:spTgt spid="122885">
                                            <p:txEl>
                                              <p:pRg st="4" end="4"/>
                                            </p:txEl>
                                          </p:spTgt>
                                        </p:tgtEl>
                                        <p:attrNameLst>
                                          <p:attrName>style.visibility</p:attrName>
                                        </p:attrNameLst>
                                      </p:cBhvr>
                                      <p:to>
                                        <p:strVal val="visible"/>
                                      </p:to>
                                    </p:set>
                                    <p:animEffect transition="in" filter="strips(downRight)">
                                      <p:cBhvr>
                                        <p:cTn id="19" dur="1000"/>
                                        <p:tgtEl>
                                          <p:spTgt spid="122885">
                                            <p:txEl>
                                              <p:pRg st="4" end="4"/>
                                            </p:txEl>
                                          </p:spTgt>
                                        </p:tgtEl>
                                      </p:cBhvr>
                                    </p:animEffect>
                                  </p:childTnLst>
                                </p:cTn>
                              </p:par>
                            </p:childTnLst>
                          </p:cTn>
                        </p:par>
                        <p:par>
                          <p:cTn id="20" fill="hold">
                            <p:stCondLst>
                              <p:cond delay="6000"/>
                            </p:stCondLst>
                            <p:childTnLst>
                              <p:par>
                                <p:cTn id="21" presetID="18" presetClass="entr" presetSubtype="6" fill="hold" nodeType="afterEffect">
                                  <p:stCondLst>
                                    <p:cond delay="500"/>
                                  </p:stCondLst>
                                  <p:childTnLst>
                                    <p:set>
                                      <p:cBhvr>
                                        <p:cTn id="22" dur="1" fill="hold">
                                          <p:stCondLst>
                                            <p:cond delay="0"/>
                                          </p:stCondLst>
                                        </p:cTn>
                                        <p:tgtEl>
                                          <p:spTgt spid="122885">
                                            <p:txEl>
                                              <p:pRg st="5" end="5"/>
                                            </p:txEl>
                                          </p:spTgt>
                                        </p:tgtEl>
                                        <p:attrNameLst>
                                          <p:attrName>style.visibility</p:attrName>
                                        </p:attrNameLst>
                                      </p:cBhvr>
                                      <p:to>
                                        <p:strVal val="visible"/>
                                      </p:to>
                                    </p:set>
                                    <p:animEffect transition="in" filter="strips(downRight)">
                                      <p:cBhvr>
                                        <p:cTn id="23" dur="1000"/>
                                        <p:tgtEl>
                                          <p:spTgt spid="122885">
                                            <p:txEl>
                                              <p:pRg st="5" end="5"/>
                                            </p:txEl>
                                          </p:spTgt>
                                        </p:tgtEl>
                                      </p:cBhvr>
                                    </p:animEffect>
                                  </p:childTnLst>
                                </p:cTn>
                              </p:par>
                            </p:childTnLst>
                          </p:cTn>
                        </p:par>
                        <p:par>
                          <p:cTn id="24" fill="hold">
                            <p:stCondLst>
                              <p:cond delay="7500"/>
                            </p:stCondLst>
                            <p:childTnLst>
                              <p:par>
                                <p:cTn id="25" presetID="18" presetClass="entr" presetSubtype="6" fill="hold" nodeType="afterEffect">
                                  <p:stCondLst>
                                    <p:cond delay="500"/>
                                  </p:stCondLst>
                                  <p:childTnLst>
                                    <p:set>
                                      <p:cBhvr>
                                        <p:cTn id="26" dur="1" fill="hold">
                                          <p:stCondLst>
                                            <p:cond delay="0"/>
                                          </p:stCondLst>
                                        </p:cTn>
                                        <p:tgtEl>
                                          <p:spTgt spid="122885">
                                            <p:txEl>
                                              <p:pRg st="6" end="6"/>
                                            </p:txEl>
                                          </p:spTgt>
                                        </p:tgtEl>
                                        <p:attrNameLst>
                                          <p:attrName>style.visibility</p:attrName>
                                        </p:attrNameLst>
                                      </p:cBhvr>
                                      <p:to>
                                        <p:strVal val="visible"/>
                                      </p:to>
                                    </p:set>
                                    <p:animEffect transition="in" filter="strips(downRight)">
                                      <p:cBhvr>
                                        <p:cTn id="27" dur="1000"/>
                                        <p:tgtEl>
                                          <p:spTgt spid="1228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sp>
        <p:nvSpPr>
          <p:cNvPr id="24579" name="Rectangle 3"/>
          <p:cNvSpPr>
            <a:spLocks noGrp="1" noChangeArrowheads="1"/>
          </p:cNvSpPr>
          <p:nvPr>
            <p:ph idx="1"/>
          </p:nvPr>
        </p:nvSpPr>
        <p:spPr/>
        <p:txBody>
          <a:bodyPr/>
          <a:lstStyle/>
          <a:p>
            <a:pPr eaLnBrk="1" hangingPunct="1"/>
            <a:r>
              <a:rPr lang="en-US" b="1" smtClean="0"/>
              <a:t>Two-Factor Theory </a:t>
            </a:r>
          </a:p>
          <a:p>
            <a:pPr lvl="1" eaLnBrk="1" hangingPunct="1"/>
            <a:r>
              <a:rPr lang="en-US" smtClean="0"/>
              <a:t>Identifies two different factors as primary causes of job satisfaction and job dissatisfaction.</a:t>
            </a:r>
          </a:p>
          <a:p>
            <a:pPr lvl="1" eaLnBrk="1" hangingPunct="1"/>
            <a:r>
              <a:rPr lang="en-US" smtClean="0"/>
              <a:t>Also known as the </a:t>
            </a:r>
            <a:r>
              <a:rPr lang="en-US" b="1" smtClean="0">
                <a:solidFill>
                  <a:srgbClr val="FC6702"/>
                </a:solidFill>
              </a:rPr>
              <a:t>motivator-hygiene</a:t>
            </a:r>
            <a:r>
              <a:rPr lang="en-US" b="1" smtClean="0"/>
              <a:t> </a:t>
            </a:r>
            <a:r>
              <a:rPr lang="en-US" smtClean="0"/>
              <a:t>theory.</a:t>
            </a:r>
          </a:p>
        </p:txBody>
      </p:sp>
      <p:sp>
        <p:nvSpPr>
          <p:cNvPr id="24580"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5-</a:t>
            </a:r>
            <a:fld id="{8120F773-A984-4CBC-955C-44114A4D3E2C}" type="slidenum">
              <a:rPr lang="en-US" smtClean="0"/>
              <a:pPr/>
              <a:t>25</a:t>
            </a:fld>
            <a:endParaRPr lang="en-US" smtClean="0"/>
          </a:p>
        </p:txBody>
      </p:sp>
      <p:sp>
        <p:nvSpPr>
          <p:cNvPr id="24581"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Copyright © 2010 John Wiley &amp; Sons, Inc.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sp>
        <p:nvSpPr>
          <p:cNvPr id="176131" name="Rectangle 3"/>
          <p:cNvSpPr>
            <a:spLocks noGrp="1" noChangeArrowheads="1"/>
          </p:cNvSpPr>
          <p:nvPr>
            <p:ph idx="1"/>
          </p:nvPr>
        </p:nvSpPr>
        <p:spPr/>
        <p:txBody>
          <a:bodyPr>
            <a:normAutofit/>
          </a:bodyPr>
          <a:lstStyle/>
          <a:p>
            <a:pPr marL="448056" indent="-384048" eaLnBrk="1" fontAlgn="auto" hangingPunct="1">
              <a:spcAft>
                <a:spcPts val="0"/>
              </a:spcAft>
              <a:buFont typeface="Wingdings 2"/>
              <a:buNone/>
              <a:defRPr/>
            </a:pPr>
            <a:r>
              <a:rPr lang="en-US" b="1" dirty="0"/>
              <a:t>Hygiene factors</a:t>
            </a:r>
          </a:p>
          <a:p>
            <a:pPr marL="822960" lvl="1" eaLnBrk="1" fontAlgn="auto" hangingPunct="1">
              <a:spcAft>
                <a:spcPts val="0"/>
              </a:spcAft>
              <a:defRPr/>
            </a:pPr>
            <a:r>
              <a:rPr lang="en-US" dirty="0"/>
              <a:t>Sources of job dissatisfaction associated with job </a:t>
            </a:r>
            <a:r>
              <a:rPr lang="en-US" dirty="0" smtClean="0"/>
              <a:t>context.</a:t>
            </a:r>
            <a:endParaRPr lang="en-US" dirty="0"/>
          </a:p>
          <a:p>
            <a:pPr marL="822960" lvl="1" eaLnBrk="1" fontAlgn="auto" hangingPunct="1">
              <a:spcAft>
                <a:spcPts val="0"/>
              </a:spcAft>
              <a:defRPr/>
            </a:pPr>
            <a:r>
              <a:rPr lang="en-US" dirty="0"/>
              <a:t>Job dissatisfaction results when hygiene factors are </a:t>
            </a:r>
            <a:r>
              <a:rPr lang="en-US" dirty="0" smtClean="0"/>
              <a:t>poor. </a:t>
            </a:r>
            <a:endParaRPr lang="en-US" dirty="0"/>
          </a:p>
          <a:p>
            <a:pPr marL="822960" lvl="1" eaLnBrk="1" fontAlgn="auto" hangingPunct="1">
              <a:spcAft>
                <a:spcPts val="0"/>
              </a:spcAft>
              <a:defRPr/>
            </a:pPr>
            <a:r>
              <a:rPr lang="en-US" dirty="0"/>
              <a:t>Improving the hygiene factors only decreases job </a:t>
            </a:r>
            <a:r>
              <a:rPr lang="en-US" dirty="0" smtClean="0"/>
              <a:t>dissatisfaction.</a:t>
            </a:r>
            <a:endParaRPr lang="en-US" dirty="0"/>
          </a:p>
          <a:p>
            <a:pPr marL="448056" indent="-384048" eaLnBrk="1" fontAlgn="auto" hangingPunct="1">
              <a:spcAft>
                <a:spcPts val="0"/>
              </a:spcAft>
              <a:buFont typeface="Wingdings 2"/>
              <a:buNone/>
              <a:defRPr/>
            </a:pPr>
            <a:endParaRPr lang="en-US" dirty="0"/>
          </a:p>
        </p:txBody>
      </p:sp>
      <p:sp>
        <p:nvSpPr>
          <p:cNvPr id="25604" name="Slide Number Placehold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5-</a:t>
            </a:r>
            <a:fld id="{DB862AF0-3979-471A-96C2-9C92FF40DD1A}" type="slidenum">
              <a:rPr lang="en-US" smtClean="0"/>
              <a:pPr/>
              <a:t>26</a:t>
            </a:fld>
            <a:endParaRPr lang="en-US" smtClean="0"/>
          </a:p>
        </p:txBody>
      </p:sp>
      <p:sp>
        <p:nvSpPr>
          <p:cNvPr id="25605"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Copyright © 2010 John Wiley &amp; Sons,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blinds(horizontal)">
                                      <p:cBhvr>
                                        <p:cTn id="7" dur="1000"/>
                                        <p:tgtEl>
                                          <p:spTgt spid="176131">
                                            <p:txEl>
                                              <p:pRg st="1" end="1"/>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animEffect transition="in" filter="blinds(horizontal)">
                                      <p:cBhvr>
                                        <p:cTn id="11" dur="1000"/>
                                        <p:tgtEl>
                                          <p:spTgt spid="176131">
                                            <p:txEl>
                                              <p:pRg st="2" end="2"/>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76131">
                                            <p:txEl>
                                              <p:pRg st="3" end="3"/>
                                            </p:txEl>
                                          </p:spTgt>
                                        </p:tgtEl>
                                        <p:attrNameLst>
                                          <p:attrName>style.visibility</p:attrName>
                                        </p:attrNameLst>
                                      </p:cBhvr>
                                      <p:to>
                                        <p:strVal val="visible"/>
                                      </p:to>
                                    </p:set>
                                    <p:animEffect transition="in" filter="blinds(horizontal)">
                                      <p:cBhvr>
                                        <p:cTn id="15" dur="10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What can We Learn From the Needs Theories of Motivation?</a:t>
            </a:r>
            <a:endParaRPr lang="en-US" dirty="0">
              <a:solidFill>
                <a:schemeClr val="accent1">
                  <a:tint val="83000"/>
                  <a:satMod val="150000"/>
                </a:schemeClr>
              </a:solidFill>
            </a:endParaRPr>
          </a:p>
        </p:txBody>
      </p:sp>
      <p:sp>
        <p:nvSpPr>
          <p:cNvPr id="177155" name="Rectangle 3"/>
          <p:cNvSpPr>
            <a:spLocks noGrp="1" noChangeArrowheads="1"/>
          </p:cNvSpPr>
          <p:nvPr>
            <p:ph idx="1"/>
          </p:nvPr>
        </p:nvSpPr>
        <p:spPr/>
        <p:txBody>
          <a:bodyPr/>
          <a:lstStyle/>
          <a:p>
            <a:pPr algn="just" eaLnBrk="1" hangingPunct="1"/>
            <a:r>
              <a:rPr lang="en-US" b="1" dirty="0" smtClean="0"/>
              <a:t>Motivator factors</a:t>
            </a:r>
          </a:p>
          <a:p>
            <a:pPr lvl="1" algn="just" eaLnBrk="1" hangingPunct="1"/>
            <a:r>
              <a:rPr lang="en-US" dirty="0" smtClean="0"/>
              <a:t>Sources of job satisfaction related to job content.</a:t>
            </a:r>
          </a:p>
          <a:p>
            <a:pPr lvl="1" algn="just" eaLnBrk="1" hangingPunct="1"/>
            <a:r>
              <a:rPr lang="en-US" dirty="0" smtClean="0"/>
              <a:t>Presence or absence of motivators is the key link to satisfaction.</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Effect transition="in" filter="blinds(horizontal)">
                                      <p:cBhvr>
                                        <p:cTn id="7" dur="500"/>
                                        <p:tgtEl>
                                          <p:spTgt spid="177155">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animEffect transition="in" filter="blinds(horizontal)">
                                      <p:cBhvr>
                                        <p:cTn id="11" dur="10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81000" y="152400"/>
            <a:ext cx="8382000" cy="1295400"/>
          </a:xfrm>
        </p:spPr>
        <p:txBody>
          <a:bodyPr/>
          <a:lstStyle/>
          <a:p>
            <a:pPr indent="0" eaLnBrk="1" fontAlgn="auto" hangingPunct="1">
              <a:spcAft>
                <a:spcPts val="0"/>
              </a:spcAft>
              <a:defRPr/>
            </a:pPr>
            <a:r>
              <a:rPr lang="en-US" sz="2800" b="1" dirty="0" smtClean="0">
                <a:solidFill>
                  <a:schemeClr val="accent1">
                    <a:tint val="83000"/>
                    <a:satMod val="150000"/>
                  </a:schemeClr>
                </a:solidFill>
              </a:rPr>
              <a:t>Sources </a:t>
            </a:r>
            <a:r>
              <a:rPr lang="en-US" sz="2800" b="1" dirty="0">
                <a:solidFill>
                  <a:schemeClr val="accent1">
                    <a:tint val="83000"/>
                    <a:satMod val="150000"/>
                  </a:schemeClr>
                </a:solidFill>
              </a:rPr>
              <a:t>of dissatisfaction and satisfaction in Herzberg’s two-factor theory.</a:t>
            </a:r>
            <a:r>
              <a:rPr lang="en-US" sz="2800" dirty="0">
                <a:solidFill>
                  <a:schemeClr val="accent1">
                    <a:tint val="83000"/>
                    <a:satMod val="150000"/>
                  </a:schemeClr>
                </a:solidFill>
              </a:rPr>
              <a:t> </a:t>
            </a:r>
          </a:p>
        </p:txBody>
      </p:sp>
      <p:graphicFrame>
        <p:nvGraphicFramePr>
          <p:cNvPr id="9" name="Content Placeholder 8"/>
          <p:cNvGraphicFramePr>
            <a:graphicFrameLocks noGrp="1"/>
          </p:cNvGraphicFramePr>
          <p:nvPr>
            <p:ph sz="half" idx="1"/>
          </p:nvPr>
        </p:nvGraphicFramePr>
        <p:xfrm>
          <a:off x="1066800" y="1600200"/>
          <a:ext cx="6248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Equity Theory of Motivation?</a:t>
            </a:r>
          </a:p>
        </p:txBody>
      </p:sp>
      <p:sp>
        <p:nvSpPr>
          <p:cNvPr id="178179" name="Rectangle 3"/>
          <p:cNvSpPr>
            <a:spLocks noGrp="1" noChangeArrowheads="1"/>
          </p:cNvSpPr>
          <p:nvPr>
            <p:ph idx="1"/>
          </p:nvPr>
        </p:nvSpPr>
        <p:spPr/>
        <p:txBody>
          <a:bodyPr>
            <a:normAutofit/>
          </a:bodyPr>
          <a:lstStyle/>
          <a:p>
            <a:pPr marL="448056" indent="-384048" eaLnBrk="1" fontAlgn="auto" hangingPunct="1">
              <a:spcAft>
                <a:spcPts val="0"/>
              </a:spcAft>
              <a:buFont typeface="Wingdings 2"/>
              <a:buNone/>
              <a:defRPr/>
            </a:pPr>
            <a:r>
              <a:rPr lang="en-US" b="1" dirty="0"/>
              <a:t>Equity Theory</a:t>
            </a:r>
            <a:r>
              <a:rPr lang="en-US" dirty="0"/>
              <a:t> </a:t>
            </a:r>
          </a:p>
          <a:p>
            <a:pPr marL="448056" indent="-384048" eaLnBrk="1" fontAlgn="auto" hangingPunct="1">
              <a:spcAft>
                <a:spcPts val="0"/>
              </a:spcAft>
              <a:buFont typeface="Wingdings 2"/>
              <a:buNone/>
              <a:defRPr/>
            </a:pPr>
            <a:r>
              <a:rPr lang="en-US" dirty="0" smtClean="0"/>
              <a:t>Any </a:t>
            </a:r>
            <a:r>
              <a:rPr lang="en-US" dirty="0"/>
              <a:t>perceived </a:t>
            </a:r>
            <a:r>
              <a:rPr lang="en-US" dirty="0" smtClean="0"/>
              <a:t>inequity</a:t>
            </a:r>
          </a:p>
          <a:p>
            <a:pPr marL="448056" indent="-384048" eaLnBrk="1" fontAlgn="auto" hangingPunct="1">
              <a:spcAft>
                <a:spcPts val="0"/>
              </a:spcAft>
              <a:buFont typeface="Wingdings 2"/>
              <a:buNone/>
              <a:defRPr/>
            </a:pPr>
            <a:r>
              <a:rPr lang="en-US" dirty="0" smtClean="0"/>
              <a:t> </a:t>
            </a:r>
            <a:r>
              <a:rPr lang="en-US" dirty="0"/>
              <a:t>becomes a motivating state </a:t>
            </a:r>
            <a:endParaRPr lang="en-US" dirty="0" smtClean="0"/>
          </a:p>
          <a:p>
            <a:pPr marL="448056" indent="-384048" eaLnBrk="1" fontAlgn="auto" hangingPunct="1">
              <a:spcAft>
                <a:spcPts val="0"/>
              </a:spcAft>
              <a:buFont typeface="Wingdings 2"/>
              <a:buNone/>
              <a:defRPr/>
            </a:pPr>
            <a:r>
              <a:rPr lang="en-US" dirty="0" smtClean="0"/>
              <a:t>of mind. </a:t>
            </a:r>
          </a:p>
          <a:p>
            <a:pPr marL="822960" lvl="1" eaLnBrk="1" fontAlgn="auto" hangingPunct="1">
              <a:spcAft>
                <a:spcPts val="0"/>
              </a:spcAft>
              <a:defRPr/>
            </a:pPr>
            <a:r>
              <a:rPr lang="en-US" dirty="0" smtClean="0"/>
              <a:t>People </a:t>
            </a:r>
            <a:r>
              <a:rPr lang="en-US" dirty="0"/>
              <a:t>are motivated to behave in ways that restore equity in </a:t>
            </a:r>
            <a:r>
              <a:rPr lang="en-US" dirty="0" smtClean="0"/>
              <a:t>situations.</a:t>
            </a:r>
            <a:endParaRPr lang="en-US" dirty="0"/>
          </a:p>
          <a:p>
            <a:pPr marL="822960" lvl="1" eaLnBrk="1" fontAlgn="auto" hangingPunct="1">
              <a:spcAft>
                <a:spcPts val="0"/>
              </a:spcAft>
              <a:defRPr/>
            </a:pPr>
            <a:r>
              <a:rPr lang="en-US" dirty="0"/>
              <a:t>Foundation of equity is social </a:t>
            </a:r>
            <a:r>
              <a:rPr lang="en-US" dirty="0" smtClean="0"/>
              <a:t>comparison.</a:t>
            </a:r>
            <a:endParaRPr lang="en-US" dirty="0"/>
          </a:p>
        </p:txBody>
      </p:sp>
      <p:pic>
        <p:nvPicPr>
          <p:cNvPr id="28678" name="Picture 4" descr="C:\Documents and Settings\Victoria W\Local Settings\Temporary Internet Files\Content.IE5\SZ93QQJL\MCj02157350000[1].wmf"/>
          <p:cNvPicPr>
            <a:picLocks noChangeAspect="1" noChangeArrowheads="1"/>
          </p:cNvPicPr>
          <p:nvPr/>
        </p:nvPicPr>
        <p:blipFill>
          <a:blip r:embed="rId3"/>
          <a:srcRect/>
          <a:stretch>
            <a:fillRect/>
          </a:stretch>
        </p:blipFill>
        <p:spPr bwMode="auto">
          <a:xfrm>
            <a:off x="6154738" y="685800"/>
            <a:ext cx="2989262" cy="2887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Direction ?</a:t>
            </a:r>
            <a:endParaRPr lang="en-US" dirty="0"/>
          </a:p>
        </p:txBody>
      </p:sp>
      <p:sp>
        <p:nvSpPr>
          <p:cNvPr id="6147" name="Content Placeholder 2"/>
          <p:cNvSpPr>
            <a:spLocks noGrp="1"/>
          </p:cNvSpPr>
          <p:nvPr>
            <p:ph idx="1"/>
          </p:nvPr>
        </p:nvSpPr>
        <p:spPr>
          <a:xfrm>
            <a:off x="228600" y="1371600"/>
            <a:ext cx="5410200" cy="3687763"/>
          </a:xfrm>
        </p:spPr>
        <p:txBody>
          <a:bodyPr>
            <a:normAutofit fontScale="85000" lnSpcReduction="10000"/>
          </a:bodyPr>
          <a:lstStyle/>
          <a:p>
            <a:pPr eaLnBrk="1" hangingPunct="1">
              <a:lnSpc>
                <a:spcPct val="150000"/>
              </a:lnSpc>
            </a:pPr>
            <a:r>
              <a:rPr lang="en-US" sz="2400" b="1" smtClean="0"/>
              <a:t>DIRECTING</a:t>
            </a:r>
            <a:r>
              <a:rPr lang="en-US" sz="2400" smtClean="0"/>
              <a:t> is said to be a process in which the </a:t>
            </a:r>
            <a:r>
              <a:rPr lang="en-US" sz="2400" b="1" smtClean="0"/>
              <a:t>managers</a:t>
            </a:r>
            <a:r>
              <a:rPr lang="en-US" sz="2400" smtClean="0"/>
              <a:t> instruct, guide and oversee the performance of the workers to achieve predetermined goals. </a:t>
            </a:r>
          </a:p>
          <a:p>
            <a:pPr eaLnBrk="1" hangingPunct="1">
              <a:lnSpc>
                <a:spcPct val="150000"/>
              </a:lnSpc>
            </a:pPr>
            <a:r>
              <a:rPr lang="en-US" sz="2400" b="1" smtClean="0"/>
              <a:t>Directing </a:t>
            </a:r>
            <a:r>
              <a:rPr lang="en-US" sz="2400" smtClean="0"/>
              <a:t>is said to be the heart of </a:t>
            </a:r>
            <a:r>
              <a:rPr lang="en-US" sz="2400" b="1" smtClean="0"/>
              <a:t>management</a:t>
            </a:r>
            <a:r>
              <a:rPr lang="en-US" sz="2400" smtClean="0"/>
              <a:t> process. Planning, organizing, staffing have got no importance if direction function does not take place.</a:t>
            </a:r>
          </a:p>
        </p:txBody>
      </p:sp>
      <p:pic>
        <p:nvPicPr>
          <p:cNvPr id="6148" name="Picture 3" descr="iStock_000012933486Small.jpg"/>
          <p:cNvPicPr>
            <a:picLocks noChangeAspect="1"/>
          </p:cNvPicPr>
          <p:nvPr/>
        </p:nvPicPr>
        <p:blipFill>
          <a:blip r:embed="rId3"/>
          <a:srcRect/>
          <a:stretch>
            <a:fillRect/>
          </a:stretch>
        </p:blipFill>
        <p:spPr bwMode="auto">
          <a:xfrm>
            <a:off x="5613400" y="1600200"/>
            <a:ext cx="3530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67494"/>
            <a:ext cx="8229600" cy="1399032"/>
          </a:xfrm>
        </p:spPr>
        <p:txBody>
          <a:bodyPr/>
          <a:lstStyle/>
          <a:p>
            <a:pPr marL="484632" indent="0" eaLnBrk="1" fontAlgn="auto" hangingPunct="1">
              <a:spcAft>
                <a:spcPts val="0"/>
              </a:spcAft>
              <a:defRPr/>
            </a:pPr>
            <a:r>
              <a:rPr lang="en-US" sz="3600">
                <a:solidFill>
                  <a:schemeClr val="accent1">
                    <a:tint val="83000"/>
                    <a:satMod val="150000"/>
                  </a:schemeClr>
                </a:solidFill>
              </a:rPr>
              <a:t>What is the Equity Theory of Motivation?</a:t>
            </a:r>
          </a:p>
        </p:txBody>
      </p:sp>
      <p:sp>
        <p:nvSpPr>
          <p:cNvPr id="29701" name="Text Box 3"/>
          <p:cNvSpPr txBox="1">
            <a:spLocks noChangeArrowheads="1"/>
          </p:cNvSpPr>
          <p:nvPr/>
        </p:nvSpPr>
        <p:spPr bwMode="auto">
          <a:xfrm>
            <a:off x="304800" y="2667000"/>
            <a:ext cx="4114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1"/>
                </a:solidFill>
              </a:rPr>
              <a:t>Individual</a:t>
            </a:r>
            <a:r>
              <a:rPr lang="en-US" sz="2800" b="1">
                <a:solidFill>
                  <a:srgbClr val="000066"/>
                </a:solidFill>
              </a:rPr>
              <a:t> </a:t>
            </a:r>
            <a:r>
              <a:rPr lang="en-US" sz="2800" b="1">
                <a:solidFill>
                  <a:schemeClr val="accent1"/>
                </a:solidFill>
              </a:rPr>
              <a:t>Outcomes</a:t>
            </a:r>
          </a:p>
        </p:txBody>
      </p:sp>
      <p:sp>
        <p:nvSpPr>
          <p:cNvPr id="29702" name="Text Box 4"/>
          <p:cNvSpPr txBox="1">
            <a:spLocks noChangeArrowheads="1"/>
          </p:cNvSpPr>
          <p:nvPr/>
        </p:nvSpPr>
        <p:spPr bwMode="auto">
          <a:xfrm>
            <a:off x="381000" y="3581400"/>
            <a:ext cx="3657600" cy="519113"/>
          </a:xfrm>
          <a:prstGeom prst="rect">
            <a:avLst/>
          </a:prstGeom>
          <a:noFill/>
          <a:ln w="9525" algn="ctr">
            <a:noFill/>
            <a:miter lim="800000"/>
            <a:headEnd/>
            <a:tailEnd/>
          </a:ln>
        </p:spPr>
        <p:txBody>
          <a:bodyPr>
            <a:spAutoFit/>
          </a:bodyPr>
          <a:lstStyle/>
          <a:p>
            <a:pPr eaLnBrk="0" hangingPunct="0">
              <a:spcBef>
                <a:spcPct val="50000"/>
              </a:spcBef>
            </a:pPr>
            <a:r>
              <a:rPr lang="en-US" sz="2800" b="1">
                <a:solidFill>
                  <a:schemeClr val="accent1"/>
                </a:solidFill>
              </a:rPr>
              <a:t>Individual Efforts</a:t>
            </a:r>
          </a:p>
        </p:txBody>
      </p:sp>
      <p:sp>
        <p:nvSpPr>
          <p:cNvPr id="29703" name="Text Box 5"/>
          <p:cNvSpPr txBox="1">
            <a:spLocks noChangeArrowheads="1"/>
          </p:cNvSpPr>
          <p:nvPr/>
        </p:nvSpPr>
        <p:spPr bwMode="auto">
          <a:xfrm>
            <a:off x="4495800" y="2743200"/>
            <a:ext cx="3657600" cy="519113"/>
          </a:xfrm>
          <a:prstGeom prst="rect">
            <a:avLst/>
          </a:prstGeom>
          <a:noFill/>
          <a:ln w="9525" algn="ctr">
            <a:noFill/>
            <a:miter lim="800000"/>
            <a:headEnd/>
            <a:tailEnd/>
          </a:ln>
        </p:spPr>
        <p:txBody>
          <a:bodyPr>
            <a:spAutoFit/>
          </a:bodyPr>
          <a:lstStyle/>
          <a:p>
            <a:pPr eaLnBrk="0" hangingPunct="0">
              <a:spcBef>
                <a:spcPct val="50000"/>
              </a:spcBef>
            </a:pPr>
            <a:r>
              <a:rPr lang="en-US" sz="2800" b="1">
                <a:solidFill>
                  <a:schemeClr val="accent1"/>
                </a:solidFill>
              </a:rPr>
              <a:t>Others’ Outcomes</a:t>
            </a:r>
          </a:p>
        </p:txBody>
      </p:sp>
      <p:sp>
        <p:nvSpPr>
          <p:cNvPr id="29704" name="Text Box 6"/>
          <p:cNvSpPr txBox="1">
            <a:spLocks noChangeArrowheads="1"/>
          </p:cNvSpPr>
          <p:nvPr/>
        </p:nvSpPr>
        <p:spPr bwMode="auto">
          <a:xfrm>
            <a:off x="4724400" y="3505200"/>
            <a:ext cx="3352800" cy="519113"/>
          </a:xfrm>
          <a:prstGeom prst="rect">
            <a:avLst/>
          </a:prstGeom>
          <a:noFill/>
          <a:ln w="9525" algn="ctr">
            <a:noFill/>
            <a:miter lim="800000"/>
            <a:headEnd/>
            <a:tailEnd/>
          </a:ln>
        </p:spPr>
        <p:txBody>
          <a:bodyPr>
            <a:spAutoFit/>
          </a:bodyPr>
          <a:lstStyle/>
          <a:p>
            <a:pPr eaLnBrk="0" hangingPunct="0">
              <a:spcBef>
                <a:spcPct val="50000"/>
              </a:spcBef>
            </a:pPr>
            <a:r>
              <a:rPr lang="en-US" sz="2800" b="1">
                <a:solidFill>
                  <a:schemeClr val="accent1"/>
                </a:solidFill>
              </a:rPr>
              <a:t>Others’ Efforts</a:t>
            </a:r>
          </a:p>
        </p:txBody>
      </p:sp>
      <p:sp>
        <p:nvSpPr>
          <p:cNvPr id="29705" name="Line 7"/>
          <p:cNvSpPr>
            <a:spLocks noChangeShapeType="1"/>
          </p:cNvSpPr>
          <p:nvPr/>
        </p:nvSpPr>
        <p:spPr bwMode="auto">
          <a:xfrm>
            <a:off x="381000" y="3429000"/>
            <a:ext cx="4495800" cy="0"/>
          </a:xfrm>
          <a:prstGeom prst="line">
            <a:avLst/>
          </a:prstGeom>
          <a:noFill/>
          <a:ln w="25400">
            <a:solidFill>
              <a:srgbClr val="000066"/>
            </a:solidFill>
            <a:round/>
            <a:headEnd/>
            <a:tailEnd/>
          </a:ln>
        </p:spPr>
        <p:txBody>
          <a:bodyPr>
            <a:spAutoFit/>
          </a:bodyPr>
          <a:lstStyle/>
          <a:p>
            <a:endParaRPr lang="en-US"/>
          </a:p>
        </p:txBody>
      </p:sp>
      <p:sp>
        <p:nvSpPr>
          <p:cNvPr id="29706" name="Line 8"/>
          <p:cNvSpPr>
            <a:spLocks noChangeShapeType="1"/>
          </p:cNvSpPr>
          <p:nvPr/>
        </p:nvSpPr>
        <p:spPr bwMode="auto">
          <a:xfrm>
            <a:off x="4495800" y="3429000"/>
            <a:ext cx="3429000" cy="0"/>
          </a:xfrm>
          <a:prstGeom prst="line">
            <a:avLst/>
          </a:prstGeom>
          <a:noFill/>
          <a:ln w="25400">
            <a:solidFill>
              <a:srgbClr val="000066"/>
            </a:solidFill>
            <a:round/>
            <a:headEnd/>
            <a:tailEnd/>
          </a:ln>
        </p:spPr>
        <p:txBody>
          <a:bodyPr>
            <a:spAutoFit/>
          </a:bodyPr>
          <a:lstStyle/>
          <a:p>
            <a:endParaRPr lang="en-US"/>
          </a:p>
        </p:txBody>
      </p:sp>
      <p:sp>
        <p:nvSpPr>
          <p:cNvPr id="29707" name="Text Box 9"/>
          <p:cNvSpPr txBox="1">
            <a:spLocks noChangeArrowheads="1"/>
          </p:cNvSpPr>
          <p:nvPr/>
        </p:nvSpPr>
        <p:spPr bwMode="auto">
          <a:xfrm>
            <a:off x="3962400" y="2667000"/>
            <a:ext cx="457200" cy="1323975"/>
          </a:xfrm>
          <a:prstGeom prst="rect">
            <a:avLst/>
          </a:prstGeom>
          <a:noFill/>
          <a:ln w="9525" algn="ctr">
            <a:noFill/>
            <a:miter lim="800000"/>
            <a:headEnd/>
            <a:tailEnd/>
          </a:ln>
        </p:spPr>
        <p:txBody>
          <a:bodyPr>
            <a:spAutoFit/>
          </a:bodyPr>
          <a:lstStyle/>
          <a:p>
            <a:pPr eaLnBrk="0" hangingPunct="0">
              <a:spcBef>
                <a:spcPct val="50000"/>
              </a:spcBef>
            </a:pPr>
            <a:r>
              <a:rPr lang="en-US" sz="3200" b="1">
                <a:solidFill>
                  <a:srgbClr val="000066"/>
                </a:solidFill>
                <a:cs typeface="Arial" charset="0"/>
              </a:rPr>
              <a:t>&gt;</a:t>
            </a:r>
          </a:p>
          <a:p>
            <a:pPr eaLnBrk="0" hangingPunct="0">
              <a:spcBef>
                <a:spcPct val="50000"/>
              </a:spcBef>
            </a:pPr>
            <a:r>
              <a:rPr lang="en-US" sz="3200" b="1">
                <a:solidFill>
                  <a:srgbClr val="000066"/>
                </a:solidFill>
                <a:cs typeface="Arial" charset="0"/>
              </a:rPr>
              <a:t>&lt;</a:t>
            </a:r>
            <a:endParaRPr lang="en-US" sz="2800" b="1">
              <a:solidFill>
                <a:srgbClr val="000066"/>
              </a:solidFill>
              <a:cs typeface="Arial" charset="0"/>
            </a:endParaRPr>
          </a:p>
        </p:txBody>
      </p:sp>
      <p:sp>
        <p:nvSpPr>
          <p:cNvPr id="29708" name="Line 10"/>
          <p:cNvSpPr>
            <a:spLocks noChangeShapeType="1"/>
          </p:cNvSpPr>
          <p:nvPr/>
        </p:nvSpPr>
        <p:spPr bwMode="auto">
          <a:xfrm>
            <a:off x="4038600" y="3429000"/>
            <a:ext cx="304800" cy="0"/>
          </a:xfrm>
          <a:prstGeom prst="line">
            <a:avLst/>
          </a:prstGeom>
          <a:noFill/>
          <a:ln w="22225">
            <a:solidFill>
              <a:srgbClr val="000066"/>
            </a:solidFill>
            <a:round/>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Equity Theory of Motivation?</a:t>
            </a:r>
          </a:p>
        </p:txBody>
      </p:sp>
      <p:sp>
        <p:nvSpPr>
          <p:cNvPr id="181251" name="Rectangle 3"/>
          <p:cNvSpPr>
            <a:spLocks noGrp="1" noChangeArrowheads="1"/>
          </p:cNvSpPr>
          <p:nvPr>
            <p:ph idx="1"/>
          </p:nvPr>
        </p:nvSpPr>
        <p:spPr/>
        <p:txBody>
          <a:bodyPr/>
          <a:lstStyle/>
          <a:p>
            <a:pPr algn="just" eaLnBrk="1" hangingPunct="1"/>
            <a:r>
              <a:rPr lang="en-US" b="1" dirty="0" smtClean="0"/>
              <a:t>Equity theory prediction:</a:t>
            </a:r>
          </a:p>
          <a:p>
            <a:pPr lvl="1" algn="just" eaLnBrk="1" hangingPunct="1"/>
            <a:r>
              <a:rPr lang="en-US" dirty="0" smtClean="0"/>
              <a:t>Negative inequity.</a:t>
            </a:r>
          </a:p>
          <a:p>
            <a:pPr lvl="2" algn="just" eaLnBrk="1" hangingPunct="1"/>
            <a:r>
              <a:rPr lang="en-US" dirty="0" smtClean="0"/>
              <a:t>Individual feels he/she has received relatively less than others in proportion to work inputs.</a:t>
            </a:r>
          </a:p>
          <a:p>
            <a:pPr lvl="2" algn="just" eaLnBrk="1" hangingPunct="1">
              <a:buNone/>
            </a:pPr>
            <a:endParaRPr lang="en-US" dirty="0" smtClean="0"/>
          </a:p>
          <a:p>
            <a:pPr lvl="1" algn="just" eaLnBrk="1" hangingPunct="1"/>
            <a:r>
              <a:rPr lang="en-US" dirty="0" smtClean="0"/>
              <a:t>Positive inequity.</a:t>
            </a:r>
          </a:p>
          <a:p>
            <a:pPr lvl="2" algn="just" eaLnBrk="1" hangingPunct="1"/>
            <a:r>
              <a:rPr lang="en-US" dirty="0" smtClean="0"/>
              <a:t>Individual feels he/she has received relatively more than others in proportion to work inputs.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 calcmode="lin" valueType="num">
                                      <p:cBhvr additive="base">
                                        <p:cTn id="11"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12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 calcmode="lin" valueType="num">
                                      <p:cBhvr additive="base">
                                        <p:cTn id="15"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12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1251">
                                            <p:txEl>
                                              <p:pRg st="5" end="5"/>
                                            </p:txEl>
                                          </p:spTgt>
                                        </p:tgtEl>
                                        <p:attrNameLst>
                                          <p:attrName>style.visibility</p:attrName>
                                        </p:attrNameLst>
                                      </p:cBhvr>
                                      <p:to>
                                        <p:strVal val="visible"/>
                                      </p:to>
                                    </p:set>
                                    <p:anim calcmode="lin" valueType="num">
                                      <p:cBhvr additive="base">
                                        <p:cTn id="23" dur="500" fill="hold"/>
                                        <p:tgtEl>
                                          <p:spTgt spid="18125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12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Equity Theory of Motivation?</a:t>
            </a:r>
          </a:p>
        </p:txBody>
      </p:sp>
      <p:sp>
        <p:nvSpPr>
          <p:cNvPr id="130053" name="Rectangle 5"/>
          <p:cNvSpPr>
            <a:spLocks noGrp="1" noChangeArrowheads="1"/>
          </p:cNvSpPr>
          <p:nvPr>
            <p:ph idx="1"/>
          </p:nvPr>
        </p:nvSpPr>
        <p:spPr/>
        <p:txBody>
          <a:bodyPr>
            <a:normAutofit/>
          </a:bodyPr>
          <a:lstStyle/>
          <a:p>
            <a:pPr marL="448056" indent="-384048" algn="just" eaLnBrk="1" fontAlgn="auto" hangingPunct="1">
              <a:spcAft>
                <a:spcPts val="0"/>
              </a:spcAft>
              <a:buFont typeface="Wingdings 2"/>
              <a:buNone/>
              <a:defRPr/>
            </a:pPr>
            <a:r>
              <a:rPr lang="en-US" b="1" dirty="0"/>
              <a:t>Equity restoration behaviors.</a:t>
            </a:r>
          </a:p>
          <a:p>
            <a:pPr marL="822960" lvl="1" algn="just" eaLnBrk="1" fontAlgn="auto" hangingPunct="1">
              <a:spcAft>
                <a:spcPts val="0"/>
              </a:spcAft>
              <a:defRPr/>
            </a:pPr>
            <a:r>
              <a:rPr lang="en-US" dirty="0"/>
              <a:t>Change work inputs.</a:t>
            </a:r>
          </a:p>
          <a:p>
            <a:pPr marL="822960" lvl="1" algn="just" eaLnBrk="1" fontAlgn="auto" hangingPunct="1">
              <a:spcAft>
                <a:spcPts val="0"/>
              </a:spcAft>
              <a:defRPr/>
            </a:pPr>
            <a:r>
              <a:rPr lang="en-US" dirty="0"/>
              <a:t>Change the outcomes received.</a:t>
            </a:r>
          </a:p>
          <a:p>
            <a:pPr marL="822960" lvl="1" algn="just" eaLnBrk="1" fontAlgn="auto" hangingPunct="1">
              <a:spcAft>
                <a:spcPts val="0"/>
              </a:spcAft>
              <a:defRPr/>
            </a:pPr>
            <a:r>
              <a:rPr lang="en-US" dirty="0"/>
              <a:t>Leave the situation.</a:t>
            </a:r>
          </a:p>
          <a:p>
            <a:pPr marL="822960" lvl="1" algn="just" eaLnBrk="1" fontAlgn="auto" hangingPunct="1">
              <a:spcAft>
                <a:spcPts val="0"/>
              </a:spcAft>
              <a:defRPr/>
            </a:pPr>
            <a:r>
              <a:rPr lang="en-US" dirty="0"/>
              <a:t>Change the comparison person.</a:t>
            </a:r>
          </a:p>
          <a:p>
            <a:pPr marL="822960" lvl="1" algn="just" eaLnBrk="1" fontAlgn="auto" hangingPunct="1">
              <a:spcAft>
                <a:spcPts val="0"/>
              </a:spcAft>
              <a:defRPr/>
            </a:pPr>
            <a:r>
              <a:rPr lang="en-US" dirty="0"/>
              <a:t>Psychologically distort the comparisons.</a:t>
            </a:r>
          </a:p>
          <a:p>
            <a:pPr marL="822960" lvl="1" algn="just" eaLnBrk="1" fontAlgn="auto" hangingPunct="1">
              <a:spcAft>
                <a:spcPts val="0"/>
              </a:spcAft>
              <a:defRPr/>
            </a:pPr>
            <a:r>
              <a:rPr lang="en-US" dirty="0"/>
              <a:t>Take actions to change the inputs or outputs of the comparison person.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fade">
                                      <p:cBhvr>
                                        <p:cTn id="7" dur="2000"/>
                                        <p:tgtEl>
                                          <p:spTgt spid="1300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053">
                                            <p:txEl>
                                              <p:pRg st="1" end="1"/>
                                            </p:txEl>
                                          </p:spTgt>
                                        </p:tgtEl>
                                        <p:attrNameLst>
                                          <p:attrName>style.visibility</p:attrName>
                                        </p:attrNameLst>
                                      </p:cBhvr>
                                      <p:to>
                                        <p:strVal val="visible"/>
                                      </p:to>
                                    </p:set>
                                    <p:animEffect transition="in" filter="fade">
                                      <p:cBhvr>
                                        <p:cTn id="10" dur="2000"/>
                                        <p:tgtEl>
                                          <p:spTgt spid="1300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0053">
                                            <p:txEl>
                                              <p:pRg st="2" end="2"/>
                                            </p:txEl>
                                          </p:spTgt>
                                        </p:tgtEl>
                                        <p:attrNameLst>
                                          <p:attrName>style.visibility</p:attrName>
                                        </p:attrNameLst>
                                      </p:cBhvr>
                                      <p:to>
                                        <p:strVal val="visible"/>
                                      </p:to>
                                    </p:set>
                                    <p:animEffect transition="in" filter="fade">
                                      <p:cBhvr>
                                        <p:cTn id="13" dur="2000"/>
                                        <p:tgtEl>
                                          <p:spTgt spid="13005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053">
                                            <p:txEl>
                                              <p:pRg st="3" end="3"/>
                                            </p:txEl>
                                          </p:spTgt>
                                        </p:tgtEl>
                                        <p:attrNameLst>
                                          <p:attrName>style.visibility</p:attrName>
                                        </p:attrNameLst>
                                      </p:cBhvr>
                                      <p:to>
                                        <p:strVal val="visible"/>
                                      </p:to>
                                    </p:set>
                                    <p:animEffect transition="in" filter="fade">
                                      <p:cBhvr>
                                        <p:cTn id="16" dur="2000"/>
                                        <p:tgtEl>
                                          <p:spTgt spid="13005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0053">
                                            <p:txEl>
                                              <p:pRg st="4" end="4"/>
                                            </p:txEl>
                                          </p:spTgt>
                                        </p:tgtEl>
                                        <p:attrNameLst>
                                          <p:attrName>style.visibility</p:attrName>
                                        </p:attrNameLst>
                                      </p:cBhvr>
                                      <p:to>
                                        <p:strVal val="visible"/>
                                      </p:to>
                                    </p:set>
                                    <p:animEffect transition="in" filter="fade">
                                      <p:cBhvr>
                                        <p:cTn id="19" dur="2000"/>
                                        <p:tgtEl>
                                          <p:spTgt spid="13005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0053">
                                            <p:txEl>
                                              <p:pRg st="5" end="5"/>
                                            </p:txEl>
                                          </p:spTgt>
                                        </p:tgtEl>
                                        <p:attrNameLst>
                                          <p:attrName>style.visibility</p:attrName>
                                        </p:attrNameLst>
                                      </p:cBhvr>
                                      <p:to>
                                        <p:strVal val="visible"/>
                                      </p:to>
                                    </p:set>
                                    <p:animEffect transition="in" filter="fade">
                                      <p:cBhvr>
                                        <p:cTn id="22" dur="2000"/>
                                        <p:tgtEl>
                                          <p:spTgt spid="13005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0053">
                                            <p:txEl>
                                              <p:pRg st="6" end="6"/>
                                            </p:txEl>
                                          </p:spTgt>
                                        </p:tgtEl>
                                        <p:attrNameLst>
                                          <p:attrName>style.visibility</p:attrName>
                                        </p:attrNameLst>
                                      </p:cBhvr>
                                      <p:to>
                                        <p:strVal val="visible"/>
                                      </p:to>
                                    </p:set>
                                    <p:animEffect transition="in" filter="fade">
                                      <p:cBhvr>
                                        <p:cTn id="25" dur="2000"/>
                                        <p:tgtEl>
                                          <p:spTgt spid="1300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Equity Theory of Motivation?</a:t>
            </a:r>
          </a:p>
        </p:txBody>
      </p:sp>
      <p:sp>
        <p:nvSpPr>
          <p:cNvPr id="132101" name="Rectangle 5"/>
          <p:cNvSpPr>
            <a:spLocks noGrp="1" noChangeArrowheads="1"/>
          </p:cNvSpPr>
          <p:nvPr>
            <p:ph idx="1"/>
          </p:nvPr>
        </p:nvSpPr>
        <p:spPr/>
        <p:txBody>
          <a:bodyPr>
            <a:normAutofit/>
          </a:bodyPr>
          <a:lstStyle/>
          <a:p>
            <a:pPr marL="448056" indent="-384048" algn="just" eaLnBrk="1" fontAlgn="auto" hangingPunct="1">
              <a:spcAft>
                <a:spcPts val="0"/>
              </a:spcAft>
              <a:buFont typeface="Wingdings 2"/>
              <a:buNone/>
              <a:defRPr/>
            </a:pPr>
            <a:r>
              <a:rPr lang="en-US" dirty="0"/>
              <a:t>Steps for managing equity dynamics</a:t>
            </a:r>
          </a:p>
          <a:p>
            <a:pPr marL="822960" lvl="1" algn="just" eaLnBrk="1" fontAlgn="auto" hangingPunct="1">
              <a:spcAft>
                <a:spcPts val="0"/>
              </a:spcAft>
              <a:defRPr/>
            </a:pPr>
            <a:r>
              <a:rPr lang="en-US" sz="2400" dirty="0"/>
              <a:t>Recognize that equity comparisons are inevitable in the workplace.</a:t>
            </a:r>
          </a:p>
          <a:p>
            <a:pPr marL="822960" lvl="1" algn="just" eaLnBrk="1" fontAlgn="auto" hangingPunct="1">
              <a:spcAft>
                <a:spcPts val="0"/>
              </a:spcAft>
              <a:defRPr/>
            </a:pPr>
            <a:r>
              <a:rPr lang="en-US" sz="2400" dirty="0"/>
              <a:t>Anticipate felt negative inequities when rewards are given.</a:t>
            </a:r>
          </a:p>
          <a:p>
            <a:pPr marL="822960" lvl="1" algn="just" eaLnBrk="1" fontAlgn="auto" hangingPunct="1">
              <a:spcAft>
                <a:spcPts val="0"/>
              </a:spcAft>
              <a:defRPr/>
            </a:pPr>
            <a:r>
              <a:rPr lang="en-US" sz="2400" dirty="0"/>
              <a:t>Communicate clear evaluations for any rewards given.</a:t>
            </a:r>
          </a:p>
          <a:p>
            <a:pPr marL="822960" lvl="1" algn="just" eaLnBrk="1" fontAlgn="auto" hangingPunct="1">
              <a:spcAft>
                <a:spcPts val="0"/>
              </a:spcAft>
              <a:defRPr/>
            </a:pPr>
            <a:r>
              <a:rPr lang="en-US" sz="2400" dirty="0"/>
              <a:t>Communicate an appraisal of performance on which the reward is based.</a:t>
            </a:r>
          </a:p>
          <a:p>
            <a:pPr marL="822960" lvl="1" algn="just" eaLnBrk="1" fontAlgn="auto" hangingPunct="1">
              <a:spcAft>
                <a:spcPts val="0"/>
              </a:spcAft>
              <a:defRPr/>
            </a:pPr>
            <a:r>
              <a:rPr lang="en-US" sz="2400" dirty="0"/>
              <a:t>Communicate comparison points that are appropriate in the situation </a:t>
            </a: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Your experience…</a:t>
            </a:r>
            <a:endParaRPr lang="en-US" dirty="0">
              <a:solidFill>
                <a:schemeClr val="accent1">
                  <a:tint val="83000"/>
                  <a:satMod val="150000"/>
                </a:schemeClr>
              </a:solidFill>
            </a:endParaRPr>
          </a:p>
        </p:txBody>
      </p:sp>
      <p:sp>
        <p:nvSpPr>
          <p:cNvPr id="33795" name="Content Placeholder 2"/>
          <p:cNvSpPr>
            <a:spLocks noGrp="1"/>
          </p:cNvSpPr>
          <p:nvPr>
            <p:ph idx="1"/>
          </p:nvPr>
        </p:nvSpPr>
        <p:spPr>
          <a:xfrm>
            <a:off x="990600" y="1143000"/>
            <a:ext cx="7696200" cy="4419600"/>
          </a:xfrm>
        </p:spPr>
        <p:txBody>
          <a:bodyPr>
            <a:normAutofit lnSpcReduction="10000"/>
          </a:bodyPr>
          <a:lstStyle/>
          <a:p>
            <a:pPr marL="0" indent="-609600" algn="just" defTabSz="809625" eaLnBrk="1" hangingPunct="1">
              <a:lnSpc>
                <a:spcPct val="130000"/>
              </a:lnSpc>
            </a:pPr>
            <a:r>
              <a:rPr lang="en-US" sz="2300" b="1" dirty="0" smtClean="0"/>
              <a:t>You regularly work longer hours than anyone else in your department. Yet, you do not feel that you are being adequately recognized or rewarded.  According to equity theory, you will most likely ….</a:t>
            </a:r>
          </a:p>
          <a:p>
            <a:pPr marL="0" indent="-609600" algn="just" defTabSz="809625" eaLnBrk="1" hangingPunct="1">
              <a:lnSpc>
                <a:spcPct val="130000"/>
              </a:lnSpc>
              <a:buFont typeface="Wingdings" pitchFamily="2" charset="2"/>
              <a:buAutoNum type="arabicPeriod"/>
            </a:pPr>
            <a:r>
              <a:rPr lang="en-US" sz="2500" dirty="0" smtClean="0"/>
              <a:t>Increase your efforts by working longer hours.</a:t>
            </a:r>
          </a:p>
          <a:p>
            <a:pPr marL="0" indent="-609600" algn="just" defTabSz="809625" eaLnBrk="1" hangingPunct="1">
              <a:lnSpc>
                <a:spcPct val="130000"/>
              </a:lnSpc>
              <a:buFont typeface="Wingdings" pitchFamily="2" charset="2"/>
              <a:buAutoNum type="arabicPeriod"/>
            </a:pPr>
            <a:r>
              <a:rPr lang="en-US" sz="2500" dirty="0" smtClean="0"/>
              <a:t>Ask for a raise or bonus. </a:t>
            </a:r>
          </a:p>
          <a:p>
            <a:pPr marL="0" indent="-609600" algn="just" defTabSz="809625" eaLnBrk="1" hangingPunct="1">
              <a:lnSpc>
                <a:spcPct val="130000"/>
              </a:lnSpc>
              <a:buFont typeface="Wingdings" pitchFamily="2" charset="2"/>
              <a:buAutoNum type="arabicPeriod"/>
            </a:pPr>
            <a:r>
              <a:rPr lang="en-US" sz="2500" dirty="0" smtClean="0"/>
              <a:t>Reduce your efforts by decreasing  hours. </a:t>
            </a:r>
          </a:p>
          <a:p>
            <a:pPr marL="0" indent="-609600" algn="just" defTabSz="809625" eaLnBrk="1" hangingPunct="1">
              <a:lnSpc>
                <a:spcPct val="130000"/>
              </a:lnSpc>
              <a:buFont typeface="Wingdings" pitchFamily="2" charset="2"/>
              <a:buAutoNum type="arabicPeriod"/>
            </a:pPr>
            <a:r>
              <a:rPr lang="en-US" sz="2500" dirty="0" smtClean="0"/>
              <a:t>Frame the situation as a learning experience and beneficial for your future career. </a:t>
            </a:r>
          </a:p>
          <a:p>
            <a:pPr marL="0" indent="-609600" defTabSz="809625" eaLnBrk="1" hangingPunct="1">
              <a:lnSpc>
                <a:spcPct val="130000"/>
              </a:lnSpc>
            </a:pPr>
            <a:endParaRPr lang="en-US" sz="23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Equity Theory of Motivation?</a:t>
            </a:r>
          </a:p>
        </p:txBody>
      </p:sp>
      <p:sp>
        <p:nvSpPr>
          <p:cNvPr id="34819" name="Rectangle 3"/>
          <p:cNvSpPr>
            <a:spLocks noGrp="1" noChangeArrowheads="1"/>
          </p:cNvSpPr>
          <p:nvPr>
            <p:ph idx="1"/>
          </p:nvPr>
        </p:nvSpPr>
        <p:spPr>
          <a:xfrm>
            <a:off x="457200" y="2057400"/>
            <a:ext cx="8229600" cy="4114800"/>
          </a:xfrm>
        </p:spPr>
        <p:txBody>
          <a:bodyPr/>
          <a:lstStyle/>
          <a:p>
            <a:pPr marL="0" algn="just" eaLnBrk="1" hangingPunct="1"/>
            <a:r>
              <a:rPr lang="en-US" b="1" dirty="0" smtClean="0"/>
              <a:t>Organizational justice</a:t>
            </a:r>
          </a:p>
          <a:p>
            <a:pPr marL="374650" lvl="1" algn="just" eaLnBrk="1" hangingPunct="1"/>
            <a:r>
              <a:rPr lang="en-US" dirty="0" smtClean="0"/>
              <a:t>How fair and equitable people view the practices of their workplace.</a:t>
            </a:r>
          </a:p>
        </p:txBody>
      </p:sp>
      <p:pic>
        <p:nvPicPr>
          <p:cNvPr id="34822" name="Picture 4" descr="C:\Documents and Settings\Victoria W\Local Settings\Temporary Internet Files\Content.IE5\CJM9WLYT\MMj02365050000[1].gif"/>
          <p:cNvPicPr>
            <a:picLocks noChangeAspect="1" noChangeArrowheads="1" noCrop="1"/>
          </p:cNvPicPr>
          <p:nvPr/>
        </p:nvPicPr>
        <p:blipFill>
          <a:blip r:embed="rId3"/>
          <a:srcRect/>
          <a:stretch>
            <a:fillRect/>
          </a:stretch>
        </p:blipFill>
        <p:spPr bwMode="auto">
          <a:xfrm>
            <a:off x="7467600" y="457200"/>
            <a:ext cx="1371600"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14290"/>
            <a:ext cx="8686800" cy="875506"/>
          </a:xfrm>
        </p:spPr>
        <p:txBody>
          <a:bodyPr>
            <a:normAutofit fontScale="90000"/>
          </a:bodyPr>
          <a:lstStyle/>
          <a:p>
            <a:pPr marL="484632" indent="0" eaLnBrk="1" fontAlgn="auto" hangingPunct="1">
              <a:spcAft>
                <a:spcPts val="0"/>
              </a:spcAft>
              <a:defRPr/>
            </a:pPr>
            <a:r>
              <a:rPr lang="en-US" dirty="0">
                <a:solidFill>
                  <a:schemeClr val="accent1">
                    <a:tint val="83000"/>
                    <a:satMod val="150000"/>
                  </a:schemeClr>
                </a:solidFill>
              </a:rPr>
              <a:t>What is the Equity Theory of Motivation?</a:t>
            </a:r>
          </a:p>
        </p:txBody>
      </p:sp>
      <p:sp>
        <p:nvSpPr>
          <p:cNvPr id="184323" name="Rectangle 3"/>
          <p:cNvSpPr>
            <a:spLocks noGrp="1" noChangeArrowheads="1"/>
          </p:cNvSpPr>
          <p:nvPr>
            <p:ph idx="1"/>
          </p:nvPr>
        </p:nvSpPr>
        <p:spPr>
          <a:xfrm>
            <a:off x="457200" y="838200"/>
            <a:ext cx="8229600" cy="5334000"/>
          </a:xfrm>
        </p:spPr>
        <p:txBody>
          <a:bodyPr>
            <a:normAutofit fontScale="92500" lnSpcReduction="10000"/>
          </a:bodyPr>
          <a:lstStyle/>
          <a:p>
            <a:pPr marL="448056" indent="-384048" eaLnBrk="1" fontAlgn="auto" hangingPunct="1">
              <a:spcAft>
                <a:spcPts val="0"/>
              </a:spcAft>
              <a:buFont typeface="Wingdings 2"/>
              <a:buNone/>
              <a:defRPr/>
            </a:pPr>
            <a:endParaRPr lang="en-US" b="1" dirty="0" smtClean="0"/>
          </a:p>
          <a:p>
            <a:pPr marL="448056" indent="-384048" algn="just" eaLnBrk="1" fontAlgn="auto" hangingPunct="1">
              <a:spcAft>
                <a:spcPts val="0"/>
              </a:spcAft>
              <a:buFont typeface="Wingdings 2"/>
              <a:buNone/>
              <a:defRPr/>
            </a:pPr>
            <a:r>
              <a:rPr lang="en-US" b="1" dirty="0" smtClean="0">
                <a:solidFill>
                  <a:srgbClr val="FF6702"/>
                </a:solidFill>
              </a:rPr>
              <a:t>Distributive </a:t>
            </a:r>
            <a:r>
              <a:rPr lang="en-US" b="1" dirty="0">
                <a:solidFill>
                  <a:srgbClr val="FF6702"/>
                </a:solidFill>
              </a:rPr>
              <a:t>justice</a:t>
            </a:r>
            <a:r>
              <a:rPr lang="en-US" dirty="0">
                <a:solidFill>
                  <a:srgbClr val="FF6702"/>
                </a:solidFill>
              </a:rPr>
              <a:t> </a:t>
            </a:r>
            <a:r>
              <a:rPr lang="en-US" dirty="0" smtClean="0">
                <a:solidFill>
                  <a:srgbClr val="FF6702"/>
                </a:solidFill>
              </a:rPr>
              <a:t> </a:t>
            </a:r>
            <a:r>
              <a:rPr lang="en-US" dirty="0" smtClean="0"/>
              <a:t>- degree </a:t>
            </a:r>
            <a:r>
              <a:rPr lang="en-US" dirty="0"/>
              <a:t>to which all people are treated the same under a policy, regardless of race, ethnicity, gender, age or any other demographic </a:t>
            </a:r>
            <a:r>
              <a:rPr lang="en-US" dirty="0" smtClean="0"/>
              <a:t>characteristic.</a:t>
            </a:r>
            <a:endParaRPr lang="en-US" dirty="0"/>
          </a:p>
          <a:p>
            <a:pPr marL="448056" indent="-384048" algn="just" eaLnBrk="1" fontAlgn="auto" hangingPunct="1">
              <a:spcAft>
                <a:spcPts val="0"/>
              </a:spcAft>
              <a:buFont typeface="Wingdings 2"/>
              <a:buNone/>
              <a:defRPr/>
            </a:pPr>
            <a:r>
              <a:rPr lang="en-US" b="1" dirty="0">
                <a:solidFill>
                  <a:srgbClr val="FF6702"/>
                </a:solidFill>
              </a:rPr>
              <a:t>Interactional justice</a:t>
            </a:r>
            <a:r>
              <a:rPr lang="en-US" dirty="0">
                <a:solidFill>
                  <a:srgbClr val="FF6702"/>
                </a:solidFill>
              </a:rPr>
              <a:t> </a:t>
            </a:r>
            <a:r>
              <a:rPr lang="en-US" dirty="0" smtClean="0">
                <a:solidFill>
                  <a:srgbClr val="FF6702"/>
                </a:solidFill>
              </a:rPr>
              <a:t> </a:t>
            </a:r>
            <a:r>
              <a:rPr lang="en-US" dirty="0" smtClean="0"/>
              <a:t>- degree </a:t>
            </a:r>
            <a:r>
              <a:rPr lang="en-US" dirty="0"/>
              <a:t>to which the people affected by a decision are treated with dignity and </a:t>
            </a:r>
            <a:r>
              <a:rPr lang="en-US" dirty="0" smtClean="0"/>
              <a:t>respect. </a:t>
            </a:r>
          </a:p>
          <a:p>
            <a:pPr marL="448056" indent="-384048" algn="just" eaLnBrk="1" fontAlgn="auto" hangingPunct="1">
              <a:spcAft>
                <a:spcPts val="0"/>
              </a:spcAft>
              <a:buFont typeface="Wingdings 2"/>
              <a:buNone/>
              <a:defRPr/>
            </a:pPr>
            <a:r>
              <a:rPr lang="en-US" b="1" dirty="0" smtClean="0">
                <a:solidFill>
                  <a:srgbClr val="FF6702"/>
                </a:solidFill>
              </a:rPr>
              <a:t>Procedural justice</a:t>
            </a:r>
            <a:r>
              <a:rPr lang="en-US" dirty="0" smtClean="0"/>
              <a:t>, degree to which the rules and procedures specified by policies are properly followed.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xEl>
                                              <p:pRg st="1" end="1"/>
                                            </p:txEl>
                                          </p:spTgt>
                                        </p:tgtEl>
                                        <p:attrNameLst>
                                          <p:attrName>style.visibility</p:attrName>
                                        </p:attrNameLst>
                                      </p:cBhvr>
                                      <p:to>
                                        <p:strVal val="visible"/>
                                      </p:to>
                                    </p:set>
                                    <p:animEffect transition="in" filter="wipe(left)">
                                      <p:cBhvr>
                                        <p:cTn id="7" dur="500"/>
                                        <p:tgtEl>
                                          <p:spTgt spid="184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wipe(left)">
                                      <p:cBhvr>
                                        <p:cTn id="12" dur="500"/>
                                        <p:tgtEl>
                                          <p:spTgt spid="184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23">
                                            <p:txEl>
                                              <p:pRg st="3" end="3"/>
                                            </p:txEl>
                                          </p:spTgt>
                                        </p:tgtEl>
                                        <p:attrNameLst>
                                          <p:attrName>style.visibility</p:attrName>
                                        </p:attrNameLst>
                                      </p:cBhvr>
                                      <p:to>
                                        <p:strVal val="visible"/>
                                      </p:to>
                                    </p:set>
                                    <p:animEffect transition="in" filter="wipe(left)">
                                      <p:cBhvr>
                                        <p:cTn id="17" dur="500"/>
                                        <p:tgtEl>
                                          <p:spTgt spid="184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381000" y="152400"/>
            <a:ext cx="8534400" cy="1143000"/>
          </a:xfrm>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Expectancy Theory of Motivation?</a:t>
            </a:r>
          </a:p>
        </p:txBody>
      </p:sp>
      <p:sp>
        <p:nvSpPr>
          <p:cNvPr id="36867" name="Rectangle 5"/>
          <p:cNvSpPr>
            <a:spLocks noGrp="1" noChangeArrowheads="1"/>
          </p:cNvSpPr>
          <p:nvPr>
            <p:ph idx="1"/>
          </p:nvPr>
        </p:nvSpPr>
        <p:spPr>
          <a:xfrm>
            <a:off x="381000" y="1981200"/>
            <a:ext cx="8458200" cy="4191000"/>
          </a:xfrm>
        </p:spPr>
        <p:txBody>
          <a:bodyPr/>
          <a:lstStyle/>
          <a:p>
            <a:pPr eaLnBrk="1" hangingPunct="1"/>
            <a:r>
              <a:rPr lang="en-US" dirty="0" smtClean="0"/>
              <a:t>A person’s motivation is a multiplicative function of expectancy, instrumentality, and valence </a:t>
            </a:r>
            <a:r>
              <a:rPr lang="en-US" dirty="0" smtClean="0">
                <a:solidFill>
                  <a:srgbClr val="FF6702"/>
                </a:solidFill>
              </a:rPr>
              <a:t>(M = E x I x V). </a:t>
            </a: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152400"/>
            <a:ext cx="9144000" cy="1143000"/>
          </a:xfrm>
        </p:spPr>
        <p:txBody>
          <a:bodyPr>
            <a:normAutofit fontScale="90000"/>
          </a:bodyPr>
          <a:lstStyle/>
          <a:p>
            <a:pPr marL="484632" indent="0" eaLnBrk="1" fontAlgn="auto" hangingPunct="1">
              <a:spcAft>
                <a:spcPts val="0"/>
              </a:spcAft>
              <a:defRPr/>
            </a:pPr>
            <a:r>
              <a:rPr lang="en-US" dirty="0">
                <a:solidFill>
                  <a:schemeClr val="accent1">
                    <a:tint val="83000"/>
                    <a:satMod val="150000"/>
                  </a:schemeClr>
                </a:solidFill>
              </a:rPr>
              <a:t>What is the Expectancy Theory of Motivation?</a:t>
            </a:r>
          </a:p>
        </p:txBody>
      </p:sp>
      <p:sp>
        <p:nvSpPr>
          <p:cNvPr id="187395" name="Rectangle 3"/>
          <p:cNvSpPr>
            <a:spLocks noGrp="1" noChangeArrowheads="1"/>
          </p:cNvSpPr>
          <p:nvPr>
            <p:ph idx="1"/>
          </p:nvPr>
        </p:nvSpPr>
        <p:spPr>
          <a:xfrm>
            <a:off x="304800" y="1066800"/>
            <a:ext cx="8229600" cy="5105400"/>
          </a:xfrm>
        </p:spPr>
        <p:txBody>
          <a:bodyPr>
            <a:normAutofit/>
          </a:bodyPr>
          <a:lstStyle/>
          <a:p>
            <a:pPr marL="448056" indent="-384048" eaLnBrk="1" fontAlgn="auto" hangingPunct="1">
              <a:spcAft>
                <a:spcPts val="0"/>
              </a:spcAft>
              <a:buFont typeface="Wingdings 2"/>
              <a:buNone/>
              <a:defRPr/>
            </a:pPr>
            <a:endParaRPr lang="en-US" b="1" dirty="0" smtClean="0"/>
          </a:p>
          <a:p>
            <a:pPr marL="448056" indent="-384048" eaLnBrk="1" fontAlgn="auto" hangingPunct="1">
              <a:spcAft>
                <a:spcPts val="0"/>
              </a:spcAft>
              <a:buFont typeface="Wingdings 2"/>
              <a:buNone/>
              <a:defRPr/>
            </a:pPr>
            <a:r>
              <a:rPr lang="en-US" b="1" dirty="0" smtClean="0"/>
              <a:t>Expectancy </a:t>
            </a:r>
            <a:endParaRPr lang="en-US" b="1" dirty="0"/>
          </a:p>
          <a:p>
            <a:pPr marL="822960" lvl="1" eaLnBrk="1" fontAlgn="auto" hangingPunct="1">
              <a:spcAft>
                <a:spcPts val="0"/>
              </a:spcAft>
              <a:defRPr/>
            </a:pPr>
            <a:r>
              <a:rPr lang="en-US" dirty="0"/>
              <a:t>effort will yield acceptable performance</a:t>
            </a:r>
          </a:p>
          <a:p>
            <a:pPr marL="448056" indent="-384048" eaLnBrk="1" fontAlgn="auto" hangingPunct="1">
              <a:spcAft>
                <a:spcPts val="0"/>
              </a:spcAft>
              <a:buFont typeface="Wingdings 2"/>
              <a:buNone/>
              <a:defRPr/>
            </a:pPr>
            <a:r>
              <a:rPr lang="en-US" b="1" dirty="0"/>
              <a:t>Instrumentality </a:t>
            </a:r>
          </a:p>
          <a:p>
            <a:pPr marL="822960" lvl="1" eaLnBrk="1" fontAlgn="auto" hangingPunct="1">
              <a:spcAft>
                <a:spcPts val="0"/>
              </a:spcAft>
              <a:defRPr/>
            </a:pPr>
            <a:r>
              <a:rPr lang="en-US" dirty="0"/>
              <a:t>performance will be rewarded</a:t>
            </a:r>
          </a:p>
          <a:p>
            <a:pPr marL="448056" indent="-384048" eaLnBrk="1" fontAlgn="auto" hangingPunct="1">
              <a:spcAft>
                <a:spcPts val="0"/>
              </a:spcAft>
              <a:buFont typeface="Wingdings 2"/>
              <a:buNone/>
              <a:defRPr/>
            </a:pPr>
            <a:r>
              <a:rPr lang="en-US" b="1" dirty="0"/>
              <a:t>Valence </a:t>
            </a:r>
          </a:p>
          <a:p>
            <a:pPr marL="822960" lvl="1" eaLnBrk="1" fontAlgn="auto" hangingPunct="1">
              <a:spcAft>
                <a:spcPts val="0"/>
              </a:spcAft>
              <a:defRPr/>
            </a:pPr>
            <a:r>
              <a:rPr lang="en-US" dirty="0"/>
              <a:t>value of the rewards is highly positive</a:t>
            </a:r>
          </a:p>
        </p:txBody>
      </p:sp>
      <p:pic>
        <p:nvPicPr>
          <p:cNvPr id="37894" name="Picture 4" descr="C:\Documents and Settings\Victoria W\Local Settings\Temporary Internet Files\Content.IE5\2JQ72LAJ\MPj04025450000[1].jpg"/>
          <p:cNvPicPr>
            <a:picLocks noChangeAspect="1" noChangeArrowheads="1"/>
          </p:cNvPicPr>
          <p:nvPr/>
        </p:nvPicPr>
        <p:blipFill>
          <a:blip r:embed="rId3" cstate="print"/>
          <a:srcRect/>
          <a:stretch>
            <a:fillRect/>
          </a:stretch>
        </p:blipFill>
        <p:spPr bwMode="auto">
          <a:xfrm>
            <a:off x="7086600" y="914400"/>
            <a:ext cx="1524000" cy="15668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457200" y="267494"/>
            <a:ext cx="8229600" cy="1399032"/>
          </a:xfrm>
        </p:spPr>
        <p:txBody>
          <a:bodyPr/>
          <a:lstStyle/>
          <a:p>
            <a:pPr indent="0" eaLnBrk="1" fontAlgn="auto" hangingPunct="1">
              <a:spcAft>
                <a:spcPts val="0"/>
              </a:spcAft>
              <a:defRPr/>
            </a:pPr>
            <a:r>
              <a:rPr lang="en-US" dirty="0">
                <a:solidFill>
                  <a:schemeClr val="accent1">
                    <a:tint val="83000"/>
                    <a:satMod val="150000"/>
                  </a:schemeClr>
                </a:solidFill>
              </a:rPr>
              <a:t>Figure </a:t>
            </a:r>
            <a:r>
              <a:rPr lang="en-US" dirty="0" smtClean="0">
                <a:solidFill>
                  <a:schemeClr val="accent1">
                    <a:tint val="83000"/>
                    <a:satMod val="150000"/>
                  </a:schemeClr>
                </a:solidFill>
              </a:rPr>
              <a:t>:</a:t>
            </a:r>
            <a:r>
              <a:rPr lang="en-US" sz="2400" dirty="0" smtClean="0">
                <a:solidFill>
                  <a:schemeClr val="accent1">
                    <a:tint val="83000"/>
                    <a:satMod val="150000"/>
                  </a:schemeClr>
                </a:solidFill>
              </a:rPr>
              <a:t>Victor Vroom’s Expectancy Theory</a:t>
            </a:r>
            <a:endParaRPr lang="en-US" dirty="0">
              <a:solidFill>
                <a:schemeClr val="accent1">
                  <a:tint val="83000"/>
                  <a:satMod val="150000"/>
                </a:schemeClr>
              </a:solidFill>
            </a:endParaRPr>
          </a:p>
        </p:txBody>
      </p:sp>
      <p:graphicFrame>
        <p:nvGraphicFramePr>
          <p:cNvPr id="2050" name="Object 7"/>
          <p:cNvGraphicFramePr>
            <a:graphicFrameLocks noChangeAspect="1"/>
          </p:cNvGraphicFramePr>
          <p:nvPr>
            <p:ph sz="half" idx="1"/>
          </p:nvPr>
        </p:nvGraphicFramePr>
        <p:xfrm>
          <a:off x="285720" y="1643050"/>
          <a:ext cx="8382000" cy="3786214"/>
        </p:xfrm>
        <a:graphic>
          <a:graphicData uri="http://schemas.openxmlformats.org/presentationml/2006/ole">
            <p:oleObj spid="_x0000_s39938" name="Bitmap Image" r:id="rId4" imgW="9266667" imgH="3057143" progId="PBrush">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chapter-04-directing-function-of-management-4-638.jpg"/>
          <p:cNvPicPr>
            <a:picLocks noGrp="1" noChangeAspect="1"/>
          </p:cNvPicPr>
          <p:nvPr>
            <p:ph idx="1"/>
          </p:nvPr>
        </p:nvPicPr>
        <p:blipFill>
          <a:blip r:embed="rId2"/>
          <a:srcRect b="9085"/>
          <a:stretch>
            <a:fillRect/>
          </a:stretch>
        </p:blipFill>
        <p:spPr>
          <a:xfrm>
            <a:off x="533400" y="1066800"/>
            <a:ext cx="8077200" cy="5181600"/>
          </a:xfrm>
          <a:solidFill>
            <a:srgbClr val="FFFFFF">
              <a:shade val="85000"/>
            </a:srgbClr>
          </a:solidFill>
          <a:ln w="190500" cap="rnd">
            <a:solidFill>
              <a:schemeClr val="accent6">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81000" y="152400"/>
            <a:ext cx="8534400" cy="1143000"/>
          </a:xfrm>
        </p:spPr>
        <p:txBody>
          <a:bodyPr>
            <a:normAutofit fontScale="90000"/>
          </a:bodyPr>
          <a:lstStyle/>
          <a:p>
            <a:pPr marL="484632" indent="0" eaLnBrk="1" fontAlgn="auto" hangingPunct="1">
              <a:spcAft>
                <a:spcPts val="0"/>
              </a:spcAft>
              <a:defRPr/>
            </a:pPr>
            <a:r>
              <a:rPr lang="en-US" dirty="0">
                <a:solidFill>
                  <a:schemeClr val="accent1">
                    <a:tint val="83000"/>
                    <a:satMod val="150000"/>
                  </a:schemeClr>
                </a:solidFill>
              </a:rPr>
              <a:t>What is the Expectancy Theory of Motivation?</a:t>
            </a:r>
          </a:p>
        </p:txBody>
      </p:sp>
      <p:sp>
        <p:nvSpPr>
          <p:cNvPr id="185347" name="Rectangle 3"/>
          <p:cNvSpPr>
            <a:spLocks noGrp="1" noChangeArrowheads="1"/>
          </p:cNvSpPr>
          <p:nvPr>
            <p:ph idx="1"/>
          </p:nvPr>
        </p:nvSpPr>
        <p:spPr/>
        <p:txBody>
          <a:bodyPr>
            <a:normAutofit/>
          </a:bodyPr>
          <a:lstStyle/>
          <a:p>
            <a:pPr marL="448056" indent="-384048" algn="just" eaLnBrk="1" fontAlgn="auto" hangingPunct="1">
              <a:spcAft>
                <a:spcPts val="0"/>
              </a:spcAft>
              <a:buFont typeface="Wingdings 2"/>
              <a:buNone/>
              <a:defRPr/>
            </a:pPr>
            <a:r>
              <a:rPr lang="en-US" dirty="0"/>
              <a:t>Motivational implications of expectancy theory.</a:t>
            </a:r>
          </a:p>
          <a:p>
            <a:pPr marL="822960" lvl="1" algn="just" eaLnBrk="1" fontAlgn="auto" hangingPunct="1">
              <a:spcAft>
                <a:spcPts val="0"/>
              </a:spcAft>
              <a:defRPr/>
            </a:pPr>
            <a:r>
              <a:rPr lang="en-US" dirty="0"/>
              <a:t>Motivation is sharply reduced when, expectancy, instrumentality, or valence approach zero</a:t>
            </a:r>
            <a:r>
              <a:rPr lang="en-US" dirty="0" smtClean="0"/>
              <a:t>.</a:t>
            </a:r>
          </a:p>
          <a:p>
            <a:pPr marL="822960" lvl="1" algn="just" eaLnBrk="1" fontAlgn="auto" hangingPunct="1">
              <a:spcAft>
                <a:spcPts val="0"/>
              </a:spcAft>
              <a:buNone/>
              <a:defRPr/>
            </a:pPr>
            <a:endParaRPr lang="en-US" dirty="0"/>
          </a:p>
          <a:p>
            <a:pPr marL="822960" lvl="1" algn="just" eaLnBrk="1" fontAlgn="auto" hangingPunct="1">
              <a:spcAft>
                <a:spcPts val="0"/>
              </a:spcAft>
              <a:defRPr/>
            </a:pPr>
            <a:r>
              <a:rPr lang="en-US" dirty="0"/>
              <a:t>Motivation is high when expectancy and instrumentality are high and valence is strongly positive.</a:t>
            </a: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7494"/>
            <a:ext cx="8229600" cy="1399032"/>
          </a:xfrm>
        </p:spPr>
        <p:txBody>
          <a:bodyPr/>
          <a:lstStyle/>
          <a:p>
            <a:pPr marL="484632" indent="0" eaLnBrk="1" fontAlgn="auto" hangingPunct="1">
              <a:spcAft>
                <a:spcPts val="0"/>
              </a:spcAft>
              <a:defRPr/>
            </a:pPr>
            <a:r>
              <a:rPr lang="en-US" sz="3200" dirty="0" smtClean="0">
                <a:solidFill>
                  <a:schemeClr val="accent1">
                    <a:tint val="83000"/>
                    <a:satMod val="150000"/>
                  </a:schemeClr>
                </a:solidFill>
              </a:rPr>
              <a:t>What is the Expectancy Theory of Motivation?</a:t>
            </a:r>
            <a:endParaRPr lang="en-US" sz="3200" dirty="0">
              <a:solidFill>
                <a:schemeClr val="accent1">
                  <a:tint val="83000"/>
                  <a:satMod val="150000"/>
                </a:schemeClr>
              </a:solidFill>
            </a:endParaRPr>
          </a:p>
        </p:txBody>
      </p:sp>
      <p:graphicFrame>
        <p:nvGraphicFramePr>
          <p:cNvPr id="8" name="Diagram 7"/>
          <p:cNvGraphicFramePr/>
          <p:nvPr/>
        </p:nvGraphicFramePr>
        <p:xfrm>
          <a:off x="1143000" y="1600200"/>
          <a:ext cx="68580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228600" y="152400"/>
            <a:ext cx="8686800" cy="1143000"/>
          </a:xfrm>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Goal-Setting Theory of Motivation?</a:t>
            </a:r>
          </a:p>
        </p:txBody>
      </p:sp>
      <p:sp>
        <p:nvSpPr>
          <p:cNvPr id="188419" name="Rectangle 3"/>
          <p:cNvSpPr>
            <a:spLocks noGrp="1" noChangeArrowheads="1"/>
          </p:cNvSpPr>
          <p:nvPr>
            <p:ph idx="1"/>
          </p:nvPr>
        </p:nvSpPr>
        <p:spPr>
          <a:xfrm>
            <a:off x="381000" y="1447800"/>
            <a:ext cx="4119562" cy="4419600"/>
          </a:xfrm>
        </p:spPr>
        <p:txBody>
          <a:bodyPr>
            <a:normAutofit/>
          </a:bodyPr>
          <a:lstStyle/>
          <a:p>
            <a:pPr marL="448056" indent="-384048" eaLnBrk="1" fontAlgn="auto" hangingPunct="1">
              <a:spcAft>
                <a:spcPts val="0"/>
              </a:spcAft>
              <a:buFont typeface="Wingdings 2"/>
              <a:buNone/>
              <a:defRPr/>
            </a:pPr>
            <a:r>
              <a:rPr lang="en-US" b="1" dirty="0"/>
              <a:t>Goal setting </a:t>
            </a:r>
          </a:p>
          <a:p>
            <a:pPr marL="822960" lvl="1" algn="just" eaLnBrk="1" fontAlgn="auto" hangingPunct="1">
              <a:spcAft>
                <a:spcPts val="0"/>
              </a:spcAft>
              <a:defRPr/>
            </a:pPr>
            <a:r>
              <a:rPr lang="en-US" dirty="0" smtClean="0"/>
              <a:t>The </a:t>
            </a:r>
            <a:r>
              <a:rPr lang="en-US" dirty="0"/>
              <a:t>process of developing, negotiating, and formalizing the targets or objectives that a person is responsible for </a:t>
            </a:r>
            <a:r>
              <a:rPr lang="en-US" dirty="0" smtClean="0"/>
              <a:t>accomplishing.</a:t>
            </a:r>
            <a:endParaRPr lang="en-US" dirty="0"/>
          </a:p>
        </p:txBody>
      </p:sp>
      <p:pic>
        <p:nvPicPr>
          <p:cNvPr id="6" name="Picture 6" descr="motivation_erfolg"/>
          <p:cNvPicPr>
            <a:picLocks noChangeAspect="1" noChangeArrowheads="1"/>
          </p:cNvPicPr>
          <p:nvPr/>
        </p:nvPicPr>
        <p:blipFill>
          <a:blip r:embed="rId3"/>
          <a:srcRect/>
          <a:stretch>
            <a:fillRect/>
          </a:stretch>
        </p:blipFill>
        <p:spPr bwMode="auto">
          <a:xfrm>
            <a:off x="4953000" y="1600200"/>
            <a:ext cx="3638550" cy="36861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8419">
                                            <p:txEl>
                                              <p:pRg st="1" end="1"/>
                                            </p:txEl>
                                          </p:spTgt>
                                        </p:tgtEl>
                                        <p:attrNameLst>
                                          <p:attrName>style.visibility</p:attrName>
                                        </p:attrNameLst>
                                      </p:cBhvr>
                                      <p:to>
                                        <p:strVal val="visible"/>
                                      </p:to>
                                    </p:set>
                                    <p:anim calcmode="lin" valueType="num">
                                      <p:cBhvr additive="base">
                                        <p:cTn id="11" dur="500" fill="hold"/>
                                        <p:tgtEl>
                                          <p:spTgt spid="1884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8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Goal-Setting Theory of Motivation?</a:t>
            </a:r>
          </a:p>
        </p:txBody>
      </p:sp>
      <p:sp>
        <p:nvSpPr>
          <p:cNvPr id="189443" name="Rectangle 3"/>
          <p:cNvSpPr>
            <a:spLocks noGrp="1" noChangeArrowheads="1"/>
          </p:cNvSpPr>
          <p:nvPr>
            <p:ph idx="1"/>
          </p:nvPr>
        </p:nvSpPr>
        <p:spPr/>
        <p:txBody>
          <a:bodyPr/>
          <a:lstStyle/>
          <a:p>
            <a:pPr algn="just" eaLnBrk="1" hangingPunct="1"/>
            <a:r>
              <a:rPr lang="en-US" b="1" dirty="0" smtClean="0">
                <a:solidFill>
                  <a:srgbClr val="FF6702"/>
                </a:solidFill>
              </a:rPr>
              <a:t>Difficult goals </a:t>
            </a:r>
            <a:r>
              <a:rPr lang="en-US" dirty="0" smtClean="0"/>
              <a:t>are more likely to lead to higher performance than are less difficult ones.</a:t>
            </a:r>
          </a:p>
          <a:p>
            <a:pPr algn="just" eaLnBrk="1" hangingPunct="1">
              <a:buNone/>
            </a:pPr>
            <a:endParaRPr lang="en-US" dirty="0" smtClean="0"/>
          </a:p>
          <a:p>
            <a:pPr algn="just" eaLnBrk="1" hangingPunct="1"/>
            <a:r>
              <a:rPr lang="en-US" b="1" dirty="0" smtClean="0">
                <a:solidFill>
                  <a:srgbClr val="FF6702"/>
                </a:solidFill>
              </a:rPr>
              <a:t>Specific goals </a:t>
            </a:r>
            <a:r>
              <a:rPr lang="en-US" dirty="0" smtClean="0"/>
              <a:t>are more likely to lead to higher performance than vague or very general ones.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p:cTn id="7"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anim calcmode="lin" valueType="num">
                                      <p:cBhvr>
                                        <p:cTn id="15" dur="1000" fill="hold"/>
                                        <p:tgtEl>
                                          <p:spTgt spid="18944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894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944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Goal-Setting Theory of Motivation?</a:t>
            </a:r>
          </a:p>
        </p:txBody>
      </p:sp>
      <p:sp>
        <p:nvSpPr>
          <p:cNvPr id="190467" name="Rectangle 3"/>
          <p:cNvSpPr>
            <a:spLocks noGrp="1" noChangeArrowheads="1"/>
          </p:cNvSpPr>
          <p:nvPr>
            <p:ph idx="1"/>
          </p:nvPr>
        </p:nvSpPr>
        <p:spPr/>
        <p:txBody>
          <a:bodyPr>
            <a:normAutofit/>
          </a:bodyPr>
          <a:lstStyle/>
          <a:p>
            <a:pPr marL="448056" indent="-384048" algn="just" eaLnBrk="1" fontAlgn="auto" hangingPunct="1">
              <a:spcAft>
                <a:spcPts val="0"/>
              </a:spcAft>
              <a:buFont typeface="Wingdings 2"/>
              <a:buNone/>
              <a:defRPr/>
            </a:pPr>
            <a:r>
              <a:rPr lang="en-US" sz="3500" b="1" dirty="0" smtClean="0">
                <a:solidFill>
                  <a:srgbClr val="FF6702"/>
                </a:solidFill>
              </a:rPr>
              <a:t>Task feedback</a:t>
            </a:r>
            <a:r>
              <a:rPr lang="en-US" sz="3500" dirty="0" smtClean="0">
                <a:solidFill>
                  <a:srgbClr val="FF6702"/>
                </a:solidFill>
              </a:rPr>
              <a:t> </a:t>
            </a:r>
            <a:r>
              <a:rPr lang="en-US" sz="3500" dirty="0"/>
              <a:t>is likely to motivate people toward higher performance by encouraging the setting of higher performance </a:t>
            </a:r>
            <a:r>
              <a:rPr lang="en-US" sz="3500" dirty="0" smtClean="0"/>
              <a:t>goals.</a:t>
            </a:r>
            <a:endParaRPr lang="en-US" sz="3500" dirty="0"/>
          </a:p>
          <a:p>
            <a:pPr marL="448056" indent="-384048" algn="just" eaLnBrk="1" fontAlgn="auto" hangingPunct="1">
              <a:spcAft>
                <a:spcPts val="0"/>
              </a:spcAft>
              <a:buFont typeface="Wingdings 2"/>
              <a:buNone/>
              <a:defRPr/>
            </a:pPr>
            <a:r>
              <a:rPr lang="en-US" sz="3500" dirty="0"/>
              <a:t>Goals are most likely to lead to higher performance when people have the abilities and the feelings of </a:t>
            </a:r>
            <a:r>
              <a:rPr lang="en-US" sz="3500" b="1" dirty="0">
                <a:solidFill>
                  <a:srgbClr val="FF6702"/>
                </a:solidFill>
              </a:rPr>
              <a:t>self-efficacy</a:t>
            </a:r>
            <a:r>
              <a:rPr lang="en-US" sz="3500" dirty="0"/>
              <a:t> required to </a:t>
            </a:r>
            <a:r>
              <a:rPr lang="en-US" sz="3500" dirty="0" smtClean="0"/>
              <a:t>accomplish.</a:t>
            </a:r>
            <a:endParaRPr lang="en-US" sz="3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p:cTn id="7" dur="1000" fill="hold"/>
                                        <p:tgtEl>
                                          <p:spTgt spid="190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04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0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04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0467">
                                            <p:txEl>
                                              <p:pRg st="1" end="1"/>
                                            </p:txEl>
                                          </p:spTgt>
                                        </p:tgtEl>
                                        <p:attrNameLst>
                                          <p:attrName>style.visibility</p:attrName>
                                        </p:attrNameLst>
                                      </p:cBhvr>
                                      <p:to>
                                        <p:strVal val="visible"/>
                                      </p:to>
                                    </p:set>
                                    <p:anim calcmode="lin" valueType="num">
                                      <p:cBhvr>
                                        <p:cTn id="15" dur="1000" fill="hold"/>
                                        <p:tgtEl>
                                          <p:spTgt spid="19046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046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04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04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Goal-Setting Theory of Motivation?</a:t>
            </a:r>
          </a:p>
        </p:txBody>
      </p:sp>
      <p:sp>
        <p:nvSpPr>
          <p:cNvPr id="191491" name="Rectangle 3"/>
          <p:cNvSpPr>
            <a:spLocks noGrp="1" noChangeArrowheads="1"/>
          </p:cNvSpPr>
          <p:nvPr>
            <p:ph idx="1"/>
          </p:nvPr>
        </p:nvSpPr>
        <p:spPr/>
        <p:txBody>
          <a:bodyPr/>
          <a:lstStyle/>
          <a:p>
            <a:pPr algn="just" eaLnBrk="1" hangingPunct="1"/>
            <a:r>
              <a:rPr lang="en-US" dirty="0" smtClean="0"/>
              <a:t>Goals are most likely to motivate people toward higher performance when they are </a:t>
            </a:r>
            <a:r>
              <a:rPr lang="en-US" b="1" dirty="0" smtClean="0">
                <a:solidFill>
                  <a:srgbClr val="FF6702"/>
                </a:solidFill>
              </a:rPr>
              <a:t>accepted</a:t>
            </a:r>
            <a:r>
              <a:rPr lang="en-US" dirty="0" smtClean="0"/>
              <a:t>  by the individual, and there is commitment to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p:cTn id="7" dur="1000" fill="hold"/>
                                        <p:tgtEl>
                                          <p:spTgt spid="1914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149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14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14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fontScale="90000"/>
          </a:bodyPr>
          <a:lstStyle/>
          <a:p>
            <a:pPr marL="484632" indent="0" eaLnBrk="1" fontAlgn="auto" hangingPunct="1">
              <a:spcAft>
                <a:spcPts val="0"/>
              </a:spcAft>
              <a:defRPr/>
            </a:pPr>
            <a:r>
              <a:rPr lang="en-US">
                <a:solidFill>
                  <a:schemeClr val="accent1">
                    <a:tint val="83000"/>
                    <a:satMod val="150000"/>
                  </a:schemeClr>
                </a:solidFill>
              </a:rPr>
              <a:t>What is the Goal-Setting Theory of Motivation?</a:t>
            </a:r>
          </a:p>
        </p:txBody>
      </p:sp>
      <p:sp>
        <p:nvSpPr>
          <p:cNvPr id="192515" name="Rectangle 3"/>
          <p:cNvSpPr>
            <a:spLocks noGrp="1" noChangeArrowheads="1"/>
          </p:cNvSpPr>
          <p:nvPr>
            <p:ph idx="1"/>
          </p:nvPr>
        </p:nvSpPr>
        <p:spPr>
          <a:xfrm>
            <a:off x="381000" y="1828800"/>
            <a:ext cx="3976686" cy="4114800"/>
          </a:xfrm>
        </p:spPr>
        <p:txBody>
          <a:bodyPr>
            <a:normAutofit/>
          </a:bodyPr>
          <a:lstStyle/>
          <a:p>
            <a:pPr marL="448056" indent="-384048" eaLnBrk="1" fontAlgn="auto" hangingPunct="1">
              <a:spcAft>
                <a:spcPts val="0"/>
              </a:spcAft>
              <a:buFont typeface="Wingdings 2"/>
              <a:buNone/>
              <a:defRPr/>
            </a:pPr>
            <a:r>
              <a:rPr lang="en-US" b="1" dirty="0"/>
              <a:t>Management </a:t>
            </a:r>
            <a:r>
              <a:rPr lang="en-US" b="1" dirty="0" smtClean="0"/>
              <a:t> by </a:t>
            </a:r>
            <a:r>
              <a:rPr lang="en-US" b="1" dirty="0"/>
              <a:t>Objectives</a:t>
            </a:r>
            <a:r>
              <a:rPr lang="en-US" dirty="0"/>
              <a:t> </a:t>
            </a:r>
          </a:p>
          <a:p>
            <a:pPr marL="822960" lvl="1" algn="just" eaLnBrk="1" fontAlgn="auto" hangingPunct="1">
              <a:spcAft>
                <a:spcPts val="0"/>
              </a:spcAft>
              <a:defRPr/>
            </a:pPr>
            <a:r>
              <a:rPr lang="en-US" dirty="0" smtClean="0"/>
              <a:t>Process </a:t>
            </a:r>
            <a:r>
              <a:rPr lang="en-US" dirty="0"/>
              <a:t>of joint goal setting between a supervisor and a </a:t>
            </a:r>
            <a:r>
              <a:rPr lang="en-US" dirty="0" smtClean="0"/>
              <a:t>subordinate.</a:t>
            </a:r>
            <a:endParaRPr lang="en-US" dirty="0"/>
          </a:p>
        </p:txBody>
      </p:sp>
      <p:pic>
        <p:nvPicPr>
          <p:cNvPr id="45062" name="Picture 6" descr="C:\Documents and Settings\Victoria W\Local Settings\Temporary Internet Files\Content.IE5\QNOTQ9AB\MPj04395020000[1].jpg"/>
          <p:cNvPicPr>
            <a:picLocks noChangeAspect="1" noChangeArrowheads="1"/>
          </p:cNvPicPr>
          <p:nvPr/>
        </p:nvPicPr>
        <p:blipFill>
          <a:blip r:embed="rId3"/>
          <a:srcRect/>
          <a:stretch>
            <a:fillRect/>
          </a:stretch>
        </p:blipFill>
        <p:spPr bwMode="auto">
          <a:xfrm>
            <a:off x="4724400" y="1857364"/>
            <a:ext cx="3667125" cy="30718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Figure: </a:t>
            </a:r>
            <a:r>
              <a:rPr lang="en-US" sz="2400" dirty="0" smtClean="0">
                <a:solidFill>
                  <a:schemeClr val="accent1">
                    <a:tint val="83000"/>
                    <a:satMod val="150000"/>
                  </a:schemeClr>
                </a:solidFill>
              </a:rPr>
              <a:t>How the management by objectives process works.</a:t>
            </a:r>
            <a:endParaRPr lang="en-US" dirty="0">
              <a:solidFill>
                <a:schemeClr val="accent1">
                  <a:tint val="83000"/>
                  <a:satMod val="150000"/>
                </a:schemeClr>
              </a:solidFill>
            </a:endParaRPr>
          </a:p>
        </p:txBody>
      </p:sp>
      <p:graphicFrame>
        <p:nvGraphicFramePr>
          <p:cNvPr id="3074" name="Object 4"/>
          <p:cNvGraphicFramePr>
            <a:graphicFrameLocks noChangeAspect="1"/>
          </p:cNvGraphicFramePr>
          <p:nvPr>
            <p:ph idx="1"/>
          </p:nvPr>
        </p:nvGraphicFramePr>
        <p:xfrm>
          <a:off x="457200" y="1981200"/>
          <a:ext cx="8229600" cy="3070225"/>
        </p:xfrm>
        <a:graphic>
          <a:graphicData uri="http://schemas.openxmlformats.org/presentationml/2006/ole">
            <p:oleObj spid="_x0000_s40962" name="Bitmap Image" r:id="rId4" imgW="9266667" imgH="3457143" progId="PBrush">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 Communication- Meaning and importance, Coordination- meaning and importance, </a:t>
            </a:r>
            <a:endParaRPr lang="en-US" sz="3200" dirty="0"/>
          </a:p>
        </p:txBody>
      </p:sp>
      <p:sp>
        <p:nvSpPr>
          <p:cNvPr id="26627" name="Content Placeholder 2"/>
          <p:cNvSpPr>
            <a:spLocks noGrp="1"/>
          </p:cNvSpPr>
          <p:nvPr>
            <p:ph idx="1"/>
          </p:nvPr>
        </p:nvSpPr>
        <p:spPr/>
        <p:txBody>
          <a:bodyPr/>
          <a:lstStyle/>
          <a:p>
            <a:pPr>
              <a:lnSpc>
                <a:spcPct val="150000"/>
              </a:lnSpc>
            </a:pPr>
            <a:r>
              <a:rPr lang="en-US" sz="2000" smtClean="0"/>
              <a:t>The exchange of information or passing of information, ideas or thought from one person to the other or from one end to the other is communication. </a:t>
            </a:r>
          </a:p>
          <a:p>
            <a:pPr>
              <a:lnSpc>
                <a:spcPct val="150000"/>
              </a:lnSpc>
            </a:pPr>
            <a:r>
              <a:rPr lang="en-US" sz="2000" smtClean="0"/>
              <a:t>According to McFarland communication is, </a:t>
            </a:r>
            <a:r>
              <a:rPr lang="en-US" sz="2000" b="1" smtClean="0">
                <a:solidFill>
                  <a:schemeClr val="accent2"/>
                </a:solidFill>
              </a:rPr>
              <a:t>“a process of meaningful interaction among human beings. More specifically, it is the process by which meanings are perceived and understandings are reached among human beings.” </a:t>
            </a:r>
          </a:p>
          <a:p>
            <a:pPr>
              <a:lnSpc>
                <a:spcPct val="150000"/>
              </a:lnSpc>
            </a:pPr>
            <a:r>
              <a:rPr lang="en-US" sz="2000" smtClean="0"/>
              <a:t>Newman and summer defined communication as </a:t>
            </a:r>
            <a:r>
              <a:rPr lang="en-US" sz="2000" b="1" smtClean="0"/>
              <a:t>“an exchange of facts, ideas, opinions or emotions by two or more persons.”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cation-process.png"/>
          <p:cNvPicPr>
            <a:picLocks noGrp="1" noChangeAspect="1"/>
          </p:cNvPicPr>
          <p:nvPr>
            <p:ph idx="1"/>
          </p:nvPr>
        </p:nvPicPr>
        <p:blipFill>
          <a:blip r:embed="rId2"/>
          <a:srcRect b="7603"/>
          <a:stretch>
            <a:fillRect/>
          </a:stretch>
        </p:blipFill>
        <p:spPr>
          <a:xfrm>
            <a:off x="533400" y="1066800"/>
            <a:ext cx="7848600" cy="4800600"/>
          </a:xfrm>
          <a:ln w="190500" cap="sq">
            <a:solidFill>
              <a:schemeClr val="accent5">
                <a:lumMod val="75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of-directing-principles-of-management-5-638.jpg"/>
          <p:cNvPicPr>
            <a:picLocks noGrp="1" noChangeAspect="1"/>
          </p:cNvPicPr>
          <p:nvPr>
            <p:ph idx="1"/>
          </p:nvPr>
        </p:nvPicPr>
        <p:blipFill>
          <a:blip r:embed="rId2"/>
          <a:srcRect l="3231" t="15153" r="3231" b="5717"/>
          <a:stretch>
            <a:fillRect/>
          </a:stretch>
        </p:blipFill>
        <p:spPr>
          <a:xfrm>
            <a:off x="609600" y="762000"/>
            <a:ext cx="7848600" cy="54864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Importance of Communication</a:t>
            </a:r>
            <a:endParaRPr lang="en-US" dirty="0"/>
          </a:p>
        </p:txBody>
      </p:sp>
      <p:pic>
        <p:nvPicPr>
          <p:cNvPr id="6" name="Content Placeholder 5" descr="importance-of-communication.png"/>
          <p:cNvPicPr>
            <a:picLocks noGrp="1" noChangeAspect="1"/>
          </p:cNvPicPr>
          <p:nvPr>
            <p:ph idx="1"/>
          </p:nvPr>
        </p:nvPicPr>
        <p:blipFill>
          <a:blip r:embed="rId2"/>
          <a:stretch>
            <a:fillRect/>
          </a:stretch>
        </p:blipFill>
        <p:spPr>
          <a:xfrm>
            <a:off x="914400" y="1371600"/>
            <a:ext cx="7543800" cy="4953000"/>
          </a:xfrm>
          <a:ln w="190500" cap="sq">
            <a:solidFill>
              <a:srgbClr val="00B0F0"/>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9699" name="Content Placeholder 3" descr="Power-of-Communication.jpg"/>
          <p:cNvPicPr>
            <a:picLocks noGrp="1" noChangeAspect="1"/>
          </p:cNvPicPr>
          <p:nvPr>
            <p:ph idx="1"/>
          </p:nvPr>
        </p:nvPicPr>
        <p:blipFill>
          <a:blip r:embed="rId2"/>
          <a:srcRect/>
          <a:stretch>
            <a:fillRect/>
          </a:stretch>
        </p:blipFill>
        <p:spPr>
          <a:xfrm>
            <a:off x="533400" y="914400"/>
            <a:ext cx="8305800" cy="521176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 any Organization </a:t>
            </a:r>
            <a:endParaRPr lang="en-US" dirty="0"/>
          </a:p>
        </p:txBody>
      </p:sp>
      <p:pic>
        <p:nvPicPr>
          <p:cNvPr id="30723" name="Content Placeholder 3" descr="CMM.png"/>
          <p:cNvPicPr>
            <a:picLocks noGrp="1" noChangeAspect="1"/>
          </p:cNvPicPr>
          <p:nvPr>
            <p:ph idx="1"/>
          </p:nvPr>
        </p:nvPicPr>
        <p:blipFill>
          <a:blip r:embed="rId2"/>
          <a:srcRect/>
          <a:stretch>
            <a:fillRect/>
          </a:stretch>
        </p:blipFill>
        <p:spPr>
          <a:xfrm>
            <a:off x="609600" y="1600200"/>
            <a:ext cx="8229600" cy="44831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Communication Channels</a:t>
            </a:r>
            <a:endParaRPr lang="en-US" dirty="0"/>
          </a:p>
        </p:txBody>
      </p:sp>
      <p:pic>
        <p:nvPicPr>
          <p:cNvPr id="31747" name="Content Placeholder 3" descr="40ec337401bd472a69cfc95637a9fe12.jpg"/>
          <p:cNvPicPr>
            <a:picLocks noGrp="1" noChangeAspect="1"/>
          </p:cNvPicPr>
          <p:nvPr>
            <p:ph idx="1"/>
          </p:nvPr>
        </p:nvPicPr>
        <p:blipFill>
          <a:blip r:embed="rId2"/>
          <a:srcRect/>
          <a:stretch>
            <a:fillRect/>
          </a:stretch>
        </p:blipFill>
        <p:spPr>
          <a:xfrm>
            <a:off x="990600" y="1524000"/>
            <a:ext cx="6858000" cy="46482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Types-of-communication (1).png"/>
          <p:cNvPicPr>
            <a:picLocks noGrp="1" noChangeAspect="1"/>
          </p:cNvPicPr>
          <p:nvPr>
            <p:ph idx="1"/>
          </p:nvPr>
        </p:nvPicPr>
        <p:blipFill>
          <a:blip r:embed="rId2"/>
          <a:srcRect/>
          <a:stretch>
            <a:fillRect/>
          </a:stretch>
        </p:blipFill>
        <p:spPr>
          <a:xfrm>
            <a:off x="457200" y="1143000"/>
            <a:ext cx="8305800" cy="51054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4000" dirty="0" smtClean="0"/>
              <a:t>Types of  Communication</a:t>
            </a:r>
            <a:endParaRPr lang="en-US" sz="4000" dirty="0"/>
          </a:p>
        </p:txBody>
      </p:sp>
      <p:pic>
        <p:nvPicPr>
          <p:cNvPr id="4" name="Content Placeholder 3" descr="tt.png"/>
          <p:cNvPicPr>
            <a:picLocks noGrp="1" noChangeAspect="1"/>
          </p:cNvPicPr>
          <p:nvPr>
            <p:ph idx="1"/>
          </p:nvPr>
        </p:nvPicPr>
        <p:blipFill>
          <a:blip r:embed="rId3"/>
          <a:stretch>
            <a:fillRect/>
          </a:stretch>
        </p:blipFill>
        <p:spPr>
          <a:xfrm>
            <a:off x="457200" y="990600"/>
            <a:ext cx="8229600" cy="5638799"/>
          </a:xfrm>
          <a:ln w="88900" cap="sq" cmpd="thickThin">
            <a:solidFill>
              <a:srgbClr val="00206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3795" name="Content Placeholder 3" descr="basic-forms-of-communication-2-638.jpg"/>
          <p:cNvPicPr>
            <a:picLocks noGrp="1" noChangeAspect="1"/>
          </p:cNvPicPr>
          <p:nvPr>
            <p:ph idx="1"/>
          </p:nvPr>
        </p:nvPicPr>
        <p:blipFill>
          <a:blip r:embed="rId2"/>
          <a:srcRect/>
          <a:stretch>
            <a:fillRect/>
          </a:stretch>
        </p:blipFill>
        <p:spPr>
          <a:xfrm>
            <a:off x="762000" y="914400"/>
            <a:ext cx="7543800" cy="551656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defRPr/>
            </a:pPr>
            <a:r>
              <a:rPr lang="en-US" dirty="0" smtClean="0"/>
              <a:t>Coordination</a:t>
            </a:r>
            <a:endParaRPr lang="en-US" dirty="0"/>
          </a:p>
        </p:txBody>
      </p:sp>
      <p:sp>
        <p:nvSpPr>
          <p:cNvPr id="34819" name="Content Placeholder 2"/>
          <p:cNvSpPr>
            <a:spLocks noGrp="1"/>
          </p:cNvSpPr>
          <p:nvPr>
            <p:ph idx="1"/>
          </p:nvPr>
        </p:nvSpPr>
        <p:spPr>
          <a:xfrm>
            <a:off x="0" y="1524000"/>
            <a:ext cx="5105400" cy="4525963"/>
          </a:xfrm>
        </p:spPr>
        <p:txBody>
          <a:bodyPr>
            <a:normAutofit fontScale="92500" lnSpcReduction="20000"/>
          </a:bodyPr>
          <a:lstStyle/>
          <a:p>
            <a:pPr>
              <a:lnSpc>
                <a:spcPct val="150000"/>
              </a:lnSpc>
            </a:pPr>
            <a:r>
              <a:rPr lang="en-US" sz="2800" smtClean="0"/>
              <a:t>According  to Terry,  “Coordination deals with the  task  of  blending efforts in  order  to  ensure successful attainment of  an objective. It  is  accomplished  by  means   of  planning,  organizing directing  and controlling”. </a:t>
            </a:r>
          </a:p>
        </p:txBody>
      </p:sp>
      <p:pic>
        <p:nvPicPr>
          <p:cNvPr id="34820" name="Picture 3" descr="coordination-vs-cooperation-thumbnail.jpg"/>
          <p:cNvPicPr>
            <a:picLocks noChangeAspect="1"/>
          </p:cNvPicPr>
          <p:nvPr/>
        </p:nvPicPr>
        <p:blipFill>
          <a:blip r:embed="rId2"/>
          <a:srcRect/>
          <a:stretch>
            <a:fillRect/>
          </a:stretch>
        </p:blipFill>
        <p:spPr bwMode="auto">
          <a:xfrm>
            <a:off x="5334000" y="1905000"/>
            <a:ext cx="3657600" cy="454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4" name="Content Placeholder 3" descr="cop.png"/>
          <p:cNvPicPr>
            <a:picLocks noGrp="1" noChangeAspect="1"/>
          </p:cNvPicPr>
          <p:nvPr>
            <p:ph idx="1"/>
          </p:nvPr>
        </p:nvPicPr>
        <p:blipFill>
          <a:blip r:embed="rId2"/>
          <a:stretch>
            <a:fillRect/>
          </a:stretch>
        </p:blipFill>
        <p:spPr>
          <a:xfrm>
            <a:off x="457200" y="1447800"/>
            <a:ext cx="8382000" cy="4701141"/>
          </a:xfrm>
          <a:ln w="190500" cap="sq">
            <a:solidFill>
              <a:schemeClr val="accent5">
                <a:lumMod val="75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6867" name="Content Placeholder 3" descr="Need-and-Importance-of-Coordination.png"/>
          <p:cNvPicPr>
            <a:picLocks noGrp="1" noChangeAspect="1"/>
          </p:cNvPicPr>
          <p:nvPr>
            <p:ph idx="1"/>
          </p:nvPr>
        </p:nvPicPr>
        <p:blipFill>
          <a:blip r:embed="rId2"/>
          <a:srcRect/>
          <a:stretch>
            <a:fillRect/>
          </a:stretch>
        </p:blipFill>
        <p:spPr>
          <a:xfrm>
            <a:off x="1524000" y="533400"/>
            <a:ext cx="6172200" cy="58975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t>What is Leadership ?</a:t>
            </a:r>
            <a:br>
              <a:rPr lang="en-US" sz="3600" dirty="0" smtClean="0"/>
            </a:br>
            <a:r>
              <a:rPr lang="en-US" sz="3600" dirty="0" smtClean="0"/>
              <a:t> Few Definitions</a:t>
            </a:r>
            <a:endParaRPr lang="en-US" sz="3600" dirty="0"/>
          </a:p>
        </p:txBody>
      </p:sp>
      <p:sp>
        <p:nvSpPr>
          <p:cNvPr id="9219" name="Content Placeholder 2"/>
          <p:cNvSpPr>
            <a:spLocks noGrp="1"/>
          </p:cNvSpPr>
          <p:nvPr>
            <p:ph idx="1"/>
          </p:nvPr>
        </p:nvSpPr>
        <p:spPr/>
        <p:txBody>
          <a:bodyPr/>
          <a:lstStyle/>
          <a:p>
            <a:r>
              <a:rPr lang="en-US" sz="2800" smtClean="0"/>
              <a:t>Leadership is the art of getting someone else to do something you want done because he wants to do it</a:t>
            </a:r>
          </a:p>
          <a:p>
            <a:pPr>
              <a:buFont typeface="Arial" charset="0"/>
              <a:buNone/>
            </a:pPr>
            <a:r>
              <a:rPr lang="en-US" sz="2800" smtClean="0"/>
              <a:t>  					       </a:t>
            </a:r>
            <a:r>
              <a:rPr lang="en-US" sz="2800" i="1" smtClean="0"/>
              <a:t>– </a:t>
            </a:r>
            <a:r>
              <a:rPr lang="en-US" sz="2800" i="1" smtClean="0">
                <a:solidFill>
                  <a:srgbClr val="FF0000"/>
                </a:solidFill>
              </a:rPr>
              <a:t>Dwight D. Eisenhower</a:t>
            </a:r>
          </a:p>
          <a:p>
            <a:r>
              <a:rPr lang="en-US" sz="2800" smtClean="0"/>
              <a:t>Creates an inspiring vision of the future.</a:t>
            </a:r>
          </a:p>
          <a:p>
            <a:r>
              <a:rPr lang="en-US" sz="2800" smtClean="0"/>
              <a:t>Motivates and inspires people to engage with that vision.</a:t>
            </a:r>
          </a:p>
          <a:p>
            <a:r>
              <a:rPr lang="en-US" sz="2800" smtClean="0"/>
              <a:t>Manages delivery of the vision.</a:t>
            </a:r>
          </a:p>
          <a:p>
            <a:r>
              <a:rPr lang="en-US" sz="2800" smtClean="0"/>
              <a:t>Coaches and builds a team, so that it is more effective at achieving the vision.</a:t>
            </a:r>
          </a:p>
          <a:p>
            <a:endParaRPr lang="en-US" sz="2800" smtClean="0">
              <a:solidFill>
                <a:srgbClr val="FF0000"/>
              </a:solidFill>
            </a:endParaRP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ppl.png"/>
          <p:cNvPicPr>
            <a:picLocks noGrp="1" noChangeAspect="1"/>
          </p:cNvPicPr>
          <p:nvPr>
            <p:ph idx="1"/>
          </p:nvPr>
        </p:nvPicPr>
        <p:blipFill>
          <a:blip r:embed="rId2"/>
          <a:srcRect t="12047"/>
          <a:stretch>
            <a:fillRect/>
          </a:stretch>
        </p:blipFill>
        <p:spPr>
          <a:xfrm>
            <a:off x="838200" y="1219200"/>
            <a:ext cx="7696200" cy="5181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ordination-2-638.jpg"/>
          <p:cNvPicPr>
            <a:picLocks noGrp="1" noChangeAspect="1"/>
          </p:cNvPicPr>
          <p:nvPr>
            <p:ph idx="1"/>
          </p:nvPr>
        </p:nvPicPr>
        <p:blipFill>
          <a:blip r:embed="rId2"/>
          <a:srcRect l="6895" r="7151" b="31931"/>
          <a:stretch>
            <a:fillRect/>
          </a:stretch>
        </p:blipFill>
        <p:spPr>
          <a:xfrm>
            <a:off x="609600" y="1371600"/>
            <a:ext cx="7620000" cy="51054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Controlling ?</a:t>
            </a:r>
            <a:endParaRPr lang="en-US" dirty="0"/>
          </a:p>
        </p:txBody>
      </p:sp>
      <p:sp>
        <p:nvSpPr>
          <p:cNvPr id="3" name="Content Placeholder 2"/>
          <p:cNvSpPr>
            <a:spLocks noGrp="1"/>
          </p:cNvSpPr>
          <p:nvPr>
            <p:ph idx="1"/>
          </p:nvPr>
        </p:nvSpPr>
        <p:spPr>
          <a:xfrm>
            <a:off x="304800" y="1524000"/>
            <a:ext cx="8229600" cy="4525963"/>
          </a:xfrm>
        </p:spPr>
        <p:txBody>
          <a:bodyPr>
            <a:normAutofit lnSpcReduction="10000"/>
          </a:bodyPr>
          <a:lstStyle/>
          <a:p>
            <a:pPr>
              <a:lnSpc>
                <a:spcPct val="150000"/>
              </a:lnSpc>
              <a:buFont typeface="Arial" pitchFamily="34" charset="0"/>
              <a:buChar char="•"/>
              <a:defRPr/>
            </a:pPr>
            <a:r>
              <a:rPr lang="en-US" sz="2400" dirty="0" smtClean="0"/>
              <a:t>According  to  E F L </a:t>
            </a:r>
            <a:r>
              <a:rPr lang="en-US" sz="2400" dirty="0" err="1" smtClean="0"/>
              <a:t>Brech</a:t>
            </a:r>
            <a:r>
              <a:rPr lang="en-US" sz="2400" dirty="0" smtClean="0"/>
              <a:t>,  “Control is  checking current performance against predetermined standards  contained  in  the  plans, with  the  view to  ensuring adequate progress and  satisfactory  performance”. In the  words  of </a:t>
            </a:r>
            <a:r>
              <a:rPr lang="en-US" sz="2400" b="1" dirty="0" smtClean="0"/>
              <a:t>George R. Terry</a:t>
            </a:r>
            <a:r>
              <a:rPr lang="en-US" sz="2400" dirty="0" smtClean="0"/>
              <a:t>, </a:t>
            </a:r>
            <a:r>
              <a:rPr lang="en-US" sz="2400" b="1" i="1" dirty="0" smtClean="0"/>
              <a:t>“</a:t>
            </a:r>
            <a:r>
              <a:rPr lang="en-US" sz="2400" b="1" i="1" dirty="0" smtClean="0">
                <a:solidFill>
                  <a:schemeClr val="accent6">
                    <a:lumMod val="50000"/>
                  </a:schemeClr>
                </a:solidFill>
              </a:rPr>
              <a:t>Controlling is  determining what is  being  accomplished, that  is,  evaluating the performance and if necessary applying corrective measures so that the performance  takes   place   according  to  </a:t>
            </a:r>
            <a:r>
              <a:rPr lang="en-US" sz="2800" b="1" i="1" dirty="0" smtClean="0">
                <a:solidFill>
                  <a:schemeClr val="accent6">
                    <a:lumMod val="50000"/>
                  </a:schemeClr>
                </a:solidFill>
              </a:rPr>
              <a:t>plans</a:t>
            </a:r>
            <a:endParaRPr lang="en-US" sz="2800" b="1" i="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Steps in </a:t>
            </a:r>
            <a:r>
              <a:rPr lang="en-US" b="1" dirty="0" smtClean="0"/>
              <a:t>Controlling</a:t>
            </a:r>
            <a:r>
              <a:rPr lang="en-US" dirty="0" smtClean="0"/>
              <a:t> </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pPr>
              <a:lnSpc>
                <a:spcPct val="150000"/>
              </a:lnSpc>
              <a:buFont typeface="Arial" pitchFamily="34" charset="0"/>
              <a:buChar char="•"/>
              <a:defRPr/>
            </a:pPr>
            <a:r>
              <a:rPr lang="en-US" sz="2400" b="1" dirty="0" smtClean="0">
                <a:solidFill>
                  <a:schemeClr val="accent6">
                    <a:lumMod val="75000"/>
                  </a:schemeClr>
                </a:solidFill>
              </a:rPr>
              <a:t>Step 1 Establishment of  standards:</a:t>
            </a:r>
            <a:r>
              <a:rPr lang="en-US" sz="2400" b="1" dirty="0" smtClean="0"/>
              <a:t>  </a:t>
            </a:r>
            <a:r>
              <a:rPr lang="en-US" sz="2400" dirty="0" smtClean="0"/>
              <a:t>The  first  step  in  control  process  is the  setting up of standards of performance.</a:t>
            </a:r>
          </a:p>
          <a:p>
            <a:pPr>
              <a:lnSpc>
                <a:spcPct val="150000"/>
              </a:lnSpc>
              <a:buFont typeface="Arial" pitchFamily="34" charset="0"/>
              <a:buChar char="•"/>
              <a:defRPr/>
            </a:pPr>
            <a:r>
              <a:rPr lang="en-US" sz="2400" dirty="0" smtClean="0"/>
              <a:t> A standard acts as a reference line  or a basis of actual performance.</a:t>
            </a:r>
          </a:p>
          <a:p>
            <a:pPr>
              <a:lnSpc>
                <a:spcPct val="150000"/>
              </a:lnSpc>
              <a:buFont typeface="Arial" pitchFamily="34" charset="0"/>
              <a:buChar char="•"/>
              <a:defRPr/>
            </a:pPr>
            <a:r>
              <a:rPr lang="en-US" sz="2400" dirty="0" smtClean="0"/>
              <a:t>Standards should  be set  precisely  and  in  quantitative terms.  Standards expressed  in  vague  or  general  terms  such  as “Costs  should  be reduced”  or  “rejections should  be  reduced” </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 of Standards</a:t>
            </a:r>
            <a:endParaRPr lang="en-US" dirty="0"/>
          </a:p>
        </p:txBody>
      </p:sp>
      <p:sp>
        <p:nvSpPr>
          <p:cNvPr id="20483" name="Content Placeholder 2"/>
          <p:cNvSpPr>
            <a:spLocks noGrp="1"/>
          </p:cNvSpPr>
          <p:nvPr>
            <p:ph idx="1"/>
          </p:nvPr>
        </p:nvSpPr>
        <p:spPr/>
        <p:txBody>
          <a:bodyPr/>
          <a:lstStyle/>
          <a:p>
            <a:r>
              <a:rPr lang="en-US" sz="2800" smtClean="0"/>
              <a:t>Physical  standards such  as units  of production per  hour. </a:t>
            </a:r>
          </a:p>
          <a:p>
            <a:r>
              <a:rPr lang="en-US" sz="2800" smtClean="0"/>
              <a:t>Cost  standards, such  as direct  and  indirect cost  per  unit. </a:t>
            </a:r>
          </a:p>
          <a:p>
            <a:r>
              <a:rPr lang="en-US" sz="2800" smtClean="0"/>
              <a:t>Revenue  standards such  as sales  per  customer.</a:t>
            </a:r>
          </a:p>
          <a:p>
            <a:r>
              <a:rPr lang="en-US" sz="2800" smtClean="0"/>
              <a:t>Capital  standards such  as rate  of return of capital  invested.</a:t>
            </a:r>
          </a:p>
          <a:p>
            <a:r>
              <a:rPr lang="en-US" sz="2800" smtClean="0"/>
              <a:t>Intangible  standards such  as competency  of managers  and  employees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4525963"/>
          </a:xfrm>
        </p:spPr>
        <p:txBody>
          <a:bodyPr>
            <a:normAutofit fontScale="92500"/>
          </a:bodyPr>
          <a:lstStyle/>
          <a:p>
            <a:pPr>
              <a:lnSpc>
                <a:spcPct val="150000"/>
              </a:lnSpc>
              <a:buFont typeface="Arial" pitchFamily="34" charset="0"/>
              <a:buChar char="•"/>
              <a:defRPr/>
            </a:pPr>
            <a:r>
              <a:rPr lang="en-US" sz="2800" dirty="0" smtClean="0">
                <a:solidFill>
                  <a:schemeClr val="accent6">
                    <a:lumMod val="75000"/>
                  </a:schemeClr>
                </a:solidFill>
              </a:rPr>
              <a:t>Step 2 </a:t>
            </a:r>
            <a:r>
              <a:rPr lang="en-US" sz="2800" b="1" dirty="0" smtClean="0">
                <a:solidFill>
                  <a:schemeClr val="accent6">
                    <a:lumMod val="75000"/>
                  </a:schemeClr>
                </a:solidFill>
              </a:rPr>
              <a:t>Measuring and  comparing actual performance with  standards:</a:t>
            </a:r>
            <a:r>
              <a:rPr lang="en-US" sz="2800" b="1" dirty="0" smtClean="0"/>
              <a:t>  </a:t>
            </a:r>
          </a:p>
          <a:p>
            <a:pPr>
              <a:lnSpc>
                <a:spcPct val="150000"/>
              </a:lnSpc>
              <a:buFont typeface="Arial" pitchFamily="34" charset="0"/>
              <a:buChar char="•"/>
              <a:defRPr/>
            </a:pPr>
            <a:r>
              <a:rPr lang="en-US" sz="2800" dirty="0" smtClean="0"/>
              <a:t>The  second step  in  the  control  process  is measuring the  actual  performance of individuals, group or  units  and  comparing  it  with  the  standards.</a:t>
            </a:r>
          </a:p>
          <a:p>
            <a:pPr>
              <a:lnSpc>
                <a:spcPct val="150000"/>
              </a:lnSpc>
              <a:buFont typeface="Arial" pitchFamily="34" charset="0"/>
              <a:buChar char="•"/>
              <a:defRPr/>
            </a:pPr>
            <a:r>
              <a:rPr lang="en-US" sz="2800" dirty="0" smtClean="0"/>
              <a:t> The  quantitative measurement should be done  in  cases  where  standards have  been  set  in  numerical terms. </a:t>
            </a: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fontScale="92500" lnSpcReduction="20000"/>
          </a:bodyPr>
          <a:lstStyle/>
          <a:p>
            <a:pPr>
              <a:lnSpc>
                <a:spcPct val="150000"/>
              </a:lnSpc>
              <a:buFont typeface="Arial" pitchFamily="34" charset="0"/>
              <a:buChar char="•"/>
              <a:defRPr/>
            </a:pPr>
            <a:r>
              <a:rPr lang="en-US" sz="2800" b="1" dirty="0" smtClean="0">
                <a:solidFill>
                  <a:schemeClr val="accent6">
                    <a:lumMod val="75000"/>
                  </a:schemeClr>
                </a:solidFill>
              </a:rPr>
              <a:t>Step 3 Taking corrective Action :  </a:t>
            </a:r>
            <a:r>
              <a:rPr lang="en-US" sz="2800" dirty="0" smtClean="0"/>
              <a:t>The  final step in the control  process  is taking  corrective action  so that  deviations may  not  occur  again  and  the  objectives  of the  organization are  achieved.  This  will  involve  taking  certain   decisions  by the  management like  re- planning or redrawing of goals or standards, reassignment or classification of duties.  It may  also necessitate reforming  the  process  of selection  and  training of workers</a:t>
            </a:r>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Essentials of Sound Controlling  System</a:t>
            </a:r>
            <a:endParaRPr lang="en-US" sz="3600" dirty="0"/>
          </a:p>
        </p:txBody>
      </p:sp>
      <p:sp>
        <p:nvSpPr>
          <p:cNvPr id="3" name="Content Placeholder 2"/>
          <p:cNvSpPr>
            <a:spLocks noGrp="1"/>
          </p:cNvSpPr>
          <p:nvPr>
            <p:ph idx="1"/>
          </p:nvPr>
        </p:nvSpPr>
        <p:spPr/>
        <p:txBody>
          <a:bodyPr/>
          <a:lstStyle/>
          <a:p>
            <a:pPr>
              <a:buFont typeface="Arial" pitchFamily="34" charset="0"/>
              <a:buChar char="•"/>
              <a:defRPr/>
            </a:pPr>
            <a:r>
              <a:rPr lang="en-US" b="1" i="1" dirty="0" smtClean="0">
                <a:solidFill>
                  <a:schemeClr val="accent6">
                    <a:lumMod val="75000"/>
                  </a:schemeClr>
                </a:solidFill>
              </a:rPr>
              <a:t>Suitable:</a:t>
            </a:r>
            <a:r>
              <a:rPr lang="en-US" dirty="0" smtClean="0"/>
              <a:t> The  control  system  should  be appropriate to  the  nature and  needs of the  activity. </a:t>
            </a:r>
          </a:p>
          <a:p>
            <a:pPr>
              <a:buFont typeface="Arial" pitchFamily="34" charset="0"/>
              <a:buChar char="•"/>
              <a:defRPr/>
            </a:pPr>
            <a:r>
              <a:rPr lang="en-US" b="1" i="1" dirty="0" smtClean="0">
                <a:solidFill>
                  <a:schemeClr val="accent6">
                    <a:lumMod val="75000"/>
                  </a:schemeClr>
                </a:solidFill>
              </a:rPr>
              <a:t>Timely and  forward looking</a:t>
            </a:r>
            <a:r>
              <a:rPr lang="en-US" b="1" dirty="0" smtClean="0">
                <a:solidFill>
                  <a:schemeClr val="accent6">
                    <a:lumMod val="75000"/>
                  </a:schemeClr>
                </a:solidFill>
              </a:rPr>
              <a:t>: </a:t>
            </a:r>
            <a:r>
              <a:rPr lang="en-US" b="1" dirty="0" smtClean="0"/>
              <a:t> </a:t>
            </a:r>
            <a:r>
              <a:rPr lang="en-US" dirty="0" smtClean="0"/>
              <a:t>The  control  system  should  be directed  towards future.  It should  report  all the  deviations from  the  standards quickly  in  order to safeguard  the  future. </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4579" name="Content Placeholder 2"/>
          <p:cNvSpPr>
            <a:spLocks noGrp="1"/>
          </p:cNvSpPr>
          <p:nvPr>
            <p:ph idx="1"/>
          </p:nvPr>
        </p:nvSpPr>
        <p:spPr/>
        <p:txBody>
          <a:bodyPr/>
          <a:lstStyle/>
          <a:p>
            <a:r>
              <a:rPr lang="en-US" sz="3600" smtClean="0"/>
              <a:t>Objective and Comprehensible </a:t>
            </a:r>
          </a:p>
          <a:p>
            <a:r>
              <a:rPr lang="en-US" sz="3600" smtClean="0"/>
              <a:t>Flexible</a:t>
            </a:r>
          </a:p>
          <a:p>
            <a:r>
              <a:rPr lang="en-US" sz="3600" smtClean="0"/>
              <a:t>Economical </a:t>
            </a:r>
          </a:p>
          <a:p>
            <a:r>
              <a:rPr lang="en-US" sz="3600" smtClean="0"/>
              <a:t>Control  by Exceptions</a:t>
            </a:r>
          </a:p>
          <a:p>
            <a:r>
              <a:rPr lang="en-US" sz="3600" smtClean="0"/>
              <a:t>Prescriptive and  operational: </a:t>
            </a:r>
          </a:p>
          <a:p>
            <a:r>
              <a:rPr lang="en-US" sz="3600" smtClean="0"/>
              <a:t>Acceptable to  organization members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Control Methods</a:t>
            </a:r>
            <a:endParaRPr lang="en-US" dirty="0"/>
          </a:p>
        </p:txBody>
      </p:sp>
      <p:sp>
        <p:nvSpPr>
          <p:cNvPr id="25603" name="Content Placeholder 2"/>
          <p:cNvSpPr>
            <a:spLocks noGrp="1"/>
          </p:cNvSpPr>
          <p:nvPr>
            <p:ph idx="1"/>
          </p:nvPr>
        </p:nvSpPr>
        <p:spPr/>
        <p:txBody>
          <a:bodyPr/>
          <a:lstStyle/>
          <a:p>
            <a:r>
              <a:rPr lang="en-US" smtClean="0"/>
              <a:t>Past Oriented </a:t>
            </a:r>
          </a:p>
          <a:p>
            <a:r>
              <a:rPr lang="en-US" smtClean="0"/>
              <a:t>Future Oriented </a:t>
            </a:r>
          </a:p>
          <a:p>
            <a:endParaRPr lang="en-US" smtClean="0"/>
          </a:p>
        </p:txBody>
      </p:sp>
      <p:pic>
        <p:nvPicPr>
          <p:cNvPr id="25604" name="Picture 3" descr="slide_1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229600" cy="4525963"/>
          </a:xfrm>
        </p:spPr>
        <p:txBody>
          <a:bodyPr/>
          <a:lstStyle/>
          <a:p>
            <a:pPr>
              <a:lnSpc>
                <a:spcPct val="150000"/>
              </a:lnSpc>
              <a:buFont typeface="Arial" charset="0"/>
              <a:buNone/>
              <a:defRPr/>
            </a:pPr>
            <a:r>
              <a:rPr lang="en-US" dirty="0" smtClean="0"/>
              <a:t>   Leadership is the capacity  and will to rally  men and women to a common purpose and the character which inspires confidence- </a:t>
            </a:r>
            <a:r>
              <a:rPr lang="en-US" dirty="0" smtClean="0">
                <a:solidFill>
                  <a:schemeClr val="accent6">
                    <a:lumMod val="75000"/>
                  </a:schemeClr>
                </a:solidFill>
              </a:rPr>
              <a:t>Bernard </a:t>
            </a:r>
            <a:r>
              <a:rPr lang="en-US" dirty="0" err="1" smtClean="0">
                <a:solidFill>
                  <a:schemeClr val="accent6">
                    <a:lumMod val="75000"/>
                  </a:schemeClr>
                </a:solidFill>
              </a:rPr>
              <a:t>Montgomerv</a:t>
            </a:r>
            <a:endParaRPr lang="en-US" dirty="0">
              <a:solidFill>
                <a:schemeClr val="accent6">
                  <a:lumMod val="75000"/>
                </a:schemeClr>
              </a:solidFill>
            </a:endParaRPr>
          </a:p>
        </p:txBody>
      </p:sp>
      <p:pic>
        <p:nvPicPr>
          <p:cNvPr id="4" name="Picture 3" descr="leadership.jpg"/>
          <p:cNvPicPr>
            <a:picLocks noChangeAspect="1"/>
          </p:cNvPicPr>
          <p:nvPr/>
        </p:nvPicPr>
        <p:blipFill>
          <a:blip r:embed="rId2" cstate="print"/>
          <a:stretch>
            <a:fillRect/>
          </a:stretch>
        </p:blipFill>
        <p:spPr>
          <a:xfrm rot="20415265">
            <a:off x="5689201" y="219828"/>
            <a:ext cx="2989402" cy="1955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44" name="Picture 4" descr="avatar.jpg"/>
          <p:cNvPicPr>
            <a:picLocks noChangeAspect="1"/>
          </p:cNvPicPr>
          <p:nvPr/>
        </p:nvPicPr>
        <p:blipFill>
          <a:blip r:embed="rId3"/>
          <a:srcRect/>
          <a:stretch>
            <a:fillRect/>
          </a:stretch>
        </p:blipFill>
        <p:spPr bwMode="auto">
          <a:xfrm rot="-1913601">
            <a:off x="1163638" y="301625"/>
            <a:ext cx="2263775" cy="204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35.jpg"/>
          <p:cNvPicPr>
            <a:picLocks noGrp="1" noChangeAspect="1"/>
          </p:cNvPicPr>
          <p:nvPr>
            <p:ph idx="1"/>
          </p:nvPr>
        </p:nvPicPr>
        <p:blipFill>
          <a:blip r:embed="rId2"/>
          <a:srcRect b="15741"/>
          <a:stretch>
            <a:fillRect/>
          </a:stretch>
        </p:blipFill>
        <p:spPr>
          <a:xfrm>
            <a:off x="228600" y="609600"/>
            <a:ext cx="8534400" cy="5867400"/>
          </a:xfrm>
          <a:ln w="88900" cap="sq" cmpd="thickThin">
            <a:solidFill>
              <a:srgbClr val="00206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Leadership-quotes-images-ideas-best-pics-52.jpg"/>
          <p:cNvPicPr>
            <a:picLocks noGrp="1" noChangeAspect="1"/>
          </p:cNvPicPr>
          <p:nvPr>
            <p:ph idx="1"/>
          </p:nvPr>
        </p:nvPicPr>
        <p:blipFill>
          <a:blip r:embed="rId2"/>
          <a:stretch>
            <a:fillRect/>
          </a:stretch>
        </p:blipFill>
        <p:spPr>
          <a:xfrm>
            <a:off x="533400" y="381000"/>
            <a:ext cx="8229600" cy="5745163"/>
          </a:xfrm>
          <a:ln w="190500" cap="sq">
            <a:solidFill>
              <a:schemeClr val="accent6">
                <a:lumMod val="75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2231</Words>
  <Application>Microsoft Office PowerPoint</Application>
  <PresentationFormat>On-screen Show (4:3)</PresentationFormat>
  <Paragraphs>294</Paragraphs>
  <Slides>69</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Bitmap Image</vt:lpstr>
      <vt:lpstr>Hirasugar Institute of Technology, Nidasoshi</vt:lpstr>
      <vt:lpstr>Module 2 :Syllabus  Directing   and controlling </vt:lpstr>
      <vt:lpstr>What is Direction ?</vt:lpstr>
      <vt:lpstr>Slide 4</vt:lpstr>
      <vt:lpstr>Slide 5</vt:lpstr>
      <vt:lpstr>What is Leadership ?  Few Definitions</vt:lpstr>
      <vt:lpstr>Slide 7</vt:lpstr>
      <vt:lpstr>Slide 8</vt:lpstr>
      <vt:lpstr>Slide 9</vt:lpstr>
      <vt:lpstr>Thought :Experience the Experience: Living in the Present Moment</vt:lpstr>
      <vt:lpstr>Leadership Styles</vt:lpstr>
      <vt:lpstr> Autocratic </vt:lpstr>
      <vt:lpstr>Democratic </vt:lpstr>
      <vt:lpstr>Laissez-Faire or Free Rein Leadership Style or  Delegative </vt:lpstr>
      <vt:lpstr> Motivation Theories</vt:lpstr>
      <vt:lpstr>Slide 16</vt:lpstr>
      <vt:lpstr>What is Motivation?</vt:lpstr>
      <vt:lpstr>What is Motivation?</vt:lpstr>
      <vt:lpstr>What is Motivation?</vt:lpstr>
      <vt:lpstr>What can We Learn From the Needs Theories of Motivation?</vt:lpstr>
      <vt:lpstr>Figure :Higher-order and lower-order needs in Maslow’s hierarchy of needs.</vt:lpstr>
      <vt:lpstr>What can We Learn From the Needs Theories of Motivation?</vt:lpstr>
      <vt:lpstr>Thematic Apperception Test (T.A.T.) Premise: We project our unconscious needs through stories</vt:lpstr>
      <vt:lpstr>What can We Learn From the Needs Theories of Motivation?</vt:lpstr>
      <vt:lpstr>What can We Learn From the Needs Theories of Motivation?</vt:lpstr>
      <vt:lpstr>What can We Learn From the Needs Theories of Motivation?</vt:lpstr>
      <vt:lpstr>What can We Learn From the Needs Theories of Motivation?</vt:lpstr>
      <vt:lpstr>Sources of dissatisfaction and satisfaction in Herzberg’s two-factor theory. </vt:lpstr>
      <vt:lpstr>What is the Equity Theory of Motivation?</vt:lpstr>
      <vt:lpstr>What is the Equity Theory of Motivation?</vt:lpstr>
      <vt:lpstr>What is the Equity Theory of Motivation?</vt:lpstr>
      <vt:lpstr>What is the Equity Theory of Motivation?</vt:lpstr>
      <vt:lpstr>What is the Equity Theory of Motivation?</vt:lpstr>
      <vt:lpstr>Your experience…</vt:lpstr>
      <vt:lpstr>What is the Equity Theory of Motivation?</vt:lpstr>
      <vt:lpstr>What is the Equity Theory of Motivation?</vt:lpstr>
      <vt:lpstr>What is the Expectancy Theory of Motivation?</vt:lpstr>
      <vt:lpstr>What is the Expectancy Theory of Motivation?</vt:lpstr>
      <vt:lpstr>Figure :Victor Vroom’s Expectancy Theory</vt:lpstr>
      <vt:lpstr>What is the Expectancy Theory of Motivation?</vt:lpstr>
      <vt:lpstr>What is the Expectancy Theory of Motivation?</vt:lpstr>
      <vt:lpstr>What is the Goal-Setting Theory of Motivation?</vt:lpstr>
      <vt:lpstr>What is the Goal-Setting Theory of Motivation?</vt:lpstr>
      <vt:lpstr>What is the Goal-Setting Theory of Motivation?</vt:lpstr>
      <vt:lpstr>What is the Goal-Setting Theory of Motivation?</vt:lpstr>
      <vt:lpstr>What is the Goal-Setting Theory of Motivation?</vt:lpstr>
      <vt:lpstr>Figure: How the management by objectives process works.</vt:lpstr>
      <vt:lpstr> Communication- Meaning and importance, Coordination- meaning and importance, </vt:lpstr>
      <vt:lpstr>Slide 49</vt:lpstr>
      <vt:lpstr>Importance of Communication</vt:lpstr>
      <vt:lpstr>Slide 51</vt:lpstr>
      <vt:lpstr>In any Organization </vt:lpstr>
      <vt:lpstr>Communication Channels</vt:lpstr>
      <vt:lpstr>Slide 54</vt:lpstr>
      <vt:lpstr>Types of  Communication</vt:lpstr>
      <vt:lpstr>Slide 56</vt:lpstr>
      <vt:lpstr>Coordination</vt:lpstr>
      <vt:lpstr>Slide 58</vt:lpstr>
      <vt:lpstr>Slide 59</vt:lpstr>
      <vt:lpstr>Slide 60</vt:lpstr>
      <vt:lpstr>Slide 61</vt:lpstr>
      <vt:lpstr>What is Controlling ?</vt:lpstr>
      <vt:lpstr>Steps in Controlling </vt:lpstr>
      <vt:lpstr>Examples of Standards</vt:lpstr>
      <vt:lpstr>Slide 65</vt:lpstr>
      <vt:lpstr>Slide 66</vt:lpstr>
      <vt:lpstr>Essentials of Sound Controlling  System</vt:lpstr>
      <vt:lpstr>Slide 68</vt:lpstr>
      <vt:lpstr>Control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Hirasugar Institute of Technology, Nidasoshi</dc:title>
  <dc:creator>Windows User</dc:creator>
  <cp:lastModifiedBy>Windows User</cp:lastModifiedBy>
  <cp:revision>14</cp:revision>
  <dcterms:created xsi:type="dcterms:W3CDTF">2018-08-10T03:49:41Z</dcterms:created>
  <dcterms:modified xsi:type="dcterms:W3CDTF">2018-08-27T04:54:53Z</dcterms:modified>
</cp:coreProperties>
</file>