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6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4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2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4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7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7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8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0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9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8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9F83-410E-4131-A839-7FE53FC55608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CDEE-77E1-4B42-87D0-9BF6C0866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Understanding .NET Assemblies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Views of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View</a:t>
            </a:r>
          </a:p>
          <a:p>
            <a:r>
              <a:rPr lang="en-US" dirty="0" smtClean="0"/>
              <a:t>Logical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000" dirty="0" smtClean="0"/>
              <a:t>In this case, the assembly can be realized as some number of files that contain your custom types &amp; resources.</a:t>
            </a:r>
          </a:p>
          <a:p>
            <a:r>
              <a:rPr lang="en-US" dirty="0"/>
              <a:t> 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05200"/>
            <a:ext cx="6259513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3740726"/>
            <a:ext cx="23622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>
                <a:effectLst/>
                <a:latin typeface="Calibri"/>
                <a:ea typeface="Calibri"/>
                <a:cs typeface="Times New Roman"/>
              </a:rPr>
              <a:t>Foo.dll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487501" y="3748086"/>
            <a:ext cx="2447925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>
                <a:effectLst/>
                <a:latin typeface="Calibri"/>
                <a:ea typeface="Calibri"/>
                <a:cs typeface="Times New Roman"/>
              </a:rPr>
              <a:t>Resource Files 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78552" y="4867275"/>
            <a:ext cx="2314575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>
                <a:effectLst/>
                <a:latin typeface="Calibri"/>
                <a:ea typeface="Calibri"/>
                <a:cs typeface="Times New Roman"/>
              </a:rPr>
              <a:t>Bar.netmodule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487501" y="4846926"/>
            <a:ext cx="2505075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>
                <a:effectLst/>
                <a:latin typeface="Calibri"/>
                <a:ea typeface="Calibri"/>
                <a:cs typeface="Times New Roman"/>
              </a:rPr>
              <a:t>Manifest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38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000" dirty="0" smtClean="0"/>
              <a:t>In this case, you can understand an assembly as a versioned collection of public types that you can use in your current application.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505200"/>
            <a:ext cx="83058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33400" y="3719509"/>
            <a:ext cx="2505075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dirty="0" smtClean="0">
                <a:effectLst/>
                <a:latin typeface="Calibri"/>
                <a:ea typeface="Calibri"/>
                <a:cs typeface="Times New Roman"/>
              </a:rPr>
              <a:t>Classes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352800" y="3698295"/>
            <a:ext cx="2505075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dirty="0" smtClean="0">
                <a:effectLst/>
                <a:latin typeface="Calibri"/>
                <a:ea typeface="Calibri"/>
                <a:cs typeface="Times New Roman"/>
              </a:rPr>
              <a:t>Enumerations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72200" y="3726001"/>
            <a:ext cx="22860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dirty="0" smtClean="0">
                <a:effectLst/>
                <a:latin typeface="Calibri"/>
                <a:ea typeface="Calibri"/>
                <a:cs typeface="Times New Roman"/>
              </a:rPr>
              <a:t>Delegates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3400" y="4876800"/>
            <a:ext cx="2505075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dirty="0" smtClean="0">
                <a:effectLst/>
                <a:latin typeface="Calibri"/>
                <a:ea typeface="Calibri"/>
                <a:cs typeface="Times New Roman"/>
              </a:rPr>
              <a:t>Interfaces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390901" y="4876799"/>
            <a:ext cx="2505075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dirty="0" smtClean="0">
                <a:effectLst/>
                <a:latin typeface="Calibri"/>
                <a:ea typeface="Calibri"/>
                <a:cs typeface="Times New Roman"/>
              </a:rPr>
              <a:t>Resources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172201" y="4870304"/>
            <a:ext cx="22860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600" dirty="0" smtClean="0">
                <a:effectLst/>
                <a:latin typeface="Calibri"/>
                <a:ea typeface="Calibri"/>
                <a:cs typeface="Times New Roman"/>
              </a:rPr>
              <a:t>Structures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24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Assemblies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Assemblies Promote Code </a:t>
            </a:r>
            <a:r>
              <a:rPr lang="en-US" dirty="0" smtClean="0"/>
              <a:t>Reuse.</a:t>
            </a:r>
          </a:p>
          <a:p>
            <a:r>
              <a:rPr lang="en-US" dirty="0"/>
              <a:t>Assemblies Establish a Type </a:t>
            </a:r>
            <a:r>
              <a:rPr lang="en-US" dirty="0" smtClean="0"/>
              <a:t>Boundary.</a:t>
            </a:r>
          </a:p>
          <a:p>
            <a:r>
              <a:rPr lang="en-US" dirty="0"/>
              <a:t>Assemblies Are </a:t>
            </a:r>
            <a:r>
              <a:rPr lang="en-US" dirty="0" err="1"/>
              <a:t>Versionable</a:t>
            </a:r>
            <a:r>
              <a:rPr lang="en-US" dirty="0"/>
              <a:t> </a:t>
            </a:r>
            <a:r>
              <a:rPr lang="en-US" dirty="0" smtClean="0"/>
              <a:t>Units.</a:t>
            </a:r>
          </a:p>
          <a:p>
            <a:r>
              <a:rPr lang="en-US" dirty="0"/>
              <a:t>Assemblies Are </a:t>
            </a:r>
            <a:r>
              <a:rPr lang="en-US" dirty="0" smtClean="0"/>
              <a:t>Self-Describing.</a:t>
            </a:r>
          </a:p>
          <a:p>
            <a:r>
              <a:rPr lang="en-US" dirty="0"/>
              <a:t>Assemblies Are </a:t>
            </a:r>
            <a:r>
              <a:rPr lang="en-US" dirty="0" smtClean="0"/>
              <a:t>Configurable.</a:t>
            </a:r>
          </a:p>
          <a:p>
            <a:r>
              <a:rPr lang="en-US" dirty="0" smtClean="0"/>
              <a:t>Assemblies define a security Context</a:t>
            </a:r>
          </a:p>
          <a:p>
            <a:r>
              <a:rPr lang="en-US" dirty="0" smtClean="0"/>
              <a:t>Assemblies Enable Side-by-Side Execution.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Building Single File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using System;</a:t>
            </a:r>
          </a:p>
          <a:p>
            <a:pPr marL="0" indent="0">
              <a:buNone/>
            </a:pPr>
            <a:r>
              <a:rPr lang="en-US" sz="1800" dirty="0"/>
              <a:t>namespace </a:t>
            </a:r>
            <a:r>
              <a:rPr lang="en-US" sz="1800" dirty="0" err="1"/>
              <a:t>CarLibrary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 smtClean="0"/>
              <a:t>public </a:t>
            </a:r>
            <a:r>
              <a:rPr lang="en-US" sz="1800" dirty="0" err="1"/>
              <a:t>enum</a:t>
            </a:r>
            <a:r>
              <a:rPr lang="en-US" sz="1800" dirty="0"/>
              <a:t> </a:t>
            </a:r>
            <a:r>
              <a:rPr lang="en-US" sz="1800" dirty="0" err="1"/>
              <a:t>EngineState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{ </a:t>
            </a:r>
            <a:r>
              <a:rPr lang="en-US" sz="1800" dirty="0" err="1"/>
              <a:t>engineAlive</a:t>
            </a:r>
            <a:r>
              <a:rPr lang="en-US" sz="1800" dirty="0"/>
              <a:t>, </a:t>
            </a:r>
            <a:r>
              <a:rPr lang="en-US" sz="1800" dirty="0" err="1"/>
              <a:t>engineDead</a:t>
            </a:r>
            <a:r>
              <a:rPr lang="en-US" sz="1800" dirty="0"/>
              <a:t> }</a:t>
            </a:r>
          </a:p>
          <a:p>
            <a:pPr marL="0" indent="0">
              <a:buNone/>
            </a:pPr>
            <a:r>
              <a:rPr lang="en-US" sz="1800" dirty="0" smtClean="0"/>
              <a:t>public </a:t>
            </a:r>
            <a:r>
              <a:rPr lang="en-US" sz="1800" dirty="0"/>
              <a:t>abstract class Car</a:t>
            </a:r>
          </a:p>
          <a:p>
            <a:pPr marL="0" indent="0">
              <a:buNone/>
            </a:pPr>
            <a:r>
              <a:rPr lang="en-US" sz="1800" dirty="0" smtClean="0"/>
              <a:t>{</a:t>
            </a:r>
          </a:p>
          <a:p>
            <a:pPr marL="400050" lvl="1" indent="0">
              <a:buNone/>
            </a:pPr>
            <a:r>
              <a:rPr lang="en-US" sz="1800" dirty="0"/>
              <a:t>protected string </a:t>
            </a:r>
            <a:r>
              <a:rPr lang="en-US" sz="1800" dirty="0" err="1"/>
              <a:t>petName</a:t>
            </a:r>
            <a:r>
              <a:rPr lang="en-US" sz="1800" dirty="0"/>
              <a:t>;</a:t>
            </a:r>
          </a:p>
          <a:p>
            <a:pPr marL="400050" lvl="1" indent="0">
              <a:buNone/>
            </a:pPr>
            <a:r>
              <a:rPr lang="en-US" sz="1800" dirty="0"/>
              <a:t>protected short </a:t>
            </a:r>
            <a:r>
              <a:rPr lang="en-US" sz="1800" dirty="0" err="1"/>
              <a:t>currSpeed</a:t>
            </a:r>
            <a:r>
              <a:rPr lang="en-US" sz="1800" dirty="0"/>
              <a:t>;</a:t>
            </a:r>
          </a:p>
          <a:p>
            <a:pPr marL="400050" lvl="1" indent="0">
              <a:buNone/>
            </a:pPr>
            <a:r>
              <a:rPr lang="en-US" sz="1800" dirty="0"/>
              <a:t>protected short </a:t>
            </a:r>
            <a:r>
              <a:rPr lang="en-US" sz="1800" dirty="0" err="1"/>
              <a:t>maxSpeed</a:t>
            </a:r>
            <a:r>
              <a:rPr lang="en-US" sz="1800" dirty="0"/>
              <a:t>;</a:t>
            </a:r>
          </a:p>
          <a:p>
            <a:pPr marL="400050" lvl="1" indent="0">
              <a:buNone/>
            </a:pPr>
            <a:r>
              <a:rPr lang="en-US" sz="1800" dirty="0"/>
              <a:t>protected </a:t>
            </a:r>
            <a:r>
              <a:rPr lang="en-US" sz="1800" dirty="0" err="1"/>
              <a:t>EngineState</a:t>
            </a:r>
            <a:r>
              <a:rPr lang="en-US" sz="1800" dirty="0"/>
              <a:t> </a:t>
            </a:r>
            <a:r>
              <a:rPr lang="en-US" sz="1800" dirty="0" err="1"/>
              <a:t>egnState</a:t>
            </a:r>
            <a:r>
              <a:rPr lang="en-US" sz="1800" dirty="0"/>
              <a:t> = </a:t>
            </a:r>
            <a:r>
              <a:rPr lang="en-US" sz="1800" dirty="0" err="1"/>
              <a:t>EngineState.engineAlive</a:t>
            </a:r>
            <a:r>
              <a:rPr lang="en-US" sz="1800" dirty="0"/>
              <a:t>;</a:t>
            </a:r>
          </a:p>
          <a:p>
            <a:pPr marL="400050" lvl="1" indent="0">
              <a:buNone/>
            </a:pPr>
            <a:r>
              <a:rPr lang="en-US" sz="1800" dirty="0"/>
              <a:t>public abstract void </a:t>
            </a:r>
            <a:r>
              <a:rPr lang="en-US" sz="1800" dirty="0" err="1"/>
              <a:t>TurboBoost</a:t>
            </a:r>
            <a:r>
              <a:rPr lang="en-US" sz="1800" dirty="0"/>
              <a:t>();</a:t>
            </a:r>
          </a:p>
          <a:p>
            <a:pPr marL="400050" lvl="1" indent="0">
              <a:buNone/>
            </a:pPr>
            <a:r>
              <a:rPr lang="en-US" sz="1800" dirty="0"/>
              <a:t>public Car(){}</a:t>
            </a:r>
          </a:p>
          <a:p>
            <a:pPr marL="400050" lvl="1" indent="0">
              <a:buNone/>
            </a:pPr>
            <a:r>
              <a:rPr lang="en-US" sz="1800" dirty="0"/>
              <a:t>public Car(string name, short max, short </a:t>
            </a:r>
            <a:r>
              <a:rPr lang="en-US" sz="1800" dirty="0" err="1"/>
              <a:t>curr</a:t>
            </a:r>
            <a:r>
              <a:rPr lang="en-US" sz="1800" dirty="0"/>
              <a:t>)</a:t>
            </a:r>
          </a:p>
          <a:p>
            <a:pPr marL="400050" lvl="1" indent="0">
              <a:buNone/>
            </a:pPr>
            <a:r>
              <a:rPr lang="en-US" sz="1800" dirty="0"/>
              <a:t>{</a:t>
            </a:r>
          </a:p>
          <a:p>
            <a:pPr marL="400050" lvl="1" indent="0">
              <a:buNone/>
            </a:pPr>
            <a:r>
              <a:rPr lang="en-US" sz="1800" dirty="0" err="1"/>
              <a:t>petName</a:t>
            </a:r>
            <a:r>
              <a:rPr lang="en-US" sz="1800" dirty="0"/>
              <a:t> = name; </a:t>
            </a:r>
            <a:r>
              <a:rPr lang="en-US" sz="1800" dirty="0" err="1"/>
              <a:t>maxSpeed</a:t>
            </a:r>
            <a:r>
              <a:rPr lang="en-US" sz="1800" dirty="0"/>
              <a:t> = max; </a:t>
            </a:r>
            <a:r>
              <a:rPr lang="en-US" sz="1800" dirty="0" err="1"/>
              <a:t>currSpeed</a:t>
            </a:r>
            <a:r>
              <a:rPr lang="en-US" sz="1800" dirty="0"/>
              <a:t> = </a:t>
            </a:r>
            <a:r>
              <a:rPr lang="en-US" sz="1800" dirty="0" err="1"/>
              <a:t>curr</a:t>
            </a:r>
            <a:r>
              <a:rPr lang="en-US" sz="1800" dirty="0"/>
              <a:t>;</a:t>
            </a:r>
          </a:p>
          <a:p>
            <a:pPr marL="400050" lvl="1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42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US" sz="2300" dirty="0" smtClean="0"/>
              <a:t>public string </a:t>
            </a:r>
            <a:r>
              <a:rPr lang="en-US" sz="2300" dirty="0" err="1" smtClean="0"/>
              <a:t>PetName</a:t>
            </a:r>
            <a:endParaRPr lang="en-US" sz="2300" dirty="0" smtClean="0"/>
          </a:p>
          <a:p>
            <a:pPr marL="400050" lvl="1" indent="0">
              <a:buNone/>
            </a:pPr>
            <a:r>
              <a:rPr lang="en-US" sz="2300" dirty="0" smtClean="0"/>
              <a:t>{</a:t>
            </a:r>
          </a:p>
          <a:p>
            <a:pPr marL="400050" lvl="1" indent="0">
              <a:buNone/>
            </a:pPr>
            <a:r>
              <a:rPr lang="en-US" sz="2300" dirty="0" smtClean="0"/>
              <a:t>get { return </a:t>
            </a:r>
            <a:r>
              <a:rPr lang="en-US" sz="2300" dirty="0" err="1" smtClean="0"/>
              <a:t>petName</a:t>
            </a:r>
            <a:r>
              <a:rPr lang="en-US" sz="2300" dirty="0" smtClean="0"/>
              <a:t>; }</a:t>
            </a:r>
          </a:p>
          <a:p>
            <a:pPr marL="400050" lvl="1" indent="0">
              <a:buNone/>
            </a:pPr>
            <a:r>
              <a:rPr lang="en-US" sz="2300" dirty="0" smtClean="0"/>
              <a:t>set { </a:t>
            </a:r>
            <a:r>
              <a:rPr lang="en-US" sz="2300" dirty="0" err="1" smtClean="0"/>
              <a:t>petName</a:t>
            </a:r>
            <a:r>
              <a:rPr lang="en-US" sz="2300" dirty="0" smtClean="0"/>
              <a:t> = value; }</a:t>
            </a:r>
          </a:p>
          <a:p>
            <a:pPr marL="400050" lvl="1" indent="0">
              <a:buNone/>
            </a:pPr>
            <a:r>
              <a:rPr lang="en-US" sz="2300" dirty="0" smtClean="0"/>
              <a:t>}</a:t>
            </a:r>
          </a:p>
          <a:p>
            <a:pPr marL="400050" lvl="1" indent="0">
              <a:buNone/>
            </a:pPr>
            <a:r>
              <a:rPr lang="en-US" sz="2300" dirty="0" smtClean="0"/>
              <a:t>public short </a:t>
            </a:r>
            <a:r>
              <a:rPr lang="en-US" sz="2300" dirty="0" err="1" smtClean="0"/>
              <a:t>CurrSpeed</a:t>
            </a:r>
            <a:endParaRPr lang="en-US" sz="2300" dirty="0" smtClean="0"/>
          </a:p>
          <a:p>
            <a:pPr marL="400050" lvl="1" indent="0">
              <a:buNone/>
            </a:pPr>
            <a:r>
              <a:rPr lang="en-US" sz="2300" dirty="0" smtClean="0"/>
              <a:t>{</a:t>
            </a:r>
          </a:p>
          <a:p>
            <a:pPr marL="400050" lvl="1" indent="0">
              <a:buNone/>
            </a:pPr>
            <a:r>
              <a:rPr lang="en-US" sz="2300" dirty="0" smtClean="0"/>
              <a:t>get { return </a:t>
            </a:r>
            <a:r>
              <a:rPr lang="en-US" sz="2300" dirty="0" err="1" smtClean="0"/>
              <a:t>currSpeed</a:t>
            </a:r>
            <a:r>
              <a:rPr lang="en-US" sz="2300" dirty="0" smtClean="0"/>
              <a:t>; }</a:t>
            </a:r>
          </a:p>
          <a:p>
            <a:pPr marL="400050" lvl="1" indent="0">
              <a:buNone/>
            </a:pPr>
            <a:r>
              <a:rPr lang="en-US" sz="2300" dirty="0" smtClean="0"/>
              <a:t>set { </a:t>
            </a:r>
            <a:r>
              <a:rPr lang="en-US" sz="2300" dirty="0" err="1" smtClean="0"/>
              <a:t>currSpeed</a:t>
            </a:r>
            <a:r>
              <a:rPr lang="en-US" sz="2300" dirty="0" smtClean="0"/>
              <a:t> = value; }</a:t>
            </a:r>
          </a:p>
          <a:p>
            <a:pPr marL="400050" lvl="1" indent="0">
              <a:buNone/>
            </a:pPr>
            <a:r>
              <a:rPr lang="en-US" sz="2300" dirty="0" smtClean="0"/>
              <a:t>}</a:t>
            </a:r>
          </a:p>
          <a:p>
            <a:pPr marL="400050" lvl="1" indent="0">
              <a:buNone/>
            </a:pPr>
            <a:r>
              <a:rPr lang="en-US" sz="2300" dirty="0" smtClean="0"/>
              <a:t>public short </a:t>
            </a:r>
            <a:r>
              <a:rPr lang="en-US" sz="2300" dirty="0" err="1" smtClean="0"/>
              <a:t>MaxSpeed</a:t>
            </a:r>
            <a:endParaRPr lang="en-US" sz="2300" dirty="0" smtClean="0"/>
          </a:p>
          <a:p>
            <a:pPr marL="400050" lvl="1" indent="0">
              <a:buNone/>
            </a:pPr>
            <a:r>
              <a:rPr lang="en-US" sz="2300" dirty="0" smtClean="0"/>
              <a:t>{ get { return </a:t>
            </a:r>
            <a:r>
              <a:rPr lang="en-US" sz="2300" dirty="0" err="1" smtClean="0"/>
              <a:t>maxSpeed</a:t>
            </a:r>
            <a:r>
              <a:rPr lang="en-US" sz="2300" dirty="0" smtClean="0"/>
              <a:t>; } }</a:t>
            </a:r>
          </a:p>
          <a:p>
            <a:pPr marL="400050" lvl="1" indent="0">
              <a:buNone/>
            </a:pPr>
            <a:r>
              <a:rPr lang="en-US" sz="2300" dirty="0" smtClean="0"/>
              <a:t>public </a:t>
            </a:r>
            <a:r>
              <a:rPr lang="en-US" sz="2300" dirty="0" err="1" smtClean="0"/>
              <a:t>EngineState</a:t>
            </a:r>
            <a:r>
              <a:rPr lang="en-US" sz="2300" dirty="0" smtClean="0"/>
              <a:t> </a:t>
            </a:r>
            <a:r>
              <a:rPr lang="en-US" sz="2300" dirty="0" err="1" smtClean="0"/>
              <a:t>EngineState</a:t>
            </a:r>
            <a:endParaRPr lang="en-US" sz="2300" dirty="0" smtClean="0"/>
          </a:p>
          <a:p>
            <a:pPr marL="400050" lvl="1" indent="0">
              <a:buNone/>
            </a:pPr>
            <a:r>
              <a:rPr lang="en-US" sz="2300" dirty="0" smtClean="0"/>
              <a:t>{ get { return </a:t>
            </a:r>
            <a:r>
              <a:rPr lang="en-US" sz="2300" dirty="0" err="1" smtClean="0"/>
              <a:t>egnState</a:t>
            </a:r>
            <a:r>
              <a:rPr lang="en-US" sz="2300" dirty="0" smtClean="0"/>
              <a:t>; } }</a:t>
            </a:r>
          </a:p>
          <a:p>
            <a:pPr marL="400050" lvl="1" indent="0">
              <a:buNone/>
            </a:pPr>
            <a:r>
              <a:rPr lang="en-US" sz="2300" dirty="0" smtClean="0"/>
              <a:t>}</a:t>
            </a:r>
          </a:p>
          <a:p>
            <a:pPr marL="400050" lvl="1" indent="0">
              <a:buNone/>
            </a:pPr>
            <a:r>
              <a:rPr lang="en-US" sz="2300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pPr marL="400050" lvl="1" indent="0">
              <a:buNone/>
            </a:pPr>
            <a:r>
              <a:rPr lang="en-US" dirty="0"/>
              <a:t>using System;</a:t>
            </a:r>
          </a:p>
          <a:p>
            <a:pPr marL="400050" lvl="1" indent="0">
              <a:buNone/>
            </a:pPr>
            <a:r>
              <a:rPr lang="en-US" dirty="0"/>
              <a:t>using </a:t>
            </a:r>
            <a:r>
              <a:rPr lang="en-US" dirty="0" err="1"/>
              <a:t>System.Windows.Forms</a:t>
            </a:r>
            <a:r>
              <a:rPr lang="en-US" dirty="0"/>
              <a:t>;</a:t>
            </a:r>
          </a:p>
          <a:p>
            <a:pPr marL="400050" lvl="1" indent="0">
              <a:buNone/>
            </a:pPr>
            <a:r>
              <a:rPr lang="en-US" dirty="0"/>
              <a:t>namespace </a:t>
            </a:r>
            <a:r>
              <a:rPr lang="en-US" dirty="0" err="1"/>
              <a:t>CarLibrary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public class </a:t>
            </a:r>
            <a:r>
              <a:rPr lang="en-US" dirty="0" err="1"/>
              <a:t>SportsCar</a:t>
            </a:r>
            <a:r>
              <a:rPr lang="en-US" dirty="0"/>
              <a:t> : Car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public </a:t>
            </a:r>
            <a:r>
              <a:rPr lang="en-US" dirty="0" err="1"/>
              <a:t>SportsCar</a:t>
            </a:r>
            <a:r>
              <a:rPr lang="en-US" dirty="0"/>
              <a:t>(){ }</a:t>
            </a:r>
          </a:p>
          <a:p>
            <a:pPr marL="400050" lvl="1" indent="0">
              <a:buNone/>
            </a:pPr>
            <a:r>
              <a:rPr lang="en-US" dirty="0"/>
              <a:t>public </a:t>
            </a:r>
            <a:r>
              <a:rPr lang="en-US" dirty="0" err="1"/>
              <a:t>SportsCar</a:t>
            </a:r>
            <a:r>
              <a:rPr lang="en-US" dirty="0"/>
              <a:t>(string name, short max, short </a:t>
            </a:r>
            <a:r>
              <a:rPr lang="en-US" dirty="0" err="1"/>
              <a:t>curr</a:t>
            </a:r>
            <a:r>
              <a:rPr lang="en-US" dirty="0"/>
              <a:t>)</a:t>
            </a:r>
          </a:p>
          <a:p>
            <a:pPr marL="400050" lvl="1" indent="0">
              <a:buNone/>
            </a:pPr>
            <a:r>
              <a:rPr lang="en-US" dirty="0"/>
              <a:t>: base (name, max, </a:t>
            </a:r>
            <a:r>
              <a:rPr lang="en-US" dirty="0" err="1"/>
              <a:t>curr</a:t>
            </a:r>
            <a:r>
              <a:rPr lang="en-US" dirty="0"/>
              <a:t>){ }</a:t>
            </a:r>
          </a:p>
          <a:p>
            <a:pPr marL="400050" lvl="1" indent="0">
              <a:buNone/>
            </a:pPr>
            <a:r>
              <a:rPr lang="en-US" dirty="0"/>
              <a:t>public override void </a:t>
            </a:r>
            <a:r>
              <a:rPr lang="en-US" dirty="0" err="1"/>
              <a:t>TurboBoost</a:t>
            </a:r>
            <a:r>
              <a:rPr lang="en-US" dirty="0"/>
              <a:t>()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 err="1"/>
              <a:t>MessageBox.Show</a:t>
            </a:r>
            <a:r>
              <a:rPr lang="en-US" dirty="0"/>
              <a:t>("Ramming speed!", "Faster is better...");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279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US" dirty="0"/>
              <a:t>public class </a:t>
            </a:r>
            <a:r>
              <a:rPr lang="en-US" dirty="0" err="1"/>
              <a:t>MiniVan</a:t>
            </a:r>
            <a:r>
              <a:rPr lang="en-US" dirty="0"/>
              <a:t> : Car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public </a:t>
            </a:r>
            <a:r>
              <a:rPr lang="en-US" dirty="0" err="1"/>
              <a:t>MiniVan</a:t>
            </a:r>
            <a:r>
              <a:rPr lang="en-US" dirty="0"/>
              <a:t>(){ }</a:t>
            </a:r>
          </a:p>
          <a:p>
            <a:pPr marL="400050" lvl="1" indent="0">
              <a:buNone/>
            </a:pPr>
            <a:r>
              <a:rPr lang="en-US" dirty="0"/>
              <a:t>public </a:t>
            </a:r>
            <a:r>
              <a:rPr lang="en-US" dirty="0" err="1"/>
              <a:t>MiniVan</a:t>
            </a:r>
            <a:r>
              <a:rPr lang="en-US" dirty="0"/>
              <a:t>(string name, short max, short </a:t>
            </a:r>
            <a:r>
              <a:rPr lang="en-US" dirty="0" err="1"/>
              <a:t>curr</a:t>
            </a:r>
            <a:r>
              <a:rPr lang="en-US" dirty="0"/>
              <a:t>)</a:t>
            </a:r>
          </a:p>
          <a:p>
            <a:pPr marL="400050" lvl="1" indent="0">
              <a:buNone/>
            </a:pPr>
            <a:r>
              <a:rPr lang="en-US" dirty="0"/>
              <a:t>: base (name, max, </a:t>
            </a:r>
            <a:r>
              <a:rPr lang="en-US" dirty="0" err="1"/>
              <a:t>curr</a:t>
            </a:r>
            <a:r>
              <a:rPr lang="en-US" dirty="0"/>
              <a:t>){ </a:t>
            </a:r>
            <a:r>
              <a:rPr lang="en-US" dirty="0" smtClean="0"/>
              <a:t>}</a:t>
            </a:r>
          </a:p>
          <a:p>
            <a:pPr marL="400050" lvl="1" indent="0">
              <a:buNone/>
            </a:pPr>
            <a:r>
              <a:rPr lang="en-US" dirty="0"/>
              <a:t>public override void </a:t>
            </a:r>
            <a:r>
              <a:rPr lang="en-US" dirty="0" err="1"/>
              <a:t>TurboBoost</a:t>
            </a:r>
            <a:r>
              <a:rPr lang="en-US" dirty="0"/>
              <a:t>()</a:t>
            </a:r>
          </a:p>
          <a:p>
            <a:pPr marL="400050" lvl="1" indent="0">
              <a:buNone/>
            </a:pPr>
            <a:r>
              <a:rPr lang="en-US" dirty="0" smtClean="0"/>
              <a:t>{</a:t>
            </a:r>
            <a:endParaRPr lang="en-US" b="1" dirty="0" smtClean="0"/>
          </a:p>
          <a:p>
            <a:pPr marL="400050" lvl="1" indent="0">
              <a:buNone/>
            </a:pPr>
            <a:r>
              <a:rPr lang="en-US" dirty="0" err="1" smtClean="0"/>
              <a:t>egnState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EngineState.engineDead</a:t>
            </a:r>
            <a:r>
              <a:rPr lang="en-US" dirty="0"/>
              <a:t>;</a:t>
            </a:r>
          </a:p>
          <a:p>
            <a:pPr marL="400050" lvl="1" indent="0">
              <a:buNone/>
            </a:pPr>
            <a:r>
              <a:rPr lang="en-US" dirty="0" err="1"/>
              <a:t>MessageBox.Show</a:t>
            </a:r>
            <a:r>
              <a:rPr lang="en-US" dirty="0"/>
              <a:t>("Time to call AAA", "Your car is dead");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21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Building a C# Client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using </a:t>
            </a:r>
            <a:r>
              <a:rPr lang="en-US" sz="1800" dirty="0" err="1"/>
              <a:t>CarLibrary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namespace </a:t>
            </a:r>
            <a:r>
              <a:rPr lang="en-US" sz="1800" dirty="0" err="1"/>
              <a:t>CSharpCarClient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CarClient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static void Main(string[] </a:t>
            </a:r>
            <a:r>
              <a:rPr lang="en-US" sz="1800" dirty="0" err="1"/>
              <a:t>args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b="1" dirty="0"/>
              <a:t>// Make a sports car.</a:t>
            </a:r>
          </a:p>
          <a:p>
            <a:pPr marL="0" indent="0">
              <a:buNone/>
            </a:pPr>
            <a:r>
              <a:rPr lang="en-US" sz="1800" dirty="0" err="1"/>
              <a:t>SportsCar</a:t>
            </a:r>
            <a:r>
              <a:rPr lang="en-US" sz="1800" dirty="0"/>
              <a:t> viper = new </a:t>
            </a:r>
            <a:r>
              <a:rPr lang="en-US" sz="1800" dirty="0" err="1"/>
              <a:t>SportsCar</a:t>
            </a:r>
            <a:r>
              <a:rPr lang="en-US" sz="1800" dirty="0"/>
              <a:t>("Viper", 240, 40);</a:t>
            </a:r>
          </a:p>
          <a:p>
            <a:pPr marL="0" indent="0">
              <a:buNone/>
            </a:pPr>
            <a:r>
              <a:rPr lang="en-US" sz="1800" dirty="0" err="1"/>
              <a:t>viper.TurboBoost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b="1" dirty="0"/>
              <a:t>// Make a minivan.</a:t>
            </a:r>
          </a:p>
          <a:p>
            <a:pPr marL="0" indent="0">
              <a:buNone/>
            </a:pPr>
            <a:r>
              <a:rPr lang="en-US" sz="1800" dirty="0" err="1"/>
              <a:t>MiniVan</a:t>
            </a:r>
            <a:r>
              <a:rPr lang="en-US" sz="1800" dirty="0"/>
              <a:t> mv = new </a:t>
            </a:r>
            <a:r>
              <a:rPr lang="en-US" sz="1800" dirty="0" err="1"/>
              <a:t>MiniVan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 err="1"/>
              <a:t>mv.TurboBoost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 err="1"/>
              <a:t>Console.ReadLine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47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Cross-Language Inheritance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94360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sz="2000" b="1" dirty="0"/>
              <a:t>' This VB type is deriving from the C# </a:t>
            </a:r>
            <a:r>
              <a:rPr lang="en-US" sz="2000" b="1" dirty="0" err="1"/>
              <a:t>SportsCar</a:t>
            </a:r>
            <a:r>
              <a:rPr lang="en-US" sz="2000" b="1" dirty="0"/>
              <a:t>.</a:t>
            </a:r>
          </a:p>
          <a:p>
            <a:pPr marL="400050" lvl="1" indent="0">
              <a:buNone/>
            </a:pPr>
            <a:r>
              <a:rPr lang="en-US" sz="2000" dirty="0"/>
              <a:t>Public Class </a:t>
            </a:r>
            <a:r>
              <a:rPr lang="en-US" sz="2000" dirty="0" err="1"/>
              <a:t>PerformanceCar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Inherits </a:t>
            </a:r>
            <a:r>
              <a:rPr lang="en-US" sz="2000" dirty="0" err="1"/>
              <a:t>SportsCar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Public Overrides Sub </a:t>
            </a:r>
            <a:r>
              <a:rPr lang="en-US" sz="2000" dirty="0" err="1"/>
              <a:t>TurboBoost</a:t>
            </a:r>
            <a:r>
              <a:rPr lang="en-US" sz="2000" dirty="0"/>
              <a:t>()</a:t>
            </a:r>
          </a:p>
          <a:p>
            <a:pPr marL="400050" lvl="1" indent="0">
              <a:buNone/>
            </a:pPr>
            <a:r>
              <a:rPr lang="en-US" sz="2000" dirty="0" err="1"/>
              <a:t>Console.WriteLine</a:t>
            </a:r>
            <a:r>
              <a:rPr lang="en-US" sz="2000" dirty="0"/>
              <a:t>("Zero to 60 in a cool 4.8 seconds...")</a:t>
            </a:r>
          </a:p>
          <a:p>
            <a:pPr marL="400050" lvl="1" indent="0">
              <a:buNone/>
            </a:pPr>
            <a:r>
              <a:rPr lang="en-US" sz="2000" dirty="0"/>
              <a:t>End Sub</a:t>
            </a:r>
          </a:p>
          <a:p>
            <a:pPr marL="400050" lvl="1" indent="0">
              <a:buNone/>
            </a:pPr>
            <a:r>
              <a:rPr lang="en-US" sz="2000" dirty="0"/>
              <a:t>End Class</a:t>
            </a:r>
          </a:p>
          <a:p>
            <a:pPr marL="400050" lvl="1" indent="0">
              <a:buNone/>
            </a:pPr>
            <a:r>
              <a:rPr lang="en-US" sz="2000" dirty="0"/>
              <a:t>To test this new class type, update the Module’s Main() method as so:</a:t>
            </a:r>
          </a:p>
          <a:p>
            <a:pPr marL="400050" lvl="1" indent="0">
              <a:buNone/>
            </a:pPr>
            <a:r>
              <a:rPr lang="en-US" sz="2000" dirty="0"/>
              <a:t>Sub Main()</a:t>
            </a:r>
          </a:p>
          <a:p>
            <a:pPr marL="400050" lvl="1" indent="0">
              <a:buNone/>
            </a:pPr>
            <a:r>
              <a:rPr lang="en-US" sz="2000" dirty="0"/>
              <a:t>...</a:t>
            </a:r>
          </a:p>
          <a:p>
            <a:pPr marL="400050" lvl="1" indent="0">
              <a:buNone/>
            </a:pPr>
            <a:r>
              <a:rPr lang="en-US" sz="2000" dirty="0"/>
              <a:t>Dim </a:t>
            </a:r>
            <a:r>
              <a:rPr lang="en-US" sz="2000" dirty="0" err="1"/>
              <a:t>dreamCar</a:t>
            </a:r>
            <a:r>
              <a:rPr lang="en-US" sz="2000" dirty="0"/>
              <a:t> As New </a:t>
            </a:r>
            <a:r>
              <a:rPr lang="en-US" sz="2000" dirty="0" err="1"/>
              <a:t>PerformanceCar</a:t>
            </a:r>
            <a:r>
              <a:rPr lang="en-US" sz="2000" dirty="0"/>
              <a:t>()</a:t>
            </a:r>
          </a:p>
          <a:p>
            <a:pPr marL="400050" lvl="1" indent="0">
              <a:buNone/>
            </a:pPr>
            <a:r>
              <a:rPr lang="en-US" sz="2000" b="1" dirty="0"/>
              <a:t>' Inherited property.</a:t>
            </a:r>
          </a:p>
          <a:p>
            <a:pPr marL="400050" lvl="1" indent="0">
              <a:buNone/>
            </a:pPr>
            <a:r>
              <a:rPr lang="en-US" sz="2000" dirty="0" err="1"/>
              <a:t>dreamCar.PetName</a:t>
            </a:r>
            <a:r>
              <a:rPr lang="en-US" sz="2000" dirty="0"/>
              <a:t> = "Hank"</a:t>
            </a:r>
          </a:p>
          <a:p>
            <a:pPr marL="400050" lvl="1" indent="0">
              <a:buNone/>
            </a:pPr>
            <a:r>
              <a:rPr lang="en-US" sz="2000" dirty="0" err="1"/>
              <a:t>dreamCar.TurboBoost</a:t>
            </a:r>
            <a:r>
              <a:rPr lang="en-US" sz="2000" dirty="0"/>
              <a:t>()</a:t>
            </a:r>
          </a:p>
          <a:p>
            <a:pPr marL="400050" lvl="1" indent="0">
              <a:buNone/>
            </a:pPr>
            <a:r>
              <a:rPr lang="en-US" sz="2000" dirty="0" err="1"/>
              <a:t>Console.ReadLine</a:t>
            </a:r>
            <a:r>
              <a:rPr lang="en-US" sz="2000" dirty="0"/>
              <a:t>()</a:t>
            </a:r>
          </a:p>
          <a:p>
            <a:pPr marL="400050" lvl="1" indent="0">
              <a:buNone/>
            </a:pPr>
            <a:r>
              <a:rPr lang="en-US" sz="2000" dirty="0"/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13011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Overview of .NET Assemblies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An </a:t>
            </a:r>
            <a:r>
              <a:rPr lang="en-US" dirty="0"/>
              <a:t>assembly is a versioned, self-describing binary file hosted by the CLR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.</a:t>
            </a:r>
            <a:r>
              <a:rPr lang="en-US" dirty="0" smtClean="0"/>
              <a:t>NET assemblies </a:t>
            </a:r>
            <a:r>
              <a:rPr lang="en-US" dirty="0"/>
              <a:t>have exactly the same file extensions (*.exe or *.</a:t>
            </a:r>
            <a:r>
              <a:rPr lang="en-US" dirty="0" err="1"/>
              <a:t>dll</a:t>
            </a:r>
            <a:r>
              <a:rPr lang="en-US" dirty="0"/>
              <a:t>) as previous Win32 </a:t>
            </a:r>
            <a:r>
              <a:rPr lang="en-US" dirty="0" smtClean="0"/>
              <a:t>binaries.</a:t>
            </a:r>
          </a:p>
          <a:p>
            <a:pPr algn="just"/>
            <a:r>
              <a:rPr lang="en-US" dirty="0" smtClean="0"/>
              <a:t>A </a:t>
            </a:r>
            <a:r>
              <a:rPr lang="en-US" dirty="0"/>
              <a:t>.</a:t>
            </a:r>
            <a:r>
              <a:rPr lang="en-US" dirty="0" smtClean="0"/>
              <a:t>NET assembly </a:t>
            </a:r>
            <a:r>
              <a:rPr lang="en-US" dirty="0"/>
              <a:t>(*.</a:t>
            </a:r>
            <a:r>
              <a:rPr lang="en-US" dirty="0" err="1"/>
              <a:t>dll</a:t>
            </a:r>
            <a:r>
              <a:rPr lang="en-US" dirty="0"/>
              <a:t> or *.exe) consists of the following elements:</a:t>
            </a:r>
          </a:p>
          <a:p>
            <a:pPr marL="0" indent="0" algn="just">
              <a:buNone/>
            </a:pPr>
            <a:r>
              <a:rPr lang="en-US" dirty="0" smtClean="0"/>
              <a:t>	• </a:t>
            </a:r>
            <a:r>
              <a:rPr lang="en-US" dirty="0"/>
              <a:t>A Win32 file header</a:t>
            </a:r>
          </a:p>
          <a:p>
            <a:pPr marL="0" indent="0" algn="just">
              <a:buNone/>
            </a:pPr>
            <a:r>
              <a:rPr lang="en-US" dirty="0" smtClean="0"/>
              <a:t>	• </a:t>
            </a:r>
            <a:r>
              <a:rPr lang="en-US" dirty="0"/>
              <a:t>A CLR file header</a:t>
            </a:r>
          </a:p>
          <a:p>
            <a:pPr marL="0" indent="0" algn="just">
              <a:buNone/>
            </a:pPr>
            <a:r>
              <a:rPr lang="en-US" dirty="0" smtClean="0"/>
              <a:t>	• </a:t>
            </a:r>
            <a:r>
              <a:rPr lang="en-US" dirty="0"/>
              <a:t>CIL code</a:t>
            </a:r>
          </a:p>
          <a:p>
            <a:pPr marL="0" indent="0" algn="just">
              <a:buNone/>
            </a:pPr>
            <a:r>
              <a:rPr lang="en-US" dirty="0" smtClean="0"/>
              <a:t>	• </a:t>
            </a:r>
            <a:r>
              <a:rPr lang="en-US" dirty="0"/>
              <a:t>Type metadata</a:t>
            </a:r>
          </a:p>
          <a:p>
            <a:pPr marL="0" indent="0" algn="just">
              <a:buNone/>
            </a:pPr>
            <a:r>
              <a:rPr lang="en-US" dirty="0" smtClean="0"/>
              <a:t>	• </a:t>
            </a:r>
            <a:r>
              <a:rPr lang="en-US" dirty="0"/>
              <a:t>An assembly manifest</a:t>
            </a:r>
          </a:p>
          <a:p>
            <a:pPr marL="0" indent="0" algn="just">
              <a:buNone/>
            </a:pPr>
            <a:r>
              <a:rPr lang="en-US" dirty="0" smtClean="0"/>
              <a:t>	• </a:t>
            </a:r>
            <a:r>
              <a:rPr lang="en-US" dirty="0"/>
              <a:t>Optional embedded resources</a:t>
            </a:r>
          </a:p>
        </p:txBody>
      </p:sp>
    </p:spTree>
    <p:extLst>
      <p:ext uri="{BB962C8B-B14F-4D97-AF65-F5344CB8AC3E}">
        <p14:creationId xmlns:p14="http://schemas.microsoft.com/office/powerpoint/2010/main" val="22590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Building and Consuming a </a:t>
            </a:r>
            <a:r>
              <a:rPr lang="en-US" b="1" dirty="0" err="1"/>
              <a:t>Multifile</a:t>
            </a:r>
            <a:r>
              <a:rPr lang="en-US" b="1" dirty="0"/>
              <a:t>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US" dirty="0"/>
              <a:t>using System;</a:t>
            </a:r>
          </a:p>
          <a:p>
            <a:pPr marL="400050" lvl="1" indent="0">
              <a:buNone/>
            </a:pPr>
            <a:r>
              <a:rPr lang="en-US" dirty="0"/>
              <a:t>namespace </a:t>
            </a:r>
            <a:r>
              <a:rPr lang="en-US" dirty="0" err="1"/>
              <a:t>AirVehicles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public class </a:t>
            </a:r>
            <a:r>
              <a:rPr lang="en-US" dirty="0" err="1"/>
              <a:t>Ufo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public void </a:t>
            </a:r>
            <a:r>
              <a:rPr lang="en-US" dirty="0" err="1"/>
              <a:t>AbductHuman</a:t>
            </a:r>
            <a:r>
              <a:rPr lang="en-US" dirty="0"/>
              <a:t>()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 err="1"/>
              <a:t>Console.WriteLine</a:t>
            </a:r>
            <a:r>
              <a:rPr lang="en-US" dirty="0"/>
              <a:t>("Resistance is futile");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655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US" dirty="0"/>
              <a:t>using System;</a:t>
            </a:r>
          </a:p>
          <a:p>
            <a:pPr marL="400050" lvl="1" indent="0">
              <a:buNone/>
            </a:pPr>
            <a:r>
              <a:rPr lang="en-US" dirty="0"/>
              <a:t>namespace </a:t>
            </a:r>
            <a:r>
              <a:rPr lang="en-US" dirty="0" err="1"/>
              <a:t>AirVehicles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public class Helicopter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public void </a:t>
            </a:r>
            <a:r>
              <a:rPr lang="en-US" dirty="0" err="1"/>
              <a:t>TakeOff</a:t>
            </a:r>
            <a:r>
              <a:rPr lang="en-US" dirty="0"/>
              <a:t>()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 err="1"/>
              <a:t>Console.WriteLine</a:t>
            </a:r>
            <a:r>
              <a:rPr lang="en-US" dirty="0"/>
              <a:t>("Helicopter taking off!");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42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000" dirty="0" smtClean="0"/>
              <a:t>Private Assemblies are a collection of modules that is only used by the application with which it has been deployed.</a:t>
            </a:r>
          </a:p>
          <a:p>
            <a:pPr algn="just"/>
            <a:r>
              <a:rPr lang="en-US" sz="3000" dirty="0" smtClean="0"/>
              <a:t>These </a:t>
            </a:r>
            <a:r>
              <a:rPr lang="en-US" sz="3000" dirty="0"/>
              <a:t>are required to be located within the same directory as </a:t>
            </a:r>
            <a:r>
              <a:rPr lang="en-US" sz="3000" dirty="0" smtClean="0"/>
              <a:t>the client </a:t>
            </a:r>
            <a:r>
              <a:rPr lang="en-US" sz="3000" dirty="0"/>
              <a:t>application (termed the </a:t>
            </a:r>
            <a:r>
              <a:rPr lang="en-US" sz="3000" i="1" dirty="0"/>
              <a:t>application directory</a:t>
            </a:r>
            <a:r>
              <a:rPr lang="en-US" sz="3000" dirty="0"/>
              <a:t>) or a subdirectory thereof.</a:t>
            </a:r>
          </a:p>
        </p:txBody>
      </p:sp>
    </p:spTree>
    <p:extLst>
      <p:ext uri="{BB962C8B-B14F-4D97-AF65-F5344CB8AC3E}">
        <p14:creationId xmlns:p14="http://schemas.microsoft.com/office/powerpoint/2010/main" val="215811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shared </a:t>
            </a:r>
            <a:r>
              <a:rPr lang="en-US" dirty="0"/>
              <a:t>assembly is a collection of types </a:t>
            </a:r>
            <a:r>
              <a:rPr lang="en-US" dirty="0" smtClean="0"/>
              <a:t>and (</a:t>
            </a:r>
            <a:r>
              <a:rPr lang="en-US" dirty="0"/>
              <a:t>optional) </a:t>
            </a:r>
            <a:r>
              <a:rPr lang="en-US" dirty="0" smtClean="0"/>
              <a:t>resources contained within some number of modules.</a:t>
            </a:r>
          </a:p>
          <a:p>
            <a:pPr algn="just"/>
            <a:r>
              <a:rPr lang="en-US" dirty="0" smtClean="0"/>
              <a:t>These can be used by several clients on a single machine.</a:t>
            </a:r>
          </a:p>
          <a:p>
            <a:pPr algn="just"/>
            <a:r>
              <a:rPr lang="en-US" dirty="0" smtClean="0"/>
              <a:t>The shared </a:t>
            </a:r>
            <a:r>
              <a:rPr lang="en-US" dirty="0"/>
              <a:t>assemblies are installed into the </a:t>
            </a:r>
            <a:r>
              <a:rPr lang="en-US" dirty="0" smtClean="0"/>
              <a:t>machine-wide Global Assembly </a:t>
            </a:r>
            <a:r>
              <a:rPr lang="en-US" dirty="0"/>
              <a:t>Cache (GAC).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GAC is located under a subdirectory of your Windows directory </a:t>
            </a:r>
            <a:r>
              <a:rPr lang="en-US" dirty="0" smtClean="0"/>
              <a:t>named Assembly </a:t>
            </a:r>
            <a:r>
              <a:rPr lang="en-US" dirty="0"/>
              <a:t>(e.g., </a:t>
            </a:r>
            <a:r>
              <a:rPr lang="en-US" dirty="0" smtClean="0"/>
              <a:t>C:\</a:t>
            </a:r>
            <a:r>
              <a:rPr lang="en-US" dirty="0"/>
              <a:t>Windows\Assembly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/>
            <a:r>
              <a:rPr lang="en-US" sz="3000" dirty="0"/>
              <a:t>The Win32 file header establishes the fact that the assembly can be loaded and manipulated by </a:t>
            </a:r>
            <a:r>
              <a:rPr lang="en-US" sz="3000" dirty="0" smtClean="0"/>
              <a:t>the Windows </a:t>
            </a:r>
            <a:r>
              <a:rPr lang="en-US" sz="3000" dirty="0"/>
              <a:t>family of operating systems</a:t>
            </a:r>
            <a:r>
              <a:rPr lang="en-US" sz="3000" dirty="0" smtClean="0"/>
              <a:t>.</a:t>
            </a:r>
          </a:p>
          <a:p>
            <a:pPr algn="just"/>
            <a:r>
              <a:rPr lang="en-US" sz="3000" dirty="0" smtClean="0"/>
              <a:t> </a:t>
            </a:r>
            <a:r>
              <a:rPr lang="en-US" sz="3000" dirty="0"/>
              <a:t>This header data also identifies the kind of application (</a:t>
            </a:r>
            <a:r>
              <a:rPr lang="en-US" sz="3000" dirty="0" smtClean="0"/>
              <a:t>console based, GUI-based</a:t>
            </a:r>
            <a:r>
              <a:rPr lang="en-US" sz="3000" dirty="0"/>
              <a:t>, or *.</a:t>
            </a:r>
            <a:r>
              <a:rPr lang="en-US" sz="3000" dirty="0" err="1"/>
              <a:t>dll</a:t>
            </a:r>
            <a:r>
              <a:rPr lang="en-US" sz="3000" dirty="0"/>
              <a:t> code library) to be hosted by the Windows operating system</a:t>
            </a:r>
            <a:r>
              <a:rPr lang="en-US" sz="3000" dirty="0" smtClean="0"/>
              <a:t>.</a:t>
            </a:r>
          </a:p>
          <a:p>
            <a:pPr algn="just"/>
            <a:r>
              <a:rPr lang="en-US" sz="3000" dirty="0"/>
              <a:t>The CLR header is a block of data that all .NET files must support (and do support, courtesy of </a:t>
            </a:r>
            <a:r>
              <a:rPr lang="en-US" sz="3000" dirty="0" smtClean="0"/>
              <a:t>the C</a:t>
            </a:r>
            <a:r>
              <a:rPr lang="en-US" sz="3000" dirty="0"/>
              <a:t># compiler) in order to be hosted by the CLR.</a:t>
            </a:r>
          </a:p>
        </p:txBody>
      </p:sp>
    </p:spTree>
    <p:extLst>
      <p:ext uri="{BB962C8B-B14F-4D97-AF65-F5344CB8AC3E}">
        <p14:creationId xmlns:p14="http://schemas.microsoft.com/office/powerpoint/2010/main" val="23318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algn="just"/>
            <a:r>
              <a:rPr lang="en-US" sz="3000" dirty="0"/>
              <a:t>At its core, an assembly contains CIL code, which as you recall is a platform- and </a:t>
            </a:r>
            <a:r>
              <a:rPr lang="en-US" sz="3000" dirty="0" smtClean="0"/>
              <a:t>CPU-agnostic intermediate </a:t>
            </a:r>
            <a:r>
              <a:rPr lang="en-US" sz="3000" dirty="0"/>
              <a:t>language. </a:t>
            </a:r>
            <a:endParaRPr lang="en-US" sz="3000" dirty="0" smtClean="0"/>
          </a:p>
          <a:p>
            <a:pPr algn="just"/>
            <a:r>
              <a:rPr lang="en-US" sz="3000" dirty="0" smtClean="0"/>
              <a:t>At </a:t>
            </a:r>
            <a:r>
              <a:rPr lang="en-US" sz="3000" dirty="0"/>
              <a:t>runtime, the internal CIL is compiled on the fly (using a just-in-time [JIT</a:t>
            </a:r>
            <a:r>
              <a:rPr lang="en-US" sz="3000" dirty="0" smtClean="0"/>
              <a:t>] compiler</a:t>
            </a:r>
            <a:r>
              <a:rPr lang="en-US" sz="3000" dirty="0"/>
              <a:t>) to platform- and CPU-specific instructions</a:t>
            </a:r>
            <a:r>
              <a:rPr lang="en-US" sz="3000" dirty="0" smtClean="0"/>
              <a:t>.</a:t>
            </a:r>
          </a:p>
          <a:p>
            <a:pPr algn="just"/>
            <a:r>
              <a:rPr lang="en-US" sz="3000" dirty="0"/>
              <a:t>An assembly also contains metadata that completely describes the format of the contained </a:t>
            </a:r>
            <a:r>
              <a:rPr lang="en-US" sz="3000" dirty="0" smtClean="0"/>
              <a:t>types as </a:t>
            </a:r>
            <a:r>
              <a:rPr lang="en-US" sz="3000" dirty="0"/>
              <a:t>well as the format of external types referenced by this assembly.</a:t>
            </a:r>
          </a:p>
        </p:txBody>
      </p:sp>
    </p:spTree>
    <p:extLst>
      <p:ext uri="{BB962C8B-B14F-4D97-AF65-F5344CB8AC3E}">
        <p14:creationId xmlns:p14="http://schemas.microsoft.com/office/powerpoint/2010/main" val="2289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An assembly must also contain an associated </a:t>
            </a:r>
            <a:r>
              <a:rPr lang="en-US" i="1" dirty="0"/>
              <a:t>manifest </a:t>
            </a:r>
            <a:r>
              <a:rPr lang="en-US" dirty="0"/>
              <a:t>(also referred to as </a:t>
            </a:r>
            <a:r>
              <a:rPr lang="en-US" i="1" dirty="0"/>
              <a:t>assembly metadata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The manifest documents each module within the assembly, establishes the version of the assembly</a:t>
            </a:r>
            <a:r>
              <a:rPr lang="en-US" dirty="0" smtClean="0"/>
              <a:t>, and </a:t>
            </a:r>
            <a:r>
              <a:rPr lang="en-US" dirty="0"/>
              <a:t>also documents any </a:t>
            </a:r>
            <a:r>
              <a:rPr lang="en-US" i="1" dirty="0"/>
              <a:t>external </a:t>
            </a:r>
            <a:r>
              <a:rPr lang="en-US" dirty="0"/>
              <a:t>assemblies referenced by the current </a:t>
            </a:r>
            <a:r>
              <a:rPr lang="en-US" dirty="0" smtClean="0"/>
              <a:t>assembly.</a:t>
            </a:r>
          </a:p>
          <a:p>
            <a:pPr algn="just"/>
            <a:r>
              <a:rPr lang="en-US" dirty="0"/>
              <a:t>Finally, a .NET assembly may contain any number of embedded resources such as application icons</a:t>
            </a:r>
            <a:r>
              <a:rPr lang="en-US" dirty="0" smtClean="0"/>
              <a:t>, image </a:t>
            </a:r>
            <a:r>
              <a:rPr lang="en-US" dirty="0"/>
              <a:t>files, sound clips, or string tables.</a:t>
            </a:r>
          </a:p>
        </p:txBody>
      </p:sp>
    </p:spTree>
    <p:extLst>
      <p:ext uri="{BB962C8B-B14F-4D97-AF65-F5344CB8AC3E}">
        <p14:creationId xmlns:p14="http://schemas.microsoft.com/office/powerpoint/2010/main" val="17719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File Assemblies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If an assembly is composed of a single *.</a:t>
            </a:r>
            <a:r>
              <a:rPr lang="en-US" dirty="0" err="1" smtClean="0"/>
              <a:t>dll</a:t>
            </a:r>
            <a:r>
              <a:rPr lang="en-US" dirty="0" smtClean="0"/>
              <a:t> or *.exe module, then it is called as Single File Assembly.</a:t>
            </a:r>
          </a:p>
          <a:p>
            <a:pPr algn="just"/>
            <a:r>
              <a:rPr lang="en-US" dirty="0"/>
              <a:t>Single-file assemblies contain all of the necessary elements (header information, CIL code, </a:t>
            </a:r>
            <a:r>
              <a:rPr lang="en-US" dirty="0" smtClean="0"/>
              <a:t>type metadata</a:t>
            </a:r>
            <a:r>
              <a:rPr lang="en-US" dirty="0"/>
              <a:t>, manifest, and required resources) in a single *.exe or *.</a:t>
            </a:r>
            <a:r>
              <a:rPr lang="en-US" dirty="0" err="1"/>
              <a:t>dll</a:t>
            </a:r>
            <a:r>
              <a:rPr lang="en-US" dirty="0"/>
              <a:t> package. </a:t>
            </a:r>
            <a:endParaRPr lang="en-US" dirty="0" smtClean="0"/>
          </a:p>
          <a:p>
            <a:pPr algn="just"/>
            <a:r>
              <a:rPr lang="en-US" dirty="0" smtClean="0"/>
              <a:t>Figure </a:t>
            </a:r>
            <a:r>
              <a:rPr lang="en-US" dirty="0"/>
              <a:t>11-3 </a:t>
            </a:r>
            <a:r>
              <a:rPr lang="en-US" dirty="0" smtClean="0"/>
              <a:t>illustrates the </a:t>
            </a:r>
            <a:r>
              <a:rPr lang="en-US" dirty="0"/>
              <a:t>composition of a single-file assembly.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4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66800"/>
            <a:ext cx="426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7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Multifile</a:t>
            </a:r>
            <a:r>
              <a:rPr lang="en-US" dirty="0" smtClean="0"/>
              <a:t> Assemblies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Multifile</a:t>
            </a:r>
            <a:r>
              <a:rPr lang="en-US" dirty="0" smtClean="0"/>
              <a:t> Assemblies are composed of numerous .NET binaries, each of which is termed a module.</a:t>
            </a:r>
          </a:p>
          <a:p>
            <a:pPr algn="just"/>
            <a:r>
              <a:rPr lang="en-US" dirty="0" smtClean="0"/>
              <a:t>One </a:t>
            </a:r>
            <a:r>
              <a:rPr lang="en-US" dirty="0"/>
              <a:t>of these *.</a:t>
            </a:r>
            <a:r>
              <a:rPr lang="en-US" dirty="0" err="1"/>
              <a:t>dlls</a:t>
            </a:r>
            <a:r>
              <a:rPr lang="en-US" dirty="0"/>
              <a:t> is termed the </a:t>
            </a:r>
            <a:r>
              <a:rPr lang="en-US" i="1" dirty="0"/>
              <a:t>primary module </a:t>
            </a:r>
            <a:r>
              <a:rPr lang="en-US" dirty="0"/>
              <a:t>and </a:t>
            </a:r>
            <a:r>
              <a:rPr lang="en-US" dirty="0" smtClean="0"/>
              <a:t>contains the </a:t>
            </a:r>
            <a:r>
              <a:rPr lang="en-US" dirty="0"/>
              <a:t>assembly-level manifest (as well as any necessary CIL code, metadata, header information</a:t>
            </a:r>
            <a:r>
              <a:rPr lang="en-US" dirty="0" smtClean="0"/>
              <a:t>, and </a:t>
            </a:r>
            <a:r>
              <a:rPr lang="en-US" dirty="0"/>
              <a:t>optional resources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The other related modules contain a module level manifest, CIL and type metadata.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6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382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49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1100</Words>
  <Application>Microsoft Office PowerPoint</Application>
  <PresentationFormat>On-screen Show (4:3)</PresentationFormat>
  <Paragraphs>180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Understanding .NET Assemblies </vt:lpstr>
      <vt:lpstr>An Overview of .NET Assemblies</vt:lpstr>
      <vt:lpstr>PowerPoint Presentation</vt:lpstr>
      <vt:lpstr>PowerPoint Presentation</vt:lpstr>
      <vt:lpstr>PowerPoint Presentation</vt:lpstr>
      <vt:lpstr>Single File Assemblies</vt:lpstr>
      <vt:lpstr>PowerPoint Presentation</vt:lpstr>
      <vt:lpstr>Multifile Assemblies</vt:lpstr>
      <vt:lpstr>PowerPoint Presentation</vt:lpstr>
      <vt:lpstr>Two Views of Assembly</vt:lpstr>
      <vt:lpstr>Physical View</vt:lpstr>
      <vt:lpstr>Logical View</vt:lpstr>
      <vt:lpstr>Benefits of Assemblies</vt:lpstr>
      <vt:lpstr>Building Single File Assembly</vt:lpstr>
      <vt:lpstr>PowerPoint Presentation</vt:lpstr>
      <vt:lpstr>PowerPoint Presentation</vt:lpstr>
      <vt:lpstr>PowerPoint Presentation</vt:lpstr>
      <vt:lpstr>Building a C# Client Application</vt:lpstr>
      <vt:lpstr>Cross-Language Inheritance </vt:lpstr>
      <vt:lpstr>Building and Consuming a Multifile Assembly</vt:lpstr>
      <vt:lpstr>PowerPoint Presentation</vt:lpstr>
      <vt:lpstr>Private Assembly</vt:lpstr>
      <vt:lpstr>Shared Assembly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.NET Assemblies </dc:title>
  <dc:creator>anushka</dc:creator>
  <cp:lastModifiedBy>anushka</cp:lastModifiedBy>
  <cp:revision>23</cp:revision>
  <dcterms:created xsi:type="dcterms:W3CDTF">2017-11-14T05:58:15Z</dcterms:created>
  <dcterms:modified xsi:type="dcterms:W3CDTF">2017-11-14T10:20:57Z</dcterms:modified>
</cp:coreProperties>
</file>