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9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6AC7-C086-42AC-B4C6-57507EFC902F}" type="datetimeFigureOut">
              <a:rPr lang="en-US" smtClean="0"/>
              <a:pPr/>
              <a:t>21/11/2018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939B1-A79E-46F8-B419-92526C3F2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6AC7-C086-42AC-B4C6-57507EFC902F}" type="datetimeFigureOut">
              <a:rPr lang="en-US" smtClean="0"/>
              <a:pPr/>
              <a:t>21/11/2018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939B1-A79E-46F8-B419-92526C3F2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6AC7-C086-42AC-B4C6-57507EFC902F}" type="datetimeFigureOut">
              <a:rPr lang="en-US" smtClean="0"/>
              <a:pPr/>
              <a:t>21/11/2018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939B1-A79E-46F8-B419-92526C3F2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6AC7-C086-42AC-B4C6-57507EFC902F}" type="datetimeFigureOut">
              <a:rPr lang="en-US" smtClean="0"/>
              <a:pPr/>
              <a:t>21/11/2018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939B1-A79E-46F8-B419-92526C3F2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6AC7-C086-42AC-B4C6-57507EFC902F}" type="datetimeFigureOut">
              <a:rPr lang="en-US" smtClean="0"/>
              <a:pPr/>
              <a:t>21/11/2018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939B1-A79E-46F8-B419-92526C3F2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6AC7-C086-42AC-B4C6-57507EFC902F}" type="datetimeFigureOut">
              <a:rPr lang="en-US" smtClean="0"/>
              <a:pPr/>
              <a:t>21/11/2018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939B1-A79E-46F8-B419-92526C3F2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6AC7-C086-42AC-B4C6-57507EFC902F}" type="datetimeFigureOut">
              <a:rPr lang="en-US" smtClean="0"/>
              <a:pPr/>
              <a:t>21/11/2018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939B1-A79E-46F8-B419-92526C3F2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6AC7-C086-42AC-B4C6-57507EFC902F}" type="datetimeFigureOut">
              <a:rPr lang="en-US" smtClean="0"/>
              <a:pPr/>
              <a:t>21/11/2018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939B1-A79E-46F8-B419-92526C3F2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6AC7-C086-42AC-B4C6-57507EFC902F}" type="datetimeFigureOut">
              <a:rPr lang="en-US" smtClean="0"/>
              <a:pPr/>
              <a:t>21/11/2018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939B1-A79E-46F8-B419-92526C3F2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6AC7-C086-42AC-B4C6-57507EFC902F}" type="datetimeFigureOut">
              <a:rPr lang="en-US" smtClean="0"/>
              <a:pPr/>
              <a:t>21/11/2018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939B1-A79E-46F8-B419-92526C3F2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6AC7-C086-42AC-B4C6-57507EFC902F}" type="datetimeFigureOut">
              <a:rPr lang="en-US" smtClean="0"/>
              <a:pPr/>
              <a:t>21/11/2018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939B1-A79E-46F8-B419-92526C3F2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36AC7-C086-42AC-B4C6-57507EFC902F}" type="datetimeFigureOut">
              <a:rPr lang="en-US" smtClean="0"/>
              <a:pPr/>
              <a:t>21/11/2018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939B1-A79E-46F8-B419-92526C3F2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High-Throughput Computing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/>
              <a:t>Task </a:t>
            </a:r>
            <a:r>
              <a:rPr lang="en-US" b="1" dirty="0" smtClean="0"/>
              <a:t>Programming/Computing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A task generally represents a program, which might require input files and produce output files as a result of its </a:t>
            </a:r>
            <a:r>
              <a:rPr lang="en-US" dirty="0" smtClean="0"/>
              <a:t>execution.</a:t>
            </a:r>
          </a:p>
          <a:p>
            <a:pPr algn="just"/>
            <a:r>
              <a:rPr lang="en-US" dirty="0"/>
              <a:t>Applications are then constituted of a collection of </a:t>
            </a:r>
            <a:r>
              <a:rPr lang="en-US" dirty="0" smtClean="0"/>
              <a:t>tasks.</a:t>
            </a:r>
          </a:p>
          <a:p>
            <a:pPr algn="just"/>
            <a:r>
              <a:rPr lang="en-US" dirty="0" smtClean="0"/>
              <a:t>Organizing </a:t>
            </a:r>
            <a:r>
              <a:rPr lang="en-US" dirty="0"/>
              <a:t>an application in terms of tasks </a:t>
            </a:r>
            <a:r>
              <a:rPr lang="en-US" dirty="0" smtClean="0"/>
              <a:t>for developing </a:t>
            </a:r>
            <a:r>
              <a:rPr lang="en-US" dirty="0"/>
              <a:t>parallel and distributed computing applications</a:t>
            </a:r>
            <a:r>
              <a:rPr lang="en-US" dirty="0" smtClean="0"/>
              <a:t>.</a:t>
            </a:r>
          </a:p>
          <a:p>
            <a:pPr algn="just"/>
            <a:r>
              <a:rPr lang="en-US" b="1" dirty="0" smtClean="0"/>
              <a:t>A task is represented as a distinct unit of code, or a </a:t>
            </a:r>
            <a:r>
              <a:rPr lang="en-US" b="1" dirty="0"/>
              <a:t>program, </a:t>
            </a:r>
            <a:r>
              <a:rPr lang="en-US" b="1" dirty="0" smtClean="0"/>
              <a:t>that can be separated and executed in a remote runtime environment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Nimrod/G task template </a:t>
            </a:r>
            <a:r>
              <a:rPr lang="en-US" dirty="0" smtClean="0"/>
              <a:t>definition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92854" y="1752600"/>
            <a:ext cx="8651146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34962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Aneka parameter sweep file </a:t>
            </a:r>
            <a:endParaRPr lang="en-US" sz="2800" b="1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152401" y="304800"/>
            <a:ext cx="9448801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ular Callout 4"/>
          <p:cNvSpPr/>
          <p:nvPr/>
        </p:nvSpPr>
        <p:spPr>
          <a:xfrm>
            <a:off x="4953000" y="2743200"/>
            <a:ext cx="3733800" cy="685800"/>
          </a:xfrm>
          <a:prstGeom prst="wedgeRect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Files required to execute task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Message Passing Interface (MPI) </a:t>
            </a:r>
            <a:r>
              <a:rPr lang="en-US" sz="3600" dirty="0" smtClean="0"/>
              <a:t> Applications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Message Passing Interface(MPI</a:t>
            </a:r>
            <a:r>
              <a:rPr lang="en-US" dirty="0" smtClean="0"/>
              <a:t>) is </a:t>
            </a:r>
            <a:r>
              <a:rPr lang="en-US" dirty="0" smtClean="0"/>
              <a:t>a specification for developing parallel programs that communicate by exchanging messages.</a:t>
            </a:r>
          </a:p>
          <a:p>
            <a:pPr algn="just"/>
            <a:r>
              <a:rPr lang="en-US" dirty="0" smtClean="0"/>
              <a:t>MPI provides developers with a set of routines that: </a:t>
            </a:r>
            <a:endParaRPr lang="en-US" dirty="0" smtClean="0"/>
          </a:p>
          <a:p>
            <a:pPr lvl="1" algn="just"/>
            <a:r>
              <a:rPr lang="en-US" dirty="0" smtClean="0"/>
              <a:t>Manage the distributed environment where MPI programs are executed </a:t>
            </a:r>
            <a:endParaRPr lang="en-US" dirty="0" smtClean="0"/>
          </a:p>
          <a:p>
            <a:pPr lvl="1" algn="just"/>
            <a:r>
              <a:rPr lang="en-US" dirty="0" smtClean="0"/>
              <a:t>Provide facilities for point-to-point communication </a:t>
            </a:r>
            <a:endParaRPr lang="en-US" dirty="0" smtClean="0"/>
          </a:p>
          <a:p>
            <a:pPr lvl="1" algn="just"/>
            <a:r>
              <a:rPr lang="en-US" dirty="0" smtClean="0"/>
              <a:t>Provide facilities for group communication </a:t>
            </a:r>
            <a:endParaRPr lang="en-US" dirty="0" smtClean="0"/>
          </a:p>
          <a:p>
            <a:pPr lvl="1" algn="just"/>
            <a:r>
              <a:rPr lang="en-US" dirty="0" smtClean="0"/>
              <a:t>Provide support for data structure definition and memory allocation </a:t>
            </a:r>
            <a:endParaRPr lang="en-US" dirty="0" smtClean="0"/>
          </a:p>
          <a:p>
            <a:pPr lvl="1" algn="just"/>
            <a:r>
              <a:rPr lang="en-US" dirty="0" smtClean="0"/>
              <a:t>Provide basic support for synchronization with blocking calls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MPI reference </a:t>
            </a:r>
            <a:r>
              <a:rPr lang="en-US" dirty="0" smtClean="0"/>
              <a:t>architecture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16943" y="1371600"/>
            <a:ext cx="8727057" cy="5233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MPI program </a:t>
            </a:r>
            <a:r>
              <a:rPr lang="en-US" dirty="0" smtClean="0"/>
              <a:t>structure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15562" y="1219200"/>
            <a:ext cx="6661637" cy="5580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Workflow applications with task dependencies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i="1" dirty="0" smtClean="0"/>
              <a:t>A workflow is </a:t>
            </a:r>
            <a:r>
              <a:rPr lang="en-US" sz="2400" i="1" dirty="0" smtClean="0"/>
              <a:t>the </a:t>
            </a:r>
            <a:r>
              <a:rPr lang="en-US" sz="2400" b="1" i="1" dirty="0" smtClean="0"/>
              <a:t>automation of a business process</a:t>
            </a:r>
            <a:r>
              <a:rPr lang="en-US" sz="2400" i="1" dirty="0" smtClean="0"/>
              <a:t>, in whole </a:t>
            </a:r>
            <a:r>
              <a:rPr lang="en-US" sz="2400" i="1" dirty="0" smtClean="0"/>
              <a:t>or part</a:t>
            </a:r>
            <a:r>
              <a:rPr lang="en-US" sz="2400" i="1" dirty="0" smtClean="0"/>
              <a:t>, during which </a:t>
            </a:r>
            <a:r>
              <a:rPr lang="en-US" sz="2400" b="1" i="1" dirty="0" smtClean="0"/>
              <a:t>documents, information or </a:t>
            </a:r>
            <a:r>
              <a:rPr lang="en-US" sz="2400" b="1" i="1" dirty="0" smtClean="0"/>
              <a:t>tasks are passed from one participant (a resource; human or machine) to another for action</a:t>
            </a:r>
            <a:r>
              <a:rPr lang="en-US" sz="2400" i="1" dirty="0" smtClean="0"/>
              <a:t>, according to a set of procedural </a:t>
            </a:r>
            <a:r>
              <a:rPr lang="en-US" sz="2400" i="1" dirty="0" smtClean="0"/>
              <a:t>rules.</a:t>
            </a:r>
          </a:p>
          <a:p>
            <a:pPr algn="just"/>
            <a:r>
              <a:rPr lang="en-US" sz="2400" dirty="0" smtClean="0"/>
              <a:t>structured execution of tasks that have </a:t>
            </a:r>
            <a:r>
              <a:rPr lang="en-US" sz="2400" b="1" dirty="0" smtClean="0"/>
              <a:t>dependencies on each </a:t>
            </a:r>
            <a:r>
              <a:rPr lang="en-US" sz="2400" b="1" dirty="0" smtClean="0"/>
              <a:t>other.</a:t>
            </a:r>
          </a:p>
          <a:p>
            <a:pPr algn="just"/>
            <a:r>
              <a:rPr lang="en-US" sz="2400" dirty="0" smtClean="0"/>
              <a:t>A </a:t>
            </a:r>
            <a:r>
              <a:rPr lang="en-US" sz="2400" b="1" dirty="0" smtClean="0"/>
              <a:t>scientific work flow </a:t>
            </a:r>
            <a:r>
              <a:rPr lang="en-US" sz="2400" dirty="0" smtClean="0"/>
              <a:t>is generally expressed by a </a:t>
            </a:r>
            <a:r>
              <a:rPr lang="en-US" sz="2400" b="1" dirty="0" smtClean="0"/>
              <a:t>directed a cyclic graph(DAG</a:t>
            </a:r>
            <a:r>
              <a:rPr lang="en-US" sz="2400" b="1" dirty="0" smtClean="0"/>
              <a:t>),</a:t>
            </a:r>
            <a:r>
              <a:rPr lang="en-US" sz="2400" dirty="0" smtClean="0"/>
              <a:t> </a:t>
            </a:r>
            <a:r>
              <a:rPr lang="en-US" sz="2400" dirty="0" smtClean="0"/>
              <a:t>which defines </a:t>
            </a:r>
            <a:r>
              <a:rPr lang="en-US" sz="2400" dirty="0" smtClean="0"/>
              <a:t>the </a:t>
            </a:r>
            <a:r>
              <a:rPr lang="en-US" sz="2400" dirty="0" smtClean="0"/>
              <a:t>dependencies among tasks or operations.</a:t>
            </a:r>
          </a:p>
          <a:p>
            <a:pPr algn="just"/>
            <a:r>
              <a:rPr lang="en-US" sz="2400" dirty="0" smtClean="0"/>
              <a:t>The </a:t>
            </a:r>
            <a:r>
              <a:rPr lang="en-US" sz="2400" b="1" dirty="0" smtClean="0"/>
              <a:t>nodes</a:t>
            </a:r>
            <a:r>
              <a:rPr lang="en-US" sz="2400" dirty="0" smtClean="0"/>
              <a:t> on the DAG represent the </a:t>
            </a:r>
            <a:r>
              <a:rPr lang="en-US" sz="2400" b="1" dirty="0" smtClean="0"/>
              <a:t>tasks to be </a:t>
            </a:r>
            <a:r>
              <a:rPr lang="en-US" sz="2400" b="1" dirty="0" smtClean="0"/>
              <a:t>executed </a:t>
            </a:r>
            <a:r>
              <a:rPr lang="en-US" sz="2400" dirty="0" smtClean="0"/>
              <a:t>in a workflow application; the </a:t>
            </a:r>
            <a:r>
              <a:rPr lang="en-US" sz="2400" b="1" dirty="0" smtClean="0"/>
              <a:t>arcs</a:t>
            </a:r>
            <a:r>
              <a:rPr lang="en-US" sz="2400" dirty="0" smtClean="0"/>
              <a:t> connecting the nodes identify the </a:t>
            </a:r>
            <a:r>
              <a:rPr lang="en-US" sz="2400" b="1" dirty="0" smtClean="0"/>
              <a:t>dependencies among tasks </a:t>
            </a:r>
            <a:r>
              <a:rPr lang="en-US" sz="2400" dirty="0" smtClean="0"/>
              <a:t>and the </a:t>
            </a:r>
            <a:r>
              <a:rPr lang="en-US" sz="2400" b="1" dirty="0" smtClean="0"/>
              <a:t>data paths </a:t>
            </a:r>
            <a:r>
              <a:rPr lang="en-US" sz="2400" dirty="0" smtClean="0"/>
              <a:t>that connect the tasks.</a:t>
            </a:r>
            <a:endParaRPr lang="en-US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Montage </a:t>
            </a:r>
            <a:r>
              <a:rPr lang="en-US" dirty="0" smtClean="0"/>
              <a:t>workflow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170162"/>
            <a:ext cx="6858000" cy="5268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Workflow technologies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b="1" dirty="0" smtClean="0"/>
              <a:t>Business Process Execution Language (BPEL) </a:t>
            </a:r>
            <a:endParaRPr lang="en-US" b="1" dirty="0"/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3367"/>
          <a:stretch>
            <a:fillRect/>
          </a:stretch>
        </p:blipFill>
        <p:spPr bwMode="auto">
          <a:xfrm>
            <a:off x="762000" y="1165415"/>
            <a:ext cx="7696200" cy="560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/>
              <a:t>Task computing </a:t>
            </a:r>
            <a:r>
              <a:rPr lang="en-US" dirty="0" smtClean="0"/>
              <a:t>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679" y="1609724"/>
            <a:ext cx="8564321" cy="5248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Middleware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Coordinating and scheduling tasks for execution on a set of remote nodes </a:t>
            </a:r>
            <a:endParaRPr lang="en-US" dirty="0" smtClean="0"/>
          </a:p>
          <a:p>
            <a:pPr algn="just"/>
            <a:r>
              <a:rPr lang="en-US" dirty="0"/>
              <a:t>Moving programs to remote nodes and managing their dependencies </a:t>
            </a:r>
            <a:endParaRPr lang="en-US" dirty="0" smtClean="0"/>
          </a:p>
          <a:p>
            <a:pPr algn="just"/>
            <a:r>
              <a:rPr lang="en-US" dirty="0"/>
              <a:t>Creating an environment for execution of tasks on the remote nodes </a:t>
            </a:r>
            <a:endParaRPr lang="en-US" dirty="0" smtClean="0"/>
          </a:p>
          <a:p>
            <a:pPr algn="just"/>
            <a:r>
              <a:rPr lang="en-US" dirty="0"/>
              <a:t>Monitoring each task’s execution and informing the user about its status </a:t>
            </a:r>
            <a:endParaRPr lang="en-US" dirty="0" smtClean="0"/>
          </a:p>
          <a:p>
            <a:pPr algn="just"/>
            <a:r>
              <a:rPr lang="en-US" dirty="0"/>
              <a:t>Access to the output produced by the task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categories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b="1" dirty="0" smtClean="0"/>
              <a:t>High-performance computing(HPC</a:t>
            </a:r>
            <a:r>
              <a:rPr lang="en-US" b="1" dirty="0"/>
              <a:t>) </a:t>
            </a:r>
            <a:r>
              <a:rPr lang="en-US" dirty="0"/>
              <a:t>is </a:t>
            </a:r>
            <a:r>
              <a:rPr lang="en-US" dirty="0" smtClean="0"/>
              <a:t>the use of distributed computing facilities for solving problems that need large computing power.</a:t>
            </a:r>
          </a:p>
          <a:p>
            <a:pPr algn="just"/>
            <a:r>
              <a:rPr lang="en-US" dirty="0"/>
              <a:t>The general profile of HPC applications is constituted by a </a:t>
            </a:r>
            <a:r>
              <a:rPr lang="en-US" b="1" dirty="0"/>
              <a:t>large </a:t>
            </a:r>
            <a:r>
              <a:rPr lang="en-US" b="1" dirty="0" smtClean="0"/>
              <a:t>collection </a:t>
            </a:r>
            <a:r>
              <a:rPr lang="en-US" b="1" dirty="0"/>
              <a:t>of compute-intensive tasks that need to be processed in a short period of time</a:t>
            </a:r>
            <a:r>
              <a:rPr lang="en-US" b="1" dirty="0" smtClean="0"/>
              <a:t>.</a:t>
            </a:r>
          </a:p>
          <a:p>
            <a:pPr algn="just"/>
            <a:r>
              <a:rPr lang="en-US" dirty="0" smtClean="0"/>
              <a:t>The metrics to evaluate HPC systems are floating-point operations </a:t>
            </a:r>
            <a:r>
              <a:rPr lang="en-US" dirty="0"/>
              <a:t>per second(FLOPS), </a:t>
            </a:r>
            <a:r>
              <a:rPr lang="en-US" dirty="0" smtClean="0"/>
              <a:t>now </a:t>
            </a:r>
            <a:r>
              <a:rPr lang="en-US" dirty="0" err="1" smtClean="0"/>
              <a:t>tera</a:t>
            </a:r>
            <a:r>
              <a:rPr lang="en-US" dirty="0" smtClean="0"/>
              <a:t>-FLOPS or even </a:t>
            </a:r>
            <a:r>
              <a:rPr lang="en-US" dirty="0" err="1" smtClean="0"/>
              <a:t>peta</a:t>
            </a:r>
            <a:r>
              <a:rPr lang="en-US" dirty="0" smtClean="0"/>
              <a:t>-FLOPS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categories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 smtClean="0"/>
              <a:t>High-throughput computing(HTC</a:t>
            </a:r>
            <a:r>
              <a:rPr lang="en-US" b="1" dirty="0"/>
              <a:t>) </a:t>
            </a:r>
            <a:r>
              <a:rPr lang="en-US" dirty="0"/>
              <a:t>is </a:t>
            </a:r>
            <a:r>
              <a:rPr lang="en-US" dirty="0" smtClean="0"/>
              <a:t>the use of distributed computing facilities for </a:t>
            </a:r>
            <a:r>
              <a:rPr lang="en-US" b="1" dirty="0" smtClean="0"/>
              <a:t>applications requiring large computing power over a long period of time.</a:t>
            </a:r>
          </a:p>
          <a:p>
            <a:pPr algn="just"/>
            <a:r>
              <a:rPr lang="en-US" b="1" dirty="0" smtClean="0"/>
              <a:t>Many-task </a:t>
            </a:r>
            <a:r>
              <a:rPr lang="en-US" b="1" dirty="0"/>
              <a:t>computing (MTC) </a:t>
            </a:r>
            <a:r>
              <a:rPr lang="en-US" dirty="0"/>
              <a:t>MTC is similar to HTC, but it concentrates on the use of many computing resources over a short period of time to </a:t>
            </a:r>
            <a:r>
              <a:rPr lang="en-US" dirty="0" smtClean="0"/>
              <a:t>accomplish </a:t>
            </a:r>
            <a:r>
              <a:rPr lang="en-US" dirty="0"/>
              <a:t>many computational tasks.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Frameworks for task computing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b="1" dirty="0"/>
              <a:t>Condor</a:t>
            </a:r>
            <a:r>
              <a:rPr lang="en-US" dirty="0"/>
              <a:t> is probably the most widely used and long-lived middleware for </a:t>
            </a:r>
            <a:r>
              <a:rPr lang="en-US" b="1" dirty="0"/>
              <a:t>managing clusters, idle workstations, and a collection of clusters</a:t>
            </a:r>
            <a:r>
              <a:rPr lang="en-US" b="1" dirty="0" smtClean="0"/>
              <a:t>.</a:t>
            </a:r>
          </a:p>
          <a:p>
            <a:pPr algn="just"/>
            <a:r>
              <a:rPr lang="en-US" b="1" dirty="0" err="1"/>
              <a:t>Globus</a:t>
            </a:r>
            <a:r>
              <a:rPr lang="en-US" b="1" dirty="0"/>
              <a:t> Toolkit </a:t>
            </a:r>
            <a:r>
              <a:rPr lang="en-US" dirty="0"/>
              <a:t>is a collection of technologies that enable grid computing</a:t>
            </a:r>
            <a:r>
              <a:rPr lang="en-US" dirty="0" smtClean="0"/>
              <a:t>.</a:t>
            </a:r>
          </a:p>
          <a:p>
            <a:pPr algn="just"/>
            <a:r>
              <a:rPr lang="en-US" b="1" dirty="0"/>
              <a:t>Nimrod/G</a:t>
            </a:r>
            <a:r>
              <a:rPr lang="en-US" dirty="0"/>
              <a:t> </a:t>
            </a:r>
            <a:r>
              <a:rPr lang="en-US" dirty="0" smtClean="0"/>
              <a:t>is </a:t>
            </a:r>
            <a:r>
              <a:rPr lang="en-US" dirty="0"/>
              <a:t>a tool for automated modeling and execution </a:t>
            </a:r>
            <a:r>
              <a:rPr lang="en-US" b="1" dirty="0"/>
              <a:t>of parameter sweep </a:t>
            </a:r>
            <a:r>
              <a:rPr lang="en-US" b="1" dirty="0" smtClean="0"/>
              <a:t>applications </a:t>
            </a:r>
            <a:r>
              <a:rPr lang="en-US" dirty="0"/>
              <a:t>(parameter studies) over global computational </a:t>
            </a:r>
            <a:r>
              <a:rPr lang="en-US" dirty="0" smtClean="0"/>
              <a:t>grids.</a:t>
            </a:r>
          </a:p>
          <a:p>
            <a:pPr algn="just"/>
            <a:r>
              <a:rPr lang="en-US" b="1" dirty="0" smtClean="0"/>
              <a:t>Berkeley Open Infrastructure for Network Computing(BOINC</a:t>
            </a:r>
            <a:r>
              <a:rPr lang="en-US" b="1" dirty="0"/>
              <a:t>) </a:t>
            </a:r>
            <a:r>
              <a:rPr lang="en-US" dirty="0"/>
              <a:t>is </a:t>
            </a:r>
            <a:r>
              <a:rPr lang="en-US" dirty="0" smtClean="0"/>
              <a:t>framework for </a:t>
            </a:r>
            <a:r>
              <a:rPr lang="en-US" b="1" dirty="0" smtClean="0"/>
              <a:t>volunteer and grid computing.</a:t>
            </a:r>
          </a:p>
          <a:p>
            <a:pPr algn="just"/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Task-based application models 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b="1" dirty="0"/>
              <a:t>Embarrassingly parallel applications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embarrassingly parallel applications constitute a collection of tasks that are independent from each other and that can be executed in any </a:t>
            </a:r>
            <a:r>
              <a:rPr lang="en-US" dirty="0" smtClean="0"/>
              <a:t>order.</a:t>
            </a:r>
          </a:p>
          <a:p>
            <a:pPr algn="just"/>
            <a:r>
              <a:rPr lang="en-US" dirty="0"/>
              <a:t>Frameworks and tools supporting embarrassingly parallel applications are the </a:t>
            </a:r>
            <a:r>
              <a:rPr lang="en-US" dirty="0" err="1"/>
              <a:t>Globus</a:t>
            </a:r>
            <a:r>
              <a:rPr lang="en-US" dirty="0"/>
              <a:t> Toolkit, BOINC, and Aneka. </a:t>
            </a:r>
            <a:endParaRPr lang="en-US" dirty="0" smtClean="0"/>
          </a:p>
          <a:p>
            <a:pPr algn="just"/>
            <a:r>
              <a:rPr lang="en-US" dirty="0" err="1" smtClean="0"/>
              <a:t>E.g</a:t>
            </a:r>
            <a:r>
              <a:rPr lang="en-US" dirty="0" smtClean="0"/>
              <a:t>:  image and video rendering task, </a:t>
            </a:r>
            <a:r>
              <a:rPr lang="en-US" dirty="0"/>
              <a:t>scientific applications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/>
              <a:t>Parameter sweep applications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8674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 smtClean="0"/>
              <a:t>Parameter sweep applications </a:t>
            </a:r>
            <a:r>
              <a:rPr lang="en-US" dirty="0"/>
              <a:t>are </a:t>
            </a:r>
            <a:r>
              <a:rPr lang="en-US" dirty="0" smtClean="0"/>
              <a:t>a specific class of embarrassingly parallel applications for which </a:t>
            </a:r>
            <a:r>
              <a:rPr lang="en-US" dirty="0"/>
              <a:t>the </a:t>
            </a:r>
            <a:r>
              <a:rPr lang="en-US" b="1" dirty="0" smtClean="0"/>
              <a:t>tasks are identical in their nature and differ only by the specific parameters used to execute them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Parameter sweep applications are identified by a </a:t>
            </a:r>
            <a:r>
              <a:rPr lang="en-US" b="1" dirty="0"/>
              <a:t>template task and a set of parameters</a:t>
            </a:r>
            <a:r>
              <a:rPr lang="en-US" b="1" dirty="0" smtClean="0"/>
              <a:t>.</a:t>
            </a:r>
          </a:p>
          <a:p>
            <a:pPr algn="just"/>
            <a:r>
              <a:rPr lang="en-US" dirty="0" smtClean="0"/>
              <a:t>the </a:t>
            </a:r>
            <a:r>
              <a:rPr lang="en-US" b="1" dirty="0" smtClean="0"/>
              <a:t>template task is </a:t>
            </a:r>
            <a:r>
              <a:rPr lang="en-US" dirty="0" smtClean="0"/>
              <a:t>often expressed as single file that composes together the </a:t>
            </a:r>
            <a:r>
              <a:rPr lang="en-US" b="1" dirty="0" smtClean="0"/>
              <a:t>commands</a:t>
            </a:r>
            <a:r>
              <a:rPr lang="en-US" dirty="0" smtClean="0"/>
              <a:t> </a:t>
            </a:r>
            <a:r>
              <a:rPr lang="en-US" dirty="0" smtClean="0"/>
              <a:t>provided</a:t>
            </a:r>
          </a:p>
          <a:p>
            <a:pPr algn="just"/>
            <a:r>
              <a:rPr lang="en-US" dirty="0" smtClean="0"/>
              <a:t>The commonly avail- able commands are: </a:t>
            </a:r>
            <a:endParaRPr lang="en-US" dirty="0" smtClean="0"/>
          </a:p>
          <a:p>
            <a:pPr lvl="1" algn="just"/>
            <a:r>
              <a:rPr lang="en-US" b="1" dirty="0" smtClean="0"/>
              <a:t>Execute</a:t>
            </a:r>
            <a:r>
              <a:rPr lang="en-US" dirty="0" smtClean="0"/>
              <a:t>. </a:t>
            </a:r>
            <a:r>
              <a:rPr lang="en-US" dirty="0" smtClean="0"/>
              <a:t>Executes a program on the remote node </a:t>
            </a:r>
          </a:p>
          <a:p>
            <a:pPr lvl="1" algn="just"/>
            <a:r>
              <a:rPr lang="en-US" b="1" dirty="0" smtClean="0"/>
              <a:t>Copy. </a:t>
            </a:r>
            <a:r>
              <a:rPr lang="en-US" dirty="0" smtClean="0"/>
              <a:t>Copies a file to/from the remote node</a:t>
            </a:r>
            <a:r>
              <a:rPr lang="en-US" dirty="0" smtClean="0"/>
              <a:t>. </a:t>
            </a:r>
            <a:endParaRPr lang="en-US" dirty="0" smtClean="0"/>
          </a:p>
          <a:p>
            <a:pPr lvl="1" algn="just"/>
            <a:r>
              <a:rPr lang="en-US" b="1" dirty="0" smtClean="0"/>
              <a:t>Substitute. </a:t>
            </a:r>
            <a:r>
              <a:rPr lang="en-US" dirty="0" smtClean="0"/>
              <a:t>Substitutes the parameter values with their placeholders inside a file. </a:t>
            </a:r>
          </a:p>
          <a:p>
            <a:pPr lvl="1" algn="just"/>
            <a:r>
              <a:rPr lang="en-US" b="1" dirty="0" smtClean="0"/>
              <a:t>Delete. </a:t>
            </a:r>
            <a:r>
              <a:rPr lang="en-US" dirty="0" err="1" smtClean="0"/>
              <a:t>Deletesafile</a:t>
            </a:r>
            <a:r>
              <a:rPr lang="en-US" dirty="0" smtClean="0"/>
              <a:t>. </a:t>
            </a:r>
            <a:endParaRPr lang="en-US" b="1" dirty="0" smtClean="0"/>
          </a:p>
          <a:p>
            <a:pPr algn="just"/>
            <a:r>
              <a:rPr lang="en-US" dirty="0"/>
              <a:t>For example, Nimrod/G is natively designed to support the </a:t>
            </a:r>
            <a:r>
              <a:rPr lang="en-US" dirty="0" smtClean="0"/>
              <a:t>execution </a:t>
            </a:r>
            <a:r>
              <a:rPr lang="en-US" dirty="0"/>
              <a:t>of parameter sweep applications, </a:t>
            </a:r>
            <a:endParaRPr lang="en-US" dirty="0" smtClean="0"/>
          </a:p>
          <a:p>
            <a:pPr algn="just"/>
            <a:r>
              <a:rPr lang="en-US" dirty="0" smtClean="0"/>
              <a:t>Aneka </a:t>
            </a:r>
            <a:r>
              <a:rPr lang="en-US" dirty="0"/>
              <a:t>provides client-based tools for visually </a:t>
            </a:r>
            <a:r>
              <a:rPr lang="en-US" dirty="0" smtClean="0"/>
              <a:t>composing </a:t>
            </a:r>
            <a:r>
              <a:rPr lang="en-US" dirty="0"/>
              <a:t>a template task, defining </a:t>
            </a:r>
            <a:r>
              <a:rPr lang="en-US" dirty="0" smtClean="0"/>
              <a:t>parameters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E.g</a:t>
            </a:r>
            <a:r>
              <a:rPr lang="en-US" dirty="0" smtClean="0"/>
              <a:t>: </a:t>
            </a:r>
            <a:r>
              <a:rPr lang="en-US" dirty="0" smtClean="0"/>
              <a:t>evolutionary optimization algorithms, weather-forecasting models, computational fluid dynamics applications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Parameter sweep </a:t>
            </a:r>
            <a:r>
              <a:rPr lang="en-US" dirty="0" smtClean="0"/>
              <a:t>applications:</a:t>
            </a:r>
            <a:br>
              <a:rPr lang="en-US" dirty="0" smtClean="0"/>
            </a:br>
            <a:r>
              <a:rPr lang="en-US" dirty="0" smtClean="0"/>
              <a:t>Genetic </a:t>
            </a:r>
            <a:r>
              <a:rPr lang="en-US" dirty="0" smtClean="0"/>
              <a:t>algorithms 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1752600"/>
            <a:ext cx="8169031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757</Words>
  <Application>Microsoft Office PowerPoint</Application>
  <PresentationFormat>On-screen Show (4:3)</PresentationFormat>
  <Paragraphs>61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High-Throughput Computing  Task Programming/Computing </vt:lpstr>
      <vt:lpstr>Task computing scenario</vt:lpstr>
      <vt:lpstr>Middleware operations</vt:lpstr>
      <vt:lpstr>Computing categories </vt:lpstr>
      <vt:lpstr>Computing categories </vt:lpstr>
      <vt:lpstr>Frameworks for task computing </vt:lpstr>
      <vt:lpstr>Task-based application models : Embarrassingly parallel applications </vt:lpstr>
      <vt:lpstr>Parameter sweep applications </vt:lpstr>
      <vt:lpstr>Parameter sweep applications: Genetic algorithms </vt:lpstr>
      <vt:lpstr>Nimrod/G task template definition</vt:lpstr>
      <vt:lpstr>Aneka parameter sweep file </vt:lpstr>
      <vt:lpstr>Message Passing Interface (MPI)  Applications</vt:lpstr>
      <vt:lpstr>MPI reference architecture</vt:lpstr>
      <vt:lpstr>MPI program structure</vt:lpstr>
      <vt:lpstr>Workflow applications with task dependencies </vt:lpstr>
      <vt:lpstr>Sample Montage workflow</vt:lpstr>
      <vt:lpstr>Workflow technologies  Business Process Execution Language (BPEL)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High-Throughput Computing  Task Programming/Computing </dc:title>
  <dc:creator>lenovo</dc:creator>
  <cp:lastModifiedBy>lenovo</cp:lastModifiedBy>
  <cp:revision>4</cp:revision>
  <dcterms:created xsi:type="dcterms:W3CDTF">2018-11-20T11:01:06Z</dcterms:created>
  <dcterms:modified xsi:type="dcterms:W3CDTF">2018-11-21T06:18:28Z</dcterms:modified>
</cp:coreProperties>
</file>