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1"/>
  </p:notesMasterIdLst>
  <p:sldIdLst>
    <p:sldId id="258" r:id="rId2"/>
    <p:sldId id="257" r:id="rId3"/>
    <p:sldId id="259" r:id="rId4"/>
    <p:sldId id="260" r:id="rId5"/>
    <p:sldId id="261" r:id="rId6"/>
    <p:sldId id="262" r:id="rId7"/>
    <p:sldId id="263" r:id="rId8"/>
    <p:sldId id="264" r:id="rId9"/>
    <p:sldId id="265" r:id="rId10"/>
    <p:sldId id="280"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32" r:id="rId71"/>
    <p:sldId id="326" r:id="rId72"/>
    <p:sldId id="327" r:id="rId73"/>
    <p:sldId id="328" r:id="rId74"/>
    <p:sldId id="329" r:id="rId75"/>
    <p:sldId id="330" r:id="rId76"/>
    <p:sldId id="331"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2" r:id="rId96"/>
    <p:sldId id="351"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190" autoAdjust="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90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A63396-6A71-4277-A8B4-98938D21DA0D}" type="datetimeFigureOut">
              <a:rPr lang="en-US" smtClean="0"/>
              <a:pPr/>
              <a:t>11/10/2018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777AE9-D402-4FAD-8BDD-EB133BFCFBD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777AE9-D402-4FAD-8BDD-EB133BFCFBD7}" type="slidenum">
              <a:rPr lang="en-US" smtClean="0"/>
              <a:pPr/>
              <a:t>69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777AE9-D402-4FAD-8BDD-EB133BFCFBD7}" type="slidenum">
              <a:rPr lang="en-US" smtClean="0"/>
              <a:pPr/>
              <a:t>70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777AE9-D402-4FAD-8BDD-EB133BFCFBD7}" type="slidenum">
              <a:rPr lang="en-US" smtClean="0"/>
              <a:pPr/>
              <a:t>72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777AE9-D402-4FAD-8BDD-EB133BFCFBD7}" type="slidenum">
              <a:rPr lang="en-US" smtClean="0"/>
              <a:pPr/>
              <a:t>124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44B3A5-CEFC-45E7-A3C6-168343E3803E}" type="datetimeFigureOut">
              <a:rPr lang="en-US" smtClean="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290E8D-ABBB-4660-9FC3-450A48DA441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4B3A5-CEFC-45E7-A3C6-168343E3803E}" type="datetimeFigureOut">
              <a:rPr lang="en-US" smtClean="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290E8D-ABBB-4660-9FC3-450A48DA441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4B3A5-CEFC-45E7-A3C6-168343E3803E}" type="datetimeFigureOut">
              <a:rPr lang="en-US" smtClean="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290E8D-ABBB-4660-9FC3-450A48DA441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4B3A5-CEFC-45E7-A3C6-168343E3803E}" type="datetimeFigureOut">
              <a:rPr lang="en-US" smtClean="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290E8D-ABBB-4660-9FC3-450A48DA441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44B3A5-CEFC-45E7-A3C6-168343E3803E}" type="datetimeFigureOut">
              <a:rPr lang="en-US" smtClean="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290E8D-ABBB-4660-9FC3-450A48DA441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44B3A5-CEFC-45E7-A3C6-168343E3803E}" type="datetimeFigureOut">
              <a:rPr lang="en-US" smtClean="0"/>
              <a:pPr/>
              <a:t>11/10/2018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290E8D-ABBB-4660-9FC3-450A48DA441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44B3A5-CEFC-45E7-A3C6-168343E3803E}" type="datetimeFigureOut">
              <a:rPr lang="en-US" smtClean="0"/>
              <a:pPr/>
              <a:t>11/10/2018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5290E8D-ABBB-4660-9FC3-450A48DA441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44B3A5-CEFC-45E7-A3C6-168343E3803E}" type="datetimeFigureOut">
              <a:rPr lang="en-US" smtClean="0"/>
              <a:pPr/>
              <a:t>11/10/2018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290E8D-ABBB-4660-9FC3-450A48DA441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4B3A5-CEFC-45E7-A3C6-168343E3803E}" type="datetimeFigureOut">
              <a:rPr lang="en-US" smtClean="0"/>
              <a:pPr/>
              <a:t>11/10/2018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5290E8D-ABBB-4660-9FC3-450A48DA441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4B3A5-CEFC-45E7-A3C6-168343E3803E}" type="datetimeFigureOut">
              <a:rPr lang="en-US" smtClean="0"/>
              <a:pPr/>
              <a:t>11/10/2018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290E8D-ABBB-4660-9FC3-450A48DA441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4B3A5-CEFC-45E7-A3C6-168343E3803E}" type="datetimeFigureOut">
              <a:rPr lang="en-US" smtClean="0"/>
              <a:pPr/>
              <a:t>11/10/2018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290E8D-ABBB-4660-9FC3-450A48DA441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4B3A5-CEFC-45E7-A3C6-168343E3803E}" type="datetimeFigureOut">
              <a:rPr lang="en-US" smtClean="0"/>
              <a:pPr/>
              <a:t>11/10/2018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90E8D-ABBB-4660-9FC3-450A48DA441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p:txBody>
          <a:bodyPr>
            <a:normAutofit fontScale="90000"/>
          </a:bodyPr>
          <a:lstStyle/>
          <a:p>
            <a:r>
              <a:rPr lang="en-AU" altLang="en-US" dirty="0" smtClean="0"/>
              <a:t>The Next Revolution in IT</a:t>
            </a:r>
            <a:br>
              <a:rPr lang="en-AU" altLang="en-US" dirty="0" smtClean="0"/>
            </a:br>
            <a:r>
              <a:rPr lang="en-AU" altLang="en-US" dirty="0" smtClean="0"/>
              <a:t>The Big Switch in IT</a:t>
            </a:r>
          </a:p>
        </p:txBody>
      </p:sp>
      <p:sp>
        <p:nvSpPr>
          <p:cNvPr id="26627" name="Content Placeholder 3"/>
          <p:cNvSpPr>
            <a:spLocks noGrp="1"/>
          </p:cNvSpPr>
          <p:nvPr>
            <p:ph sz="half" idx="1"/>
          </p:nvPr>
        </p:nvSpPr>
        <p:spPr/>
        <p:txBody>
          <a:bodyPr>
            <a:normAutofit fontScale="92500" lnSpcReduction="10000"/>
          </a:bodyPr>
          <a:lstStyle/>
          <a:p>
            <a:r>
              <a:rPr lang="en-AU" altLang="en-US" dirty="0" smtClean="0"/>
              <a:t>Classical Computing</a:t>
            </a:r>
          </a:p>
          <a:p>
            <a:pPr lvl="1"/>
            <a:r>
              <a:rPr lang="en-AU" altLang="en-US" dirty="0" smtClean="0">
                <a:latin typeface="Arial" charset="0"/>
                <a:cs typeface="Arial" charset="0"/>
              </a:rPr>
              <a:t>Buy &amp; Own</a:t>
            </a:r>
          </a:p>
          <a:p>
            <a:pPr lvl="2"/>
            <a:r>
              <a:rPr lang="en-AU" altLang="en-US" dirty="0" smtClean="0"/>
              <a:t>Hardware, System Software, Applications often to meet peak needs.</a:t>
            </a:r>
          </a:p>
          <a:p>
            <a:pPr lvl="1"/>
            <a:r>
              <a:rPr lang="en-AU" altLang="en-US" dirty="0" smtClean="0">
                <a:latin typeface="Arial" charset="0"/>
                <a:cs typeface="Arial" charset="0"/>
              </a:rPr>
              <a:t>Install, Configure, Test, Verify</a:t>
            </a:r>
          </a:p>
          <a:p>
            <a:pPr lvl="1"/>
            <a:r>
              <a:rPr lang="en-AU" altLang="en-US" dirty="0" smtClean="0">
                <a:latin typeface="Arial" charset="0"/>
                <a:cs typeface="Arial" charset="0"/>
              </a:rPr>
              <a:t>Manage</a:t>
            </a:r>
          </a:p>
          <a:p>
            <a:pPr lvl="1"/>
            <a:r>
              <a:rPr lang="en-AU" altLang="en-US" dirty="0" smtClean="0">
                <a:latin typeface="Arial" charset="0"/>
                <a:cs typeface="Arial" charset="0"/>
              </a:rPr>
              <a:t>..</a:t>
            </a:r>
          </a:p>
          <a:p>
            <a:pPr lvl="1"/>
            <a:r>
              <a:rPr lang="en-AU" altLang="en-US" dirty="0" smtClean="0">
                <a:latin typeface="Arial" charset="0"/>
                <a:cs typeface="Arial" charset="0"/>
              </a:rPr>
              <a:t>Finally, use it</a:t>
            </a:r>
          </a:p>
          <a:p>
            <a:pPr lvl="1"/>
            <a:r>
              <a:rPr lang="en-AU" altLang="en-US" dirty="0" smtClean="0">
                <a:latin typeface="Arial" charset="0"/>
                <a:cs typeface="Arial" charset="0"/>
              </a:rPr>
              <a:t>$$$$....$(High </a:t>
            </a:r>
            <a:r>
              <a:rPr lang="en-AU" altLang="en-US" dirty="0" err="1" smtClean="0">
                <a:latin typeface="Arial" charset="0"/>
                <a:cs typeface="Arial" charset="0"/>
              </a:rPr>
              <a:t>CapEx</a:t>
            </a:r>
            <a:r>
              <a:rPr lang="en-AU" altLang="en-US" dirty="0" smtClean="0">
                <a:latin typeface="Arial" charset="0"/>
                <a:cs typeface="Arial" charset="0"/>
              </a:rPr>
              <a:t>)</a:t>
            </a:r>
          </a:p>
        </p:txBody>
      </p:sp>
      <p:sp>
        <p:nvSpPr>
          <p:cNvPr id="5" name="Content Placeholder 4"/>
          <p:cNvSpPr>
            <a:spLocks noGrp="1"/>
          </p:cNvSpPr>
          <p:nvPr>
            <p:ph sz="half" idx="2"/>
          </p:nvPr>
        </p:nvSpPr>
        <p:spPr/>
        <p:txBody>
          <a:bodyPr>
            <a:normAutofit fontScale="92500" lnSpcReduction="10000"/>
          </a:bodyPr>
          <a:lstStyle/>
          <a:p>
            <a:r>
              <a:rPr lang="en-AU" altLang="en-US" dirty="0" smtClean="0"/>
              <a:t>Cloud Computing</a:t>
            </a:r>
          </a:p>
          <a:p>
            <a:pPr lvl="1"/>
            <a:r>
              <a:rPr lang="en-AU" altLang="en-US" dirty="0" smtClean="0">
                <a:latin typeface="Arial" charset="0"/>
                <a:cs typeface="Arial" charset="0"/>
              </a:rPr>
              <a:t>Subscribe</a:t>
            </a:r>
          </a:p>
          <a:p>
            <a:pPr lvl="1"/>
            <a:r>
              <a:rPr lang="en-AU" altLang="en-US" dirty="0" smtClean="0">
                <a:latin typeface="Arial" charset="0"/>
                <a:cs typeface="Arial" charset="0"/>
              </a:rPr>
              <a:t>Use</a:t>
            </a:r>
          </a:p>
          <a:p>
            <a:pPr lvl="1"/>
            <a:endParaRPr lang="en-AU" altLang="en-US" dirty="0">
              <a:latin typeface="Arial" charset="0"/>
              <a:cs typeface="Arial" charset="0"/>
            </a:endParaRPr>
          </a:p>
          <a:p>
            <a:pPr lvl="1"/>
            <a:endParaRPr lang="en-AU" altLang="en-US" dirty="0" smtClean="0">
              <a:latin typeface="Arial" charset="0"/>
              <a:cs typeface="Arial" charset="0"/>
            </a:endParaRPr>
          </a:p>
          <a:p>
            <a:pPr lvl="1"/>
            <a:endParaRPr lang="en-AU" altLang="en-US" dirty="0" smtClean="0">
              <a:latin typeface="Arial" charset="0"/>
              <a:cs typeface="Arial" charset="0"/>
            </a:endParaRPr>
          </a:p>
          <a:p>
            <a:pPr lvl="1"/>
            <a:endParaRPr lang="en-AU" altLang="en-US" dirty="0" smtClean="0">
              <a:latin typeface="Arial" charset="0"/>
              <a:cs typeface="Arial" charset="0"/>
            </a:endParaRPr>
          </a:p>
          <a:p>
            <a:pPr lvl="1"/>
            <a:endParaRPr lang="en-AU" altLang="en-US" dirty="0" smtClean="0">
              <a:latin typeface="Arial" charset="0"/>
              <a:cs typeface="Arial" charset="0"/>
            </a:endParaRPr>
          </a:p>
          <a:p>
            <a:pPr lvl="1"/>
            <a:endParaRPr lang="en-AU" altLang="en-US" dirty="0" smtClean="0">
              <a:latin typeface="Arial" charset="0"/>
              <a:cs typeface="Arial" charset="0"/>
            </a:endParaRPr>
          </a:p>
          <a:p>
            <a:pPr lvl="1"/>
            <a:endParaRPr lang="en-AU" altLang="en-US" dirty="0" smtClean="0">
              <a:latin typeface="Arial" charset="0"/>
              <a:cs typeface="Arial" charset="0"/>
            </a:endParaRPr>
          </a:p>
          <a:p>
            <a:pPr lvl="1"/>
            <a:r>
              <a:rPr lang="en-AU" altLang="en-US" dirty="0" smtClean="0">
                <a:latin typeface="Arial" charset="0"/>
                <a:cs typeface="Arial" charset="0"/>
              </a:rPr>
              <a:t>$ - pay for what you use, based on </a:t>
            </a:r>
            <a:r>
              <a:rPr lang="en-AU" altLang="en-US" dirty="0" err="1" smtClean="0">
                <a:latin typeface="Arial" charset="0"/>
                <a:cs typeface="Arial" charset="0"/>
              </a:rPr>
              <a:t>QoS</a:t>
            </a:r>
            <a:endParaRPr lang="en-AU" altLang="en-US" dirty="0" smtClean="0">
              <a:latin typeface="Arial" charset="0"/>
              <a:cs typeface="Arial" charset="0"/>
            </a:endParaRPr>
          </a:p>
        </p:txBody>
      </p:sp>
      <p:grpSp>
        <p:nvGrpSpPr>
          <p:cNvPr id="2" name="Group 9"/>
          <p:cNvGrpSpPr>
            <a:grpSpLocks/>
          </p:cNvGrpSpPr>
          <p:nvPr/>
        </p:nvGrpSpPr>
        <p:grpSpPr bwMode="auto">
          <a:xfrm>
            <a:off x="271463" y="2562225"/>
            <a:ext cx="1028700" cy="3124200"/>
            <a:chOff x="271046" y="2562896"/>
            <a:chExt cx="1029720" cy="3122837"/>
          </a:xfrm>
        </p:grpSpPr>
        <p:sp>
          <p:nvSpPr>
            <p:cNvPr id="17416" name="Freeform 7"/>
            <p:cNvSpPr>
              <a:spLocks/>
            </p:cNvSpPr>
            <p:nvPr/>
          </p:nvSpPr>
          <p:spPr bwMode="auto">
            <a:xfrm>
              <a:off x="663262" y="2562896"/>
              <a:ext cx="637504" cy="3052293"/>
            </a:xfrm>
            <a:custGeom>
              <a:avLst/>
              <a:gdLst>
                <a:gd name="T0" fmla="*/ 598868 w 637504"/>
                <a:gd name="T1" fmla="*/ 3052293 h 3052293"/>
                <a:gd name="T2" fmla="*/ 6439 w 637504"/>
                <a:gd name="T3" fmla="*/ 1764540 h 3052293"/>
                <a:gd name="T4" fmla="*/ 637504 w 637504"/>
                <a:gd name="T5" fmla="*/ 0 h 3052293"/>
                <a:gd name="T6" fmla="*/ 0 60000 65536"/>
                <a:gd name="T7" fmla="*/ 0 60000 65536"/>
                <a:gd name="T8" fmla="*/ 0 60000 65536"/>
                <a:gd name="T9" fmla="*/ 0 w 637504"/>
                <a:gd name="T10" fmla="*/ 0 h 3052293"/>
                <a:gd name="T11" fmla="*/ 637504 w 637504"/>
                <a:gd name="T12" fmla="*/ 3052293 h 3052293"/>
              </a:gdLst>
              <a:ahLst/>
              <a:cxnLst>
                <a:cxn ang="T6">
                  <a:pos x="T0" y="T1"/>
                </a:cxn>
                <a:cxn ang="T7">
                  <a:pos x="T2" y="T3"/>
                </a:cxn>
                <a:cxn ang="T8">
                  <a:pos x="T4" y="T5"/>
                </a:cxn>
              </a:cxnLst>
              <a:rect l="T9" t="T10" r="T11" b="T12"/>
              <a:pathLst>
                <a:path w="637504" h="3052293">
                  <a:moveTo>
                    <a:pt x="598868" y="3052293"/>
                  </a:moveTo>
                  <a:cubicBezTo>
                    <a:pt x="299434" y="2662706"/>
                    <a:pt x="0" y="2273120"/>
                    <a:pt x="6439" y="1764405"/>
                  </a:cubicBezTo>
                  <a:cubicBezTo>
                    <a:pt x="12878" y="1255690"/>
                    <a:pt x="530180" y="291921"/>
                    <a:pt x="637504" y="0"/>
                  </a:cubicBezTo>
                </a:path>
              </a:pathLst>
            </a:custGeom>
            <a:noFill/>
            <a:ln w="38100" cap="flat" cmpd="sng" algn="ctr">
              <a:solidFill>
                <a:srgbClr val="FF0000"/>
              </a:solidFill>
              <a:prstDash val="solid"/>
              <a:round/>
              <a:headEnd type="none" w="med" len="med"/>
              <a:tailEnd type="arrow" w="med" len="med"/>
            </a:ln>
          </p:spPr>
          <p:txBody>
            <a:bodyPr lIns="91380" tIns="45692" rIns="91380" bIns="45692" anchor="ctr"/>
            <a:lstStyle/>
            <a:p>
              <a:endParaRPr lang="en-US"/>
            </a:p>
          </p:txBody>
        </p:sp>
        <p:sp>
          <p:nvSpPr>
            <p:cNvPr id="17417" name="TextBox 8"/>
            <p:cNvSpPr txBox="1">
              <a:spLocks noChangeArrowheads="1"/>
            </p:cNvSpPr>
            <p:nvPr/>
          </p:nvSpPr>
          <p:spPr bwMode="auto">
            <a:xfrm rot="5400000" flipH="1" flipV="1">
              <a:off x="-915657" y="4098920"/>
              <a:ext cx="2773516" cy="400110"/>
            </a:xfrm>
            <a:prstGeom prst="rect">
              <a:avLst/>
            </a:prstGeom>
            <a:noFill/>
            <a:ln w="9525">
              <a:noFill/>
              <a:miter lim="800000"/>
              <a:headEnd/>
              <a:tailEnd/>
            </a:ln>
          </p:spPr>
          <p:txBody>
            <a:bodyPr wrap="none">
              <a:spAutoFit/>
            </a:bodyPr>
            <a:lstStyle/>
            <a:p>
              <a:r>
                <a:rPr lang="en-AU" altLang="en-US" sz="2000" b="1"/>
                <a:t>Every 18 months?</a:t>
              </a:r>
            </a:p>
          </p:txBody>
        </p:sp>
      </p:grpSp>
      <p:pic>
        <p:nvPicPr>
          <p:cNvPr id="26630" name="Picture 7"/>
          <p:cNvPicPr>
            <a:picLocks noChangeAspect="1"/>
          </p:cNvPicPr>
          <p:nvPr/>
        </p:nvPicPr>
        <p:blipFill>
          <a:blip r:embed="rId2"/>
          <a:srcRect/>
          <a:stretch>
            <a:fillRect/>
          </a:stretch>
        </p:blipFill>
        <p:spPr bwMode="auto">
          <a:xfrm>
            <a:off x="5181600" y="2971800"/>
            <a:ext cx="3440112" cy="2286000"/>
          </a:xfrm>
          <a:prstGeom prst="rect">
            <a:avLst/>
          </a:prstGeom>
          <a:noFill/>
          <a:ln w="9525">
            <a:noFill/>
            <a:miter lim="800000"/>
            <a:headEnd/>
            <a:tailEnd/>
          </a:ln>
        </p:spPr>
      </p:pic>
      <p:pic>
        <p:nvPicPr>
          <p:cNvPr id="9" name="Picture 2" descr="http://meship.com/Blog/wp-content/uploads/2011/11/cloud-computing-security-strengths.jpg"/>
          <p:cNvPicPr>
            <a:picLocks noChangeAspect="1" noChangeArrowheads="1"/>
          </p:cNvPicPr>
          <p:nvPr/>
        </p:nvPicPr>
        <p:blipFill>
          <a:blip r:embed="rId3"/>
          <a:srcRect/>
          <a:stretch>
            <a:fillRect/>
          </a:stretch>
        </p:blipFill>
        <p:spPr bwMode="auto">
          <a:xfrm>
            <a:off x="3581400" y="4038600"/>
            <a:ext cx="1447800" cy="1447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2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2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Autofit/>
          </a:bodyPr>
          <a:lstStyle/>
          <a:p>
            <a:r>
              <a:rPr lang="en-US" sz="3200" b="1" dirty="0" smtClean="0"/>
              <a:t>Cloud computing technologies, concepts, &amp; ideas. </a:t>
            </a:r>
            <a:endParaRPr lang="en-US" sz="3200" b="1" dirty="0"/>
          </a:p>
        </p:txBody>
      </p:sp>
      <p:pic>
        <p:nvPicPr>
          <p:cNvPr id="26626" name="Picture 2"/>
          <p:cNvPicPr>
            <a:picLocks noChangeAspect="1" noChangeArrowheads="1"/>
          </p:cNvPicPr>
          <p:nvPr/>
        </p:nvPicPr>
        <p:blipFill>
          <a:blip r:embed="rId2"/>
          <a:srcRect/>
          <a:stretch>
            <a:fillRect/>
          </a:stretch>
        </p:blipFill>
        <p:spPr bwMode="auto">
          <a:xfrm>
            <a:off x="609600" y="1276321"/>
            <a:ext cx="7772400" cy="5581679"/>
          </a:xfrm>
          <a:prstGeom prst="rect">
            <a:avLst/>
          </a:prstGeom>
          <a:noFill/>
          <a:ln w="9525">
            <a:noFill/>
            <a:miter lim="800000"/>
            <a:headEnd/>
            <a:tailEnd/>
          </a:ln>
          <a:effec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Aneka: Services</a:t>
            </a:r>
            <a:endParaRPr lang="en-US" dirty="0"/>
          </a:p>
        </p:txBody>
      </p:sp>
      <p:sp>
        <p:nvSpPr>
          <p:cNvPr id="3" name="Content Placeholder 2"/>
          <p:cNvSpPr>
            <a:spLocks noGrp="1"/>
          </p:cNvSpPr>
          <p:nvPr>
            <p:ph idx="1"/>
          </p:nvPr>
        </p:nvSpPr>
        <p:spPr>
          <a:xfrm>
            <a:off x="457200" y="914400"/>
            <a:ext cx="8229600" cy="5638800"/>
          </a:xfrm>
        </p:spPr>
        <p:txBody>
          <a:bodyPr>
            <a:normAutofit fontScale="40000" lnSpcReduction="20000"/>
          </a:bodyPr>
          <a:lstStyle/>
          <a:p>
            <a:pPr algn="just"/>
            <a:r>
              <a:rPr lang="en-US" sz="6300" b="1" dirty="0" smtClean="0"/>
              <a:t>Elasticity and scaling: </a:t>
            </a:r>
            <a:r>
              <a:rPr lang="en-US" sz="6300" dirty="0" smtClean="0"/>
              <a:t>Aneka supports dynamically upsizing and downsizing of the infrastructure available for applications. </a:t>
            </a:r>
          </a:p>
          <a:p>
            <a:pPr algn="just"/>
            <a:r>
              <a:rPr lang="en-US" sz="6300" b="1" dirty="0" smtClean="0"/>
              <a:t>Run time management. : </a:t>
            </a:r>
            <a:r>
              <a:rPr lang="en-US" sz="6300" dirty="0" smtClean="0"/>
              <a:t>The runtime machinery is responsible for keeping the infrastructure up and running and serves as a hosting environment for services.</a:t>
            </a:r>
          </a:p>
          <a:p>
            <a:pPr algn="just"/>
            <a:r>
              <a:rPr lang="en-US" sz="6300" b="1" dirty="0" smtClean="0"/>
              <a:t>Resource management: R</a:t>
            </a:r>
            <a:r>
              <a:rPr lang="en-US" sz="6300" dirty="0" smtClean="0"/>
              <a:t>esources are added and removed dynamically according to application needs and user requirements.</a:t>
            </a:r>
          </a:p>
          <a:p>
            <a:pPr algn="just"/>
            <a:r>
              <a:rPr lang="en-US" sz="6300" b="1" dirty="0" smtClean="0"/>
              <a:t>Application management: </a:t>
            </a:r>
            <a:r>
              <a:rPr lang="en-US" sz="6300" dirty="0" smtClean="0"/>
              <a:t>execution, monitoring, and storage management. </a:t>
            </a:r>
          </a:p>
          <a:p>
            <a:pPr algn="just"/>
            <a:r>
              <a:rPr lang="en-US" sz="6300" b="1" dirty="0" smtClean="0"/>
              <a:t>User management : </a:t>
            </a:r>
            <a:r>
              <a:rPr lang="en-US" sz="6300" dirty="0" smtClean="0"/>
              <a:t>define users, groups, and permissions.</a:t>
            </a:r>
          </a:p>
          <a:p>
            <a:pPr algn="just"/>
            <a:r>
              <a:rPr lang="en-US" sz="6300" b="1" dirty="0" err="1" smtClean="0"/>
              <a:t>QoS</a:t>
            </a:r>
            <a:r>
              <a:rPr lang="en-US" sz="6300" b="1" dirty="0" smtClean="0"/>
              <a:t>/SLA management and billing : </a:t>
            </a:r>
            <a:r>
              <a:rPr lang="en-US" sz="6300" dirty="0" smtClean="0"/>
              <a:t>Within a cloud environment, application execution is metered and billed.</a:t>
            </a:r>
            <a:endParaRPr lang="en-US" sz="6300" b="1"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the Aneka container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Aneka container constitutes the building blocks of Aneka Clouds.</a:t>
            </a:r>
          </a:p>
          <a:p>
            <a:pPr algn="just"/>
            <a:r>
              <a:rPr lang="en-US" dirty="0" smtClean="0"/>
              <a:t>The </a:t>
            </a:r>
            <a:r>
              <a:rPr lang="en-US" b="1" dirty="0" smtClean="0"/>
              <a:t>container</a:t>
            </a:r>
            <a:r>
              <a:rPr lang="en-US" dirty="0" smtClean="0"/>
              <a:t>, the unit of deployment in Aneka Clouds, is a </a:t>
            </a:r>
            <a:r>
              <a:rPr lang="en-US" i="1" dirty="0" smtClean="0"/>
              <a:t>lightweight software layer designed to host services and interact with the underlying operating system and hardware.</a:t>
            </a:r>
          </a:p>
          <a:p>
            <a:pPr algn="just"/>
            <a:r>
              <a:rPr lang="en-US" dirty="0" smtClean="0"/>
              <a:t>The services installed in the Aneka container can be classified into three major categories: </a:t>
            </a:r>
          </a:p>
          <a:p>
            <a:pPr lvl="1" algn="just"/>
            <a:r>
              <a:rPr lang="en-US" dirty="0" smtClean="0"/>
              <a:t>Fabric Services </a:t>
            </a:r>
          </a:p>
          <a:p>
            <a:pPr lvl="1" algn="just"/>
            <a:r>
              <a:rPr lang="en-US" dirty="0" smtClean="0"/>
              <a:t> Foundation Services </a:t>
            </a:r>
          </a:p>
          <a:p>
            <a:pPr lvl="1" algn="just"/>
            <a:r>
              <a:rPr lang="en-US" dirty="0" smtClean="0"/>
              <a:t> Application Services </a:t>
            </a: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Platform Abstraction Layer (PAL)</a:t>
            </a:r>
            <a:endParaRPr lang="en-US" dirty="0"/>
          </a:p>
        </p:txBody>
      </p:sp>
      <p:sp>
        <p:nvSpPr>
          <p:cNvPr id="3" name="Content Placeholder 2"/>
          <p:cNvSpPr>
            <a:spLocks noGrp="1"/>
          </p:cNvSpPr>
          <p:nvPr>
            <p:ph idx="1"/>
          </p:nvPr>
        </p:nvSpPr>
        <p:spPr>
          <a:xfrm>
            <a:off x="457200" y="762000"/>
            <a:ext cx="8229600" cy="5364163"/>
          </a:xfrm>
        </p:spPr>
        <p:txBody>
          <a:bodyPr>
            <a:normAutofit/>
          </a:bodyPr>
          <a:lstStyle/>
          <a:p>
            <a:pPr algn="just"/>
            <a:r>
              <a:rPr lang="en-US" dirty="0" smtClean="0"/>
              <a:t>The core infrastructure of the system is based on the .NET technology and allows the Aneka container to be portable over different platforms and operating systems.</a:t>
            </a:r>
          </a:p>
          <a:p>
            <a:pPr algn="just"/>
            <a:r>
              <a:rPr lang="en-US" dirty="0" smtClean="0"/>
              <a:t>PAL representing the interface to the underlying operating system and hardware.</a:t>
            </a:r>
          </a:p>
          <a:p>
            <a:pPr algn="just"/>
            <a:r>
              <a:rPr lang="en-US" dirty="0" smtClean="0"/>
              <a:t>It provides a uniform view of the software and hardware environment in which the container is running.</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PAL Features:</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t>Uniform and platform-independent implementation interface for accessing the hosting platform.</a:t>
            </a:r>
          </a:p>
          <a:p>
            <a:pPr algn="just"/>
            <a:r>
              <a:rPr lang="en-US" dirty="0" smtClean="0"/>
              <a:t>Uniform access to extended and additional properties of the hosting platform.</a:t>
            </a:r>
          </a:p>
          <a:p>
            <a:pPr algn="just"/>
            <a:r>
              <a:rPr lang="en-US" dirty="0" smtClean="0"/>
              <a:t>Uniform and platform-independent access to remote nodes.</a:t>
            </a:r>
          </a:p>
          <a:p>
            <a:pPr algn="just"/>
            <a:r>
              <a:rPr lang="en-US" dirty="0" smtClean="0"/>
              <a:t>Uniform and platform-independent management interfaces.</a:t>
            </a:r>
          </a:p>
          <a:p>
            <a:pPr algn="just"/>
            <a:r>
              <a:rPr lang="en-US" dirty="0" smtClean="0"/>
              <a:t>The PAL is a small layer of software that comprises a detection engine, which automatically configures the container at boot time, with the platform-specific component </a:t>
            </a:r>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collectible data that are exposed by the PAL </a:t>
            </a:r>
            <a:endParaRPr lang="en-US" dirty="0"/>
          </a:p>
        </p:txBody>
      </p:sp>
      <p:sp>
        <p:nvSpPr>
          <p:cNvPr id="3" name="Content Placeholder 2"/>
          <p:cNvSpPr>
            <a:spLocks noGrp="1"/>
          </p:cNvSpPr>
          <p:nvPr>
            <p:ph idx="1"/>
          </p:nvPr>
        </p:nvSpPr>
        <p:spPr/>
        <p:txBody>
          <a:bodyPr/>
          <a:lstStyle/>
          <a:p>
            <a:pPr algn="just"/>
            <a:r>
              <a:rPr lang="en-US" dirty="0" smtClean="0"/>
              <a:t>Number of cores, frequency, and CPU usage .</a:t>
            </a:r>
          </a:p>
          <a:p>
            <a:pPr algn="just"/>
            <a:r>
              <a:rPr lang="en-US" dirty="0" smtClean="0"/>
              <a:t>Memory size and usage </a:t>
            </a:r>
          </a:p>
          <a:p>
            <a:pPr algn="just"/>
            <a:r>
              <a:rPr lang="en-US" dirty="0" smtClean="0"/>
              <a:t>Aggregate available disk space </a:t>
            </a:r>
          </a:p>
          <a:p>
            <a:pPr algn="just"/>
            <a:r>
              <a:rPr lang="en-US" dirty="0" smtClean="0"/>
              <a:t>Network addresses and devices attached to the node </a:t>
            </a:r>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Fabric services </a:t>
            </a:r>
            <a:endParaRPr lang="en-US" dirty="0"/>
          </a:p>
        </p:txBody>
      </p:sp>
      <p:sp>
        <p:nvSpPr>
          <p:cNvPr id="3" name="Content Placeholder 2"/>
          <p:cNvSpPr>
            <a:spLocks noGrp="1"/>
          </p:cNvSpPr>
          <p:nvPr>
            <p:ph idx="1"/>
          </p:nvPr>
        </p:nvSpPr>
        <p:spPr/>
        <p:txBody>
          <a:bodyPr/>
          <a:lstStyle/>
          <a:p>
            <a:pPr algn="just"/>
            <a:r>
              <a:rPr lang="en-US" dirty="0" smtClean="0"/>
              <a:t>Fabric Services define the lowest level of the software stack representing the Aneka Container.</a:t>
            </a:r>
          </a:p>
          <a:p>
            <a:pPr algn="just"/>
            <a:r>
              <a:rPr lang="en-US" dirty="0" smtClean="0"/>
              <a:t>They provide access to the resource-provisioning subsystem and to the monitoring facilities implemented in Aneka.</a:t>
            </a:r>
          </a:p>
          <a:p>
            <a:pPr algn="just"/>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smtClean="0"/>
              <a:t>Profiling and monitoring </a:t>
            </a:r>
            <a:endParaRPr lang="en-US" dirty="0"/>
          </a:p>
        </p:txBody>
      </p:sp>
      <p:sp>
        <p:nvSpPr>
          <p:cNvPr id="3" name="Content Placeholder 2"/>
          <p:cNvSpPr>
            <a:spLocks noGrp="1"/>
          </p:cNvSpPr>
          <p:nvPr>
            <p:ph idx="1"/>
          </p:nvPr>
        </p:nvSpPr>
        <p:spPr>
          <a:xfrm>
            <a:off x="457200" y="1143000"/>
            <a:ext cx="8229600" cy="4983163"/>
          </a:xfrm>
        </p:spPr>
        <p:txBody>
          <a:bodyPr>
            <a:normAutofit fontScale="85000" lnSpcReduction="20000"/>
          </a:bodyPr>
          <a:lstStyle/>
          <a:p>
            <a:pPr algn="just"/>
            <a:r>
              <a:rPr lang="en-US" dirty="0" smtClean="0"/>
              <a:t>Profiling and monitoring services are mostly exposed through the </a:t>
            </a:r>
            <a:r>
              <a:rPr lang="en-US" i="1" dirty="0" smtClean="0"/>
              <a:t>Heartbeat, Monitoring, and Reporting Services.</a:t>
            </a:r>
          </a:p>
          <a:p>
            <a:pPr algn="just"/>
            <a:r>
              <a:rPr lang="en-US" b="1" dirty="0" smtClean="0"/>
              <a:t>Heartbeat </a:t>
            </a:r>
            <a:r>
              <a:rPr lang="en-US" dirty="0" smtClean="0"/>
              <a:t>Service periodically collects the dynamic performance information about the node and publishes this information to the membership service in the Aneka Cloud.</a:t>
            </a:r>
          </a:p>
          <a:p>
            <a:pPr algn="just"/>
            <a:r>
              <a:rPr lang="en-US" dirty="0" smtClean="0"/>
              <a:t>basic information about memory, disk space, CPU, operating system, and installed software in the system is collected. </a:t>
            </a:r>
          </a:p>
          <a:p>
            <a:pPr algn="just"/>
            <a:r>
              <a:rPr lang="en-US" dirty="0" smtClean="0"/>
              <a:t>A specific component, called </a:t>
            </a:r>
            <a:r>
              <a:rPr lang="en-US" b="1" dirty="0" smtClean="0"/>
              <a:t>Node Resolver</a:t>
            </a:r>
            <a:r>
              <a:rPr lang="en-US" dirty="0" smtClean="0"/>
              <a:t>, is </a:t>
            </a:r>
            <a:r>
              <a:rPr lang="en-US" dirty="0" err="1" smtClean="0"/>
              <a:t>incharge</a:t>
            </a:r>
            <a:r>
              <a:rPr lang="en-US" dirty="0" smtClean="0"/>
              <a:t> of collecting these data and making them available to the Heartbeat Service.</a:t>
            </a:r>
          </a:p>
          <a:p>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lgn="just"/>
            <a:r>
              <a:rPr lang="en-US" dirty="0" smtClean="0"/>
              <a:t>The Reporting Service manages the store for monitored data and makes them accessible to other services or external applications for analysis purposes.</a:t>
            </a:r>
          </a:p>
          <a:p>
            <a:pPr algn="just"/>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management </a:t>
            </a:r>
            <a:endParaRPr lang="en-US" dirty="0"/>
          </a:p>
        </p:txBody>
      </p:sp>
      <p:sp>
        <p:nvSpPr>
          <p:cNvPr id="3" name="Content Placeholder 2"/>
          <p:cNvSpPr>
            <a:spLocks noGrp="1"/>
          </p:cNvSpPr>
          <p:nvPr>
            <p:ph idx="1"/>
          </p:nvPr>
        </p:nvSpPr>
        <p:spPr/>
        <p:txBody>
          <a:bodyPr/>
          <a:lstStyle/>
          <a:p>
            <a:r>
              <a:rPr lang="en-US" dirty="0" smtClean="0"/>
              <a:t>resource membership, resource reservation, and resource provisioning</a:t>
            </a:r>
          </a:p>
          <a:p>
            <a:r>
              <a:rPr lang="en-US" b="1" dirty="0" smtClean="0"/>
              <a:t>Membership Catalogue: </a:t>
            </a:r>
            <a:r>
              <a:rPr lang="en-US" dirty="0" smtClean="0"/>
              <a:t>it keeps track of the basic node information for all the nodes that are connected or disconnected.</a:t>
            </a:r>
          </a:p>
          <a:p>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Foundation services </a:t>
            </a:r>
            <a:endParaRPr lang="en-US" dirty="0"/>
          </a:p>
        </p:txBody>
      </p:sp>
      <p:sp>
        <p:nvSpPr>
          <p:cNvPr id="3" name="Content Placeholder 2"/>
          <p:cNvSpPr>
            <a:spLocks noGrp="1"/>
          </p:cNvSpPr>
          <p:nvPr>
            <p:ph idx="1"/>
          </p:nvPr>
        </p:nvSpPr>
        <p:spPr>
          <a:xfrm>
            <a:off x="457200" y="762000"/>
            <a:ext cx="8229600" cy="5364163"/>
          </a:xfrm>
        </p:spPr>
        <p:txBody>
          <a:bodyPr>
            <a:normAutofit fontScale="85000" lnSpcReduction="20000"/>
          </a:bodyPr>
          <a:lstStyle/>
          <a:p>
            <a:pPr algn="just"/>
            <a:r>
              <a:rPr lang="en-US" dirty="0" smtClean="0"/>
              <a:t>Foundation Services provide a uniform approach to </a:t>
            </a:r>
            <a:r>
              <a:rPr lang="en-US" b="1" dirty="0" smtClean="0"/>
              <a:t>managing distributed applications and allow developers to concentrate only on the logic</a:t>
            </a:r>
            <a:r>
              <a:rPr lang="en-US" dirty="0" smtClean="0"/>
              <a:t> that distinguishes a specific programming model from the others.</a:t>
            </a:r>
          </a:p>
          <a:p>
            <a:r>
              <a:rPr lang="en-US" dirty="0" smtClean="0"/>
              <a:t>Storage management for applications </a:t>
            </a:r>
          </a:p>
          <a:p>
            <a:pPr lvl="1"/>
            <a:r>
              <a:rPr lang="en-US" i="1" dirty="0" smtClean="0"/>
              <a:t>centralized file storage: </a:t>
            </a:r>
            <a:r>
              <a:rPr lang="en-US" dirty="0" smtClean="0"/>
              <a:t>used for the execution of compute- intensive applications.</a:t>
            </a:r>
          </a:p>
          <a:p>
            <a:pPr lvl="1"/>
            <a:r>
              <a:rPr lang="en-US" i="1" dirty="0" smtClean="0"/>
              <a:t>distributed file system: </a:t>
            </a:r>
            <a:r>
              <a:rPr lang="en-US" dirty="0" smtClean="0"/>
              <a:t>which is more suitable for the execution of data-intensive applications.</a:t>
            </a:r>
          </a:p>
          <a:p>
            <a:r>
              <a:rPr lang="en-US" dirty="0" smtClean="0"/>
              <a:t>Accounting, billing, and resource pricing </a:t>
            </a:r>
          </a:p>
          <a:p>
            <a:pPr algn="just"/>
            <a:r>
              <a:rPr lang="en-US" i="1" dirty="0" smtClean="0"/>
              <a:t>Resource reservation:</a:t>
            </a:r>
            <a:r>
              <a:rPr lang="en-US" dirty="0" smtClean="0"/>
              <a:t> allows reserving resources for exclusive use by specific applications.</a:t>
            </a:r>
          </a:p>
          <a:p>
            <a:pPr lvl="1" algn="just"/>
            <a:r>
              <a:rPr lang="en-US" dirty="0" smtClean="0"/>
              <a:t>Resource Reservation </a:t>
            </a:r>
          </a:p>
          <a:p>
            <a:pPr lvl="1" algn="just"/>
            <a:r>
              <a:rPr lang="en-US" dirty="0" smtClean="0"/>
              <a:t> Allocation Service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loud"/>
          <p:cNvSpPr>
            <a:spLocks noChangeAspect="1" noEditPoints="1" noChangeArrowheads="1"/>
          </p:cNvSpPr>
          <p:nvPr/>
        </p:nvSpPr>
        <p:spPr bwMode="auto">
          <a:xfrm rot="415167">
            <a:off x="987425" y="1714500"/>
            <a:ext cx="7262813" cy="51609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0FEE2"/>
          </a:solidFill>
          <a:ln w="9525">
            <a:solidFill>
              <a:srgbClr val="000000"/>
            </a:solidFill>
            <a:miter lim="800000"/>
            <a:headEnd/>
            <a:tailEnd/>
          </a:ln>
        </p:spPr>
        <p:txBody>
          <a:bodyPr/>
          <a:lstStyle/>
          <a:p>
            <a:endParaRPr lang="en-US"/>
          </a:p>
        </p:txBody>
      </p:sp>
      <p:sp>
        <p:nvSpPr>
          <p:cNvPr id="5" name="Cloud 4"/>
          <p:cNvSpPr/>
          <p:nvPr/>
        </p:nvSpPr>
        <p:spPr bwMode="auto">
          <a:xfrm>
            <a:off x="2971800" y="4572000"/>
            <a:ext cx="1066800" cy="1371600"/>
          </a:xfrm>
          <a:prstGeom prst="cloud">
            <a:avLst/>
          </a:prstGeom>
          <a:solidFill>
            <a:srgbClr val="A6F4FC"/>
          </a:solidFill>
          <a:ln>
            <a:headEnd/>
            <a:tailEnd/>
          </a:ln>
        </p:spPr>
        <p:style>
          <a:lnRef idx="1">
            <a:schemeClr val="dk1"/>
          </a:lnRef>
          <a:fillRef idx="2">
            <a:schemeClr val="dk1"/>
          </a:fillRef>
          <a:effectRef idx="1">
            <a:schemeClr val="dk1"/>
          </a:effectRef>
          <a:fontRef idx="minor">
            <a:schemeClr val="dk1"/>
          </a:fontRef>
        </p:style>
        <p:txBody>
          <a:bodyPr tIns="91440" anchor="ctr" anchorCtr="1"/>
          <a:lstStyle/>
          <a:p>
            <a:pPr>
              <a:defRPr/>
            </a:pPr>
            <a:endParaRPr lang="en-US" sz="1400" dirty="0">
              <a:solidFill>
                <a:schemeClr val="accent3"/>
              </a:solidFill>
            </a:endParaRPr>
          </a:p>
        </p:txBody>
      </p:sp>
      <p:sp>
        <p:nvSpPr>
          <p:cNvPr id="34820" name="Rectangle 2"/>
          <p:cNvSpPr>
            <a:spLocks noGrp="1" noChangeArrowheads="1"/>
          </p:cNvSpPr>
          <p:nvPr>
            <p:ph type="title"/>
          </p:nvPr>
        </p:nvSpPr>
        <p:spPr/>
        <p:txBody>
          <a:bodyPr/>
          <a:lstStyle/>
          <a:p>
            <a:pPr eaLnBrk="1" hangingPunct="1"/>
            <a:r>
              <a:rPr lang="en-US" altLang="en-US" sz="3200" smtClean="0"/>
              <a:t>Market-Oriented Cloud Architecture: </a:t>
            </a:r>
            <a:r>
              <a:rPr lang="en-US" altLang="en-US" sz="2000" smtClean="0"/>
              <a:t>QoS negotiation and SLA-based Resource Allocation</a:t>
            </a:r>
          </a:p>
        </p:txBody>
      </p:sp>
      <p:sp>
        <p:nvSpPr>
          <p:cNvPr id="6" name="Cloud 5"/>
          <p:cNvSpPr/>
          <p:nvPr/>
        </p:nvSpPr>
        <p:spPr bwMode="auto">
          <a:xfrm>
            <a:off x="4038600" y="4648200"/>
            <a:ext cx="1447800" cy="1600200"/>
          </a:xfrm>
          <a:prstGeom prst="cloud">
            <a:avLst/>
          </a:prstGeom>
          <a:solidFill>
            <a:srgbClr val="66CCFF"/>
          </a:solidFill>
          <a:ln>
            <a:headEnd/>
            <a:tailEnd/>
          </a:ln>
        </p:spPr>
        <p:style>
          <a:lnRef idx="1">
            <a:schemeClr val="dk1"/>
          </a:lnRef>
          <a:fillRef idx="2">
            <a:schemeClr val="dk1"/>
          </a:fillRef>
          <a:effectRef idx="1">
            <a:schemeClr val="dk1"/>
          </a:effectRef>
          <a:fontRef idx="minor">
            <a:schemeClr val="dk1"/>
          </a:fontRef>
        </p:style>
        <p:txBody>
          <a:bodyPr tIns="91440" anchor="ctr" anchorCtr="1"/>
          <a:lstStyle/>
          <a:p>
            <a:pPr>
              <a:defRPr/>
            </a:pPr>
            <a:endParaRPr lang="en-US" sz="1400" dirty="0">
              <a:solidFill>
                <a:schemeClr val="accent3"/>
              </a:solidFill>
            </a:endParaRPr>
          </a:p>
        </p:txBody>
      </p:sp>
      <p:graphicFrame>
        <p:nvGraphicFramePr>
          <p:cNvPr id="34822" name="Object 4"/>
          <p:cNvGraphicFramePr>
            <a:graphicFrameLocks noChangeAspect="1"/>
          </p:cNvGraphicFramePr>
          <p:nvPr>
            <p:ph idx="4294967295"/>
          </p:nvPr>
        </p:nvGraphicFramePr>
        <p:xfrm>
          <a:off x="1944688" y="1447800"/>
          <a:ext cx="5141912" cy="5226050"/>
        </p:xfrm>
        <a:graphic>
          <a:graphicData uri="http://schemas.openxmlformats.org/presentationml/2006/ole">
            <p:oleObj spid="_x0000_s2050" name="Visio" r:id="rId3" imgW="4462923" imgH="4535785" progId="">
              <p:embed/>
            </p:oleObj>
          </a:graphicData>
        </a:graphic>
      </p:graphicFrame>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services </a:t>
            </a:r>
            <a:endParaRPr lang="en-US" dirty="0"/>
          </a:p>
        </p:txBody>
      </p:sp>
      <p:sp>
        <p:nvSpPr>
          <p:cNvPr id="3" name="Content Placeholder 2"/>
          <p:cNvSpPr>
            <a:spLocks noGrp="1"/>
          </p:cNvSpPr>
          <p:nvPr>
            <p:ph idx="1"/>
          </p:nvPr>
        </p:nvSpPr>
        <p:spPr/>
        <p:txBody>
          <a:bodyPr/>
          <a:lstStyle/>
          <a:p>
            <a:pPr algn="just"/>
            <a:r>
              <a:rPr lang="en-US" dirty="0" smtClean="0"/>
              <a:t>Application Services </a:t>
            </a:r>
            <a:r>
              <a:rPr lang="en-US" b="1" dirty="0" smtClean="0"/>
              <a:t>manage the execution of applications </a:t>
            </a:r>
            <a:r>
              <a:rPr lang="en-US" dirty="0" smtClean="0"/>
              <a:t>and constitute a layer that differentiates according to the specific programming model used for developing distributed applications on top of Aneka.</a:t>
            </a:r>
          </a:p>
          <a:p>
            <a:pPr algn="just"/>
            <a:r>
              <a:rPr lang="en-US" dirty="0" smtClean="0"/>
              <a:t>the Scheduling Service and the Execution Service. </a:t>
            </a:r>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services : </a:t>
            </a:r>
            <a:r>
              <a:rPr lang="en-US" b="1" dirty="0" smtClean="0"/>
              <a:t>Scheduling </a:t>
            </a:r>
            <a:endParaRPr lang="en-US" b="1" dirty="0"/>
          </a:p>
        </p:txBody>
      </p:sp>
      <p:sp>
        <p:nvSpPr>
          <p:cNvPr id="3" name="Content Placeholder 2"/>
          <p:cNvSpPr>
            <a:spLocks noGrp="1"/>
          </p:cNvSpPr>
          <p:nvPr>
            <p:ph idx="1"/>
          </p:nvPr>
        </p:nvSpPr>
        <p:spPr/>
        <p:txBody>
          <a:bodyPr>
            <a:normAutofit fontScale="92500"/>
          </a:bodyPr>
          <a:lstStyle/>
          <a:p>
            <a:pPr algn="just"/>
            <a:r>
              <a:rPr lang="en-US" dirty="0" smtClean="0"/>
              <a:t>planning the execution of distributed applications on top of Aneka and governing the allocation of jobs composing an application to nodes.</a:t>
            </a:r>
          </a:p>
          <a:p>
            <a:pPr algn="just"/>
            <a:r>
              <a:rPr lang="en-US" dirty="0" smtClean="0"/>
              <a:t>Common tasks that are performed by the scheduling –</a:t>
            </a:r>
          </a:p>
          <a:p>
            <a:pPr lvl="1" algn="just"/>
            <a:r>
              <a:rPr lang="en-US" dirty="0" smtClean="0"/>
              <a:t>Job to node mapping</a:t>
            </a:r>
          </a:p>
          <a:p>
            <a:pPr lvl="1" algn="just"/>
            <a:r>
              <a:rPr lang="en-US" dirty="0" smtClean="0"/>
              <a:t>Rescheduling of failed jobs</a:t>
            </a:r>
          </a:p>
          <a:p>
            <a:pPr lvl="1" algn="just"/>
            <a:r>
              <a:rPr lang="en-US" dirty="0" smtClean="0"/>
              <a:t>Job status monitoring </a:t>
            </a:r>
          </a:p>
          <a:p>
            <a:pPr lvl="1" algn="just"/>
            <a:r>
              <a:rPr lang="en-US" dirty="0" smtClean="0"/>
              <a:t>Application status monitoring </a:t>
            </a:r>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services : </a:t>
            </a:r>
            <a:r>
              <a:rPr lang="en-US" b="1" dirty="0" smtClean="0"/>
              <a:t>Execution </a:t>
            </a:r>
            <a:endParaRPr lang="en-US" b="1" dirty="0"/>
          </a:p>
        </p:txBody>
      </p:sp>
      <p:sp>
        <p:nvSpPr>
          <p:cNvPr id="3" name="Content Placeholder 2"/>
          <p:cNvSpPr>
            <a:spLocks noGrp="1"/>
          </p:cNvSpPr>
          <p:nvPr>
            <p:ph idx="1"/>
          </p:nvPr>
        </p:nvSpPr>
        <p:spPr/>
        <p:txBody>
          <a:bodyPr>
            <a:normAutofit fontScale="85000" lnSpcReduction="20000"/>
          </a:bodyPr>
          <a:lstStyle/>
          <a:p>
            <a:pPr algn="just"/>
            <a:r>
              <a:rPr lang="en-US" dirty="0" smtClean="0"/>
              <a:t>Execution Services control the execution of single jobs that compose applications.</a:t>
            </a:r>
          </a:p>
          <a:p>
            <a:pPr algn="just"/>
            <a:r>
              <a:rPr lang="en-US" dirty="0" smtClean="0"/>
              <a:t>setting up the runtime environment hosting the execution of jobs.</a:t>
            </a:r>
          </a:p>
          <a:p>
            <a:pPr algn="just"/>
            <a:r>
              <a:rPr lang="en-US" dirty="0" smtClean="0"/>
              <a:t>common operations </a:t>
            </a:r>
          </a:p>
          <a:p>
            <a:pPr lvl="1" algn="just"/>
            <a:r>
              <a:rPr lang="en-US" dirty="0" smtClean="0"/>
              <a:t>Unpacking the jobs received from the scheduler </a:t>
            </a:r>
          </a:p>
          <a:p>
            <a:pPr lvl="1" algn="just"/>
            <a:r>
              <a:rPr lang="en-US" dirty="0" smtClean="0"/>
              <a:t>Retrieval of input files required for job execution </a:t>
            </a:r>
          </a:p>
          <a:p>
            <a:pPr lvl="1" algn="just"/>
            <a:r>
              <a:rPr lang="en-US" dirty="0" smtClean="0"/>
              <a:t>execution of jobs </a:t>
            </a:r>
          </a:p>
          <a:p>
            <a:pPr lvl="1" algn="just"/>
            <a:r>
              <a:rPr lang="en-US" dirty="0" smtClean="0"/>
              <a:t>Submission of output files at the end of execution </a:t>
            </a:r>
          </a:p>
          <a:p>
            <a:pPr lvl="1" algn="just"/>
            <a:r>
              <a:rPr lang="en-US" dirty="0" smtClean="0"/>
              <a:t>Execution failure management</a:t>
            </a:r>
          </a:p>
          <a:p>
            <a:pPr lvl="1" algn="just"/>
            <a:r>
              <a:rPr lang="en-US" dirty="0" smtClean="0"/>
              <a:t>Performance monitoring </a:t>
            </a:r>
          </a:p>
          <a:p>
            <a:pPr lvl="1" algn="just"/>
            <a:r>
              <a:rPr lang="en-US" dirty="0" smtClean="0"/>
              <a:t>Packing jobs and sending them back to the scheduler </a:t>
            </a:r>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Programming model in Aneka Cloud</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b="1" dirty="0" smtClean="0"/>
              <a:t>Task Model: </a:t>
            </a:r>
            <a:r>
              <a:rPr lang="en-US" dirty="0" smtClean="0"/>
              <a:t>an application is modeled as a collection of tasks that are independent from each other and whose execution can be sequenced in any order. </a:t>
            </a:r>
          </a:p>
          <a:p>
            <a:pPr algn="just"/>
            <a:r>
              <a:rPr lang="en-US" b="1" dirty="0" smtClean="0"/>
              <a:t>Thread Model: </a:t>
            </a:r>
            <a:r>
              <a:rPr lang="en-US" dirty="0" smtClean="0"/>
              <a:t>This model provides an extension to the classical multithreaded programming to a distributed infrastructure.</a:t>
            </a:r>
          </a:p>
          <a:p>
            <a:pPr algn="just"/>
            <a:r>
              <a:rPr lang="en-US" b="1" dirty="0" smtClean="0"/>
              <a:t>Map Reduce Model. </a:t>
            </a:r>
            <a:r>
              <a:rPr lang="en-US" dirty="0" smtClean="0"/>
              <a:t>This is an implementation of </a:t>
            </a:r>
            <a:r>
              <a:rPr lang="en-US" dirty="0" err="1" smtClean="0"/>
              <a:t>MapReduce</a:t>
            </a:r>
            <a:r>
              <a:rPr lang="en-US" dirty="0" smtClean="0"/>
              <a:t> as proposed by Google on top of Aneka. </a:t>
            </a:r>
          </a:p>
          <a:p>
            <a:pPr algn="just"/>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Aneka clouds </a:t>
            </a:r>
            <a:endParaRPr lang="en-US" dirty="0"/>
          </a:p>
        </p:txBody>
      </p:sp>
      <p:sp>
        <p:nvSpPr>
          <p:cNvPr id="3" name="Content Placeholder 2"/>
          <p:cNvSpPr>
            <a:spLocks noGrp="1"/>
          </p:cNvSpPr>
          <p:nvPr>
            <p:ph idx="1"/>
          </p:nvPr>
        </p:nvSpPr>
        <p:spPr/>
        <p:txBody>
          <a:bodyPr/>
          <a:lstStyle/>
          <a:p>
            <a:r>
              <a:rPr lang="en-US" dirty="0" smtClean="0"/>
              <a:t>Aneka is primarily a platform for developing distributed applications for clouds.</a:t>
            </a:r>
          </a:p>
          <a:p>
            <a:pPr algn="just"/>
            <a:r>
              <a:rPr lang="en-US" dirty="0" smtClean="0"/>
              <a:t>As a software platform it requires infrastructure on which to be deployed; this infrastructure needs to be managed.</a:t>
            </a:r>
          </a:p>
          <a:p>
            <a:pPr algn="just"/>
            <a:r>
              <a:rPr lang="en-US" dirty="0" smtClean="0"/>
              <a:t>Aneka supports various deployment models for public, private, and hybrid clouds. </a:t>
            </a:r>
          </a:p>
          <a:p>
            <a:pPr algn="just"/>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fontScale="90000"/>
          </a:bodyPr>
          <a:lstStyle/>
          <a:p>
            <a:r>
              <a:rPr lang="en-US" dirty="0" smtClean="0"/>
              <a:t>Infrastructure organization </a:t>
            </a:r>
            <a:endParaRPr lang="en-US" dirty="0"/>
          </a:p>
        </p:txBody>
      </p:sp>
      <p:pic>
        <p:nvPicPr>
          <p:cNvPr id="28674" name="Picture 2"/>
          <p:cNvPicPr>
            <a:picLocks noGrp="1" noChangeAspect="1" noChangeArrowheads="1"/>
          </p:cNvPicPr>
          <p:nvPr>
            <p:ph idx="1"/>
          </p:nvPr>
        </p:nvPicPr>
        <p:blipFill>
          <a:blip r:embed="rId2"/>
          <a:srcRect t="5289"/>
          <a:stretch>
            <a:fillRect/>
          </a:stretch>
        </p:blipFill>
        <p:spPr bwMode="auto">
          <a:xfrm>
            <a:off x="152400" y="685800"/>
            <a:ext cx="8519786" cy="5638800"/>
          </a:xfrm>
          <a:prstGeom prst="rect">
            <a:avLst/>
          </a:prstGeom>
          <a:noFill/>
          <a:ln w="9525">
            <a:noFill/>
            <a:miter lim="800000"/>
            <a:headEnd/>
            <a:tailEnd/>
          </a:ln>
          <a:effectLst/>
        </p:spPr>
      </p:pic>
      <p:sp>
        <p:nvSpPr>
          <p:cNvPr id="5" name="TextBox 4"/>
          <p:cNvSpPr txBox="1"/>
          <p:nvPr/>
        </p:nvSpPr>
        <p:spPr>
          <a:xfrm>
            <a:off x="6324600" y="1371600"/>
            <a:ext cx="981423" cy="369332"/>
          </a:xfrm>
          <a:prstGeom prst="rect">
            <a:avLst/>
          </a:prstGeom>
          <a:noFill/>
        </p:spPr>
        <p:txBody>
          <a:bodyPr wrap="none" rtlCol="0">
            <a:spAutoFit/>
          </a:bodyPr>
          <a:lstStyle/>
          <a:p>
            <a:r>
              <a:rPr lang="en-US" dirty="0" smtClean="0"/>
              <a:t>Libraries</a:t>
            </a:r>
            <a:endParaRPr lang="en-US" dirty="0"/>
          </a:p>
        </p:txBody>
      </p:sp>
      <p:sp>
        <p:nvSpPr>
          <p:cNvPr id="6" name="TextBox 5"/>
          <p:cNvSpPr txBox="1"/>
          <p:nvPr/>
        </p:nvSpPr>
        <p:spPr>
          <a:xfrm>
            <a:off x="228600" y="6477000"/>
            <a:ext cx="8597803" cy="369332"/>
          </a:xfrm>
          <a:prstGeom prst="rect">
            <a:avLst/>
          </a:prstGeom>
          <a:noFill/>
        </p:spPr>
        <p:txBody>
          <a:bodyPr wrap="none" rtlCol="0">
            <a:spAutoFit/>
          </a:bodyPr>
          <a:lstStyle/>
          <a:p>
            <a:r>
              <a:rPr lang="en-US" b="1" dirty="0" smtClean="0"/>
              <a:t>manage multiple repositories and select the one that best suits the specific deployment.</a:t>
            </a:r>
            <a:endParaRPr lang="en-US" b="1"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14400"/>
          </a:xfrm>
        </p:spPr>
        <p:txBody>
          <a:bodyPr>
            <a:normAutofit fontScale="90000"/>
          </a:bodyPr>
          <a:lstStyle/>
          <a:p>
            <a:r>
              <a:rPr lang="en-US" dirty="0" smtClean="0"/>
              <a:t>Logical organization of an Aneka cloud. </a:t>
            </a:r>
            <a:endParaRPr lang="en-US" dirty="0"/>
          </a:p>
        </p:txBody>
      </p:sp>
      <p:pic>
        <p:nvPicPr>
          <p:cNvPr id="29698" name="Picture 2"/>
          <p:cNvPicPr>
            <a:picLocks noGrp="1" noChangeAspect="1" noChangeArrowheads="1"/>
          </p:cNvPicPr>
          <p:nvPr>
            <p:ph idx="1"/>
          </p:nvPr>
        </p:nvPicPr>
        <p:blipFill>
          <a:blip r:embed="rId2"/>
          <a:srcRect/>
          <a:stretch>
            <a:fillRect/>
          </a:stretch>
        </p:blipFill>
        <p:spPr bwMode="auto">
          <a:xfrm>
            <a:off x="533400" y="859943"/>
            <a:ext cx="8000999" cy="59498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cloud deployment mode </a:t>
            </a:r>
            <a:endParaRPr lang="en-US" dirty="0"/>
          </a:p>
        </p:txBody>
      </p:sp>
      <p:sp>
        <p:nvSpPr>
          <p:cNvPr id="3" name="Content Placeholder 2"/>
          <p:cNvSpPr>
            <a:spLocks noGrp="1"/>
          </p:cNvSpPr>
          <p:nvPr>
            <p:ph idx="1"/>
          </p:nvPr>
        </p:nvSpPr>
        <p:spPr/>
        <p:txBody>
          <a:bodyPr/>
          <a:lstStyle/>
          <a:p>
            <a:endParaRPr lang="en-US"/>
          </a:p>
        </p:txBody>
      </p:sp>
      <p:pic>
        <p:nvPicPr>
          <p:cNvPr id="30722" name="Picture 2"/>
          <p:cNvPicPr>
            <a:picLocks noChangeAspect="1" noChangeArrowheads="1"/>
          </p:cNvPicPr>
          <p:nvPr/>
        </p:nvPicPr>
        <p:blipFill>
          <a:blip r:embed="rId2"/>
          <a:srcRect/>
          <a:stretch>
            <a:fillRect/>
          </a:stretch>
        </p:blipFill>
        <p:spPr bwMode="auto">
          <a:xfrm>
            <a:off x="0" y="1219200"/>
            <a:ext cx="8785883" cy="47297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cloud deployment mode </a:t>
            </a:r>
            <a:endParaRPr lang="en-US" dirty="0"/>
          </a:p>
        </p:txBody>
      </p:sp>
      <p:pic>
        <p:nvPicPr>
          <p:cNvPr id="31746" name="Picture 2"/>
          <p:cNvPicPr>
            <a:picLocks noGrp="1" noChangeAspect="1" noChangeArrowheads="1"/>
          </p:cNvPicPr>
          <p:nvPr>
            <p:ph idx="1"/>
          </p:nvPr>
        </p:nvPicPr>
        <p:blipFill>
          <a:blip r:embed="rId2"/>
          <a:srcRect/>
          <a:stretch>
            <a:fillRect/>
          </a:stretch>
        </p:blipFill>
        <p:spPr bwMode="auto">
          <a:xfrm>
            <a:off x="-46136" y="1676400"/>
            <a:ext cx="9190136" cy="43517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130"/>
            <a:ext cx="8229600" cy="1143000"/>
          </a:xfrm>
        </p:spPr>
        <p:txBody>
          <a:bodyPr/>
          <a:lstStyle/>
          <a:p>
            <a:r>
              <a:rPr lang="en-US" dirty="0" smtClean="0"/>
              <a:t>Hybrid cloud deployment mode </a:t>
            </a:r>
            <a:endParaRPr lang="en-US" dirty="0"/>
          </a:p>
        </p:txBody>
      </p:sp>
      <p:pic>
        <p:nvPicPr>
          <p:cNvPr id="32770" name="Picture 2"/>
          <p:cNvPicPr>
            <a:picLocks noGrp="1" noChangeAspect="1" noChangeArrowheads="1"/>
          </p:cNvPicPr>
          <p:nvPr>
            <p:ph idx="1"/>
          </p:nvPr>
        </p:nvPicPr>
        <p:blipFill>
          <a:blip r:embed="rId2"/>
          <a:srcRect/>
          <a:stretch>
            <a:fillRect/>
          </a:stretch>
        </p:blipFill>
        <p:spPr bwMode="auto">
          <a:xfrm>
            <a:off x="381000" y="762000"/>
            <a:ext cx="7391400" cy="58726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loud 27"/>
          <p:cNvSpPr/>
          <p:nvPr/>
        </p:nvSpPr>
        <p:spPr bwMode="auto">
          <a:xfrm>
            <a:off x="6477000" y="5334000"/>
            <a:ext cx="2514600" cy="1371600"/>
          </a:xfrm>
          <a:prstGeom prst="cloud">
            <a:avLst/>
          </a:prstGeom>
          <a:solidFill>
            <a:schemeClr val="accent3">
              <a:lumMod val="75000"/>
            </a:schemeClr>
          </a:solidFill>
          <a:ln w="9525" cap="flat" cmpd="sng" algn="ctr">
            <a:solidFill>
              <a:srgbClr val="FF0000"/>
            </a:solidFill>
            <a:prstDash val="solid"/>
            <a:round/>
            <a:headEnd type="none" w="med" len="med"/>
            <a:tailEnd type="none" w="med" len="med"/>
          </a:ln>
          <a:effectLst/>
        </p:spPr>
        <p:txBody>
          <a:bodyPr lIns="91380" tIns="45692" rIns="91380" bIns="45692" anchor="ctr"/>
          <a:lstStyle/>
          <a:p>
            <a:pPr>
              <a:defRPr/>
            </a:pPr>
            <a:endParaRPr lang="en-AU" dirty="0"/>
          </a:p>
        </p:txBody>
      </p:sp>
      <p:sp>
        <p:nvSpPr>
          <p:cNvPr id="35843" name="Cloud"/>
          <p:cNvSpPr>
            <a:spLocks noChangeAspect="1" noEditPoints="1" noChangeArrowheads="1"/>
          </p:cNvSpPr>
          <p:nvPr/>
        </p:nvSpPr>
        <p:spPr bwMode="auto">
          <a:xfrm rot="415167">
            <a:off x="987425" y="1714500"/>
            <a:ext cx="7262813" cy="51609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0FEE2"/>
          </a:solidFill>
          <a:ln w="9525">
            <a:solidFill>
              <a:srgbClr val="000000"/>
            </a:solidFill>
            <a:miter lim="800000"/>
            <a:headEnd/>
            <a:tailEnd/>
          </a:ln>
        </p:spPr>
        <p:txBody>
          <a:bodyPr/>
          <a:lstStyle/>
          <a:p>
            <a:endParaRPr lang="en-US"/>
          </a:p>
        </p:txBody>
      </p:sp>
      <p:sp>
        <p:nvSpPr>
          <p:cNvPr id="5" name="Cloud 4"/>
          <p:cNvSpPr/>
          <p:nvPr/>
        </p:nvSpPr>
        <p:spPr bwMode="auto">
          <a:xfrm>
            <a:off x="2971800" y="4572000"/>
            <a:ext cx="1066800" cy="1371600"/>
          </a:xfrm>
          <a:prstGeom prst="cloud">
            <a:avLst/>
          </a:prstGeom>
          <a:solidFill>
            <a:srgbClr val="A6F4FC"/>
          </a:solidFill>
          <a:ln>
            <a:headEnd/>
            <a:tailEnd/>
          </a:ln>
        </p:spPr>
        <p:style>
          <a:lnRef idx="1">
            <a:schemeClr val="dk1"/>
          </a:lnRef>
          <a:fillRef idx="2">
            <a:schemeClr val="dk1"/>
          </a:fillRef>
          <a:effectRef idx="1">
            <a:schemeClr val="dk1"/>
          </a:effectRef>
          <a:fontRef idx="minor">
            <a:schemeClr val="dk1"/>
          </a:fontRef>
        </p:style>
        <p:txBody>
          <a:bodyPr tIns="91440" anchor="ctr" anchorCtr="1"/>
          <a:lstStyle/>
          <a:p>
            <a:pPr>
              <a:defRPr/>
            </a:pPr>
            <a:endParaRPr lang="en-US" sz="1400" dirty="0">
              <a:solidFill>
                <a:schemeClr val="accent3"/>
              </a:solidFill>
            </a:endParaRPr>
          </a:p>
        </p:txBody>
      </p:sp>
      <p:sp>
        <p:nvSpPr>
          <p:cNvPr id="35845" name="Rectangle 2"/>
          <p:cNvSpPr>
            <a:spLocks noGrp="1" noChangeArrowheads="1"/>
          </p:cNvSpPr>
          <p:nvPr>
            <p:ph type="title"/>
          </p:nvPr>
        </p:nvSpPr>
        <p:spPr/>
        <p:txBody>
          <a:bodyPr/>
          <a:lstStyle/>
          <a:p>
            <a:pPr eaLnBrk="1" hangingPunct="1"/>
            <a:r>
              <a:rPr lang="en-US" altLang="en-US" sz="3200" smtClean="0"/>
              <a:t>Cloud to expand (lease more resources) with increase in demand </a:t>
            </a:r>
            <a:endParaRPr lang="en-US" altLang="en-US" sz="2000" smtClean="0"/>
          </a:p>
        </p:txBody>
      </p:sp>
      <p:sp>
        <p:nvSpPr>
          <p:cNvPr id="6" name="Cloud 5"/>
          <p:cNvSpPr/>
          <p:nvPr/>
        </p:nvSpPr>
        <p:spPr bwMode="auto">
          <a:xfrm>
            <a:off x="4038600" y="4648200"/>
            <a:ext cx="2209800" cy="1981200"/>
          </a:xfrm>
          <a:prstGeom prst="cloud">
            <a:avLst/>
          </a:prstGeom>
          <a:solidFill>
            <a:srgbClr val="66CCFF"/>
          </a:solidFill>
          <a:ln>
            <a:headEnd/>
            <a:tailEnd/>
          </a:ln>
        </p:spPr>
        <p:style>
          <a:lnRef idx="1">
            <a:schemeClr val="dk1"/>
          </a:lnRef>
          <a:fillRef idx="2">
            <a:schemeClr val="dk1"/>
          </a:fillRef>
          <a:effectRef idx="1">
            <a:schemeClr val="dk1"/>
          </a:effectRef>
          <a:fontRef idx="minor">
            <a:schemeClr val="dk1"/>
          </a:fontRef>
        </p:style>
        <p:txBody>
          <a:bodyPr tIns="91440" anchor="ctr" anchorCtr="1"/>
          <a:lstStyle/>
          <a:p>
            <a:pPr>
              <a:defRPr/>
            </a:pPr>
            <a:endParaRPr lang="en-US" sz="1400" dirty="0">
              <a:solidFill>
                <a:schemeClr val="accent3"/>
              </a:solidFill>
            </a:endParaRPr>
          </a:p>
        </p:txBody>
      </p:sp>
      <p:graphicFrame>
        <p:nvGraphicFramePr>
          <p:cNvPr id="35847" name="Object 4"/>
          <p:cNvGraphicFramePr>
            <a:graphicFrameLocks noChangeAspect="1"/>
          </p:cNvGraphicFramePr>
          <p:nvPr>
            <p:ph idx="4294967295"/>
          </p:nvPr>
        </p:nvGraphicFramePr>
        <p:xfrm>
          <a:off x="1944688" y="1447800"/>
          <a:ext cx="5141912" cy="5226050"/>
        </p:xfrm>
        <a:graphic>
          <a:graphicData uri="http://schemas.openxmlformats.org/presentationml/2006/ole">
            <p:oleObj spid="_x0000_s3074" name="Visio" r:id="rId3" imgW="4462923" imgH="4535785" progId="">
              <p:embed/>
            </p:oleObj>
          </a:graphicData>
        </a:graphic>
      </p:graphicFrame>
      <p:cxnSp>
        <p:nvCxnSpPr>
          <p:cNvPr id="35848" name="Straight Arrow Connector 16"/>
          <p:cNvCxnSpPr>
            <a:cxnSpLocks noChangeShapeType="1"/>
          </p:cNvCxnSpPr>
          <p:nvPr/>
        </p:nvCxnSpPr>
        <p:spPr bwMode="auto">
          <a:xfrm rot="10800000" flipV="1">
            <a:off x="6324600" y="1828800"/>
            <a:ext cx="304800" cy="228600"/>
          </a:xfrm>
          <a:prstGeom prst="straightConnector1">
            <a:avLst/>
          </a:prstGeom>
          <a:noFill/>
          <a:ln w="19050" algn="ctr">
            <a:solidFill>
              <a:srgbClr val="FF0000"/>
            </a:solidFill>
            <a:round/>
            <a:headEnd/>
            <a:tailEnd type="arrow" w="med" len="med"/>
          </a:ln>
        </p:spPr>
      </p:cxnSp>
      <p:cxnSp>
        <p:nvCxnSpPr>
          <p:cNvPr id="35849" name="Straight Arrow Connector 19"/>
          <p:cNvCxnSpPr>
            <a:cxnSpLocks noChangeShapeType="1"/>
          </p:cNvCxnSpPr>
          <p:nvPr/>
        </p:nvCxnSpPr>
        <p:spPr bwMode="auto">
          <a:xfrm rot="16200000" flipH="1">
            <a:off x="3429000" y="1905000"/>
            <a:ext cx="304800" cy="152400"/>
          </a:xfrm>
          <a:prstGeom prst="straightConnector1">
            <a:avLst/>
          </a:prstGeom>
          <a:noFill/>
          <a:ln w="19050" algn="ctr">
            <a:solidFill>
              <a:srgbClr val="FF0000"/>
            </a:solidFill>
            <a:round/>
            <a:headEnd/>
            <a:tailEnd type="arrow" w="med" len="med"/>
          </a:ln>
        </p:spPr>
      </p:cxnSp>
      <p:cxnSp>
        <p:nvCxnSpPr>
          <p:cNvPr id="35850" name="Straight Arrow Connector 20"/>
          <p:cNvCxnSpPr>
            <a:cxnSpLocks noChangeShapeType="1"/>
          </p:cNvCxnSpPr>
          <p:nvPr/>
        </p:nvCxnSpPr>
        <p:spPr bwMode="auto">
          <a:xfrm rot="16200000" flipH="1">
            <a:off x="3109912" y="1814513"/>
            <a:ext cx="352425" cy="438150"/>
          </a:xfrm>
          <a:prstGeom prst="straightConnector1">
            <a:avLst/>
          </a:prstGeom>
          <a:noFill/>
          <a:ln w="19050" algn="ctr">
            <a:solidFill>
              <a:srgbClr val="FF0000"/>
            </a:solidFill>
            <a:round/>
            <a:headEnd/>
            <a:tailEnd type="arrow" w="med" len="med"/>
          </a:ln>
        </p:spPr>
      </p:cxnSp>
      <p:pic>
        <p:nvPicPr>
          <p:cNvPr id="35851" name="Picture 3"/>
          <p:cNvPicPr>
            <a:picLocks noChangeAspect="1" noChangeArrowheads="1"/>
          </p:cNvPicPr>
          <p:nvPr/>
        </p:nvPicPr>
        <p:blipFill>
          <a:blip r:embed="rId4"/>
          <a:srcRect/>
          <a:stretch>
            <a:fillRect/>
          </a:stretch>
        </p:blipFill>
        <p:spPr bwMode="auto">
          <a:xfrm>
            <a:off x="3200400" y="1447800"/>
            <a:ext cx="342900" cy="409575"/>
          </a:xfrm>
          <a:prstGeom prst="rect">
            <a:avLst/>
          </a:prstGeom>
          <a:noFill/>
          <a:ln w="9525" algn="ctr">
            <a:noFill/>
            <a:miter lim="800000"/>
            <a:headEnd/>
            <a:tailEnd/>
          </a:ln>
        </p:spPr>
      </p:pic>
      <p:pic>
        <p:nvPicPr>
          <p:cNvPr id="35852" name="Picture 4"/>
          <p:cNvPicPr>
            <a:picLocks noChangeAspect="1" noChangeArrowheads="1"/>
          </p:cNvPicPr>
          <p:nvPr/>
        </p:nvPicPr>
        <p:blipFill>
          <a:blip r:embed="rId4"/>
          <a:srcRect/>
          <a:stretch>
            <a:fillRect/>
          </a:stretch>
        </p:blipFill>
        <p:spPr bwMode="auto">
          <a:xfrm>
            <a:off x="7772400" y="1447800"/>
            <a:ext cx="342900" cy="409575"/>
          </a:xfrm>
          <a:prstGeom prst="rect">
            <a:avLst/>
          </a:prstGeom>
          <a:noFill/>
          <a:ln w="9525" algn="ctr">
            <a:noFill/>
            <a:miter lim="800000"/>
            <a:headEnd/>
            <a:tailEnd/>
          </a:ln>
        </p:spPr>
      </p:pic>
      <p:pic>
        <p:nvPicPr>
          <p:cNvPr id="35853" name="Picture 5"/>
          <p:cNvPicPr>
            <a:picLocks noChangeAspect="1" noChangeArrowheads="1"/>
          </p:cNvPicPr>
          <p:nvPr/>
        </p:nvPicPr>
        <p:blipFill>
          <a:blip r:embed="rId4"/>
          <a:srcRect/>
          <a:stretch>
            <a:fillRect/>
          </a:stretch>
        </p:blipFill>
        <p:spPr bwMode="auto">
          <a:xfrm>
            <a:off x="7391400" y="1447800"/>
            <a:ext cx="342900" cy="409575"/>
          </a:xfrm>
          <a:prstGeom prst="rect">
            <a:avLst/>
          </a:prstGeom>
          <a:noFill/>
          <a:ln w="9525" algn="ctr">
            <a:noFill/>
            <a:miter lim="800000"/>
            <a:headEnd/>
            <a:tailEnd/>
          </a:ln>
        </p:spPr>
      </p:pic>
      <p:pic>
        <p:nvPicPr>
          <p:cNvPr id="35854" name="Picture 6"/>
          <p:cNvPicPr>
            <a:picLocks noChangeAspect="1" noChangeArrowheads="1"/>
          </p:cNvPicPr>
          <p:nvPr/>
        </p:nvPicPr>
        <p:blipFill>
          <a:blip r:embed="rId4"/>
          <a:srcRect/>
          <a:stretch>
            <a:fillRect/>
          </a:stretch>
        </p:blipFill>
        <p:spPr bwMode="auto">
          <a:xfrm>
            <a:off x="2895600" y="1447800"/>
            <a:ext cx="342900" cy="409575"/>
          </a:xfrm>
          <a:prstGeom prst="rect">
            <a:avLst/>
          </a:prstGeom>
          <a:noFill/>
          <a:ln w="9525" algn="ctr">
            <a:noFill/>
            <a:miter lim="800000"/>
            <a:headEnd/>
            <a:tailEnd/>
          </a:ln>
        </p:spPr>
      </p:pic>
      <p:pic>
        <p:nvPicPr>
          <p:cNvPr id="35855" name="Picture 7"/>
          <p:cNvPicPr>
            <a:picLocks noChangeAspect="1" noChangeArrowheads="1"/>
          </p:cNvPicPr>
          <p:nvPr/>
        </p:nvPicPr>
        <p:blipFill>
          <a:blip r:embed="rId4"/>
          <a:srcRect/>
          <a:stretch>
            <a:fillRect/>
          </a:stretch>
        </p:blipFill>
        <p:spPr bwMode="auto">
          <a:xfrm>
            <a:off x="6705600" y="1447800"/>
            <a:ext cx="342900" cy="409575"/>
          </a:xfrm>
          <a:prstGeom prst="rect">
            <a:avLst/>
          </a:prstGeom>
          <a:noFill/>
          <a:ln w="9525" algn="ctr">
            <a:noFill/>
            <a:miter lim="800000"/>
            <a:headEnd/>
            <a:tailEnd/>
          </a:ln>
        </p:spPr>
      </p:pic>
      <p:pic>
        <p:nvPicPr>
          <p:cNvPr id="35856" name="Picture 8"/>
          <p:cNvPicPr>
            <a:picLocks noChangeAspect="1" noChangeArrowheads="1"/>
          </p:cNvPicPr>
          <p:nvPr/>
        </p:nvPicPr>
        <p:blipFill>
          <a:blip r:embed="rId5"/>
          <a:srcRect/>
          <a:stretch>
            <a:fillRect/>
          </a:stretch>
        </p:blipFill>
        <p:spPr bwMode="auto">
          <a:xfrm>
            <a:off x="8458200" y="1524000"/>
            <a:ext cx="400050" cy="371475"/>
          </a:xfrm>
          <a:prstGeom prst="rect">
            <a:avLst/>
          </a:prstGeom>
          <a:noFill/>
          <a:ln w="9525" algn="ctr">
            <a:noFill/>
            <a:miter lim="800000"/>
            <a:headEnd/>
            <a:tailEnd/>
          </a:ln>
        </p:spPr>
      </p:pic>
      <p:pic>
        <p:nvPicPr>
          <p:cNvPr id="35857" name="Picture 9"/>
          <p:cNvPicPr>
            <a:picLocks noChangeAspect="1" noChangeArrowheads="1"/>
          </p:cNvPicPr>
          <p:nvPr/>
        </p:nvPicPr>
        <p:blipFill>
          <a:blip r:embed="rId5"/>
          <a:srcRect/>
          <a:stretch>
            <a:fillRect/>
          </a:stretch>
        </p:blipFill>
        <p:spPr bwMode="auto">
          <a:xfrm>
            <a:off x="1066800" y="1676400"/>
            <a:ext cx="400050" cy="371475"/>
          </a:xfrm>
          <a:prstGeom prst="rect">
            <a:avLst/>
          </a:prstGeom>
          <a:noFill/>
          <a:ln w="9525" algn="ctr">
            <a:noFill/>
            <a:miter lim="800000"/>
            <a:headEnd/>
            <a:tailEnd/>
          </a:ln>
        </p:spPr>
      </p:pic>
      <p:pic>
        <p:nvPicPr>
          <p:cNvPr id="35858" name="Picture 10"/>
          <p:cNvPicPr>
            <a:picLocks noChangeAspect="1" noChangeArrowheads="1"/>
          </p:cNvPicPr>
          <p:nvPr/>
        </p:nvPicPr>
        <p:blipFill>
          <a:blip r:embed="rId5"/>
          <a:srcRect/>
          <a:stretch>
            <a:fillRect/>
          </a:stretch>
        </p:blipFill>
        <p:spPr bwMode="auto">
          <a:xfrm>
            <a:off x="1524000" y="1600200"/>
            <a:ext cx="400050" cy="371475"/>
          </a:xfrm>
          <a:prstGeom prst="rect">
            <a:avLst/>
          </a:prstGeom>
          <a:noFill/>
          <a:ln w="9525" algn="ctr">
            <a:noFill/>
            <a:miter lim="800000"/>
            <a:headEnd/>
            <a:tailEnd/>
          </a:ln>
        </p:spPr>
      </p:pic>
      <p:pic>
        <p:nvPicPr>
          <p:cNvPr id="35859" name="Picture 11"/>
          <p:cNvPicPr>
            <a:picLocks noChangeAspect="1" noChangeArrowheads="1"/>
          </p:cNvPicPr>
          <p:nvPr/>
        </p:nvPicPr>
        <p:blipFill>
          <a:blip r:embed="rId5"/>
          <a:srcRect/>
          <a:stretch>
            <a:fillRect/>
          </a:stretch>
        </p:blipFill>
        <p:spPr bwMode="auto">
          <a:xfrm>
            <a:off x="7620000" y="1828800"/>
            <a:ext cx="400050" cy="371475"/>
          </a:xfrm>
          <a:prstGeom prst="rect">
            <a:avLst/>
          </a:prstGeom>
          <a:noFill/>
          <a:ln w="9525" algn="ctr">
            <a:noFill/>
            <a:miter lim="800000"/>
            <a:headEnd/>
            <a:tailEnd/>
          </a:ln>
        </p:spPr>
      </p:pic>
      <p:pic>
        <p:nvPicPr>
          <p:cNvPr id="35860" name="Picture 12"/>
          <p:cNvPicPr>
            <a:picLocks noChangeAspect="1" noChangeArrowheads="1"/>
          </p:cNvPicPr>
          <p:nvPr/>
        </p:nvPicPr>
        <p:blipFill>
          <a:blip r:embed="rId5"/>
          <a:srcRect/>
          <a:stretch>
            <a:fillRect/>
          </a:stretch>
        </p:blipFill>
        <p:spPr bwMode="auto">
          <a:xfrm>
            <a:off x="8077200" y="1600200"/>
            <a:ext cx="400050" cy="371475"/>
          </a:xfrm>
          <a:prstGeom prst="rect">
            <a:avLst/>
          </a:prstGeom>
          <a:noFill/>
          <a:ln w="9525" algn="ctr">
            <a:noFill/>
            <a:miter lim="800000"/>
            <a:headEnd/>
            <a:tailEnd/>
          </a:ln>
        </p:spPr>
      </p:pic>
      <p:pic>
        <p:nvPicPr>
          <p:cNvPr id="35861" name="Picture 13"/>
          <p:cNvPicPr>
            <a:picLocks noChangeAspect="1" noChangeArrowheads="1"/>
          </p:cNvPicPr>
          <p:nvPr/>
        </p:nvPicPr>
        <p:blipFill>
          <a:blip r:embed="rId5"/>
          <a:srcRect/>
          <a:stretch>
            <a:fillRect/>
          </a:stretch>
        </p:blipFill>
        <p:spPr bwMode="auto">
          <a:xfrm>
            <a:off x="1905000" y="1447800"/>
            <a:ext cx="400050" cy="371475"/>
          </a:xfrm>
          <a:prstGeom prst="rect">
            <a:avLst/>
          </a:prstGeom>
          <a:noFill/>
          <a:ln w="9525" algn="ctr">
            <a:noFill/>
            <a:miter lim="800000"/>
            <a:headEnd/>
            <a:tailEnd/>
          </a:ln>
        </p:spPr>
      </p:pic>
      <p:pic>
        <p:nvPicPr>
          <p:cNvPr id="35862" name="Picture 14"/>
          <p:cNvPicPr>
            <a:picLocks noChangeAspect="1" noChangeArrowheads="1"/>
          </p:cNvPicPr>
          <p:nvPr/>
        </p:nvPicPr>
        <p:blipFill>
          <a:blip r:embed="rId5"/>
          <a:srcRect/>
          <a:stretch>
            <a:fillRect/>
          </a:stretch>
        </p:blipFill>
        <p:spPr bwMode="auto">
          <a:xfrm>
            <a:off x="7010400" y="1447800"/>
            <a:ext cx="400050" cy="371475"/>
          </a:xfrm>
          <a:prstGeom prst="rect">
            <a:avLst/>
          </a:prstGeom>
          <a:noFill/>
          <a:ln w="9525" algn="ctr">
            <a:noFill/>
            <a:miter lim="800000"/>
            <a:headEnd/>
            <a:tailEnd/>
          </a:ln>
        </p:spPr>
      </p:pic>
      <p:pic>
        <p:nvPicPr>
          <p:cNvPr id="35863" name="Picture 15"/>
          <p:cNvPicPr>
            <a:picLocks noChangeAspect="1" noChangeArrowheads="1"/>
          </p:cNvPicPr>
          <p:nvPr/>
        </p:nvPicPr>
        <p:blipFill>
          <a:blip r:embed="rId5"/>
          <a:srcRect/>
          <a:stretch>
            <a:fillRect/>
          </a:stretch>
        </p:blipFill>
        <p:spPr bwMode="auto">
          <a:xfrm>
            <a:off x="6324600" y="1447800"/>
            <a:ext cx="400050" cy="371475"/>
          </a:xfrm>
          <a:prstGeom prst="rect">
            <a:avLst/>
          </a:prstGeom>
          <a:noFill/>
          <a:ln w="9525" algn="ctr">
            <a:noFill/>
            <a:miter lim="800000"/>
            <a:headEnd/>
            <a:tailEnd/>
          </a:ln>
        </p:spPr>
      </p:pic>
      <p:pic>
        <p:nvPicPr>
          <p:cNvPr id="35864" name="Picture 6"/>
          <p:cNvPicPr>
            <a:picLocks noChangeAspect="1" noChangeArrowheads="1"/>
          </p:cNvPicPr>
          <p:nvPr/>
        </p:nvPicPr>
        <p:blipFill>
          <a:blip r:embed="rId4"/>
          <a:srcRect/>
          <a:stretch>
            <a:fillRect/>
          </a:stretch>
        </p:blipFill>
        <p:spPr bwMode="auto">
          <a:xfrm>
            <a:off x="1295400" y="1371600"/>
            <a:ext cx="342900" cy="409575"/>
          </a:xfrm>
          <a:prstGeom prst="rect">
            <a:avLst/>
          </a:prstGeom>
          <a:noFill/>
          <a:ln w="9525" algn="ctr">
            <a:noFill/>
            <a:miter lim="800000"/>
            <a:headEnd/>
            <a:tailEnd/>
          </a:ln>
        </p:spPr>
      </p:pic>
      <p:cxnSp>
        <p:nvCxnSpPr>
          <p:cNvPr id="35865" name="Straight Arrow Connector 16"/>
          <p:cNvCxnSpPr>
            <a:cxnSpLocks noChangeShapeType="1"/>
          </p:cNvCxnSpPr>
          <p:nvPr/>
        </p:nvCxnSpPr>
        <p:spPr bwMode="auto">
          <a:xfrm rot="10800000" flipV="1">
            <a:off x="6553200" y="1828800"/>
            <a:ext cx="838200" cy="228600"/>
          </a:xfrm>
          <a:prstGeom prst="straightConnector1">
            <a:avLst/>
          </a:prstGeom>
          <a:noFill/>
          <a:ln w="19050" algn="ctr">
            <a:solidFill>
              <a:srgbClr val="FF0000"/>
            </a:solidFill>
            <a:round/>
            <a:headEnd/>
            <a:tailEnd type="arrow" w="med" len="med"/>
          </a:ln>
        </p:spPr>
      </p:cxnSp>
      <p:cxnSp>
        <p:nvCxnSpPr>
          <p:cNvPr id="35866" name="Straight Arrow Connector 16"/>
          <p:cNvCxnSpPr>
            <a:cxnSpLocks noChangeShapeType="1"/>
          </p:cNvCxnSpPr>
          <p:nvPr/>
        </p:nvCxnSpPr>
        <p:spPr bwMode="auto">
          <a:xfrm rot="10800000" flipV="1">
            <a:off x="6705600" y="2014538"/>
            <a:ext cx="914400" cy="119062"/>
          </a:xfrm>
          <a:prstGeom prst="straightConnector1">
            <a:avLst/>
          </a:prstGeom>
          <a:noFill/>
          <a:ln w="19050" algn="ctr">
            <a:solidFill>
              <a:srgbClr val="FF0000"/>
            </a:solidFill>
            <a:round/>
            <a:headEnd/>
            <a:tailEnd type="arrow" w="med" len="med"/>
          </a:ln>
        </p:spPr>
      </p:cxnSp>
      <p:cxnSp>
        <p:nvCxnSpPr>
          <p:cNvPr id="35867" name="Straight Arrow Connector 16"/>
          <p:cNvCxnSpPr>
            <a:cxnSpLocks noChangeShapeType="1"/>
          </p:cNvCxnSpPr>
          <p:nvPr/>
        </p:nvCxnSpPr>
        <p:spPr bwMode="auto">
          <a:xfrm>
            <a:off x="1981200" y="1981200"/>
            <a:ext cx="1295400" cy="152400"/>
          </a:xfrm>
          <a:prstGeom prst="straightConnector1">
            <a:avLst/>
          </a:prstGeom>
          <a:noFill/>
          <a:ln w="19050" algn="ctr">
            <a:solidFill>
              <a:srgbClr val="FF0000"/>
            </a:solidFill>
            <a:round/>
            <a:headEnd/>
            <a:tailEnd type="arrow" w="med" len="med"/>
          </a:ln>
        </p:spPr>
      </p:cxnSp>
      <p:pic>
        <p:nvPicPr>
          <p:cNvPr id="35868" name="Picture 19" descr="C:\Documents and Settings\starchu\Local Settings\Temporary Internet Files\Content.IE5\SV6N0NPY\MCj04352420000[1].png"/>
          <p:cNvPicPr>
            <a:picLocks noChangeAspect="1" noChangeArrowheads="1"/>
          </p:cNvPicPr>
          <p:nvPr/>
        </p:nvPicPr>
        <p:blipFill>
          <a:blip r:embed="rId6"/>
          <a:srcRect/>
          <a:stretch>
            <a:fillRect/>
          </a:stretch>
        </p:blipFill>
        <p:spPr bwMode="auto">
          <a:xfrm>
            <a:off x="7772400" y="5867400"/>
            <a:ext cx="381000" cy="754063"/>
          </a:xfrm>
          <a:prstGeom prst="rect">
            <a:avLst/>
          </a:prstGeom>
          <a:noFill/>
          <a:ln w="9525">
            <a:noFill/>
            <a:miter lim="800000"/>
            <a:headEnd/>
            <a:tailEnd/>
          </a:ln>
        </p:spPr>
      </p:pic>
      <p:pic>
        <p:nvPicPr>
          <p:cNvPr id="35869" name="Picture 19" descr="C:\Documents and Settings\starchu\Local Settings\Temporary Internet Files\Content.IE5\SV6N0NPY\MCj04352420000[1].png"/>
          <p:cNvPicPr>
            <a:picLocks noChangeAspect="1" noChangeArrowheads="1"/>
          </p:cNvPicPr>
          <p:nvPr/>
        </p:nvPicPr>
        <p:blipFill>
          <a:blip r:embed="rId6"/>
          <a:srcRect/>
          <a:stretch>
            <a:fillRect/>
          </a:stretch>
        </p:blipFill>
        <p:spPr bwMode="auto">
          <a:xfrm>
            <a:off x="8153400" y="5867400"/>
            <a:ext cx="381000" cy="754063"/>
          </a:xfrm>
          <a:prstGeom prst="rect">
            <a:avLst/>
          </a:prstGeom>
          <a:noFill/>
          <a:ln w="9525">
            <a:noFill/>
            <a:miter lim="800000"/>
            <a:headEnd/>
            <a:tailEnd/>
          </a:ln>
        </p:spPr>
      </p:pic>
      <p:pic>
        <p:nvPicPr>
          <p:cNvPr id="35870" name="Picture 19" descr="C:\Documents and Settings\starchu\Local Settings\Temporary Internet Files\Content.IE5\SV6N0NPY\MCj04352420000[1].png"/>
          <p:cNvPicPr>
            <a:picLocks noChangeAspect="1" noChangeArrowheads="1"/>
          </p:cNvPicPr>
          <p:nvPr/>
        </p:nvPicPr>
        <p:blipFill>
          <a:blip r:embed="rId6"/>
          <a:srcRect/>
          <a:stretch>
            <a:fillRect/>
          </a:stretch>
        </p:blipFill>
        <p:spPr bwMode="auto">
          <a:xfrm>
            <a:off x="8534400" y="5799138"/>
            <a:ext cx="381000" cy="754062"/>
          </a:xfrm>
          <a:prstGeom prst="rect">
            <a:avLst/>
          </a:prstGeom>
          <a:noFill/>
          <a:ln w="9525">
            <a:noFill/>
            <a:miter lim="800000"/>
            <a:headEnd/>
            <a:tailEnd/>
          </a:ln>
        </p:spPr>
      </p:pic>
      <p:pic>
        <p:nvPicPr>
          <p:cNvPr id="35871" name="Picture 19" descr="C:\Documents and Settings\starchu\Local Settings\Temporary Internet Files\Content.IE5\SV6N0NPY\MCj04352420000[1].png"/>
          <p:cNvPicPr>
            <a:picLocks noChangeAspect="1" noChangeArrowheads="1"/>
          </p:cNvPicPr>
          <p:nvPr/>
        </p:nvPicPr>
        <p:blipFill>
          <a:blip r:embed="rId6"/>
          <a:srcRect/>
          <a:stretch>
            <a:fillRect/>
          </a:stretch>
        </p:blipFill>
        <p:spPr bwMode="auto">
          <a:xfrm>
            <a:off x="7315200" y="5875338"/>
            <a:ext cx="381000" cy="754062"/>
          </a:xfrm>
          <a:prstGeom prst="rect">
            <a:avLst/>
          </a:prstGeom>
          <a:noFill/>
          <a:ln w="9525">
            <a:noFill/>
            <a:miter lim="800000"/>
            <a:headEnd/>
            <a:tailEnd/>
          </a:ln>
        </p:spPr>
      </p:pic>
      <p:sp>
        <p:nvSpPr>
          <p:cNvPr id="35872" name="TextBox 32"/>
          <p:cNvSpPr txBox="1">
            <a:spLocks noChangeArrowheads="1"/>
          </p:cNvSpPr>
          <p:nvPr/>
        </p:nvSpPr>
        <p:spPr bwMode="auto">
          <a:xfrm>
            <a:off x="6858000" y="5562600"/>
            <a:ext cx="1266825" cy="276225"/>
          </a:xfrm>
          <a:prstGeom prst="rect">
            <a:avLst/>
          </a:prstGeom>
          <a:solidFill>
            <a:srgbClr val="92D050"/>
          </a:solidFill>
          <a:ln w="9525">
            <a:noFill/>
            <a:miter lim="800000"/>
            <a:headEnd/>
            <a:tailEnd/>
          </a:ln>
        </p:spPr>
        <p:txBody>
          <a:bodyPr wrap="none">
            <a:spAutoFit/>
          </a:bodyPr>
          <a:lstStyle/>
          <a:p>
            <a:r>
              <a:rPr lang="en-AU" altLang="en-US" b="1" i="1"/>
              <a:t>Multi-Clouds</a:t>
            </a: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Cloud programming and management </a:t>
            </a:r>
            <a:endParaRPr lang="en-US" dirty="0"/>
          </a:p>
        </p:txBody>
      </p:sp>
      <p:sp>
        <p:nvSpPr>
          <p:cNvPr id="3" name="Content Placeholder 2"/>
          <p:cNvSpPr>
            <a:spLocks noGrp="1"/>
          </p:cNvSpPr>
          <p:nvPr>
            <p:ph idx="1"/>
          </p:nvPr>
        </p:nvSpPr>
        <p:spPr/>
        <p:txBody>
          <a:bodyPr>
            <a:normAutofit lnSpcReduction="10000"/>
          </a:bodyPr>
          <a:lstStyle/>
          <a:p>
            <a:pPr algn="just"/>
            <a:r>
              <a:rPr lang="en-US" dirty="0" err="1" smtClean="0"/>
              <a:t>Aneka’s</a:t>
            </a:r>
            <a:r>
              <a:rPr lang="en-US" dirty="0" smtClean="0"/>
              <a:t> primary purpose is to provide a </a:t>
            </a:r>
            <a:r>
              <a:rPr lang="en-US" b="1" dirty="0" smtClean="0"/>
              <a:t>scalable middleware product </a:t>
            </a:r>
            <a:r>
              <a:rPr lang="en-US" dirty="0" smtClean="0"/>
              <a:t>in which to execute distributed applications.</a:t>
            </a:r>
          </a:p>
          <a:p>
            <a:pPr algn="just"/>
            <a:r>
              <a:rPr lang="en-US" dirty="0" smtClean="0"/>
              <a:t>Application development, Deployment and management.</a:t>
            </a:r>
          </a:p>
          <a:p>
            <a:pPr algn="just"/>
            <a:r>
              <a:rPr lang="en-US" dirty="0" smtClean="0"/>
              <a:t>Aneka provides developers with a comprehensive and extensible set of </a:t>
            </a:r>
            <a:r>
              <a:rPr lang="en-US" b="1" dirty="0" smtClean="0"/>
              <a:t>APIs </a:t>
            </a:r>
            <a:r>
              <a:rPr lang="en-US" dirty="0" smtClean="0"/>
              <a:t>and administrators with powerful and intuitive </a:t>
            </a:r>
            <a:r>
              <a:rPr lang="en-US" b="1" dirty="0" smtClean="0"/>
              <a:t>management tools</a:t>
            </a:r>
            <a:r>
              <a:rPr lang="en-US" dirty="0" smtClean="0"/>
              <a:t>. </a:t>
            </a:r>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Aneka SDK </a:t>
            </a:r>
            <a:endParaRPr lang="en-US" dirty="0"/>
          </a:p>
        </p:txBody>
      </p:sp>
      <p:sp>
        <p:nvSpPr>
          <p:cNvPr id="3" name="Content Placeholder 2"/>
          <p:cNvSpPr>
            <a:spLocks noGrp="1"/>
          </p:cNvSpPr>
          <p:nvPr>
            <p:ph idx="1"/>
          </p:nvPr>
        </p:nvSpPr>
        <p:spPr/>
        <p:txBody>
          <a:bodyPr/>
          <a:lstStyle/>
          <a:p>
            <a:pPr algn="just"/>
            <a:r>
              <a:rPr lang="en-US" dirty="0" smtClean="0"/>
              <a:t>Aneka provides APIs for developing applications on top of existing programming models.</a:t>
            </a:r>
          </a:p>
          <a:p>
            <a:pPr algn="just"/>
            <a:r>
              <a:rPr lang="en-US" dirty="0" smtClean="0"/>
              <a:t>SDK provides support for both programming models and services by means of the Application Model and the Service Model. </a:t>
            </a:r>
          </a:p>
          <a:p>
            <a:pPr algn="just"/>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model </a:t>
            </a:r>
            <a:endParaRPr lang="en-US" dirty="0"/>
          </a:p>
        </p:txBody>
      </p:sp>
      <p:sp>
        <p:nvSpPr>
          <p:cNvPr id="3" name="Content Placeholder 2"/>
          <p:cNvSpPr>
            <a:spLocks noGrp="1"/>
          </p:cNvSpPr>
          <p:nvPr>
            <p:ph idx="1"/>
          </p:nvPr>
        </p:nvSpPr>
        <p:spPr/>
        <p:txBody>
          <a:bodyPr>
            <a:normAutofit/>
          </a:bodyPr>
          <a:lstStyle/>
          <a:p>
            <a:pPr algn="just"/>
            <a:r>
              <a:rPr lang="en-US" dirty="0" smtClean="0"/>
              <a:t>Each distributed application running on top of Aneka is an instance of the </a:t>
            </a:r>
            <a:r>
              <a:rPr lang="en-US" dirty="0" err="1" smtClean="0"/>
              <a:t>ApplicationBase</a:t>
            </a:r>
            <a:r>
              <a:rPr lang="en-US" dirty="0" smtClean="0"/>
              <a:t>, &lt;M&gt; class, where M identifies the specific type of application manager used to control the application.</a:t>
            </a:r>
          </a:p>
          <a:p>
            <a:pPr algn="just"/>
            <a:endParaRPr lang="en-US" dirty="0"/>
          </a:p>
        </p:txBody>
      </p:sp>
      <p:pic>
        <p:nvPicPr>
          <p:cNvPr id="28674" name="Picture 2"/>
          <p:cNvPicPr>
            <a:picLocks noChangeAspect="1" noChangeArrowheads="1"/>
          </p:cNvPicPr>
          <p:nvPr/>
        </p:nvPicPr>
        <p:blipFill>
          <a:blip r:embed="rId2"/>
          <a:srcRect/>
          <a:stretch>
            <a:fillRect/>
          </a:stretch>
        </p:blipFill>
        <p:spPr bwMode="auto">
          <a:xfrm>
            <a:off x="609600" y="4038600"/>
            <a:ext cx="8305800" cy="2566769"/>
          </a:xfrm>
          <a:prstGeom prst="rect">
            <a:avLst/>
          </a:prstGeom>
          <a:noFill/>
          <a:ln w="9525">
            <a:noFill/>
            <a:miter lim="800000"/>
            <a:headEnd/>
            <a:tailEnd/>
          </a:ln>
          <a:effectLst/>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Service model </a:t>
            </a:r>
            <a:endParaRPr lang="en-US" dirty="0"/>
          </a:p>
        </p:txBody>
      </p:sp>
      <p:sp>
        <p:nvSpPr>
          <p:cNvPr id="3" name="Content Placeholder 2"/>
          <p:cNvSpPr>
            <a:spLocks noGrp="1"/>
          </p:cNvSpPr>
          <p:nvPr>
            <p:ph idx="1"/>
          </p:nvPr>
        </p:nvSpPr>
        <p:spPr>
          <a:xfrm>
            <a:off x="457200" y="914400"/>
            <a:ext cx="8229600" cy="5211763"/>
          </a:xfrm>
        </p:spPr>
        <p:txBody>
          <a:bodyPr>
            <a:normAutofit fontScale="92500"/>
          </a:bodyPr>
          <a:lstStyle/>
          <a:p>
            <a:pPr algn="just"/>
            <a:r>
              <a:rPr lang="en-US" dirty="0" smtClean="0"/>
              <a:t>The Aneka Service Model defines the basic requirements to implement a service that can be hosted in an Aneka Cloud.</a:t>
            </a:r>
          </a:p>
          <a:p>
            <a:pPr algn="just"/>
            <a:r>
              <a:rPr lang="en-US" dirty="0" smtClean="0"/>
              <a:t>Service that is hosted in the container must be compliant with </a:t>
            </a:r>
            <a:r>
              <a:rPr lang="en-US" b="1" dirty="0" smtClean="0"/>
              <a:t>the </a:t>
            </a:r>
            <a:r>
              <a:rPr lang="en-US" b="1" dirty="0" err="1" smtClean="0"/>
              <a:t>IService</a:t>
            </a:r>
            <a:r>
              <a:rPr lang="en-US" b="1" dirty="0" smtClean="0"/>
              <a:t> interface</a:t>
            </a:r>
            <a:r>
              <a:rPr lang="en-US" dirty="0" smtClean="0"/>
              <a:t>, which exposes the following methods and properties: </a:t>
            </a:r>
          </a:p>
          <a:p>
            <a:pPr lvl="1" algn="just"/>
            <a:r>
              <a:rPr lang="en-US" dirty="0" smtClean="0"/>
              <a:t>Name and status </a:t>
            </a:r>
          </a:p>
          <a:p>
            <a:pPr lvl="1" algn="just"/>
            <a:r>
              <a:rPr lang="en-US" dirty="0" smtClean="0"/>
              <a:t>Control operations such as Start, Stop, Pause, and Continue methods.</a:t>
            </a:r>
          </a:p>
          <a:p>
            <a:pPr lvl="1" algn="just"/>
            <a:r>
              <a:rPr lang="en-US" dirty="0" smtClean="0"/>
              <a:t>Message handling by means of the </a:t>
            </a:r>
            <a:r>
              <a:rPr lang="en-US" dirty="0" err="1" smtClean="0"/>
              <a:t>HandleMessage</a:t>
            </a:r>
            <a:r>
              <a:rPr lang="en-US" dirty="0" smtClean="0"/>
              <a:t> method.</a:t>
            </a:r>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Service life cycle</a:t>
            </a:r>
            <a:endParaRPr lang="en-US" dirty="0"/>
          </a:p>
        </p:txBody>
      </p:sp>
      <p:pic>
        <p:nvPicPr>
          <p:cNvPr id="29698" name="Picture 2"/>
          <p:cNvPicPr>
            <a:picLocks noGrp="1" noChangeAspect="1" noChangeArrowheads="1"/>
          </p:cNvPicPr>
          <p:nvPr>
            <p:ph idx="1"/>
          </p:nvPr>
        </p:nvPicPr>
        <p:blipFill>
          <a:blip r:embed="rId3"/>
          <a:srcRect/>
          <a:stretch>
            <a:fillRect/>
          </a:stretch>
        </p:blipFill>
        <p:spPr bwMode="auto">
          <a:xfrm>
            <a:off x="1828800" y="927359"/>
            <a:ext cx="5562599" cy="5953193"/>
          </a:xfrm>
          <a:prstGeom prst="rect">
            <a:avLst/>
          </a:prstGeom>
          <a:noFill/>
          <a:ln w="9525">
            <a:noFill/>
            <a:miter lim="800000"/>
            <a:headEnd/>
            <a:tailEnd/>
          </a:ln>
          <a:effectLst/>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ServiceBase</a:t>
            </a:r>
            <a:r>
              <a:rPr lang="en-US" dirty="0" smtClean="0"/>
              <a:t> class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This class is the base class of several services in the framework and provides some built-in features: </a:t>
            </a:r>
          </a:p>
          <a:p>
            <a:pPr lvl="1"/>
            <a:r>
              <a:rPr lang="en-US" dirty="0" smtClean="0"/>
              <a:t>Implementation of the basic properties exposed by </a:t>
            </a:r>
            <a:r>
              <a:rPr lang="en-US" dirty="0" err="1" smtClean="0"/>
              <a:t>Iservice</a:t>
            </a:r>
            <a:r>
              <a:rPr lang="en-US" dirty="0" smtClean="0"/>
              <a:t>.</a:t>
            </a:r>
          </a:p>
          <a:p>
            <a:pPr lvl="1"/>
            <a:r>
              <a:rPr lang="en-US" dirty="0" smtClean="0"/>
              <a:t>Implementation of the control operations with logging capabilities and state control.</a:t>
            </a:r>
          </a:p>
          <a:p>
            <a:pPr lvl="1"/>
            <a:r>
              <a:rPr lang="en-US" dirty="0" smtClean="0"/>
              <a:t>Built-in infrastructure for delivering a service specific client </a:t>
            </a:r>
          </a:p>
          <a:p>
            <a:pPr lvl="1"/>
            <a:r>
              <a:rPr lang="en-US" dirty="0" smtClean="0"/>
              <a:t>Support for service monitoring</a:t>
            </a:r>
            <a:endParaRPr 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Aneka uses a strongly typed message-passing communication model, whereby each service defines its own messages.</a:t>
            </a:r>
          </a:p>
          <a:p>
            <a:pPr algn="just"/>
            <a:r>
              <a:rPr lang="en-US" dirty="0" smtClean="0"/>
              <a:t>developers who implement new services in Aneka need also to define the type of messages that the services will use to communicate with services and clients.</a:t>
            </a:r>
          </a:p>
          <a:p>
            <a:pPr algn="just"/>
            <a:r>
              <a:rPr lang="en-US" b="1" dirty="0" smtClean="0"/>
              <a:t>class Message </a:t>
            </a:r>
            <a:r>
              <a:rPr lang="en-US" dirty="0" smtClean="0"/>
              <a:t>defining common properties such as:</a:t>
            </a:r>
          </a:p>
          <a:p>
            <a:pPr lvl="1" algn="just"/>
            <a:r>
              <a:rPr lang="en-US" dirty="0" smtClean="0"/>
              <a:t>Source node and target node </a:t>
            </a:r>
          </a:p>
          <a:p>
            <a:pPr lvl="1" algn="just"/>
            <a:r>
              <a:rPr lang="en-US" dirty="0" smtClean="0"/>
              <a:t>Source service and target service </a:t>
            </a:r>
          </a:p>
          <a:p>
            <a:pPr lvl="1" algn="just"/>
            <a:r>
              <a:rPr lang="en-US" dirty="0" smtClean="0"/>
              <a:t>Security credentials  </a:t>
            </a:r>
            <a:endParaRPr 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tools </a:t>
            </a:r>
            <a:endParaRPr lang="en-US" dirty="0"/>
          </a:p>
        </p:txBody>
      </p:sp>
      <p:sp>
        <p:nvSpPr>
          <p:cNvPr id="3" name="Content Placeholder 2"/>
          <p:cNvSpPr>
            <a:spLocks noGrp="1"/>
          </p:cNvSpPr>
          <p:nvPr>
            <p:ph idx="1"/>
          </p:nvPr>
        </p:nvSpPr>
        <p:spPr/>
        <p:txBody>
          <a:bodyPr/>
          <a:lstStyle/>
          <a:p>
            <a:pPr algn="just"/>
            <a:r>
              <a:rPr lang="en-US" dirty="0" smtClean="0"/>
              <a:t>Aneka is a pure </a:t>
            </a:r>
            <a:r>
              <a:rPr lang="en-US" dirty="0" err="1" smtClean="0"/>
              <a:t>PaaS</a:t>
            </a:r>
            <a:r>
              <a:rPr lang="en-US" dirty="0" smtClean="0"/>
              <a:t> implementation and requires virtual or physical hardware to be deployed. </a:t>
            </a:r>
          </a:p>
          <a:p>
            <a:pPr algn="just"/>
            <a:r>
              <a:rPr lang="en-US" b="1" dirty="0" smtClean="0"/>
              <a:t>Infrastructure management: </a:t>
            </a:r>
            <a:r>
              <a:rPr lang="en-US" dirty="0" smtClean="0"/>
              <a:t>Virtual hardware is generally managed by means of the </a:t>
            </a:r>
            <a:r>
              <a:rPr lang="en-US" b="1" i="1" dirty="0" smtClean="0"/>
              <a:t>Resource Provisioning Service</a:t>
            </a:r>
            <a:r>
              <a:rPr lang="en-US" dirty="0" smtClean="0"/>
              <a:t>, which acquires resources on demand according to the need of applications.</a:t>
            </a:r>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Platform management </a:t>
            </a:r>
            <a:endParaRPr lang="en-US" dirty="0"/>
          </a:p>
        </p:txBody>
      </p:sp>
      <p:sp>
        <p:nvSpPr>
          <p:cNvPr id="3" name="Content Placeholder 2"/>
          <p:cNvSpPr>
            <a:spLocks noGrp="1"/>
          </p:cNvSpPr>
          <p:nvPr>
            <p:ph idx="1"/>
          </p:nvPr>
        </p:nvSpPr>
        <p:spPr/>
        <p:txBody>
          <a:bodyPr>
            <a:normAutofit lnSpcReduction="10000"/>
          </a:bodyPr>
          <a:lstStyle/>
          <a:p>
            <a:r>
              <a:rPr lang="en-US" dirty="0" smtClean="0"/>
              <a:t>platform management are mostly concerned with the </a:t>
            </a:r>
            <a:r>
              <a:rPr lang="en-US" b="1" dirty="0" smtClean="0"/>
              <a:t>logical organization and structure of Aneka Clouds</a:t>
            </a:r>
            <a:r>
              <a:rPr lang="en-US" dirty="0" smtClean="0"/>
              <a:t>.</a:t>
            </a:r>
          </a:p>
          <a:p>
            <a:pPr algn="just"/>
            <a:r>
              <a:rPr lang="en-US" dirty="0" smtClean="0"/>
              <a:t>It is possible to partition the available hardware into several Clouds variably configured for different purposes.</a:t>
            </a:r>
          </a:p>
          <a:p>
            <a:pPr algn="just"/>
            <a:r>
              <a:rPr lang="en-US" b="1" dirty="0" smtClean="0"/>
              <a:t>Services: </a:t>
            </a:r>
            <a:r>
              <a:rPr lang="en-US" dirty="0" smtClean="0"/>
              <a:t>such as Cloud monitoring, resource provisioning and reservation, user management, and application profiling.</a:t>
            </a:r>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management </a:t>
            </a:r>
            <a:endParaRPr lang="en-US" dirty="0"/>
          </a:p>
        </p:txBody>
      </p:sp>
      <p:sp>
        <p:nvSpPr>
          <p:cNvPr id="3" name="Content Placeholder 2"/>
          <p:cNvSpPr>
            <a:spLocks noGrp="1"/>
          </p:cNvSpPr>
          <p:nvPr>
            <p:ph idx="1"/>
          </p:nvPr>
        </p:nvSpPr>
        <p:spPr/>
        <p:txBody>
          <a:bodyPr/>
          <a:lstStyle/>
          <a:p>
            <a:pPr algn="just"/>
            <a:r>
              <a:rPr lang="en-US" dirty="0" smtClean="0"/>
              <a:t>The </a:t>
            </a:r>
            <a:r>
              <a:rPr lang="en-US" b="1" dirty="0" smtClean="0"/>
              <a:t>management APIs </a:t>
            </a:r>
            <a:r>
              <a:rPr lang="en-US" dirty="0" smtClean="0"/>
              <a:t>provide </a:t>
            </a:r>
            <a:r>
              <a:rPr lang="en-US" dirty="0" smtClean="0"/>
              <a:t>administrators </a:t>
            </a:r>
            <a:r>
              <a:rPr lang="en-US" dirty="0" smtClean="0"/>
              <a:t>with monitoring and profiling features that help them track the usage of resources and relate them to users and applications.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loud"/>
          <p:cNvSpPr>
            <a:spLocks noChangeAspect="1" noEditPoints="1" noChangeArrowheads="1"/>
          </p:cNvSpPr>
          <p:nvPr/>
        </p:nvSpPr>
        <p:spPr bwMode="auto">
          <a:xfrm rot="415167">
            <a:off x="987425" y="1714500"/>
            <a:ext cx="7262813" cy="51609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0FEE2"/>
          </a:solidFill>
          <a:ln w="9525">
            <a:solidFill>
              <a:srgbClr val="000000"/>
            </a:solidFill>
            <a:miter lim="800000"/>
            <a:headEnd/>
            <a:tailEnd/>
          </a:ln>
        </p:spPr>
        <p:txBody>
          <a:bodyPr/>
          <a:lstStyle/>
          <a:p>
            <a:endParaRPr lang="en-US"/>
          </a:p>
        </p:txBody>
      </p:sp>
      <p:sp>
        <p:nvSpPr>
          <p:cNvPr id="5" name="Cloud 4"/>
          <p:cNvSpPr/>
          <p:nvPr/>
        </p:nvSpPr>
        <p:spPr bwMode="auto">
          <a:xfrm>
            <a:off x="2971800" y="4572000"/>
            <a:ext cx="1066800" cy="1371600"/>
          </a:xfrm>
          <a:prstGeom prst="cloud">
            <a:avLst/>
          </a:prstGeom>
          <a:solidFill>
            <a:srgbClr val="A6F4FC"/>
          </a:solidFill>
          <a:ln>
            <a:headEnd/>
            <a:tailEnd/>
          </a:ln>
        </p:spPr>
        <p:style>
          <a:lnRef idx="1">
            <a:schemeClr val="dk1"/>
          </a:lnRef>
          <a:fillRef idx="2">
            <a:schemeClr val="dk1"/>
          </a:fillRef>
          <a:effectRef idx="1">
            <a:schemeClr val="dk1"/>
          </a:effectRef>
          <a:fontRef idx="minor">
            <a:schemeClr val="dk1"/>
          </a:fontRef>
        </p:style>
        <p:txBody>
          <a:bodyPr tIns="91440" anchor="ctr" anchorCtr="1"/>
          <a:lstStyle/>
          <a:p>
            <a:pPr>
              <a:defRPr/>
            </a:pPr>
            <a:endParaRPr lang="en-US" sz="1400" dirty="0">
              <a:solidFill>
                <a:schemeClr val="accent3"/>
              </a:solidFill>
            </a:endParaRPr>
          </a:p>
        </p:txBody>
      </p:sp>
      <p:sp>
        <p:nvSpPr>
          <p:cNvPr id="36868" name="Rectangle 2"/>
          <p:cNvSpPr>
            <a:spLocks noGrp="1" noChangeArrowheads="1"/>
          </p:cNvSpPr>
          <p:nvPr>
            <p:ph type="title"/>
          </p:nvPr>
        </p:nvSpPr>
        <p:spPr/>
        <p:txBody>
          <a:bodyPr/>
          <a:lstStyle/>
          <a:p>
            <a:pPr eaLnBrk="1" hangingPunct="1"/>
            <a:r>
              <a:rPr lang="en-US" altLang="en-US" sz="3200" smtClean="0"/>
              <a:t>Cloud to shrink (unlease resources) with decrease in demand </a:t>
            </a:r>
            <a:endParaRPr lang="en-US" altLang="en-US" sz="2000" smtClean="0"/>
          </a:p>
        </p:txBody>
      </p:sp>
      <p:sp>
        <p:nvSpPr>
          <p:cNvPr id="6" name="Cloud 5"/>
          <p:cNvSpPr/>
          <p:nvPr/>
        </p:nvSpPr>
        <p:spPr bwMode="auto">
          <a:xfrm>
            <a:off x="4038600" y="4648200"/>
            <a:ext cx="1447800" cy="1600200"/>
          </a:xfrm>
          <a:prstGeom prst="cloud">
            <a:avLst/>
          </a:prstGeom>
          <a:solidFill>
            <a:srgbClr val="66CCFF"/>
          </a:solidFill>
          <a:ln>
            <a:headEnd/>
            <a:tailEnd/>
          </a:ln>
        </p:spPr>
        <p:style>
          <a:lnRef idx="1">
            <a:schemeClr val="dk1"/>
          </a:lnRef>
          <a:fillRef idx="2">
            <a:schemeClr val="dk1"/>
          </a:fillRef>
          <a:effectRef idx="1">
            <a:schemeClr val="dk1"/>
          </a:effectRef>
          <a:fontRef idx="minor">
            <a:schemeClr val="dk1"/>
          </a:fontRef>
        </p:style>
        <p:txBody>
          <a:bodyPr tIns="91440" anchor="ctr" anchorCtr="1"/>
          <a:lstStyle/>
          <a:p>
            <a:pPr>
              <a:defRPr/>
            </a:pPr>
            <a:endParaRPr lang="en-US" sz="1400" dirty="0">
              <a:solidFill>
                <a:schemeClr val="accent3"/>
              </a:solidFill>
            </a:endParaRPr>
          </a:p>
        </p:txBody>
      </p:sp>
      <p:graphicFrame>
        <p:nvGraphicFramePr>
          <p:cNvPr id="36870" name="Object 4"/>
          <p:cNvGraphicFramePr>
            <a:graphicFrameLocks noChangeAspect="1"/>
          </p:cNvGraphicFramePr>
          <p:nvPr>
            <p:ph idx="4294967295"/>
          </p:nvPr>
        </p:nvGraphicFramePr>
        <p:xfrm>
          <a:off x="1944688" y="1447800"/>
          <a:ext cx="5141912" cy="5226050"/>
        </p:xfrm>
        <a:graphic>
          <a:graphicData uri="http://schemas.openxmlformats.org/presentationml/2006/ole">
            <p:oleObj spid="_x0000_s4098" name="Visio" r:id="rId3" imgW="4462923" imgH="4535785" progId="">
              <p:embed/>
            </p:oleObj>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838200" y="1901825"/>
            <a:ext cx="8077200" cy="4456113"/>
          </a:xfrm>
        </p:spPr>
        <p:txBody>
          <a:bodyPr/>
          <a:lstStyle/>
          <a:p>
            <a:pPr eaLnBrk="1" hangingPunct="1">
              <a:buFont typeface="Wingdings" pitchFamily="2" charset="2"/>
              <a:buNone/>
            </a:pPr>
            <a:endParaRPr lang="en-US" altLang="en-US" sz="3200" smtClean="0">
              <a:solidFill>
                <a:srgbClr val="DDDDDD"/>
              </a:solidFill>
            </a:endParaRPr>
          </a:p>
        </p:txBody>
      </p:sp>
      <p:sp>
        <p:nvSpPr>
          <p:cNvPr id="37892" name="Cloud"/>
          <p:cNvSpPr>
            <a:spLocks noChangeAspect="1" noEditPoints="1" noChangeArrowheads="1"/>
          </p:cNvSpPr>
          <p:nvPr/>
        </p:nvSpPr>
        <p:spPr bwMode="auto">
          <a:xfrm>
            <a:off x="3327400" y="4919663"/>
            <a:ext cx="2997200" cy="20081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FFFFFF"/>
              </a:gs>
              <a:gs pos="100000">
                <a:srgbClr val="C0C0C0"/>
              </a:gs>
            </a:gsLst>
            <a:lin ang="5400000" scaled="1"/>
          </a:gradFill>
          <a:ln w="9525">
            <a:solidFill>
              <a:srgbClr val="000000"/>
            </a:solidFill>
            <a:miter lim="800000"/>
            <a:headEnd/>
            <a:tailEnd/>
          </a:ln>
          <a:effectLst>
            <a:outerShdw dist="53882" dir="2700000" algn="ctr" rotWithShape="0">
              <a:srgbClr val="777777"/>
            </a:outerShdw>
          </a:effectLst>
        </p:spPr>
        <p:txBody>
          <a:bodyPr/>
          <a:lstStyle/>
          <a:p>
            <a:endParaRPr lang="en-US"/>
          </a:p>
        </p:txBody>
      </p:sp>
      <p:sp>
        <p:nvSpPr>
          <p:cNvPr id="37893" name="Cloud"/>
          <p:cNvSpPr>
            <a:spLocks noChangeAspect="1" noEditPoints="1" noChangeArrowheads="1"/>
          </p:cNvSpPr>
          <p:nvPr/>
        </p:nvSpPr>
        <p:spPr bwMode="auto">
          <a:xfrm>
            <a:off x="5892800" y="1427163"/>
            <a:ext cx="2997200" cy="20081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FFFFFF"/>
              </a:gs>
              <a:gs pos="100000">
                <a:srgbClr val="C0C0C0"/>
              </a:gs>
            </a:gsLst>
            <a:lin ang="5400000" scaled="1"/>
          </a:gradFill>
          <a:ln w="9525">
            <a:solidFill>
              <a:srgbClr val="000000"/>
            </a:solidFill>
            <a:miter lim="800000"/>
            <a:headEnd/>
            <a:tailEnd/>
          </a:ln>
          <a:effectLst>
            <a:outerShdw dist="53882" dir="2700000" algn="ctr" rotWithShape="0">
              <a:srgbClr val="777777"/>
            </a:outerShdw>
          </a:effectLst>
        </p:spPr>
        <p:txBody>
          <a:bodyPr/>
          <a:lstStyle/>
          <a:p>
            <a:endParaRPr lang="en-US"/>
          </a:p>
        </p:txBody>
      </p:sp>
      <p:sp>
        <p:nvSpPr>
          <p:cNvPr id="37894" name="Cloud"/>
          <p:cNvSpPr>
            <a:spLocks noChangeAspect="1" noEditPoints="1" noChangeArrowheads="1"/>
          </p:cNvSpPr>
          <p:nvPr/>
        </p:nvSpPr>
        <p:spPr bwMode="auto">
          <a:xfrm>
            <a:off x="685800" y="4060825"/>
            <a:ext cx="2997200" cy="20081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FFFFFF"/>
              </a:gs>
              <a:gs pos="100000">
                <a:srgbClr val="C0C0C0"/>
              </a:gs>
            </a:gsLst>
            <a:lin ang="5400000" scaled="1"/>
          </a:gradFill>
          <a:ln w="9525">
            <a:solidFill>
              <a:srgbClr val="000000"/>
            </a:solidFill>
            <a:miter lim="800000"/>
            <a:headEnd/>
            <a:tailEnd/>
          </a:ln>
          <a:effectLst>
            <a:outerShdw dist="53882" dir="2700000" algn="ctr" rotWithShape="0">
              <a:srgbClr val="777777"/>
            </a:outerShdw>
          </a:effectLst>
        </p:spPr>
        <p:txBody>
          <a:bodyPr/>
          <a:lstStyle/>
          <a:p>
            <a:endParaRPr lang="en-US"/>
          </a:p>
        </p:txBody>
      </p:sp>
      <p:sp>
        <p:nvSpPr>
          <p:cNvPr id="37895" name="Cloud"/>
          <p:cNvSpPr>
            <a:spLocks noChangeAspect="1" noEditPoints="1" noChangeArrowheads="1"/>
          </p:cNvSpPr>
          <p:nvPr/>
        </p:nvSpPr>
        <p:spPr bwMode="auto">
          <a:xfrm>
            <a:off x="3987800" y="1427163"/>
            <a:ext cx="2997200" cy="20081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FFFFFF"/>
              </a:gs>
              <a:gs pos="100000">
                <a:srgbClr val="C0C0C0"/>
              </a:gs>
            </a:gsLst>
            <a:lin ang="5400000" scaled="1"/>
          </a:gradFill>
          <a:ln w="9525">
            <a:solidFill>
              <a:srgbClr val="000000"/>
            </a:solidFill>
            <a:miter lim="800000"/>
            <a:headEnd/>
            <a:tailEnd/>
          </a:ln>
          <a:effectLst>
            <a:outerShdw dist="53882" dir="2700000" algn="ctr" rotWithShape="0">
              <a:srgbClr val="777777"/>
            </a:outerShdw>
          </a:effectLst>
        </p:spPr>
        <p:txBody>
          <a:bodyPr/>
          <a:lstStyle/>
          <a:p>
            <a:endParaRPr lang="en-US"/>
          </a:p>
        </p:txBody>
      </p:sp>
      <p:sp>
        <p:nvSpPr>
          <p:cNvPr id="37896" name="Cloud"/>
          <p:cNvSpPr>
            <a:spLocks noChangeAspect="1" noEditPoints="1" noChangeArrowheads="1"/>
          </p:cNvSpPr>
          <p:nvPr/>
        </p:nvSpPr>
        <p:spPr bwMode="auto">
          <a:xfrm>
            <a:off x="2171700" y="2754313"/>
            <a:ext cx="3784600" cy="2535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FFFFFF"/>
              </a:gs>
              <a:gs pos="100000">
                <a:srgbClr val="C0C0C0"/>
              </a:gs>
            </a:gsLst>
            <a:lin ang="5400000" scaled="1"/>
          </a:gradFill>
          <a:ln w="9525">
            <a:solidFill>
              <a:srgbClr val="000000"/>
            </a:solidFill>
            <a:miter lim="800000"/>
            <a:headEnd/>
            <a:tailEnd/>
          </a:ln>
          <a:effectLst>
            <a:outerShdw dist="53882" dir="2700000" algn="ctr" rotWithShape="0">
              <a:srgbClr val="777777"/>
            </a:outerShdw>
          </a:effectLst>
        </p:spPr>
        <p:txBody>
          <a:bodyPr/>
          <a:lstStyle/>
          <a:p>
            <a:endParaRPr lang="en-US"/>
          </a:p>
        </p:txBody>
      </p:sp>
      <p:sp>
        <p:nvSpPr>
          <p:cNvPr id="37897" name="Cloud"/>
          <p:cNvSpPr>
            <a:spLocks noChangeAspect="1" noEditPoints="1" noChangeArrowheads="1"/>
          </p:cNvSpPr>
          <p:nvPr/>
        </p:nvSpPr>
        <p:spPr bwMode="auto">
          <a:xfrm>
            <a:off x="1206500" y="1592263"/>
            <a:ext cx="2997200" cy="20081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FFFFFF"/>
              </a:gs>
              <a:gs pos="100000">
                <a:srgbClr val="C0C0C0"/>
              </a:gs>
            </a:gsLst>
            <a:lin ang="5400000" scaled="1"/>
          </a:gradFill>
          <a:ln w="9525">
            <a:solidFill>
              <a:srgbClr val="000000"/>
            </a:solidFill>
            <a:miter lim="800000"/>
            <a:headEnd/>
            <a:tailEnd/>
          </a:ln>
          <a:effectLst>
            <a:outerShdw dist="53882" dir="2700000" algn="ctr" rotWithShape="0">
              <a:srgbClr val="777777"/>
            </a:outerShdw>
          </a:effectLst>
        </p:spPr>
        <p:txBody>
          <a:bodyPr/>
          <a:lstStyle/>
          <a:p>
            <a:endParaRPr lang="en-US"/>
          </a:p>
        </p:txBody>
      </p:sp>
      <p:sp>
        <p:nvSpPr>
          <p:cNvPr id="37898" name="Cloud"/>
          <p:cNvSpPr>
            <a:spLocks noChangeAspect="1" noEditPoints="1" noChangeArrowheads="1"/>
          </p:cNvSpPr>
          <p:nvPr/>
        </p:nvSpPr>
        <p:spPr bwMode="auto">
          <a:xfrm>
            <a:off x="5486400" y="2798763"/>
            <a:ext cx="2997200" cy="20081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FFFFFF"/>
              </a:gs>
              <a:gs pos="100000">
                <a:srgbClr val="C0C0C0"/>
              </a:gs>
            </a:gsLst>
            <a:lin ang="5400000" scaled="1"/>
          </a:gradFill>
          <a:ln w="9525">
            <a:solidFill>
              <a:srgbClr val="000000"/>
            </a:solidFill>
            <a:miter lim="800000"/>
            <a:headEnd/>
            <a:tailEnd/>
          </a:ln>
          <a:effectLst>
            <a:outerShdw dist="53882" dir="2700000" algn="ctr" rotWithShape="0">
              <a:srgbClr val="777777"/>
            </a:outerShdw>
          </a:effectLst>
        </p:spPr>
        <p:txBody>
          <a:bodyPr/>
          <a:lstStyle/>
          <a:p>
            <a:endParaRPr lang="en-US"/>
          </a:p>
        </p:txBody>
      </p:sp>
      <p:grpSp>
        <p:nvGrpSpPr>
          <p:cNvPr id="2" name="Group 11"/>
          <p:cNvGrpSpPr>
            <a:grpSpLocks/>
          </p:cNvGrpSpPr>
          <p:nvPr/>
        </p:nvGrpSpPr>
        <p:grpSpPr bwMode="auto">
          <a:xfrm>
            <a:off x="5832475" y="4759325"/>
            <a:ext cx="3270250" cy="2251075"/>
            <a:chOff x="3674" y="2856"/>
            <a:chExt cx="2060" cy="1418"/>
          </a:xfrm>
        </p:grpSpPr>
        <p:sp>
          <p:nvSpPr>
            <p:cNvPr id="37909" name="AutoShape 12"/>
            <p:cNvSpPr>
              <a:spLocks noChangeArrowheads="1"/>
            </p:cNvSpPr>
            <p:nvPr/>
          </p:nvSpPr>
          <p:spPr bwMode="auto">
            <a:xfrm>
              <a:off x="3674" y="2856"/>
              <a:ext cx="1315" cy="752"/>
            </a:xfrm>
            <a:prstGeom prst="cloudCallout">
              <a:avLst>
                <a:gd name="adj1" fmla="val 30227"/>
                <a:gd name="adj2" fmla="val 67685"/>
              </a:avLst>
            </a:prstGeom>
            <a:gradFill rotWithShape="1">
              <a:gsLst>
                <a:gs pos="0">
                  <a:schemeClr val="bg1"/>
                </a:gs>
                <a:gs pos="100000">
                  <a:schemeClr val="accent1"/>
                </a:gs>
              </a:gsLst>
              <a:lin ang="5400000" scaled="1"/>
            </a:gradFill>
            <a:ln w="9525">
              <a:solidFill>
                <a:schemeClr val="tx1"/>
              </a:solidFill>
              <a:round/>
              <a:headEnd/>
              <a:tailEnd/>
            </a:ln>
          </p:spPr>
          <p:txBody>
            <a:bodyPr/>
            <a:lstStyle/>
            <a:p>
              <a:endParaRPr lang="en-US" altLang="en-US" sz="1800">
                <a:latin typeface="Arial" charset="0"/>
              </a:endParaRPr>
            </a:p>
          </p:txBody>
        </p:sp>
        <p:sp>
          <p:nvSpPr>
            <p:cNvPr id="37910" name="Text Box 13"/>
            <p:cNvSpPr txBox="1">
              <a:spLocks noChangeArrowheads="1"/>
            </p:cNvSpPr>
            <p:nvPr/>
          </p:nvSpPr>
          <p:spPr bwMode="auto">
            <a:xfrm>
              <a:off x="3814" y="3018"/>
              <a:ext cx="1133" cy="326"/>
            </a:xfrm>
            <a:prstGeom prst="rect">
              <a:avLst/>
            </a:prstGeom>
            <a:noFill/>
            <a:ln w="9525">
              <a:noFill/>
              <a:miter lim="800000"/>
              <a:headEnd/>
              <a:tailEnd/>
            </a:ln>
          </p:spPr>
          <p:txBody>
            <a:bodyPr wrap="none">
              <a:spAutoFit/>
            </a:bodyPr>
            <a:lstStyle/>
            <a:p>
              <a:r>
                <a:rPr lang="en-US" altLang="zh-CN" sz="1400" b="1">
                  <a:latin typeface="Arial" charset="0"/>
                </a:rPr>
                <a:t>Complex decisions</a:t>
              </a:r>
              <a:br>
                <a:rPr lang="en-US" altLang="zh-CN" sz="1400" b="1">
                  <a:latin typeface="Arial" charset="0"/>
                </a:rPr>
              </a:br>
              <a:r>
                <a:rPr lang="en-US" altLang="zh-CN" sz="1400" b="1">
                  <a:latin typeface="Arial" charset="0"/>
                </a:rPr>
                <a:t>to make?</a:t>
              </a:r>
            </a:p>
          </p:txBody>
        </p:sp>
        <p:pic>
          <p:nvPicPr>
            <p:cNvPr id="37911" name="Picture 14" descr="buddy"/>
            <p:cNvPicPr>
              <a:picLocks noChangeAspect="1" noChangeArrowheads="1"/>
            </p:cNvPicPr>
            <p:nvPr/>
          </p:nvPicPr>
          <p:blipFill>
            <a:blip r:embed="rId2"/>
            <a:srcRect/>
            <a:stretch>
              <a:fillRect/>
            </a:stretch>
          </p:blipFill>
          <p:spPr bwMode="auto">
            <a:xfrm>
              <a:off x="4782" y="3349"/>
              <a:ext cx="952" cy="925"/>
            </a:xfrm>
            <a:prstGeom prst="rect">
              <a:avLst/>
            </a:prstGeom>
            <a:noFill/>
            <a:ln w="9525">
              <a:noFill/>
              <a:miter lim="800000"/>
              <a:headEnd/>
              <a:tailEnd/>
            </a:ln>
          </p:spPr>
        </p:pic>
      </p:grpSp>
      <p:sp>
        <p:nvSpPr>
          <p:cNvPr id="37900" name="Text Box 30"/>
          <p:cNvSpPr txBox="1">
            <a:spLocks noChangeArrowheads="1"/>
          </p:cNvSpPr>
          <p:nvPr/>
        </p:nvSpPr>
        <p:spPr bwMode="auto">
          <a:xfrm>
            <a:off x="5943600" y="3657600"/>
            <a:ext cx="2016125" cy="495300"/>
          </a:xfrm>
          <a:prstGeom prst="rect">
            <a:avLst/>
          </a:prstGeom>
          <a:gradFill rotWithShape="1">
            <a:gsLst>
              <a:gs pos="0">
                <a:srgbClr val="000066"/>
              </a:gs>
              <a:gs pos="100000">
                <a:srgbClr val="0033CC"/>
              </a:gs>
            </a:gsLst>
            <a:lin ang="5400000" scaled="1"/>
          </a:gradFill>
          <a:ln w="9525" algn="ctr">
            <a:solidFill>
              <a:srgbClr val="000066"/>
            </a:solidFill>
            <a:miter lim="800000"/>
            <a:headEnd/>
            <a:tailEnd/>
          </a:ln>
        </p:spPr>
        <p:txBody>
          <a:bodyPr lIns="182880" tIns="137160" rIns="182880" bIns="137160">
            <a:spAutoFit/>
          </a:bodyPr>
          <a:lstStyle/>
          <a:p>
            <a:r>
              <a:rPr lang="en-US" altLang="en-US" sz="1400" b="1">
                <a:solidFill>
                  <a:schemeClr val="bg1"/>
                </a:solidFill>
                <a:latin typeface="Arial" charset="0"/>
              </a:rPr>
              <a:t>Manjrasoft Aneka</a:t>
            </a:r>
          </a:p>
        </p:txBody>
      </p:sp>
      <p:sp>
        <p:nvSpPr>
          <p:cNvPr id="37901" name="Text Box 31"/>
          <p:cNvSpPr txBox="1">
            <a:spLocks noChangeArrowheads="1"/>
          </p:cNvSpPr>
          <p:nvPr/>
        </p:nvSpPr>
        <p:spPr bwMode="auto">
          <a:xfrm rot="1140777">
            <a:off x="3089275" y="4033838"/>
            <a:ext cx="1460500" cy="495300"/>
          </a:xfrm>
          <a:prstGeom prst="rect">
            <a:avLst/>
          </a:prstGeom>
          <a:gradFill rotWithShape="1">
            <a:gsLst>
              <a:gs pos="0">
                <a:srgbClr val="990033"/>
              </a:gs>
              <a:gs pos="100000">
                <a:srgbClr val="CC0066"/>
              </a:gs>
            </a:gsLst>
            <a:lin ang="5400000" scaled="1"/>
          </a:gradFill>
          <a:ln w="9525" algn="ctr">
            <a:solidFill>
              <a:srgbClr val="990033"/>
            </a:solidFill>
            <a:miter lim="800000"/>
            <a:headEnd/>
            <a:tailEnd/>
          </a:ln>
        </p:spPr>
        <p:txBody>
          <a:bodyPr wrap="none" lIns="182880" tIns="137160" rIns="182880" bIns="137160">
            <a:spAutoFit/>
          </a:bodyPr>
          <a:lstStyle/>
          <a:p>
            <a:r>
              <a:rPr lang="en-US" altLang="en-US" sz="1400" b="1">
                <a:solidFill>
                  <a:schemeClr val="bg1"/>
                </a:solidFill>
                <a:latin typeface="Arial" charset="0"/>
              </a:rPr>
              <a:t>Amazon EC2</a:t>
            </a:r>
          </a:p>
        </p:txBody>
      </p:sp>
      <p:sp>
        <p:nvSpPr>
          <p:cNvPr id="37902" name="Text Box 32"/>
          <p:cNvSpPr txBox="1">
            <a:spLocks noChangeArrowheads="1"/>
          </p:cNvSpPr>
          <p:nvPr/>
        </p:nvSpPr>
        <p:spPr bwMode="auto">
          <a:xfrm rot="-1500000">
            <a:off x="3995738" y="5554663"/>
            <a:ext cx="1514475" cy="495300"/>
          </a:xfrm>
          <a:prstGeom prst="rect">
            <a:avLst/>
          </a:prstGeom>
          <a:gradFill rotWithShape="1">
            <a:gsLst>
              <a:gs pos="0">
                <a:srgbClr val="292929"/>
              </a:gs>
              <a:gs pos="100000">
                <a:srgbClr val="777777"/>
              </a:gs>
            </a:gsLst>
            <a:lin ang="5400000" scaled="1"/>
          </a:gradFill>
          <a:ln w="9525" algn="ctr">
            <a:solidFill>
              <a:srgbClr val="292929"/>
            </a:solidFill>
            <a:miter lim="800000"/>
            <a:headEnd/>
            <a:tailEnd/>
          </a:ln>
        </p:spPr>
        <p:txBody>
          <a:bodyPr lIns="182880" tIns="137160" rIns="182880" bIns="137160">
            <a:spAutoFit/>
          </a:bodyPr>
          <a:lstStyle/>
          <a:p>
            <a:r>
              <a:rPr lang="en-US" altLang="en-US" sz="1400" b="1">
                <a:solidFill>
                  <a:schemeClr val="bg1"/>
                </a:solidFill>
                <a:latin typeface="Arial" charset="0"/>
              </a:rPr>
              <a:t>Amazon S3</a:t>
            </a:r>
          </a:p>
        </p:txBody>
      </p:sp>
      <p:sp>
        <p:nvSpPr>
          <p:cNvPr id="37903" name="Text Box 33"/>
          <p:cNvSpPr txBox="1">
            <a:spLocks noChangeArrowheads="1"/>
          </p:cNvSpPr>
          <p:nvPr/>
        </p:nvSpPr>
        <p:spPr bwMode="auto">
          <a:xfrm rot="-1200000">
            <a:off x="1016000" y="4970463"/>
            <a:ext cx="1968500" cy="495300"/>
          </a:xfrm>
          <a:prstGeom prst="rect">
            <a:avLst/>
          </a:prstGeom>
          <a:gradFill rotWithShape="1">
            <a:gsLst>
              <a:gs pos="0">
                <a:srgbClr val="990000"/>
              </a:gs>
              <a:gs pos="100000">
                <a:srgbClr val="FF0000"/>
              </a:gs>
            </a:gsLst>
            <a:lin ang="5400000" scaled="1"/>
          </a:gradFill>
          <a:ln w="9525" algn="ctr">
            <a:solidFill>
              <a:srgbClr val="990000"/>
            </a:solidFill>
            <a:miter lim="800000"/>
            <a:headEnd/>
            <a:tailEnd/>
          </a:ln>
        </p:spPr>
        <p:txBody>
          <a:bodyPr wrap="none" lIns="182880" tIns="137160" rIns="182880" bIns="137160">
            <a:spAutoFit/>
          </a:bodyPr>
          <a:lstStyle/>
          <a:p>
            <a:r>
              <a:rPr lang="en-US" altLang="en-US" sz="1400" b="1">
                <a:solidFill>
                  <a:schemeClr val="bg1"/>
                </a:solidFill>
                <a:latin typeface="Arial" charset="0"/>
              </a:rPr>
              <a:t>Google AppEngine</a:t>
            </a:r>
          </a:p>
        </p:txBody>
      </p:sp>
      <p:sp>
        <p:nvSpPr>
          <p:cNvPr id="37904" name="Text Box 34"/>
          <p:cNvSpPr txBox="1">
            <a:spLocks noChangeArrowheads="1"/>
          </p:cNvSpPr>
          <p:nvPr/>
        </p:nvSpPr>
        <p:spPr bwMode="auto">
          <a:xfrm rot="-1559873">
            <a:off x="4321175" y="1811338"/>
            <a:ext cx="1074738" cy="495300"/>
          </a:xfrm>
          <a:prstGeom prst="rect">
            <a:avLst/>
          </a:prstGeom>
          <a:solidFill>
            <a:srgbClr val="CCFFFF"/>
          </a:solidFill>
          <a:ln w="9525" algn="ctr">
            <a:solidFill>
              <a:srgbClr val="3399FF"/>
            </a:solidFill>
            <a:miter lim="800000"/>
            <a:headEnd/>
            <a:tailEnd/>
          </a:ln>
        </p:spPr>
        <p:txBody>
          <a:bodyPr wrap="none" lIns="182880" tIns="137160" rIns="182880" bIns="137160">
            <a:spAutoFit/>
          </a:bodyPr>
          <a:lstStyle/>
          <a:p>
            <a:r>
              <a:rPr lang="en-US" altLang="en-US" sz="1400" b="1">
                <a:latin typeface="Arial" charset="0"/>
              </a:rPr>
              <a:t>Nirvanix</a:t>
            </a:r>
          </a:p>
        </p:txBody>
      </p:sp>
      <p:sp>
        <p:nvSpPr>
          <p:cNvPr id="37905" name="Text Box 35"/>
          <p:cNvSpPr txBox="1">
            <a:spLocks noChangeArrowheads="1"/>
          </p:cNvSpPr>
          <p:nvPr/>
        </p:nvSpPr>
        <p:spPr bwMode="auto">
          <a:xfrm rot="8400000" flipV="1">
            <a:off x="4117975" y="3186113"/>
            <a:ext cx="1320800" cy="492125"/>
          </a:xfrm>
          <a:prstGeom prst="rect">
            <a:avLst/>
          </a:prstGeom>
          <a:gradFill rotWithShape="1">
            <a:gsLst>
              <a:gs pos="0">
                <a:srgbClr val="FF9933"/>
              </a:gs>
              <a:gs pos="100000">
                <a:srgbClr val="FFCC00"/>
              </a:gs>
            </a:gsLst>
            <a:lin ang="5400000" scaled="1"/>
          </a:gradFill>
          <a:ln w="9525" algn="ctr">
            <a:solidFill>
              <a:srgbClr val="FF9933"/>
            </a:solidFill>
            <a:miter lim="800000"/>
            <a:headEnd/>
            <a:tailEnd/>
          </a:ln>
        </p:spPr>
        <p:txBody>
          <a:bodyPr lIns="182880" tIns="137160" rIns="182880" bIns="137160">
            <a:spAutoFit/>
          </a:bodyPr>
          <a:lstStyle/>
          <a:p>
            <a:r>
              <a:rPr lang="en-US" altLang="en-US" sz="1400" b="1">
                <a:latin typeface="Arial" charset="0"/>
              </a:rPr>
              <a:t>Fujitsu</a:t>
            </a:r>
          </a:p>
        </p:txBody>
      </p:sp>
      <p:sp>
        <p:nvSpPr>
          <p:cNvPr id="37906" name="Text Box 36"/>
          <p:cNvSpPr txBox="1">
            <a:spLocks noChangeArrowheads="1"/>
          </p:cNvSpPr>
          <p:nvPr/>
        </p:nvSpPr>
        <p:spPr bwMode="auto">
          <a:xfrm rot="-1200000">
            <a:off x="6205538" y="1801813"/>
            <a:ext cx="1714500" cy="495300"/>
          </a:xfrm>
          <a:prstGeom prst="rect">
            <a:avLst/>
          </a:prstGeom>
          <a:gradFill rotWithShape="1">
            <a:gsLst>
              <a:gs pos="0">
                <a:srgbClr val="0099FF"/>
              </a:gs>
              <a:gs pos="100000">
                <a:srgbClr val="66CCFF"/>
              </a:gs>
            </a:gsLst>
            <a:lin ang="5400000" scaled="1"/>
          </a:gradFill>
          <a:ln w="9525" algn="ctr">
            <a:solidFill>
              <a:srgbClr val="3399FF"/>
            </a:solidFill>
            <a:miter lim="800000"/>
            <a:headEnd/>
            <a:tailEnd/>
          </a:ln>
        </p:spPr>
        <p:txBody>
          <a:bodyPr wrap="none" lIns="182880" tIns="137160" rIns="182880" bIns="137160">
            <a:spAutoFit/>
          </a:bodyPr>
          <a:lstStyle/>
          <a:p>
            <a:r>
              <a:rPr lang="en-US" altLang="en-US" sz="1400" b="1">
                <a:solidFill>
                  <a:schemeClr val="bg1"/>
                </a:solidFill>
                <a:latin typeface="Arial" charset="0"/>
              </a:rPr>
              <a:t>Microsoft Azure</a:t>
            </a:r>
          </a:p>
        </p:txBody>
      </p:sp>
      <p:sp>
        <p:nvSpPr>
          <p:cNvPr id="37907" name="Text Box 37"/>
          <p:cNvSpPr txBox="1">
            <a:spLocks noChangeArrowheads="1"/>
          </p:cNvSpPr>
          <p:nvPr/>
        </p:nvSpPr>
        <p:spPr bwMode="auto">
          <a:xfrm rot="-1200000">
            <a:off x="1563688" y="2038350"/>
            <a:ext cx="1757362" cy="495300"/>
          </a:xfrm>
          <a:prstGeom prst="rect">
            <a:avLst/>
          </a:prstGeom>
          <a:gradFill rotWithShape="1">
            <a:gsLst>
              <a:gs pos="0">
                <a:srgbClr val="990000"/>
              </a:gs>
              <a:gs pos="100000">
                <a:srgbClr val="FF0000"/>
              </a:gs>
            </a:gsLst>
            <a:lin ang="5400000" scaled="1"/>
          </a:gradFill>
          <a:ln w="9525" algn="ctr">
            <a:solidFill>
              <a:srgbClr val="990000"/>
            </a:solidFill>
            <a:miter lim="800000"/>
            <a:headEnd/>
            <a:tailEnd/>
          </a:ln>
        </p:spPr>
        <p:txBody>
          <a:bodyPr wrap="none" lIns="182880" tIns="137160" rIns="182880" bIns="137160">
            <a:spAutoFit/>
          </a:bodyPr>
          <a:lstStyle/>
          <a:p>
            <a:r>
              <a:rPr lang="en-US" altLang="en-US" sz="1400" b="1">
                <a:solidFill>
                  <a:schemeClr val="bg1"/>
                </a:solidFill>
                <a:latin typeface="Arial" charset="0"/>
              </a:rPr>
              <a:t>Citrix XenServer</a:t>
            </a:r>
          </a:p>
        </p:txBody>
      </p:sp>
      <p:sp>
        <p:nvSpPr>
          <p:cNvPr id="37908" name="Text Box 30"/>
          <p:cNvSpPr txBox="1">
            <a:spLocks noChangeArrowheads="1"/>
          </p:cNvSpPr>
          <p:nvPr/>
        </p:nvSpPr>
        <p:spPr bwMode="auto">
          <a:xfrm>
            <a:off x="1143000" y="3352800"/>
            <a:ext cx="2016125" cy="495300"/>
          </a:xfrm>
          <a:prstGeom prst="rect">
            <a:avLst/>
          </a:prstGeom>
          <a:gradFill rotWithShape="1">
            <a:gsLst>
              <a:gs pos="0">
                <a:srgbClr val="000066"/>
              </a:gs>
              <a:gs pos="100000">
                <a:srgbClr val="0033CC"/>
              </a:gs>
            </a:gsLst>
            <a:lin ang="5400000" scaled="1"/>
          </a:gradFill>
          <a:ln w="9525" algn="ctr">
            <a:solidFill>
              <a:srgbClr val="000066"/>
            </a:solidFill>
            <a:miter lim="800000"/>
            <a:headEnd/>
            <a:tailEnd/>
          </a:ln>
        </p:spPr>
        <p:txBody>
          <a:bodyPr lIns="182880" tIns="137160" rIns="182880" bIns="137160">
            <a:spAutoFit/>
          </a:bodyPr>
          <a:lstStyle/>
          <a:p>
            <a:r>
              <a:rPr lang="en-US" altLang="en-US" sz="1400" b="1">
                <a:solidFill>
                  <a:schemeClr val="bg1"/>
                </a:solidFill>
                <a:latin typeface="Arial" charset="0"/>
              </a:rPr>
              <a:t>IBM Cloud</a:t>
            </a:r>
          </a:p>
        </p:txBody>
      </p:sp>
      <p:sp>
        <p:nvSpPr>
          <p:cNvPr id="24" name="Title 23"/>
          <p:cNvSpPr>
            <a:spLocks noGrp="1"/>
          </p:cNvSpPr>
          <p:nvPr>
            <p:ph type="title"/>
          </p:nvPr>
        </p:nvSpPr>
        <p:spPr/>
        <p:txBody>
          <a:bodyPr>
            <a:noAutofit/>
          </a:bodyPr>
          <a:lstStyle/>
          <a:p>
            <a:r>
              <a:rPr lang="it-IT" altLang="en-US" sz="3200" dirty="0" smtClean="0"/>
              <a:t>Many Cloud Offerings: Good, but new issues-“vendor lock in”, “scaling” across clouds</a:t>
            </a:r>
            <a:endParaRPr lang="en-US" sz="32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A Closer Look-</a:t>
            </a:r>
            <a:r>
              <a:rPr lang="en-US" dirty="0"/>
              <a:t>Practical examples </a:t>
            </a:r>
          </a:p>
        </p:txBody>
      </p:sp>
      <p:sp>
        <p:nvSpPr>
          <p:cNvPr id="3" name="Content Placeholder 2"/>
          <p:cNvSpPr>
            <a:spLocks noGrp="1"/>
          </p:cNvSpPr>
          <p:nvPr>
            <p:ph idx="1"/>
          </p:nvPr>
        </p:nvSpPr>
        <p:spPr>
          <a:xfrm>
            <a:off x="533400" y="1066800"/>
            <a:ext cx="8229600" cy="4525963"/>
          </a:xfrm>
        </p:spPr>
        <p:txBody>
          <a:bodyPr/>
          <a:lstStyle/>
          <a:p>
            <a:pPr algn="just"/>
            <a:r>
              <a:rPr lang="en-US" b="1" dirty="0" smtClean="0"/>
              <a:t>Large enterprises can off load some of their activities to cloud-based systems</a:t>
            </a:r>
            <a:r>
              <a:rPr lang="en-US" b="1" dirty="0"/>
              <a:t>. </a:t>
            </a:r>
            <a:r>
              <a:rPr lang="en-US" dirty="0"/>
              <a:t>Recently</a:t>
            </a:r>
            <a:r>
              <a:rPr lang="en-US" dirty="0" smtClean="0"/>
              <a:t>, </a:t>
            </a:r>
            <a:r>
              <a:rPr lang="en-US" i="1" dirty="0" smtClean="0"/>
              <a:t>the </a:t>
            </a:r>
            <a:r>
              <a:rPr lang="en-US" i="1" dirty="0"/>
              <a:t>New </a:t>
            </a:r>
            <a:r>
              <a:rPr lang="en-US" i="1" dirty="0" smtClean="0"/>
              <a:t>York Times </a:t>
            </a:r>
            <a:r>
              <a:rPr lang="en-US" dirty="0"/>
              <a:t>has </a:t>
            </a:r>
            <a:r>
              <a:rPr lang="en-US" dirty="0" smtClean="0"/>
              <a:t>converted its digital library of past editions into a Web-friendly format.</a:t>
            </a:r>
          </a:p>
          <a:p>
            <a:pPr algn="just"/>
            <a:r>
              <a:rPr lang="en-US" dirty="0" smtClean="0"/>
              <a:t>By renting Amazon EC2 and S3 Cloud resources, the </a:t>
            </a:r>
            <a:r>
              <a:rPr lang="en-US" dirty="0"/>
              <a:t>Times performed </a:t>
            </a:r>
            <a:r>
              <a:rPr lang="en-US" dirty="0" smtClean="0"/>
              <a:t>this task in 36 hours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A Closer Look-</a:t>
            </a:r>
            <a:r>
              <a:rPr lang="en-US" dirty="0"/>
              <a:t>Practical examples </a:t>
            </a:r>
          </a:p>
        </p:txBody>
      </p:sp>
      <p:sp>
        <p:nvSpPr>
          <p:cNvPr id="3" name="Content Placeholder 2"/>
          <p:cNvSpPr>
            <a:spLocks noGrp="1"/>
          </p:cNvSpPr>
          <p:nvPr>
            <p:ph idx="1"/>
          </p:nvPr>
        </p:nvSpPr>
        <p:spPr>
          <a:xfrm>
            <a:off x="533400" y="1066800"/>
            <a:ext cx="8229600" cy="4525963"/>
          </a:xfrm>
        </p:spPr>
        <p:txBody>
          <a:bodyPr>
            <a:normAutofit fontScale="92500"/>
          </a:bodyPr>
          <a:lstStyle/>
          <a:p>
            <a:pPr algn="just"/>
            <a:r>
              <a:rPr lang="en-US" b="1" dirty="0"/>
              <a:t>Small enterprises and start-ups can afford to translate their ideas into business results more quickly, without excessive </a:t>
            </a:r>
            <a:r>
              <a:rPr lang="en-US" b="1" baseline="0" dirty="0" smtClean="0">
                <a:solidFill>
                  <a:srgbClr val="000000"/>
                </a:solidFill>
                <a:latin typeface="FBOFK P+ Adv P 6 F 0 B"/>
              </a:rPr>
              <a:t>up-front costs. </a:t>
            </a:r>
          </a:p>
          <a:p>
            <a:pPr algn="just"/>
            <a:r>
              <a:rPr lang="en-US" dirty="0" err="1"/>
              <a:t>Animoto</a:t>
            </a:r>
            <a:r>
              <a:rPr lang="en-US" dirty="0"/>
              <a:t> is a company that creates videos out of images, music, and video fragments submitted by users</a:t>
            </a:r>
            <a:r>
              <a:rPr lang="en-US" dirty="0" smtClean="0"/>
              <a:t>.</a:t>
            </a:r>
          </a:p>
          <a:p>
            <a:pPr algn="just"/>
            <a:r>
              <a:rPr lang="en-US" dirty="0" err="1"/>
              <a:t>Animoto</a:t>
            </a:r>
            <a:r>
              <a:rPr lang="en-US" dirty="0"/>
              <a:t> does not own a single server and bases its computing infrastructure entirely on Amazon Web Services</a:t>
            </a:r>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A Closer Look-</a:t>
            </a:r>
            <a:r>
              <a:rPr lang="en-US" dirty="0"/>
              <a:t>Practical examples </a:t>
            </a:r>
          </a:p>
        </p:txBody>
      </p:sp>
      <p:sp>
        <p:nvSpPr>
          <p:cNvPr id="3" name="Content Placeholder 2"/>
          <p:cNvSpPr>
            <a:spLocks noGrp="1"/>
          </p:cNvSpPr>
          <p:nvPr>
            <p:ph idx="1"/>
          </p:nvPr>
        </p:nvSpPr>
        <p:spPr>
          <a:xfrm>
            <a:off x="533400" y="1066800"/>
            <a:ext cx="8229600" cy="4525963"/>
          </a:xfrm>
        </p:spPr>
        <p:txBody>
          <a:bodyPr>
            <a:normAutofit lnSpcReduction="10000"/>
          </a:bodyPr>
          <a:lstStyle/>
          <a:p>
            <a:pPr algn="just"/>
            <a:r>
              <a:rPr lang="en-US" b="1" dirty="0"/>
              <a:t>System developers can concentrate on the business logic rather than dealing with the complexity of infrastructure management and scalability. </a:t>
            </a:r>
            <a:endParaRPr lang="en-US" b="1" dirty="0" smtClean="0"/>
          </a:p>
          <a:p>
            <a:pPr algn="just"/>
            <a:r>
              <a:rPr lang="en-US" dirty="0"/>
              <a:t>Little Fluffy Toys is a company in London that has developed a widget providing users with information about nearby bicycle rental services. </a:t>
            </a:r>
            <a:endParaRPr lang="en-US" dirty="0" smtClean="0"/>
          </a:p>
          <a:p>
            <a:pPr algn="just"/>
            <a:r>
              <a:rPr lang="en-US" dirty="0" smtClean="0"/>
              <a:t>They used Google App engine.</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A Closer Look-</a:t>
            </a:r>
            <a:r>
              <a:rPr lang="en-US" dirty="0"/>
              <a:t>Practical examples </a:t>
            </a:r>
          </a:p>
        </p:txBody>
      </p:sp>
      <p:sp>
        <p:nvSpPr>
          <p:cNvPr id="3" name="Content Placeholder 2"/>
          <p:cNvSpPr>
            <a:spLocks noGrp="1"/>
          </p:cNvSpPr>
          <p:nvPr>
            <p:ph idx="1"/>
          </p:nvPr>
        </p:nvSpPr>
        <p:spPr>
          <a:xfrm>
            <a:off x="533400" y="1066800"/>
            <a:ext cx="8229600" cy="4525963"/>
          </a:xfrm>
        </p:spPr>
        <p:txBody>
          <a:bodyPr>
            <a:normAutofit/>
          </a:bodyPr>
          <a:lstStyle/>
          <a:p>
            <a:pPr algn="just"/>
            <a:r>
              <a:rPr lang="en-US" b="1" dirty="0"/>
              <a:t>End users can have their documents accessible from everywhere and any </a:t>
            </a:r>
            <a:r>
              <a:rPr lang="en-US" b="1" dirty="0" smtClean="0"/>
              <a:t>device</a:t>
            </a:r>
            <a:r>
              <a:rPr lang="en-US" b="1" dirty="0"/>
              <a:t>. </a:t>
            </a:r>
            <a:endParaRPr lang="en-US" b="1" dirty="0" smtClean="0"/>
          </a:p>
          <a:p>
            <a:pPr algn="just"/>
            <a:r>
              <a:rPr lang="en-US" b="1" dirty="0"/>
              <a:t>Apple </a:t>
            </a:r>
            <a:r>
              <a:rPr lang="en-US" b="1" dirty="0" err="1"/>
              <a:t>iCloud</a:t>
            </a:r>
            <a:r>
              <a:rPr lang="en-US" b="1" dirty="0"/>
              <a:t> </a:t>
            </a:r>
            <a:r>
              <a:rPr lang="en-US" dirty="0"/>
              <a:t>is a service that allows users to have their documents stored in the Cloud and access them from any device users connect to it.</a:t>
            </a:r>
            <a:endParaRPr 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bird’s-eye view of cloud computing. </a:t>
            </a:r>
          </a:p>
        </p:txBody>
      </p:sp>
      <p:sp>
        <p:nvSpPr>
          <p:cNvPr id="5" name="Content Placeholder 4"/>
          <p:cNvSpPr>
            <a:spLocks noGrp="1"/>
          </p:cNvSpPr>
          <p:nvPr>
            <p:ph idx="1"/>
          </p:nvPr>
        </p:nvSpPr>
        <p:spPr/>
        <p:txBody>
          <a:bodyPr/>
          <a:lstStyle/>
          <a:p>
            <a:endParaRPr lang="en-US"/>
          </a:p>
        </p:txBody>
      </p:sp>
      <p:pic>
        <p:nvPicPr>
          <p:cNvPr id="5123" name="Picture 3"/>
          <p:cNvPicPr>
            <a:picLocks noChangeAspect="1" noChangeArrowheads="1"/>
          </p:cNvPicPr>
          <p:nvPr/>
        </p:nvPicPr>
        <p:blipFill>
          <a:blip r:embed="rId2"/>
          <a:srcRect/>
          <a:stretch>
            <a:fillRect/>
          </a:stretch>
        </p:blipFill>
        <p:spPr bwMode="auto">
          <a:xfrm>
            <a:off x="379572" y="1676400"/>
            <a:ext cx="8764428" cy="4371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a:t>Computing is being transformed into a model consisting of services that are commoditized and delivered in a manner similar to utilities such as water, electricity, gas, and telephony</a:t>
            </a:r>
            <a:r>
              <a:rPr lang="en-US" dirty="0" smtClean="0"/>
              <a:t>.</a:t>
            </a:r>
          </a:p>
          <a:p>
            <a:pPr algn="just"/>
            <a:r>
              <a:rPr lang="en-US" dirty="0"/>
              <a:t>Several computing paradigms, such as grid computing, have promised to deliver this utility computing vision. </a:t>
            </a:r>
            <a:endParaRPr lang="en-US" dirty="0" smtClean="0"/>
          </a:p>
          <a:p>
            <a:pPr algn="just"/>
            <a:r>
              <a:rPr lang="en-US" dirty="0"/>
              <a:t>Cloud computing is </a:t>
            </a:r>
            <a:r>
              <a:rPr lang="en-US" dirty="0" smtClean="0"/>
              <a:t>the most recent emerging paradigm promising to turn the vision of “computing utilities” into a reality</a:t>
            </a:r>
            <a:r>
              <a:rPr lang="en-US" dirty="0"/>
              <a:t>. </a:t>
            </a:r>
            <a:endParaRPr lang="en-US" dirty="0" smtClean="0"/>
          </a:p>
          <a:p>
            <a:pPr algn="just"/>
            <a:r>
              <a:rPr lang="en-US" dirty="0" smtClean="0"/>
              <a:t>Resources are made available through the Internet and offered on a </a:t>
            </a:r>
            <a:r>
              <a:rPr lang="en-US" dirty="0"/>
              <a:t>pay-per-use basis </a:t>
            </a:r>
            <a:r>
              <a:rPr lang="en-US" dirty="0" smtClean="0"/>
              <a:t>from cloud  computing vendors</a:t>
            </a:r>
            <a:r>
              <a:rPr lang="en-US" dirty="0"/>
              <a:t>.</a:t>
            </a: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normAutofit/>
          </a:bodyPr>
          <a:lstStyle/>
          <a:p>
            <a:pPr eaLnBrk="1" hangingPunct="1"/>
            <a:r>
              <a:rPr lang="en-AU" altLang="en-US" sz="4000" b="1" dirty="0" smtClean="0"/>
              <a:t>Cloud Deployment Models</a:t>
            </a:r>
            <a:endParaRPr lang="en-US" altLang="en-US" sz="4000" b="1" dirty="0" smtClean="0"/>
          </a:p>
        </p:txBody>
      </p:sp>
      <p:grpSp>
        <p:nvGrpSpPr>
          <p:cNvPr id="2" name="Group 71"/>
          <p:cNvGrpSpPr>
            <a:grpSpLocks/>
          </p:cNvGrpSpPr>
          <p:nvPr/>
        </p:nvGrpSpPr>
        <p:grpSpPr bwMode="auto">
          <a:xfrm>
            <a:off x="3200400" y="1566863"/>
            <a:ext cx="2895600" cy="5113337"/>
            <a:chOff x="2016" y="987"/>
            <a:chExt cx="1824" cy="3221"/>
          </a:xfrm>
        </p:grpSpPr>
        <p:grpSp>
          <p:nvGrpSpPr>
            <p:cNvPr id="3" name="Group 5"/>
            <p:cNvGrpSpPr>
              <a:grpSpLocks/>
            </p:cNvGrpSpPr>
            <p:nvPr/>
          </p:nvGrpSpPr>
          <p:grpSpPr bwMode="auto">
            <a:xfrm>
              <a:off x="2016" y="987"/>
              <a:ext cx="1824" cy="816"/>
              <a:chOff x="4554" y="2181"/>
              <a:chExt cx="958" cy="873"/>
            </a:xfrm>
          </p:grpSpPr>
          <p:sp>
            <p:nvSpPr>
              <p:cNvPr id="29742" name="Freeform 6"/>
              <p:cNvSpPr>
                <a:spLocks/>
              </p:cNvSpPr>
              <p:nvPr/>
            </p:nvSpPr>
            <p:spPr bwMode="auto">
              <a:xfrm>
                <a:off x="4602" y="2229"/>
                <a:ext cx="910" cy="825"/>
              </a:xfrm>
              <a:custGeom>
                <a:avLst/>
                <a:gdLst>
                  <a:gd name="T0" fmla="*/ 0 w 3800"/>
                  <a:gd name="T1" fmla="*/ 0 h 3433"/>
                  <a:gd name="T2" fmla="*/ 0 w 3800"/>
                  <a:gd name="T3" fmla="*/ 0 h 3433"/>
                  <a:gd name="T4" fmla="*/ 0 w 3800"/>
                  <a:gd name="T5" fmla="*/ 0 h 3433"/>
                  <a:gd name="T6" fmla="*/ 0 w 3800"/>
                  <a:gd name="T7" fmla="*/ 0 h 3433"/>
                  <a:gd name="T8" fmla="*/ 0 w 3800"/>
                  <a:gd name="T9" fmla="*/ 0 h 3433"/>
                  <a:gd name="T10" fmla="*/ 0 w 3800"/>
                  <a:gd name="T11" fmla="*/ 0 h 3433"/>
                  <a:gd name="T12" fmla="*/ 0 w 3800"/>
                  <a:gd name="T13" fmla="*/ 0 h 3433"/>
                  <a:gd name="T14" fmla="*/ 0 w 3800"/>
                  <a:gd name="T15" fmla="*/ 0 h 3433"/>
                  <a:gd name="T16" fmla="*/ 0 w 3800"/>
                  <a:gd name="T17" fmla="*/ 0 h 3433"/>
                  <a:gd name="T18" fmla="*/ 0 w 3800"/>
                  <a:gd name="T19" fmla="*/ 0 h 3433"/>
                  <a:gd name="T20" fmla="*/ 0 w 3800"/>
                  <a:gd name="T21" fmla="*/ 0 h 3433"/>
                  <a:gd name="T22" fmla="*/ 0 w 3800"/>
                  <a:gd name="T23" fmla="*/ 0 h 3433"/>
                  <a:gd name="T24" fmla="*/ 0 w 3800"/>
                  <a:gd name="T25" fmla="*/ 0 h 3433"/>
                  <a:gd name="T26" fmla="*/ 0 w 3800"/>
                  <a:gd name="T27" fmla="*/ 0 h 3433"/>
                  <a:gd name="T28" fmla="*/ 0 w 3800"/>
                  <a:gd name="T29" fmla="*/ 0 h 3433"/>
                  <a:gd name="T30" fmla="*/ 0 w 3800"/>
                  <a:gd name="T31" fmla="*/ 0 h 3433"/>
                  <a:gd name="T32" fmla="*/ 0 w 3800"/>
                  <a:gd name="T33" fmla="*/ 0 h 3433"/>
                  <a:gd name="T34" fmla="*/ 0 w 3800"/>
                  <a:gd name="T35" fmla="*/ 0 h 3433"/>
                  <a:gd name="T36" fmla="*/ 0 w 3800"/>
                  <a:gd name="T37" fmla="*/ 0 h 3433"/>
                  <a:gd name="T38" fmla="*/ 0 w 3800"/>
                  <a:gd name="T39" fmla="*/ 0 h 3433"/>
                  <a:gd name="T40" fmla="*/ 0 w 3800"/>
                  <a:gd name="T41" fmla="*/ 0 h 3433"/>
                  <a:gd name="T42" fmla="*/ 0 w 3800"/>
                  <a:gd name="T43" fmla="*/ 0 h 3433"/>
                  <a:gd name="T44" fmla="*/ 0 w 3800"/>
                  <a:gd name="T45" fmla="*/ 0 h 3433"/>
                  <a:gd name="T46" fmla="*/ 0 w 3800"/>
                  <a:gd name="T47" fmla="*/ 0 h 3433"/>
                  <a:gd name="T48" fmla="*/ 0 w 3800"/>
                  <a:gd name="T49" fmla="*/ 0 h 3433"/>
                  <a:gd name="T50" fmla="*/ 0 w 3800"/>
                  <a:gd name="T51" fmla="*/ 0 h 3433"/>
                  <a:gd name="T52" fmla="*/ 0 w 3800"/>
                  <a:gd name="T53" fmla="*/ 0 h 3433"/>
                  <a:gd name="T54" fmla="*/ 0 w 3800"/>
                  <a:gd name="T55" fmla="*/ 0 h 3433"/>
                  <a:gd name="T56" fmla="*/ 0 w 3800"/>
                  <a:gd name="T57" fmla="*/ 0 h 3433"/>
                  <a:gd name="T58" fmla="*/ 0 w 3800"/>
                  <a:gd name="T59" fmla="*/ 0 h 3433"/>
                  <a:gd name="T60" fmla="*/ 0 w 3800"/>
                  <a:gd name="T61" fmla="*/ 0 h 3433"/>
                  <a:gd name="T62" fmla="*/ 0 w 3800"/>
                  <a:gd name="T63" fmla="*/ 0 h 3433"/>
                  <a:gd name="T64" fmla="*/ 0 w 3800"/>
                  <a:gd name="T65" fmla="*/ 0 h 3433"/>
                  <a:gd name="T66" fmla="*/ 0 w 3800"/>
                  <a:gd name="T67" fmla="*/ 0 h 3433"/>
                  <a:gd name="T68" fmla="*/ 0 w 3800"/>
                  <a:gd name="T69" fmla="*/ 0 h 3433"/>
                  <a:gd name="T70" fmla="*/ 0 w 3800"/>
                  <a:gd name="T71" fmla="*/ 0 h 34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00"/>
                  <a:gd name="T109" fmla="*/ 0 h 3433"/>
                  <a:gd name="T110" fmla="*/ 3800 w 3800"/>
                  <a:gd name="T111" fmla="*/ 3433 h 34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00" h="3433">
                    <a:moveTo>
                      <a:pt x="343" y="1142"/>
                    </a:moveTo>
                    <a:cubicBezTo>
                      <a:pt x="148" y="1167"/>
                      <a:pt x="0" y="1370"/>
                      <a:pt x="0" y="1612"/>
                    </a:cubicBezTo>
                    <a:cubicBezTo>
                      <a:pt x="0" y="1780"/>
                      <a:pt x="72" y="1935"/>
                      <a:pt x="189" y="2020"/>
                    </a:cubicBezTo>
                    <a:lnTo>
                      <a:pt x="187" y="2014"/>
                    </a:lnTo>
                    <a:cubicBezTo>
                      <a:pt x="121" y="2101"/>
                      <a:pt x="84" y="2216"/>
                      <a:pt x="84" y="2336"/>
                    </a:cubicBezTo>
                    <a:cubicBezTo>
                      <a:pt x="84" y="2596"/>
                      <a:pt x="256" y="2806"/>
                      <a:pt x="468" y="2806"/>
                    </a:cubicBezTo>
                    <a:cubicBezTo>
                      <a:pt x="482" y="2806"/>
                      <a:pt x="497" y="2805"/>
                      <a:pt x="512" y="2803"/>
                    </a:cubicBezTo>
                    <a:lnTo>
                      <a:pt x="510" y="2806"/>
                    </a:lnTo>
                    <a:cubicBezTo>
                      <a:pt x="631" y="3066"/>
                      <a:pt x="856" y="3227"/>
                      <a:pt x="1099" y="3227"/>
                    </a:cubicBezTo>
                    <a:cubicBezTo>
                      <a:pt x="1223" y="3227"/>
                      <a:pt x="1344" y="3186"/>
                      <a:pt x="1449" y="3107"/>
                    </a:cubicBezTo>
                    <a:lnTo>
                      <a:pt x="1448" y="3108"/>
                    </a:lnTo>
                    <a:cubicBezTo>
                      <a:pt x="1558" y="3311"/>
                      <a:pt x="1744" y="3433"/>
                      <a:pt x="1942" y="3433"/>
                    </a:cubicBezTo>
                    <a:cubicBezTo>
                      <a:pt x="2204" y="3433"/>
                      <a:pt x="2435" y="3222"/>
                      <a:pt x="2510" y="2913"/>
                    </a:cubicBezTo>
                    <a:lnTo>
                      <a:pt x="2511" y="2917"/>
                    </a:lnTo>
                    <a:cubicBezTo>
                      <a:pt x="2592" y="2979"/>
                      <a:pt x="2685" y="3012"/>
                      <a:pt x="2780" y="3012"/>
                    </a:cubicBezTo>
                    <a:cubicBezTo>
                      <a:pt x="3060" y="3012"/>
                      <a:pt x="3287" y="2735"/>
                      <a:pt x="3289" y="2392"/>
                    </a:cubicBezTo>
                    <a:lnTo>
                      <a:pt x="3288" y="2390"/>
                    </a:lnTo>
                    <a:cubicBezTo>
                      <a:pt x="3582" y="2339"/>
                      <a:pt x="3800" y="2030"/>
                      <a:pt x="3800" y="1665"/>
                    </a:cubicBezTo>
                    <a:cubicBezTo>
                      <a:pt x="3800" y="1504"/>
                      <a:pt x="3756" y="1347"/>
                      <a:pt x="3677" y="1219"/>
                    </a:cubicBezTo>
                    <a:lnTo>
                      <a:pt x="3675" y="1218"/>
                    </a:lnTo>
                    <a:cubicBezTo>
                      <a:pt x="3700" y="1146"/>
                      <a:pt x="3713" y="1069"/>
                      <a:pt x="3713" y="991"/>
                    </a:cubicBezTo>
                    <a:cubicBezTo>
                      <a:pt x="3713" y="730"/>
                      <a:pt x="3572" y="501"/>
                      <a:pt x="3368" y="433"/>
                    </a:cubicBezTo>
                    <a:lnTo>
                      <a:pt x="3369" y="432"/>
                    </a:lnTo>
                    <a:cubicBezTo>
                      <a:pt x="3333" y="182"/>
                      <a:pt x="3155" y="1"/>
                      <a:pt x="2949" y="1"/>
                    </a:cubicBezTo>
                    <a:cubicBezTo>
                      <a:pt x="2823" y="0"/>
                      <a:pt x="2704" y="68"/>
                      <a:pt x="2623" y="186"/>
                    </a:cubicBezTo>
                    <a:lnTo>
                      <a:pt x="2623" y="187"/>
                    </a:lnTo>
                    <a:cubicBezTo>
                      <a:pt x="2551" y="69"/>
                      <a:pt x="2438" y="1"/>
                      <a:pt x="2318" y="1"/>
                    </a:cubicBezTo>
                    <a:cubicBezTo>
                      <a:pt x="2173" y="0"/>
                      <a:pt x="2039" y="102"/>
                      <a:pt x="1975" y="262"/>
                    </a:cubicBezTo>
                    <a:lnTo>
                      <a:pt x="1976" y="270"/>
                    </a:lnTo>
                    <a:cubicBezTo>
                      <a:pt x="1888" y="163"/>
                      <a:pt x="1770" y="104"/>
                      <a:pt x="1647" y="104"/>
                    </a:cubicBezTo>
                    <a:cubicBezTo>
                      <a:pt x="1473" y="104"/>
                      <a:pt x="1314" y="222"/>
                      <a:pt x="1232" y="410"/>
                    </a:cubicBezTo>
                    <a:lnTo>
                      <a:pt x="1231" y="414"/>
                    </a:lnTo>
                    <a:cubicBezTo>
                      <a:pt x="1140" y="349"/>
                      <a:pt x="1036" y="314"/>
                      <a:pt x="931" y="314"/>
                    </a:cubicBezTo>
                    <a:cubicBezTo>
                      <a:pt x="603" y="314"/>
                      <a:pt x="337" y="641"/>
                      <a:pt x="337" y="1044"/>
                    </a:cubicBezTo>
                    <a:cubicBezTo>
                      <a:pt x="337" y="1077"/>
                      <a:pt x="339" y="1110"/>
                      <a:pt x="342" y="1143"/>
                    </a:cubicBezTo>
                    <a:lnTo>
                      <a:pt x="343" y="1142"/>
                    </a:lnTo>
                    <a:close/>
                  </a:path>
                </a:pathLst>
              </a:custGeom>
              <a:solidFill>
                <a:srgbClr val="C0C0C0"/>
              </a:solidFill>
              <a:ln w="0">
                <a:solidFill>
                  <a:srgbClr val="000000"/>
                </a:solidFill>
                <a:prstDash val="solid"/>
                <a:round/>
                <a:headEnd/>
                <a:tailEnd/>
              </a:ln>
            </p:spPr>
            <p:txBody>
              <a:bodyPr/>
              <a:lstStyle/>
              <a:p>
                <a:endParaRPr lang="en-US"/>
              </a:p>
            </p:txBody>
          </p:sp>
          <p:sp>
            <p:nvSpPr>
              <p:cNvPr id="29743" name="Freeform 7"/>
              <p:cNvSpPr>
                <a:spLocks/>
              </p:cNvSpPr>
              <p:nvPr/>
            </p:nvSpPr>
            <p:spPr bwMode="auto">
              <a:xfrm>
                <a:off x="4554" y="2181"/>
                <a:ext cx="910" cy="825"/>
              </a:xfrm>
              <a:custGeom>
                <a:avLst/>
                <a:gdLst>
                  <a:gd name="T0" fmla="*/ 0 w 3800"/>
                  <a:gd name="T1" fmla="*/ 0 h 3433"/>
                  <a:gd name="T2" fmla="*/ 0 w 3800"/>
                  <a:gd name="T3" fmla="*/ 0 h 3433"/>
                  <a:gd name="T4" fmla="*/ 0 w 3800"/>
                  <a:gd name="T5" fmla="*/ 0 h 3433"/>
                  <a:gd name="T6" fmla="*/ 0 w 3800"/>
                  <a:gd name="T7" fmla="*/ 0 h 3433"/>
                  <a:gd name="T8" fmla="*/ 0 w 3800"/>
                  <a:gd name="T9" fmla="*/ 0 h 3433"/>
                  <a:gd name="T10" fmla="*/ 0 w 3800"/>
                  <a:gd name="T11" fmla="*/ 0 h 3433"/>
                  <a:gd name="T12" fmla="*/ 0 w 3800"/>
                  <a:gd name="T13" fmla="*/ 0 h 3433"/>
                  <a:gd name="T14" fmla="*/ 0 w 3800"/>
                  <a:gd name="T15" fmla="*/ 0 h 3433"/>
                  <a:gd name="T16" fmla="*/ 0 w 3800"/>
                  <a:gd name="T17" fmla="*/ 0 h 3433"/>
                  <a:gd name="T18" fmla="*/ 0 w 3800"/>
                  <a:gd name="T19" fmla="*/ 0 h 3433"/>
                  <a:gd name="T20" fmla="*/ 0 w 3800"/>
                  <a:gd name="T21" fmla="*/ 0 h 3433"/>
                  <a:gd name="T22" fmla="*/ 0 w 3800"/>
                  <a:gd name="T23" fmla="*/ 0 h 3433"/>
                  <a:gd name="T24" fmla="*/ 0 w 3800"/>
                  <a:gd name="T25" fmla="*/ 0 h 3433"/>
                  <a:gd name="T26" fmla="*/ 0 w 3800"/>
                  <a:gd name="T27" fmla="*/ 0 h 3433"/>
                  <a:gd name="T28" fmla="*/ 0 w 3800"/>
                  <a:gd name="T29" fmla="*/ 0 h 3433"/>
                  <a:gd name="T30" fmla="*/ 0 w 3800"/>
                  <a:gd name="T31" fmla="*/ 0 h 3433"/>
                  <a:gd name="T32" fmla="*/ 0 w 3800"/>
                  <a:gd name="T33" fmla="*/ 0 h 3433"/>
                  <a:gd name="T34" fmla="*/ 0 w 3800"/>
                  <a:gd name="T35" fmla="*/ 0 h 3433"/>
                  <a:gd name="T36" fmla="*/ 0 w 3800"/>
                  <a:gd name="T37" fmla="*/ 0 h 3433"/>
                  <a:gd name="T38" fmla="*/ 0 w 3800"/>
                  <a:gd name="T39" fmla="*/ 0 h 3433"/>
                  <a:gd name="T40" fmla="*/ 0 w 3800"/>
                  <a:gd name="T41" fmla="*/ 0 h 3433"/>
                  <a:gd name="T42" fmla="*/ 0 w 3800"/>
                  <a:gd name="T43" fmla="*/ 0 h 3433"/>
                  <a:gd name="T44" fmla="*/ 0 w 3800"/>
                  <a:gd name="T45" fmla="*/ 0 h 3433"/>
                  <a:gd name="T46" fmla="*/ 0 w 3800"/>
                  <a:gd name="T47" fmla="*/ 0 h 3433"/>
                  <a:gd name="T48" fmla="*/ 0 w 3800"/>
                  <a:gd name="T49" fmla="*/ 0 h 3433"/>
                  <a:gd name="T50" fmla="*/ 0 w 3800"/>
                  <a:gd name="T51" fmla="*/ 0 h 3433"/>
                  <a:gd name="T52" fmla="*/ 0 w 3800"/>
                  <a:gd name="T53" fmla="*/ 0 h 3433"/>
                  <a:gd name="T54" fmla="*/ 0 w 3800"/>
                  <a:gd name="T55" fmla="*/ 0 h 3433"/>
                  <a:gd name="T56" fmla="*/ 0 w 3800"/>
                  <a:gd name="T57" fmla="*/ 0 h 3433"/>
                  <a:gd name="T58" fmla="*/ 0 w 3800"/>
                  <a:gd name="T59" fmla="*/ 0 h 3433"/>
                  <a:gd name="T60" fmla="*/ 0 w 3800"/>
                  <a:gd name="T61" fmla="*/ 0 h 3433"/>
                  <a:gd name="T62" fmla="*/ 0 w 3800"/>
                  <a:gd name="T63" fmla="*/ 0 h 3433"/>
                  <a:gd name="T64" fmla="*/ 0 w 3800"/>
                  <a:gd name="T65" fmla="*/ 0 h 3433"/>
                  <a:gd name="T66" fmla="*/ 0 w 3800"/>
                  <a:gd name="T67" fmla="*/ 0 h 3433"/>
                  <a:gd name="T68" fmla="*/ 0 w 3800"/>
                  <a:gd name="T69" fmla="*/ 0 h 3433"/>
                  <a:gd name="T70" fmla="*/ 0 w 3800"/>
                  <a:gd name="T71" fmla="*/ 0 h 34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00"/>
                  <a:gd name="T109" fmla="*/ 0 h 3433"/>
                  <a:gd name="T110" fmla="*/ 3800 w 3800"/>
                  <a:gd name="T111" fmla="*/ 3433 h 34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00" h="3433">
                    <a:moveTo>
                      <a:pt x="343" y="1142"/>
                    </a:moveTo>
                    <a:cubicBezTo>
                      <a:pt x="148" y="1167"/>
                      <a:pt x="0" y="1370"/>
                      <a:pt x="0" y="1612"/>
                    </a:cubicBezTo>
                    <a:cubicBezTo>
                      <a:pt x="0" y="1780"/>
                      <a:pt x="72" y="1935"/>
                      <a:pt x="189" y="2020"/>
                    </a:cubicBezTo>
                    <a:lnTo>
                      <a:pt x="187" y="2014"/>
                    </a:lnTo>
                    <a:cubicBezTo>
                      <a:pt x="121" y="2101"/>
                      <a:pt x="84" y="2216"/>
                      <a:pt x="84" y="2336"/>
                    </a:cubicBezTo>
                    <a:cubicBezTo>
                      <a:pt x="84" y="2596"/>
                      <a:pt x="256" y="2806"/>
                      <a:pt x="468" y="2806"/>
                    </a:cubicBezTo>
                    <a:cubicBezTo>
                      <a:pt x="482" y="2806"/>
                      <a:pt x="497" y="2805"/>
                      <a:pt x="512" y="2803"/>
                    </a:cubicBezTo>
                    <a:lnTo>
                      <a:pt x="510" y="2806"/>
                    </a:lnTo>
                    <a:cubicBezTo>
                      <a:pt x="631" y="3066"/>
                      <a:pt x="856" y="3227"/>
                      <a:pt x="1099" y="3227"/>
                    </a:cubicBezTo>
                    <a:cubicBezTo>
                      <a:pt x="1223" y="3227"/>
                      <a:pt x="1344" y="3186"/>
                      <a:pt x="1449" y="3107"/>
                    </a:cubicBezTo>
                    <a:lnTo>
                      <a:pt x="1448" y="3108"/>
                    </a:lnTo>
                    <a:cubicBezTo>
                      <a:pt x="1558" y="3311"/>
                      <a:pt x="1744" y="3433"/>
                      <a:pt x="1942" y="3433"/>
                    </a:cubicBezTo>
                    <a:cubicBezTo>
                      <a:pt x="2204" y="3433"/>
                      <a:pt x="2435" y="3222"/>
                      <a:pt x="2510" y="2913"/>
                    </a:cubicBezTo>
                    <a:lnTo>
                      <a:pt x="2511" y="2917"/>
                    </a:lnTo>
                    <a:cubicBezTo>
                      <a:pt x="2592" y="2979"/>
                      <a:pt x="2685" y="3012"/>
                      <a:pt x="2780" y="3012"/>
                    </a:cubicBezTo>
                    <a:cubicBezTo>
                      <a:pt x="3060" y="3012"/>
                      <a:pt x="3287" y="2735"/>
                      <a:pt x="3289" y="2392"/>
                    </a:cubicBezTo>
                    <a:lnTo>
                      <a:pt x="3288" y="2390"/>
                    </a:lnTo>
                    <a:cubicBezTo>
                      <a:pt x="3582" y="2339"/>
                      <a:pt x="3800" y="2030"/>
                      <a:pt x="3800" y="1665"/>
                    </a:cubicBezTo>
                    <a:cubicBezTo>
                      <a:pt x="3800" y="1504"/>
                      <a:pt x="3756" y="1347"/>
                      <a:pt x="3677" y="1219"/>
                    </a:cubicBezTo>
                    <a:lnTo>
                      <a:pt x="3675" y="1218"/>
                    </a:lnTo>
                    <a:cubicBezTo>
                      <a:pt x="3700" y="1146"/>
                      <a:pt x="3713" y="1069"/>
                      <a:pt x="3713" y="991"/>
                    </a:cubicBezTo>
                    <a:cubicBezTo>
                      <a:pt x="3713" y="730"/>
                      <a:pt x="3572" y="501"/>
                      <a:pt x="3368" y="433"/>
                    </a:cubicBezTo>
                    <a:lnTo>
                      <a:pt x="3369" y="432"/>
                    </a:lnTo>
                    <a:cubicBezTo>
                      <a:pt x="3333" y="182"/>
                      <a:pt x="3155" y="1"/>
                      <a:pt x="2949" y="1"/>
                    </a:cubicBezTo>
                    <a:cubicBezTo>
                      <a:pt x="2823" y="0"/>
                      <a:pt x="2704" y="68"/>
                      <a:pt x="2623" y="186"/>
                    </a:cubicBezTo>
                    <a:lnTo>
                      <a:pt x="2623" y="187"/>
                    </a:lnTo>
                    <a:cubicBezTo>
                      <a:pt x="2551" y="69"/>
                      <a:pt x="2438" y="1"/>
                      <a:pt x="2318" y="1"/>
                    </a:cubicBezTo>
                    <a:cubicBezTo>
                      <a:pt x="2173" y="0"/>
                      <a:pt x="2039" y="102"/>
                      <a:pt x="1975" y="262"/>
                    </a:cubicBezTo>
                    <a:lnTo>
                      <a:pt x="1976" y="270"/>
                    </a:lnTo>
                    <a:cubicBezTo>
                      <a:pt x="1888" y="163"/>
                      <a:pt x="1770" y="104"/>
                      <a:pt x="1647" y="104"/>
                    </a:cubicBezTo>
                    <a:cubicBezTo>
                      <a:pt x="1473" y="104"/>
                      <a:pt x="1314" y="222"/>
                      <a:pt x="1232" y="410"/>
                    </a:cubicBezTo>
                    <a:lnTo>
                      <a:pt x="1231" y="414"/>
                    </a:lnTo>
                    <a:cubicBezTo>
                      <a:pt x="1140" y="349"/>
                      <a:pt x="1036" y="314"/>
                      <a:pt x="931" y="314"/>
                    </a:cubicBezTo>
                    <a:cubicBezTo>
                      <a:pt x="603" y="314"/>
                      <a:pt x="337" y="641"/>
                      <a:pt x="337" y="1044"/>
                    </a:cubicBezTo>
                    <a:cubicBezTo>
                      <a:pt x="337" y="1077"/>
                      <a:pt x="339" y="1110"/>
                      <a:pt x="342" y="1143"/>
                    </a:cubicBezTo>
                    <a:lnTo>
                      <a:pt x="343" y="1142"/>
                    </a:lnTo>
                    <a:close/>
                  </a:path>
                </a:pathLst>
              </a:custGeom>
              <a:solidFill>
                <a:srgbClr val="C0C0C0"/>
              </a:solidFill>
              <a:ln w="0">
                <a:solidFill>
                  <a:srgbClr val="000000"/>
                </a:solidFill>
                <a:prstDash val="solid"/>
                <a:round/>
                <a:headEnd/>
                <a:tailEnd/>
              </a:ln>
            </p:spPr>
            <p:txBody>
              <a:bodyPr/>
              <a:lstStyle/>
              <a:p>
                <a:endParaRPr lang="en-US"/>
              </a:p>
            </p:txBody>
          </p:sp>
          <p:sp>
            <p:nvSpPr>
              <p:cNvPr id="29744" name="Freeform 8"/>
              <p:cNvSpPr>
                <a:spLocks/>
              </p:cNvSpPr>
              <p:nvPr/>
            </p:nvSpPr>
            <p:spPr bwMode="auto">
              <a:xfrm>
                <a:off x="4554" y="2181"/>
                <a:ext cx="910" cy="825"/>
              </a:xfrm>
              <a:custGeom>
                <a:avLst/>
                <a:gdLst>
                  <a:gd name="T0" fmla="*/ 0 w 3800"/>
                  <a:gd name="T1" fmla="*/ 0 h 3433"/>
                  <a:gd name="T2" fmla="*/ 0 w 3800"/>
                  <a:gd name="T3" fmla="*/ 0 h 3433"/>
                  <a:gd name="T4" fmla="*/ 0 w 3800"/>
                  <a:gd name="T5" fmla="*/ 0 h 3433"/>
                  <a:gd name="T6" fmla="*/ 0 w 3800"/>
                  <a:gd name="T7" fmla="*/ 0 h 3433"/>
                  <a:gd name="T8" fmla="*/ 0 w 3800"/>
                  <a:gd name="T9" fmla="*/ 0 h 3433"/>
                  <a:gd name="T10" fmla="*/ 0 w 3800"/>
                  <a:gd name="T11" fmla="*/ 0 h 3433"/>
                  <a:gd name="T12" fmla="*/ 0 w 3800"/>
                  <a:gd name="T13" fmla="*/ 0 h 3433"/>
                  <a:gd name="T14" fmla="*/ 0 w 3800"/>
                  <a:gd name="T15" fmla="*/ 0 h 3433"/>
                  <a:gd name="T16" fmla="*/ 0 w 3800"/>
                  <a:gd name="T17" fmla="*/ 0 h 3433"/>
                  <a:gd name="T18" fmla="*/ 0 w 3800"/>
                  <a:gd name="T19" fmla="*/ 0 h 3433"/>
                  <a:gd name="T20" fmla="*/ 0 w 3800"/>
                  <a:gd name="T21" fmla="*/ 0 h 3433"/>
                  <a:gd name="T22" fmla="*/ 0 w 3800"/>
                  <a:gd name="T23" fmla="*/ 0 h 3433"/>
                  <a:gd name="T24" fmla="*/ 0 w 3800"/>
                  <a:gd name="T25" fmla="*/ 0 h 3433"/>
                  <a:gd name="T26" fmla="*/ 0 w 3800"/>
                  <a:gd name="T27" fmla="*/ 0 h 3433"/>
                  <a:gd name="T28" fmla="*/ 0 w 3800"/>
                  <a:gd name="T29" fmla="*/ 0 h 3433"/>
                  <a:gd name="T30" fmla="*/ 0 w 3800"/>
                  <a:gd name="T31" fmla="*/ 0 h 3433"/>
                  <a:gd name="T32" fmla="*/ 0 w 3800"/>
                  <a:gd name="T33" fmla="*/ 0 h 3433"/>
                  <a:gd name="T34" fmla="*/ 0 w 3800"/>
                  <a:gd name="T35" fmla="*/ 0 h 3433"/>
                  <a:gd name="T36" fmla="*/ 0 w 3800"/>
                  <a:gd name="T37" fmla="*/ 0 h 3433"/>
                  <a:gd name="T38" fmla="*/ 0 w 3800"/>
                  <a:gd name="T39" fmla="*/ 0 h 3433"/>
                  <a:gd name="T40" fmla="*/ 0 w 3800"/>
                  <a:gd name="T41" fmla="*/ 0 h 3433"/>
                  <a:gd name="T42" fmla="*/ 0 w 3800"/>
                  <a:gd name="T43" fmla="*/ 0 h 3433"/>
                  <a:gd name="T44" fmla="*/ 0 w 3800"/>
                  <a:gd name="T45" fmla="*/ 0 h 3433"/>
                  <a:gd name="T46" fmla="*/ 0 w 3800"/>
                  <a:gd name="T47" fmla="*/ 0 h 3433"/>
                  <a:gd name="T48" fmla="*/ 0 w 3800"/>
                  <a:gd name="T49" fmla="*/ 0 h 3433"/>
                  <a:gd name="T50" fmla="*/ 0 w 3800"/>
                  <a:gd name="T51" fmla="*/ 0 h 3433"/>
                  <a:gd name="T52" fmla="*/ 0 w 3800"/>
                  <a:gd name="T53" fmla="*/ 0 h 3433"/>
                  <a:gd name="T54" fmla="*/ 0 w 3800"/>
                  <a:gd name="T55" fmla="*/ 0 h 3433"/>
                  <a:gd name="T56" fmla="*/ 0 w 3800"/>
                  <a:gd name="T57" fmla="*/ 0 h 3433"/>
                  <a:gd name="T58" fmla="*/ 0 w 3800"/>
                  <a:gd name="T59" fmla="*/ 0 h 3433"/>
                  <a:gd name="T60" fmla="*/ 0 w 3800"/>
                  <a:gd name="T61" fmla="*/ 0 h 3433"/>
                  <a:gd name="T62" fmla="*/ 0 w 3800"/>
                  <a:gd name="T63" fmla="*/ 0 h 3433"/>
                  <a:gd name="T64" fmla="*/ 0 w 3800"/>
                  <a:gd name="T65" fmla="*/ 0 h 3433"/>
                  <a:gd name="T66" fmla="*/ 0 w 3800"/>
                  <a:gd name="T67" fmla="*/ 0 h 3433"/>
                  <a:gd name="T68" fmla="*/ 0 w 3800"/>
                  <a:gd name="T69" fmla="*/ 0 h 3433"/>
                  <a:gd name="T70" fmla="*/ 0 w 3800"/>
                  <a:gd name="T71" fmla="*/ 0 h 34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00"/>
                  <a:gd name="T109" fmla="*/ 0 h 3433"/>
                  <a:gd name="T110" fmla="*/ 3800 w 3800"/>
                  <a:gd name="T111" fmla="*/ 3433 h 34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00" h="3433">
                    <a:moveTo>
                      <a:pt x="343" y="1142"/>
                    </a:moveTo>
                    <a:cubicBezTo>
                      <a:pt x="148" y="1167"/>
                      <a:pt x="0" y="1370"/>
                      <a:pt x="0" y="1612"/>
                    </a:cubicBezTo>
                    <a:cubicBezTo>
                      <a:pt x="0" y="1780"/>
                      <a:pt x="72" y="1935"/>
                      <a:pt x="189" y="2020"/>
                    </a:cubicBezTo>
                    <a:lnTo>
                      <a:pt x="187" y="2014"/>
                    </a:lnTo>
                    <a:cubicBezTo>
                      <a:pt x="121" y="2101"/>
                      <a:pt x="84" y="2216"/>
                      <a:pt x="84" y="2336"/>
                    </a:cubicBezTo>
                    <a:cubicBezTo>
                      <a:pt x="84" y="2596"/>
                      <a:pt x="256" y="2806"/>
                      <a:pt x="468" y="2806"/>
                    </a:cubicBezTo>
                    <a:cubicBezTo>
                      <a:pt x="482" y="2806"/>
                      <a:pt x="497" y="2805"/>
                      <a:pt x="512" y="2803"/>
                    </a:cubicBezTo>
                    <a:lnTo>
                      <a:pt x="510" y="2806"/>
                    </a:lnTo>
                    <a:cubicBezTo>
                      <a:pt x="631" y="3066"/>
                      <a:pt x="856" y="3227"/>
                      <a:pt x="1099" y="3227"/>
                    </a:cubicBezTo>
                    <a:cubicBezTo>
                      <a:pt x="1223" y="3227"/>
                      <a:pt x="1344" y="3186"/>
                      <a:pt x="1449" y="3107"/>
                    </a:cubicBezTo>
                    <a:lnTo>
                      <a:pt x="1448" y="3108"/>
                    </a:lnTo>
                    <a:cubicBezTo>
                      <a:pt x="1558" y="3311"/>
                      <a:pt x="1744" y="3433"/>
                      <a:pt x="1942" y="3433"/>
                    </a:cubicBezTo>
                    <a:cubicBezTo>
                      <a:pt x="2204" y="3433"/>
                      <a:pt x="2435" y="3222"/>
                      <a:pt x="2510" y="2913"/>
                    </a:cubicBezTo>
                    <a:lnTo>
                      <a:pt x="2511" y="2917"/>
                    </a:lnTo>
                    <a:cubicBezTo>
                      <a:pt x="2592" y="2979"/>
                      <a:pt x="2685" y="3012"/>
                      <a:pt x="2780" y="3012"/>
                    </a:cubicBezTo>
                    <a:cubicBezTo>
                      <a:pt x="3060" y="3012"/>
                      <a:pt x="3287" y="2735"/>
                      <a:pt x="3289" y="2392"/>
                    </a:cubicBezTo>
                    <a:lnTo>
                      <a:pt x="3288" y="2390"/>
                    </a:lnTo>
                    <a:cubicBezTo>
                      <a:pt x="3582" y="2339"/>
                      <a:pt x="3800" y="2030"/>
                      <a:pt x="3800" y="1665"/>
                    </a:cubicBezTo>
                    <a:cubicBezTo>
                      <a:pt x="3800" y="1504"/>
                      <a:pt x="3756" y="1347"/>
                      <a:pt x="3677" y="1219"/>
                    </a:cubicBezTo>
                    <a:lnTo>
                      <a:pt x="3675" y="1218"/>
                    </a:lnTo>
                    <a:cubicBezTo>
                      <a:pt x="3700" y="1146"/>
                      <a:pt x="3713" y="1069"/>
                      <a:pt x="3713" y="991"/>
                    </a:cubicBezTo>
                    <a:cubicBezTo>
                      <a:pt x="3713" y="730"/>
                      <a:pt x="3572" y="501"/>
                      <a:pt x="3368" y="433"/>
                    </a:cubicBezTo>
                    <a:lnTo>
                      <a:pt x="3369" y="432"/>
                    </a:lnTo>
                    <a:cubicBezTo>
                      <a:pt x="3333" y="182"/>
                      <a:pt x="3155" y="1"/>
                      <a:pt x="2949" y="1"/>
                    </a:cubicBezTo>
                    <a:cubicBezTo>
                      <a:pt x="2823" y="0"/>
                      <a:pt x="2704" y="68"/>
                      <a:pt x="2623" y="186"/>
                    </a:cubicBezTo>
                    <a:lnTo>
                      <a:pt x="2623" y="187"/>
                    </a:lnTo>
                    <a:cubicBezTo>
                      <a:pt x="2551" y="69"/>
                      <a:pt x="2438" y="1"/>
                      <a:pt x="2318" y="1"/>
                    </a:cubicBezTo>
                    <a:cubicBezTo>
                      <a:pt x="2173" y="0"/>
                      <a:pt x="2039" y="102"/>
                      <a:pt x="1975" y="262"/>
                    </a:cubicBezTo>
                    <a:lnTo>
                      <a:pt x="1976" y="270"/>
                    </a:lnTo>
                    <a:cubicBezTo>
                      <a:pt x="1888" y="163"/>
                      <a:pt x="1770" y="104"/>
                      <a:pt x="1647" y="104"/>
                    </a:cubicBezTo>
                    <a:cubicBezTo>
                      <a:pt x="1473" y="104"/>
                      <a:pt x="1314" y="222"/>
                      <a:pt x="1232" y="410"/>
                    </a:cubicBezTo>
                    <a:lnTo>
                      <a:pt x="1231" y="414"/>
                    </a:lnTo>
                    <a:cubicBezTo>
                      <a:pt x="1140" y="349"/>
                      <a:pt x="1036" y="314"/>
                      <a:pt x="931" y="314"/>
                    </a:cubicBezTo>
                    <a:cubicBezTo>
                      <a:pt x="603" y="314"/>
                      <a:pt x="337" y="641"/>
                      <a:pt x="337" y="1044"/>
                    </a:cubicBezTo>
                    <a:cubicBezTo>
                      <a:pt x="337" y="1077"/>
                      <a:pt x="339" y="1110"/>
                      <a:pt x="342" y="1143"/>
                    </a:cubicBezTo>
                    <a:lnTo>
                      <a:pt x="343" y="1142"/>
                    </a:lnTo>
                    <a:close/>
                  </a:path>
                </a:pathLst>
              </a:custGeom>
              <a:solidFill>
                <a:srgbClr val="FFFFFF"/>
              </a:solidFill>
              <a:ln w="9525" cap="rnd">
                <a:solidFill>
                  <a:srgbClr val="000000"/>
                </a:solidFill>
                <a:prstDash val="solid"/>
                <a:round/>
                <a:headEnd/>
                <a:tailEnd/>
              </a:ln>
            </p:spPr>
            <p:txBody>
              <a:bodyPr/>
              <a:lstStyle/>
              <a:p>
                <a:endParaRPr lang="en-US"/>
              </a:p>
            </p:txBody>
          </p:sp>
          <p:sp>
            <p:nvSpPr>
              <p:cNvPr id="29745" name="Freeform 9"/>
              <p:cNvSpPr>
                <a:spLocks/>
              </p:cNvSpPr>
              <p:nvPr/>
            </p:nvSpPr>
            <p:spPr bwMode="auto">
              <a:xfrm>
                <a:off x="4599" y="2667"/>
                <a:ext cx="54" cy="15"/>
              </a:xfrm>
              <a:custGeom>
                <a:avLst/>
                <a:gdLst>
                  <a:gd name="T0" fmla="*/ 0 w 54"/>
                  <a:gd name="T1" fmla="*/ 0 h 15"/>
                  <a:gd name="T2" fmla="*/ 47 w 54"/>
                  <a:gd name="T3" fmla="*/ 15 h 15"/>
                  <a:gd name="T4" fmla="*/ 54 w 54"/>
                  <a:gd name="T5" fmla="*/ 15 h 15"/>
                  <a:gd name="T6" fmla="*/ 0 60000 65536"/>
                  <a:gd name="T7" fmla="*/ 0 60000 65536"/>
                  <a:gd name="T8" fmla="*/ 0 60000 65536"/>
                  <a:gd name="T9" fmla="*/ 0 w 54"/>
                  <a:gd name="T10" fmla="*/ 0 h 15"/>
                  <a:gd name="T11" fmla="*/ 54 w 54"/>
                  <a:gd name="T12" fmla="*/ 15 h 15"/>
                </a:gdLst>
                <a:ahLst/>
                <a:cxnLst>
                  <a:cxn ang="T6">
                    <a:pos x="T0" y="T1"/>
                  </a:cxn>
                  <a:cxn ang="T7">
                    <a:pos x="T2" y="T3"/>
                  </a:cxn>
                  <a:cxn ang="T8">
                    <a:pos x="T4" y="T5"/>
                  </a:cxn>
                </a:cxnLst>
                <a:rect l="T9" t="T10" r="T11" b="T12"/>
                <a:pathLst>
                  <a:path w="54" h="15">
                    <a:moveTo>
                      <a:pt x="0" y="0"/>
                    </a:moveTo>
                    <a:cubicBezTo>
                      <a:pt x="14" y="10"/>
                      <a:pt x="30" y="15"/>
                      <a:pt x="47" y="15"/>
                    </a:cubicBezTo>
                    <a:cubicBezTo>
                      <a:pt x="49" y="15"/>
                      <a:pt x="51" y="15"/>
                      <a:pt x="54" y="15"/>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46" name="Freeform 10"/>
              <p:cNvSpPr>
                <a:spLocks/>
              </p:cNvSpPr>
              <p:nvPr/>
            </p:nvSpPr>
            <p:spPr bwMode="auto">
              <a:xfrm>
                <a:off x="4676" y="2847"/>
                <a:ext cx="24" cy="8"/>
              </a:xfrm>
              <a:custGeom>
                <a:avLst/>
                <a:gdLst>
                  <a:gd name="T0" fmla="*/ 0 w 24"/>
                  <a:gd name="T1" fmla="*/ 8 h 8"/>
                  <a:gd name="T2" fmla="*/ 24 w 24"/>
                  <a:gd name="T3" fmla="*/ 0 h 8"/>
                  <a:gd name="T4" fmla="*/ 0 60000 65536"/>
                  <a:gd name="T5" fmla="*/ 0 60000 65536"/>
                  <a:gd name="T6" fmla="*/ 0 w 24"/>
                  <a:gd name="T7" fmla="*/ 0 h 8"/>
                  <a:gd name="T8" fmla="*/ 24 w 24"/>
                  <a:gd name="T9" fmla="*/ 8 h 8"/>
                </a:gdLst>
                <a:ahLst/>
                <a:cxnLst>
                  <a:cxn ang="T4">
                    <a:pos x="T0" y="T1"/>
                  </a:cxn>
                  <a:cxn ang="T5">
                    <a:pos x="T2" y="T3"/>
                  </a:cxn>
                </a:cxnLst>
                <a:rect l="T6" t="T7" r="T8" b="T9"/>
                <a:pathLst>
                  <a:path w="24" h="8">
                    <a:moveTo>
                      <a:pt x="0" y="8"/>
                    </a:moveTo>
                    <a:cubicBezTo>
                      <a:pt x="9" y="6"/>
                      <a:pt x="16" y="4"/>
                      <a:pt x="24" y="0"/>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47" name="Freeform 11"/>
              <p:cNvSpPr>
                <a:spLocks/>
              </p:cNvSpPr>
              <p:nvPr/>
            </p:nvSpPr>
            <p:spPr bwMode="auto">
              <a:xfrm>
                <a:off x="4887" y="2895"/>
                <a:ext cx="14" cy="33"/>
              </a:xfrm>
              <a:custGeom>
                <a:avLst/>
                <a:gdLst>
                  <a:gd name="T0" fmla="*/ 0 w 14"/>
                  <a:gd name="T1" fmla="*/ 0 h 33"/>
                  <a:gd name="T2" fmla="*/ 14 w 14"/>
                  <a:gd name="T3" fmla="*/ 33 h 33"/>
                  <a:gd name="T4" fmla="*/ 0 60000 65536"/>
                  <a:gd name="T5" fmla="*/ 0 60000 65536"/>
                  <a:gd name="T6" fmla="*/ 0 w 14"/>
                  <a:gd name="T7" fmla="*/ 0 h 33"/>
                  <a:gd name="T8" fmla="*/ 14 w 14"/>
                  <a:gd name="T9" fmla="*/ 33 h 33"/>
                </a:gdLst>
                <a:ahLst/>
                <a:cxnLst>
                  <a:cxn ang="T4">
                    <a:pos x="T0" y="T1"/>
                  </a:cxn>
                  <a:cxn ang="T5">
                    <a:pos x="T2" y="T3"/>
                  </a:cxn>
                </a:cxnLst>
                <a:rect l="T6" t="T7" r="T8" b="T9"/>
                <a:pathLst>
                  <a:path w="14" h="33">
                    <a:moveTo>
                      <a:pt x="0" y="0"/>
                    </a:moveTo>
                    <a:cubicBezTo>
                      <a:pt x="3" y="11"/>
                      <a:pt x="8" y="23"/>
                      <a:pt x="14" y="33"/>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48" name="Freeform 12"/>
              <p:cNvSpPr>
                <a:spLocks/>
              </p:cNvSpPr>
              <p:nvPr/>
            </p:nvSpPr>
            <p:spPr bwMode="auto">
              <a:xfrm>
                <a:off x="5155" y="2845"/>
                <a:ext cx="6" cy="36"/>
              </a:xfrm>
              <a:custGeom>
                <a:avLst/>
                <a:gdLst>
                  <a:gd name="T0" fmla="*/ 0 w 6"/>
                  <a:gd name="T1" fmla="*/ 36 h 36"/>
                  <a:gd name="T2" fmla="*/ 6 w 6"/>
                  <a:gd name="T3" fmla="*/ 0 h 36"/>
                  <a:gd name="T4" fmla="*/ 0 60000 65536"/>
                  <a:gd name="T5" fmla="*/ 0 60000 65536"/>
                  <a:gd name="T6" fmla="*/ 0 w 6"/>
                  <a:gd name="T7" fmla="*/ 0 h 36"/>
                  <a:gd name="T8" fmla="*/ 6 w 6"/>
                  <a:gd name="T9" fmla="*/ 36 h 36"/>
                </a:gdLst>
                <a:ahLst/>
                <a:cxnLst>
                  <a:cxn ang="T4">
                    <a:pos x="T0" y="T1"/>
                  </a:cxn>
                  <a:cxn ang="T5">
                    <a:pos x="T2" y="T3"/>
                  </a:cxn>
                </a:cxnLst>
                <a:rect l="T6" t="T7" r="T8" b="T9"/>
                <a:pathLst>
                  <a:path w="6" h="36">
                    <a:moveTo>
                      <a:pt x="0" y="36"/>
                    </a:moveTo>
                    <a:cubicBezTo>
                      <a:pt x="3" y="24"/>
                      <a:pt x="5" y="12"/>
                      <a:pt x="6" y="0"/>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49" name="Freeform 13"/>
              <p:cNvSpPr>
                <a:spLocks/>
              </p:cNvSpPr>
              <p:nvPr/>
            </p:nvSpPr>
            <p:spPr bwMode="auto">
              <a:xfrm>
                <a:off x="5273" y="2620"/>
                <a:ext cx="69" cy="136"/>
              </a:xfrm>
              <a:custGeom>
                <a:avLst/>
                <a:gdLst>
                  <a:gd name="T0" fmla="*/ 69 w 69"/>
                  <a:gd name="T1" fmla="*/ 136 h 136"/>
                  <a:gd name="T2" fmla="*/ 69 w 69"/>
                  <a:gd name="T3" fmla="*/ 135 h 136"/>
                  <a:gd name="T4" fmla="*/ 0 w 69"/>
                  <a:gd name="T5" fmla="*/ 0 h 136"/>
                  <a:gd name="T6" fmla="*/ 0 60000 65536"/>
                  <a:gd name="T7" fmla="*/ 0 60000 65536"/>
                  <a:gd name="T8" fmla="*/ 0 60000 65536"/>
                  <a:gd name="T9" fmla="*/ 0 w 69"/>
                  <a:gd name="T10" fmla="*/ 0 h 136"/>
                  <a:gd name="T11" fmla="*/ 69 w 69"/>
                  <a:gd name="T12" fmla="*/ 136 h 136"/>
                </a:gdLst>
                <a:ahLst/>
                <a:cxnLst>
                  <a:cxn ang="T6">
                    <a:pos x="T0" y="T1"/>
                  </a:cxn>
                  <a:cxn ang="T7">
                    <a:pos x="T2" y="T3"/>
                  </a:cxn>
                  <a:cxn ang="T8">
                    <a:pos x="T4" y="T5"/>
                  </a:cxn>
                </a:cxnLst>
                <a:rect l="T9" t="T10" r="T11" b="T12"/>
                <a:pathLst>
                  <a:path w="69" h="136">
                    <a:moveTo>
                      <a:pt x="69" y="136"/>
                    </a:moveTo>
                    <a:cubicBezTo>
                      <a:pt x="69" y="135"/>
                      <a:pt x="69" y="135"/>
                      <a:pt x="69" y="135"/>
                    </a:cubicBezTo>
                    <a:cubicBezTo>
                      <a:pt x="69" y="77"/>
                      <a:pt x="42" y="25"/>
                      <a:pt x="0" y="0"/>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50" name="Freeform 14"/>
              <p:cNvSpPr>
                <a:spLocks/>
              </p:cNvSpPr>
              <p:nvPr/>
            </p:nvSpPr>
            <p:spPr bwMode="auto">
              <a:xfrm>
                <a:off x="5404" y="2474"/>
                <a:ext cx="30" cy="51"/>
              </a:xfrm>
              <a:custGeom>
                <a:avLst/>
                <a:gdLst>
                  <a:gd name="T0" fmla="*/ 0 w 30"/>
                  <a:gd name="T1" fmla="*/ 51 h 51"/>
                  <a:gd name="T2" fmla="*/ 30 w 30"/>
                  <a:gd name="T3" fmla="*/ 0 h 51"/>
                  <a:gd name="T4" fmla="*/ 0 60000 65536"/>
                  <a:gd name="T5" fmla="*/ 0 60000 65536"/>
                  <a:gd name="T6" fmla="*/ 0 w 30"/>
                  <a:gd name="T7" fmla="*/ 0 h 51"/>
                  <a:gd name="T8" fmla="*/ 30 w 30"/>
                  <a:gd name="T9" fmla="*/ 51 h 51"/>
                </a:gdLst>
                <a:ahLst/>
                <a:cxnLst>
                  <a:cxn ang="T4">
                    <a:pos x="T0" y="T1"/>
                  </a:cxn>
                  <a:cxn ang="T5">
                    <a:pos x="T2" y="T3"/>
                  </a:cxn>
                </a:cxnLst>
                <a:rect l="T6" t="T7" r="T8" b="T9"/>
                <a:pathLst>
                  <a:path w="30" h="51">
                    <a:moveTo>
                      <a:pt x="0" y="51"/>
                    </a:moveTo>
                    <a:cubicBezTo>
                      <a:pt x="13" y="37"/>
                      <a:pt x="23" y="20"/>
                      <a:pt x="30" y="0"/>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51" name="Freeform 15"/>
              <p:cNvSpPr>
                <a:spLocks/>
              </p:cNvSpPr>
              <p:nvPr/>
            </p:nvSpPr>
            <p:spPr bwMode="auto">
              <a:xfrm>
                <a:off x="5361" y="2285"/>
                <a:ext cx="2" cy="24"/>
              </a:xfrm>
              <a:custGeom>
                <a:avLst/>
                <a:gdLst>
                  <a:gd name="T0" fmla="*/ 2 w 2"/>
                  <a:gd name="T1" fmla="*/ 24 h 24"/>
                  <a:gd name="T2" fmla="*/ 2 w 2"/>
                  <a:gd name="T3" fmla="*/ 23 h 24"/>
                  <a:gd name="T4" fmla="*/ 0 w 2"/>
                  <a:gd name="T5" fmla="*/ 0 h 24"/>
                  <a:gd name="T6" fmla="*/ 0 60000 65536"/>
                  <a:gd name="T7" fmla="*/ 0 60000 65536"/>
                  <a:gd name="T8" fmla="*/ 0 60000 65536"/>
                  <a:gd name="T9" fmla="*/ 0 w 2"/>
                  <a:gd name="T10" fmla="*/ 0 h 24"/>
                  <a:gd name="T11" fmla="*/ 2 w 2"/>
                  <a:gd name="T12" fmla="*/ 24 h 24"/>
                </a:gdLst>
                <a:ahLst/>
                <a:cxnLst>
                  <a:cxn ang="T6">
                    <a:pos x="T0" y="T1"/>
                  </a:cxn>
                  <a:cxn ang="T7">
                    <a:pos x="T2" y="T3"/>
                  </a:cxn>
                  <a:cxn ang="T8">
                    <a:pos x="T4" y="T5"/>
                  </a:cxn>
                </a:cxnLst>
                <a:rect l="T9" t="T10" r="T11" b="T12"/>
                <a:pathLst>
                  <a:path w="2" h="24">
                    <a:moveTo>
                      <a:pt x="2" y="24"/>
                    </a:moveTo>
                    <a:cubicBezTo>
                      <a:pt x="2" y="24"/>
                      <a:pt x="2" y="23"/>
                      <a:pt x="2" y="23"/>
                    </a:cubicBezTo>
                    <a:cubicBezTo>
                      <a:pt x="2" y="15"/>
                      <a:pt x="1" y="7"/>
                      <a:pt x="0" y="0"/>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52" name="Freeform 16"/>
              <p:cNvSpPr>
                <a:spLocks/>
              </p:cNvSpPr>
              <p:nvPr/>
            </p:nvSpPr>
            <p:spPr bwMode="auto">
              <a:xfrm>
                <a:off x="5167" y="2226"/>
                <a:ext cx="15" cy="31"/>
              </a:xfrm>
              <a:custGeom>
                <a:avLst/>
                <a:gdLst>
                  <a:gd name="T0" fmla="*/ 15 w 15"/>
                  <a:gd name="T1" fmla="*/ 0 h 31"/>
                  <a:gd name="T2" fmla="*/ 0 w 15"/>
                  <a:gd name="T3" fmla="*/ 31 h 31"/>
                  <a:gd name="T4" fmla="*/ 0 60000 65536"/>
                  <a:gd name="T5" fmla="*/ 0 60000 65536"/>
                  <a:gd name="T6" fmla="*/ 0 w 15"/>
                  <a:gd name="T7" fmla="*/ 0 h 31"/>
                  <a:gd name="T8" fmla="*/ 15 w 15"/>
                  <a:gd name="T9" fmla="*/ 31 h 31"/>
                </a:gdLst>
                <a:ahLst/>
                <a:cxnLst>
                  <a:cxn ang="T4">
                    <a:pos x="T0" y="T1"/>
                  </a:cxn>
                  <a:cxn ang="T5">
                    <a:pos x="T2" y="T3"/>
                  </a:cxn>
                </a:cxnLst>
                <a:rect l="T6" t="T7" r="T8" b="T9"/>
                <a:pathLst>
                  <a:path w="15" h="31">
                    <a:moveTo>
                      <a:pt x="15" y="0"/>
                    </a:moveTo>
                    <a:cubicBezTo>
                      <a:pt x="9" y="9"/>
                      <a:pt x="3" y="20"/>
                      <a:pt x="0" y="31"/>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53" name="Freeform 17"/>
              <p:cNvSpPr>
                <a:spLocks/>
              </p:cNvSpPr>
              <p:nvPr/>
            </p:nvSpPr>
            <p:spPr bwMode="auto">
              <a:xfrm>
                <a:off x="5019" y="2244"/>
                <a:ext cx="8" cy="27"/>
              </a:xfrm>
              <a:custGeom>
                <a:avLst/>
                <a:gdLst>
                  <a:gd name="T0" fmla="*/ 8 w 8"/>
                  <a:gd name="T1" fmla="*/ 0 h 27"/>
                  <a:gd name="T2" fmla="*/ 0 w 8"/>
                  <a:gd name="T3" fmla="*/ 27 h 27"/>
                  <a:gd name="T4" fmla="*/ 0 60000 65536"/>
                  <a:gd name="T5" fmla="*/ 0 60000 65536"/>
                  <a:gd name="T6" fmla="*/ 0 w 8"/>
                  <a:gd name="T7" fmla="*/ 0 h 27"/>
                  <a:gd name="T8" fmla="*/ 8 w 8"/>
                  <a:gd name="T9" fmla="*/ 27 h 27"/>
                </a:gdLst>
                <a:ahLst/>
                <a:cxnLst>
                  <a:cxn ang="T4">
                    <a:pos x="T0" y="T1"/>
                  </a:cxn>
                  <a:cxn ang="T5">
                    <a:pos x="T2" y="T3"/>
                  </a:cxn>
                </a:cxnLst>
                <a:rect l="T6" t="T7" r="T8" b="T9"/>
                <a:pathLst>
                  <a:path w="8" h="27">
                    <a:moveTo>
                      <a:pt x="8" y="0"/>
                    </a:moveTo>
                    <a:cubicBezTo>
                      <a:pt x="4" y="9"/>
                      <a:pt x="2" y="18"/>
                      <a:pt x="0" y="27"/>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54" name="Freeform 18"/>
              <p:cNvSpPr>
                <a:spLocks/>
              </p:cNvSpPr>
              <p:nvPr/>
            </p:nvSpPr>
            <p:spPr bwMode="auto">
              <a:xfrm>
                <a:off x="4849" y="2281"/>
                <a:ext cx="27" cy="26"/>
              </a:xfrm>
              <a:custGeom>
                <a:avLst/>
                <a:gdLst>
                  <a:gd name="T0" fmla="*/ 27 w 27"/>
                  <a:gd name="T1" fmla="*/ 26 h 26"/>
                  <a:gd name="T2" fmla="*/ 0 w 27"/>
                  <a:gd name="T3" fmla="*/ 0 h 26"/>
                  <a:gd name="T4" fmla="*/ 0 60000 65536"/>
                  <a:gd name="T5" fmla="*/ 0 60000 65536"/>
                  <a:gd name="T6" fmla="*/ 0 w 27"/>
                  <a:gd name="T7" fmla="*/ 0 h 26"/>
                  <a:gd name="T8" fmla="*/ 27 w 27"/>
                  <a:gd name="T9" fmla="*/ 26 h 26"/>
                </a:gdLst>
                <a:ahLst/>
                <a:cxnLst>
                  <a:cxn ang="T4">
                    <a:pos x="T0" y="T1"/>
                  </a:cxn>
                  <a:cxn ang="T5">
                    <a:pos x="T2" y="T3"/>
                  </a:cxn>
                </a:cxnLst>
                <a:rect l="T6" t="T7" r="T8" b="T9"/>
                <a:pathLst>
                  <a:path w="27" h="26">
                    <a:moveTo>
                      <a:pt x="27" y="26"/>
                    </a:moveTo>
                    <a:cubicBezTo>
                      <a:pt x="19" y="16"/>
                      <a:pt x="10" y="7"/>
                      <a:pt x="0" y="0"/>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55" name="Freeform 19"/>
              <p:cNvSpPr>
                <a:spLocks/>
              </p:cNvSpPr>
              <p:nvPr/>
            </p:nvSpPr>
            <p:spPr bwMode="auto">
              <a:xfrm>
                <a:off x="4636" y="2456"/>
                <a:ext cx="5" cy="27"/>
              </a:xfrm>
              <a:custGeom>
                <a:avLst/>
                <a:gdLst>
                  <a:gd name="T0" fmla="*/ 0 w 5"/>
                  <a:gd name="T1" fmla="*/ 0 h 27"/>
                  <a:gd name="T2" fmla="*/ 5 w 5"/>
                  <a:gd name="T3" fmla="*/ 27 h 27"/>
                  <a:gd name="T4" fmla="*/ 0 60000 65536"/>
                  <a:gd name="T5" fmla="*/ 0 60000 65536"/>
                  <a:gd name="T6" fmla="*/ 0 w 5"/>
                  <a:gd name="T7" fmla="*/ 0 h 27"/>
                  <a:gd name="T8" fmla="*/ 5 w 5"/>
                  <a:gd name="T9" fmla="*/ 27 h 27"/>
                </a:gdLst>
                <a:ahLst/>
                <a:cxnLst>
                  <a:cxn ang="T4">
                    <a:pos x="T0" y="T1"/>
                  </a:cxn>
                  <a:cxn ang="T5">
                    <a:pos x="T2" y="T3"/>
                  </a:cxn>
                </a:cxnLst>
                <a:rect l="T6" t="T7" r="T8" b="T9"/>
                <a:pathLst>
                  <a:path w="5" h="27">
                    <a:moveTo>
                      <a:pt x="0" y="0"/>
                    </a:moveTo>
                    <a:cubicBezTo>
                      <a:pt x="1" y="9"/>
                      <a:pt x="2" y="18"/>
                      <a:pt x="5" y="27"/>
                    </a:cubicBezTo>
                  </a:path>
                </a:pathLst>
              </a:custGeom>
              <a:solidFill>
                <a:srgbClr val="C0C0C0"/>
              </a:solidFill>
              <a:ln w="9525" cap="rnd">
                <a:solidFill>
                  <a:srgbClr val="000000"/>
                </a:solidFill>
                <a:prstDash val="solid"/>
                <a:round/>
                <a:headEnd/>
                <a:tailEnd/>
              </a:ln>
            </p:spPr>
            <p:txBody>
              <a:bodyPr/>
              <a:lstStyle/>
              <a:p>
                <a:endParaRPr lang="en-US"/>
              </a:p>
            </p:txBody>
          </p:sp>
        </p:grpSp>
        <p:sp>
          <p:nvSpPr>
            <p:cNvPr id="29739" name="Text Box 37"/>
            <p:cNvSpPr txBox="1">
              <a:spLocks noChangeArrowheads="1"/>
            </p:cNvSpPr>
            <p:nvPr/>
          </p:nvSpPr>
          <p:spPr bwMode="auto">
            <a:xfrm>
              <a:off x="2103" y="1200"/>
              <a:ext cx="1584" cy="372"/>
            </a:xfrm>
            <a:prstGeom prst="rect">
              <a:avLst/>
            </a:prstGeom>
            <a:solidFill>
              <a:srgbClr val="00FF00"/>
            </a:solidFill>
            <a:ln w="9525" algn="ctr">
              <a:solidFill>
                <a:schemeClr val="tx1"/>
              </a:solidFill>
              <a:miter lim="800000"/>
              <a:headEnd/>
              <a:tailEnd/>
            </a:ln>
          </p:spPr>
          <p:txBody>
            <a:bodyPr lIns="91380" tIns="45692" rIns="91380" bIns="45692">
              <a:spAutoFit/>
            </a:bodyPr>
            <a:lstStyle/>
            <a:p>
              <a:r>
                <a:rPr lang="en-AU" altLang="en-US" sz="1600" b="1">
                  <a:solidFill>
                    <a:srgbClr val="0000FF"/>
                  </a:solidFill>
                </a:rPr>
                <a:t>Private/Enterprise Clouds</a:t>
              </a:r>
              <a:endParaRPr lang="en-US" altLang="en-US" sz="1600" b="1">
                <a:solidFill>
                  <a:srgbClr val="0000FF"/>
                </a:solidFill>
              </a:endParaRPr>
            </a:p>
          </p:txBody>
        </p:sp>
        <p:pic>
          <p:nvPicPr>
            <p:cNvPr id="29740" name="Picture 63"/>
            <p:cNvPicPr>
              <a:picLocks noChangeAspect="1" noChangeArrowheads="1"/>
            </p:cNvPicPr>
            <p:nvPr/>
          </p:nvPicPr>
          <p:blipFill>
            <a:blip r:embed="rId2"/>
            <a:srcRect/>
            <a:stretch>
              <a:fillRect/>
            </a:stretch>
          </p:blipFill>
          <p:spPr bwMode="auto">
            <a:xfrm>
              <a:off x="2142" y="3216"/>
              <a:ext cx="1506" cy="992"/>
            </a:xfrm>
            <a:prstGeom prst="rect">
              <a:avLst/>
            </a:prstGeom>
            <a:noFill/>
            <a:ln w="9525" algn="ctr">
              <a:noFill/>
              <a:miter lim="800000"/>
              <a:headEnd/>
              <a:tailEnd/>
            </a:ln>
          </p:spPr>
        </p:pic>
        <p:sp>
          <p:nvSpPr>
            <p:cNvPr id="29741" name="AutoShape 64"/>
            <p:cNvSpPr>
              <a:spLocks noChangeArrowheads="1"/>
            </p:cNvSpPr>
            <p:nvPr/>
          </p:nvSpPr>
          <p:spPr bwMode="auto">
            <a:xfrm>
              <a:off x="2208" y="1920"/>
              <a:ext cx="1440" cy="1104"/>
            </a:xfrm>
            <a:prstGeom prst="roundRect">
              <a:avLst>
                <a:gd name="adj" fmla="val 16667"/>
              </a:avLst>
            </a:prstGeom>
            <a:solidFill>
              <a:srgbClr val="00FF00"/>
            </a:solidFill>
            <a:ln w="9525" algn="ctr">
              <a:solidFill>
                <a:schemeClr val="tx1"/>
              </a:solidFill>
              <a:round/>
              <a:headEnd/>
              <a:tailEnd/>
            </a:ln>
          </p:spPr>
          <p:txBody>
            <a:bodyPr wrap="none" lIns="91380" tIns="45692" rIns="91380" bIns="45692" anchor="ctr"/>
            <a:lstStyle/>
            <a:p>
              <a:r>
                <a:rPr lang="en-AU" altLang="en-US" sz="1400" b="1">
                  <a:solidFill>
                    <a:srgbClr val="0000FF"/>
                  </a:solidFill>
                </a:rPr>
                <a:t>Cloud model run </a:t>
              </a:r>
              <a:br>
                <a:rPr lang="en-AU" altLang="en-US" sz="1400" b="1">
                  <a:solidFill>
                    <a:srgbClr val="0000FF"/>
                  </a:solidFill>
                </a:rPr>
              </a:br>
              <a:r>
                <a:rPr lang="en-AU" altLang="en-US" sz="1400" b="1">
                  <a:solidFill>
                    <a:srgbClr val="0000FF"/>
                  </a:solidFill>
                </a:rPr>
                <a:t>within a company’s </a:t>
              </a:r>
              <a:br>
                <a:rPr lang="en-AU" altLang="en-US" sz="1400" b="1">
                  <a:solidFill>
                    <a:srgbClr val="0000FF"/>
                  </a:solidFill>
                </a:rPr>
              </a:br>
              <a:r>
                <a:rPr lang="en-AU" altLang="en-US" sz="1400" b="1">
                  <a:solidFill>
                    <a:srgbClr val="0000FF"/>
                  </a:solidFill>
                </a:rPr>
                <a:t>own Data Center / </a:t>
              </a:r>
              <a:br>
                <a:rPr lang="en-AU" altLang="en-US" sz="1400" b="1">
                  <a:solidFill>
                    <a:srgbClr val="0000FF"/>
                  </a:solidFill>
                </a:rPr>
              </a:br>
              <a:r>
                <a:rPr lang="en-AU" altLang="en-US" sz="1400" b="1">
                  <a:solidFill>
                    <a:srgbClr val="0000FF"/>
                  </a:solidFill>
                </a:rPr>
                <a:t>infrastructure for</a:t>
              </a:r>
              <a:br>
                <a:rPr lang="en-AU" altLang="en-US" sz="1400" b="1">
                  <a:solidFill>
                    <a:srgbClr val="0000FF"/>
                  </a:solidFill>
                </a:rPr>
              </a:br>
              <a:r>
                <a:rPr lang="en-AU" altLang="en-US" sz="1400" b="1">
                  <a:solidFill>
                    <a:srgbClr val="0000FF"/>
                  </a:solidFill>
                </a:rPr>
                <a:t>internal and/or</a:t>
              </a:r>
              <a:br>
                <a:rPr lang="en-AU" altLang="en-US" sz="1400" b="1">
                  <a:solidFill>
                    <a:srgbClr val="0000FF"/>
                  </a:solidFill>
                </a:rPr>
              </a:br>
              <a:r>
                <a:rPr lang="en-AU" altLang="en-US" sz="1400" b="1">
                  <a:solidFill>
                    <a:srgbClr val="0000FF"/>
                  </a:solidFill>
                </a:rPr>
                <a:t> partners use.</a:t>
              </a:r>
            </a:p>
          </p:txBody>
        </p:sp>
      </p:grpSp>
      <p:grpSp>
        <p:nvGrpSpPr>
          <p:cNvPr id="4" name="Group 70"/>
          <p:cNvGrpSpPr>
            <a:grpSpLocks/>
          </p:cNvGrpSpPr>
          <p:nvPr/>
        </p:nvGrpSpPr>
        <p:grpSpPr bwMode="auto">
          <a:xfrm>
            <a:off x="152400" y="1524000"/>
            <a:ext cx="2819400" cy="5186363"/>
            <a:chOff x="96" y="960"/>
            <a:chExt cx="1776" cy="3267"/>
          </a:xfrm>
        </p:grpSpPr>
        <p:grpSp>
          <p:nvGrpSpPr>
            <p:cNvPr id="5" name="Group 20"/>
            <p:cNvGrpSpPr>
              <a:grpSpLocks/>
            </p:cNvGrpSpPr>
            <p:nvPr/>
          </p:nvGrpSpPr>
          <p:grpSpPr bwMode="auto">
            <a:xfrm>
              <a:off x="96" y="960"/>
              <a:ext cx="1776" cy="864"/>
              <a:chOff x="4554" y="2181"/>
              <a:chExt cx="958" cy="873"/>
            </a:xfrm>
          </p:grpSpPr>
          <p:sp>
            <p:nvSpPr>
              <p:cNvPr id="29724" name="Freeform 21"/>
              <p:cNvSpPr>
                <a:spLocks/>
              </p:cNvSpPr>
              <p:nvPr/>
            </p:nvSpPr>
            <p:spPr bwMode="auto">
              <a:xfrm>
                <a:off x="4602" y="2229"/>
                <a:ext cx="910" cy="825"/>
              </a:xfrm>
              <a:custGeom>
                <a:avLst/>
                <a:gdLst>
                  <a:gd name="T0" fmla="*/ 0 w 3800"/>
                  <a:gd name="T1" fmla="*/ 0 h 3433"/>
                  <a:gd name="T2" fmla="*/ 0 w 3800"/>
                  <a:gd name="T3" fmla="*/ 0 h 3433"/>
                  <a:gd name="T4" fmla="*/ 0 w 3800"/>
                  <a:gd name="T5" fmla="*/ 0 h 3433"/>
                  <a:gd name="T6" fmla="*/ 0 w 3800"/>
                  <a:gd name="T7" fmla="*/ 0 h 3433"/>
                  <a:gd name="T8" fmla="*/ 0 w 3800"/>
                  <a:gd name="T9" fmla="*/ 0 h 3433"/>
                  <a:gd name="T10" fmla="*/ 0 w 3800"/>
                  <a:gd name="T11" fmla="*/ 0 h 3433"/>
                  <a:gd name="T12" fmla="*/ 0 w 3800"/>
                  <a:gd name="T13" fmla="*/ 0 h 3433"/>
                  <a:gd name="T14" fmla="*/ 0 w 3800"/>
                  <a:gd name="T15" fmla="*/ 0 h 3433"/>
                  <a:gd name="T16" fmla="*/ 0 w 3800"/>
                  <a:gd name="T17" fmla="*/ 0 h 3433"/>
                  <a:gd name="T18" fmla="*/ 0 w 3800"/>
                  <a:gd name="T19" fmla="*/ 0 h 3433"/>
                  <a:gd name="T20" fmla="*/ 0 w 3800"/>
                  <a:gd name="T21" fmla="*/ 0 h 3433"/>
                  <a:gd name="T22" fmla="*/ 0 w 3800"/>
                  <a:gd name="T23" fmla="*/ 0 h 3433"/>
                  <a:gd name="T24" fmla="*/ 0 w 3800"/>
                  <a:gd name="T25" fmla="*/ 0 h 3433"/>
                  <a:gd name="T26" fmla="*/ 0 w 3800"/>
                  <a:gd name="T27" fmla="*/ 0 h 3433"/>
                  <a:gd name="T28" fmla="*/ 0 w 3800"/>
                  <a:gd name="T29" fmla="*/ 0 h 3433"/>
                  <a:gd name="T30" fmla="*/ 0 w 3800"/>
                  <a:gd name="T31" fmla="*/ 0 h 3433"/>
                  <a:gd name="T32" fmla="*/ 0 w 3800"/>
                  <a:gd name="T33" fmla="*/ 0 h 3433"/>
                  <a:gd name="T34" fmla="*/ 0 w 3800"/>
                  <a:gd name="T35" fmla="*/ 0 h 3433"/>
                  <a:gd name="T36" fmla="*/ 0 w 3800"/>
                  <a:gd name="T37" fmla="*/ 0 h 3433"/>
                  <a:gd name="T38" fmla="*/ 0 w 3800"/>
                  <a:gd name="T39" fmla="*/ 0 h 3433"/>
                  <a:gd name="T40" fmla="*/ 0 w 3800"/>
                  <a:gd name="T41" fmla="*/ 0 h 3433"/>
                  <a:gd name="T42" fmla="*/ 0 w 3800"/>
                  <a:gd name="T43" fmla="*/ 0 h 3433"/>
                  <a:gd name="T44" fmla="*/ 0 w 3800"/>
                  <a:gd name="T45" fmla="*/ 0 h 3433"/>
                  <a:gd name="T46" fmla="*/ 0 w 3800"/>
                  <a:gd name="T47" fmla="*/ 0 h 3433"/>
                  <a:gd name="T48" fmla="*/ 0 w 3800"/>
                  <a:gd name="T49" fmla="*/ 0 h 3433"/>
                  <a:gd name="T50" fmla="*/ 0 w 3800"/>
                  <a:gd name="T51" fmla="*/ 0 h 3433"/>
                  <a:gd name="T52" fmla="*/ 0 w 3800"/>
                  <a:gd name="T53" fmla="*/ 0 h 3433"/>
                  <a:gd name="T54" fmla="*/ 0 w 3800"/>
                  <a:gd name="T55" fmla="*/ 0 h 3433"/>
                  <a:gd name="T56" fmla="*/ 0 w 3800"/>
                  <a:gd name="T57" fmla="*/ 0 h 3433"/>
                  <a:gd name="T58" fmla="*/ 0 w 3800"/>
                  <a:gd name="T59" fmla="*/ 0 h 3433"/>
                  <a:gd name="T60" fmla="*/ 0 w 3800"/>
                  <a:gd name="T61" fmla="*/ 0 h 3433"/>
                  <a:gd name="T62" fmla="*/ 0 w 3800"/>
                  <a:gd name="T63" fmla="*/ 0 h 3433"/>
                  <a:gd name="T64" fmla="*/ 0 w 3800"/>
                  <a:gd name="T65" fmla="*/ 0 h 3433"/>
                  <a:gd name="T66" fmla="*/ 0 w 3800"/>
                  <a:gd name="T67" fmla="*/ 0 h 3433"/>
                  <a:gd name="T68" fmla="*/ 0 w 3800"/>
                  <a:gd name="T69" fmla="*/ 0 h 3433"/>
                  <a:gd name="T70" fmla="*/ 0 w 3800"/>
                  <a:gd name="T71" fmla="*/ 0 h 34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00"/>
                  <a:gd name="T109" fmla="*/ 0 h 3433"/>
                  <a:gd name="T110" fmla="*/ 3800 w 3800"/>
                  <a:gd name="T111" fmla="*/ 3433 h 34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00" h="3433">
                    <a:moveTo>
                      <a:pt x="343" y="1142"/>
                    </a:moveTo>
                    <a:cubicBezTo>
                      <a:pt x="148" y="1167"/>
                      <a:pt x="0" y="1370"/>
                      <a:pt x="0" y="1612"/>
                    </a:cubicBezTo>
                    <a:cubicBezTo>
                      <a:pt x="0" y="1780"/>
                      <a:pt x="72" y="1935"/>
                      <a:pt x="189" y="2020"/>
                    </a:cubicBezTo>
                    <a:lnTo>
                      <a:pt x="187" y="2014"/>
                    </a:lnTo>
                    <a:cubicBezTo>
                      <a:pt x="121" y="2101"/>
                      <a:pt x="84" y="2216"/>
                      <a:pt x="84" y="2336"/>
                    </a:cubicBezTo>
                    <a:cubicBezTo>
                      <a:pt x="84" y="2596"/>
                      <a:pt x="256" y="2806"/>
                      <a:pt x="468" y="2806"/>
                    </a:cubicBezTo>
                    <a:cubicBezTo>
                      <a:pt x="482" y="2806"/>
                      <a:pt x="497" y="2805"/>
                      <a:pt x="512" y="2803"/>
                    </a:cubicBezTo>
                    <a:lnTo>
                      <a:pt x="510" y="2806"/>
                    </a:lnTo>
                    <a:cubicBezTo>
                      <a:pt x="631" y="3066"/>
                      <a:pt x="856" y="3227"/>
                      <a:pt x="1099" y="3227"/>
                    </a:cubicBezTo>
                    <a:cubicBezTo>
                      <a:pt x="1223" y="3227"/>
                      <a:pt x="1344" y="3186"/>
                      <a:pt x="1449" y="3107"/>
                    </a:cubicBezTo>
                    <a:lnTo>
                      <a:pt x="1448" y="3108"/>
                    </a:lnTo>
                    <a:cubicBezTo>
                      <a:pt x="1558" y="3311"/>
                      <a:pt x="1744" y="3433"/>
                      <a:pt x="1942" y="3433"/>
                    </a:cubicBezTo>
                    <a:cubicBezTo>
                      <a:pt x="2204" y="3433"/>
                      <a:pt x="2435" y="3222"/>
                      <a:pt x="2510" y="2913"/>
                    </a:cubicBezTo>
                    <a:lnTo>
                      <a:pt x="2511" y="2917"/>
                    </a:lnTo>
                    <a:cubicBezTo>
                      <a:pt x="2592" y="2979"/>
                      <a:pt x="2685" y="3012"/>
                      <a:pt x="2780" y="3012"/>
                    </a:cubicBezTo>
                    <a:cubicBezTo>
                      <a:pt x="3060" y="3012"/>
                      <a:pt x="3287" y="2735"/>
                      <a:pt x="3289" y="2392"/>
                    </a:cubicBezTo>
                    <a:lnTo>
                      <a:pt x="3288" y="2390"/>
                    </a:lnTo>
                    <a:cubicBezTo>
                      <a:pt x="3582" y="2339"/>
                      <a:pt x="3800" y="2030"/>
                      <a:pt x="3800" y="1665"/>
                    </a:cubicBezTo>
                    <a:cubicBezTo>
                      <a:pt x="3800" y="1504"/>
                      <a:pt x="3756" y="1347"/>
                      <a:pt x="3677" y="1219"/>
                    </a:cubicBezTo>
                    <a:lnTo>
                      <a:pt x="3675" y="1218"/>
                    </a:lnTo>
                    <a:cubicBezTo>
                      <a:pt x="3700" y="1146"/>
                      <a:pt x="3713" y="1069"/>
                      <a:pt x="3713" y="991"/>
                    </a:cubicBezTo>
                    <a:cubicBezTo>
                      <a:pt x="3713" y="730"/>
                      <a:pt x="3572" y="501"/>
                      <a:pt x="3368" y="433"/>
                    </a:cubicBezTo>
                    <a:lnTo>
                      <a:pt x="3369" y="432"/>
                    </a:lnTo>
                    <a:cubicBezTo>
                      <a:pt x="3333" y="182"/>
                      <a:pt x="3155" y="1"/>
                      <a:pt x="2949" y="1"/>
                    </a:cubicBezTo>
                    <a:cubicBezTo>
                      <a:pt x="2823" y="0"/>
                      <a:pt x="2704" y="68"/>
                      <a:pt x="2623" y="186"/>
                    </a:cubicBezTo>
                    <a:lnTo>
                      <a:pt x="2623" y="187"/>
                    </a:lnTo>
                    <a:cubicBezTo>
                      <a:pt x="2551" y="69"/>
                      <a:pt x="2438" y="1"/>
                      <a:pt x="2318" y="1"/>
                    </a:cubicBezTo>
                    <a:cubicBezTo>
                      <a:pt x="2173" y="0"/>
                      <a:pt x="2039" y="102"/>
                      <a:pt x="1975" y="262"/>
                    </a:cubicBezTo>
                    <a:lnTo>
                      <a:pt x="1976" y="270"/>
                    </a:lnTo>
                    <a:cubicBezTo>
                      <a:pt x="1888" y="163"/>
                      <a:pt x="1770" y="104"/>
                      <a:pt x="1647" y="104"/>
                    </a:cubicBezTo>
                    <a:cubicBezTo>
                      <a:pt x="1473" y="104"/>
                      <a:pt x="1314" y="222"/>
                      <a:pt x="1232" y="410"/>
                    </a:cubicBezTo>
                    <a:lnTo>
                      <a:pt x="1231" y="414"/>
                    </a:lnTo>
                    <a:cubicBezTo>
                      <a:pt x="1140" y="349"/>
                      <a:pt x="1036" y="314"/>
                      <a:pt x="931" y="314"/>
                    </a:cubicBezTo>
                    <a:cubicBezTo>
                      <a:pt x="603" y="314"/>
                      <a:pt x="337" y="641"/>
                      <a:pt x="337" y="1044"/>
                    </a:cubicBezTo>
                    <a:cubicBezTo>
                      <a:pt x="337" y="1077"/>
                      <a:pt x="339" y="1110"/>
                      <a:pt x="342" y="1143"/>
                    </a:cubicBezTo>
                    <a:lnTo>
                      <a:pt x="343" y="1142"/>
                    </a:lnTo>
                    <a:close/>
                  </a:path>
                </a:pathLst>
              </a:custGeom>
              <a:solidFill>
                <a:srgbClr val="C0C0C0"/>
              </a:solidFill>
              <a:ln w="0">
                <a:solidFill>
                  <a:srgbClr val="000000"/>
                </a:solidFill>
                <a:prstDash val="solid"/>
                <a:round/>
                <a:headEnd/>
                <a:tailEnd/>
              </a:ln>
            </p:spPr>
            <p:txBody>
              <a:bodyPr/>
              <a:lstStyle/>
              <a:p>
                <a:endParaRPr lang="en-US"/>
              </a:p>
            </p:txBody>
          </p:sp>
          <p:sp>
            <p:nvSpPr>
              <p:cNvPr id="29725" name="Freeform 22"/>
              <p:cNvSpPr>
                <a:spLocks/>
              </p:cNvSpPr>
              <p:nvPr/>
            </p:nvSpPr>
            <p:spPr bwMode="auto">
              <a:xfrm>
                <a:off x="4554" y="2181"/>
                <a:ext cx="910" cy="825"/>
              </a:xfrm>
              <a:custGeom>
                <a:avLst/>
                <a:gdLst>
                  <a:gd name="T0" fmla="*/ 0 w 3800"/>
                  <a:gd name="T1" fmla="*/ 0 h 3433"/>
                  <a:gd name="T2" fmla="*/ 0 w 3800"/>
                  <a:gd name="T3" fmla="*/ 0 h 3433"/>
                  <a:gd name="T4" fmla="*/ 0 w 3800"/>
                  <a:gd name="T5" fmla="*/ 0 h 3433"/>
                  <a:gd name="T6" fmla="*/ 0 w 3800"/>
                  <a:gd name="T7" fmla="*/ 0 h 3433"/>
                  <a:gd name="T8" fmla="*/ 0 w 3800"/>
                  <a:gd name="T9" fmla="*/ 0 h 3433"/>
                  <a:gd name="T10" fmla="*/ 0 w 3800"/>
                  <a:gd name="T11" fmla="*/ 0 h 3433"/>
                  <a:gd name="T12" fmla="*/ 0 w 3800"/>
                  <a:gd name="T13" fmla="*/ 0 h 3433"/>
                  <a:gd name="T14" fmla="*/ 0 w 3800"/>
                  <a:gd name="T15" fmla="*/ 0 h 3433"/>
                  <a:gd name="T16" fmla="*/ 0 w 3800"/>
                  <a:gd name="T17" fmla="*/ 0 h 3433"/>
                  <a:gd name="T18" fmla="*/ 0 w 3800"/>
                  <a:gd name="T19" fmla="*/ 0 h 3433"/>
                  <a:gd name="T20" fmla="*/ 0 w 3800"/>
                  <a:gd name="T21" fmla="*/ 0 h 3433"/>
                  <a:gd name="T22" fmla="*/ 0 w 3800"/>
                  <a:gd name="T23" fmla="*/ 0 h 3433"/>
                  <a:gd name="T24" fmla="*/ 0 w 3800"/>
                  <a:gd name="T25" fmla="*/ 0 h 3433"/>
                  <a:gd name="T26" fmla="*/ 0 w 3800"/>
                  <a:gd name="T27" fmla="*/ 0 h 3433"/>
                  <a:gd name="T28" fmla="*/ 0 w 3800"/>
                  <a:gd name="T29" fmla="*/ 0 h 3433"/>
                  <a:gd name="T30" fmla="*/ 0 w 3800"/>
                  <a:gd name="T31" fmla="*/ 0 h 3433"/>
                  <a:gd name="T32" fmla="*/ 0 w 3800"/>
                  <a:gd name="T33" fmla="*/ 0 h 3433"/>
                  <a:gd name="T34" fmla="*/ 0 w 3800"/>
                  <a:gd name="T35" fmla="*/ 0 h 3433"/>
                  <a:gd name="T36" fmla="*/ 0 w 3800"/>
                  <a:gd name="T37" fmla="*/ 0 h 3433"/>
                  <a:gd name="T38" fmla="*/ 0 w 3800"/>
                  <a:gd name="T39" fmla="*/ 0 h 3433"/>
                  <a:gd name="T40" fmla="*/ 0 w 3800"/>
                  <a:gd name="T41" fmla="*/ 0 h 3433"/>
                  <a:gd name="T42" fmla="*/ 0 w 3800"/>
                  <a:gd name="T43" fmla="*/ 0 h 3433"/>
                  <a:gd name="T44" fmla="*/ 0 w 3800"/>
                  <a:gd name="T45" fmla="*/ 0 h 3433"/>
                  <a:gd name="T46" fmla="*/ 0 w 3800"/>
                  <a:gd name="T47" fmla="*/ 0 h 3433"/>
                  <a:gd name="T48" fmla="*/ 0 w 3800"/>
                  <a:gd name="T49" fmla="*/ 0 h 3433"/>
                  <a:gd name="T50" fmla="*/ 0 w 3800"/>
                  <a:gd name="T51" fmla="*/ 0 h 3433"/>
                  <a:gd name="T52" fmla="*/ 0 w 3800"/>
                  <a:gd name="T53" fmla="*/ 0 h 3433"/>
                  <a:gd name="T54" fmla="*/ 0 w 3800"/>
                  <a:gd name="T55" fmla="*/ 0 h 3433"/>
                  <a:gd name="T56" fmla="*/ 0 w 3800"/>
                  <a:gd name="T57" fmla="*/ 0 h 3433"/>
                  <a:gd name="T58" fmla="*/ 0 w 3800"/>
                  <a:gd name="T59" fmla="*/ 0 h 3433"/>
                  <a:gd name="T60" fmla="*/ 0 w 3800"/>
                  <a:gd name="T61" fmla="*/ 0 h 3433"/>
                  <a:gd name="T62" fmla="*/ 0 w 3800"/>
                  <a:gd name="T63" fmla="*/ 0 h 3433"/>
                  <a:gd name="T64" fmla="*/ 0 w 3800"/>
                  <a:gd name="T65" fmla="*/ 0 h 3433"/>
                  <a:gd name="T66" fmla="*/ 0 w 3800"/>
                  <a:gd name="T67" fmla="*/ 0 h 3433"/>
                  <a:gd name="T68" fmla="*/ 0 w 3800"/>
                  <a:gd name="T69" fmla="*/ 0 h 3433"/>
                  <a:gd name="T70" fmla="*/ 0 w 3800"/>
                  <a:gd name="T71" fmla="*/ 0 h 34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00"/>
                  <a:gd name="T109" fmla="*/ 0 h 3433"/>
                  <a:gd name="T110" fmla="*/ 3800 w 3800"/>
                  <a:gd name="T111" fmla="*/ 3433 h 34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00" h="3433">
                    <a:moveTo>
                      <a:pt x="343" y="1142"/>
                    </a:moveTo>
                    <a:cubicBezTo>
                      <a:pt x="148" y="1167"/>
                      <a:pt x="0" y="1370"/>
                      <a:pt x="0" y="1612"/>
                    </a:cubicBezTo>
                    <a:cubicBezTo>
                      <a:pt x="0" y="1780"/>
                      <a:pt x="72" y="1935"/>
                      <a:pt x="189" y="2020"/>
                    </a:cubicBezTo>
                    <a:lnTo>
                      <a:pt x="187" y="2014"/>
                    </a:lnTo>
                    <a:cubicBezTo>
                      <a:pt x="121" y="2101"/>
                      <a:pt x="84" y="2216"/>
                      <a:pt x="84" y="2336"/>
                    </a:cubicBezTo>
                    <a:cubicBezTo>
                      <a:pt x="84" y="2596"/>
                      <a:pt x="256" y="2806"/>
                      <a:pt x="468" y="2806"/>
                    </a:cubicBezTo>
                    <a:cubicBezTo>
                      <a:pt x="482" y="2806"/>
                      <a:pt x="497" y="2805"/>
                      <a:pt x="512" y="2803"/>
                    </a:cubicBezTo>
                    <a:lnTo>
                      <a:pt x="510" y="2806"/>
                    </a:lnTo>
                    <a:cubicBezTo>
                      <a:pt x="631" y="3066"/>
                      <a:pt x="856" y="3227"/>
                      <a:pt x="1099" y="3227"/>
                    </a:cubicBezTo>
                    <a:cubicBezTo>
                      <a:pt x="1223" y="3227"/>
                      <a:pt x="1344" y="3186"/>
                      <a:pt x="1449" y="3107"/>
                    </a:cubicBezTo>
                    <a:lnTo>
                      <a:pt x="1448" y="3108"/>
                    </a:lnTo>
                    <a:cubicBezTo>
                      <a:pt x="1558" y="3311"/>
                      <a:pt x="1744" y="3433"/>
                      <a:pt x="1942" y="3433"/>
                    </a:cubicBezTo>
                    <a:cubicBezTo>
                      <a:pt x="2204" y="3433"/>
                      <a:pt x="2435" y="3222"/>
                      <a:pt x="2510" y="2913"/>
                    </a:cubicBezTo>
                    <a:lnTo>
                      <a:pt x="2511" y="2917"/>
                    </a:lnTo>
                    <a:cubicBezTo>
                      <a:pt x="2592" y="2979"/>
                      <a:pt x="2685" y="3012"/>
                      <a:pt x="2780" y="3012"/>
                    </a:cubicBezTo>
                    <a:cubicBezTo>
                      <a:pt x="3060" y="3012"/>
                      <a:pt x="3287" y="2735"/>
                      <a:pt x="3289" y="2392"/>
                    </a:cubicBezTo>
                    <a:lnTo>
                      <a:pt x="3288" y="2390"/>
                    </a:lnTo>
                    <a:cubicBezTo>
                      <a:pt x="3582" y="2339"/>
                      <a:pt x="3800" y="2030"/>
                      <a:pt x="3800" y="1665"/>
                    </a:cubicBezTo>
                    <a:cubicBezTo>
                      <a:pt x="3800" y="1504"/>
                      <a:pt x="3756" y="1347"/>
                      <a:pt x="3677" y="1219"/>
                    </a:cubicBezTo>
                    <a:lnTo>
                      <a:pt x="3675" y="1218"/>
                    </a:lnTo>
                    <a:cubicBezTo>
                      <a:pt x="3700" y="1146"/>
                      <a:pt x="3713" y="1069"/>
                      <a:pt x="3713" y="991"/>
                    </a:cubicBezTo>
                    <a:cubicBezTo>
                      <a:pt x="3713" y="730"/>
                      <a:pt x="3572" y="501"/>
                      <a:pt x="3368" y="433"/>
                    </a:cubicBezTo>
                    <a:lnTo>
                      <a:pt x="3369" y="432"/>
                    </a:lnTo>
                    <a:cubicBezTo>
                      <a:pt x="3333" y="182"/>
                      <a:pt x="3155" y="1"/>
                      <a:pt x="2949" y="1"/>
                    </a:cubicBezTo>
                    <a:cubicBezTo>
                      <a:pt x="2823" y="0"/>
                      <a:pt x="2704" y="68"/>
                      <a:pt x="2623" y="186"/>
                    </a:cubicBezTo>
                    <a:lnTo>
                      <a:pt x="2623" y="187"/>
                    </a:lnTo>
                    <a:cubicBezTo>
                      <a:pt x="2551" y="69"/>
                      <a:pt x="2438" y="1"/>
                      <a:pt x="2318" y="1"/>
                    </a:cubicBezTo>
                    <a:cubicBezTo>
                      <a:pt x="2173" y="0"/>
                      <a:pt x="2039" y="102"/>
                      <a:pt x="1975" y="262"/>
                    </a:cubicBezTo>
                    <a:lnTo>
                      <a:pt x="1976" y="270"/>
                    </a:lnTo>
                    <a:cubicBezTo>
                      <a:pt x="1888" y="163"/>
                      <a:pt x="1770" y="104"/>
                      <a:pt x="1647" y="104"/>
                    </a:cubicBezTo>
                    <a:cubicBezTo>
                      <a:pt x="1473" y="104"/>
                      <a:pt x="1314" y="222"/>
                      <a:pt x="1232" y="410"/>
                    </a:cubicBezTo>
                    <a:lnTo>
                      <a:pt x="1231" y="414"/>
                    </a:lnTo>
                    <a:cubicBezTo>
                      <a:pt x="1140" y="349"/>
                      <a:pt x="1036" y="314"/>
                      <a:pt x="931" y="314"/>
                    </a:cubicBezTo>
                    <a:cubicBezTo>
                      <a:pt x="603" y="314"/>
                      <a:pt x="337" y="641"/>
                      <a:pt x="337" y="1044"/>
                    </a:cubicBezTo>
                    <a:cubicBezTo>
                      <a:pt x="337" y="1077"/>
                      <a:pt x="339" y="1110"/>
                      <a:pt x="342" y="1143"/>
                    </a:cubicBezTo>
                    <a:lnTo>
                      <a:pt x="343" y="1142"/>
                    </a:lnTo>
                    <a:close/>
                  </a:path>
                </a:pathLst>
              </a:custGeom>
              <a:solidFill>
                <a:srgbClr val="C0C0C0"/>
              </a:solidFill>
              <a:ln w="0">
                <a:solidFill>
                  <a:srgbClr val="000000"/>
                </a:solidFill>
                <a:prstDash val="solid"/>
                <a:round/>
                <a:headEnd/>
                <a:tailEnd/>
              </a:ln>
            </p:spPr>
            <p:txBody>
              <a:bodyPr/>
              <a:lstStyle/>
              <a:p>
                <a:endParaRPr lang="en-US"/>
              </a:p>
            </p:txBody>
          </p:sp>
          <p:sp>
            <p:nvSpPr>
              <p:cNvPr id="29726" name="Freeform 23"/>
              <p:cNvSpPr>
                <a:spLocks/>
              </p:cNvSpPr>
              <p:nvPr/>
            </p:nvSpPr>
            <p:spPr bwMode="auto">
              <a:xfrm>
                <a:off x="4554" y="2181"/>
                <a:ext cx="910" cy="825"/>
              </a:xfrm>
              <a:custGeom>
                <a:avLst/>
                <a:gdLst>
                  <a:gd name="T0" fmla="*/ 0 w 3800"/>
                  <a:gd name="T1" fmla="*/ 0 h 3433"/>
                  <a:gd name="T2" fmla="*/ 0 w 3800"/>
                  <a:gd name="T3" fmla="*/ 0 h 3433"/>
                  <a:gd name="T4" fmla="*/ 0 w 3800"/>
                  <a:gd name="T5" fmla="*/ 0 h 3433"/>
                  <a:gd name="T6" fmla="*/ 0 w 3800"/>
                  <a:gd name="T7" fmla="*/ 0 h 3433"/>
                  <a:gd name="T8" fmla="*/ 0 w 3800"/>
                  <a:gd name="T9" fmla="*/ 0 h 3433"/>
                  <a:gd name="T10" fmla="*/ 0 w 3800"/>
                  <a:gd name="T11" fmla="*/ 0 h 3433"/>
                  <a:gd name="T12" fmla="*/ 0 w 3800"/>
                  <a:gd name="T13" fmla="*/ 0 h 3433"/>
                  <a:gd name="T14" fmla="*/ 0 w 3800"/>
                  <a:gd name="T15" fmla="*/ 0 h 3433"/>
                  <a:gd name="T16" fmla="*/ 0 w 3800"/>
                  <a:gd name="T17" fmla="*/ 0 h 3433"/>
                  <a:gd name="T18" fmla="*/ 0 w 3800"/>
                  <a:gd name="T19" fmla="*/ 0 h 3433"/>
                  <a:gd name="T20" fmla="*/ 0 w 3800"/>
                  <a:gd name="T21" fmla="*/ 0 h 3433"/>
                  <a:gd name="T22" fmla="*/ 0 w 3800"/>
                  <a:gd name="T23" fmla="*/ 0 h 3433"/>
                  <a:gd name="T24" fmla="*/ 0 w 3800"/>
                  <a:gd name="T25" fmla="*/ 0 h 3433"/>
                  <a:gd name="T26" fmla="*/ 0 w 3800"/>
                  <a:gd name="T27" fmla="*/ 0 h 3433"/>
                  <a:gd name="T28" fmla="*/ 0 w 3800"/>
                  <a:gd name="T29" fmla="*/ 0 h 3433"/>
                  <a:gd name="T30" fmla="*/ 0 w 3800"/>
                  <a:gd name="T31" fmla="*/ 0 h 3433"/>
                  <a:gd name="T32" fmla="*/ 0 w 3800"/>
                  <a:gd name="T33" fmla="*/ 0 h 3433"/>
                  <a:gd name="T34" fmla="*/ 0 w 3800"/>
                  <a:gd name="T35" fmla="*/ 0 h 3433"/>
                  <a:gd name="T36" fmla="*/ 0 w 3800"/>
                  <a:gd name="T37" fmla="*/ 0 h 3433"/>
                  <a:gd name="T38" fmla="*/ 0 w 3800"/>
                  <a:gd name="T39" fmla="*/ 0 h 3433"/>
                  <a:gd name="T40" fmla="*/ 0 w 3800"/>
                  <a:gd name="T41" fmla="*/ 0 h 3433"/>
                  <a:gd name="T42" fmla="*/ 0 w 3800"/>
                  <a:gd name="T43" fmla="*/ 0 h 3433"/>
                  <a:gd name="T44" fmla="*/ 0 w 3800"/>
                  <a:gd name="T45" fmla="*/ 0 h 3433"/>
                  <a:gd name="T46" fmla="*/ 0 w 3800"/>
                  <a:gd name="T47" fmla="*/ 0 h 3433"/>
                  <a:gd name="T48" fmla="*/ 0 w 3800"/>
                  <a:gd name="T49" fmla="*/ 0 h 3433"/>
                  <a:gd name="T50" fmla="*/ 0 w 3800"/>
                  <a:gd name="T51" fmla="*/ 0 h 3433"/>
                  <a:gd name="T52" fmla="*/ 0 w 3800"/>
                  <a:gd name="T53" fmla="*/ 0 h 3433"/>
                  <a:gd name="T54" fmla="*/ 0 w 3800"/>
                  <a:gd name="T55" fmla="*/ 0 h 3433"/>
                  <a:gd name="T56" fmla="*/ 0 w 3800"/>
                  <a:gd name="T57" fmla="*/ 0 h 3433"/>
                  <a:gd name="T58" fmla="*/ 0 w 3800"/>
                  <a:gd name="T59" fmla="*/ 0 h 3433"/>
                  <a:gd name="T60" fmla="*/ 0 w 3800"/>
                  <a:gd name="T61" fmla="*/ 0 h 3433"/>
                  <a:gd name="T62" fmla="*/ 0 w 3800"/>
                  <a:gd name="T63" fmla="*/ 0 h 3433"/>
                  <a:gd name="T64" fmla="*/ 0 w 3800"/>
                  <a:gd name="T65" fmla="*/ 0 h 3433"/>
                  <a:gd name="T66" fmla="*/ 0 w 3800"/>
                  <a:gd name="T67" fmla="*/ 0 h 3433"/>
                  <a:gd name="T68" fmla="*/ 0 w 3800"/>
                  <a:gd name="T69" fmla="*/ 0 h 3433"/>
                  <a:gd name="T70" fmla="*/ 0 w 3800"/>
                  <a:gd name="T71" fmla="*/ 0 h 34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00"/>
                  <a:gd name="T109" fmla="*/ 0 h 3433"/>
                  <a:gd name="T110" fmla="*/ 3800 w 3800"/>
                  <a:gd name="T111" fmla="*/ 3433 h 34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00" h="3433">
                    <a:moveTo>
                      <a:pt x="343" y="1142"/>
                    </a:moveTo>
                    <a:cubicBezTo>
                      <a:pt x="148" y="1167"/>
                      <a:pt x="0" y="1370"/>
                      <a:pt x="0" y="1612"/>
                    </a:cubicBezTo>
                    <a:cubicBezTo>
                      <a:pt x="0" y="1780"/>
                      <a:pt x="72" y="1935"/>
                      <a:pt x="189" y="2020"/>
                    </a:cubicBezTo>
                    <a:lnTo>
                      <a:pt x="187" y="2014"/>
                    </a:lnTo>
                    <a:cubicBezTo>
                      <a:pt x="121" y="2101"/>
                      <a:pt x="84" y="2216"/>
                      <a:pt x="84" y="2336"/>
                    </a:cubicBezTo>
                    <a:cubicBezTo>
                      <a:pt x="84" y="2596"/>
                      <a:pt x="256" y="2806"/>
                      <a:pt x="468" y="2806"/>
                    </a:cubicBezTo>
                    <a:cubicBezTo>
                      <a:pt x="482" y="2806"/>
                      <a:pt x="497" y="2805"/>
                      <a:pt x="512" y="2803"/>
                    </a:cubicBezTo>
                    <a:lnTo>
                      <a:pt x="510" y="2806"/>
                    </a:lnTo>
                    <a:cubicBezTo>
                      <a:pt x="631" y="3066"/>
                      <a:pt x="856" y="3227"/>
                      <a:pt x="1099" y="3227"/>
                    </a:cubicBezTo>
                    <a:cubicBezTo>
                      <a:pt x="1223" y="3227"/>
                      <a:pt x="1344" y="3186"/>
                      <a:pt x="1449" y="3107"/>
                    </a:cubicBezTo>
                    <a:lnTo>
                      <a:pt x="1448" y="3108"/>
                    </a:lnTo>
                    <a:cubicBezTo>
                      <a:pt x="1558" y="3311"/>
                      <a:pt x="1744" y="3433"/>
                      <a:pt x="1942" y="3433"/>
                    </a:cubicBezTo>
                    <a:cubicBezTo>
                      <a:pt x="2204" y="3433"/>
                      <a:pt x="2435" y="3222"/>
                      <a:pt x="2510" y="2913"/>
                    </a:cubicBezTo>
                    <a:lnTo>
                      <a:pt x="2511" y="2917"/>
                    </a:lnTo>
                    <a:cubicBezTo>
                      <a:pt x="2592" y="2979"/>
                      <a:pt x="2685" y="3012"/>
                      <a:pt x="2780" y="3012"/>
                    </a:cubicBezTo>
                    <a:cubicBezTo>
                      <a:pt x="3060" y="3012"/>
                      <a:pt x="3287" y="2735"/>
                      <a:pt x="3289" y="2392"/>
                    </a:cubicBezTo>
                    <a:lnTo>
                      <a:pt x="3288" y="2390"/>
                    </a:lnTo>
                    <a:cubicBezTo>
                      <a:pt x="3582" y="2339"/>
                      <a:pt x="3800" y="2030"/>
                      <a:pt x="3800" y="1665"/>
                    </a:cubicBezTo>
                    <a:cubicBezTo>
                      <a:pt x="3800" y="1504"/>
                      <a:pt x="3756" y="1347"/>
                      <a:pt x="3677" y="1219"/>
                    </a:cubicBezTo>
                    <a:lnTo>
                      <a:pt x="3675" y="1218"/>
                    </a:lnTo>
                    <a:cubicBezTo>
                      <a:pt x="3700" y="1146"/>
                      <a:pt x="3713" y="1069"/>
                      <a:pt x="3713" y="991"/>
                    </a:cubicBezTo>
                    <a:cubicBezTo>
                      <a:pt x="3713" y="730"/>
                      <a:pt x="3572" y="501"/>
                      <a:pt x="3368" y="433"/>
                    </a:cubicBezTo>
                    <a:lnTo>
                      <a:pt x="3369" y="432"/>
                    </a:lnTo>
                    <a:cubicBezTo>
                      <a:pt x="3333" y="182"/>
                      <a:pt x="3155" y="1"/>
                      <a:pt x="2949" y="1"/>
                    </a:cubicBezTo>
                    <a:cubicBezTo>
                      <a:pt x="2823" y="0"/>
                      <a:pt x="2704" y="68"/>
                      <a:pt x="2623" y="186"/>
                    </a:cubicBezTo>
                    <a:lnTo>
                      <a:pt x="2623" y="187"/>
                    </a:lnTo>
                    <a:cubicBezTo>
                      <a:pt x="2551" y="69"/>
                      <a:pt x="2438" y="1"/>
                      <a:pt x="2318" y="1"/>
                    </a:cubicBezTo>
                    <a:cubicBezTo>
                      <a:pt x="2173" y="0"/>
                      <a:pt x="2039" y="102"/>
                      <a:pt x="1975" y="262"/>
                    </a:cubicBezTo>
                    <a:lnTo>
                      <a:pt x="1976" y="270"/>
                    </a:lnTo>
                    <a:cubicBezTo>
                      <a:pt x="1888" y="163"/>
                      <a:pt x="1770" y="104"/>
                      <a:pt x="1647" y="104"/>
                    </a:cubicBezTo>
                    <a:cubicBezTo>
                      <a:pt x="1473" y="104"/>
                      <a:pt x="1314" y="222"/>
                      <a:pt x="1232" y="410"/>
                    </a:cubicBezTo>
                    <a:lnTo>
                      <a:pt x="1231" y="414"/>
                    </a:lnTo>
                    <a:cubicBezTo>
                      <a:pt x="1140" y="349"/>
                      <a:pt x="1036" y="314"/>
                      <a:pt x="931" y="314"/>
                    </a:cubicBezTo>
                    <a:cubicBezTo>
                      <a:pt x="603" y="314"/>
                      <a:pt x="337" y="641"/>
                      <a:pt x="337" y="1044"/>
                    </a:cubicBezTo>
                    <a:cubicBezTo>
                      <a:pt x="337" y="1077"/>
                      <a:pt x="339" y="1110"/>
                      <a:pt x="342" y="1143"/>
                    </a:cubicBezTo>
                    <a:lnTo>
                      <a:pt x="343" y="1142"/>
                    </a:lnTo>
                    <a:close/>
                  </a:path>
                </a:pathLst>
              </a:custGeom>
              <a:solidFill>
                <a:srgbClr val="FFFFFF"/>
              </a:solidFill>
              <a:ln w="9525" cap="rnd">
                <a:solidFill>
                  <a:srgbClr val="000000"/>
                </a:solidFill>
                <a:prstDash val="solid"/>
                <a:round/>
                <a:headEnd/>
                <a:tailEnd/>
              </a:ln>
            </p:spPr>
            <p:txBody>
              <a:bodyPr/>
              <a:lstStyle/>
              <a:p>
                <a:endParaRPr lang="en-US"/>
              </a:p>
            </p:txBody>
          </p:sp>
          <p:sp>
            <p:nvSpPr>
              <p:cNvPr id="29727" name="Freeform 24"/>
              <p:cNvSpPr>
                <a:spLocks/>
              </p:cNvSpPr>
              <p:nvPr/>
            </p:nvSpPr>
            <p:spPr bwMode="auto">
              <a:xfrm>
                <a:off x="4599" y="2667"/>
                <a:ext cx="54" cy="15"/>
              </a:xfrm>
              <a:custGeom>
                <a:avLst/>
                <a:gdLst>
                  <a:gd name="T0" fmla="*/ 0 w 54"/>
                  <a:gd name="T1" fmla="*/ 0 h 15"/>
                  <a:gd name="T2" fmla="*/ 47 w 54"/>
                  <a:gd name="T3" fmla="*/ 15 h 15"/>
                  <a:gd name="T4" fmla="*/ 54 w 54"/>
                  <a:gd name="T5" fmla="*/ 15 h 15"/>
                  <a:gd name="T6" fmla="*/ 0 60000 65536"/>
                  <a:gd name="T7" fmla="*/ 0 60000 65536"/>
                  <a:gd name="T8" fmla="*/ 0 60000 65536"/>
                  <a:gd name="T9" fmla="*/ 0 w 54"/>
                  <a:gd name="T10" fmla="*/ 0 h 15"/>
                  <a:gd name="T11" fmla="*/ 54 w 54"/>
                  <a:gd name="T12" fmla="*/ 15 h 15"/>
                </a:gdLst>
                <a:ahLst/>
                <a:cxnLst>
                  <a:cxn ang="T6">
                    <a:pos x="T0" y="T1"/>
                  </a:cxn>
                  <a:cxn ang="T7">
                    <a:pos x="T2" y="T3"/>
                  </a:cxn>
                  <a:cxn ang="T8">
                    <a:pos x="T4" y="T5"/>
                  </a:cxn>
                </a:cxnLst>
                <a:rect l="T9" t="T10" r="T11" b="T12"/>
                <a:pathLst>
                  <a:path w="54" h="15">
                    <a:moveTo>
                      <a:pt x="0" y="0"/>
                    </a:moveTo>
                    <a:cubicBezTo>
                      <a:pt x="14" y="10"/>
                      <a:pt x="30" y="15"/>
                      <a:pt x="47" y="15"/>
                    </a:cubicBezTo>
                    <a:cubicBezTo>
                      <a:pt x="49" y="15"/>
                      <a:pt x="51" y="15"/>
                      <a:pt x="54" y="15"/>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28" name="Freeform 25"/>
              <p:cNvSpPr>
                <a:spLocks/>
              </p:cNvSpPr>
              <p:nvPr/>
            </p:nvSpPr>
            <p:spPr bwMode="auto">
              <a:xfrm>
                <a:off x="4676" y="2847"/>
                <a:ext cx="24" cy="8"/>
              </a:xfrm>
              <a:custGeom>
                <a:avLst/>
                <a:gdLst>
                  <a:gd name="T0" fmla="*/ 0 w 24"/>
                  <a:gd name="T1" fmla="*/ 8 h 8"/>
                  <a:gd name="T2" fmla="*/ 24 w 24"/>
                  <a:gd name="T3" fmla="*/ 0 h 8"/>
                  <a:gd name="T4" fmla="*/ 0 60000 65536"/>
                  <a:gd name="T5" fmla="*/ 0 60000 65536"/>
                  <a:gd name="T6" fmla="*/ 0 w 24"/>
                  <a:gd name="T7" fmla="*/ 0 h 8"/>
                  <a:gd name="T8" fmla="*/ 24 w 24"/>
                  <a:gd name="T9" fmla="*/ 8 h 8"/>
                </a:gdLst>
                <a:ahLst/>
                <a:cxnLst>
                  <a:cxn ang="T4">
                    <a:pos x="T0" y="T1"/>
                  </a:cxn>
                  <a:cxn ang="T5">
                    <a:pos x="T2" y="T3"/>
                  </a:cxn>
                </a:cxnLst>
                <a:rect l="T6" t="T7" r="T8" b="T9"/>
                <a:pathLst>
                  <a:path w="24" h="8">
                    <a:moveTo>
                      <a:pt x="0" y="8"/>
                    </a:moveTo>
                    <a:cubicBezTo>
                      <a:pt x="9" y="6"/>
                      <a:pt x="16" y="4"/>
                      <a:pt x="24" y="0"/>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29" name="Freeform 26"/>
              <p:cNvSpPr>
                <a:spLocks/>
              </p:cNvSpPr>
              <p:nvPr/>
            </p:nvSpPr>
            <p:spPr bwMode="auto">
              <a:xfrm>
                <a:off x="4887" y="2895"/>
                <a:ext cx="14" cy="33"/>
              </a:xfrm>
              <a:custGeom>
                <a:avLst/>
                <a:gdLst>
                  <a:gd name="T0" fmla="*/ 0 w 14"/>
                  <a:gd name="T1" fmla="*/ 0 h 33"/>
                  <a:gd name="T2" fmla="*/ 14 w 14"/>
                  <a:gd name="T3" fmla="*/ 33 h 33"/>
                  <a:gd name="T4" fmla="*/ 0 60000 65536"/>
                  <a:gd name="T5" fmla="*/ 0 60000 65536"/>
                  <a:gd name="T6" fmla="*/ 0 w 14"/>
                  <a:gd name="T7" fmla="*/ 0 h 33"/>
                  <a:gd name="T8" fmla="*/ 14 w 14"/>
                  <a:gd name="T9" fmla="*/ 33 h 33"/>
                </a:gdLst>
                <a:ahLst/>
                <a:cxnLst>
                  <a:cxn ang="T4">
                    <a:pos x="T0" y="T1"/>
                  </a:cxn>
                  <a:cxn ang="T5">
                    <a:pos x="T2" y="T3"/>
                  </a:cxn>
                </a:cxnLst>
                <a:rect l="T6" t="T7" r="T8" b="T9"/>
                <a:pathLst>
                  <a:path w="14" h="33">
                    <a:moveTo>
                      <a:pt x="0" y="0"/>
                    </a:moveTo>
                    <a:cubicBezTo>
                      <a:pt x="3" y="11"/>
                      <a:pt x="8" y="23"/>
                      <a:pt x="14" y="33"/>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30" name="Freeform 27"/>
              <p:cNvSpPr>
                <a:spLocks/>
              </p:cNvSpPr>
              <p:nvPr/>
            </p:nvSpPr>
            <p:spPr bwMode="auto">
              <a:xfrm>
                <a:off x="5155" y="2845"/>
                <a:ext cx="6" cy="36"/>
              </a:xfrm>
              <a:custGeom>
                <a:avLst/>
                <a:gdLst>
                  <a:gd name="T0" fmla="*/ 0 w 6"/>
                  <a:gd name="T1" fmla="*/ 36 h 36"/>
                  <a:gd name="T2" fmla="*/ 6 w 6"/>
                  <a:gd name="T3" fmla="*/ 0 h 36"/>
                  <a:gd name="T4" fmla="*/ 0 60000 65536"/>
                  <a:gd name="T5" fmla="*/ 0 60000 65536"/>
                  <a:gd name="T6" fmla="*/ 0 w 6"/>
                  <a:gd name="T7" fmla="*/ 0 h 36"/>
                  <a:gd name="T8" fmla="*/ 6 w 6"/>
                  <a:gd name="T9" fmla="*/ 36 h 36"/>
                </a:gdLst>
                <a:ahLst/>
                <a:cxnLst>
                  <a:cxn ang="T4">
                    <a:pos x="T0" y="T1"/>
                  </a:cxn>
                  <a:cxn ang="T5">
                    <a:pos x="T2" y="T3"/>
                  </a:cxn>
                </a:cxnLst>
                <a:rect l="T6" t="T7" r="T8" b="T9"/>
                <a:pathLst>
                  <a:path w="6" h="36">
                    <a:moveTo>
                      <a:pt x="0" y="36"/>
                    </a:moveTo>
                    <a:cubicBezTo>
                      <a:pt x="3" y="24"/>
                      <a:pt x="5" y="12"/>
                      <a:pt x="6" y="0"/>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31" name="Freeform 28"/>
              <p:cNvSpPr>
                <a:spLocks/>
              </p:cNvSpPr>
              <p:nvPr/>
            </p:nvSpPr>
            <p:spPr bwMode="auto">
              <a:xfrm>
                <a:off x="5273" y="2620"/>
                <a:ext cx="69" cy="136"/>
              </a:xfrm>
              <a:custGeom>
                <a:avLst/>
                <a:gdLst>
                  <a:gd name="T0" fmla="*/ 69 w 69"/>
                  <a:gd name="T1" fmla="*/ 136 h 136"/>
                  <a:gd name="T2" fmla="*/ 69 w 69"/>
                  <a:gd name="T3" fmla="*/ 135 h 136"/>
                  <a:gd name="T4" fmla="*/ 0 w 69"/>
                  <a:gd name="T5" fmla="*/ 0 h 136"/>
                  <a:gd name="T6" fmla="*/ 0 60000 65536"/>
                  <a:gd name="T7" fmla="*/ 0 60000 65536"/>
                  <a:gd name="T8" fmla="*/ 0 60000 65536"/>
                  <a:gd name="T9" fmla="*/ 0 w 69"/>
                  <a:gd name="T10" fmla="*/ 0 h 136"/>
                  <a:gd name="T11" fmla="*/ 69 w 69"/>
                  <a:gd name="T12" fmla="*/ 136 h 136"/>
                </a:gdLst>
                <a:ahLst/>
                <a:cxnLst>
                  <a:cxn ang="T6">
                    <a:pos x="T0" y="T1"/>
                  </a:cxn>
                  <a:cxn ang="T7">
                    <a:pos x="T2" y="T3"/>
                  </a:cxn>
                  <a:cxn ang="T8">
                    <a:pos x="T4" y="T5"/>
                  </a:cxn>
                </a:cxnLst>
                <a:rect l="T9" t="T10" r="T11" b="T12"/>
                <a:pathLst>
                  <a:path w="69" h="136">
                    <a:moveTo>
                      <a:pt x="69" y="136"/>
                    </a:moveTo>
                    <a:cubicBezTo>
                      <a:pt x="69" y="135"/>
                      <a:pt x="69" y="135"/>
                      <a:pt x="69" y="135"/>
                    </a:cubicBezTo>
                    <a:cubicBezTo>
                      <a:pt x="69" y="77"/>
                      <a:pt x="42" y="25"/>
                      <a:pt x="0" y="0"/>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32" name="Freeform 29"/>
              <p:cNvSpPr>
                <a:spLocks/>
              </p:cNvSpPr>
              <p:nvPr/>
            </p:nvSpPr>
            <p:spPr bwMode="auto">
              <a:xfrm>
                <a:off x="5404" y="2474"/>
                <a:ext cx="30" cy="51"/>
              </a:xfrm>
              <a:custGeom>
                <a:avLst/>
                <a:gdLst>
                  <a:gd name="T0" fmla="*/ 0 w 30"/>
                  <a:gd name="T1" fmla="*/ 51 h 51"/>
                  <a:gd name="T2" fmla="*/ 30 w 30"/>
                  <a:gd name="T3" fmla="*/ 0 h 51"/>
                  <a:gd name="T4" fmla="*/ 0 60000 65536"/>
                  <a:gd name="T5" fmla="*/ 0 60000 65536"/>
                  <a:gd name="T6" fmla="*/ 0 w 30"/>
                  <a:gd name="T7" fmla="*/ 0 h 51"/>
                  <a:gd name="T8" fmla="*/ 30 w 30"/>
                  <a:gd name="T9" fmla="*/ 51 h 51"/>
                </a:gdLst>
                <a:ahLst/>
                <a:cxnLst>
                  <a:cxn ang="T4">
                    <a:pos x="T0" y="T1"/>
                  </a:cxn>
                  <a:cxn ang="T5">
                    <a:pos x="T2" y="T3"/>
                  </a:cxn>
                </a:cxnLst>
                <a:rect l="T6" t="T7" r="T8" b="T9"/>
                <a:pathLst>
                  <a:path w="30" h="51">
                    <a:moveTo>
                      <a:pt x="0" y="51"/>
                    </a:moveTo>
                    <a:cubicBezTo>
                      <a:pt x="13" y="37"/>
                      <a:pt x="23" y="20"/>
                      <a:pt x="30" y="0"/>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33" name="Freeform 30"/>
              <p:cNvSpPr>
                <a:spLocks/>
              </p:cNvSpPr>
              <p:nvPr/>
            </p:nvSpPr>
            <p:spPr bwMode="auto">
              <a:xfrm>
                <a:off x="5361" y="2285"/>
                <a:ext cx="2" cy="24"/>
              </a:xfrm>
              <a:custGeom>
                <a:avLst/>
                <a:gdLst>
                  <a:gd name="T0" fmla="*/ 2 w 2"/>
                  <a:gd name="T1" fmla="*/ 24 h 24"/>
                  <a:gd name="T2" fmla="*/ 2 w 2"/>
                  <a:gd name="T3" fmla="*/ 23 h 24"/>
                  <a:gd name="T4" fmla="*/ 0 w 2"/>
                  <a:gd name="T5" fmla="*/ 0 h 24"/>
                  <a:gd name="T6" fmla="*/ 0 60000 65536"/>
                  <a:gd name="T7" fmla="*/ 0 60000 65536"/>
                  <a:gd name="T8" fmla="*/ 0 60000 65536"/>
                  <a:gd name="T9" fmla="*/ 0 w 2"/>
                  <a:gd name="T10" fmla="*/ 0 h 24"/>
                  <a:gd name="T11" fmla="*/ 2 w 2"/>
                  <a:gd name="T12" fmla="*/ 24 h 24"/>
                </a:gdLst>
                <a:ahLst/>
                <a:cxnLst>
                  <a:cxn ang="T6">
                    <a:pos x="T0" y="T1"/>
                  </a:cxn>
                  <a:cxn ang="T7">
                    <a:pos x="T2" y="T3"/>
                  </a:cxn>
                  <a:cxn ang="T8">
                    <a:pos x="T4" y="T5"/>
                  </a:cxn>
                </a:cxnLst>
                <a:rect l="T9" t="T10" r="T11" b="T12"/>
                <a:pathLst>
                  <a:path w="2" h="24">
                    <a:moveTo>
                      <a:pt x="2" y="24"/>
                    </a:moveTo>
                    <a:cubicBezTo>
                      <a:pt x="2" y="24"/>
                      <a:pt x="2" y="23"/>
                      <a:pt x="2" y="23"/>
                    </a:cubicBezTo>
                    <a:cubicBezTo>
                      <a:pt x="2" y="15"/>
                      <a:pt x="1" y="7"/>
                      <a:pt x="0" y="0"/>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34" name="Freeform 31"/>
              <p:cNvSpPr>
                <a:spLocks/>
              </p:cNvSpPr>
              <p:nvPr/>
            </p:nvSpPr>
            <p:spPr bwMode="auto">
              <a:xfrm>
                <a:off x="5167" y="2226"/>
                <a:ext cx="15" cy="31"/>
              </a:xfrm>
              <a:custGeom>
                <a:avLst/>
                <a:gdLst>
                  <a:gd name="T0" fmla="*/ 15 w 15"/>
                  <a:gd name="T1" fmla="*/ 0 h 31"/>
                  <a:gd name="T2" fmla="*/ 0 w 15"/>
                  <a:gd name="T3" fmla="*/ 31 h 31"/>
                  <a:gd name="T4" fmla="*/ 0 60000 65536"/>
                  <a:gd name="T5" fmla="*/ 0 60000 65536"/>
                  <a:gd name="T6" fmla="*/ 0 w 15"/>
                  <a:gd name="T7" fmla="*/ 0 h 31"/>
                  <a:gd name="T8" fmla="*/ 15 w 15"/>
                  <a:gd name="T9" fmla="*/ 31 h 31"/>
                </a:gdLst>
                <a:ahLst/>
                <a:cxnLst>
                  <a:cxn ang="T4">
                    <a:pos x="T0" y="T1"/>
                  </a:cxn>
                  <a:cxn ang="T5">
                    <a:pos x="T2" y="T3"/>
                  </a:cxn>
                </a:cxnLst>
                <a:rect l="T6" t="T7" r="T8" b="T9"/>
                <a:pathLst>
                  <a:path w="15" h="31">
                    <a:moveTo>
                      <a:pt x="15" y="0"/>
                    </a:moveTo>
                    <a:cubicBezTo>
                      <a:pt x="9" y="9"/>
                      <a:pt x="3" y="20"/>
                      <a:pt x="0" y="31"/>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35" name="Freeform 32"/>
              <p:cNvSpPr>
                <a:spLocks/>
              </p:cNvSpPr>
              <p:nvPr/>
            </p:nvSpPr>
            <p:spPr bwMode="auto">
              <a:xfrm>
                <a:off x="5019" y="2244"/>
                <a:ext cx="8" cy="27"/>
              </a:xfrm>
              <a:custGeom>
                <a:avLst/>
                <a:gdLst>
                  <a:gd name="T0" fmla="*/ 8 w 8"/>
                  <a:gd name="T1" fmla="*/ 0 h 27"/>
                  <a:gd name="T2" fmla="*/ 0 w 8"/>
                  <a:gd name="T3" fmla="*/ 27 h 27"/>
                  <a:gd name="T4" fmla="*/ 0 60000 65536"/>
                  <a:gd name="T5" fmla="*/ 0 60000 65536"/>
                  <a:gd name="T6" fmla="*/ 0 w 8"/>
                  <a:gd name="T7" fmla="*/ 0 h 27"/>
                  <a:gd name="T8" fmla="*/ 8 w 8"/>
                  <a:gd name="T9" fmla="*/ 27 h 27"/>
                </a:gdLst>
                <a:ahLst/>
                <a:cxnLst>
                  <a:cxn ang="T4">
                    <a:pos x="T0" y="T1"/>
                  </a:cxn>
                  <a:cxn ang="T5">
                    <a:pos x="T2" y="T3"/>
                  </a:cxn>
                </a:cxnLst>
                <a:rect l="T6" t="T7" r="T8" b="T9"/>
                <a:pathLst>
                  <a:path w="8" h="27">
                    <a:moveTo>
                      <a:pt x="8" y="0"/>
                    </a:moveTo>
                    <a:cubicBezTo>
                      <a:pt x="4" y="9"/>
                      <a:pt x="2" y="18"/>
                      <a:pt x="0" y="27"/>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36" name="Freeform 33"/>
              <p:cNvSpPr>
                <a:spLocks/>
              </p:cNvSpPr>
              <p:nvPr/>
            </p:nvSpPr>
            <p:spPr bwMode="auto">
              <a:xfrm>
                <a:off x="4849" y="2281"/>
                <a:ext cx="27" cy="26"/>
              </a:xfrm>
              <a:custGeom>
                <a:avLst/>
                <a:gdLst>
                  <a:gd name="T0" fmla="*/ 27 w 27"/>
                  <a:gd name="T1" fmla="*/ 26 h 26"/>
                  <a:gd name="T2" fmla="*/ 0 w 27"/>
                  <a:gd name="T3" fmla="*/ 0 h 26"/>
                  <a:gd name="T4" fmla="*/ 0 60000 65536"/>
                  <a:gd name="T5" fmla="*/ 0 60000 65536"/>
                  <a:gd name="T6" fmla="*/ 0 w 27"/>
                  <a:gd name="T7" fmla="*/ 0 h 26"/>
                  <a:gd name="T8" fmla="*/ 27 w 27"/>
                  <a:gd name="T9" fmla="*/ 26 h 26"/>
                </a:gdLst>
                <a:ahLst/>
                <a:cxnLst>
                  <a:cxn ang="T4">
                    <a:pos x="T0" y="T1"/>
                  </a:cxn>
                  <a:cxn ang="T5">
                    <a:pos x="T2" y="T3"/>
                  </a:cxn>
                </a:cxnLst>
                <a:rect l="T6" t="T7" r="T8" b="T9"/>
                <a:pathLst>
                  <a:path w="27" h="26">
                    <a:moveTo>
                      <a:pt x="27" y="26"/>
                    </a:moveTo>
                    <a:cubicBezTo>
                      <a:pt x="19" y="16"/>
                      <a:pt x="10" y="7"/>
                      <a:pt x="0" y="0"/>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37" name="Freeform 34"/>
              <p:cNvSpPr>
                <a:spLocks/>
              </p:cNvSpPr>
              <p:nvPr/>
            </p:nvSpPr>
            <p:spPr bwMode="auto">
              <a:xfrm>
                <a:off x="4636" y="2456"/>
                <a:ext cx="5" cy="27"/>
              </a:xfrm>
              <a:custGeom>
                <a:avLst/>
                <a:gdLst>
                  <a:gd name="T0" fmla="*/ 0 w 5"/>
                  <a:gd name="T1" fmla="*/ 0 h 27"/>
                  <a:gd name="T2" fmla="*/ 5 w 5"/>
                  <a:gd name="T3" fmla="*/ 27 h 27"/>
                  <a:gd name="T4" fmla="*/ 0 60000 65536"/>
                  <a:gd name="T5" fmla="*/ 0 60000 65536"/>
                  <a:gd name="T6" fmla="*/ 0 w 5"/>
                  <a:gd name="T7" fmla="*/ 0 h 27"/>
                  <a:gd name="T8" fmla="*/ 5 w 5"/>
                  <a:gd name="T9" fmla="*/ 27 h 27"/>
                </a:gdLst>
                <a:ahLst/>
                <a:cxnLst>
                  <a:cxn ang="T4">
                    <a:pos x="T0" y="T1"/>
                  </a:cxn>
                  <a:cxn ang="T5">
                    <a:pos x="T2" y="T3"/>
                  </a:cxn>
                </a:cxnLst>
                <a:rect l="T6" t="T7" r="T8" b="T9"/>
                <a:pathLst>
                  <a:path w="5" h="27">
                    <a:moveTo>
                      <a:pt x="0" y="0"/>
                    </a:moveTo>
                    <a:cubicBezTo>
                      <a:pt x="1" y="9"/>
                      <a:pt x="2" y="18"/>
                      <a:pt x="5" y="27"/>
                    </a:cubicBezTo>
                  </a:path>
                </a:pathLst>
              </a:custGeom>
              <a:solidFill>
                <a:srgbClr val="C0C0C0"/>
              </a:solidFill>
              <a:ln w="9525" cap="rnd">
                <a:solidFill>
                  <a:srgbClr val="000000"/>
                </a:solidFill>
                <a:prstDash val="solid"/>
                <a:round/>
                <a:headEnd/>
                <a:tailEnd/>
              </a:ln>
            </p:spPr>
            <p:txBody>
              <a:bodyPr/>
              <a:lstStyle/>
              <a:p>
                <a:endParaRPr lang="en-US"/>
              </a:p>
            </p:txBody>
          </p:sp>
        </p:grpSp>
        <p:sp>
          <p:nvSpPr>
            <p:cNvPr id="29721" name="Text Box 36"/>
            <p:cNvSpPr txBox="1">
              <a:spLocks noChangeArrowheads="1"/>
            </p:cNvSpPr>
            <p:nvPr/>
          </p:nvSpPr>
          <p:spPr bwMode="auto">
            <a:xfrm>
              <a:off x="144" y="1218"/>
              <a:ext cx="1584" cy="372"/>
            </a:xfrm>
            <a:prstGeom prst="rect">
              <a:avLst/>
            </a:prstGeom>
            <a:solidFill>
              <a:srgbClr val="FF0000"/>
            </a:solidFill>
            <a:ln w="9525" algn="ctr">
              <a:solidFill>
                <a:schemeClr val="tx1"/>
              </a:solidFill>
              <a:miter lim="800000"/>
              <a:headEnd/>
              <a:tailEnd/>
            </a:ln>
          </p:spPr>
          <p:txBody>
            <a:bodyPr lIns="91380" tIns="45692" rIns="91380" bIns="45692">
              <a:spAutoFit/>
            </a:bodyPr>
            <a:lstStyle/>
            <a:p>
              <a:r>
                <a:rPr lang="en-AU" altLang="en-US" sz="1600" b="1">
                  <a:solidFill>
                    <a:schemeClr val="bg1"/>
                  </a:solidFill>
                  <a:latin typeface="Arial" charset="0"/>
                </a:rPr>
                <a:t> </a:t>
              </a:r>
              <a:r>
                <a:rPr lang="en-AU" altLang="en-US" sz="1600" b="1">
                  <a:solidFill>
                    <a:schemeClr val="bg1"/>
                  </a:solidFill>
                </a:rPr>
                <a:t>Public/Internet Clouds</a:t>
              </a:r>
              <a:endParaRPr lang="en-US" altLang="en-US" sz="1600" b="1">
                <a:solidFill>
                  <a:schemeClr val="bg1"/>
                </a:solidFill>
              </a:endParaRPr>
            </a:p>
          </p:txBody>
        </p:sp>
        <p:sp>
          <p:nvSpPr>
            <p:cNvPr id="29722" name="AutoShape 59"/>
            <p:cNvSpPr>
              <a:spLocks noChangeArrowheads="1"/>
            </p:cNvSpPr>
            <p:nvPr/>
          </p:nvSpPr>
          <p:spPr bwMode="auto">
            <a:xfrm>
              <a:off x="240" y="1920"/>
              <a:ext cx="1488" cy="1104"/>
            </a:xfrm>
            <a:prstGeom prst="roundRect">
              <a:avLst>
                <a:gd name="adj" fmla="val 16667"/>
              </a:avLst>
            </a:prstGeom>
            <a:solidFill>
              <a:srgbClr val="FF0000"/>
            </a:solidFill>
            <a:ln w="9525" algn="ctr">
              <a:solidFill>
                <a:schemeClr val="tx1"/>
              </a:solidFill>
              <a:round/>
              <a:headEnd/>
              <a:tailEnd/>
            </a:ln>
          </p:spPr>
          <p:txBody>
            <a:bodyPr wrap="none" lIns="91380" tIns="45692" rIns="91380" bIns="45692" anchor="ctr"/>
            <a:lstStyle/>
            <a:p>
              <a:r>
                <a:rPr lang="en-AU" altLang="en-US" sz="1400" b="1">
                  <a:solidFill>
                    <a:schemeClr val="bg1"/>
                  </a:solidFill>
                </a:rPr>
                <a:t>3rd party, </a:t>
              </a:r>
              <a:br>
                <a:rPr lang="en-AU" altLang="en-US" sz="1400" b="1">
                  <a:solidFill>
                    <a:schemeClr val="bg1"/>
                  </a:solidFill>
                </a:rPr>
              </a:br>
              <a:r>
                <a:rPr lang="en-AU" altLang="en-US" sz="1400" b="1">
                  <a:solidFill>
                    <a:schemeClr val="bg1"/>
                  </a:solidFill>
                </a:rPr>
                <a:t>multi-tenant Cloud</a:t>
              </a:r>
            </a:p>
            <a:p>
              <a:r>
                <a:rPr lang="en-AU" altLang="en-US" sz="1400" b="1">
                  <a:solidFill>
                    <a:schemeClr val="bg1"/>
                  </a:solidFill>
                </a:rPr>
                <a:t>infrastructure </a:t>
              </a:r>
              <a:br>
                <a:rPr lang="en-AU" altLang="en-US" sz="1400" b="1">
                  <a:solidFill>
                    <a:schemeClr val="bg1"/>
                  </a:solidFill>
                </a:rPr>
              </a:br>
              <a:r>
                <a:rPr lang="en-AU" altLang="en-US" sz="1400" b="1">
                  <a:solidFill>
                    <a:schemeClr val="bg1"/>
                  </a:solidFill>
                </a:rPr>
                <a:t>&amp; services:</a:t>
              </a:r>
            </a:p>
            <a:p>
              <a:endParaRPr lang="en-AU" altLang="en-US" sz="1400" b="1">
                <a:solidFill>
                  <a:schemeClr val="bg1"/>
                </a:solidFill>
              </a:endParaRPr>
            </a:p>
            <a:p>
              <a:r>
                <a:rPr lang="en-AU" altLang="en-US" sz="1400" b="1">
                  <a:solidFill>
                    <a:schemeClr val="bg1"/>
                  </a:solidFill>
                </a:rPr>
                <a:t> * available on </a:t>
              </a:r>
              <a:br>
                <a:rPr lang="en-AU" altLang="en-US" sz="1400" b="1">
                  <a:solidFill>
                    <a:schemeClr val="bg1"/>
                  </a:solidFill>
                </a:rPr>
              </a:br>
              <a:r>
                <a:rPr lang="en-AU" altLang="en-US" sz="1400" b="1">
                  <a:solidFill>
                    <a:schemeClr val="bg1"/>
                  </a:solidFill>
                </a:rPr>
                <a:t>subscription basis</a:t>
              </a:r>
            </a:p>
          </p:txBody>
        </p:sp>
        <p:pic>
          <p:nvPicPr>
            <p:cNvPr id="29723" name="Picture 67"/>
            <p:cNvPicPr>
              <a:picLocks noChangeAspect="1" noChangeArrowheads="1"/>
            </p:cNvPicPr>
            <p:nvPr/>
          </p:nvPicPr>
          <p:blipFill>
            <a:blip r:embed="rId3"/>
            <a:srcRect/>
            <a:stretch>
              <a:fillRect/>
            </a:stretch>
          </p:blipFill>
          <p:spPr bwMode="auto">
            <a:xfrm>
              <a:off x="240" y="3183"/>
              <a:ext cx="1392" cy="1044"/>
            </a:xfrm>
            <a:prstGeom prst="rect">
              <a:avLst/>
            </a:prstGeom>
            <a:noFill/>
            <a:ln w="9525" algn="ctr">
              <a:noFill/>
              <a:miter lim="800000"/>
              <a:headEnd/>
              <a:tailEnd/>
            </a:ln>
          </p:spPr>
        </p:pic>
      </p:grpSp>
      <p:grpSp>
        <p:nvGrpSpPr>
          <p:cNvPr id="6" name="Group 60"/>
          <p:cNvGrpSpPr>
            <a:grpSpLocks/>
          </p:cNvGrpSpPr>
          <p:nvPr/>
        </p:nvGrpSpPr>
        <p:grpSpPr bwMode="auto">
          <a:xfrm>
            <a:off x="6172200" y="1524000"/>
            <a:ext cx="2895600" cy="5334000"/>
            <a:chOff x="6172200" y="1524000"/>
            <a:chExt cx="2895600" cy="5334000"/>
          </a:xfrm>
        </p:grpSpPr>
        <p:pic>
          <p:nvPicPr>
            <p:cNvPr id="29702" name="Picture 2"/>
            <p:cNvPicPr>
              <a:picLocks noChangeAspect="1" noChangeArrowheads="1"/>
            </p:cNvPicPr>
            <p:nvPr/>
          </p:nvPicPr>
          <p:blipFill>
            <a:blip r:embed="rId4"/>
            <a:srcRect/>
            <a:stretch>
              <a:fillRect/>
            </a:stretch>
          </p:blipFill>
          <p:spPr bwMode="auto">
            <a:xfrm>
              <a:off x="6400800" y="4572000"/>
              <a:ext cx="2478840" cy="2286000"/>
            </a:xfrm>
            <a:prstGeom prst="rect">
              <a:avLst/>
            </a:prstGeom>
            <a:noFill/>
            <a:ln w="9525">
              <a:noFill/>
              <a:miter lim="800000"/>
              <a:headEnd/>
              <a:tailEnd/>
            </a:ln>
          </p:spPr>
        </p:pic>
        <p:grpSp>
          <p:nvGrpSpPr>
            <p:cNvPr id="7" name="Group 41"/>
            <p:cNvGrpSpPr>
              <a:grpSpLocks/>
            </p:cNvGrpSpPr>
            <p:nvPr/>
          </p:nvGrpSpPr>
          <p:grpSpPr bwMode="auto">
            <a:xfrm>
              <a:off x="6172200" y="1524000"/>
              <a:ext cx="2895600" cy="1295400"/>
              <a:chOff x="4554" y="2181"/>
              <a:chExt cx="958" cy="873"/>
            </a:xfrm>
          </p:grpSpPr>
          <p:sp>
            <p:nvSpPr>
              <p:cNvPr id="29706" name="Freeform 42"/>
              <p:cNvSpPr>
                <a:spLocks/>
              </p:cNvSpPr>
              <p:nvPr/>
            </p:nvSpPr>
            <p:spPr bwMode="auto">
              <a:xfrm>
                <a:off x="4602" y="2229"/>
                <a:ext cx="910" cy="825"/>
              </a:xfrm>
              <a:custGeom>
                <a:avLst/>
                <a:gdLst>
                  <a:gd name="T0" fmla="*/ 0 w 3800"/>
                  <a:gd name="T1" fmla="*/ 0 h 3433"/>
                  <a:gd name="T2" fmla="*/ 0 w 3800"/>
                  <a:gd name="T3" fmla="*/ 0 h 3433"/>
                  <a:gd name="T4" fmla="*/ 0 w 3800"/>
                  <a:gd name="T5" fmla="*/ 0 h 3433"/>
                  <a:gd name="T6" fmla="*/ 0 w 3800"/>
                  <a:gd name="T7" fmla="*/ 0 h 3433"/>
                  <a:gd name="T8" fmla="*/ 0 w 3800"/>
                  <a:gd name="T9" fmla="*/ 0 h 3433"/>
                  <a:gd name="T10" fmla="*/ 0 w 3800"/>
                  <a:gd name="T11" fmla="*/ 0 h 3433"/>
                  <a:gd name="T12" fmla="*/ 0 w 3800"/>
                  <a:gd name="T13" fmla="*/ 0 h 3433"/>
                  <a:gd name="T14" fmla="*/ 0 w 3800"/>
                  <a:gd name="T15" fmla="*/ 0 h 3433"/>
                  <a:gd name="T16" fmla="*/ 0 w 3800"/>
                  <a:gd name="T17" fmla="*/ 0 h 3433"/>
                  <a:gd name="T18" fmla="*/ 0 w 3800"/>
                  <a:gd name="T19" fmla="*/ 0 h 3433"/>
                  <a:gd name="T20" fmla="*/ 0 w 3800"/>
                  <a:gd name="T21" fmla="*/ 0 h 3433"/>
                  <a:gd name="T22" fmla="*/ 0 w 3800"/>
                  <a:gd name="T23" fmla="*/ 0 h 3433"/>
                  <a:gd name="T24" fmla="*/ 0 w 3800"/>
                  <a:gd name="T25" fmla="*/ 0 h 3433"/>
                  <a:gd name="T26" fmla="*/ 0 w 3800"/>
                  <a:gd name="T27" fmla="*/ 0 h 3433"/>
                  <a:gd name="T28" fmla="*/ 0 w 3800"/>
                  <a:gd name="T29" fmla="*/ 0 h 3433"/>
                  <a:gd name="T30" fmla="*/ 0 w 3800"/>
                  <a:gd name="T31" fmla="*/ 0 h 3433"/>
                  <a:gd name="T32" fmla="*/ 0 w 3800"/>
                  <a:gd name="T33" fmla="*/ 0 h 3433"/>
                  <a:gd name="T34" fmla="*/ 0 w 3800"/>
                  <a:gd name="T35" fmla="*/ 0 h 3433"/>
                  <a:gd name="T36" fmla="*/ 0 w 3800"/>
                  <a:gd name="T37" fmla="*/ 0 h 3433"/>
                  <a:gd name="T38" fmla="*/ 0 w 3800"/>
                  <a:gd name="T39" fmla="*/ 0 h 3433"/>
                  <a:gd name="T40" fmla="*/ 0 w 3800"/>
                  <a:gd name="T41" fmla="*/ 0 h 3433"/>
                  <a:gd name="T42" fmla="*/ 0 w 3800"/>
                  <a:gd name="T43" fmla="*/ 0 h 3433"/>
                  <a:gd name="T44" fmla="*/ 0 w 3800"/>
                  <a:gd name="T45" fmla="*/ 0 h 3433"/>
                  <a:gd name="T46" fmla="*/ 0 w 3800"/>
                  <a:gd name="T47" fmla="*/ 0 h 3433"/>
                  <a:gd name="T48" fmla="*/ 0 w 3800"/>
                  <a:gd name="T49" fmla="*/ 0 h 3433"/>
                  <a:gd name="T50" fmla="*/ 0 w 3800"/>
                  <a:gd name="T51" fmla="*/ 0 h 3433"/>
                  <a:gd name="T52" fmla="*/ 0 w 3800"/>
                  <a:gd name="T53" fmla="*/ 0 h 3433"/>
                  <a:gd name="T54" fmla="*/ 0 w 3800"/>
                  <a:gd name="T55" fmla="*/ 0 h 3433"/>
                  <a:gd name="T56" fmla="*/ 0 w 3800"/>
                  <a:gd name="T57" fmla="*/ 0 h 3433"/>
                  <a:gd name="T58" fmla="*/ 0 w 3800"/>
                  <a:gd name="T59" fmla="*/ 0 h 3433"/>
                  <a:gd name="T60" fmla="*/ 0 w 3800"/>
                  <a:gd name="T61" fmla="*/ 0 h 3433"/>
                  <a:gd name="T62" fmla="*/ 0 w 3800"/>
                  <a:gd name="T63" fmla="*/ 0 h 3433"/>
                  <a:gd name="T64" fmla="*/ 0 w 3800"/>
                  <a:gd name="T65" fmla="*/ 0 h 3433"/>
                  <a:gd name="T66" fmla="*/ 0 w 3800"/>
                  <a:gd name="T67" fmla="*/ 0 h 3433"/>
                  <a:gd name="T68" fmla="*/ 0 w 3800"/>
                  <a:gd name="T69" fmla="*/ 0 h 3433"/>
                  <a:gd name="T70" fmla="*/ 0 w 3800"/>
                  <a:gd name="T71" fmla="*/ 0 h 34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00"/>
                  <a:gd name="T109" fmla="*/ 0 h 3433"/>
                  <a:gd name="T110" fmla="*/ 3800 w 3800"/>
                  <a:gd name="T111" fmla="*/ 3433 h 34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00" h="3433">
                    <a:moveTo>
                      <a:pt x="343" y="1142"/>
                    </a:moveTo>
                    <a:cubicBezTo>
                      <a:pt x="148" y="1167"/>
                      <a:pt x="0" y="1370"/>
                      <a:pt x="0" y="1612"/>
                    </a:cubicBezTo>
                    <a:cubicBezTo>
                      <a:pt x="0" y="1780"/>
                      <a:pt x="72" y="1935"/>
                      <a:pt x="189" y="2020"/>
                    </a:cubicBezTo>
                    <a:lnTo>
                      <a:pt x="187" y="2014"/>
                    </a:lnTo>
                    <a:cubicBezTo>
                      <a:pt x="121" y="2101"/>
                      <a:pt x="84" y="2216"/>
                      <a:pt x="84" y="2336"/>
                    </a:cubicBezTo>
                    <a:cubicBezTo>
                      <a:pt x="84" y="2596"/>
                      <a:pt x="256" y="2806"/>
                      <a:pt x="468" y="2806"/>
                    </a:cubicBezTo>
                    <a:cubicBezTo>
                      <a:pt x="482" y="2806"/>
                      <a:pt x="497" y="2805"/>
                      <a:pt x="512" y="2803"/>
                    </a:cubicBezTo>
                    <a:lnTo>
                      <a:pt x="510" y="2806"/>
                    </a:lnTo>
                    <a:cubicBezTo>
                      <a:pt x="631" y="3066"/>
                      <a:pt x="856" y="3227"/>
                      <a:pt x="1099" y="3227"/>
                    </a:cubicBezTo>
                    <a:cubicBezTo>
                      <a:pt x="1223" y="3227"/>
                      <a:pt x="1344" y="3186"/>
                      <a:pt x="1449" y="3107"/>
                    </a:cubicBezTo>
                    <a:lnTo>
                      <a:pt x="1448" y="3108"/>
                    </a:lnTo>
                    <a:cubicBezTo>
                      <a:pt x="1558" y="3311"/>
                      <a:pt x="1744" y="3433"/>
                      <a:pt x="1942" y="3433"/>
                    </a:cubicBezTo>
                    <a:cubicBezTo>
                      <a:pt x="2204" y="3433"/>
                      <a:pt x="2435" y="3222"/>
                      <a:pt x="2510" y="2913"/>
                    </a:cubicBezTo>
                    <a:lnTo>
                      <a:pt x="2511" y="2917"/>
                    </a:lnTo>
                    <a:cubicBezTo>
                      <a:pt x="2592" y="2979"/>
                      <a:pt x="2685" y="3012"/>
                      <a:pt x="2780" y="3012"/>
                    </a:cubicBezTo>
                    <a:cubicBezTo>
                      <a:pt x="3060" y="3012"/>
                      <a:pt x="3287" y="2735"/>
                      <a:pt x="3289" y="2392"/>
                    </a:cubicBezTo>
                    <a:lnTo>
                      <a:pt x="3288" y="2390"/>
                    </a:lnTo>
                    <a:cubicBezTo>
                      <a:pt x="3582" y="2339"/>
                      <a:pt x="3800" y="2030"/>
                      <a:pt x="3800" y="1665"/>
                    </a:cubicBezTo>
                    <a:cubicBezTo>
                      <a:pt x="3800" y="1504"/>
                      <a:pt x="3756" y="1347"/>
                      <a:pt x="3677" y="1219"/>
                    </a:cubicBezTo>
                    <a:lnTo>
                      <a:pt x="3675" y="1218"/>
                    </a:lnTo>
                    <a:cubicBezTo>
                      <a:pt x="3700" y="1146"/>
                      <a:pt x="3713" y="1069"/>
                      <a:pt x="3713" y="991"/>
                    </a:cubicBezTo>
                    <a:cubicBezTo>
                      <a:pt x="3713" y="730"/>
                      <a:pt x="3572" y="501"/>
                      <a:pt x="3368" y="433"/>
                    </a:cubicBezTo>
                    <a:lnTo>
                      <a:pt x="3369" y="432"/>
                    </a:lnTo>
                    <a:cubicBezTo>
                      <a:pt x="3333" y="182"/>
                      <a:pt x="3155" y="1"/>
                      <a:pt x="2949" y="1"/>
                    </a:cubicBezTo>
                    <a:cubicBezTo>
                      <a:pt x="2823" y="0"/>
                      <a:pt x="2704" y="68"/>
                      <a:pt x="2623" y="186"/>
                    </a:cubicBezTo>
                    <a:lnTo>
                      <a:pt x="2623" y="187"/>
                    </a:lnTo>
                    <a:cubicBezTo>
                      <a:pt x="2551" y="69"/>
                      <a:pt x="2438" y="1"/>
                      <a:pt x="2318" y="1"/>
                    </a:cubicBezTo>
                    <a:cubicBezTo>
                      <a:pt x="2173" y="0"/>
                      <a:pt x="2039" y="102"/>
                      <a:pt x="1975" y="262"/>
                    </a:cubicBezTo>
                    <a:lnTo>
                      <a:pt x="1976" y="270"/>
                    </a:lnTo>
                    <a:cubicBezTo>
                      <a:pt x="1888" y="163"/>
                      <a:pt x="1770" y="104"/>
                      <a:pt x="1647" y="104"/>
                    </a:cubicBezTo>
                    <a:cubicBezTo>
                      <a:pt x="1473" y="104"/>
                      <a:pt x="1314" y="222"/>
                      <a:pt x="1232" y="410"/>
                    </a:cubicBezTo>
                    <a:lnTo>
                      <a:pt x="1231" y="414"/>
                    </a:lnTo>
                    <a:cubicBezTo>
                      <a:pt x="1140" y="349"/>
                      <a:pt x="1036" y="314"/>
                      <a:pt x="931" y="314"/>
                    </a:cubicBezTo>
                    <a:cubicBezTo>
                      <a:pt x="603" y="314"/>
                      <a:pt x="337" y="641"/>
                      <a:pt x="337" y="1044"/>
                    </a:cubicBezTo>
                    <a:cubicBezTo>
                      <a:pt x="337" y="1077"/>
                      <a:pt x="339" y="1110"/>
                      <a:pt x="342" y="1143"/>
                    </a:cubicBezTo>
                    <a:lnTo>
                      <a:pt x="343" y="1142"/>
                    </a:lnTo>
                    <a:close/>
                  </a:path>
                </a:pathLst>
              </a:custGeom>
              <a:solidFill>
                <a:srgbClr val="C0C0C0"/>
              </a:solidFill>
              <a:ln w="0">
                <a:solidFill>
                  <a:srgbClr val="000000"/>
                </a:solidFill>
                <a:prstDash val="solid"/>
                <a:round/>
                <a:headEnd/>
                <a:tailEnd/>
              </a:ln>
            </p:spPr>
            <p:txBody>
              <a:bodyPr/>
              <a:lstStyle/>
              <a:p>
                <a:endParaRPr lang="en-US"/>
              </a:p>
            </p:txBody>
          </p:sp>
          <p:sp>
            <p:nvSpPr>
              <p:cNvPr id="29707" name="Freeform 43"/>
              <p:cNvSpPr>
                <a:spLocks/>
              </p:cNvSpPr>
              <p:nvPr/>
            </p:nvSpPr>
            <p:spPr bwMode="auto">
              <a:xfrm>
                <a:off x="4554" y="2181"/>
                <a:ext cx="910" cy="825"/>
              </a:xfrm>
              <a:custGeom>
                <a:avLst/>
                <a:gdLst>
                  <a:gd name="T0" fmla="*/ 0 w 3800"/>
                  <a:gd name="T1" fmla="*/ 0 h 3433"/>
                  <a:gd name="T2" fmla="*/ 0 w 3800"/>
                  <a:gd name="T3" fmla="*/ 0 h 3433"/>
                  <a:gd name="T4" fmla="*/ 0 w 3800"/>
                  <a:gd name="T5" fmla="*/ 0 h 3433"/>
                  <a:gd name="T6" fmla="*/ 0 w 3800"/>
                  <a:gd name="T7" fmla="*/ 0 h 3433"/>
                  <a:gd name="T8" fmla="*/ 0 w 3800"/>
                  <a:gd name="T9" fmla="*/ 0 h 3433"/>
                  <a:gd name="T10" fmla="*/ 0 w 3800"/>
                  <a:gd name="T11" fmla="*/ 0 h 3433"/>
                  <a:gd name="T12" fmla="*/ 0 w 3800"/>
                  <a:gd name="T13" fmla="*/ 0 h 3433"/>
                  <a:gd name="T14" fmla="*/ 0 w 3800"/>
                  <a:gd name="T15" fmla="*/ 0 h 3433"/>
                  <a:gd name="T16" fmla="*/ 0 w 3800"/>
                  <a:gd name="T17" fmla="*/ 0 h 3433"/>
                  <a:gd name="T18" fmla="*/ 0 w 3800"/>
                  <a:gd name="T19" fmla="*/ 0 h 3433"/>
                  <a:gd name="T20" fmla="*/ 0 w 3800"/>
                  <a:gd name="T21" fmla="*/ 0 h 3433"/>
                  <a:gd name="T22" fmla="*/ 0 w 3800"/>
                  <a:gd name="T23" fmla="*/ 0 h 3433"/>
                  <a:gd name="T24" fmla="*/ 0 w 3800"/>
                  <a:gd name="T25" fmla="*/ 0 h 3433"/>
                  <a:gd name="T26" fmla="*/ 0 w 3800"/>
                  <a:gd name="T27" fmla="*/ 0 h 3433"/>
                  <a:gd name="T28" fmla="*/ 0 w 3800"/>
                  <a:gd name="T29" fmla="*/ 0 h 3433"/>
                  <a:gd name="T30" fmla="*/ 0 w 3800"/>
                  <a:gd name="T31" fmla="*/ 0 h 3433"/>
                  <a:gd name="T32" fmla="*/ 0 w 3800"/>
                  <a:gd name="T33" fmla="*/ 0 h 3433"/>
                  <a:gd name="T34" fmla="*/ 0 w 3800"/>
                  <a:gd name="T35" fmla="*/ 0 h 3433"/>
                  <a:gd name="T36" fmla="*/ 0 w 3800"/>
                  <a:gd name="T37" fmla="*/ 0 h 3433"/>
                  <a:gd name="T38" fmla="*/ 0 w 3800"/>
                  <a:gd name="T39" fmla="*/ 0 h 3433"/>
                  <a:gd name="T40" fmla="*/ 0 w 3800"/>
                  <a:gd name="T41" fmla="*/ 0 h 3433"/>
                  <a:gd name="T42" fmla="*/ 0 w 3800"/>
                  <a:gd name="T43" fmla="*/ 0 h 3433"/>
                  <a:gd name="T44" fmla="*/ 0 w 3800"/>
                  <a:gd name="T45" fmla="*/ 0 h 3433"/>
                  <a:gd name="T46" fmla="*/ 0 w 3800"/>
                  <a:gd name="T47" fmla="*/ 0 h 3433"/>
                  <a:gd name="T48" fmla="*/ 0 w 3800"/>
                  <a:gd name="T49" fmla="*/ 0 h 3433"/>
                  <a:gd name="T50" fmla="*/ 0 w 3800"/>
                  <a:gd name="T51" fmla="*/ 0 h 3433"/>
                  <a:gd name="T52" fmla="*/ 0 w 3800"/>
                  <a:gd name="T53" fmla="*/ 0 h 3433"/>
                  <a:gd name="T54" fmla="*/ 0 w 3800"/>
                  <a:gd name="T55" fmla="*/ 0 h 3433"/>
                  <a:gd name="T56" fmla="*/ 0 w 3800"/>
                  <a:gd name="T57" fmla="*/ 0 h 3433"/>
                  <a:gd name="T58" fmla="*/ 0 w 3800"/>
                  <a:gd name="T59" fmla="*/ 0 h 3433"/>
                  <a:gd name="T60" fmla="*/ 0 w 3800"/>
                  <a:gd name="T61" fmla="*/ 0 h 3433"/>
                  <a:gd name="T62" fmla="*/ 0 w 3800"/>
                  <a:gd name="T63" fmla="*/ 0 h 3433"/>
                  <a:gd name="T64" fmla="*/ 0 w 3800"/>
                  <a:gd name="T65" fmla="*/ 0 h 3433"/>
                  <a:gd name="T66" fmla="*/ 0 w 3800"/>
                  <a:gd name="T67" fmla="*/ 0 h 3433"/>
                  <a:gd name="T68" fmla="*/ 0 w 3800"/>
                  <a:gd name="T69" fmla="*/ 0 h 3433"/>
                  <a:gd name="T70" fmla="*/ 0 w 3800"/>
                  <a:gd name="T71" fmla="*/ 0 h 34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00"/>
                  <a:gd name="T109" fmla="*/ 0 h 3433"/>
                  <a:gd name="T110" fmla="*/ 3800 w 3800"/>
                  <a:gd name="T111" fmla="*/ 3433 h 34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00" h="3433">
                    <a:moveTo>
                      <a:pt x="343" y="1142"/>
                    </a:moveTo>
                    <a:cubicBezTo>
                      <a:pt x="148" y="1167"/>
                      <a:pt x="0" y="1370"/>
                      <a:pt x="0" y="1612"/>
                    </a:cubicBezTo>
                    <a:cubicBezTo>
                      <a:pt x="0" y="1780"/>
                      <a:pt x="72" y="1935"/>
                      <a:pt x="189" y="2020"/>
                    </a:cubicBezTo>
                    <a:lnTo>
                      <a:pt x="187" y="2014"/>
                    </a:lnTo>
                    <a:cubicBezTo>
                      <a:pt x="121" y="2101"/>
                      <a:pt x="84" y="2216"/>
                      <a:pt x="84" y="2336"/>
                    </a:cubicBezTo>
                    <a:cubicBezTo>
                      <a:pt x="84" y="2596"/>
                      <a:pt x="256" y="2806"/>
                      <a:pt x="468" y="2806"/>
                    </a:cubicBezTo>
                    <a:cubicBezTo>
                      <a:pt x="482" y="2806"/>
                      <a:pt x="497" y="2805"/>
                      <a:pt x="512" y="2803"/>
                    </a:cubicBezTo>
                    <a:lnTo>
                      <a:pt x="510" y="2806"/>
                    </a:lnTo>
                    <a:cubicBezTo>
                      <a:pt x="631" y="3066"/>
                      <a:pt x="856" y="3227"/>
                      <a:pt x="1099" y="3227"/>
                    </a:cubicBezTo>
                    <a:cubicBezTo>
                      <a:pt x="1223" y="3227"/>
                      <a:pt x="1344" y="3186"/>
                      <a:pt x="1449" y="3107"/>
                    </a:cubicBezTo>
                    <a:lnTo>
                      <a:pt x="1448" y="3108"/>
                    </a:lnTo>
                    <a:cubicBezTo>
                      <a:pt x="1558" y="3311"/>
                      <a:pt x="1744" y="3433"/>
                      <a:pt x="1942" y="3433"/>
                    </a:cubicBezTo>
                    <a:cubicBezTo>
                      <a:pt x="2204" y="3433"/>
                      <a:pt x="2435" y="3222"/>
                      <a:pt x="2510" y="2913"/>
                    </a:cubicBezTo>
                    <a:lnTo>
                      <a:pt x="2511" y="2917"/>
                    </a:lnTo>
                    <a:cubicBezTo>
                      <a:pt x="2592" y="2979"/>
                      <a:pt x="2685" y="3012"/>
                      <a:pt x="2780" y="3012"/>
                    </a:cubicBezTo>
                    <a:cubicBezTo>
                      <a:pt x="3060" y="3012"/>
                      <a:pt x="3287" y="2735"/>
                      <a:pt x="3289" y="2392"/>
                    </a:cubicBezTo>
                    <a:lnTo>
                      <a:pt x="3288" y="2390"/>
                    </a:lnTo>
                    <a:cubicBezTo>
                      <a:pt x="3582" y="2339"/>
                      <a:pt x="3800" y="2030"/>
                      <a:pt x="3800" y="1665"/>
                    </a:cubicBezTo>
                    <a:cubicBezTo>
                      <a:pt x="3800" y="1504"/>
                      <a:pt x="3756" y="1347"/>
                      <a:pt x="3677" y="1219"/>
                    </a:cubicBezTo>
                    <a:lnTo>
                      <a:pt x="3675" y="1218"/>
                    </a:lnTo>
                    <a:cubicBezTo>
                      <a:pt x="3700" y="1146"/>
                      <a:pt x="3713" y="1069"/>
                      <a:pt x="3713" y="991"/>
                    </a:cubicBezTo>
                    <a:cubicBezTo>
                      <a:pt x="3713" y="730"/>
                      <a:pt x="3572" y="501"/>
                      <a:pt x="3368" y="433"/>
                    </a:cubicBezTo>
                    <a:lnTo>
                      <a:pt x="3369" y="432"/>
                    </a:lnTo>
                    <a:cubicBezTo>
                      <a:pt x="3333" y="182"/>
                      <a:pt x="3155" y="1"/>
                      <a:pt x="2949" y="1"/>
                    </a:cubicBezTo>
                    <a:cubicBezTo>
                      <a:pt x="2823" y="0"/>
                      <a:pt x="2704" y="68"/>
                      <a:pt x="2623" y="186"/>
                    </a:cubicBezTo>
                    <a:lnTo>
                      <a:pt x="2623" y="187"/>
                    </a:lnTo>
                    <a:cubicBezTo>
                      <a:pt x="2551" y="69"/>
                      <a:pt x="2438" y="1"/>
                      <a:pt x="2318" y="1"/>
                    </a:cubicBezTo>
                    <a:cubicBezTo>
                      <a:pt x="2173" y="0"/>
                      <a:pt x="2039" y="102"/>
                      <a:pt x="1975" y="262"/>
                    </a:cubicBezTo>
                    <a:lnTo>
                      <a:pt x="1976" y="270"/>
                    </a:lnTo>
                    <a:cubicBezTo>
                      <a:pt x="1888" y="163"/>
                      <a:pt x="1770" y="104"/>
                      <a:pt x="1647" y="104"/>
                    </a:cubicBezTo>
                    <a:cubicBezTo>
                      <a:pt x="1473" y="104"/>
                      <a:pt x="1314" y="222"/>
                      <a:pt x="1232" y="410"/>
                    </a:cubicBezTo>
                    <a:lnTo>
                      <a:pt x="1231" y="414"/>
                    </a:lnTo>
                    <a:cubicBezTo>
                      <a:pt x="1140" y="349"/>
                      <a:pt x="1036" y="314"/>
                      <a:pt x="931" y="314"/>
                    </a:cubicBezTo>
                    <a:cubicBezTo>
                      <a:pt x="603" y="314"/>
                      <a:pt x="337" y="641"/>
                      <a:pt x="337" y="1044"/>
                    </a:cubicBezTo>
                    <a:cubicBezTo>
                      <a:pt x="337" y="1077"/>
                      <a:pt x="339" y="1110"/>
                      <a:pt x="342" y="1143"/>
                    </a:cubicBezTo>
                    <a:lnTo>
                      <a:pt x="343" y="1142"/>
                    </a:lnTo>
                    <a:close/>
                  </a:path>
                </a:pathLst>
              </a:custGeom>
              <a:solidFill>
                <a:srgbClr val="C0C0C0"/>
              </a:solidFill>
              <a:ln w="0">
                <a:solidFill>
                  <a:srgbClr val="000000"/>
                </a:solidFill>
                <a:prstDash val="solid"/>
                <a:round/>
                <a:headEnd/>
                <a:tailEnd/>
              </a:ln>
            </p:spPr>
            <p:txBody>
              <a:bodyPr/>
              <a:lstStyle/>
              <a:p>
                <a:endParaRPr lang="en-US"/>
              </a:p>
            </p:txBody>
          </p:sp>
          <p:sp>
            <p:nvSpPr>
              <p:cNvPr id="29708" name="Freeform 44"/>
              <p:cNvSpPr>
                <a:spLocks/>
              </p:cNvSpPr>
              <p:nvPr/>
            </p:nvSpPr>
            <p:spPr bwMode="auto">
              <a:xfrm>
                <a:off x="4554" y="2181"/>
                <a:ext cx="910" cy="825"/>
              </a:xfrm>
              <a:custGeom>
                <a:avLst/>
                <a:gdLst>
                  <a:gd name="T0" fmla="*/ 0 w 3800"/>
                  <a:gd name="T1" fmla="*/ 0 h 3433"/>
                  <a:gd name="T2" fmla="*/ 0 w 3800"/>
                  <a:gd name="T3" fmla="*/ 0 h 3433"/>
                  <a:gd name="T4" fmla="*/ 0 w 3800"/>
                  <a:gd name="T5" fmla="*/ 0 h 3433"/>
                  <a:gd name="T6" fmla="*/ 0 w 3800"/>
                  <a:gd name="T7" fmla="*/ 0 h 3433"/>
                  <a:gd name="T8" fmla="*/ 0 w 3800"/>
                  <a:gd name="T9" fmla="*/ 0 h 3433"/>
                  <a:gd name="T10" fmla="*/ 0 w 3800"/>
                  <a:gd name="T11" fmla="*/ 0 h 3433"/>
                  <a:gd name="T12" fmla="*/ 0 w 3800"/>
                  <a:gd name="T13" fmla="*/ 0 h 3433"/>
                  <a:gd name="T14" fmla="*/ 0 w 3800"/>
                  <a:gd name="T15" fmla="*/ 0 h 3433"/>
                  <a:gd name="T16" fmla="*/ 0 w 3800"/>
                  <a:gd name="T17" fmla="*/ 0 h 3433"/>
                  <a:gd name="T18" fmla="*/ 0 w 3800"/>
                  <a:gd name="T19" fmla="*/ 0 h 3433"/>
                  <a:gd name="T20" fmla="*/ 0 w 3800"/>
                  <a:gd name="T21" fmla="*/ 0 h 3433"/>
                  <a:gd name="T22" fmla="*/ 0 w 3800"/>
                  <a:gd name="T23" fmla="*/ 0 h 3433"/>
                  <a:gd name="T24" fmla="*/ 0 w 3800"/>
                  <a:gd name="T25" fmla="*/ 0 h 3433"/>
                  <a:gd name="T26" fmla="*/ 0 w 3800"/>
                  <a:gd name="T27" fmla="*/ 0 h 3433"/>
                  <a:gd name="T28" fmla="*/ 0 w 3800"/>
                  <a:gd name="T29" fmla="*/ 0 h 3433"/>
                  <a:gd name="T30" fmla="*/ 0 w 3800"/>
                  <a:gd name="T31" fmla="*/ 0 h 3433"/>
                  <a:gd name="T32" fmla="*/ 0 w 3800"/>
                  <a:gd name="T33" fmla="*/ 0 h 3433"/>
                  <a:gd name="T34" fmla="*/ 0 w 3800"/>
                  <a:gd name="T35" fmla="*/ 0 h 3433"/>
                  <a:gd name="T36" fmla="*/ 0 w 3800"/>
                  <a:gd name="T37" fmla="*/ 0 h 3433"/>
                  <a:gd name="T38" fmla="*/ 0 w 3800"/>
                  <a:gd name="T39" fmla="*/ 0 h 3433"/>
                  <a:gd name="T40" fmla="*/ 0 w 3800"/>
                  <a:gd name="T41" fmla="*/ 0 h 3433"/>
                  <a:gd name="T42" fmla="*/ 0 w 3800"/>
                  <a:gd name="T43" fmla="*/ 0 h 3433"/>
                  <a:gd name="T44" fmla="*/ 0 w 3800"/>
                  <a:gd name="T45" fmla="*/ 0 h 3433"/>
                  <a:gd name="T46" fmla="*/ 0 w 3800"/>
                  <a:gd name="T47" fmla="*/ 0 h 3433"/>
                  <a:gd name="T48" fmla="*/ 0 w 3800"/>
                  <a:gd name="T49" fmla="*/ 0 h 3433"/>
                  <a:gd name="T50" fmla="*/ 0 w 3800"/>
                  <a:gd name="T51" fmla="*/ 0 h 3433"/>
                  <a:gd name="T52" fmla="*/ 0 w 3800"/>
                  <a:gd name="T53" fmla="*/ 0 h 3433"/>
                  <a:gd name="T54" fmla="*/ 0 w 3800"/>
                  <a:gd name="T55" fmla="*/ 0 h 3433"/>
                  <a:gd name="T56" fmla="*/ 0 w 3800"/>
                  <a:gd name="T57" fmla="*/ 0 h 3433"/>
                  <a:gd name="T58" fmla="*/ 0 w 3800"/>
                  <a:gd name="T59" fmla="*/ 0 h 3433"/>
                  <a:gd name="T60" fmla="*/ 0 w 3800"/>
                  <a:gd name="T61" fmla="*/ 0 h 3433"/>
                  <a:gd name="T62" fmla="*/ 0 w 3800"/>
                  <a:gd name="T63" fmla="*/ 0 h 3433"/>
                  <a:gd name="T64" fmla="*/ 0 w 3800"/>
                  <a:gd name="T65" fmla="*/ 0 h 3433"/>
                  <a:gd name="T66" fmla="*/ 0 w 3800"/>
                  <a:gd name="T67" fmla="*/ 0 h 3433"/>
                  <a:gd name="T68" fmla="*/ 0 w 3800"/>
                  <a:gd name="T69" fmla="*/ 0 h 3433"/>
                  <a:gd name="T70" fmla="*/ 0 w 3800"/>
                  <a:gd name="T71" fmla="*/ 0 h 34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00"/>
                  <a:gd name="T109" fmla="*/ 0 h 3433"/>
                  <a:gd name="T110" fmla="*/ 3800 w 3800"/>
                  <a:gd name="T111" fmla="*/ 3433 h 34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00" h="3433">
                    <a:moveTo>
                      <a:pt x="343" y="1142"/>
                    </a:moveTo>
                    <a:cubicBezTo>
                      <a:pt x="148" y="1167"/>
                      <a:pt x="0" y="1370"/>
                      <a:pt x="0" y="1612"/>
                    </a:cubicBezTo>
                    <a:cubicBezTo>
                      <a:pt x="0" y="1780"/>
                      <a:pt x="72" y="1935"/>
                      <a:pt x="189" y="2020"/>
                    </a:cubicBezTo>
                    <a:lnTo>
                      <a:pt x="187" y="2014"/>
                    </a:lnTo>
                    <a:cubicBezTo>
                      <a:pt x="121" y="2101"/>
                      <a:pt x="84" y="2216"/>
                      <a:pt x="84" y="2336"/>
                    </a:cubicBezTo>
                    <a:cubicBezTo>
                      <a:pt x="84" y="2596"/>
                      <a:pt x="256" y="2806"/>
                      <a:pt x="468" y="2806"/>
                    </a:cubicBezTo>
                    <a:cubicBezTo>
                      <a:pt x="482" y="2806"/>
                      <a:pt x="497" y="2805"/>
                      <a:pt x="512" y="2803"/>
                    </a:cubicBezTo>
                    <a:lnTo>
                      <a:pt x="510" y="2806"/>
                    </a:lnTo>
                    <a:cubicBezTo>
                      <a:pt x="631" y="3066"/>
                      <a:pt x="856" y="3227"/>
                      <a:pt x="1099" y="3227"/>
                    </a:cubicBezTo>
                    <a:cubicBezTo>
                      <a:pt x="1223" y="3227"/>
                      <a:pt x="1344" y="3186"/>
                      <a:pt x="1449" y="3107"/>
                    </a:cubicBezTo>
                    <a:lnTo>
                      <a:pt x="1448" y="3108"/>
                    </a:lnTo>
                    <a:cubicBezTo>
                      <a:pt x="1558" y="3311"/>
                      <a:pt x="1744" y="3433"/>
                      <a:pt x="1942" y="3433"/>
                    </a:cubicBezTo>
                    <a:cubicBezTo>
                      <a:pt x="2204" y="3433"/>
                      <a:pt x="2435" y="3222"/>
                      <a:pt x="2510" y="2913"/>
                    </a:cubicBezTo>
                    <a:lnTo>
                      <a:pt x="2511" y="2917"/>
                    </a:lnTo>
                    <a:cubicBezTo>
                      <a:pt x="2592" y="2979"/>
                      <a:pt x="2685" y="3012"/>
                      <a:pt x="2780" y="3012"/>
                    </a:cubicBezTo>
                    <a:cubicBezTo>
                      <a:pt x="3060" y="3012"/>
                      <a:pt x="3287" y="2735"/>
                      <a:pt x="3289" y="2392"/>
                    </a:cubicBezTo>
                    <a:lnTo>
                      <a:pt x="3288" y="2390"/>
                    </a:lnTo>
                    <a:cubicBezTo>
                      <a:pt x="3582" y="2339"/>
                      <a:pt x="3800" y="2030"/>
                      <a:pt x="3800" y="1665"/>
                    </a:cubicBezTo>
                    <a:cubicBezTo>
                      <a:pt x="3800" y="1504"/>
                      <a:pt x="3756" y="1347"/>
                      <a:pt x="3677" y="1219"/>
                    </a:cubicBezTo>
                    <a:lnTo>
                      <a:pt x="3675" y="1218"/>
                    </a:lnTo>
                    <a:cubicBezTo>
                      <a:pt x="3700" y="1146"/>
                      <a:pt x="3713" y="1069"/>
                      <a:pt x="3713" y="991"/>
                    </a:cubicBezTo>
                    <a:cubicBezTo>
                      <a:pt x="3713" y="730"/>
                      <a:pt x="3572" y="501"/>
                      <a:pt x="3368" y="433"/>
                    </a:cubicBezTo>
                    <a:lnTo>
                      <a:pt x="3369" y="432"/>
                    </a:lnTo>
                    <a:cubicBezTo>
                      <a:pt x="3333" y="182"/>
                      <a:pt x="3155" y="1"/>
                      <a:pt x="2949" y="1"/>
                    </a:cubicBezTo>
                    <a:cubicBezTo>
                      <a:pt x="2823" y="0"/>
                      <a:pt x="2704" y="68"/>
                      <a:pt x="2623" y="186"/>
                    </a:cubicBezTo>
                    <a:lnTo>
                      <a:pt x="2623" y="187"/>
                    </a:lnTo>
                    <a:cubicBezTo>
                      <a:pt x="2551" y="69"/>
                      <a:pt x="2438" y="1"/>
                      <a:pt x="2318" y="1"/>
                    </a:cubicBezTo>
                    <a:cubicBezTo>
                      <a:pt x="2173" y="0"/>
                      <a:pt x="2039" y="102"/>
                      <a:pt x="1975" y="262"/>
                    </a:cubicBezTo>
                    <a:lnTo>
                      <a:pt x="1976" y="270"/>
                    </a:lnTo>
                    <a:cubicBezTo>
                      <a:pt x="1888" y="163"/>
                      <a:pt x="1770" y="104"/>
                      <a:pt x="1647" y="104"/>
                    </a:cubicBezTo>
                    <a:cubicBezTo>
                      <a:pt x="1473" y="104"/>
                      <a:pt x="1314" y="222"/>
                      <a:pt x="1232" y="410"/>
                    </a:cubicBezTo>
                    <a:lnTo>
                      <a:pt x="1231" y="414"/>
                    </a:lnTo>
                    <a:cubicBezTo>
                      <a:pt x="1140" y="349"/>
                      <a:pt x="1036" y="314"/>
                      <a:pt x="931" y="314"/>
                    </a:cubicBezTo>
                    <a:cubicBezTo>
                      <a:pt x="603" y="314"/>
                      <a:pt x="337" y="641"/>
                      <a:pt x="337" y="1044"/>
                    </a:cubicBezTo>
                    <a:cubicBezTo>
                      <a:pt x="337" y="1077"/>
                      <a:pt x="339" y="1110"/>
                      <a:pt x="342" y="1143"/>
                    </a:cubicBezTo>
                    <a:lnTo>
                      <a:pt x="343" y="1142"/>
                    </a:lnTo>
                    <a:close/>
                  </a:path>
                </a:pathLst>
              </a:custGeom>
              <a:solidFill>
                <a:srgbClr val="FFFFFF"/>
              </a:solidFill>
              <a:ln w="9525" cap="rnd">
                <a:solidFill>
                  <a:srgbClr val="000000"/>
                </a:solidFill>
                <a:prstDash val="solid"/>
                <a:round/>
                <a:headEnd/>
                <a:tailEnd/>
              </a:ln>
            </p:spPr>
            <p:txBody>
              <a:bodyPr/>
              <a:lstStyle/>
              <a:p>
                <a:endParaRPr lang="en-US"/>
              </a:p>
            </p:txBody>
          </p:sp>
          <p:sp>
            <p:nvSpPr>
              <p:cNvPr id="29709" name="Freeform 45"/>
              <p:cNvSpPr>
                <a:spLocks/>
              </p:cNvSpPr>
              <p:nvPr/>
            </p:nvSpPr>
            <p:spPr bwMode="auto">
              <a:xfrm>
                <a:off x="4599" y="2667"/>
                <a:ext cx="54" cy="15"/>
              </a:xfrm>
              <a:custGeom>
                <a:avLst/>
                <a:gdLst>
                  <a:gd name="T0" fmla="*/ 0 w 54"/>
                  <a:gd name="T1" fmla="*/ 0 h 15"/>
                  <a:gd name="T2" fmla="*/ 47 w 54"/>
                  <a:gd name="T3" fmla="*/ 15 h 15"/>
                  <a:gd name="T4" fmla="*/ 54 w 54"/>
                  <a:gd name="T5" fmla="*/ 15 h 15"/>
                  <a:gd name="T6" fmla="*/ 0 60000 65536"/>
                  <a:gd name="T7" fmla="*/ 0 60000 65536"/>
                  <a:gd name="T8" fmla="*/ 0 60000 65536"/>
                  <a:gd name="T9" fmla="*/ 0 w 54"/>
                  <a:gd name="T10" fmla="*/ 0 h 15"/>
                  <a:gd name="T11" fmla="*/ 54 w 54"/>
                  <a:gd name="T12" fmla="*/ 15 h 15"/>
                </a:gdLst>
                <a:ahLst/>
                <a:cxnLst>
                  <a:cxn ang="T6">
                    <a:pos x="T0" y="T1"/>
                  </a:cxn>
                  <a:cxn ang="T7">
                    <a:pos x="T2" y="T3"/>
                  </a:cxn>
                  <a:cxn ang="T8">
                    <a:pos x="T4" y="T5"/>
                  </a:cxn>
                </a:cxnLst>
                <a:rect l="T9" t="T10" r="T11" b="T12"/>
                <a:pathLst>
                  <a:path w="54" h="15">
                    <a:moveTo>
                      <a:pt x="0" y="0"/>
                    </a:moveTo>
                    <a:cubicBezTo>
                      <a:pt x="14" y="10"/>
                      <a:pt x="30" y="15"/>
                      <a:pt x="47" y="15"/>
                    </a:cubicBezTo>
                    <a:cubicBezTo>
                      <a:pt x="49" y="15"/>
                      <a:pt x="51" y="15"/>
                      <a:pt x="54" y="15"/>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10" name="Freeform 46"/>
              <p:cNvSpPr>
                <a:spLocks/>
              </p:cNvSpPr>
              <p:nvPr/>
            </p:nvSpPr>
            <p:spPr bwMode="auto">
              <a:xfrm>
                <a:off x="4676" y="2847"/>
                <a:ext cx="24" cy="8"/>
              </a:xfrm>
              <a:custGeom>
                <a:avLst/>
                <a:gdLst>
                  <a:gd name="T0" fmla="*/ 0 w 24"/>
                  <a:gd name="T1" fmla="*/ 8 h 8"/>
                  <a:gd name="T2" fmla="*/ 24 w 24"/>
                  <a:gd name="T3" fmla="*/ 0 h 8"/>
                  <a:gd name="T4" fmla="*/ 0 60000 65536"/>
                  <a:gd name="T5" fmla="*/ 0 60000 65536"/>
                  <a:gd name="T6" fmla="*/ 0 w 24"/>
                  <a:gd name="T7" fmla="*/ 0 h 8"/>
                  <a:gd name="T8" fmla="*/ 24 w 24"/>
                  <a:gd name="T9" fmla="*/ 8 h 8"/>
                </a:gdLst>
                <a:ahLst/>
                <a:cxnLst>
                  <a:cxn ang="T4">
                    <a:pos x="T0" y="T1"/>
                  </a:cxn>
                  <a:cxn ang="T5">
                    <a:pos x="T2" y="T3"/>
                  </a:cxn>
                </a:cxnLst>
                <a:rect l="T6" t="T7" r="T8" b="T9"/>
                <a:pathLst>
                  <a:path w="24" h="8">
                    <a:moveTo>
                      <a:pt x="0" y="8"/>
                    </a:moveTo>
                    <a:cubicBezTo>
                      <a:pt x="9" y="6"/>
                      <a:pt x="16" y="4"/>
                      <a:pt x="24" y="0"/>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11" name="Freeform 47"/>
              <p:cNvSpPr>
                <a:spLocks/>
              </p:cNvSpPr>
              <p:nvPr/>
            </p:nvSpPr>
            <p:spPr bwMode="auto">
              <a:xfrm>
                <a:off x="4887" y="2895"/>
                <a:ext cx="14" cy="33"/>
              </a:xfrm>
              <a:custGeom>
                <a:avLst/>
                <a:gdLst>
                  <a:gd name="T0" fmla="*/ 0 w 14"/>
                  <a:gd name="T1" fmla="*/ 0 h 33"/>
                  <a:gd name="T2" fmla="*/ 14 w 14"/>
                  <a:gd name="T3" fmla="*/ 33 h 33"/>
                  <a:gd name="T4" fmla="*/ 0 60000 65536"/>
                  <a:gd name="T5" fmla="*/ 0 60000 65536"/>
                  <a:gd name="T6" fmla="*/ 0 w 14"/>
                  <a:gd name="T7" fmla="*/ 0 h 33"/>
                  <a:gd name="T8" fmla="*/ 14 w 14"/>
                  <a:gd name="T9" fmla="*/ 33 h 33"/>
                </a:gdLst>
                <a:ahLst/>
                <a:cxnLst>
                  <a:cxn ang="T4">
                    <a:pos x="T0" y="T1"/>
                  </a:cxn>
                  <a:cxn ang="T5">
                    <a:pos x="T2" y="T3"/>
                  </a:cxn>
                </a:cxnLst>
                <a:rect l="T6" t="T7" r="T8" b="T9"/>
                <a:pathLst>
                  <a:path w="14" h="33">
                    <a:moveTo>
                      <a:pt x="0" y="0"/>
                    </a:moveTo>
                    <a:cubicBezTo>
                      <a:pt x="3" y="11"/>
                      <a:pt x="8" y="23"/>
                      <a:pt x="14" y="33"/>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12" name="Freeform 48"/>
              <p:cNvSpPr>
                <a:spLocks/>
              </p:cNvSpPr>
              <p:nvPr/>
            </p:nvSpPr>
            <p:spPr bwMode="auto">
              <a:xfrm>
                <a:off x="5155" y="2845"/>
                <a:ext cx="6" cy="36"/>
              </a:xfrm>
              <a:custGeom>
                <a:avLst/>
                <a:gdLst>
                  <a:gd name="T0" fmla="*/ 0 w 6"/>
                  <a:gd name="T1" fmla="*/ 36 h 36"/>
                  <a:gd name="T2" fmla="*/ 6 w 6"/>
                  <a:gd name="T3" fmla="*/ 0 h 36"/>
                  <a:gd name="T4" fmla="*/ 0 60000 65536"/>
                  <a:gd name="T5" fmla="*/ 0 60000 65536"/>
                  <a:gd name="T6" fmla="*/ 0 w 6"/>
                  <a:gd name="T7" fmla="*/ 0 h 36"/>
                  <a:gd name="T8" fmla="*/ 6 w 6"/>
                  <a:gd name="T9" fmla="*/ 36 h 36"/>
                </a:gdLst>
                <a:ahLst/>
                <a:cxnLst>
                  <a:cxn ang="T4">
                    <a:pos x="T0" y="T1"/>
                  </a:cxn>
                  <a:cxn ang="T5">
                    <a:pos x="T2" y="T3"/>
                  </a:cxn>
                </a:cxnLst>
                <a:rect l="T6" t="T7" r="T8" b="T9"/>
                <a:pathLst>
                  <a:path w="6" h="36">
                    <a:moveTo>
                      <a:pt x="0" y="36"/>
                    </a:moveTo>
                    <a:cubicBezTo>
                      <a:pt x="3" y="24"/>
                      <a:pt x="5" y="12"/>
                      <a:pt x="6" y="0"/>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13" name="Freeform 49"/>
              <p:cNvSpPr>
                <a:spLocks/>
              </p:cNvSpPr>
              <p:nvPr/>
            </p:nvSpPr>
            <p:spPr bwMode="auto">
              <a:xfrm>
                <a:off x="5273" y="2620"/>
                <a:ext cx="69" cy="136"/>
              </a:xfrm>
              <a:custGeom>
                <a:avLst/>
                <a:gdLst>
                  <a:gd name="T0" fmla="*/ 69 w 69"/>
                  <a:gd name="T1" fmla="*/ 136 h 136"/>
                  <a:gd name="T2" fmla="*/ 69 w 69"/>
                  <a:gd name="T3" fmla="*/ 135 h 136"/>
                  <a:gd name="T4" fmla="*/ 0 w 69"/>
                  <a:gd name="T5" fmla="*/ 0 h 136"/>
                  <a:gd name="T6" fmla="*/ 0 60000 65536"/>
                  <a:gd name="T7" fmla="*/ 0 60000 65536"/>
                  <a:gd name="T8" fmla="*/ 0 60000 65536"/>
                  <a:gd name="T9" fmla="*/ 0 w 69"/>
                  <a:gd name="T10" fmla="*/ 0 h 136"/>
                  <a:gd name="T11" fmla="*/ 69 w 69"/>
                  <a:gd name="T12" fmla="*/ 136 h 136"/>
                </a:gdLst>
                <a:ahLst/>
                <a:cxnLst>
                  <a:cxn ang="T6">
                    <a:pos x="T0" y="T1"/>
                  </a:cxn>
                  <a:cxn ang="T7">
                    <a:pos x="T2" y="T3"/>
                  </a:cxn>
                  <a:cxn ang="T8">
                    <a:pos x="T4" y="T5"/>
                  </a:cxn>
                </a:cxnLst>
                <a:rect l="T9" t="T10" r="T11" b="T12"/>
                <a:pathLst>
                  <a:path w="69" h="136">
                    <a:moveTo>
                      <a:pt x="69" y="136"/>
                    </a:moveTo>
                    <a:cubicBezTo>
                      <a:pt x="69" y="135"/>
                      <a:pt x="69" y="135"/>
                      <a:pt x="69" y="135"/>
                    </a:cubicBezTo>
                    <a:cubicBezTo>
                      <a:pt x="69" y="77"/>
                      <a:pt x="42" y="25"/>
                      <a:pt x="0" y="0"/>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14" name="Freeform 50"/>
              <p:cNvSpPr>
                <a:spLocks/>
              </p:cNvSpPr>
              <p:nvPr/>
            </p:nvSpPr>
            <p:spPr bwMode="auto">
              <a:xfrm>
                <a:off x="5404" y="2474"/>
                <a:ext cx="30" cy="51"/>
              </a:xfrm>
              <a:custGeom>
                <a:avLst/>
                <a:gdLst>
                  <a:gd name="T0" fmla="*/ 0 w 30"/>
                  <a:gd name="T1" fmla="*/ 51 h 51"/>
                  <a:gd name="T2" fmla="*/ 30 w 30"/>
                  <a:gd name="T3" fmla="*/ 0 h 51"/>
                  <a:gd name="T4" fmla="*/ 0 60000 65536"/>
                  <a:gd name="T5" fmla="*/ 0 60000 65536"/>
                  <a:gd name="T6" fmla="*/ 0 w 30"/>
                  <a:gd name="T7" fmla="*/ 0 h 51"/>
                  <a:gd name="T8" fmla="*/ 30 w 30"/>
                  <a:gd name="T9" fmla="*/ 51 h 51"/>
                </a:gdLst>
                <a:ahLst/>
                <a:cxnLst>
                  <a:cxn ang="T4">
                    <a:pos x="T0" y="T1"/>
                  </a:cxn>
                  <a:cxn ang="T5">
                    <a:pos x="T2" y="T3"/>
                  </a:cxn>
                </a:cxnLst>
                <a:rect l="T6" t="T7" r="T8" b="T9"/>
                <a:pathLst>
                  <a:path w="30" h="51">
                    <a:moveTo>
                      <a:pt x="0" y="51"/>
                    </a:moveTo>
                    <a:cubicBezTo>
                      <a:pt x="13" y="37"/>
                      <a:pt x="23" y="20"/>
                      <a:pt x="30" y="0"/>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15" name="Freeform 51"/>
              <p:cNvSpPr>
                <a:spLocks/>
              </p:cNvSpPr>
              <p:nvPr/>
            </p:nvSpPr>
            <p:spPr bwMode="auto">
              <a:xfrm>
                <a:off x="5361" y="2285"/>
                <a:ext cx="2" cy="24"/>
              </a:xfrm>
              <a:custGeom>
                <a:avLst/>
                <a:gdLst>
                  <a:gd name="T0" fmla="*/ 2 w 2"/>
                  <a:gd name="T1" fmla="*/ 24 h 24"/>
                  <a:gd name="T2" fmla="*/ 2 w 2"/>
                  <a:gd name="T3" fmla="*/ 23 h 24"/>
                  <a:gd name="T4" fmla="*/ 0 w 2"/>
                  <a:gd name="T5" fmla="*/ 0 h 24"/>
                  <a:gd name="T6" fmla="*/ 0 60000 65536"/>
                  <a:gd name="T7" fmla="*/ 0 60000 65536"/>
                  <a:gd name="T8" fmla="*/ 0 60000 65536"/>
                  <a:gd name="T9" fmla="*/ 0 w 2"/>
                  <a:gd name="T10" fmla="*/ 0 h 24"/>
                  <a:gd name="T11" fmla="*/ 2 w 2"/>
                  <a:gd name="T12" fmla="*/ 24 h 24"/>
                </a:gdLst>
                <a:ahLst/>
                <a:cxnLst>
                  <a:cxn ang="T6">
                    <a:pos x="T0" y="T1"/>
                  </a:cxn>
                  <a:cxn ang="T7">
                    <a:pos x="T2" y="T3"/>
                  </a:cxn>
                  <a:cxn ang="T8">
                    <a:pos x="T4" y="T5"/>
                  </a:cxn>
                </a:cxnLst>
                <a:rect l="T9" t="T10" r="T11" b="T12"/>
                <a:pathLst>
                  <a:path w="2" h="24">
                    <a:moveTo>
                      <a:pt x="2" y="24"/>
                    </a:moveTo>
                    <a:cubicBezTo>
                      <a:pt x="2" y="24"/>
                      <a:pt x="2" y="23"/>
                      <a:pt x="2" y="23"/>
                    </a:cubicBezTo>
                    <a:cubicBezTo>
                      <a:pt x="2" y="15"/>
                      <a:pt x="1" y="7"/>
                      <a:pt x="0" y="0"/>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16" name="Freeform 52"/>
              <p:cNvSpPr>
                <a:spLocks/>
              </p:cNvSpPr>
              <p:nvPr/>
            </p:nvSpPr>
            <p:spPr bwMode="auto">
              <a:xfrm>
                <a:off x="5167" y="2226"/>
                <a:ext cx="15" cy="31"/>
              </a:xfrm>
              <a:custGeom>
                <a:avLst/>
                <a:gdLst>
                  <a:gd name="T0" fmla="*/ 15 w 15"/>
                  <a:gd name="T1" fmla="*/ 0 h 31"/>
                  <a:gd name="T2" fmla="*/ 0 w 15"/>
                  <a:gd name="T3" fmla="*/ 31 h 31"/>
                  <a:gd name="T4" fmla="*/ 0 60000 65536"/>
                  <a:gd name="T5" fmla="*/ 0 60000 65536"/>
                  <a:gd name="T6" fmla="*/ 0 w 15"/>
                  <a:gd name="T7" fmla="*/ 0 h 31"/>
                  <a:gd name="T8" fmla="*/ 15 w 15"/>
                  <a:gd name="T9" fmla="*/ 31 h 31"/>
                </a:gdLst>
                <a:ahLst/>
                <a:cxnLst>
                  <a:cxn ang="T4">
                    <a:pos x="T0" y="T1"/>
                  </a:cxn>
                  <a:cxn ang="T5">
                    <a:pos x="T2" y="T3"/>
                  </a:cxn>
                </a:cxnLst>
                <a:rect l="T6" t="T7" r="T8" b="T9"/>
                <a:pathLst>
                  <a:path w="15" h="31">
                    <a:moveTo>
                      <a:pt x="15" y="0"/>
                    </a:moveTo>
                    <a:cubicBezTo>
                      <a:pt x="9" y="9"/>
                      <a:pt x="3" y="20"/>
                      <a:pt x="0" y="31"/>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17" name="Freeform 53"/>
              <p:cNvSpPr>
                <a:spLocks/>
              </p:cNvSpPr>
              <p:nvPr/>
            </p:nvSpPr>
            <p:spPr bwMode="auto">
              <a:xfrm>
                <a:off x="5019" y="2244"/>
                <a:ext cx="8" cy="27"/>
              </a:xfrm>
              <a:custGeom>
                <a:avLst/>
                <a:gdLst>
                  <a:gd name="T0" fmla="*/ 8 w 8"/>
                  <a:gd name="T1" fmla="*/ 0 h 27"/>
                  <a:gd name="T2" fmla="*/ 0 w 8"/>
                  <a:gd name="T3" fmla="*/ 27 h 27"/>
                  <a:gd name="T4" fmla="*/ 0 60000 65536"/>
                  <a:gd name="T5" fmla="*/ 0 60000 65536"/>
                  <a:gd name="T6" fmla="*/ 0 w 8"/>
                  <a:gd name="T7" fmla="*/ 0 h 27"/>
                  <a:gd name="T8" fmla="*/ 8 w 8"/>
                  <a:gd name="T9" fmla="*/ 27 h 27"/>
                </a:gdLst>
                <a:ahLst/>
                <a:cxnLst>
                  <a:cxn ang="T4">
                    <a:pos x="T0" y="T1"/>
                  </a:cxn>
                  <a:cxn ang="T5">
                    <a:pos x="T2" y="T3"/>
                  </a:cxn>
                </a:cxnLst>
                <a:rect l="T6" t="T7" r="T8" b="T9"/>
                <a:pathLst>
                  <a:path w="8" h="27">
                    <a:moveTo>
                      <a:pt x="8" y="0"/>
                    </a:moveTo>
                    <a:cubicBezTo>
                      <a:pt x="4" y="9"/>
                      <a:pt x="2" y="18"/>
                      <a:pt x="0" y="27"/>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18" name="Freeform 54"/>
              <p:cNvSpPr>
                <a:spLocks/>
              </p:cNvSpPr>
              <p:nvPr/>
            </p:nvSpPr>
            <p:spPr bwMode="auto">
              <a:xfrm>
                <a:off x="4849" y="2281"/>
                <a:ext cx="27" cy="26"/>
              </a:xfrm>
              <a:custGeom>
                <a:avLst/>
                <a:gdLst>
                  <a:gd name="T0" fmla="*/ 27 w 27"/>
                  <a:gd name="T1" fmla="*/ 26 h 26"/>
                  <a:gd name="T2" fmla="*/ 0 w 27"/>
                  <a:gd name="T3" fmla="*/ 0 h 26"/>
                  <a:gd name="T4" fmla="*/ 0 60000 65536"/>
                  <a:gd name="T5" fmla="*/ 0 60000 65536"/>
                  <a:gd name="T6" fmla="*/ 0 w 27"/>
                  <a:gd name="T7" fmla="*/ 0 h 26"/>
                  <a:gd name="T8" fmla="*/ 27 w 27"/>
                  <a:gd name="T9" fmla="*/ 26 h 26"/>
                </a:gdLst>
                <a:ahLst/>
                <a:cxnLst>
                  <a:cxn ang="T4">
                    <a:pos x="T0" y="T1"/>
                  </a:cxn>
                  <a:cxn ang="T5">
                    <a:pos x="T2" y="T3"/>
                  </a:cxn>
                </a:cxnLst>
                <a:rect l="T6" t="T7" r="T8" b="T9"/>
                <a:pathLst>
                  <a:path w="27" h="26">
                    <a:moveTo>
                      <a:pt x="27" y="26"/>
                    </a:moveTo>
                    <a:cubicBezTo>
                      <a:pt x="19" y="16"/>
                      <a:pt x="10" y="7"/>
                      <a:pt x="0" y="0"/>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19" name="Freeform 55"/>
              <p:cNvSpPr>
                <a:spLocks/>
              </p:cNvSpPr>
              <p:nvPr/>
            </p:nvSpPr>
            <p:spPr bwMode="auto">
              <a:xfrm>
                <a:off x="4636" y="2456"/>
                <a:ext cx="5" cy="27"/>
              </a:xfrm>
              <a:custGeom>
                <a:avLst/>
                <a:gdLst>
                  <a:gd name="T0" fmla="*/ 0 w 5"/>
                  <a:gd name="T1" fmla="*/ 0 h 27"/>
                  <a:gd name="T2" fmla="*/ 5 w 5"/>
                  <a:gd name="T3" fmla="*/ 27 h 27"/>
                  <a:gd name="T4" fmla="*/ 0 60000 65536"/>
                  <a:gd name="T5" fmla="*/ 0 60000 65536"/>
                  <a:gd name="T6" fmla="*/ 0 w 5"/>
                  <a:gd name="T7" fmla="*/ 0 h 27"/>
                  <a:gd name="T8" fmla="*/ 5 w 5"/>
                  <a:gd name="T9" fmla="*/ 27 h 27"/>
                </a:gdLst>
                <a:ahLst/>
                <a:cxnLst>
                  <a:cxn ang="T4">
                    <a:pos x="T0" y="T1"/>
                  </a:cxn>
                  <a:cxn ang="T5">
                    <a:pos x="T2" y="T3"/>
                  </a:cxn>
                </a:cxnLst>
                <a:rect l="T6" t="T7" r="T8" b="T9"/>
                <a:pathLst>
                  <a:path w="5" h="27">
                    <a:moveTo>
                      <a:pt x="0" y="0"/>
                    </a:moveTo>
                    <a:cubicBezTo>
                      <a:pt x="1" y="9"/>
                      <a:pt x="2" y="18"/>
                      <a:pt x="5" y="27"/>
                    </a:cubicBezTo>
                  </a:path>
                </a:pathLst>
              </a:custGeom>
              <a:solidFill>
                <a:srgbClr val="C0C0C0"/>
              </a:solidFill>
              <a:ln w="9525" cap="rnd">
                <a:solidFill>
                  <a:srgbClr val="000000"/>
                </a:solidFill>
                <a:prstDash val="solid"/>
                <a:round/>
                <a:headEnd/>
                <a:tailEnd/>
              </a:ln>
            </p:spPr>
            <p:txBody>
              <a:bodyPr/>
              <a:lstStyle/>
              <a:p>
                <a:endParaRPr lang="en-US"/>
              </a:p>
            </p:txBody>
          </p:sp>
        </p:grpSp>
        <p:sp>
          <p:nvSpPr>
            <p:cNvPr id="39943" name="Text Box 56"/>
            <p:cNvSpPr txBox="1">
              <a:spLocks noChangeArrowheads="1"/>
            </p:cNvSpPr>
            <p:nvPr/>
          </p:nvSpPr>
          <p:spPr bwMode="auto">
            <a:xfrm>
              <a:off x="6324600" y="1905000"/>
              <a:ext cx="2514600" cy="584200"/>
            </a:xfrm>
            <a:prstGeom prst="rect">
              <a:avLst/>
            </a:prstGeom>
            <a:solidFill>
              <a:srgbClr val="0000FF"/>
            </a:solidFill>
            <a:ln w="9525" algn="ctr">
              <a:solidFill>
                <a:schemeClr val="tx1"/>
              </a:solidFill>
              <a:miter lim="800000"/>
              <a:headEnd/>
              <a:tailEnd/>
            </a:ln>
          </p:spPr>
          <p:txBody>
            <a:bodyPr lIns="91380" tIns="45692" rIns="91380" bIns="45692">
              <a:spAutoFit/>
            </a:bodyPr>
            <a:lstStyle/>
            <a:p>
              <a:pPr>
                <a:defRPr/>
              </a:pPr>
              <a:r>
                <a:rPr lang="en-AU" sz="1600" b="1" dirty="0">
                  <a:solidFill>
                    <a:schemeClr val="bg1"/>
                  </a:solidFill>
                  <a:latin typeface="+mj-lt"/>
                </a:rPr>
                <a:t>Hybrid/Inter</a:t>
              </a:r>
              <a:br>
                <a:rPr lang="en-AU" sz="1600" b="1" dirty="0">
                  <a:solidFill>
                    <a:schemeClr val="bg1"/>
                  </a:solidFill>
                  <a:latin typeface="+mj-lt"/>
                </a:rPr>
              </a:br>
              <a:r>
                <a:rPr lang="en-AU" sz="1600" b="1" dirty="0">
                  <a:solidFill>
                    <a:schemeClr val="bg1"/>
                  </a:solidFill>
                  <a:latin typeface="+mj-lt"/>
                </a:rPr>
                <a:t>Clouds</a:t>
              </a:r>
              <a:endParaRPr lang="en-US" sz="1600" b="1" dirty="0">
                <a:solidFill>
                  <a:schemeClr val="bg1"/>
                </a:solidFill>
                <a:latin typeface="+mj-lt"/>
              </a:endParaRPr>
            </a:p>
          </p:txBody>
        </p:sp>
        <p:sp>
          <p:nvSpPr>
            <p:cNvPr id="29705" name="AutoShape 65"/>
            <p:cNvSpPr>
              <a:spLocks noChangeArrowheads="1"/>
            </p:cNvSpPr>
            <p:nvPr/>
          </p:nvSpPr>
          <p:spPr bwMode="auto">
            <a:xfrm>
              <a:off x="6477000" y="3048000"/>
              <a:ext cx="2362200" cy="1752600"/>
            </a:xfrm>
            <a:prstGeom prst="roundRect">
              <a:avLst>
                <a:gd name="adj" fmla="val 16667"/>
              </a:avLst>
            </a:prstGeom>
            <a:solidFill>
              <a:srgbClr val="0000FF"/>
            </a:solidFill>
            <a:ln w="9525" algn="ctr">
              <a:solidFill>
                <a:schemeClr val="tx1"/>
              </a:solidFill>
              <a:round/>
              <a:headEnd/>
              <a:tailEnd/>
            </a:ln>
          </p:spPr>
          <p:txBody>
            <a:bodyPr wrap="none" lIns="91380" tIns="45692" rIns="91380" bIns="45692" anchor="ctr"/>
            <a:lstStyle/>
            <a:p>
              <a:r>
                <a:rPr lang="en-AU" altLang="en-US" sz="1400" b="1">
                  <a:solidFill>
                    <a:schemeClr val="bg1"/>
                  </a:solidFill>
                </a:rPr>
                <a:t>Mixed usage of </a:t>
              </a:r>
              <a:br>
                <a:rPr lang="en-AU" altLang="en-US" sz="1400" b="1">
                  <a:solidFill>
                    <a:schemeClr val="bg1"/>
                  </a:solidFill>
                </a:rPr>
              </a:br>
              <a:r>
                <a:rPr lang="en-AU" altLang="en-US" sz="1400" b="1">
                  <a:solidFill>
                    <a:schemeClr val="bg1"/>
                  </a:solidFill>
                </a:rPr>
                <a:t>private and public </a:t>
              </a:r>
              <a:br>
                <a:rPr lang="en-AU" altLang="en-US" sz="1400" b="1">
                  <a:solidFill>
                    <a:schemeClr val="bg1"/>
                  </a:solidFill>
                </a:rPr>
              </a:br>
              <a:r>
                <a:rPr lang="en-AU" altLang="en-US" sz="1400" b="1">
                  <a:solidFill>
                    <a:schemeClr val="bg1"/>
                  </a:solidFill>
                </a:rPr>
                <a:t>Clouds: Leasing public</a:t>
              </a:r>
              <a:br>
                <a:rPr lang="en-AU" altLang="en-US" sz="1400" b="1">
                  <a:solidFill>
                    <a:schemeClr val="bg1"/>
                  </a:solidFill>
                </a:rPr>
              </a:br>
              <a:r>
                <a:rPr lang="en-AU" altLang="en-US" sz="1400" b="1">
                  <a:solidFill>
                    <a:schemeClr val="bg1"/>
                  </a:solidFill>
                </a:rPr>
                <a:t>cloud services</a:t>
              </a:r>
              <a:br>
                <a:rPr lang="en-AU" altLang="en-US" sz="1400" b="1">
                  <a:solidFill>
                    <a:schemeClr val="bg1"/>
                  </a:solidFill>
                </a:rPr>
              </a:br>
              <a:r>
                <a:rPr lang="en-AU" altLang="en-US" sz="1400" b="1">
                  <a:solidFill>
                    <a:schemeClr val="bg1"/>
                  </a:solidFill>
                </a:rPr>
                <a:t>when private cloud </a:t>
              </a:r>
              <a:br>
                <a:rPr lang="en-AU" altLang="en-US" sz="1400" b="1">
                  <a:solidFill>
                    <a:schemeClr val="bg1"/>
                  </a:solidFill>
                </a:rPr>
              </a:br>
              <a:r>
                <a:rPr lang="en-AU" altLang="en-US" sz="1400" b="1">
                  <a:solidFill>
                    <a:schemeClr val="bg1"/>
                  </a:solidFill>
                </a:rPr>
                <a:t>capacity is </a:t>
              </a:r>
              <a:br>
                <a:rPr lang="en-AU" altLang="en-US" sz="1400" b="1">
                  <a:solidFill>
                    <a:schemeClr val="bg1"/>
                  </a:solidFill>
                </a:rPr>
              </a:br>
              <a:r>
                <a:rPr lang="en-AU" altLang="en-US" sz="1400" b="1">
                  <a:solidFill>
                    <a:schemeClr val="bg1"/>
                  </a:solidFill>
                </a:rPr>
                <a:t>insufficient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r>
              <a:rPr lang="en-AU" altLang="en-US" sz="5400" dirty="0" smtClean="0"/>
              <a:t>Cloud Services</a:t>
            </a:r>
            <a:endParaRPr lang="en-US" altLang="en-US" sz="5400" dirty="0" smtClean="0"/>
          </a:p>
        </p:txBody>
      </p:sp>
      <p:sp>
        <p:nvSpPr>
          <p:cNvPr id="28675" name="Rectangle 3"/>
          <p:cNvSpPr>
            <a:spLocks noGrp="1" noChangeArrowheads="1"/>
          </p:cNvSpPr>
          <p:nvPr>
            <p:ph type="body" sz="half" idx="1"/>
          </p:nvPr>
        </p:nvSpPr>
        <p:spPr>
          <a:xfrm>
            <a:off x="838200" y="1676400"/>
            <a:ext cx="4419600" cy="4456113"/>
          </a:xfrm>
        </p:spPr>
        <p:txBody>
          <a:bodyPr/>
          <a:lstStyle/>
          <a:p>
            <a:pPr eaLnBrk="1" hangingPunct="1"/>
            <a:r>
              <a:rPr lang="en-AU" altLang="en-US" sz="2400" smtClean="0"/>
              <a:t>Infrastructure as a Service (IaaS)</a:t>
            </a:r>
          </a:p>
          <a:p>
            <a:pPr lvl="1" eaLnBrk="1" hangingPunct="1"/>
            <a:r>
              <a:rPr lang="en-AU" altLang="en-US" sz="2000" smtClean="0">
                <a:latin typeface="Arial" charset="0"/>
                <a:cs typeface="Arial" charset="0"/>
              </a:rPr>
              <a:t>CPU, Storage: Amazon.com, Google Compute, ….</a:t>
            </a:r>
          </a:p>
          <a:p>
            <a:pPr eaLnBrk="1" hangingPunct="1"/>
            <a:r>
              <a:rPr lang="en-AU" altLang="en-US" sz="2400" smtClean="0"/>
              <a:t>Platform as a Service (PaaS)</a:t>
            </a:r>
          </a:p>
          <a:p>
            <a:pPr lvl="1" eaLnBrk="1" hangingPunct="1"/>
            <a:r>
              <a:rPr lang="en-AU" altLang="en-US" sz="2000" smtClean="0">
                <a:latin typeface="Arial" charset="0"/>
                <a:cs typeface="Arial" charset="0"/>
              </a:rPr>
              <a:t>Google App Engine, Microsoft Azure, Manjrasoft Aneka..</a:t>
            </a:r>
          </a:p>
          <a:p>
            <a:pPr eaLnBrk="1" hangingPunct="1"/>
            <a:r>
              <a:rPr lang="en-AU" altLang="en-US" sz="2400" smtClean="0"/>
              <a:t>Software as a Service (SaaS)</a:t>
            </a:r>
          </a:p>
          <a:p>
            <a:pPr lvl="1" eaLnBrk="1" hangingPunct="1"/>
            <a:r>
              <a:rPr lang="en-AU" altLang="en-US" sz="2000" smtClean="0">
                <a:latin typeface="Arial" charset="0"/>
                <a:cs typeface="Arial" charset="0"/>
              </a:rPr>
              <a:t>SalesForce.Com</a:t>
            </a:r>
            <a:endParaRPr lang="en-US" altLang="en-US" sz="2000" smtClean="0">
              <a:latin typeface="Arial" charset="0"/>
              <a:cs typeface="Arial" charset="0"/>
            </a:endParaRPr>
          </a:p>
        </p:txBody>
      </p:sp>
      <p:sp>
        <p:nvSpPr>
          <p:cNvPr id="28676" name="Rectangle 40"/>
          <p:cNvSpPr>
            <a:spLocks noGrp="1" noChangeArrowheads="1"/>
          </p:cNvSpPr>
          <p:nvPr>
            <p:ph type="body" sz="half" idx="2"/>
          </p:nvPr>
        </p:nvSpPr>
        <p:spPr/>
        <p:txBody>
          <a:bodyPr/>
          <a:lstStyle/>
          <a:p>
            <a:pPr eaLnBrk="1" hangingPunct="1"/>
            <a:endParaRPr lang="en-US" altLang="en-US" sz="2400" smtClean="0"/>
          </a:p>
        </p:txBody>
      </p:sp>
      <p:sp>
        <p:nvSpPr>
          <p:cNvPr id="28677" name="Rectangle 41"/>
          <p:cNvSpPr>
            <a:spLocks noChangeArrowheads="1"/>
          </p:cNvSpPr>
          <p:nvPr/>
        </p:nvSpPr>
        <p:spPr bwMode="auto">
          <a:xfrm>
            <a:off x="5715000" y="4419600"/>
            <a:ext cx="2895600" cy="762000"/>
          </a:xfrm>
          <a:prstGeom prst="rect">
            <a:avLst/>
          </a:prstGeom>
          <a:solidFill>
            <a:srgbClr val="FFCC99"/>
          </a:solidFill>
          <a:ln w="9525" algn="ctr">
            <a:solidFill>
              <a:schemeClr val="tx1"/>
            </a:solidFill>
            <a:miter lim="800000"/>
            <a:headEnd/>
            <a:tailEnd/>
          </a:ln>
        </p:spPr>
        <p:txBody>
          <a:bodyPr wrap="none" lIns="91380" tIns="45692" rIns="91380" bIns="45692" anchor="ctr"/>
          <a:lstStyle/>
          <a:p>
            <a:r>
              <a:rPr lang="en-AU" altLang="en-US"/>
              <a:t>Infrastructure as a Service (IaaS)</a:t>
            </a:r>
            <a:endParaRPr lang="en-US" altLang="en-US"/>
          </a:p>
        </p:txBody>
      </p:sp>
      <p:sp>
        <p:nvSpPr>
          <p:cNvPr id="28678" name="Rectangle 42"/>
          <p:cNvSpPr>
            <a:spLocks noChangeArrowheads="1"/>
          </p:cNvSpPr>
          <p:nvPr/>
        </p:nvSpPr>
        <p:spPr bwMode="auto">
          <a:xfrm>
            <a:off x="5715000" y="2209800"/>
            <a:ext cx="2895600" cy="762000"/>
          </a:xfrm>
          <a:prstGeom prst="rect">
            <a:avLst/>
          </a:prstGeom>
          <a:solidFill>
            <a:srgbClr val="00FFFF"/>
          </a:solidFill>
          <a:ln w="9525" algn="ctr">
            <a:solidFill>
              <a:schemeClr val="tx1"/>
            </a:solidFill>
            <a:miter lim="800000"/>
            <a:headEnd/>
            <a:tailEnd/>
          </a:ln>
        </p:spPr>
        <p:txBody>
          <a:bodyPr wrap="none" lIns="91380" tIns="45692" rIns="91380" bIns="45692" anchor="ctr"/>
          <a:lstStyle/>
          <a:p>
            <a:r>
              <a:rPr lang="en-AU" altLang="en-US"/>
              <a:t>Software as a Service (SaaS)</a:t>
            </a:r>
            <a:endParaRPr lang="en-US" altLang="en-US"/>
          </a:p>
        </p:txBody>
      </p:sp>
      <p:sp>
        <p:nvSpPr>
          <p:cNvPr id="28679" name="Rectangle 43"/>
          <p:cNvSpPr>
            <a:spLocks noChangeArrowheads="1"/>
          </p:cNvSpPr>
          <p:nvPr/>
        </p:nvSpPr>
        <p:spPr bwMode="auto">
          <a:xfrm>
            <a:off x="5715000" y="3276600"/>
            <a:ext cx="2895600" cy="762000"/>
          </a:xfrm>
          <a:prstGeom prst="rect">
            <a:avLst/>
          </a:prstGeom>
          <a:solidFill>
            <a:srgbClr val="CCFFCC"/>
          </a:solidFill>
          <a:ln w="9525" algn="ctr">
            <a:solidFill>
              <a:schemeClr val="tx1"/>
            </a:solidFill>
            <a:miter lim="800000"/>
            <a:headEnd/>
            <a:tailEnd/>
          </a:ln>
        </p:spPr>
        <p:txBody>
          <a:bodyPr wrap="none" lIns="91380" tIns="45692" rIns="91380" bIns="45692" anchor="ctr"/>
          <a:lstStyle/>
          <a:p>
            <a:r>
              <a:rPr lang="en-AU" altLang="en-US"/>
              <a:t>Platform as a Service (PaaS)</a:t>
            </a:r>
            <a:endParaRPr lang="en-US" altLang="en-US"/>
          </a:p>
        </p:txBody>
      </p:sp>
      <p:pic>
        <p:nvPicPr>
          <p:cNvPr id="28680" name="Picture 8"/>
          <p:cNvPicPr>
            <a:picLocks noChangeAspect="1" noChangeArrowheads="1"/>
          </p:cNvPicPr>
          <p:nvPr/>
        </p:nvPicPr>
        <p:blipFill>
          <a:blip r:embed="rId2"/>
          <a:srcRect/>
          <a:stretch>
            <a:fillRect/>
          </a:stretch>
        </p:blipFill>
        <p:spPr bwMode="auto">
          <a:xfrm>
            <a:off x="4876800" y="5981700"/>
            <a:ext cx="1428750" cy="342900"/>
          </a:xfrm>
          <a:prstGeom prst="rect">
            <a:avLst/>
          </a:prstGeom>
          <a:noFill/>
          <a:ln w="9525" algn="ctr">
            <a:noFill/>
            <a:miter lim="800000"/>
            <a:headEnd/>
            <a:tailEnd/>
          </a:ln>
        </p:spPr>
      </p:pic>
      <p:pic>
        <p:nvPicPr>
          <p:cNvPr id="28681" name="Picture 9"/>
          <p:cNvPicPr>
            <a:picLocks noChangeAspect="1" noChangeArrowheads="1"/>
          </p:cNvPicPr>
          <p:nvPr/>
        </p:nvPicPr>
        <p:blipFill>
          <a:blip r:embed="rId3"/>
          <a:srcRect/>
          <a:stretch>
            <a:fillRect/>
          </a:stretch>
        </p:blipFill>
        <p:spPr bwMode="auto">
          <a:xfrm>
            <a:off x="1600200" y="5943600"/>
            <a:ext cx="1143000" cy="457200"/>
          </a:xfrm>
          <a:prstGeom prst="rect">
            <a:avLst/>
          </a:prstGeom>
          <a:noFill/>
          <a:ln w="9525" algn="ctr">
            <a:noFill/>
            <a:miter lim="800000"/>
            <a:headEnd/>
            <a:tailEnd/>
          </a:ln>
        </p:spPr>
      </p:pic>
      <p:pic>
        <p:nvPicPr>
          <p:cNvPr id="28682" name="Picture 10"/>
          <p:cNvPicPr>
            <a:picLocks noChangeAspect="1" noChangeArrowheads="1"/>
          </p:cNvPicPr>
          <p:nvPr/>
        </p:nvPicPr>
        <p:blipFill>
          <a:blip r:embed="rId4"/>
          <a:srcRect/>
          <a:stretch>
            <a:fillRect/>
          </a:stretch>
        </p:blipFill>
        <p:spPr bwMode="auto">
          <a:xfrm>
            <a:off x="2819400" y="5867400"/>
            <a:ext cx="1001713" cy="762000"/>
          </a:xfrm>
          <a:prstGeom prst="rect">
            <a:avLst/>
          </a:prstGeom>
          <a:noFill/>
          <a:ln w="9525" algn="ctr">
            <a:noFill/>
            <a:miter lim="800000"/>
            <a:headEnd/>
            <a:tailEnd/>
          </a:ln>
        </p:spPr>
      </p:pic>
      <p:pic>
        <p:nvPicPr>
          <p:cNvPr id="28683" name="Picture 11"/>
          <p:cNvPicPr>
            <a:picLocks noChangeAspect="1" noChangeArrowheads="1"/>
          </p:cNvPicPr>
          <p:nvPr/>
        </p:nvPicPr>
        <p:blipFill>
          <a:blip r:embed="rId5"/>
          <a:srcRect/>
          <a:stretch>
            <a:fillRect/>
          </a:stretch>
        </p:blipFill>
        <p:spPr bwMode="auto">
          <a:xfrm>
            <a:off x="152400" y="5638800"/>
            <a:ext cx="1331913" cy="1143000"/>
          </a:xfrm>
          <a:prstGeom prst="rect">
            <a:avLst/>
          </a:prstGeom>
          <a:noFill/>
          <a:ln w="9525" algn="ctr">
            <a:noFill/>
            <a:miter lim="800000"/>
            <a:headEnd/>
            <a:tailEnd/>
          </a:ln>
        </p:spPr>
      </p:pic>
      <p:pic>
        <p:nvPicPr>
          <p:cNvPr id="28684" name="Picture 6"/>
          <p:cNvPicPr>
            <a:picLocks noChangeAspect="1" noChangeArrowheads="1"/>
          </p:cNvPicPr>
          <p:nvPr/>
        </p:nvPicPr>
        <p:blipFill>
          <a:blip r:embed="rId6"/>
          <a:srcRect/>
          <a:stretch>
            <a:fillRect/>
          </a:stretch>
        </p:blipFill>
        <p:spPr bwMode="auto">
          <a:xfrm>
            <a:off x="3886200" y="5654675"/>
            <a:ext cx="914400" cy="1127125"/>
          </a:xfrm>
          <a:prstGeom prst="rect">
            <a:avLst/>
          </a:prstGeom>
          <a:noFill/>
          <a:ln w="9525">
            <a:noFill/>
            <a:miter lim="800000"/>
            <a:headEnd/>
            <a:tailEnd/>
          </a:ln>
        </p:spPr>
      </p:pic>
      <p:pic>
        <p:nvPicPr>
          <p:cNvPr id="28685" name="Picture 12"/>
          <p:cNvPicPr>
            <a:picLocks noChangeAspect="1" noChangeArrowheads="1"/>
          </p:cNvPicPr>
          <p:nvPr/>
        </p:nvPicPr>
        <p:blipFill>
          <a:blip r:embed="rId7"/>
          <a:srcRect/>
          <a:stretch>
            <a:fillRect/>
          </a:stretch>
        </p:blipFill>
        <p:spPr bwMode="auto">
          <a:xfrm>
            <a:off x="6324600" y="5867400"/>
            <a:ext cx="1219200" cy="644525"/>
          </a:xfrm>
          <a:prstGeom prst="rect">
            <a:avLst/>
          </a:prstGeom>
          <a:noFill/>
          <a:ln w="9525" algn="ctr">
            <a:noFill/>
            <a:miter lim="800000"/>
            <a:headEnd/>
            <a:tailEnd/>
          </a:ln>
        </p:spPr>
      </p:pic>
      <p:pic>
        <p:nvPicPr>
          <p:cNvPr id="28686" name="Picture 13"/>
          <p:cNvPicPr>
            <a:picLocks noChangeAspect="1" noChangeArrowheads="1"/>
          </p:cNvPicPr>
          <p:nvPr/>
        </p:nvPicPr>
        <p:blipFill>
          <a:blip r:embed="rId8"/>
          <a:srcRect/>
          <a:stretch>
            <a:fillRect/>
          </a:stretch>
        </p:blipFill>
        <p:spPr bwMode="auto">
          <a:xfrm>
            <a:off x="7924800" y="5867400"/>
            <a:ext cx="1095375" cy="547688"/>
          </a:xfrm>
          <a:prstGeom prst="rect">
            <a:avLst/>
          </a:prstGeom>
          <a:noFill/>
          <a:ln w="9525" algn="ctr">
            <a:noFill/>
            <a:miter lim="800000"/>
            <a:headEnd/>
            <a:tailEnd/>
          </a:ln>
        </p:spPr>
      </p:pic>
      <p:sp>
        <p:nvSpPr>
          <p:cNvPr id="28687" name="TextBox 15"/>
          <p:cNvSpPr txBox="1">
            <a:spLocks noChangeArrowheads="1"/>
          </p:cNvSpPr>
          <p:nvPr/>
        </p:nvSpPr>
        <p:spPr bwMode="auto">
          <a:xfrm>
            <a:off x="7507288" y="6019800"/>
            <a:ext cx="409575" cy="276225"/>
          </a:xfrm>
          <a:prstGeom prst="rect">
            <a:avLst/>
          </a:prstGeom>
          <a:noFill/>
          <a:ln w="9525">
            <a:noFill/>
            <a:miter lim="800000"/>
            <a:headEnd/>
            <a:tailEnd/>
          </a:ln>
        </p:spPr>
        <p:txBody>
          <a:bodyPr wrap="none">
            <a:spAutoFit/>
          </a:bodyPr>
          <a:lstStyle/>
          <a:p>
            <a:r>
              <a:rPr lang="en-AU" altLang="en-US"/>
              <a: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AU" altLang="en-US" sz="3200" smtClean="0"/>
              <a:t>Cloud Biz Potential: </a:t>
            </a:r>
            <a:br>
              <a:rPr lang="en-AU" altLang="en-US" sz="3200" smtClean="0"/>
            </a:br>
            <a:r>
              <a:rPr lang="en-AU" altLang="en-US" sz="3200" smtClean="0"/>
              <a:t>a trillion $ business/year by 2020? </a:t>
            </a:r>
            <a:endParaRPr lang="en-US" altLang="en-US" sz="3200" smtClean="0"/>
          </a:p>
        </p:txBody>
      </p:sp>
      <p:pic>
        <p:nvPicPr>
          <p:cNvPr id="31747" name="Picture 3"/>
          <p:cNvPicPr>
            <a:picLocks noChangeAspect="1" noChangeArrowheads="1"/>
          </p:cNvPicPr>
          <p:nvPr/>
        </p:nvPicPr>
        <p:blipFill>
          <a:blip r:embed="rId2"/>
          <a:srcRect r="13414"/>
          <a:stretch>
            <a:fillRect/>
          </a:stretch>
        </p:blipFill>
        <p:spPr bwMode="auto">
          <a:xfrm>
            <a:off x="0" y="3200400"/>
            <a:ext cx="4572000" cy="3581400"/>
          </a:xfrm>
          <a:prstGeom prst="rect">
            <a:avLst/>
          </a:prstGeom>
          <a:noFill/>
          <a:ln w="9525" algn="ctr">
            <a:noFill/>
            <a:miter lim="800000"/>
            <a:headEnd/>
            <a:tailEnd/>
          </a:ln>
        </p:spPr>
      </p:pic>
      <p:sp>
        <p:nvSpPr>
          <p:cNvPr id="31748" name="Rectangle 4"/>
          <p:cNvSpPr>
            <a:spLocks noChangeArrowheads="1"/>
          </p:cNvSpPr>
          <p:nvPr/>
        </p:nvSpPr>
        <p:spPr bwMode="auto">
          <a:xfrm>
            <a:off x="4854575" y="3530600"/>
            <a:ext cx="609600" cy="2590800"/>
          </a:xfrm>
          <a:prstGeom prst="rect">
            <a:avLst/>
          </a:prstGeom>
          <a:solidFill>
            <a:srgbClr val="800000"/>
          </a:solidFill>
          <a:ln w="9525" algn="ctr">
            <a:solidFill>
              <a:srgbClr val="800000"/>
            </a:solidFill>
            <a:miter lim="800000"/>
            <a:headEnd/>
            <a:tailEnd/>
          </a:ln>
        </p:spPr>
        <p:txBody>
          <a:bodyPr wrap="none" lIns="91380" tIns="45692" rIns="91380" bIns="45692" anchor="ctr"/>
          <a:lstStyle/>
          <a:p>
            <a:endParaRPr lang="en-AU" altLang="en-US"/>
          </a:p>
        </p:txBody>
      </p:sp>
      <p:sp>
        <p:nvSpPr>
          <p:cNvPr id="31749" name="Rectangle 5"/>
          <p:cNvSpPr>
            <a:spLocks noChangeArrowheads="1"/>
          </p:cNvSpPr>
          <p:nvPr/>
        </p:nvSpPr>
        <p:spPr bwMode="auto">
          <a:xfrm>
            <a:off x="4854575" y="3048000"/>
            <a:ext cx="609600" cy="685800"/>
          </a:xfrm>
          <a:prstGeom prst="rect">
            <a:avLst/>
          </a:prstGeom>
          <a:solidFill>
            <a:srgbClr val="0000FF"/>
          </a:solidFill>
          <a:ln w="9525" algn="ctr">
            <a:solidFill>
              <a:schemeClr val="tx1"/>
            </a:solidFill>
            <a:miter lim="800000"/>
            <a:headEnd/>
            <a:tailEnd/>
          </a:ln>
        </p:spPr>
        <p:txBody>
          <a:bodyPr wrap="none" lIns="91380" tIns="45692" rIns="91380" bIns="45692" anchor="ctr"/>
          <a:lstStyle/>
          <a:p>
            <a:r>
              <a:rPr lang="en-AU" altLang="en-US">
                <a:solidFill>
                  <a:schemeClr val="bg1"/>
                </a:solidFill>
              </a:rPr>
              <a:t>120?</a:t>
            </a:r>
            <a:endParaRPr lang="en-US" altLang="en-US">
              <a:solidFill>
                <a:schemeClr val="bg1"/>
              </a:solidFill>
            </a:endParaRPr>
          </a:p>
        </p:txBody>
      </p:sp>
      <p:sp>
        <p:nvSpPr>
          <p:cNvPr id="31750" name="Text Box 6"/>
          <p:cNvSpPr txBox="1">
            <a:spLocks noChangeArrowheads="1"/>
          </p:cNvSpPr>
          <p:nvPr/>
        </p:nvSpPr>
        <p:spPr bwMode="auto">
          <a:xfrm>
            <a:off x="4800600" y="6127750"/>
            <a:ext cx="571500" cy="274638"/>
          </a:xfrm>
          <a:prstGeom prst="rect">
            <a:avLst/>
          </a:prstGeom>
          <a:noFill/>
          <a:ln w="9525" algn="ctr">
            <a:noFill/>
            <a:miter lim="800000"/>
            <a:headEnd/>
            <a:tailEnd/>
          </a:ln>
        </p:spPr>
        <p:txBody>
          <a:bodyPr wrap="none" lIns="91380" tIns="45692" rIns="91380" bIns="45692">
            <a:spAutoFit/>
          </a:bodyPr>
          <a:lstStyle/>
          <a:p>
            <a:r>
              <a:rPr lang="en-AU" altLang="en-US"/>
              <a:t>2016</a:t>
            </a:r>
            <a:endParaRPr lang="en-US" altLang="en-US"/>
          </a:p>
        </p:txBody>
      </p:sp>
      <p:sp>
        <p:nvSpPr>
          <p:cNvPr id="31751" name="Oval 7"/>
          <p:cNvSpPr>
            <a:spLocks noChangeArrowheads="1"/>
          </p:cNvSpPr>
          <p:nvPr/>
        </p:nvSpPr>
        <p:spPr bwMode="auto">
          <a:xfrm>
            <a:off x="5624513" y="3276600"/>
            <a:ext cx="457200" cy="457200"/>
          </a:xfrm>
          <a:prstGeom prst="ellipse">
            <a:avLst/>
          </a:prstGeom>
          <a:noFill/>
          <a:ln w="9525" algn="ctr">
            <a:solidFill>
              <a:schemeClr val="tx1"/>
            </a:solidFill>
            <a:round/>
            <a:headEnd/>
            <a:tailEnd/>
          </a:ln>
        </p:spPr>
        <p:txBody>
          <a:bodyPr wrap="none" lIns="91380" tIns="45692" rIns="91380" bIns="45692" anchor="ctr"/>
          <a:lstStyle/>
          <a:p>
            <a:endParaRPr lang="en-AU" altLang="en-US"/>
          </a:p>
        </p:txBody>
      </p:sp>
      <p:sp>
        <p:nvSpPr>
          <p:cNvPr id="31752" name="Text Box 8"/>
          <p:cNvSpPr txBox="1">
            <a:spLocks noChangeArrowheads="1"/>
          </p:cNvSpPr>
          <p:nvPr/>
        </p:nvSpPr>
        <p:spPr bwMode="auto">
          <a:xfrm>
            <a:off x="5616575" y="3382963"/>
            <a:ext cx="541338" cy="274637"/>
          </a:xfrm>
          <a:prstGeom prst="rect">
            <a:avLst/>
          </a:prstGeom>
          <a:noFill/>
          <a:ln w="9525" algn="ctr">
            <a:noFill/>
            <a:miter lim="800000"/>
            <a:headEnd/>
            <a:tailEnd/>
          </a:ln>
        </p:spPr>
        <p:txBody>
          <a:bodyPr wrap="none" lIns="91380" tIns="45692" rIns="91380" bIns="45692">
            <a:spAutoFit/>
          </a:bodyPr>
          <a:lstStyle/>
          <a:p>
            <a:r>
              <a:rPr lang="en-AU" altLang="en-US"/>
              <a:t>15%</a:t>
            </a:r>
            <a:endParaRPr lang="en-US" altLang="en-US"/>
          </a:p>
        </p:txBody>
      </p:sp>
      <p:sp>
        <p:nvSpPr>
          <p:cNvPr id="31753" name="Rectangle 9"/>
          <p:cNvSpPr>
            <a:spLocks noChangeArrowheads="1"/>
          </p:cNvSpPr>
          <p:nvPr/>
        </p:nvSpPr>
        <p:spPr bwMode="auto">
          <a:xfrm>
            <a:off x="6302375" y="3048000"/>
            <a:ext cx="609600" cy="3073400"/>
          </a:xfrm>
          <a:prstGeom prst="rect">
            <a:avLst/>
          </a:prstGeom>
          <a:solidFill>
            <a:srgbClr val="800000"/>
          </a:solidFill>
          <a:ln w="9525" algn="ctr">
            <a:solidFill>
              <a:srgbClr val="800000"/>
            </a:solidFill>
            <a:miter lim="800000"/>
            <a:headEnd/>
            <a:tailEnd/>
          </a:ln>
        </p:spPr>
        <p:txBody>
          <a:bodyPr wrap="none" lIns="91380" tIns="45692" rIns="91380" bIns="45692" anchor="ctr"/>
          <a:lstStyle/>
          <a:p>
            <a:endParaRPr lang="en-AU" altLang="en-US"/>
          </a:p>
        </p:txBody>
      </p:sp>
      <p:sp>
        <p:nvSpPr>
          <p:cNvPr id="31754" name="Rectangle 10"/>
          <p:cNvSpPr>
            <a:spLocks noChangeArrowheads="1"/>
          </p:cNvSpPr>
          <p:nvPr/>
        </p:nvSpPr>
        <p:spPr bwMode="auto">
          <a:xfrm>
            <a:off x="6302375" y="1600200"/>
            <a:ext cx="609600" cy="1524000"/>
          </a:xfrm>
          <a:prstGeom prst="rect">
            <a:avLst/>
          </a:prstGeom>
          <a:solidFill>
            <a:srgbClr val="0000FF"/>
          </a:solidFill>
          <a:ln w="9525" algn="ctr">
            <a:solidFill>
              <a:schemeClr val="tx1"/>
            </a:solidFill>
            <a:miter lim="800000"/>
            <a:headEnd/>
            <a:tailEnd/>
          </a:ln>
        </p:spPr>
        <p:txBody>
          <a:bodyPr wrap="none" lIns="91380" tIns="45692" rIns="91380" bIns="45692" anchor="ctr"/>
          <a:lstStyle/>
          <a:p>
            <a:r>
              <a:rPr lang="en-AU" altLang="en-US">
                <a:solidFill>
                  <a:schemeClr val="bg1"/>
                </a:solidFill>
              </a:rPr>
              <a:t>600?</a:t>
            </a:r>
            <a:endParaRPr lang="en-US" altLang="en-US">
              <a:solidFill>
                <a:schemeClr val="bg1"/>
              </a:solidFill>
            </a:endParaRPr>
          </a:p>
        </p:txBody>
      </p:sp>
      <p:sp>
        <p:nvSpPr>
          <p:cNvPr id="31755" name="Text Box 11"/>
          <p:cNvSpPr txBox="1">
            <a:spLocks noChangeArrowheads="1"/>
          </p:cNvSpPr>
          <p:nvPr/>
        </p:nvSpPr>
        <p:spPr bwMode="auto">
          <a:xfrm>
            <a:off x="6280150" y="6127750"/>
            <a:ext cx="654050" cy="274638"/>
          </a:xfrm>
          <a:prstGeom prst="rect">
            <a:avLst/>
          </a:prstGeom>
          <a:noFill/>
          <a:ln w="9525" algn="ctr">
            <a:noFill/>
            <a:miter lim="800000"/>
            <a:headEnd/>
            <a:tailEnd/>
          </a:ln>
        </p:spPr>
        <p:txBody>
          <a:bodyPr wrap="none" lIns="91380" tIns="45692" rIns="91380" bIns="45692">
            <a:spAutoFit/>
          </a:bodyPr>
          <a:lstStyle/>
          <a:p>
            <a:r>
              <a:rPr lang="en-AU" altLang="en-US"/>
              <a:t>2020?</a:t>
            </a:r>
            <a:endParaRPr lang="en-US" altLang="en-US"/>
          </a:p>
        </p:txBody>
      </p:sp>
      <p:sp>
        <p:nvSpPr>
          <p:cNvPr id="31756" name="Oval 12"/>
          <p:cNvSpPr>
            <a:spLocks noChangeArrowheads="1"/>
          </p:cNvSpPr>
          <p:nvPr/>
        </p:nvSpPr>
        <p:spPr bwMode="auto">
          <a:xfrm>
            <a:off x="7072313" y="2438400"/>
            <a:ext cx="457200" cy="457200"/>
          </a:xfrm>
          <a:prstGeom prst="ellipse">
            <a:avLst/>
          </a:prstGeom>
          <a:noFill/>
          <a:ln w="9525" algn="ctr">
            <a:solidFill>
              <a:schemeClr val="tx1"/>
            </a:solidFill>
            <a:round/>
            <a:headEnd/>
            <a:tailEnd/>
          </a:ln>
        </p:spPr>
        <p:txBody>
          <a:bodyPr wrap="none" lIns="91380" tIns="45692" rIns="91380" bIns="45692" anchor="ctr"/>
          <a:lstStyle/>
          <a:p>
            <a:endParaRPr lang="en-AU" altLang="en-US"/>
          </a:p>
        </p:txBody>
      </p:sp>
      <p:sp>
        <p:nvSpPr>
          <p:cNvPr id="31757" name="Text Box 13"/>
          <p:cNvSpPr txBox="1">
            <a:spLocks noChangeArrowheads="1"/>
          </p:cNvSpPr>
          <p:nvPr/>
        </p:nvSpPr>
        <p:spPr bwMode="auto">
          <a:xfrm>
            <a:off x="7064375" y="2544763"/>
            <a:ext cx="541338" cy="274637"/>
          </a:xfrm>
          <a:prstGeom prst="rect">
            <a:avLst/>
          </a:prstGeom>
          <a:noFill/>
          <a:ln w="9525" algn="ctr">
            <a:noFill/>
            <a:miter lim="800000"/>
            <a:headEnd/>
            <a:tailEnd/>
          </a:ln>
        </p:spPr>
        <p:txBody>
          <a:bodyPr wrap="none" lIns="91380" tIns="45692" rIns="91380" bIns="45692">
            <a:spAutoFit/>
          </a:bodyPr>
          <a:lstStyle/>
          <a:p>
            <a:r>
              <a:rPr lang="en-AU" altLang="en-US"/>
              <a:t>30%</a:t>
            </a:r>
            <a:endParaRPr lang="en-US" altLang="en-US"/>
          </a:p>
        </p:txBody>
      </p:sp>
      <p:sp>
        <p:nvSpPr>
          <p:cNvPr id="31758" name="Rectangle 14"/>
          <p:cNvSpPr>
            <a:spLocks noChangeArrowheads="1"/>
          </p:cNvSpPr>
          <p:nvPr/>
        </p:nvSpPr>
        <p:spPr bwMode="auto">
          <a:xfrm>
            <a:off x="7750175" y="3530600"/>
            <a:ext cx="609600" cy="2590800"/>
          </a:xfrm>
          <a:prstGeom prst="rect">
            <a:avLst/>
          </a:prstGeom>
          <a:solidFill>
            <a:srgbClr val="800000"/>
          </a:solidFill>
          <a:ln w="9525" algn="ctr">
            <a:solidFill>
              <a:srgbClr val="800000"/>
            </a:solidFill>
            <a:miter lim="800000"/>
            <a:headEnd/>
            <a:tailEnd/>
          </a:ln>
        </p:spPr>
        <p:txBody>
          <a:bodyPr wrap="none" lIns="91380" tIns="45692" rIns="91380" bIns="45692" anchor="ctr"/>
          <a:lstStyle/>
          <a:p>
            <a:endParaRPr lang="en-AU" altLang="en-US"/>
          </a:p>
        </p:txBody>
      </p:sp>
      <p:sp>
        <p:nvSpPr>
          <p:cNvPr id="31759" name="Rectangle 15"/>
          <p:cNvSpPr>
            <a:spLocks noChangeArrowheads="1"/>
          </p:cNvSpPr>
          <p:nvPr/>
        </p:nvSpPr>
        <p:spPr bwMode="auto">
          <a:xfrm>
            <a:off x="7750175" y="1600200"/>
            <a:ext cx="609600" cy="2209800"/>
          </a:xfrm>
          <a:prstGeom prst="rect">
            <a:avLst/>
          </a:prstGeom>
          <a:solidFill>
            <a:srgbClr val="0000FF"/>
          </a:solidFill>
          <a:ln w="9525" algn="ctr">
            <a:solidFill>
              <a:schemeClr val="tx1"/>
            </a:solidFill>
            <a:miter lim="800000"/>
            <a:headEnd/>
            <a:tailEnd/>
          </a:ln>
        </p:spPr>
        <p:txBody>
          <a:bodyPr wrap="none" lIns="91380" tIns="45692" rIns="91380" bIns="45692" anchor="ctr"/>
          <a:lstStyle/>
          <a:p>
            <a:r>
              <a:rPr lang="en-AU" altLang="en-US">
                <a:solidFill>
                  <a:schemeClr val="bg1"/>
                </a:solidFill>
              </a:rPr>
              <a:t>1000?</a:t>
            </a:r>
            <a:endParaRPr lang="en-US" altLang="en-US">
              <a:solidFill>
                <a:schemeClr val="bg1"/>
              </a:solidFill>
            </a:endParaRPr>
          </a:p>
        </p:txBody>
      </p:sp>
      <p:sp>
        <p:nvSpPr>
          <p:cNvPr id="31760" name="Text Box 16"/>
          <p:cNvSpPr txBox="1">
            <a:spLocks noChangeArrowheads="1"/>
          </p:cNvSpPr>
          <p:nvPr/>
        </p:nvSpPr>
        <p:spPr bwMode="auto">
          <a:xfrm>
            <a:off x="7727950" y="6127750"/>
            <a:ext cx="654050" cy="274638"/>
          </a:xfrm>
          <a:prstGeom prst="rect">
            <a:avLst/>
          </a:prstGeom>
          <a:noFill/>
          <a:ln w="9525" algn="ctr">
            <a:noFill/>
            <a:miter lim="800000"/>
            <a:headEnd/>
            <a:tailEnd/>
          </a:ln>
        </p:spPr>
        <p:txBody>
          <a:bodyPr wrap="none" lIns="91380" tIns="45692" rIns="91380" bIns="45692">
            <a:spAutoFit/>
          </a:bodyPr>
          <a:lstStyle/>
          <a:p>
            <a:r>
              <a:rPr lang="en-AU" altLang="en-US"/>
              <a:t>2020?</a:t>
            </a:r>
            <a:endParaRPr lang="en-US" altLang="en-US"/>
          </a:p>
        </p:txBody>
      </p:sp>
      <p:sp>
        <p:nvSpPr>
          <p:cNvPr id="31761" name="Oval 17"/>
          <p:cNvSpPr>
            <a:spLocks noChangeArrowheads="1"/>
          </p:cNvSpPr>
          <p:nvPr/>
        </p:nvSpPr>
        <p:spPr bwMode="auto">
          <a:xfrm>
            <a:off x="8520113" y="2514600"/>
            <a:ext cx="457200" cy="457200"/>
          </a:xfrm>
          <a:prstGeom prst="ellipse">
            <a:avLst/>
          </a:prstGeom>
          <a:noFill/>
          <a:ln w="9525" algn="ctr">
            <a:solidFill>
              <a:schemeClr val="tx1"/>
            </a:solidFill>
            <a:round/>
            <a:headEnd/>
            <a:tailEnd/>
          </a:ln>
        </p:spPr>
        <p:txBody>
          <a:bodyPr wrap="none" lIns="91380" tIns="45692" rIns="91380" bIns="45692" anchor="ctr"/>
          <a:lstStyle/>
          <a:p>
            <a:endParaRPr lang="en-AU" altLang="en-US"/>
          </a:p>
        </p:txBody>
      </p:sp>
      <p:sp>
        <p:nvSpPr>
          <p:cNvPr id="31762" name="Text Box 18"/>
          <p:cNvSpPr txBox="1">
            <a:spLocks noChangeArrowheads="1"/>
          </p:cNvSpPr>
          <p:nvPr/>
        </p:nvSpPr>
        <p:spPr bwMode="auto">
          <a:xfrm>
            <a:off x="8512175" y="2620963"/>
            <a:ext cx="541338" cy="274637"/>
          </a:xfrm>
          <a:prstGeom prst="rect">
            <a:avLst/>
          </a:prstGeom>
          <a:noFill/>
          <a:ln w="9525" algn="ctr">
            <a:noFill/>
            <a:miter lim="800000"/>
            <a:headEnd/>
            <a:tailEnd/>
          </a:ln>
        </p:spPr>
        <p:txBody>
          <a:bodyPr wrap="none" lIns="91380" tIns="45692" rIns="91380" bIns="45692">
            <a:spAutoFit/>
          </a:bodyPr>
          <a:lstStyle/>
          <a:p>
            <a:r>
              <a:rPr lang="en-AU" altLang="en-US"/>
              <a:t>50%</a:t>
            </a:r>
            <a:endParaRPr lang="en-US" altLang="en-US"/>
          </a:p>
        </p:txBody>
      </p:sp>
      <p:sp>
        <p:nvSpPr>
          <p:cNvPr id="31763" name="Text Box 19"/>
          <p:cNvSpPr txBox="1">
            <a:spLocks noChangeArrowheads="1"/>
          </p:cNvSpPr>
          <p:nvPr/>
        </p:nvSpPr>
        <p:spPr bwMode="auto">
          <a:xfrm>
            <a:off x="5673725" y="6400800"/>
            <a:ext cx="1962150" cy="276225"/>
          </a:xfrm>
          <a:prstGeom prst="rect">
            <a:avLst/>
          </a:prstGeom>
          <a:solidFill>
            <a:schemeClr val="hlink"/>
          </a:solidFill>
          <a:ln w="9525" algn="ctr">
            <a:noFill/>
            <a:miter lim="800000"/>
            <a:headEnd/>
            <a:tailEnd/>
          </a:ln>
        </p:spPr>
        <p:txBody>
          <a:bodyPr wrap="none" lIns="91380" tIns="45692" rIns="91380" bIns="45692">
            <a:spAutoFit/>
          </a:bodyPr>
          <a:lstStyle/>
          <a:p>
            <a:r>
              <a:rPr lang="en-AU" altLang="en-US" b="1">
                <a:solidFill>
                  <a:schemeClr val="bg1"/>
                </a:solidFill>
              </a:rPr>
              <a:t>Buyya’s Guestimate!</a:t>
            </a:r>
            <a:endParaRPr lang="en-US" altLang="en-US" b="1">
              <a:solidFill>
                <a:schemeClr val="bg1"/>
              </a:solidFill>
            </a:endParaRPr>
          </a:p>
        </p:txBody>
      </p:sp>
      <p:cxnSp>
        <p:nvCxnSpPr>
          <p:cNvPr id="31764" name="Straight Arrow Connector 20"/>
          <p:cNvCxnSpPr>
            <a:cxnSpLocks noChangeShapeType="1"/>
          </p:cNvCxnSpPr>
          <p:nvPr/>
        </p:nvCxnSpPr>
        <p:spPr bwMode="auto">
          <a:xfrm rot="5400000" flipH="1" flipV="1">
            <a:off x="135732" y="2705894"/>
            <a:ext cx="2362200" cy="1587"/>
          </a:xfrm>
          <a:prstGeom prst="straightConnector1">
            <a:avLst/>
          </a:prstGeom>
          <a:noFill/>
          <a:ln w="12700" algn="ctr">
            <a:solidFill>
              <a:srgbClr val="FF0000"/>
            </a:solidFill>
            <a:round/>
            <a:headEnd/>
            <a:tailEnd type="arrow" w="med" len="med"/>
          </a:ln>
        </p:spPr>
      </p:cxnSp>
      <p:sp>
        <p:nvSpPr>
          <p:cNvPr id="31765" name="TextBox 21"/>
          <p:cNvSpPr txBox="1">
            <a:spLocks noChangeArrowheads="1"/>
          </p:cNvSpPr>
          <p:nvPr/>
        </p:nvSpPr>
        <p:spPr bwMode="auto">
          <a:xfrm>
            <a:off x="685800" y="1524000"/>
            <a:ext cx="576263" cy="276225"/>
          </a:xfrm>
          <a:prstGeom prst="rect">
            <a:avLst/>
          </a:prstGeom>
          <a:noFill/>
          <a:ln w="9525">
            <a:noFill/>
            <a:miter lim="800000"/>
            <a:headEnd/>
            <a:tailEnd/>
          </a:ln>
        </p:spPr>
        <p:txBody>
          <a:bodyPr wrap="none">
            <a:spAutoFit/>
          </a:bodyPr>
          <a:lstStyle/>
          <a:p>
            <a:r>
              <a:rPr lang="en-AU" altLang="en-US"/>
              <a:t>2000</a:t>
            </a:r>
          </a:p>
        </p:txBody>
      </p:sp>
      <p:cxnSp>
        <p:nvCxnSpPr>
          <p:cNvPr id="31766" name="Straight Arrow Connector 23"/>
          <p:cNvCxnSpPr>
            <a:cxnSpLocks noChangeShapeType="1"/>
          </p:cNvCxnSpPr>
          <p:nvPr/>
        </p:nvCxnSpPr>
        <p:spPr bwMode="auto">
          <a:xfrm flipV="1">
            <a:off x="4343400" y="6096000"/>
            <a:ext cx="4267200" cy="52388"/>
          </a:xfrm>
          <a:prstGeom prst="straightConnector1">
            <a:avLst/>
          </a:prstGeom>
          <a:noFill/>
          <a:ln w="12700" algn="ctr">
            <a:solidFill>
              <a:srgbClr val="FF0000"/>
            </a:solidFill>
            <a:round/>
            <a:headEnd/>
            <a:tailEnd type="arrow" w="med" len="med"/>
          </a:ln>
        </p:spPr>
      </p:cxn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cloud computing reference model </a:t>
            </a:r>
            <a:endParaRPr lang="en-US" b="1" dirty="0"/>
          </a:p>
        </p:txBody>
      </p:sp>
      <p:sp>
        <p:nvSpPr>
          <p:cNvPr id="3" name="Content Placeholder 2"/>
          <p:cNvSpPr>
            <a:spLocks noGrp="1"/>
          </p:cNvSpPr>
          <p:nvPr>
            <p:ph idx="1"/>
          </p:nvPr>
        </p:nvSpPr>
        <p:spPr/>
        <p:txBody>
          <a:bodyPr/>
          <a:lstStyle/>
          <a:p>
            <a:endParaRPr lang="en-US" dirty="0"/>
          </a:p>
        </p:txBody>
      </p:sp>
      <p:pic>
        <p:nvPicPr>
          <p:cNvPr id="26626" name="Picture 2"/>
          <p:cNvPicPr>
            <a:picLocks noChangeAspect="1" noChangeArrowheads="1"/>
          </p:cNvPicPr>
          <p:nvPr/>
        </p:nvPicPr>
        <p:blipFill>
          <a:blip r:embed="rId2"/>
          <a:srcRect/>
          <a:stretch>
            <a:fillRect/>
          </a:stretch>
        </p:blipFill>
        <p:spPr bwMode="auto">
          <a:xfrm>
            <a:off x="97536" y="1404938"/>
            <a:ext cx="8817864" cy="5105712"/>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Characteristics and benefits </a:t>
            </a:r>
            <a:endParaRPr lang="en-US" b="1" dirty="0"/>
          </a:p>
        </p:txBody>
      </p:sp>
      <p:sp>
        <p:nvSpPr>
          <p:cNvPr id="3" name="Content Placeholder 2"/>
          <p:cNvSpPr>
            <a:spLocks noGrp="1"/>
          </p:cNvSpPr>
          <p:nvPr>
            <p:ph idx="1"/>
          </p:nvPr>
        </p:nvSpPr>
        <p:spPr/>
        <p:txBody>
          <a:bodyPr>
            <a:normAutofit fontScale="92500"/>
          </a:bodyPr>
          <a:lstStyle/>
          <a:p>
            <a:r>
              <a:rPr lang="en-US" dirty="0" smtClean="0"/>
              <a:t>No up-front commitments</a:t>
            </a:r>
          </a:p>
          <a:p>
            <a:r>
              <a:rPr lang="en-US" dirty="0" smtClean="0"/>
              <a:t> On-demand access </a:t>
            </a:r>
          </a:p>
          <a:p>
            <a:r>
              <a:rPr lang="en-US" dirty="0" smtClean="0"/>
              <a:t> Nice pricing </a:t>
            </a:r>
          </a:p>
          <a:p>
            <a:r>
              <a:rPr lang="en-US" dirty="0" smtClean="0"/>
              <a:t> Simplified application acceleration and scalability </a:t>
            </a:r>
          </a:p>
          <a:p>
            <a:r>
              <a:rPr lang="en-US" dirty="0" smtClean="0"/>
              <a:t> Efficient resource allocation </a:t>
            </a:r>
          </a:p>
          <a:p>
            <a:r>
              <a:rPr lang="en-US" dirty="0" smtClean="0"/>
              <a:t> Energy efficiency </a:t>
            </a:r>
          </a:p>
          <a:p>
            <a:r>
              <a:rPr lang="en-US" dirty="0" smtClean="0"/>
              <a:t> Seamless creation and use of third-party services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ahead </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t>Dynamic provisioning of cloud computing services and resources arises. For example, in the Infrastructure-as-a-Service domain, </a:t>
            </a:r>
            <a:r>
              <a:rPr lang="en-US" i="1" dirty="0" smtClean="0"/>
              <a:t>how many resources need to be provisioned, and for how long should they be used, in order to maximize the benefit?</a:t>
            </a:r>
          </a:p>
          <a:p>
            <a:pPr algn="just"/>
            <a:r>
              <a:rPr lang="en-US" i="1" dirty="0" smtClean="0"/>
              <a:t>Security</a:t>
            </a:r>
            <a:r>
              <a:rPr lang="en-US" dirty="0" smtClean="0"/>
              <a:t> in terms of confidentiality, secrecy, and protection of data in a cloud environment is another important challenge.</a:t>
            </a:r>
          </a:p>
          <a:p>
            <a:pPr algn="just"/>
            <a:r>
              <a:rPr lang="en-US" i="1" dirty="0" smtClean="0"/>
              <a:t>Different legislation </a:t>
            </a:r>
            <a:r>
              <a:rPr lang="en-US" dirty="0" smtClean="0"/>
              <a:t>about privacy in different countries may potentially create disputes as to the rights that third parties (including government agencies) have to your data.</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developments </a:t>
            </a:r>
            <a:endParaRPr lang="en-US" dirty="0"/>
          </a:p>
        </p:txBody>
      </p:sp>
      <p:sp>
        <p:nvSpPr>
          <p:cNvPr id="3" name="Content Placeholder 2"/>
          <p:cNvSpPr>
            <a:spLocks noGrp="1"/>
          </p:cNvSpPr>
          <p:nvPr>
            <p:ph idx="1"/>
          </p:nvPr>
        </p:nvSpPr>
        <p:spPr/>
        <p:txBody>
          <a:bodyPr/>
          <a:lstStyle/>
          <a:p>
            <a:endParaRPr lang="en-US"/>
          </a:p>
        </p:txBody>
      </p:sp>
      <p:pic>
        <p:nvPicPr>
          <p:cNvPr id="27650" name="Picture 2"/>
          <p:cNvPicPr>
            <a:picLocks noChangeAspect="1" noChangeArrowheads="1"/>
          </p:cNvPicPr>
          <p:nvPr/>
        </p:nvPicPr>
        <p:blipFill>
          <a:blip r:embed="rId2"/>
          <a:srcRect/>
          <a:stretch>
            <a:fillRect/>
          </a:stretch>
        </p:blipFill>
        <p:spPr bwMode="auto">
          <a:xfrm>
            <a:off x="838200" y="1223963"/>
            <a:ext cx="7836544" cy="5634037"/>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Virtualization </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Virtualization is a core technology for cloud computing.</a:t>
            </a:r>
          </a:p>
          <a:p>
            <a:pPr algn="just"/>
            <a:r>
              <a:rPr lang="en-US" dirty="0" smtClean="0"/>
              <a:t>Allowing the abstraction of some of the fundamental elements for computing, such as hard- ware, runtime environments, storage, and networking.</a:t>
            </a:r>
          </a:p>
          <a:p>
            <a:pPr algn="just"/>
            <a:r>
              <a:rPr lang="en-US" i="1" dirty="0" smtClean="0"/>
              <a:t>Hardware virtualization: </a:t>
            </a:r>
            <a:r>
              <a:rPr lang="en-US" dirty="0" smtClean="0"/>
              <a:t>allows the coexistence of different software stacks on top of the same hardware.</a:t>
            </a:r>
            <a:r>
              <a:rPr lang="en-US" i="1" dirty="0" smtClean="0"/>
              <a:t> </a:t>
            </a:r>
          </a:p>
          <a:p>
            <a:pPr algn="just"/>
            <a:r>
              <a:rPr lang="en-US" dirty="0" smtClean="0"/>
              <a:t>Cloud computing solutions to deliver virtual servers on demand, such as Amazon EC2, </a:t>
            </a:r>
            <a:r>
              <a:rPr lang="en-US" dirty="0" err="1" smtClean="0"/>
              <a:t>RightScale</a:t>
            </a:r>
            <a:r>
              <a:rPr lang="en-US" dirty="0" smtClean="0"/>
              <a:t>, VMware </a:t>
            </a:r>
            <a:r>
              <a:rPr lang="en-US" dirty="0" err="1" smtClean="0"/>
              <a:t>vCloud</a:t>
            </a:r>
            <a:r>
              <a:rPr lang="en-US" dirty="0" smtClean="0"/>
              <a:t>.</a:t>
            </a:r>
          </a:p>
          <a:p>
            <a:pPr algn="just"/>
            <a:r>
              <a:rPr lang="en-US" dirty="0" smtClean="0"/>
              <a:t>Virtualization technologies are also used to replicate runtime environments for programs. </a:t>
            </a:r>
          </a:p>
          <a:p>
            <a:pPr algn="just"/>
            <a:r>
              <a:rPr lang="en-US" dirty="0" smtClean="0"/>
              <a:t>Applications in the case of process virtual machines (which include the foundation of technologies such as Java or .NET),instead of being executed by the operating system, are run by a specific pro- gram called a virtual machine. </a:t>
            </a:r>
            <a:endParaRPr lang="en-US" i="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2.0 </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the Web encompasses a set of technologies and services that facilitate interactive information sharing, collaboration, user-centered design, and application composition.</a:t>
            </a:r>
          </a:p>
          <a:p>
            <a:pPr algn="just"/>
            <a:r>
              <a:rPr lang="en-US" dirty="0" smtClean="0"/>
              <a:t>Transforming the Web into a rich platform for application development and is known as Web 2.0. </a:t>
            </a:r>
          </a:p>
          <a:p>
            <a:pPr algn="just"/>
            <a:r>
              <a:rPr lang="en-US" dirty="0" smtClean="0"/>
              <a:t>Web 2.0 brings interactivity and flexibility into </a:t>
            </a:r>
            <a:r>
              <a:rPr lang="en-US" dirty="0" err="1" smtClean="0"/>
              <a:t>Webpages</a:t>
            </a:r>
            <a:endParaRPr lang="en-US" dirty="0" smtClean="0"/>
          </a:p>
          <a:p>
            <a:pPr algn="just"/>
            <a:r>
              <a:rPr lang="en-US" dirty="0" smtClean="0"/>
              <a:t>XML, Asynchronous Java Script and XML(AJAX), Web Services.</a:t>
            </a:r>
          </a:p>
          <a:p>
            <a:pPr algn="just"/>
            <a:r>
              <a:rPr lang="en-US" dirty="0" smtClean="0"/>
              <a:t>Examples of Web2.0 applications are </a:t>
            </a:r>
            <a:r>
              <a:rPr lang="en-US" dirty="0" err="1" smtClean="0"/>
              <a:t>GoogleDocuments</a:t>
            </a:r>
            <a:r>
              <a:rPr lang="en-US" dirty="0" smtClean="0"/>
              <a:t>, </a:t>
            </a:r>
            <a:r>
              <a:rPr lang="en-US" dirty="0" err="1" smtClean="0"/>
              <a:t>GoogleMaps</a:t>
            </a:r>
            <a:r>
              <a:rPr lang="en-US" dirty="0" smtClean="0"/>
              <a:t>, </a:t>
            </a:r>
            <a:r>
              <a:rPr lang="en-US" dirty="0" err="1" smtClean="0"/>
              <a:t>Flickr</a:t>
            </a:r>
            <a:r>
              <a:rPr lang="en-US" dirty="0" smtClean="0"/>
              <a:t>, </a:t>
            </a:r>
            <a:r>
              <a:rPr lang="en-US" dirty="0" err="1" smtClean="0"/>
              <a:t>Facebook</a:t>
            </a:r>
            <a:r>
              <a:rPr lang="en-US" dirty="0" smtClean="0"/>
              <a:t>, Twitter, YouTube, </a:t>
            </a:r>
            <a:r>
              <a:rPr lang="en-US" dirty="0" err="1" smtClean="0"/>
              <a:t>de.li.cious</a:t>
            </a:r>
            <a:r>
              <a:rPr lang="en-US" dirty="0" smtClean="0"/>
              <a:t>, Blogger, and Wikipedia. </a:t>
            </a:r>
          </a:p>
          <a:p>
            <a:pPr algn="just"/>
            <a:r>
              <a:rPr lang="en-US" dirty="0" smtClean="0"/>
              <a:t>rich Internet applications(RIAs) are fundamental for making cloud services accessible to the wider public.</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Service-oriented computing </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Service orientation is the core reference model for cloud computing systems.</a:t>
            </a:r>
          </a:p>
          <a:p>
            <a:pPr algn="just"/>
            <a:r>
              <a:rPr lang="en-US" dirty="0" smtClean="0"/>
              <a:t>Service-</a:t>
            </a:r>
            <a:r>
              <a:rPr lang="en-US" dirty="0" err="1" smtClean="0"/>
              <a:t>orientedcomputing</a:t>
            </a:r>
            <a:r>
              <a:rPr lang="en-US" dirty="0" smtClean="0"/>
              <a:t>(SOC) supports the development of rapid, </a:t>
            </a:r>
            <a:r>
              <a:rPr lang="en-US" dirty="0" err="1" smtClean="0"/>
              <a:t>lowcost</a:t>
            </a:r>
            <a:r>
              <a:rPr lang="en-US" dirty="0" smtClean="0"/>
              <a:t>, flexible, interoperable, and evolvable applications and systems.</a:t>
            </a:r>
          </a:p>
          <a:p>
            <a:pPr algn="just"/>
            <a:r>
              <a:rPr lang="en-US" dirty="0" smtClean="0"/>
              <a:t>A service is supposed to be loosely coupled, reusable, programming language independent, and location transparent. </a:t>
            </a:r>
          </a:p>
          <a:p>
            <a:pPr algn="just"/>
            <a:r>
              <a:rPr lang="en-US" dirty="0" smtClean="0"/>
              <a:t>Services are composed and aggregated into a service-oriented architecture(SOA) </a:t>
            </a:r>
          </a:p>
          <a:p>
            <a:pPr algn="just"/>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2"/>
          <a:srcRect/>
          <a:stretch>
            <a:fillRect/>
          </a:stretch>
        </p:blipFill>
        <p:spPr bwMode="auto">
          <a:xfrm>
            <a:off x="0" y="2590800"/>
            <a:ext cx="9134475" cy="2667000"/>
          </a:xfrm>
          <a:prstGeom prst="rect">
            <a:avLst/>
          </a:prstGeom>
          <a:noFill/>
          <a:ln w="9525" algn="ctr">
            <a:noFill/>
            <a:miter lim="800000"/>
            <a:headEnd/>
            <a:tailEnd/>
          </a:ln>
        </p:spPr>
      </p:pic>
      <p:sp>
        <p:nvSpPr>
          <p:cNvPr id="23555" name="Title 1"/>
          <p:cNvSpPr>
            <a:spLocks noGrp="1"/>
          </p:cNvSpPr>
          <p:nvPr>
            <p:ph type="title"/>
          </p:nvPr>
        </p:nvSpPr>
        <p:spPr/>
        <p:txBody>
          <a:bodyPr>
            <a:normAutofit fontScale="90000"/>
          </a:bodyPr>
          <a:lstStyle/>
          <a:p>
            <a:r>
              <a:rPr lang="en-AU" altLang="en-US" smtClean="0"/>
              <a:t>Interest over time</a:t>
            </a:r>
            <a:br>
              <a:rPr lang="en-AU" altLang="en-US" smtClean="0"/>
            </a:br>
            <a:r>
              <a:rPr lang="en-AU" altLang="en-US" sz="3200" smtClean="0"/>
              <a:t>{grid, cloud, big data} computing</a:t>
            </a:r>
          </a:p>
        </p:txBody>
      </p:sp>
      <p:sp>
        <p:nvSpPr>
          <p:cNvPr id="23556" name="Rectangle 5"/>
          <p:cNvSpPr>
            <a:spLocks noChangeArrowheads="1"/>
          </p:cNvSpPr>
          <p:nvPr/>
        </p:nvSpPr>
        <p:spPr bwMode="auto">
          <a:xfrm>
            <a:off x="76200" y="2579688"/>
            <a:ext cx="1905000" cy="1077912"/>
          </a:xfrm>
          <a:prstGeom prst="rect">
            <a:avLst/>
          </a:prstGeom>
          <a:noFill/>
          <a:ln w="9525" algn="ctr">
            <a:noFill/>
            <a:miter lim="800000"/>
            <a:headEnd/>
            <a:tailEnd/>
          </a:ln>
        </p:spPr>
        <p:txBody>
          <a:bodyPr wrap="none" anchor="ctr">
            <a:spAutoFit/>
          </a:bodyPr>
          <a:lstStyle/>
          <a:p>
            <a:pPr algn="l"/>
            <a:r>
              <a:rPr lang="en-US" altLang="en-US" sz="1600">
                <a:latin typeface="Arial" charset="0"/>
                <a:ea typeface="MS Mincho" pitchFamily="49" charset="-128"/>
                <a:cs typeface="Times New Roman" pitchFamily="18" charset="0"/>
              </a:rPr>
              <a:t>Legend: </a:t>
            </a:r>
            <a:br>
              <a:rPr lang="en-US" altLang="en-US" sz="1600">
                <a:latin typeface="Arial" charset="0"/>
                <a:ea typeface="MS Mincho" pitchFamily="49" charset="-128"/>
                <a:cs typeface="Times New Roman" pitchFamily="18" charset="0"/>
              </a:rPr>
            </a:br>
            <a:r>
              <a:rPr lang="en-US" altLang="en-US" sz="1600" b="1">
                <a:solidFill>
                  <a:srgbClr val="3366FF"/>
                </a:solidFill>
                <a:latin typeface="Arial" charset="0"/>
                <a:ea typeface="MS Mincho" pitchFamily="49" charset="-128"/>
                <a:cs typeface="Times New Roman" pitchFamily="18" charset="0"/>
              </a:rPr>
              <a:t>Grid Computing</a:t>
            </a:r>
            <a:r>
              <a:rPr lang="en-US" altLang="en-US" sz="1600">
                <a:latin typeface="Arial" charset="0"/>
                <a:ea typeface="MS Mincho" pitchFamily="49" charset="-128"/>
                <a:cs typeface="Times New Roman" pitchFamily="18" charset="0"/>
              </a:rPr>
              <a:t> </a:t>
            </a:r>
            <a:br>
              <a:rPr lang="en-US" altLang="en-US" sz="1600">
                <a:latin typeface="Arial" charset="0"/>
                <a:ea typeface="MS Mincho" pitchFamily="49" charset="-128"/>
                <a:cs typeface="Times New Roman" pitchFamily="18" charset="0"/>
              </a:rPr>
            </a:br>
            <a:r>
              <a:rPr lang="en-US" altLang="en-US" sz="1600" b="1">
                <a:solidFill>
                  <a:srgbClr val="FF0000"/>
                </a:solidFill>
                <a:latin typeface="Arial" charset="0"/>
                <a:ea typeface="MS Mincho" pitchFamily="49" charset="-128"/>
                <a:cs typeface="Times New Roman" pitchFamily="18" charset="0"/>
              </a:rPr>
              <a:t>Cloud Computing</a:t>
            </a:r>
          </a:p>
          <a:p>
            <a:pPr algn="l"/>
            <a:r>
              <a:rPr lang="en-US" altLang="en-US" sz="1600" b="1">
                <a:solidFill>
                  <a:srgbClr val="FFC000"/>
                </a:solidFill>
                <a:latin typeface="Arial" charset="0"/>
                <a:ea typeface="MS Mincho" pitchFamily="49" charset="-128"/>
                <a:cs typeface="Times New Roman" pitchFamily="18" charset="0"/>
              </a:rPr>
              <a:t>Big Data</a:t>
            </a:r>
            <a:r>
              <a:rPr lang="en-US" altLang="en-US" sz="1600">
                <a:solidFill>
                  <a:srgbClr val="FFC000"/>
                </a:solidFill>
                <a:latin typeface="Arial" charset="0"/>
                <a:ea typeface="MS Mincho" pitchFamily="49" charset="-128"/>
                <a:cs typeface="Times New Roman" pitchFamily="18" charset="0"/>
              </a:rPr>
              <a:t>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85000" lnSpcReduction="20000"/>
          </a:bodyPr>
          <a:lstStyle/>
          <a:p>
            <a:pPr algn="just"/>
            <a:r>
              <a:rPr lang="en-US" dirty="0" smtClean="0"/>
              <a:t>Service-oriented computing introduces and diffuses two important concepts.</a:t>
            </a:r>
          </a:p>
          <a:p>
            <a:pPr algn="just"/>
            <a:r>
              <a:rPr lang="en-US" b="1" dirty="0" smtClean="0"/>
              <a:t>Quality of service (</a:t>
            </a:r>
            <a:r>
              <a:rPr lang="en-US" b="1" dirty="0" err="1" smtClean="0"/>
              <a:t>QoS</a:t>
            </a:r>
            <a:r>
              <a:rPr lang="en-US" b="1" dirty="0" smtClean="0"/>
              <a:t>) </a:t>
            </a:r>
            <a:r>
              <a:rPr lang="en-US" dirty="0" smtClean="0"/>
              <a:t>identifies a set of functional and nonfunctional attributes that can be used to evaluate the behavior of a service from different perspectives</a:t>
            </a:r>
          </a:p>
          <a:p>
            <a:pPr algn="just"/>
            <a:r>
              <a:rPr lang="en-US" dirty="0" smtClean="0"/>
              <a:t>These could be performance metrics such as response time, or security attributes, transactional integrity, reliability, scalability, and availability.</a:t>
            </a:r>
          </a:p>
          <a:p>
            <a:pPr algn="just"/>
            <a:r>
              <a:rPr lang="en-US" dirty="0" err="1" smtClean="0"/>
              <a:t>QoS</a:t>
            </a:r>
            <a:r>
              <a:rPr lang="en-US" dirty="0" smtClean="0"/>
              <a:t> requirements are established between the client and the provider via an SLA</a:t>
            </a:r>
          </a:p>
          <a:p>
            <a:pPr algn="just"/>
            <a:r>
              <a:rPr lang="en-US" b="1" dirty="0" smtClean="0"/>
              <a:t>Software-as-a-Service: </a:t>
            </a:r>
            <a:r>
              <a:rPr lang="en-US" dirty="0" smtClean="0"/>
              <a:t>which deliver software services-based solutions across the wide area network from a central datacenter and make them available on a subscription or rental basis.</a:t>
            </a:r>
          </a:p>
          <a:p>
            <a:pPr algn="just"/>
            <a:endParaRPr lang="en-US" b="1" dirty="0" smtClean="0"/>
          </a:p>
          <a:p>
            <a:pPr algn="just"/>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Utility-oriented computing </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services in which resources such as storage, compute power, applications, and infrastructure are packaged and offered on a pay-per-use basis.</a:t>
            </a:r>
          </a:p>
          <a:p>
            <a:pPr algn="just"/>
            <a:r>
              <a:rPr lang="en-US" b="1" dirty="0" smtClean="0"/>
              <a:t>Building cloud computing environments : </a:t>
            </a:r>
            <a:r>
              <a:rPr lang="en-US" dirty="0" smtClean="0"/>
              <a:t>The creation of cloud computing environments encompasses both the </a:t>
            </a:r>
            <a:r>
              <a:rPr lang="en-US" i="1" dirty="0" smtClean="0">
                <a:solidFill>
                  <a:srgbClr val="FF0000"/>
                </a:solidFill>
              </a:rPr>
              <a:t>development of applications</a:t>
            </a:r>
            <a:r>
              <a:rPr lang="en-US" dirty="0" smtClean="0">
                <a:solidFill>
                  <a:srgbClr val="FF0000"/>
                </a:solidFill>
              </a:rPr>
              <a:t> </a:t>
            </a:r>
            <a:r>
              <a:rPr lang="en-US" dirty="0" smtClean="0"/>
              <a:t>and systems that leverage cloud computing solutions and the </a:t>
            </a:r>
            <a:r>
              <a:rPr lang="en-US" i="1" dirty="0" smtClean="0">
                <a:solidFill>
                  <a:srgbClr val="FF0000"/>
                </a:solidFill>
              </a:rPr>
              <a:t>creation of frameworks, platforms, and infrastructures delivering cloud computing services</a:t>
            </a:r>
            <a:r>
              <a:rPr lang="en-US" dirty="0" smtClean="0">
                <a:solidFill>
                  <a:srgbClr val="FF0000"/>
                </a:solidFill>
              </a:rPr>
              <a:t>.</a:t>
            </a:r>
            <a:r>
              <a:rPr lang="en-US" dirty="0" smtClean="0"/>
              <a:t> </a:t>
            </a:r>
            <a:endParaRPr lang="en-US" b="1" dirty="0" smtClean="0"/>
          </a:p>
          <a:p>
            <a:pPr algn="just"/>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development </a:t>
            </a:r>
            <a:endParaRPr lang="en-US" dirty="0"/>
          </a:p>
        </p:txBody>
      </p:sp>
      <p:sp>
        <p:nvSpPr>
          <p:cNvPr id="3" name="Content Placeholder 2"/>
          <p:cNvSpPr>
            <a:spLocks noGrp="1"/>
          </p:cNvSpPr>
          <p:nvPr>
            <p:ph idx="1"/>
          </p:nvPr>
        </p:nvSpPr>
        <p:spPr/>
        <p:txBody>
          <a:bodyPr>
            <a:normAutofit lnSpcReduction="10000"/>
          </a:bodyPr>
          <a:lstStyle/>
          <a:p>
            <a:r>
              <a:rPr lang="en-US" dirty="0" smtClean="0"/>
              <a:t>Web applications. </a:t>
            </a:r>
          </a:p>
          <a:p>
            <a:pPr algn="just"/>
            <a:r>
              <a:rPr lang="en-US" b="1" dirty="0" smtClean="0"/>
              <a:t>Web 2.0 </a:t>
            </a:r>
            <a:r>
              <a:rPr lang="en-US" dirty="0" smtClean="0"/>
              <a:t>technologies: rich and complex applications, including enterprise applications </a:t>
            </a:r>
          </a:p>
          <a:p>
            <a:pPr algn="just"/>
            <a:r>
              <a:rPr lang="en-US" b="1" dirty="0" smtClean="0"/>
              <a:t>resource-intensive applications: </a:t>
            </a:r>
            <a:r>
              <a:rPr lang="en-US" dirty="0" smtClean="0"/>
              <a:t> These can be either data- intensive or compute-intensive applications.</a:t>
            </a:r>
          </a:p>
          <a:p>
            <a:pPr algn="just"/>
            <a:r>
              <a:rPr lang="en-US" dirty="0" smtClean="0"/>
              <a:t>For example, scientific applications can require huge computing capacity to perform large-scale experiments.</a:t>
            </a:r>
            <a:endParaRPr lang="en-US"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Infrastructure and system development </a:t>
            </a:r>
            <a:endParaRPr lang="en-US" dirty="0"/>
          </a:p>
        </p:txBody>
      </p:sp>
      <p:sp>
        <p:nvSpPr>
          <p:cNvPr id="3" name="Content Placeholder 2"/>
          <p:cNvSpPr>
            <a:spLocks noGrp="1"/>
          </p:cNvSpPr>
          <p:nvPr>
            <p:ph idx="1"/>
          </p:nvPr>
        </p:nvSpPr>
        <p:spPr/>
        <p:txBody>
          <a:bodyPr/>
          <a:lstStyle/>
          <a:p>
            <a:pPr algn="just"/>
            <a:r>
              <a:rPr lang="en-US" dirty="0" smtClean="0"/>
              <a:t>Distributed computing, virtualization, service orientation, and Web 2.0 form the core technologies enabling the provisioning of cloud services from anywhere on the globe.</a:t>
            </a:r>
          </a:p>
          <a:p>
            <a:pPr algn="just"/>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platforms and technologies </a:t>
            </a:r>
            <a:endParaRPr lang="en-US" dirty="0"/>
          </a:p>
        </p:txBody>
      </p:sp>
      <p:sp>
        <p:nvSpPr>
          <p:cNvPr id="3" name="Content Placeholder 2"/>
          <p:cNvSpPr>
            <a:spLocks noGrp="1"/>
          </p:cNvSpPr>
          <p:nvPr>
            <p:ph idx="1"/>
          </p:nvPr>
        </p:nvSpPr>
        <p:spPr/>
        <p:txBody>
          <a:bodyPr>
            <a:noAutofit/>
          </a:bodyPr>
          <a:lstStyle/>
          <a:p>
            <a:pPr algn="just"/>
            <a:r>
              <a:rPr lang="en-US" sz="2400" b="1" dirty="0" smtClean="0"/>
              <a:t>Amazon web services (AWS) :</a:t>
            </a:r>
            <a:r>
              <a:rPr lang="en-US" sz="2400" dirty="0" smtClean="0"/>
              <a:t> AWS offers comprehensive </a:t>
            </a:r>
            <a:r>
              <a:rPr lang="en-US" sz="2400" b="1" i="1" dirty="0" smtClean="0"/>
              <a:t>cloud </a:t>
            </a:r>
            <a:r>
              <a:rPr lang="en-US" sz="2400" b="1" i="1" dirty="0" err="1" smtClean="0"/>
              <a:t>IaaS</a:t>
            </a:r>
            <a:r>
              <a:rPr lang="en-US" sz="2400" b="1" i="1" dirty="0" smtClean="0"/>
              <a:t> services </a:t>
            </a:r>
            <a:r>
              <a:rPr lang="en-US" sz="2400" dirty="0" smtClean="0"/>
              <a:t>ranging from virtual compute, storage, and networking to complete computing stacks.</a:t>
            </a:r>
          </a:p>
          <a:p>
            <a:pPr algn="just"/>
            <a:r>
              <a:rPr lang="en-US" sz="2400" dirty="0" smtClean="0"/>
              <a:t>AWS is mostly known for its</a:t>
            </a:r>
            <a:r>
              <a:rPr lang="en-US" sz="2400" i="1" dirty="0" smtClean="0"/>
              <a:t> compute and storage-on- demand services,</a:t>
            </a:r>
            <a:r>
              <a:rPr lang="en-US" sz="2400" dirty="0" smtClean="0"/>
              <a:t> namely Elastic Compute Cloud(EC2) and Simple Storage Service(S3).</a:t>
            </a:r>
          </a:p>
          <a:p>
            <a:pPr algn="just"/>
            <a:r>
              <a:rPr lang="en-US" sz="2400" dirty="0" smtClean="0"/>
              <a:t>In EC2 it is possible to choose from a large variety of virtual hardware configurations, including GPU and cluster instances. </a:t>
            </a:r>
          </a:p>
          <a:p>
            <a:pPr algn="just"/>
            <a:r>
              <a:rPr lang="en-US" sz="2400" dirty="0" smtClean="0"/>
              <a:t>S3 is organized into buckets; these are containers of objects that are stored in binary form.</a:t>
            </a:r>
          </a:p>
          <a:p>
            <a:pPr algn="just"/>
            <a:r>
              <a:rPr lang="en-US" sz="2400" dirty="0" smtClean="0"/>
              <a:t>Users can store objects of any size, from simple files to entire disk images, and have them accessible from everywhere. </a:t>
            </a:r>
            <a:endParaRPr lang="en-US" sz="24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a:t>
            </a:r>
            <a:r>
              <a:rPr lang="en-US" dirty="0" err="1" smtClean="0"/>
              <a:t>AppEngine</a:t>
            </a:r>
            <a:r>
              <a:rPr lang="en-US" dirty="0" smtClean="0"/>
              <a:t> </a:t>
            </a:r>
            <a:endParaRPr lang="en-US" dirty="0"/>
          </a:p>
        </p:txBody>
      </p:sp>
      <p:sp>
        <p:nvSpPr>
          <p:cNvPr id="3" name="Content Placeholder 2"/>
          <p:cNvSpPr>
            <a:spLocks noGrp="1"/>
          </p:cNvSpPr>
          <p:nvPr>
            <p:ph idx="1"/>
          </p:nvPr>
        </p:nvSpPr>
        <p:spPr/>
        <p:txBody>
          <a:bodyPr/>
          <a:lstStyle/>
          <a:p>
            <a:pPr algn="just"/>
            <a:r>
              <a:rPr lang="en-US" dirty="0" smtClean="0"/>
              <a:t>Google </a:t>
            </a:r>
            <a:r>
              <a:rPr lang="en-US" dirty="0" err="1" smtClean="0"/>
              <a:t>AppEngine</a:t>
            </a:r>
            <a:r>
              <a:rPr lang="en-US" dirty="0" smtClean="0"/>
              <a:t> is a scalable runtime environment mostly devoted to executing Web applications. </a:t>
            </a:r>
          </a:p>
          <a:p>
            <a:pPr algn="just"/>
            <a:r>
              <a:rPr lang="en-US" dirty="0" smtClean="0"/>
              <a:t>services include in-memory caching, scalable data store, job queues, messaging.</a:t>
            </a:r>
          </a:p>
          <a:p>
            <a:pPr algn="just"/>
            <a:r>
              <a:rPr lang="en-US" dirty="0" smtClean="0"/>
              <a:t>software development kit (SDK)</a:t>
            </a:r>
          </a:p>
          <a:p>
            <a:pPr algn="just"/>
            <a:r>
              <a:rPr lang="en-US" dirty="0" smtClean="0"/>
              <a:t>The languages currently supported are Python, Java, Node.js, C#, PHP and Go. </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Azure </a:t>
            </a:r>
            <a:endParaRPr lang="en-US" dirty="0"/>
          </a:p>
        </p:txBody>
      </p:sp>
      <p:sp>
        <p:nvSpPr>
          <p:cNvPr id="3" name="Content Placeholder 2"/>
          <p:cNvSpPr>
            <a:spLocks noGrp="1"/>
          </p:cNvSpPr>
          <p:nvPr>
            <p:ph idx="1"/>
          </p:nvPr>
        </p:nvSpPr>
        <p:spPr/>
        <p:txBody>
          <a:bodyPr/>
          <a:lstStyle/>
          <a:p>
            <a:r>
              <a:rPr lang="en-US" dirty="0" smtClean="0"/>
              <a:t>Microsoft Azure is a cloud operating system and a platform for developing applications in the cloud.</a:t>
            </a:r>
          </a:p>
          <a:p>
            <a:r>
              <a:rPr lang="en-US" dirty="0" smtClean="0"/>
              <a:t>It provides a scalable runtime environment for Web applications and distributed applications in general.</a:t>
            </a:r>
          </a:p>
          <a:p>
            <a:r>
              <a:rPr lang="en-US" dirty="0" smtClean="0"/>
              <a:t>Currently, there are three types of role: </a:t>
            </a:r>
            <a:r>
              <a:rPr lang="en-US" b="1" i="1" dirty="0" smtClean="0"/>
              <a:t>Web role, worker role, and virtual machine role.</a:t>
            </a:r>
            <a:r>
              <a:rPr lang="en-US" dirty="0" smtClean="0"/>
              <a:t> </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Hadoop</a:t>
            </a:r>
            <a:r>
              <a:rPr lang="en-US" dirty="0" smtClean="0"/>
              <a:t> </a:t>
            </a:r>
            <a:endParaRPr lang="en-US" dirty="0"/>
          </a:p>
        </p:txBody>
      </p:sp>
      <p:sp>
        <p:nvSpPr>
          <p:cNvPr id="3" name="Content Placeholder 2"/>
          <p:cNvSpPr>
            <a:spLocks noGrp="1"/>
          </p:cNvSpPr>
          <p:nvPr>
            <p:ph idx="1"/>
          </p:nvPr>
        </p:nvSpPr>
        <p:spPr/>
        <p:txBody>
          <a:bodyPr>
            <a:normAutofit fontScale="92500"/>
          </a:bodyPr>
          <a:lstStyle/>
          <a:p>
            <a:r>
              <a:rPr lang="en-US" dirty="0" smtClean="0"/>
              <a:t>Apache </a:t>
            </a:r>
            <a:r>
              <a:rPr lang="en-US" dirty="0" err="1" smtClean="0"/>
              <a:t>Hadoop</a:t>
            </a:r>
            <a:r>
              <a:rPr lang="en-US" dirty="0" smtClean="0"/>
              <a:t> is an open-source framework that is suited </a:t>
            </a:r>
            <a:r>
              <a:rPr lang="en-US" b="1" i="1" dirty="0" smtClean="0"/>
              <a:t>for processing large data sets </a:t>
            </a:r>
            <a:r>
              <a:rPr lang="en-US" dirty="0" smtClean="0"/>
              <a:t>on commodity hardware.</a:t>
            </a:r>
          </a:p>
          <a:p>
            <a:pPr algn="just"/>
            <a:r>
              <a:rPr lang="en-US" dirty="0" err="1" smtClean="0"/>
              <a:t>Hadoop</a:t>
            </a:r>
            <a:r>
              <a:rPr lang="en-US" dirty="0" smtClean="0"/>
              <a:t> is an implementation of </a:t>
            </a:r>
            <a:r>
              <a:rPr lang="en-US" dirty="0" err="1" smtClean="0"/>
              <a:t>MapReduce</a:t>
            </a:r>
            <a:r>
              <a:rPr lang="en-US" dirty="0" smtClean="0"/>
              <a:t>, an application programming model developed by Google, which provides two fundamental operations for </a:t>
            </a:r>
            <a:r>
              <a:rPr lang="en-US" dirty="0" err="1" smtClean="0"/>
              <a:t>dataprocessing</a:t>
            </a:r>
            <a:r>
              <a:rPr lang="en-US" dirty="0" smtClean="0"/>
              <a:t>: map and reduce. </a:t>
            </a:r>
          </a:p>
          <a:p>
            <a:pPr algn="just"/>
            <a:r>
              <a:rPr lang="en-US" b="1" dirty="0" err="1" smtClean="0"/>
              <a:t>Yahoo!</a:t>
            </a:r>
            <a:r>
              <a:rPr lang="en-US" dirty="0" err="1" smtClean="0"/>
              <a:t>,the</a:t>
            </a:r>
            <a:r>
              <a:rPr lang="en-US" dirty="0" smtClean="0"/>
              <a:t> sponsor of the Apache </a:t>
            </a:r>
            <a:r>
              <a:rPr lang="en-US" dirty="0" err="1" smtClean="0"/>
              <a:t>Hadoop</a:t>
            </a:r>
            <a:r>
              <a:rPr lang="en-US" dirty="0" smtClean="0"/>
              <a:t> project</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force.com and Salesforce.com</a:t>
            </a:r>
            <a:endParaRPr lang="en-US" dirty="0"/>
          </a:p>
        </p:txBody>
      </p:sp>
      <p:sp>
        <p:nvSpPr>
          <p:cNvPr id="3" name="Content Placeholder 2"/>
          <p:cNvSpPr>
            <a:spLocks noGrp="1"/>
          </p:cNvSpPr>
          <p:nvPr>
            <p:ph idx="1"/>
          </p:nvPr>
        </p:nvSpPr>
        <p:spPr/>
        <p:txBody>
          <a:bodyPr>
            <a:normAutofit fontScale="92500"/>
          </a:bodyPr>
          <a:lstStyle/>
          <a:p>
            <a:pPr algn="just"/>
            <a:r>
              <a:rPr lang="en-US" dirty="0" smtClean="0"/>
              <a:t>Force.com is a cloud computing platform for developing social enterprise applications.</a:t>
            </a:r>
          </a:p>
          <a:p>
            <a:pPr algn="just"/>
            <a:r>
              <a:rPr lang="en-US" dirty="0" smtClean="0"/>
              <a:t>SalesForce.com, a Software-as-a-Service solution for customer relationship management.</a:t>
            </a:r>
          </a:p>
          <a:p>
            <a:pPr algn="just"/>
            <a:r>
              <a:rPr lang="en-US" dirty="0" smtClean="0"/>
              <a:t>The platform provides complete support for developing applications, from the design of the data layout to the definition of business rules and workflows and the definition of the user interface.</a:t>
            </a:r>
          </a:p>
          <a:p>
            <a:pPr algn="just"/>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Manjrasoft</a:t>
            </a:r>
            <a:r>
              <a:rPr lang="en-US" dirty="0" smtClean="0"/>
              <a:t> Aneka</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err="1" smtClean="0"/>
              <a:t>Manjrasoft</a:t>
            </a:r>
            <a:r>
              <a:rPr lang="en-US" dirty="0" smtClean="0"/>
              <a:t> Aneka is a cloud application platform for </a:t>
            </a:r>
            <a:r>
              <a:rPr lang="en-US" b="1" dirty="0" smtClean="0"/>
              <a:t>rapid creation of scalable applications </a:t>
            </a:r>
            <a:r>
              <a:rPr lang="en-US" dirty="0" smtClean="0"/>
              <a:t>and their </a:t>
            </a:r>
            <a:r>
              <a:rPr lang="en-US" b="1" dirty="0" smtClean="0"/>
              <a:t>deployment</a:t>
            </a:r>
            <a:r>
              <a:rPr lang="en-US" dirty="0" smtClean="0"/>
              <a:t> on various types of clouds in a seamless and elastic manner.</a:t>
            </a:r>
          </a:p>
          <a:p>
            <a:pPr algn="just"/>
            <a:r>
              <a:rPr lang="en-US" dirty="0" smtClean="0"/>
              <a:t>It supports a collection of programming abstractions for developing applications and a distributed runtime environment that can be deployed on </a:t>
            </a:r>
            <a:r>
              <a:rPr lang="en-US" b="1" dirty="0" smtClean="0"/>
              <a:t>heterogeneous hardware </a:t>
            </a:r>
            <a:r>
              <a:rPr lang="en-US" dirty="0" smtClean="0"/>
              <a:t>(clusters, networked desktop computers, and cloud resources).</a:t>
            </a:r>
          </a:p>
          <a:p>
            <a:pPr algn="just"/>
            <a:r>
              <a:rPr lang="en-US" dirty="0" smtClean="0"/>
              <a:t>Developerscanchoosedifferentabstractionstodesigntheirapplication: </a:t>
            </a:r>
            <a:r>
              <a:rPr lang="en-US" i="1" dirty="0" smtClean="0"/>
              <a:t>tasks, distributed threads, and map-reduce.</a:t>
            </a:r>
          </a:p>
          <a:p>
            <a:pPr algn="just"/>
            <a:r>
              <a:rPr lang="en-US" dirty="0" smtClean="0"/>
              <a:t>Services manage most of the activities happening at runtime: </a:t>
            </a:r>
            <a:r>
              <a:rPr lang="en-US" i="1" dirty="0" smtClean="0"/>
              <a:t>scheduling, execution, accounting, billing, storage, and quality of service</a:t>
            </a:r>
            <a:r>
              <a:rPr lang="en-US" dirty="0" smtClean="0"/>
              <a:t>.</a:t>
            </a:r>
            <a:endParaRPr lang="en-US"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en-US" altLang="en-US" smtClean="0"/>
              <a:t>“Computer Utilities” Vision: </a:t>
            </a:r>
            <a:br>
              <a:rPr lang="en-US" altLang="en-US" smtClean="0"/>
            </a:br>
            <a:r>
              <a:rPr lang="en-US" altLang="en-US" smtClean="0"/>
              <a:t>Implications of the Internet</a:t>
            </a:r>
          </a:p>
        </p:txBody>
      </p:sp>
      <p:sp>
        <p:nvSpPr>
          <p:cNvPr id="1272835" name="Rectangle 3"/>
          <p:cNvSpPr>
            <a:spLocks noGrp="1" noChangeArrowheads="1"/>
          </p:cNvSpPr>
          <p:nvPr>
            <p:ph type="body" idx="4294967295"/>
          </p:nvPr>
        </p:nvSpPr>
        <p:spPr>
          <a:xfrm>
            <a:off x="381000" y="1487488"/>
            <a:ext cx="8458200" cy="5057775"/>
          </a:xfrm>
        </p:spPr>
        <p:txBody>
          <a:bodyPr>
            <a:normAutofit lnSpcReduction="10000"/>
          </a:bodyPr>
          <a:lstStyle/>
          <a:p>
            <a:pPr>
              <a:lnSpc>
                <a:spcPct val="90000"/>
              </a:lnSpc>
            </a:pPr>
            <a:r>
              <a:rPr lang="en-US" altLang="en-US" sz="3200" dirty="0" smtClean="0"/>
              <a:t>1969 – Leonard </a:t>
            </a:r>
            <a:r>
              <a:rPr lang="en-US" altLang="en-US" sz="3200" dirty="0" err="1" smtClean="0"/>
              <a:t>Kleinrock</a:t>
            </a:r>
            <a:r>
              <a:rPr lang="en-US" altLang="en-US" sz="3200" dirty="0" smtClean="0"/>
              <a:t>, </a:t>
            </a:r>
            <a:r>
              <a:rPr lang="en-US" dirty="0"/>
              <a:t>Advanced Research Projects Agency </a:t>
            </a:r>
            <a:r>
              <a:rPr lang="en-US" dirty="0" smtClean="0"/>
              <a:t>Network (</a:t>
            </a:r>
            <a:r>
              <a:rPr lang="en-US" altLang="en-US" sz="3200" dirty="0" smtClean="0"/>
              <a:t>ARPANET) project</a:t>
            </a:r>
          </a:p>
          <a:p>
            <a:pPr lvl="1" eaLnBrk="1" hangingPunct="1">
              <a:lnSpc>
                <a:spcPct val="90000"/>
              </a:lnSpc>
            </a:pPr>
            <a:r>
              <a:rPr lang="en-US" altLang="en-US" sz="2800" dirty="0" smtClean="0">
                <a:latin typeface="Arial" charset="0"/>
                <a:cs typeface="Arial" charset="0"/>
              </a:rPr>
              <a:t>“As of now, computer networks are still in their infancy, but as they grow up and become sophisticated, we will probably see the spread of </a:t>
            </a:r>
            <a:r>
              <a:rPr lang="en-US" altLang="en-US" sz="2800" dirty="0" smtClean="0">
                <a:solidFill>
                  <a:srgbClr val="FF0000"/>
                </a:solidFill>
                <a:latin typeface="Arial" charset="0"/>
                <a:cs typeface="Arial" charset="0"/>
              </a:rPr>
              <a:t>“Computer Utilities”</a:t>
            </a:r>
            <a:r>
              <a:rPr lang="en-US" altLang="en-US" sz="2800" dirty="0" smtClean="0">
                <a:latin typeface="Arial" charset="0"/>
                <a:cs typeface="Arial" charset="0"/>
              </a:rPr>
              <a:t>, which, like present electric and telephone utilities, will service individual homes and offices across the country”.</a:t>
            </a:r>
          </a:p>
          <a:p>
            <a:pPr lvl="1" eaLnBrk="1" hangingPunct="1">
              <a:lnSpc>
                <a:spcPct val="90000"/>
              </a:lnSpc>
            </a:pPr>
            <a:r>
              <a:rPr lang="en-US" altLang="en-US" sz="2800" dirty="0" smtClean="0">
                <a:latin typeface="Arial" charset="0"/>
                <a:cs typeface="Arial" charset="0"/>
              </a:rPr>
              <a:t>During the last </a:t>
            </a:r>
            <a:r>
              <a:rPr lang="en-US" altLang="en-US" sz="2800" dirty="0" smtClean="0">
                <a:solidFill>
                  <a:srgbClr val="FF0000"/>
                </a:solidFill>
                <a:latin typeface="Arial" charset="0"/>
                <a:cs typeface="Arial" charset="0"/>
              </a:rPr>
              <a:t>44 years</a:t>
            </a:r>
            <a:r>
              <a:rPr lang="en-US" altLang="en-US" sz="2800" dirty="0" smtClean="0">
                <a:latin typeface="Arial" charset="0"/>
                <a:cs typeface="Arial" charset="0"/>
              </a:rPr>
              <a:t>, several advances have taken place in both “computing” and “communications” areas that are turning the vision of </a:t>
            </a:r>
            <a:r>
              <a:rPr lang="en-US" altLang="en-US" sz="2800" dirty="0" smtClean="0">
                <a:solidFill>
                  <a:srgbClr val="FF0000"/>
                </a:solidFill>
                <a:latin typeface="Arial" charset="0"/>
                <a:cs typeface="Arial" charset="0"/>
              </a:rPr>
              <a:t>“Computer Utilities”</a:t>
            </a:r>
            <a:r>
              <a:rPr lang="en-US" altLang="en-US" sz="2800" dirty="0" smtClean="0">
                <a:latin typeface="Arial" charset="0"/>
                <a:cs typeface="Arial" charset="0"/>
              </a:rPr>
              <a:t> in to a reality.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28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728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72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283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Virtualization </a:t>
            </a:r>
            <a:endParaRPr lang="en-US" dirty="0"/>
          </a:p>
        </p:txBody>
      </p:sp>
      <p:sp>
        <p:nvSpPr>
          <p:cNvPr id="3" name="Content Placeholder 2"/>
          <p:cNvSpPr>
            <a:spLocks noGrp="1"/>
          </p:cNvSpPr>
          <p:nvPr>
            <p:ph idx="1"/>
          </p:nvPr>
        </p:nvSpPr>
        <p:spPr/>
        <p:txBody>
          <a:bodyPr>
            <a:normAutofit fontScale="92500"/>
          </a:bodyPr>
          <a:lstStyle/>
          <a:p>
            <a:pPr algn="just"/>
            <a:r>
              <a:rPr lang="en-US" dirty="0" smtClean="0"/>
              <a:t>Virtualization is a large umbrella of technologies and concepts that are meant to provide an abstract environment—whether virtual hardware or an operating system—to run applications.</a:t>
            </a:r>
          </a:p>
          <a:p>
            <a:pPr algn="just"/>
            <a:r>
              <a:rPr lang="en-US" dirty="0" smtClean="0"/>
              <a:t>virtualization is often synonymous with </a:t>
            </a:r>
            <a:r>
              <a:rPr lang="en-US" b="1" i="1" dirty="0" smtClean="0"/>
              <a:t>hardware virtualization, </a:t>
            </a:r>
            <a:r>
              <a:rPr lang="en-US" dirty="0" smtClean="0"/>
              <a:t>which plays a fundamental role in efficiently delivering Infrastructure-as-a-Service (</a:t>
            </a:r>
            <a:r>
              <a:rPr lang="en-US" dirty="0" err="1" smtClean="0"/>
              <a:t>IaaS</a:t>
            </a:r>
            <a:r>
              <a:rPr lang="en-US" dirty="0" smtClean="0"/>
              <a:t>) solutions for cloud computing.</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virtualization?</a:t>
            </a:r>
            <a:endParaRPr lang="en-US" dirty="0"/>
          </a:p>
        </p:txBody>
      </p:sp>
      <p:sp>
        <p:nvSpPr>
          <p:cNvPr id="3" name="Content Placeholder 2"/>
          <p:cNvSpPr>
            <a:spLocks noGrp="1"/>
          </p:cNvSpPr>
          <p:nvPr>
            <p:ph idx="1"/>
          </p:nvPr>
        </p:nvSpPr>
        <p:spPr/>
        <p:txBody>
          <a:bodyPr>
            <a:normAutofit fontScale="92500"/>
          </a:bodyPr>
          <a:lstStyle/>
          <a:p>
            <a:pPr algn="just"/>
            <a:r>
              <a:rPr lang="en-US" i="1" dirty="0" smtClean="0"/>
              <a:t>Increased performance and computing capacity</a:t>
            </a:r>
            <a:r>
              <a:rPr lang="en-US" dirty="0" smtClean="0"/>
              <a:t>: supercomputers can provide immense compute power that can accommodate the execution of hundreds or thousands of virtual machines. </a:t>
            </a:r>
          </a:p>
          <a:p>
            <a:pPr algn="just"/>
            <a:r>
              <a:rPr lang="en-US" i="1" dirty="0" smtClean="0"/>
              <a:t>Underutilized hardware and software resources. </a:t>
            </a:r>
          </a:p>
          <a:p>
            <a:pPr algn="just"/>
            <a:r>
              <a:rPr lang="en-US" i="1" dirty="0" smtClean="0"/>
              <a:t>Lack of space. </a:t>
            </a:r>
          </a:p>
          <a:p>
            <a:pPr algn="just"/>
            <a:r>
              <a:rPr lang="en-US" i="1" dirty="0" smtClean="0"/>
              <a:t>Greening initiatives. </a:t>
            </a:r>
          </a:p>
          <a:p>
            <a:pPr algn="just"/>
            <a:r>
              <a:rPr lang="en-US" i="1" dirty="0" smtClean="0"/>
              <a:t>Rise of administrative costs. </a:t>
            </a:r>
          </a:p>
          <a:p>
            <a:pPr algn="just"/>
            <a:endParaRPr lang="en-US" i="1" dirty="0" smtClean="0"/>
          </a:p>
          <a:p>
            <a:pPr algn="just"/>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000"/>
          </a:xfrm>
        </p:spPr>
        <p:txBody>
          <a:bodyPr>
            <a:normAutofit fontScale="90000"/>
          </a:bodyPr>
          <a:lstStyle/>
          <a:p>
            <a:pPr algn="l"/>
            <a:r>
              <a:rPr lang="en-US" dirty="0" smtClean="0"/>
              <a:t>Characteristics of virtualized </a:t>
            </a:r>
            <a:r>
              <a:rPr lang="en-US" sz="4000" dirty="0" smtClean="0"/>
              <a:t>environments</a:t>
            </a:r>
            <a:r>
              <a:rPr lang="en-US" dirty="0" smtClean="0"/>
              <a:t> </a:t>
            </a:r>
            <a:endParaRPr lang="en-US" dirty="0"/>
          </a:p>
        </p:txBody>
      </p:sp>
      <p:pic>
        <p:nvPicPr>
          <p:cNvPr id="27650" name="Picture 2"/>
          <p:cNvPicPr>
            <a:picLocks noChangeAspect="1" noChangeArrowheads="1"/>
          </p:cNvPicPr>
          <p:nvPr/>
        </p:nvPicPr>
        <p:blipFill>
          <a:blip r:embed="rId2"/>
          <a:srcRect t="5571"/>
          <a:stretch>
            <a:fillRect/>
          </a:stretch>
        </p:blipFill>
        <p:spPr bwMode="auto">
          <a:xfrm>
            <a:off x="914400" y="1066800"/>
            <a:ext cx="7620000" cy="51665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lgn="just"/>
            <a:r>
              <a:rPr lang="en-US" b="1" dirty="0" smtClean="0"/>
              <a:t>Increased security :</a:t>
            </a:r>
            <a:r>
              <a:rPr lang="en-US" dirty="0" smtClean="0"/>
              <a:t>preventing some harmful operations from being performed</a:t>
            </a:r>
          </a:p>
          <a:p>
            <a:pPr algn="just"/>
            <a:r>
              <a:rPr lang="en-US" dirty="0" smtClean="0"/>
              <a:t>Resources exposed by the host can then be hidden or simply protected from the guest.</a:t>
            </a:r>
          </a:p>
          <a:p>
            <a:pPr algn="just"/>
            <a:r>
              <a:rPr lang="en-US" dirty="0" smtClean="0"/>
              <a:t>sensitive information that is contained in the host can be naturally hidden without the need to install com- </a:t>
            </a:r>
            <a:r>
              <a:rPr lang="en-US" dirty="0" err="1" smtClean="0"/>
              <a:t>plex</a:t>
            </a:r>
            <a:r>
              <a:rPr lang="en-US" dirty="0" smtClean="0"/>
              <a:t> security policies.</a:t>
            </a:r>
          </a:p>
          <a:p>
            <a:pPr algn="just"/>
            <a:r>
              <a:rPr lang="en-US" dirty="0" smtClean="0"/>
              <a:t>Both the JVM and the .NET runtime provide extensive security policies for </a:t>
            </a:r>
            <a:r>
              <a:rPr lang="en-US" dirty="0" err="1" smtClean="0"/>
              <a:t>customiz</a:t>
            </a:r>
            <a:r>
              <a:rPr lang="en-US" dirty="0" smtClean="0"/>
              <a:t>- </a:t>
            </a:r>
            <a:r>
              <a:rPr lang="en-US" dirty="0" err="1" smtClean="0"/>
              <a:t>ing</a:t>
            </a:r>
            <a:r>
              <a:rPr lang="en-US" dirty="0" smtClean="0"/>
              <a:t> the execution environment of applications.</a:t>
            </a:r>
          </a:p>
          <a:p>
            <a:pPr algn="just"/>
            <a:endParaRPr lang="en-US"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b="1" dirty="0" smtClean="0"/>
              <a:t>Managed execution: </a:t>
            </a:r>
            <a:endParaRPr lang="en-US" b="1" dirty="0"/>
          </a:p>
        </p:txBody>
      </p:sp>
      <p:pic>
        <p:nvPicPr>
          <p:cNvPr id="28675" name="Picture 3"/>
          <p:cNvPicPr>
            <a:picLocks noChangeAspect="1" noChangeArrowheads="1"/>
          </p:cNvPicPr>
          <p:nvPr/>
        </p:nvPicPr>
        <p:blipFill>
          <a:blip r:embed="rId2"/>
          <a:srcRect/>
          <a:stretch>
            <a:fillRect/>
          </a:stretch>
        </p:blipFill>
        <p:spPr bwMode="auto">
          <a:xfrm>
            <a:off x="685800" y="1676400"/>
            <a:ext cx="8005185" cy="29670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b="1" dirty="0" smtClean="0"/>
              <a:t>Performance tuning :</a:t>
            </a:r>
            <a:r>
              <a:rPr lang="en-US" dirty="0" smtClean="0"/>
              <a:t>easier to control the performance of the guest by finely tuning the properties of the resources exposed through the virtual environment.</a:t>
            </a:r>
          </a:p>
          <a:p>
            <a:pPr algn="just"/>
            <a:r>
              <a:rPr lang="en-US" b="1" dirty="0" smtClean="0"/>
              <a:t>Portability: </a:t>
            </a:r>
            <a:r>
              <a:rPr lang="en-US" dirty="0" smtClean="0"/>
              <a:t>In the case of a hardware virtualization solution, the guest is packaged into a virtual image that, in most cases, can be safely moved and executed on top of different virtual machines</a:t>
            </a:r>
            <a:r>
              <a:rPr lang="en-US" b="1" dirty="0" smtClean="0"/>
              <a:t>. </a:t>
            </a:r>
            <a:r>
              <a:rPr lang="en-US" b="1" smtClean="0"/>
              <a:t>(</a:t>
            </a:r>
            <a:r>
              <a:rPr lang="en-US" smtClean="0"/>
              <a:t>JVM </a:t>
            </a:r>
            <a:r>
              <a:rPr lang="en-US" dirty="0" smtClean="0"/>
              <a:t>or the .</a:t>
            </a:r>
            <a:r>
              <a:rPr lang="en-US" smtClean="0"/>
              <a:t>NET runtime)</a:t>
            </a:r>
            <a:endParaRPr lang="en-US" b="1" dirty="0" smtClean="0"/>
          </a:p>
          <a:p>
            <a:pPr algn="just"/>
            <a:endParaRPr lang="en-US" b="1" dirty="0" smtClean="0"/>
          </a:p>
          <a:p>
            <a:pPr algn="just"/>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53400" cy="563562"/>
          </a:xfrm>
        </p:spPr>
        <p:txBody>
          <a:bodyPr>
            <a:normAutofit fontScale="90000"/>
          </a:bodyPr>
          <a:lstStyle/>
          <a:p>
            <a:r>
              <a:rPr lang="en-US" dirty="0" smtClean="0"/>
              <a:t>Taxonomy of virtualization techniques </a:t>
            </a:r>
            <a:endParaRPr lang="en-US" dirty="0"/>
          </a:p>
        </p:txBody>
      </p:sp>
      <p:sp>
        <p:nvSpPr>
          <p:cNvPr id="3" name="Content Placeholder 2"/>
          <p:cNvSpPr>
            <a:spLocks noGrp="1"/>
          </p:cNvSpPr>
          <p:nvPr>
            <p:ph idx="1"/>
          </p:nvPr>
        </p:nvSpPr>
        <p:spPr/>
        <p:txBody>
          <a:bodyPr/>
          <a:lstStyle/>
          <a:p>
            <a:endParaRPr lang="en-US"/>
          </a:p>
        </p:txBody>
      </p:sp>
      <p:pic>
        <p:nvPicPr>
          <p:cNvPr id="27650" name="Picture 2"/>
          <p:cNvPicPr>
            <a:picLocks noChangeAspect="1" noChangeArrowheads="1"/>
          </p:cNvPicPr>
          <p:nvPr/>
        </p:nvPicPr>
        <p:blipFill>
          <a:blip r:embed="rId2"/>
          <a:srcRect/>
          <a:stretch>
            <a:fillRect/>
          </a:stretch>
        </p:blipFill>
        <p:spPr bwMode="auto">
          <a:xfrm>
            <a:off x="457200" y="533400"/>
            <a:ext cx="838200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563562"/>
          </a:xfrm>
        </p:spPr>
        <p:txBody>
          <a:bodyPr>
            <a:normAutofit fontScale="90000"/>
          </a:bodyPr>
          <a:lstStyle/>
          <a:p>
            <a:r>
              <a:rPr lang="en-US" dirty="0" smtClean="0"/>
              <a:t>Machine reference model </a:t>
            </a:r>
            <a:endParaRPr lang="en-US" dirty="0"/>
          </a:p>
        </p:txBody>
      </p:sp>
      <p:sp>
        <p:nvSpPr>
          <p:cNvPr id="3" name="Content Placeholder 2"/>
          <p:cNvSpPr>
            <a:spLocks noGrp="1"/>
          </p:cNvSpPr>
          <p:nvPr>
            <p:ph idx="1"/>
          </p:nvPr>
        </p:nvSpPr>
        <p:spPr>
          <a:xfrm>
            <a:off x="457200" y="1066800"/>
            <a:ext cx="8229600" cy="5059363"/>
          </a:xfrm>
        </p:spPr>
        <p:txBody>
          <a:bodyPr/>
          <a:lstStyle/>
          <a:p>
            <a:endParaRPr lang="en-US" dirty="0"/>
          </a:p>
        </p:txBody>
      </p:sp>
      <p:pic>
        <p:nvPicPr>
          <p:cNvPr id="29698" name="Picture 2"/>
          <p:cNvPicPr>
            <a:picLocks noChangeAspect="1" noChangeArrowheads="1"/>
          </p:cNvPicPr>
          <p:nvPr/>
        </p:nvPicPr>
        <p:blipFill>
          <a:blip r:embed="rId2"/>
          <a:srcRect/>
          <a:stretch>
            <a:fillRect/>
          </a:stretch>
        </p:blipFill>
        <p:spPr bwMode="auto">
          <a:xfrm>
            <a:off x="-1" y="1219200"/>
            <a:ext cx="9144001"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rings and privilege modes </a:t>
            </a:r>
            <a:endParaRPr lang="en-US" dirty="0"/>
          </a:p>
        </p:txBody>
      </p:sp>
      <p:sp>
        <p:nvSpPr>
          <p:cNvPr id="3" name="Content Placeholder 2"/>
          <p:cNvSpPr>
            <a:spLocks noGrp="1"/>
          </p:cNvSpPr>
          <p:nvPr>
            <p:ph idx="1"/>
          </p:nvPr>
        </p:nvSpPr>
        <p:spPr/>
        <p:txBody>
          <a:bodyPr/>
          <a:lstStyle/>
          <a:p>
            <a:endParaRPr lang="en-US"/>
          </a:p>
        </p:txBody>
      </p:sp>
      <p:pic>
        <p:nvPicPr>
          <p:cNvPr id="28674" name="Picture 2"/>
          <p:cNvPicPr>
            <a:picLocks noChangeAspect="1" noChangeArrowheads="1"/>
          </p:cNvPicPr>
          <p:nvPr/>
        </p:nvPicPr>
        <p:blipFill>
          <a:blip r:embed="rId2"/>
          <a:srcRect/>
          <a:stretch>
            <a:fillRect/>
          </a:stretch>
        </p:blipFill>
        <p:spPr bwMode="auto">
          <a:xfrm>
            <a:off x="838200" y="1752600"/>
            <a:ext cx="7696200" cy="4929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Hardware-level virtualization </a:t>
            </a:r>
            <a:endParaRPr lang="en-US" dirty="0"/>
          </a:p>
        </p:txBody>
      </p:sp>
      <p:pic>
        <p:nvPicPr>
          <p:cNvPr id="30722" name="Picture 2"/>
          <p:cNvPicPr>
            <a:picLocks noGrp="1" noChangeAspect="1" noChangeArrowheads="1"/>
          </p:cNvPicPr>
          <p:nvPr>
            <p:ph idx="1"/>
          </p:nvPr>
        </p:nvPicPr>
        <p:blipFill>
          <a:blip r:embed="rId2"/>
          <a:srcRect/>
          <a:stretch>
            <a:fillRect/>
          </a:stretch>
        </p:blipFill>
        <p:spPr bwMode="auto">
          <a:xfrm>
            <a:off x="533400" y="762000"/>
            <a:ext cx="7924800" cy="5871818"/>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533400"/>
            <a:ext cx="8229600" cy="5592763"/>
          </a:xfrm>
          <a:prstGeom prst="rect">
            <a:avLst/>
          </a:prstGeom>
        </p:spPr>
        <p:txBody>
          <a:bodyPr>
            <a:normAutofit fontScale="77500" lnSpcReduction="20000"/>
          </a:bodyPr>
          <a:lstStyle/>
          <a:p>
            <a:pPr marL="342900" lvl="0" indent="-342900" algn="just">
              <a:spcBef>
                <a:spcPct val="20000"/>
              </a:spcBef>
              <a:buFont typeface="Arial" pitchFamily="34" charset="0"/>
              <a:buChar char="•"/>
            </a:pPr>
            <a:r>
              <a:rPr lang="en-US" sz="3200" dirty="0" smtClean="0"/>
              <a:t>computing </a:t>
            </a:r>
            <a:r>
              <a:rPr lang="en-US" sz="3200" dirty="0"/>
              <a:t>services will be readily available on demand, just as other utility services such as water, electricity, </a:t>
            </a:r>
            <a:r>
              <a:rPr lang="en-US" sz="3200" dirty="0" err="1"/>
              <a:t>tele</a:t>
            </a:r>
            <a:r>
              <a:rPr lang="en-US" sz="3200" dirty="0"/>
              <a:t>- phone, and gas are available in today’s society</a:t>
            </a:r>
            <a:r>
              <a:rPr lang="en-US" sz="3200" dirty="0" smtClean="0"/>
              <a:t>.</a:t>
            </a:r>
          </a:p>
          <a:p>
            <a:pPr marL="342900" lvl="0" indent="-342900" algn="just">
              <a:spcBef>
                <a:spcPct val="20000"/>
              </a:spcBef>
              <a:buFont typeface="Arial" pitchFamily="34" charset="0"/>
              <a:buChar char="•"/>
            </a:pPr>
            <a:r>
              <a:rPr lang="en-US" sz="3200" dirty="0"/>
              <a:t>In addition, consumers no longer need to invest heavily or encounter difficulties in building and maintaining complex IT infrastructure. </a:t>
            </a:r>
            <a:endParaRPr lang="en-US" sz="3200" dirty="0" smtClean="0"/>
          </a:p>
          <a:p>
            <a:pPr marL="342900" lvl="0" indent="-342900" algn="just">
              <a:spcBef>
                <a:spcPct val="20000"/>
              </a:spcBef>
              <a:buFont typeface="Arial" pitchFamily="34" charset="0"/>
              <a:buChar char="•"/>
            </a:pPr>
            <a:r>
              <a:rPr lang="en-US" sz="3200" dirty="0"/>
              <a:t>users access services based on their requirements without regard to where the services are hosted</a:t>
            </a:r>
            <a:r>
              <a:rPr lang="en-US" sz="3200" dirty="0" smtClean="0"/>
              <a:t>.</a:t>
            </a:r>
          </a:p>
          <a:p>
            <a:pPr marL="342900" lvl="0" indent="-342900" algn="just">
              <a:spcBef>
                <a:spcPct val="20000"/>
              </a:spcBef>
              <a:buFont typeface="Arial" pitchFamily="34" charset="0"/>
              <a:buChar char="•"/>
            </a:pPr>
            <a:r>
              <a:rPr lang="en-US" sz="3200" dirty="0"/>
              <a:t>Cloud computing allows renting infrastructure, runtime environments, and services on a pay- per-use basis</a:t>
            </a:r>
            <a:r>
              <a:rPr lang="en-US" sz="3200" dirty="0" smtClean="0"/>
              <a:t>.</a:t>
            </a:r>
          </a:p>
          <a:p>
            <a:pPr marL="342900" lvl="0" indent="-342900" algn="just">
              <a:spcBef>
                <a:spcPct val="20000"/>
              </a:spcBef>
              <a:buFont typeface="Arial" pitchFamily="34" charset="0"/>
              <a:buChar char="•"/>
            </a:pPr>
            <a:r>
              <a:rPr lang="en-US" sz="3200" dirty="0"/>
              <a:t>Chief information and technology officers of large enterprises see opportunities for scaling their infrastructure on demand and sizing it according to their business needs</a:t>
            </a:r>
            <a:r>
              <a:rPr lang="en-US" sz="3200" dirty="0" smtClean="0"/>
              <a:t>.</a:t>
            </a:r>
          </a:p>
          <a:p>
            <a:pPr marL="342900" lvl="0" indent="-342900" algn="just">
              <a:spcBef>
                <a:spcPct val="20000"/>
              </a:spcBef>
              <a:buFont typeface="Arial" pitchFamily="34" charset="0"/>
              <a:buChar char="•"/>
            </a:pPr>
            <a:r>
              <a:rPr lang="en-US" sz="2800" dirty="0"/>
              <a:t>End users leveraging cloud computing services can access their documents and data anytime, anywhere, and from any device connected to the Internet.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Hypervisors </a:t>
            </a:r>
            <a:endParaRPr lang="en-US" dirty="0"/>
          </a:p>
        </p:txBody>
      </p:sp>
      <p:sp>
        <p:nvSpPr>
          <p:cNvPr id="3" name="Content Placeholder 2"/>
          <p:cNvSpPr>
            <a:spLocks noGrp="1"/>
          </p:cNvSpPr>
          <p:nvPr>
            <p:ph idx="1"/>
          </p:nvPr>
        </p:nvSpPr>
        <p:spPr>
          <a:xfrm>
            <a:off x="457200" y="990600"/>
            <a:ext cx="8229600" cy="5135563"/>
          </a:xfrm>
        </p:spPr>
        <p:txBody>
          <a:bodyPr>
            <a:normAutofit fontScale="77500" lnSpcReduction="20000"/>
          </a:bodyPr>
          <a:lstStyle/>
          <a:p>
            <a:pPr algn="just"/>
            <a:r>
              <a:rPr lang="en-US" dirty="0" smtClean="0"/>
              <a:t>A fundamental element of hardware virtualization is the </a:t>
            </a:r>
            <a:r>
              <a:rPr lang="en-US" i="1" dirty="0" smtClean="0"/>
              <a:t>hypervisor, or virtual machine manager (VMM).</a:t>
            </a:r>
          </a:p>
          <a:p>
            <a:pPr algn="just"/>
            <a:r>
              <a:rPr lang="en-US" dirty="0" smtClean="0"/>
              <a:t>The hypervisor is generally a program or a combination of software and hardware that allows the abstraction of the underlying physical hardware. </a:t>
            </a:r>
            <a:endParaRPr lang="en-US" i="1" dirty="0" smtClean="0"/>
          </a:p>
          <a:p>
            <a:pPr algn="just"/>
            <a:r>
              <a:rPr lang="en-US" i="1" dirty="0" smtClean="0"/>
              <a:t> </a:t>
            </a:r>
            <a:r>
              <a:rPr lang="en-US" dirty="0" smtClean="0"/>
              <a:t>It recreates a hardware environment in which guest operating systems are installed.</a:t>
            </a:r>
          </a:p>
          <a:p>
            <a:pPr algn="just"/>
            <a:r>
              <a:rPr lang="en-US" dirty="0" smtClean="0"/>
              <a:t>There are two major types of hypervisor: Type I and Type II.</a:t>
            </a:r>
          </a:p>
          <a:p>
            <a:pPr algn="just"/>
            <a:r>
              <a:rPr lang="en-US" dirty="0" smtClean="0"/>
              <a:t>Type I hypervisors run directly on top of the  hardware.</a:t>
            </a:r>
          </a:p>
          <a:p>
            <a:pPr algn="just"/>
            <a:r>
              <a:rPr lang="en-US" dirty="0" smtClean="0"/>
              <a:t>Therefore, they take the place of the operating systems and interact directly with the ISA interface exposed by the underlying hardware.</a:t>
            </a:r>
          </a:p>
          <a:p>
            <a:pPr algn="just"/>
            <a:r>
              <a:rPr lang="en-US" dirty="0" smtClean="0"/>
              <a:t>This type of hypervisor is also called a native </a:t>
            </a:r>
            <a:r>
              <a:rPr lang="en-US" b="1" i="1" dirty="0" smtClean="0"/>
              <a:t>virtual machine </a:t>
            </a:r>
            <a:r>
              <a:rPr lang="en-US" dirty="0" smtClean="0"/>
              <a:t>since it runs natively on hardware. </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algn="just"/>
            <a:r>
              <a:rPr lang="en-US" dirty="0" smtClean="0"/>
              <a:t>Type II hypervisors require the support of an operating system to provide virtualization services.</a:t>
            </a:r>
          </a:p>
          <a:p>
            <a:pPr algn="just"/>
            <a:r>
              <a:rPr lang="en-US" dirty="0" smtClean="0"/>
              <a:t>This means that they are programs managed by the operating system, which interact with it through the ABI and emulate the ISA of virtual hardware for guest operating systems. </a:t>
            </a:r>
          </a:p>
          <a:p>
            <a:pPr algn="just"/>
            <a:r>
              <a:rPr lang="en-US" dirty="0" smtClean="0"/>
              <a:t>This type of hypervisor is also called a hosted virtual machine since it is hosted within an operating system. </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0" y="457200"/>
            <a:ext cx="8921244" cy="594360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smtClean="0"/>
              <a:t>Virtual machine manager </a:t>
            </a:r>
            <a:endParaRPr lang="en-US" dirty="0"/>
          </a:p>
        </p:txBody>
      </p:sp>
      <p:pic>
        <p:nvPicPr>
          <p:cNvPr id="32770" name="Picture 2"/>
          <p:cNvPicPr>
            <a:picLocks noChangeAspect="1" noChangeArrowheads="1"/>
          </p:cNvPicPr>
          <p:nvPr/>
        </p:nvPicPr>
        <p:blipFill>
          <a:blip r:embed="rId2"/>
          <a:srcRect t="6744"/>
          <a:stretch>
            <a:fillRect/>
          </a:stretch>
        </p:blipFill>
        <p:spPr bwMode="auto">
          <a:xfrm>
            <a:off x="228600" y="838200"/>
            <a:ext cx="8534400" cy="5783856"/>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properties have to be satisfied: </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b="1" dirty="0" smtClean="0"/>
              <a:t>Equivalence. </a:t>
            </a:r>
            <a:r>
              <a:rPr lang="en-US" dirty="0" smtClean="0"/>
              <a:t>A guest running under the control of a virtual machine manager should exhibit the same behavior as when it is executed directly on the physical host.</a:t>
            </a:r>
          </a:p>
          <a:p>
            <a:pPr algn="just"/>
            <a:r>
              <a:rPr lang="en-US" dirty="0" smtClean="0"/>
              <a:t> </a:t>
            </a:r>
            <a:r>
              <a:rPr lang="en-US" b="1" dirty="0" smtClean="0"/>
              <a:t>Resource control. </a:t>
            </a:r>
            <a:r>
              <a:rPr lang="en-US" dirty="0" smtClean="0"/>
              <a:t>The virtual machine manager should be in complete control of virtualized resources.</a:t>
            </a:r>
          </a:p>
          <a:p>
            <a:pPr algn="just"/>
            <a:r>
              <a:rPr lang="en-US" b="1" dirty="0" smtClean="0"/>
              <a:t>Efficiency. </a:t>
            </a:r>
            <a:r>
              <a:rPr lang="en-US" dirty="0" smtClean="0"/>
              <a:t>A statistically dominant fraction of the </a:t>
            </a:r>
            <a:r>
              <a:rPr lang="en-US" i="1" dirty="0" smtClean="0"/>
              <a:t>machine instructions should be executed without intervention </a:t>
            </a:r>
            <a:r>
              <a:rPr lang="en-US" dirty="0" smtClean="0"/>
              <a:t>from the virtual machine manager. </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Hardware virtualization techniques </a:t>
            </a:r>
            <a:endParaRPr lang="en-US" dirty="0"/>
          </a:p>
        </p:txBody>
      </p:sp>
      <p:sp>
        <p:nvSpPr>
          <p:cNvPr id="3" name="Content Placeholder 2"/>
          <p:cNvSpPr>
            <a:spLocks noGrp="1"/>
          </p:cNvSpPr>
          <p:nvPr>
            <p:ph idx="1"/>
          </p:nvPr>
        </p:nvSpPr>
        <p:spPr>
          <a:xfrm>
            <a:off x="457200" y="1066800"/>
            <a:ext cx="8229600" cy="5638800"/>
          </a:xfrm>
        </p:spPr>
        <p:txBody>
          <a:bodyPr>
            <a:normAutofit fontScale="70000" lnSpcReduction="20000"/>
          </a:bodyPr>
          <a:lstStyle/>
          <a:p>
            <a:r>
              <a:rPr lang="en-US" b="1" dirty="0" smtClean="0"/>
              <a:t>Hardware-assisted virtualization:</a:t>
            </a:r>
          </a:p>
          <a:p>
            <a:pPr lvl="1" algn="just"/>
            <a:r>
              <a:rPr lang="en-US" dirty="0" smtClean="0"/>
              <a:t>hardware provides architectural support for building a virtual machine manager able to run a guest operating system in complete isolation.</a:t>
            </a:r>
          </a:p>
          <a:p>
            <a:pPr lvl="1" algn="just"/>
            <a:r>
              <a:rPr lang="en-US" dirty="0" smtClean="0"/>
              <a:t>This technique was originally introduced in the IBM System/370.</a:t>
            </a:r>
          </a:p>
          <a:p>
            <a:pPr lvl="1" algn="just"/>
            <a:r>
              <a:rPr lang="en-US" b="1" dirty="0" err="1" smtClean="0"/>
              <a:t>E.g</a:t>
            </a:r>
            <a:r>
              <a:rPr lang="en-US" b="1" dirty="0" smtClean="0"/>
              <a:t>: </a:t>
            </a:r>
            <a:r>
              <a:rPr lang="en-US" dirty="0" smtClean="0"/>
              <a:t>x86-64 bit architecture introduced with </a:t>
            </a:r>
            <a:r>
              <a:rPr lang="en-US" dirty="0" err="1" smtClean="0"/>
              <a:t>IntelVT</a:t>
            </a:r>
            <a:r>
              <a:rPr lang="en-US" dirty="0" smtClean="0"/>
              <a:t> , AMD V </a:t>
            </a:r>
          </a:p>
          <a:p>
            <a:pPr algn="just"/>
            <a:r>
              <a:rPr lang="en-US" b="1" dirty="0" smtClean="0"/>
              <a:t>Full virtualization:</a:t>
            </a:r>
          </a:p>
          <a:p>
            <a:pPr lvl="1" algn="just"/>
            <a:r>
              <a:rPr lang="en-US" dirty="0" smtClean="0"/>
              <a:t>Full virtualization refers to the ability to run a program, most likely an operating system, directly on top of a virtual machine and without any modification, as though it were run on the raw hardware.</a:t>
            </a:r>
          </a:p>
          <a:p>
            <a:pPr lvl="1" algn="just"/>
            <a:r>
              <a:rPr lang="en-US" dirty="0" smtClean="0"/>
              <a:t>The advantage of full virtualization is </a:t>
            </a:r>
            <a:r>
              <a:rPr lang="en-US" i="1" dirty="0" smtClean="0"/>
              <a:t>complete isolation</a:t>
            </a:r>
            <a:r>
              <a:rPr lang="en-US" dirty="0" smtClean="0"/>
              <a:t>, which leads to enhanced security, ease of emulation of different architectures.</a:t>
            </a:r>
          </a:p>
          <a:p>
            <a:pPr algn="just"/>
            <a:r>
              <a:rPr lang="en-US" b="1" dirty="0" err="1" smtClean="0"/>
              <a:t>Paravirtualization</a:t>
            </a:r>
            <a:r>
              <a:rPr lang="en-US" dirty="0" smtClean="0"/>
              <a:t>:</a:t>
            </a:r>
          </a:p>
          <a:p>
            <a:pPr lvl="1" algn="just"/>
            <a:r>
              <a:rPr lang="en-US" dirty="0" smtClean="0"/>
              <a:t>transparent virtualization solution that allows implementing </a:t>
            </a:r>
            <a:r>
              <a:rPr lang="en-US" b="1" i="1" dirty="0" smtClean="0"/>
              <a:t>thin virtual machine managers.</a:t>
            </a:r>
          </a:p>
          <a:p>
            <a:pPr lvl="1" algn="just"/>
            <a:r>
              <a:rPr lang="en-US" b="1" i="1" dirty="0" err="1" smtClean="0"/>
              <a:t>E.g</a:t>
            </a:r>
            <a:r>
              <a:rPr lang="en-US" b="1" i="1" dirty="0" smtClean="0"/>
              <a:t>: </a:t>
            </a:r>
            <a:r>
              <a:rPr lang="en-US" i="1" dirty="0" err="1" smtClean="0"/>
              <a:t>VMWare</a:t>
            </a:r>
            <a:r>
              <a:rPr lang="en-US" i="1" dirty="0" smtClean="0"/>
              <a:t>, TRANGO, </a:t>
            </a:r>
            <a:r>
              <a:rPr lang="en-US" i="1" dirty="0" err="1" smtClean="0"/>
              <a:t>WindRiver</a:t>
            </a:r>
            <a:r>
              <a:rPr lang="en-US" i="1" dirty="0" smtClean="0"/>
              <a:t>,</a:t>
            </a:r>
            <a:r>
              <a:rPr lang="en-US" dirty="0" smtClean="0"/>
              <a:t> </a:t>
            </a:r>
            <a:r>
              <a:rPr lang="en-US" dirty="0" err="1" smtClean="0"/>
              <a:t>XtratuM</a:t>
            </a:r>
            <a:r>
              <a:rPr lang="en-US" dirty="0" smtClean="0"/>
              <a:t> </a:t>
            </a:r>
          </a:p>
          <a:p>
            <a:pPr algn="just"/>
            <a:r>
              <a:rPr lang="en-US" b="1" dirty="0" smtClean="0"/>
              <a:t>Partial virtualization: </a:t>
            </a:r>
            <a:r>
              <a:rPr lang="en-US" dirty="0" smtClean="0"/>
              <a:t>Partial virtualization provides a partial emulation of the underlying hardware, thus not allowing the complete execution of the guest operating system in complete isolation. </a:t>
            </a:r>
            <a:endParaRPr lang="en-US" b="1" i="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Operating system-level virtualization </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pPr algn="just"/>
            <a:r>
              <a:rPr lang="en-US" dirty="0" smtClean="0"/>
              <a:t>Operating system-level virtualization offers the opportunity to </a:t>
            </a:r>
            <a:r>
              <a:rPr lang="en-US" b="1" dirty="0" smtClean="0"/>
              <a:t>create different and separated execution environments for applications that are managed concurrently.</a:t>
            </a:r>
          </a:p>
          <a:p>
            <a:pPr algn="just"/>
            <a:r>
              <a:rPr lang="en-US" dirty="0" smtClean="0"/>
              <a:t>there is no virtual machine manager or hypervisor, and the virtualization is done within a single operating system, where the OS kernel allows for multiple isolated user space instances.</a:t>
            </a:r>
          </a:p>
          <a:p>
            <a:pPr algn="just"/>
            <a:r>
              <a:rPr lang="en-US" dirty="0" smtClean="0"/>
              <a:t>The kernel is also responsible for sharing the system resources among instances.</a:t>
            </a:r>
          </a:p>
          <a:p>
            <a:pPr algn="just"/>
            <a:r>
              <a:rPr lang="en-US" b="1" dirty="0" err="1" smtClean="0"/>
              <a:t>E.g</a:t>
            </a:r>
            <a:r>
              <a:rPr lang="en-US" b="1" dirty="0" smtClean="0"/>
              <a:t>: </a:t>
            </a:r>
            <a:r>
              <a:rPr lang="en-US" dirty="0" smtClean="0"/>
              <a:t>FreeBSD Jails, IBM Logical Partition (LPAR), </a:t>
            </a:r>
            <a:r>
              <a:rPr lang="en-US" dirty="0" err="1" smtClean="0"/>
              <a:t>SolarisZones</a:t>
            </a:r>
            <a:r>
              <a:rPr lang="en-US" dirty="0" smtClean="0"/>
              <a:t> and Containers, Parallels </a:t>
            </a:r>
            <a:r>
              <a:rPr lang="en-US" dirty="0" err="1" smtClean="0"/>
              <a:t>Virtuozzo</a:t>
            </a:r>
            <a:r>
              <a:rPr lang="en-US" dirty="0" smtClean="0"/>
              <a:t> Containers, </a:t>
            </a:r>
            <a:r>
              <a:rPr lang="en-US" dirty="0" err="1" smtClean="0"/>
              <a:t>OpenVZ</a:t>
            </a:r>
            <a:r>
              <a:rPr lang="en-US" dirty="0" smtClean="0"/>
              <a:t>, </a:t>
            </a:r>
            <a:r>
              <a:rPr lang="en-US" dirty="0" err="1" smtClean="0"/>
              <a:t>iCore</a:t>
            </a:r>
            <a:r>
              <a:rPr lang="en-US" dirty="0" smtClean="0"/>
              <a:t> Virtual Accounts, Free Virtual Private Server (</a:t>
            </a:r>
            <a:r>
              <a:rPr lang="en-US" dirty="0" err="1" smtClean="0"/>
              <a:t>FreeVPS</a:t>
            </a:r>
            <a:r>
              <a:rPr lang="en-US" dirty="0" smtClean="0"/>
              <a:t>).</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Programming language-level virtualization </a:t>
            </a:r>
            <a:endParaRPr lang="en-US" dirty="0"/>
          </a:p>
        </p:txBody>
      </p:sp>
      <p:sp>
        <p:nvSpPr>
          <p:cNvPr id="3" name="Content Placeholder 2"/>
          <p:cNvSpPr>
            <a:spLocks noGrp="1"/>
          </p:cNvSpPr>
          <p:nvPr>
            <p:ph idx="1"/>
          </p:nvPr>
        </p:nvSpPr>
        <p:spPr>
          <a:xfrm>
            <a:off x="304800" y="1600200"/>
            <a:ext cx="8458200" cy="4525963"/>
          </a:xfrm>
        </p:spPr>
        <p:txBody>
          <a:bodyPr>
            <a:normAutofit fontScale="92500" lnSpcReduction="20000"/>
          </a:bodyPr>
          <a:lstStyle/>
          <a:p>
            <a:pPr algn="just"/>
            <a:r>
              <a:rPr lang="en-US" dirty="0" smtClean="0"/>
              <a:t>Programming language-level virtualization is mostly used to achieve ease of deployment of applications, managed execution, and portability across different platforms and operating systems.</a:t>
            </a:r>
          </a:p>
          <a:p>
            <a:pPr algn="just"/>
            <a:r>
              <a:rPr lang="en-US" dirty="0" smtClean="0"/>
              <a:t>It consists of a virtual machine executing the byte code of a program, which is the result of the compilation process.</a:t>
            </a:r>
          </a:p>
          <a:p>
            <a:pPr algn="just"/>
            <a:r>
              <a:rPr lang="en-US" dirty="0" smtClean="0"/>
              <a:t>At runtime, the byte code can be either interpreted or compiled on the fly against the underlying hardware instruction set. </a:t>
            </a:r>
          </a:p>
          <a:p>
            <a:pPr algn="just"/>
            <a:r>
              <a:rPr lang="en-US" dirty="0" err="1" smtClean="0"/>
              <a:t>E.g</a:t>
            </a:r>
            <a:r>
              <a:rPr lang="en-US" dirty="0" smtClean="0"/>
              <a:t>: Java, Python, Groovy, Ruby, .NET Framework</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Application-level virtualization </a:t>
            </a:r>
            <a:endParaRPr lang="en-US" dirty="0"/>
          </a:p>
        </p:txBody>
      </p:sp>
      <p:sp>
        <p:nvSpPr>
          <p:cNvPr id="3" name="Content Placeholder 2"/>
          <p:cNvSpPr>
            <a:spLocks noGrp="1"/>
          </p:cNvSpPr>
          <p:nvPr>
            <p:ph idx="1"/>
          </p:nvPr>
        </p:nvSpPr>
        <p:spPr>
          <a:xfrm>
            <a:off x="457200" y="838200"/>
            <a:ext cx="8229600" cy="5135563"/>
          </a:xfrm>
        </p:spPr>
        <p:txBody>
          <a:bodyPr>
            <a:noAutofit/>
          </a:bodyPr>
          <a:lstStyle/>
          <a:p>
            <a:pPr algn="just"/>
            <a:r>
              <a:rPr lang="en-US" sz="2400" dirty="0" smtClean="0"/>
              <a:t>Application-level virtualization is a technique </a:t>
            </a:r>
            <a:r>
              <a:rPr lang="en-US" sz="2400" b="1" dirty="0" smtClean="0"/>
              <a:t>allowing applications to be run in runtime environments that do not natively support all the features</a:t>
            </a:r>
            <a:r>
              <a:rPr lang="en-US" sz="2400" dirty="0" smtClean="0"/>
              <a:t> required by such applications.</a:t>
            </a:r>
          </a:p>
          <a:p>
            <a:pPr algn="just"/>
            <a:r>
              <a:rPr lang="en-US" sz="2400" dirty="0" smtClean="0"/>
              <a:t>applications are not installed in the expected runtime environment but are run as though they were. </a:t>
            </a:r>
          </a:p>
          <a:p>
            <a:pPr algn="just"/>
            <a:r>
              <a:rPr lang="en-US" sz="2400" dirty="0" smtClean="0"/>
              <a:t>Such emulation is performed by a thin layer—a program or an operating system component that is in charge of executing the application.</a:t>
            </a:r>
          </a:p>
          <a:p>
            <a:pPr algn="just"/>
            <a:r>
              <a:rPr lang="en-US" sz="2400" b="1" dirty="0" smtClean="0"/>
              <a:t>Interpretation. </a:t>
            </a:r>
            <a:r>
              <a:rPr lang="en-US" sz="2400" dirty="0" smtClean="0"/>
              <a:t>In this technique every source instruction is interpreted by an emulator for executing native ISA instructions, leading to poor performance.</a:t>
            </a:r>
          </a:p>
          <a:p>
            <a:pPr algn="just"/>
            <a:r>
              <a:rPr lang="en-US" sz="2400" b="1" dirty="0" smtClean="0"/>
              <a:t>Binary translation. </a:t>
            </a:r>
            <a:r>
              <a:rPr lang="en-US" sz="2400" dirty="0" smtClean="0"/>
              <a:t>In this technique every source instruction is converted to native instructions with equivalent functions.</a:t>
            </a:r>
          </a:p>
          <a:p>
            <a:pPr algn="just"/>
            <a:r>
              <a:rPr lang="en-US" sz="2400" dirty="0" err="1" smtClean="0"/>
              <a:t>E.g</a:t>
            </a:r>
            <a:r>
              <a:rPr lang="en-US" sz="2400" dirty="0" smtClean="0"/>
              <a:t>: </a:t>
            </a:r>
            <a:r>
              <a:rPr lang="en-US" sz="2400" b="1" dirty="0" smtClean="0"/>
              <a:t>Application virtualization :</a:t>
            </a:r>
            <a:r>
              <a:rPr lang="en-US" sz="2400" dirty="0" smtClean="0"/>
              <a:t> Wine</a:t>
            </a:r>
            <a:endParaRPr lang="en-US"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Storage virtualization </a:t>
            </a:r>
            <a:endParaRPr lang="en-US" dirty="0"/>
          </a:p>
        </p:txBody>
      </p:sp>
      <p:sp>
        <p:nvSpPr>
          <p:cNvPr id="3" name="Content Placeholder 2"/>
          <p:cNvSpPr>
            <a:spLocks noGrp="1"/>
          </p:cNvSpPr>
          <p:nvPr>
            <p:ph idx="1"/>
          </p:nvPr>
        </p:nvSpPr>
        <p:spPr>
          <a:xfrm>
            <a:off x="457200" y="1066800"/>
            <a:ext cx="8229600" cy="5059363"/>
          </a:xfrm>
        </p:spPr>
        <p:txBody>
          <a:bodyPr>
            <a:normAutofit fontScale="92500"/>
          </a:bodyPr>
          <a:lstStyle/>
          <a:p>
            <a:pPr algn="just"/>
            <a:r>
              <a:rPr lang="en-US" dirty="0" smtClean="0"/>
              <a:t>Storage virtualization is a system administration practice that allows </a:t>
            </a:r>
            <a:r>
              <a:rPr lang="en-US" b="1" dirty="0" smtClean="0"/>
              <a:t>decoupling the physical organization of the hardware from its logical representation.</a:t>
            </a:r>
          </a:p>
          <a:p>
            <a:pPr algn="just"/>
            <a:r>
              <a:rPr lang="en-US" dirty="0" smtClean="0"/>
              <a:t>Using this technique, users do not have to be worried about the specific location of their data, which can be identified using a logical path. </a:t>
            </a:r>
          </a:p>
          <a:p>
            <a:pPr algn="just"/>
            <a:r>
              <a:rPr lang="en-US" b="1" dirty="0" err="1" smtClean="0"/>
              <a:t>E.g</a:t>
            </a:r>
            <a:r>
              <a:rPr lang="en-US" b="1" dirty="0" smtClean="0"/>
              <a:t>: storage area networks(SANs): </a:t>
            </a:r>
            <a:r>
              <a:rPr lang="en-US" dirty="0" smtClean="0"/>
              <a:t>use a network-accessible device through a large band width connection to provide storage facilities. </a:t>
            </a:r>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view of Cloud </a:t>
            </a:r>
            <a:r>
              <a:rPr lang="en-US" dirty="0" err="1" smtClean="0"/>
              <a:t>Compting</a:t>
            </a:r>
            <a:endParaRPr lang="en-US" dirty="0"/>
          </a:p>
        </p:txBody>
      </p:sp>
      <p:sp>
        <p:nvSpPr>
          <p:cNvPr id="3" name="Content Placeholder 2"/>
          <p:cNvSpPr>
            <a:spLocks noGrp="1"/>
          </p:cNvSpPr>
          <p:nvPr>
            <p:ph idx="1"/>
          </p:nvPr>
        </p:nvSpPr>
        <p:spPr/>
        <p:txBody>
          <a:bodyPr>
            <a:noAutofit/>
          </a:bodyPr>
          <a:lstStyle/>
          <a:p>
            <a:pPr algn="just">
              <a:buNone/>
            </a:pPr>
            <a:r>
              <a:rPr lang="en-US" sz="2000" i="1" dirty="0" smtClean="0"/>
              <a:t>“I </a:t>
            </a:r>
            <a:r>
              <a:rPr lang="en-US" sz="2400" i="1" dirty="0" smtClean="0"/>
              <a:t>don’t </a:t>
            </a:r>
            <a:r>
              <a:rPr lang="en-US" sz="2400" i="1" dirty="0"/>
              <a:t>care where my servers are, who manages them, where my documents are stored, or where my applications are hosted. I just want them always available and access them from any device connected through Internet. And I am willing to pay for this service for as a long as I need it</a:t>
            </a:r>
            <a:r>
              <a:rPr lang="en-US" sz="2400" i="1" dirty="0" smtClean="0"/>
              <a:t>.”</a:t>
            </a:r>
            <a:endParaRPr lang="en-US" sz="2400" i="1" dirty="0"/>
          </a:p>
          <a:p>
            <a:pPr algn="just"/>
            <a:r>
              <a:rPr lang="en-US" sz="2000" b="1" dirty="0" smtClean="0"/>
              <a:t>Web  </a:t>
            </a:r>
            <a:r>
              <a:rPr lang="en-US" sz="2400" b="1" dirty="0" smtClean="0"/>
              <a:t>2.0 </a:t>
            </a:r>
            <a:r>
              <a:rPr lang="en-US" sz="2400" dirty="0" smtClean="0"/>
              <a:t>technologies play a central role in making cloud computing an attractive opportunity for building computing systems</a:t>
            </a:r>
            <a:r>
              <a:rPr lang="en-US" dirty="0" smtClean="0"/>
              <a:t>.</a:t>
            </a:r>
          </a:p>
          <a:p>
            <a:pPr algn="just"/>
            <a:r>
              <a:rPr lang="en-US" sz="2400" b="1" dirty="0"/>
              <a:t>Service orientation </a:t>
            </a:r>
            <a:r>
              <a:rPr lang="en-US" sz="2400" dirty="0"/>
              <a:t>allows </a:t>
            </a:r>
            <a:r>
              <a:rPr lang="en-US" sz="2400" dirty="0" smtClean="0"/>
              <a:t>cloud computing to deliver its capabilities.</a:t>
            </a:r>
          </a:p>
          <a:p>
            <a:pPr algn="just"/>
            <a:r>
              <a:rPr lang="en-US" sz="2400" b="1" dirty="0"/>
              <a:t>virtualization </a:t>
            </a:r>
            <a:r>
              <a:rPr lang="en-US" sz="2400" dirty="0"/>
              <a:t>confers </a:t>
            </a:r>
            <a:r>
              <a:rPr lang="en-US" sz="2400" dirty="0" smtClean="0"/>
              <a:t>on cloud computing the necessary degree of customization, control</a:t>
            </a:r>
            <a:r>
              <a:rPr lang="en-US" sz="2400" dirty="0"/>
              <a:t>, </a:t>
            </a:r>
            <a:r>
              <a:rPr lang="en-US" sz="2400" dirty="0" smtClean="0"/>
              <a:t>and flexibility for building production and enterprise systems</a:t>
            </a:r>
            <a:r>
              <a:rPr lang="en-US" sz="2400" dirty="0"/>
              <a:t>.</a:t>
            </a:r>
            <a:endParaRPr lang="en-US" sz="2400" i="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Network virtualization </a:t>
            </a:r>
            <a:endParaRPr lang="en-US" dirty="0"/>
          </a:p>
        </p:txBody>
      </p:sp>
      <p:sp>
        <p:nvSpPr>
          <p:cNvPr id="3" name="Content Placeholder 2"/>
          <p:cNvSpPr>
            <a:spLocks noGrp="1"/>
          </p:cNvSpPr>
          <p:nvPr>
            <p:ph idx="1"/>
          </p:nvPr>
        </p:nvSpPr>
        <p:spPr>
          <a:xfrm>
            <a:off x="457200" y="1066800"/>
            <a:ext cx="8229600" cy="5059363"/>
          </a:xfrm>
        </p:spPr>
        <p:txBody>
          <a:bodyPr>
            <a:normAutofit fontScale="77500" lnSpcReduction="20000"/>
          </a:bodyPr>
          <a:lstStyle/>
          <a:p>
            <a:pPr algn="just"/>
            <a:r>
              <a:rPr lang="en-US" dirty="0" smtClean="0"/>
              <a:t>Network virtualization combines hardware appliances and specific software for the creation and management of a virtual network.</a:t>
            </a:r>
          </a:p>
          <a:p>
            <a:pPr algn="just"/>
            <a:r>
              <a:rPr lang="en-US" dirty="0" smtClean="0"/>
              <a:t>Network virtualization can aggregate different physical networks into a single logical network</a:t>
            </a:r>
            <a:r>
              <a:rPr lang="en-US" b="1" dirty="0" smtClean="0"/>
              <a:t>(external network virtualization</a:t>
            </a:r>
            <a:r>
              <a:rPr lang="en-US" dirty="0" smtClean="0"/>
              <a:t>)</a:t>
            </a:r>
          </a:p>
          <a:p>
            <a:pPr algn="just"/>
            <a:r>
              <a:rPr lang="en-US" dirty="0" smtClean="0"/>
              <a:t>Provide network-like functionality to an operating system partition(</a:t>
            </a:r>
            <a:r>
              <a:rPr lang="en-US" b="1" dirty="0" smtClean="0"/>
              <a:t>internal network virtualization).</a:t>
            </a:r>
          </a:p>
          <a:p>
            <a:pPr algn="just"/>
            <a:r>
              <a:rPr lang="en-US" dirty="0" smtClean="0"/>
              <a:t>The result of external network virtualization is generally a virtual LAN(VLAN). </a:t>
            </a:r>
          </a:p>
          <a:p>
            <a:pPr algn="just"/>
            <a:r>
              <a:rPr lang="en-US" dirty="0" smtClean="0"/>
              <a:t>Internal network virtualization is generally applied together with hardware and operating system-level virtualization.</a:t>
            </a:r>
          </a:p>
          <a:p>
            <a:pPr algn="just"/>
            <a:r>
              <a:rPr lang="en-US" dirty="0" smtClean="0"/>
              <a:t>The guest can share the same net- work interface of the host and use Network Address Translation (NAT) to access the network.</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Desktop virtualization </a:t>
            </a:r>
            <a:endParaRPr lang="en-US" dirty="0"/>
          </a:p>
        </p:txBody>
      </p:sp>
      <p:sp>
        <p:nvSpPr>
          <p:cNvPr id="3" name="Content Placeholder 2"/>
          <p:cNvSpPr>
            <a:spLocks noGrp="1"/>
          </p:cNvSpPr>
          <p:nvPr>
            <p:ph idx="1"/>
          </p:nvPr>
        </p:nvSpPr>
        <p:spPr>
          <a:xfrm>
            <a:off x="457200" y="1066800"/>
            <a:ext cx="8229600" cy="5059363"/>
          </a:xfrm>
        </p:spPr>
        <p:txBody>
          <a:bodyPr/>
          <a:lstStyle/>
          <a:p>
            <a:pPr algn="just"/>
            <a:r>
              <a:rPr lang="en-US" dirty="0" smtClean="0"/>
              <a:t>Desktop virtualization abstracts the desktop environment available on a personal computer </a:t>
            </a:r>
            <a:r>
              <a:rPr lang="en-US" dirty="0" err="1" smtClean="0"/>
              <a:t>inorder</a:t>
            </a:r>
            <a:r>
              <a:rPr lang="en-US" dirty="0" smtClean="0"/>
              <a:t> to provide access to it using a client/server approach.</a:t>
            </a:r>
          </a:p>
          <a:p>
            <a:pPr algn="just"/>
            <a:r>
              <a:rPr lang="en-US" dirty="0" smtClean="0"/>
              <a:t>Sun Virtual Desktop Infrastructure (VDI), Parallels Virtual Desktop Infrastructure (VDI), Citrix </a:t>
            </a:r>
            <a:r>
              <a:rPr lang="en-US" dirty="0" err="1" smtClean="0"/>
              <a:t>Xen</a:t>
            </a:r>
            <a:r>
              <a:rPr lang="en-US" dirty="0" smtClean="0"/>
              <a:t> Desktop.. </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Virtualization and cloud computing </a:t>
            </a:r>
            <a:endParaRPr lang="en-US" dirty="0"/>
          </a:p>
        </p:txBody>
      </p:sp>
      <p:sp>
        <p:nvSpPr>
          <p:cNvPr id="3" name="Content Placeholder 2"/>
          <p:cNvSpPr>
            <a:spLocks noGrp="1"/>
          </p:cNvSpPr>
          <p:nvPr>
            <p:ph idx="1"/>
          </p:nvPr>
        </p:nvSpPr>
        <p:spPr>
          <a:xfrm>
            <a:off x="457200" y="990600"/>
            <a:ext cx="8229600" cy="5135563"/>
          </a:xfrm>
        </p:spPr>
        <p:txBody>
          <a:bodyPr>
            <a:normAutofit lnSpcReduction="10000"/>
          </a:bodyPr>
          <a:lstStyle/>
          <a:p>
            <a:pPr algn="just"/>
            <a:r>
              <a:rPr lang="en-US" dirty="0" smtClean="0"/>
              <a:t>Virtualization in cloud computing allows the customization, security, isolation, and manageability that are fundamental for delivering IT services on demand.</a:t>
            </a:r>
          </a:p>
          <a:p>
            <a:pPr algn="just"/>
            <a:r>
              <a:rPr lang="en-US" dirty="0" smtClean="0"/>
              <a:t>Virtualization technologies are primarily used to offer configurable computing environments and storage.</a:t>
            </a:r>
          </a:p>
          <a:p>
            <a:pPr algn="just"/>
            <a:r>
              <a:rPr lang="en-US" i="1" dirty="0" smtClean="0"/>
              <a:t>Hardware (</a:t>
            </a:r>
            <a:r>
              <a:rPr lang="en-US" dirty="0" smtClean="0"/>
              <a:t>Infrastructure-as-a-Service)</a:t>
            </a:r>
            <a:r>
              <a:rPr lang="en-US" i="1" dirty="0" smtClean="0"/>
              <a:t> and programming language(</a:t>
            </a:r>
            <a:r>
              <a:rPr lang="en-US" dirty="0" smtClean="0"/>
              <a:t>Platform-as-a-Service)</a:t>
            </a:r>
            <a:r>
              <a:rPr lang="en-US" i="1" dirty="0" smtClean="0"/>
              <a:t> virtualization </a:t>
            </a:r>
            <a:r>
              <a:rPr lang="en-US" dirty="0" smtClean="0"/>
              <a:t>are the techniques adopted in cloud computing systems.</a:t>
            </a:r>
          </a:p>
          <a:p>
            <a:pPr algn="just"/>
            <a:endParaRPr lang="en-US" dirty="0" smtClean="0"/>
          </a:p>
          <a:p>
            <a:pPr algn="just"/>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server consolidation virtual machine migration </a:t>
            </a:r>
            <a:endParaRPr lang="en-US" b="1" dirty="0"/>
          </a:p>
        </p:txBody>
      </p:sp>
      <p:pic>
        <p:nvPicPr>
          <p:cNvPr id="27650" name="Picture 2"/>
          <p:cNvPicPr>
            <a:picLocks noChangeAspect="1" noChangeArrowheads="1"/>
          </p:cNvPicPr>
          <p:nvPr/>
        </p:nvPicPr>
        <p:blipFill>
          <a:blip r:embed="rId2"/>
          <a:srcRect/>
          <a:stretch>
            <a:fillRect/>
          </a:stretch>
        </p:blipFill>
        <p:spPr bwMode="auto">
          <a:xfrm>
            <a:off x="838200" y="1371600"/>
            <a:ext cx="7183732" cy="5486400"/>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Pros and cons of virtualization </a:t>
            </a:r>
            <a:endParaRPr lang="en-US" dirty="0"/>
          </a:p>
        </p:txBody>
      </p:sp>
      <p:sp>
        <p:nvSpPr>
          <p:cNvPr id="3" name="Content Placeholder 2"/>
          <p:cNvSpPr>
            <a:spLocks noGrp="1"/>
          </p:cNvSpPr>
          <p:nvPr>
            <p:ph idx="1"/>
          </p:nvPr>
        </p:nvSpPr>
        <p:spPr>
          <a:xfrm>
            <a:off x="457200" y="914400"/>
            <a:ext cx="8229600" cy="5211763"/>
          </a:xfrm>
        </p:spPr>
        <p:txBody>
          <a:bodyPr/>
          <a:lstStyle/>
          <a:p>
            <a:pPr algn="just"/>
            <a:r>
              <a:rPr lang="en-US" b="1" dirty="0" smtClean="0"/>
              <a:t>Pros</a:t>
            </a:r>
          </a:p>
          <a:p>
            <a:pPr algn="just"/>
            <a:r>
              <a:rPr lang="en-US" dirty="0" smtClean="0"/>
              <a:t>Managed execution and isolation: building secure and controllable computing environments.</a:t>
            </a:r>
          </a:p>
          <a:p>
            <a:r>
              <a:rPr lang="en-US" dirty="0" smtClean="0"/>
              <a:t>Portability:</a:t>
            </a:r>
          </a:p>
          <a:p>
            <a:r>
              <a:rPr lang="en-US" dirty="0" smtClean="0"/>
              <a:t>more efficient use of resources. </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Cons</a:t>
            </a:r>
            <a:endParaRPr lang="en-US" dirty="0"/>
          </a:p>
        </p:txBody>
      </p:sp>
      <p:sp>
        <p:nvSpPr>
          <p:cNvPr id="3" name="Content Placeholder 2"/>
          <p:cNvSpPr>
            <a:spLocks noGrp="1"/>
          </p:cNvSpPr>
          <p:nvPr>
            <p:ph idx="1"/>
          </p:nvPr>
        </p:nvSpPr>
        <p:spPr>
          <a:xfrm>
            <a:off x="457200" y="1066800"/>
            <a:ext cx="8229600" cy="5059363"/>
          </a:xfrm>
        </p:spPr>
        <p:txBody>
          <a:bodyPr/>
          <a:lstStyle/>
          <a:p>
            <a:pPr algn="just"/>
            <a:r>
              <a:rPr lang="en-US" b="1" dirty="0" smtClean="0"/>
              <a:t>Performance degradation:  </a:t>
            </a:r>
            <a:r>
              <a:rPr lang="en-US" dirty="0" smtClean="0"/>
              <a:t>Since virtualization interposes an abstraction layer between the guest and the host, the guest can experience increased latencies. </a:t>
            </a:r>
          </a:p>
          <a:p>
            <a:pPr algn="just"/>
            <a:r>
              <a:rPr lang="en-US" dirty="0" smtClean="0"/>
              <a:t>Inefficiency and degraded user experience </a:t>
            </a:r>
          </a:p>
          <a:p>
            <a:pPr algn="just"/>
            <a:r>
              <a:rPr lang="en-US" dirty="0" smtClean="0"/>
              <a:t>Security holes and new threats </a:t>
            </a:r>
          </a:p>
          <a:p>
            <a:pPr algn="just"/>
            <a:endParaRPr lang="en-US" b="1"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err="1" smtClean="0"/>
              <a:t>Xen</a:t>
            </a:r>
            <a:r>
              <a:rPr lang="en-US" dirty="0" smtClean="0"/>
              <a:t>: </a:t>
            </a:r>
            <a:r>
              <a:rPr lang="en-US" dirty="0" err="1" smtClean="0"/>
              <a:t>paravirtualization</a:t>
            </a:r>
            <a:r>
              <a:rPr lang="en-US" dirty="0" smtClean="0"/>
              <a:t> </a:t>
            </a:r>
            <a:endParaRPr lang="en-US" dirty="0"/>
          </a:p>
        </p:txBody>
      </p:sp>
      <p:sp>
        <p:nvSpPr>
          <p:cNvPr id="3" name="Content Placeholder 2"/>
          <p:cNvSpPr>
            <a:spLocks noGrp="1"/>
          </p:cNvSpPr>
          <p:nvPr>
            <p:ph idx="1"/>
          </p:nvPr>
        </p:nvSpPr>
        <p:spPr>
          <a:xfrm>
            <a:off x="457200" y="914400"/>
            <a:ext cx="8229600" cy="5211763"/>
          </a:xfrm>
        </p:spPr>
        <p:txBody>
          <a:bodyPr/>
          <a:lstStyle/>
          <a:p>
            <a:pPr algn="just"/>
            <a:r>
              <a:rPr lang="en-US" dirty="0" err="1" smtClean="0"/>
              <a:t>Xen</a:t>
            </a:r>
            <a:r>
              <a:rPr lang="en-US" dirty="0" smtClean="0"/>
              <a:t> is an open-source initiative implementing a virtualization platform based on </a:t>
            </a:r>
            <a:r>
              <a:rPr lang="en-US" dirty="0" err="1" smtClean="0"/>
              <a:t>paravirtualization</a:t>
            </a:r>
            <a:r>
              <a:rPr lang="en-US" dirty="0" smtClean="0"/>
              <a:t>. </a:t>
            </a:r>
          </a:p>
          <a:p>
            <a:pPr algn="just"/>
            <a:r>
              <a:rPr lang="en-US" dirty="0" err="1" smtClean="0"/>
              <a:t>Xen</a:t>
            </a:r>
            <a:r>
              <a:rPr lang="en-US" dirty="0" smtClean="0"/>
              <a:t>-based technology is used for either desktop virtualization or server virtualization.</a:t>
            </a:r>
          </a:p>
          <a:p>
            <a:pPr algn="just"/>
            <a:r>
              <a:rPr lang="en-US" dirty="0" err="1" smtClean="0"/>
              <a:t>Xen</a:t>
            </a:r>
            <a:r>
              <a:rPr lang="en-US" dirty="0" smtClean="0"/>
              <a:t> Cloud Platform (XCP)</a:t>
            </a:r>
          </a:p>
          <a:p>
            <a:pPr algn="just"/>
            <a:r>
              <a:rPr lang="en-US" dirty="0" err="1" smtClean="0"/>
              <a:t>Xen</a:t>
            </a:r>
            <a:r>
              <a:rPr lang="en-US" dirty="0" smtClean="0"/>
              <a:t> Hypervisor, which constitutes the core technology of </a:t>
            </a:r>
            <a:r>
              <a:rPr lang="en-US" dirty="0" err="1" smtClean="0"/>
              <a:t>Xen</a:t>
            </a:r>
            <a:r>
              <a:rPr lang="en-US" dirty="0" smtClean="0"/>
              <a:t>.</a:t>
            </a:r>
          </a:p>
          <a:p>
            <a:pPr algn="just"/>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Architecture of </a:t>
            </a:r>
            <a:r>
              <a:rPr lang="en-US" dirty="0" err="1" smtClean="0"/>
              <a:t>Xen</a:t>
            </a:r>
            <a:r>
              <a:rPr lang="en-US" dirty="0" smtClean="0"/>
              <a:t> </a:t>
            </a:r>
            <a:endParaRPr lang="en-US" dirty="0"/>
          </a:p>
        </p:txBody>
      </p:sp>
      <p:pic>
        <p:nvPicPr>
          <p:cNvPr id="27650" name="Picture 2"/>
          <p:cNvPicPr>
            <a:picLocks noChangeAspect="1" noChangeArrowheads="1"/>
          </p:cNvPicPr>
          <p:nvPr/>
        </p:nvPicPr>
        <p:blipFill>
          <a:blip r:embed="rId2"/>
          <a:srcRect/>
          <a:stretch>
            <a:fillRect/>
          </a:stretch>
        </p:blipFill>
        <p:spPr bwMode="auto">
          <a:xfrm>
            <a:off x="0" y="871285"/>
            <a:ext cx="9144000" cy="6018154"/>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VMware: full virtualization </a:t>
            </a:r>
            <a:endParaRPr lang="en-US" dirty="0"/>
          </a:p>
        </p:txBody>
      </p:sp>
      <p:sp>
        <p:nvSpPr>
          <p:cNvPr id="3" name="Content Placeholder 2"/>
          <p:cNvSpPr>
            <a:spLocks noGrp="1"/>
          </p:cNvSpPr>
          <p:nvPr>
            <p:ph idx="1"/>
          </p:nvPr>
        </p:nvSpPr>
        <p:spPr>
          <a:xfrm>
            <a:off x="457200" y="914400"/>
            <a:ext cx="8229600" cy="5211763"/>
          </a:xfrm>
        </p:spPr>
        <p:txBody>
          <a:bodyPr/>
          <a:lstStyle/>
          <a:p>
            <a:pPr algn="just"/>
            <a:r>
              <a:rPr lang="en-US" dirty="0" smtClean="0"/>
              <a:t>VMware’s technology is based on the concept of full virtualization, where the underlying hardware is replicated and made available to the guest operating system, which runs unaware of such abstraction layers and does not need to be modified.</a:t>
            </a:r>
          </a:p>
          <a:p>
            <a:pPr algn="just"/>
            <a:r>
              <a:rPr lang="en-US" dirty="0" smtClean="0"/>
              <a:t>VMware implements full virtualization either in the desktop environment, by means of Type II hypervisors, or in the server environment, by means of Type I hypervisors.</a:t>
            </a:r>
          </a:p>
          <a:p>
            <a:pPr algn="just"/>
            <a:endParaRPr lang="en-US" dirty="0" smtClean="0"/>
          </a:p>
          <a:p>
            <a:pPr algn="just"/>
            <a:endParaRPr lang="en-US" dirty="0" smtClean="0"/>
          </a:p>
          <a:p>
            <a:pPr algn="just"/>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p:cNvPicPr>
            <a:picLocks noChangeAspect="1" noChangeArrowheads="1"/>
          </p:cNvPicPr>
          <p:nvPr/>
        </p:nvPicPr>
        <p:blipFill>
          <a:blip r:embed="rId3"/>
          <a:srcRect/>
          <a:stretch>
            <a:fillRect/>
          </a:stretch>
        </p:blipFill>
        <p:spPr bwMode="auto">
          <a:xfrm>
            <a:off x="457200" y="609600"/>
            <a:ext cx="8474706" cy="5638800"/>
          </a:xfrm>
          <a:prstGeom prst="rect">
            <a:avLst/>
          </a:prstGeom>
          <a:noFill/>
          <a:ln w="9525">
            <a:noFill/>
            <a:miter lim="800000"/>
            <a:headEnd/>
            <a:tailEnd/>
          </a:ln>
          <a:effectLst/>
        </p:spPr>
      </p:pic>
      <p:sp>
        <p:nvSpPr>
          <p:cNvPr id="5" name="TextBox 4"/>
          <p:cNvSpPr txBox="1"/>
          <p:nvPr/>
        </p:nvSpPr>
        <p:spPr>
          <a:xfrm>
            <a:off x="533400" y="228600"/>
            <a:ext cx="8382000" cy="461665"/>
          </a:xfrm>
          <a:prstGeom prst="rect">
            <a:avLst/>
          </a:prstGeom>
          <a:noFill/>
        </p:spPr>
        <p:txBody>
          <a:bodyPr wrap="square" rtlCol="0">
            <a:spAutoFit/>
          </a:bodyPr>
          <a:lstStyle/>
          <a:p>
            <a:pPr algn="ctr"/>
            <a:r>
              <a:rPr lang="en-US" sz="2400" b="1" dirty="0" smtClean="0"/>
              <a:t>End-User (Desktop) Virtualization</a:t>
            </a:r>
            <a:endParaRPr lang="en-US" sz="2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609600"/>
          </a:xfrm>
        </p:spPr>
        <p:txBody>
          <a:bodyPr>
            <a:normAutofit fontScale="90000"/>
          </a:bodyPr>
          <a:lstStyle/>
          <a:p>
            <a:r>
              <a:rPr lang="en-US" dirty="0"/>
              <a:t>The vision of cloud computing</a:t>
            </a:r>
            <a:endParaRPr lang="en-US" altLang="en-US" dirty="0" smtClean="0"/>
          </a:p>
        </p:txBody>
      </p:sp>
      <p:pic>
        <p:nvPicPr>
          <p:cNvPr id="1027" name="Picture 3"/>
          <p:cNvPicPr>
            <a:picLocks noChangeAspect="1" noChangeArrowheads="1"/>
          </p:cNvPicPr>
          <p:nvPr/>
        </p:nvPicPr>
        <p:blipFill>
          <a:blip r:embed="rId2"/>
          <a:srcRect t="7407" r="407" b="-4938"/>
          <a:stretch>
            <a:fillRect/>
          </a:stretch>
        </p:blipFill>
        <p:spPr bwMode="auto">
          <a:xfrm>
            <a:off x="0" y="609600"/>
            <a:ext cx="9144000" cy="6019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algn="just"/>
            <a:r>
              <a:rPr lang="en-US" b="1" dirty="0" smtClean="0"/>
              <a:t>VMware Player </a:t>
            </a:r>
            <a:r>
              <a:rPr lang="en-US" dirty="0" smtClean="0"/>
              <a:t>is a reduced version of VMware Workstation that allows creating and playing virtual machines in a Windows or Linux operating environment.</a:t>
            </a:r>
          </a:p>
          <a:p>
            <a:pPr algn="just"/>
            <a:r>
              <a:rPr lang="en-US" b="1" dirty="0" smtClean="0"/>
              <a:t>VMware ACE, </a:t>
            </a:r>
            <a:r>
              <a:rPr lang="en-US" dirty="0" smtClean="0"/>
              <a:t>a similar product to VMware Workstation, creates policy-wrapped virtual machines for deploying secure corporate virtual environments on end-user computers.</a:t>
            </a:r>
          </a:p>
          <a:p>
            <a:pPr algn="just"/>
            <a:r>
              <a:rPr lang="en-US" dirty="0" smtClean="0"/>
              <a:t>VMware </a:t>
            </a:r>
            <a:r>
              <a:rPr lang="en-US" dirty="0" err="1" smtClean="0"/>
              <a:t>ThinApp</a:t>
            </a:r>
            <a:r>
              <a:rPr lang="en-US" dirty="0" smtClean="0"/>
              <a:t> is a solution for application virtualization.</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699" name="Picture 3"/>
          <p:cNvPicPr>
            <a:picLocks noChangeAspect="1" noChangeArrowheads="1"/>
          </p:cNvPicPr>
          <p:nvPr/>
        </p:nvPicPr>
        <p:blipFill>
          <a:blip r:embed="rId2"/>
          <a:srcRect/>
          <a:stretch>
            <a:fillRect/>
          </a:stretch>
        </p:blipFill>
        <p:spPr bwMode="auto">
          <a:xfrm>
            <a:off x="0" y="0"/>
            <a:ext cx="9009975" cy="6477000"/>
          </a:xfrm>
          <a:prstGeom prst="rect">
            <a:avLst/>
          </a:prstGeom>
          <a:noFill/>
          <a:ln w="9525">
            <a:noFill/>
            <a:miter lim="800000"/>
            <a:headEnd/>
            <a:tailEnd/>
          </a:ln>
          <a:effectLst/>
        </p:spPr>
      </p:pic>
      <p:sp>
        <p:nvSpPr>
          <p:cNvPr id="5" name="TextBox 4"/>
          <p:cNvSpPr txBox="1"/>
          <p:nvPr/>
        </p:nvSpPr>
        <p:spPr>
          <a:xfrm>
            <a:off x="838200" y="0"/>
            <a:ext cx="7119176" cy="461665"/>
          </a:xfrm>
          <a:prstGeom prst="rect">
            <a:avLst/>
          </a:prstGeom>
          <a:noFill/>
        </p:spPr>
        <p:txBody>
          <a:bodyPr wrap="square" rtlCol="0">
            <a:spAutoFit/>
          </a:bodyPr>
          <a:lstStyle/>
          <a:p>
            <a:pPr algn="ctr"/>
            <a:r>
              <a:rPr lang="en-US" sz="2400" b="1" dirty="0" smtClean="0"/>
              <a:t>Server Virtualization</a:t>
            </a:r>
            <a:endParaRPr lang="en-US" sz="2400" b="1"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22" name="Picture 2"/>
          <p:cNvPicPr>
            <a:picLocks noChangeAspect="1" noChangeArrowheads="1"/>
          </p:cNvPicPr>
          <p:nvPr/>
        </p:nvPicPr>
        <p:blipFill>
          <a:blip r:embed="rId3"/>
          <a:srcRect/>
          <a:stretch>
            <a:fillRect/>
          </a:stretch>
        </p:blipFill>
        <p:spPr bwMode="auto">
          <a:xfrm>
            <a:off x="228600" y="304800"/>
            <a:ext cx="8915400" cy="6172200"/>
          </a:xfrm>
          <a:prstGeom prst="rect">
            <a:avLst/>
          </a:prstGeom>
          <a:noFill/>
          <a:ln w="9525">
            <a:noFill/>
            <a:miter lim="800000"/>
            <a:headEnd/>
            <a:tailEnd/>
          </a:ln>
          <a:effectLst/>
        </p:spPr>
      </p:pic>
      <p:sp>
        <p:nvSpPr>
          <p:cNvPr id="5" name="TextBox 4"/>
          <p:cNvSpPr txBox="1"/>
          <p:nvPr/>
        </p:nvSpPr>
        <p:spPr>
          <a:xfrm>
            <a:off x="1066800" y="609600"/>
            <a:ext cx="3488647" cy="646331"/>
          </a:xfrm>
          <a:prstGeom prst="rect">
            <a:avLst/>
          </a:prstGeom>
          <a:noFill/>
        </p:spPr>
        <p:txBody>
          <a:bodyPr wrap="none" rtlCol="0">
            <a:spAutoFit/>
          </a:bodyPr>
          <a:lstStyle/>
          <a:p>
            <a:r>
              <a:rPr lang="en-US" dirty="0" smtClean="0"/>
              <a:t>Common Information model (CIM)</a:t>
            </a:r>
          </a:p>
          <a:p>
            <a:r>
              <a:rPr lang="en-US" dirty="0" smtClean="0"/>
              <a:t>Direct Client User Interface ( DCUI) </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1746" name="Picture 2"/>
          <p:cNvPicPr>
            <a:picLocks noChangeAspect="1" noChangeArrowheads="1"/>
          </p:cNvPicPr>
          <p:nvPr/>
        </p:nvPicPr>
        <p:blipFill>
          <a:blip r:embed="rId2"/>
          <a:srcRect/>
          <a:stretch>
            <a:fillRect/>
          </a:stretch>
        </p:blipFill>
        <p:spPr bwMode="auto">
          <a:xfrm>
            <a:off x="200297" y="381000"/>
            <a:ext cx="8943703" cy="62356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smtClean="0"/>
              <a:t>Microsoft Hyper-V </a:t>
            </a:r>
            <a:endParaRPr lang="en-US" dirty="0"/>
          </a:p>
        </p:txBody>
      </p:sp>
      <p:sp>
        <p:nvSpPr>
          <p:cNvPr id="3" name="Content Placeholder 2"/>
          <p:cNvSpPr>
            <a:spLocks noGrp="1"/>
          </p:cNvSpPr>
          <p:nvPr>
            <p:ph idx="1"/>
          </p:nvPr>
        </p:nvSpPr>
        <p:spPr>
          <a:xfrm>
            <a:off x="457200" y="990600"/>
            <a:ext cx="8229600" cy="5135563"/>
          </a:xfrm>
        </p:spPr>
        <p:txBody>
          <a:bodyPr/>
          <a:lstStyle/>
          <a:p>
            <a:pPr algn="just"/>
            <a:r>
              <a:rPr lang="en-US" dirty="0" smtClean="0"/>
              <a:t>Hyper-V is an infrastructure virtualization solution developed by Microsoft for server virtualization. </a:t>
            </a:r>
          </a:p>
          <a:p>
            <a:pPr algn="just"/>
            <a:r>
              <a:rPr lang="en-US" dirty="0" smtClean="0"/>
              <a:t>Hyper-V is currently shipped as a component of Windows Server 2008 R2.</a:t>
            </a:r>
          </a:p>
          <a:p>
            <a:pPr algn="just"/>
            <a:r>
              <a:rPr lang="en-US" dirty="0" smtClean="0"/>
              <a:t>it uses a hypervisor-based approach to hardware virtualization.</a:t>
            </a:r>
          </a:p>
          <a:p>
            <a:pPr algn="just"/>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2770" name="Picture 2"/>
          <p:cNvPicPr>
            <a:picLocks noChangeAspect="1" noChangeArrowheads="1"/>
          </p:cNvPicPr>
          <p:nvPr/>
        </p:nvPicPr>
        <p:blipFill>
          <a:blip r:embed="rId2"/>
          <a:srcRect/>
          <a:stretch>
            <a:fillRect/>
          </a:stretch>
        </p:blipFill>
        <p:spPr bwMode="auto">
          <a:xfrm>
            <a:off x="0" y="1"/>
            <a:ext cx="9144000" cy="6858000"/>
          </a:xfrm>
          <a:prstGeom prst="rect">
            <a:avLst/>
          </a:prstGeom>
          <a:noFill/>
          <a:ln w="9525">
            <a:noFill/>
            <a:miter lim="800000"/>
            <a:headEnd/>
            <a:tailEnd/>
          </a:ln>
          <a:effectLst/>
        </p:spPr>
      </p:pic>
      <p:sp>
        <p:nvSpPr>
          <p:cNvPr id="5" name="TextBox 4"/>
          <p:cNvSpPr txBox="1"/>
          <p:nvPr/>
        </p:nvSpPr>
        <p:spPr>
          <a:xfrm>
            <a:off x="2133600" y="6096000"/>
            <a:ext cx="8538407" cy="369332"/>
          </a:xfrm>
          <a:prstGeom prst="rect">
            <a:avLst/>
          </a:prstGeom>
          <a:noFill/>
        </p:spPr>
        <p:txBody>
          <a:bodyPr wrap="square" rtlCol="0">
            <a:spAutoFit/>
          </a:bodyPr>
          <a:lstStyle/>
          <a:p>
            <a:r>
              <a:rPr lang="en-US" dirty="0" smtClean="0"/>
              <a:t>Memory Service Routine, Advanced Programmable Interrupt Controller</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Cloud Computing Architecture</a:t>
            </a:r>
            <a:endParaRPr lang="en-US" b="1" dirty="0"/>
          </a:p>
        </p:txBody>
      </p:sp>
      <p:pic>
        <p:nvPicPr>
          <p:cNvPr id="28674" name="Picture 2"/>
          <p:cNvPicPr>
            <a:picLocks noGrp="1" noChangeAspect="1" noChangeArrowheads="1"/>
          </p:cNvPicPr>
          <p:nvPr>
            <p:ph idx="1"/>
          </p:nvPr>
        </p:nvPicPr>
        <p:blipFill>
          <a:blip r:embed="rId2"/>
          <a:srcRect/>
          <a:stretch>
            <a:fillRect/>
          </a:stretch>
        </p:blipFill>
        <p:spPr bwMode="auto">
          <a:xfrm>
            <a:off x="0" y="990600"/>
            <a:ext cx="91440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9698" name="Picture 2"/>
          <p:cNvPicPr>
            <a:picLocks noChangeAspect="1" noChangeArrowheads="1"/>
          </p:cNvPicPr>
          <p:nvPr/>
        </p:nvPicPr>
        <p:blipFill>
          <a:blip r:embed="rId2"/>
          <a:srcRect/>
          <a:stretch>
            <a:fillRect/>
          </a:stretch>
        </p:blipFill>
        <p:spPr bwMode="auto">
          <a:xfrm>
            <a:off x="66675" y="381000"/>
            <a:ext cx="9010650" cy="594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p:spPr>
        <p:txBody>
          <a:bodyPr>
            <a:normAutofit fontScale="90000"/>
          </a:bodyPr>
          <a:lstStyle/>
          <a:p>
            <a:r>
              <a:rPr lang="en-US" dirty="0" smtClean="0"/>
              <a:t>Infrastructure- and hardware-as-a-service </a:t>
            </a:r>
            <a:endParaRPr lang="en-US" dirty="0"/>
          </a:p>
        </p:txBody>
      </p:sp>
      <p:sp>
        <p:nvSpPr>
          <p:cNvPr id="4" name="Content Placeholder 3"/>
          <p:cNvSpPr>
            <a:spLocks noGrp="1"/>
          </p:cNvSpPr>
          <p:nvPr>
            <p:ph idx="1"/>
          </p:nvPr>
        </p:nvSpPr>
        <p:spPr/>
        <p:txBody>
          <a:bodyPr/>
          <a:lstStyle/>
          <a:p>
            <a:endParaRPr lang="en-US"/>
          </a:p>
        </p:txBody>
      </p:sp>
      <p:pic>
        <p:nvPicPr>
          <p:cNvPr id="32769" name="Picture 1"/>
          <p:cNvPicPr>
            <a:picLocks noChangeAspect="1" noChangeArrowheads="1"/>
          </p:cNvPicPr>
          <p:nvPr/>
        </p:nvPicPr>
        <p:blipFill>
          <a:blip r:embed="rId2"/>
          <a:srcRect/>
          <a:stretch>
            <a:fillRect/>
          </a:stretch>
        </p:blipFill>
        <p:spPr bwMode="auto">
          <a:xfrm>
            <a:off x="-65031" y="862013"/>
            <a:ext cx="9209031" cy="60532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smtClean="0"/>
              <a:t>Platform as a service </a:t>
            </a:r>
            <a:endParaRPr lang="en-US" dirty="0"/>
          </a:p>
        </p:txBody>
      </p:sp>
      <p:pic>
        <p:nvPicPr>
          <p:cNvPr id="31746" name="Picture 2"/>
          <p:cNvPicPr>
            <a:picLocks noGrp="1" noChangeAspect="1" noChangeArrowheads="1"/>
          </p:cNvPicPr>
          <p:nvPr>
            <p:ph idx="1"/>
          </p:nvPr>
        </p:nvPicPr>
        <p:blipFill>
          <a:blip r:embed="rId2"/>
          <a:srcRect/>
          <a:stretch>
            <a:fillRect/>
          </a:stretch>
        </p:blipFill>
        <p:spPr bwMode="auto">
          <a:xfrm>
            <a:off x="0" y="838200"/>
            <a:ext cx="9144000"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a:t>Defining a cloud</a:t>
            </a:r>
          </a:p>
        </p:txBody>
      </p:sp>
      <p:sp>
        <p:nvSpPr>
          <p:cNvPr id="3" name="Rectangle 2"/>
          <p:cNvSpPr/>
          <p:nvPr/>
        </p:nvSpPr>
        <p:spPr>
          <a:xfrm>
            <a:off x="457200" y="990600"/>
            <a:ext cx="8534400"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000" b="1" dirty="0" smtClean="0"/>
              <a:t>Definition </a:t>
            </a:r>
            <a:r>
              <a:rPr lang="en-US" sz="2000" b="1" dirty="0"/>
              <a:t>given by </a:t>
            </a:r>
            <a:r>
              <a:rPr lang="en-US" sz="2000" b="1" dirty="0" err="1" smtClean="0"/>
              <a:t>Armbrust</a:t>
            </a:r>
            <a:r>
              <a:rPr lang="en-US" sz="2000" b="1" dirty="0" smtClean="0"/>
              <a:t>: </a:t>
            </a:r>
            <a:r>
              <a:rPr lang="en-US" sz="2000" i="1" dirty="0" smtClean="0"/>
              <a:t>“</a:t>
            </a:r>
            <a:r>
              <a:rPr lang="en-US" sz="2000" dirty="0" smtClean="0"/>
              <a:t>Cloud computing refers to both the applications delivered as services over the Internet and the hardware and system software in the datacenters that provide those services. </a:t>
            </a:r>
            <a:r>
              <a:rPr lang="en-US" sz="2000" i="1" dirty="0" smtClean="0"/>
              <a:t> “</a:t>
            </a:r>
          </a:p>
          <a:p>
            <a:pPr algn="just"/>
            <a:r>
              <a:rPr lang="en-US" sz="2000" dirty="0" smtClean="0"/>
              <a:t>It introduces the concept </a:t>
            </a:r>
            <a:r>
              <a:rPr lang="en-US" sz="2000" dirty="0"/>
              <a:t>of </a:t>
            </a:r>
            <a:r>
              <a:rPr lang="en-US" sz="2000" b="1" dirty="0" smtClean="0"/>
              <a:t>everything as a service</a:t>
            </a:r>
            <a:r>
              <a:rPr lang="en-US" sz="2000" dirty="0"/>
              <a:t>, </a:t>
            </a:r>
            <a:r>
              <a:rPr lang="en-US" sz="2000" dirty="0" smtClean="0"/>
              <a:t>mostly referred as</a:t>
            </a:r>
            <a:r>
              <a:rPr lang="en-US" sz="2000" b="1" dirty="0" smtClean="0"/>
              <a:t> </a:t>
            </a:r>
            <a:r>
              <a:rPr lang="en-US" sz="2000" b="1" dirty="0" err="1" smtClean="0"/>
              <a:t>XaaS</a:t>
            </a:r>
            <a:r>
              <a:rPr lang="en-US" sz="2000" b="1" dirty="0" smtClean="0"/>
              <a:t>.</a:t>
            </a:r>
            <a:endParaRPr lang="en-US" sz="2000" b="1" i="1" dirty="0"/>
          </a:p>
        </p:txBody>
      </p:sp>
      <p:sp>
        <p:nvSpPr>
          <p:cNvPr id="5" name="Rectangle 4"/>
          <p:cNvSpPr/>
          <p:nvPr/>
        </p:nvSpPr>
        <p:spPr>
          <a:xfrm>
            <a:off x="457200" y="2895600"/>
            <a:ext cx="8534400" cy="163121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dirty="0"/>
              <a:t>U.S. National Institute of Standards and Technology (NIST): </a:t>
            </a:r>
            <a:r>
              <a:rPr lang="en-US" b="1" dirty="0" smtClean="0"/>
              <a:t> “</a:t>
            </a:r>
            <a:r>
              <a:rPr lang="en-US" sz="2000" i="1" dirty="0" smtClean="0"/>
              <a:t>Cloud </a:t>
            </a:r>
            <a:r>
              <a:rPr lang="en-US" sz="2000" i="1" dirty="0"/>
              <a:t>computing is a model for enabling ubiquitous, convenient, on-demand network access to a shared pool of configurable computing resources (e.g., networks, servers, storage, applications, and services) that can be rapidly provisioned and released with minimal management effort or service provider interaction</a:t>
            </a:r>
            <a:r>
              <a:rPr lang="en-US" sz="2000" i="1" dirty="0" smtClean="0"/>
              <a:t>.” </a:t>
            </a:r>
            <a:endParaRPr lang="en-US" i="1" dirty="0"/>
          </a:p>
        </p:txBody>
      </p:sp>
      <p:sp>
        <p:nvSpPr>
          <p:cNvPr id="6" name="Rectangle 5"/>
          <p:cNvSpPr/>
          <p:nvPr/>
        </p:nvSpPr>
        <p:spPr>
          <a:xfrm>
            <a:off x="457200" y="4724400"/>
            <a:ext cx="8534400"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t>According to </a:t>
            </a:r>
            <a:r>
              <a:rPr lang="en-US" b="1" dirty="0"/>
              <a:t>Reese</a:t>
            </a:r>
            <a:r>
              <a:rPr lang="en-US" dirty="0"/>
              <a:t> </a:t>
            </a:r>
            <a:r>
              <a:rPr lang="en-US" dirty="0" smtClean="0"/>
              <a:t>, </a:t>
            </a:r>
            <a:r>
              <a:rPr lang="en-US" dirty="0"/>
              <a:t>we can define three </a:t>
            </a:r>
            <a:r>
              <a:rPr lang="en-US" dirty="0" smtClean="0"/>
              <a:t>criteria:</a:t>
            </a:r>
          </a:p>
          <a:p>
            <a:r>
              <a:rPr lang="en-US" dirty="0" smtClean="0"/>
              <a:t>-The </a:t>
            </a:r>
            <a:r>
              <a:rPr lang="en-US" dirty="0"/>
              <a:t>service is accessible via a Web browser (nonproprietary) or a Web services application programming interface (API). </a:t>
            </a:r>
            <a:endParaRPr lang="en-US" dirty="0" smtClean="0"/>
          </a:p>
          <a:p>
            <a:r>
              <a:rPr lang="en-US" dirty="0" smtClean="0"/>
              <a:t>-Zero </a:t>
            </a:r>
            <a:r>
              <a:rPr lang="en-US" dirty="0"/>
              <a:t>capital expenditure is necessary to get started. </a:t>
            </a:r>
            <a:endParaRPr lang="en-US" dirty="0" smtClean="0"/>
          </a:p>
          <a:p>
            <a:r>
              <a:rPr lang="en-US" dirty="0" smtClean="0"/>
              <a:t>- </a:t>
            </a:r>
            <a:r>
              <a:rPr lang="en-US" dirty="0"/>
              <a:t>You pay only for what you use as you use it.</a:t>
            </a:r>
            <a:r>
              <a:rPr lang="en-US" dirty="0" smtClean="0"/>
              <a:t> </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770" name="Picture 2"/>
          <p:cNvPicPr>
            <a:picLocks noGrp="1" noChangeAspect="1" noChangeArrowheads="1"/>
          </p:cNvPicPr>
          <p:nvPr>
            <p:ph idx="1"/>
          </p:nvPr>
        </p:nvPicPr>
        <p:blipFill>
          <a:blip r:embed="rId2"/>
          <a:srcRect/>
          <a:stretch>
            <a:fillRect/>
          </a:stretch>
        </p:blipFill>
        <p:spPr bwMode="auto">
          <a:xfrm>
            <a:off x="304800" y="533400"/>
            <a:ext cx="88392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rmAutofit fontScale="90000"/>
          </a:bodyPr>
          <a:lstStyle/>
          <a:p>
            <a:r>
              <a:rPr lang="en-US" dirty="0" smtClean="0"/>
              <a:t>Software as a service </a:t>
            </a:r>
            <a:endParaRPr lang="en-US" dirty="0"/>
          </a:p>
        </p:txBody>
      </p:sp>
      <p:sp>
        <p:nvSpPr>
          <p:cNvPr id="3" name="Content Placeholder 2"/>
          <p:cNvSpPr>
            <a:spLocks noGrp="1"/>
          </p:cNvSpPr>
          <p:nvPr>
            <p:ph idx="1"/>
          </p:nvPr>
        </p:nvSpPr>
        <p:spPr>
          <a:xfrm>
            <a:off x="457200" y="533400"/>
            <a:ext cx="8229600" cy="5364163"/>
          </a:xfrm>
        </p:spPr>
        <p:txBody>
          <a:bodyPr>
            <a:normAutofit/>
          </a:bodyPr>
          <a:lstStyle/>
          <a:p>
            <a:pPr algn="just"/>
            <a:r>
              <a:rPr lang="en-US" sz="2800" dirty="0" smtClean="0"/>
              <a:t>Software-as-a-Service (</a:t>
            </a:r>
            <a:r>
              <a:rPr lang="en-US" sz="2800" dirty="0" err="1" smtClean="0"/>
              <a:t>SaaS</a:t>
            </a:r>
            <a:r>
              <a:rPr lang="en-US" sz="2800" dirty="0" smtClean="0"/>
              <a:t>) is a software delivery model that provides access to applications through the Internet as a Web-based service.</a:t>
            </a:r>
          </a:p>
          <a:p>
            <a:pPr algn="just"/>
            <a:r>
              <a:rPr lang="en-US" sz="2800" dirty="0" smtClean="0"/>
              <a:t>“one-to-many” software delivery model, whereby an application is shared across multiple users. </a:t>
            </a:r>
          </a:p>
          <a:p>
            <a:pPr algn="just"/>
            <a:r>
              <a:rPr lang="en-US" sz="2800" dirty="0" smtClean="0"/>
              <a:t>CRM and ERP applications that constitute common needs for almost all enterprises.</a:t>
            </a:r>
            <a:endParaRPr lang="en-US" sz="2800" dirty="0"/>
          </a:p>
        </p:txBody>
      </p:sp>
      <p:pic>
        <p:nvPicPr>
          <p:cNvPr id="33794" name="Picture 2"/>
          <p:cNvPicPr>
            <a:picLocks noChangeAspect="1" noChangeArrowheads="1"/>
          </p:cNvPicPr>
          <p:nvPr/>
        </p:nvPicPr>
        <p:blipFill>
          <a:blip r:embed="rId2"/>
          <a:srcRect/>
          <a:stretch>
            <a:fillRect/>
          </a:stretch>
        </p:blipFill>
        <p:spPr bwMode="auto">
          <a:xfrm>
            <a:off x="361950" y="3810000"/>
            <a:ext cx="8782050" cy="3048000"/>
          </a:xfrm>
          <a:prstGeom prst="rect">
            <a:avLst/>
          </a:prstGeom>
          <a:noFill/>
          <a:ln w="9525">
            <a:noFill/>
            <a:miter lim="800000"/>
            <a:headEnd/>
            <a:tailEnd/>
          </a:ln>
          <a:effectLst/>
        </p:spPr>
      </p:pic>
      <p:sp>
        <p:nvSpPr>
          <p:cNvPr id="5" name="TextBox 4"/>
          <p:cNvSpPr txBox="1"/>
          <p:nvPr/>
        </p:nvSpPr>
        <p:spPr>
          <a:xfrm>
            <a:off x="3886200" y="3657600"/>
            <a:ext cx="5067926" cy="369332"/>
          </a:xfrm>
          <a:prstGeom prst="rect">
            <a:avLst/>
          </a:prstGeom>
          <a:noFill/>
        </p:spPr>
        <p:txBody>
          <a:bodyPr wrap="none" rtlCol="0">
            <a:spAutoFit/>
          </a:bodyPr>
          <a:lstStyle/>
          <a:p>
            <a:r>
              <a:rPr lang="en-US" b="1" dirty="0" smtClean="0"/>
              <a:t>Software Information &amp; Industry Association (SIIA) </a:t>
            </a:r>
            <a:endParaRPr lang="en-US" b="1"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characteristics of </a:t>
            </a:r>
            <a:r>
              <a:rPr lang="en-US" dirty="0" err="1" smtClean="0"/>
              <a:t>SaaS</a:t>
            </a:r>
            <a:endParaRPr lang="en-US" dirty="0"/>
          </a:p>
        </p:txBody>
      </p:sp>
      <p:sp>
        <p:nvSpPr>
          <p:cNvPr id="3" name="Content Placeholder 2"/>
          <p:cNvSpPr>
            <a:spLocks noGrp="1"/>
          </p:cNvSpPr>
          <p:nvPr>
            <p:ph idx="1"/>
          </p:nvPr>
        </p:nvSpPr>
        <p:spPr/>
        <p:txBody>
          <a:bodyPr/>
          <a:lstStyle/>
          <a:p>
            <a:pPr algn="just"/>
            <a:r>
              <a:rPr lang="en-US" dirty="0" smtClean="0"/>
              <a:t>The product sold to customer is application access. </a:t>
            </a:r>
          </a:p>
          <a:p>
            <a:pPr algn="just"/>
            <a:r>
              <a:rPr lang="en-US" dirty="0" smtClean="0"/>
              <a:t>The application is centrally managed. </a:t>
            </a:r>
          </a:p>
          <a:p>
            <a:pPr algn="just"/>
            <a:r>
              <a:rPr lang="en-US" dirty="0" smtClean="0"/>
              <a:t>The service delivered is one-to-many. </a:t>
            </a:r>
          </a:p>
          <a:p>
            <a:pPr algn="just"/>
            <a:r>
              <a:rPr lang="en-US" dirty="0" smtClean="0"/>
              <a:t>The service delivered is an integrated solution delivered on the contract .</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Benefits of </a:t>
            </a:r>
            <a:r>
              <a:rPr lang="en-US" dirty="0" err="1" smtClean="0"/>
              <a:t>SaaS</a:t>
            </a:r>
            <a:endParaRPr lang="en-US" dirty="0"/>
          </a:p>
        </p:txBody>
      </p:sp>
      <p:sp>
        <p:nvSpPr>
          <p:cNvPr id="3" name="Content Placeholder 2"/>
          <p:cNvSpPr>
            <a:spLocks noGrp="1"/>
          </p:cNvSpPr>
          <p:nvPr>
            <p:ph idx="1"/>
          </p:nvPr>
        </p:nvSpPr>
        <p:spPr>
          <a:xfrm>
            <a:off x="457200" y="1066800"/>
            <a:ext cx="8229600" cy="5059363"/>
          </a:xfrm>
        </p:spPr>
        <p:txBody>
          <a:bodyPr/>
          <a:lstStyle/>
          <a:p>
            <a:r>
              <a:rPr lang="en-US" dirty="0" smtClean="0"/>
              <a:t>Software cost reduction and total cost of ownership (TCO) were paramount</a:t>
            </a:r>
          </a:p>
          <a:p>
            <a:r>
              <a:rPr lang="en-US" dirty="0" smtClean="0"/>
              <a:t>Service-level improvements </a:t>
            </a:r>
          </a:p>
          <a:p>
            <a:r>
              <a:rPr lang="en-US" dirty="0" smtClean="0"/>
              <a:t>Rapid implementation </a:t>
            </a:r>
          </a:p>
          <a:p>
            <a:r>
              <a:rPr lang="en-US" dirty="0" smtClean="0"/>
              <a:t>Standalone and configurable applications </a:t>
            </a:r>
          </a:p>
          <a:p>
            <a:r>
              <a:rPr lang="en-US" dirty="0" smtClean="0"/>
              <a:t>Subscription and pay-as-you-go (PAYG) pricing </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b="1" dirty="0" smtClean="0"/>
              <a:t>Types of clouds </a:t>
            </a:r>
            <a:endParaRPr lang="en-US" b="1" dirty="0"/>
          </a:p>
        </p:txBody>
      </p:sp>
      <p:sp>
        <p:nvSpPr>
          <p:cNvPr id="3" name="Content Placeholder 2"/>
          <p:cNvSpPr>
            <a:spLocks noGrp="1"/>
          </p:cNvSpPr>
          <p:nvPr>
            <p:ph idx="1"/>
          </p:nvPr>
        </p:nvSpPr>
        <p:spPr>
          <a:xfrm>
            <a:off x="457200" y="838200"/>
            <a:ext cx="8229600" cy="5287963"/>
          </a:xfrm>
        </p:spPr>
        <p:txBody>
          <a:bodyPr>
            <a:normAutofit fontScale="92500" lnSpcReduction="20000"/>
          </a:bodyPr>
          <a:lstStyle/>
          <a:p>
            <a:r>
              <a:rPr lang="en-US" b="1" dirty="0" smtClean="0"/>
              <a:t>Public clouds. </a:t>
            </a:r>
            <a:r>
              <a:rPr lang="en-US" dirty="0" smtClean="0"/>
              <a:t>The cloud is open to the wider public. </a:t>
            </a:r>
          </a:p>
          <a:p>
            <a:pPr algn="just"/>
            <a:r>
              <a:rPr lang="en-US" b="1" dirty="0" smtClean="0"/>
              <a:t>Private clouds. </a:t>
            </a:r>
            <a:r>
              <a:rPr lang="en-US" dirty="0" smtClean="0"/>
              <a:t>The cloud is implemented within the private premises of an institution and generally made accessible to the members of the institution or a subset of them.</a:t>
            </a:r>
          </a:p>
          <a:p>
            <a:pPr algn="just"/>
            <a:r>
              <a:rPr lang="en-US" b="1" dirty="0" smtClean="0"/>
              <a:t>Hybrid or heterogeneous clouds. </a:t>
            </a:r>
            <a:r>
              <a:rPr lang="en-US" dirty="0" smtClean="0"/>
              <a:t>The cloud is a combination of the two previous solutions.</a:t>
            </a:r>
          </a:p>
          <a:p>
            <a:pPr algn="just"/>
            <a:r>
              <a:rPr lang="en-US" b="1" dirty="0" smtClean="0"/>
              <a:t>Community clouds. </a:t>
            </a:r>
            <a:r>
              <a:rPr lang="en-US" dirty="0" smtClean="0"/>
              <a:t>The cloud is characterized by a multi-administrative domain involving different deployment models(public, private, and hybrid),and it is specifically designed to address the needs of a specific industry. </a:t>
            </a:r>
          </a:p>
          <a:p>
            <a:pPr algn="just"/>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fontScale="85000" lnSpcReduction="10000"/>
          </a:bodyPr>
          <a:lstStyle/>
          <a:p>
            <a:r>
              <a:rPr lang="en-US" dirty="0" smtClean="0"/>
              <a:t>Public cloud is multi-tenancy, serve a magnitude of user not single user</a:t>
            </a:r>
          </a:p>
          <a:p>
            <a:r>
              <a:rPr lang="en-US" dirty="0" smtClean="0"/>
              <a:t>Public cloud can offer any kind of service: Infrastructure, platform, applications.</a:t>
            </a:r>
          </a:p>
          <a:p>
            <a:pPr algn="just"/>
            <a:r>
              <a:rPr lang="en-US" dirty="0" smtClean="0"/>
              <a:t>Amazon EC2 is a public cloud that provides infrastructure as a service</a:t>
            </a:r>
          </a:p>
          <a:p>
            <a:r>
              <a:rPr lang="en-US" dirty="0" smtClean="0"/>
              <a:t>Google </a:t>
            </a:r>
            <a:r>
              <a:rPr lang="en-US" dirty="0" err="1" smtClean="0"/>
              <a:t>AppEngine</a:t>
            </a:r>
            <a:r>
              <a:rPr lang="en-US" dirty="0" smtClean="0"/>
              <a:t> is a public cloud that provides an application development platform as a service;</a:t>
            </a:r>
          </a:p>
          <a:p>
            <a:r>
              <a:rPr lang="en-US" dirty="0" smtClean="0"/>
              <a:t>SalesForce.com is a public cloud that provides software as a service.</a:t>
            </a:r>
          </a:p>
          <a:p>
            <a:pPr algn="just"/>
            <a:r>
              <a:rPr lang="en-US" dirty="0" smtClean="0"/>
              <a:t>Public clouds can be composed of geographically dispersed datacenters to share the load of users and better serve them according to their locations.</a:t>
            </a:r>
          </a:p>
          <a:p>
            <a:pPr algn="just"/>
            <a:r>
              <a:rPr lang="en-US" dirty="0" smtClean="0"/>
              <a:t>Amazon Web Services has datacenters installed in the United States, Europe, Singapore, and Australia;</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 of using a private cloud computing infrastructure </a:t>
            </a:r>
            <a:endParaRPr lang="en-US" dirty="0"/>
          </a:p>
        </p:txBody>
      </p:sp>
      <p:sp>
        <p:nvSpPr>
          <p:cNvPr id="3" name="Content Placeholder 2"/>
          <p:cNvSpPr>
            <a:spLocks noGrp="1"/>
          </p:cNvSpPr>
          <p:nvPr>
            <p:ph idx="1"/>
          </p:nvPr>
        </p:nvSpPr>
        <p:spPr/>
        <p:txBody>
          <a:bodyPr/>
          <a:lstStyle/>
          <a:p>
            <a:r>
              <a:rPr lang="en-US" dirty="0" smtClean="0"/>
              <a:t>Customer information protection</a:t>
            </a:r>
          </a:p>
          <a:p>
            <a:r>
              <a:rPr lang="en-US" dirty="0" smtClean="0"/>
              <a:t>Infrastructure ensuring SLAs. </a:t>
            </a:r>
          </a:p>
          <a:p>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4818" name="Picture 2"/>
          <p:cNvPicPr>
            <a:picLocks noChangeAspect="1" noChangeArrowheads="1"/>
          </p:cNvPicPr>
          <p:nvPr/>
        </p:nvPicPr>
        <p:blipFill>
          <a:blip r:embed="rId2"/>
          <a:srcRect/>
          <a:stretch>
            <a:fillRect/>
          </a:stretch>
        </p:blipFill>
        <p:spPr bwMode="auto">
          <a:xfrm>
            <a:off x="-57521" y="0"/>
            <a:ext cx="9201521" cy="670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Hybrid clouds </a:t>
            </a:r>
            <a:endParaRPr lang="en-US" dirty="0"/>
          </a:p>
        </p:txBody>
      </p:sp>
      <p:sp>
        <p:nvSpPr>
          <p:cNvPr id="3" name="Content Placeholder 2"/>
          <p:cNvSpPr>
            <a:spLocks noGrp="1"/>
          </p:cNvSpPr>
          <p:nvPr>
            <p:ph idx="1"/>
          </p:nvPr>
        </p:nvSpPr>
        <p:spPr>
          <a:xfrm>
            <a:off x="457200" y="990600"/>
            <a:ext cx="8229600" cy="5135563"/>
          </a:xfrm>
        </p:spPr>
        <p:txBody>
          <a:bodyPr/>
          <a:lstStyle/>
          <a:p>
            <a:endParaRPr lang="en-US" dirty="0"/>
          </a:p>
        </p:txBody>
      </p:sp>
      <p:pic>
        <p:nvPicPr>
          <p:cNvPr id="35842" name="Picture 2"/>
          <p:cNvPicPr>
            <a:picLocks noChangeAspect="1" noChangeArrowheads="1"/>
          </p:cNvPicPr>
          <p:nvPr/>
        </p:nvPicPr>
        <p:blipFill>
          <a:blip r:embed="rId2"/>
          <a:srcRect/>
          <a:stretch>
            <a:fillRect/>
          </a:stretch>
        </p:blipFill>
        <p:spPr bwMode="auto">
          <a:xfrm>
            <a:off x="685800" y="838200"/>
            <a:ext cx="8001000" cy="58543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clouds </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Community clouds are distributed systems created by integrating the services of different clouds to address the specific needs of an industry, a community, or a business sector.</a:t>
            </a:r>
          </a:p>
          <a:p>
            <a:pPr algn="just"/>
            <a:r>
              <a:rPr lang="en-US" dirty="0" smtClean="0"/>
              <a:t>NIST: </a:t>
            </a:r>
            <a:r>
              <a:rPr lang="en-US" i="1" dirty="0" smtClean="0"/>
              <a:t>The infrastructure is shared by several organizations and supports a specific community that has shared concerns (e.g., mission, security requirements, policy, and compliance considerations). It may be managed by the organizations or a third party and may exist on premise or off premise. </a:t>
            </a:r>
            <a:endParaRPr lang="en-US"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a:t>Defining a cloud</a:t>
            </a:r>
          </a:p>
        </p:txBody>
      </p:sp>
      <p:sp>
        <p:nvSpPr>
          <p:cNvPr id="3" name="Rectangle 2"/>
          <p:cNvSpPr/>
          <p:nvPr/>
        </p:nvSpPr>
        <p:spPr>
          <a:xfrm>
            <a:off x="457200" y="990600"/>
            <a:ext cx="8534400" cy="310854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800" b="1" dirty="0" smtClean="0"/>
              <a:t>Definition </a:t>
            </a:r>
            <a:r>
              <a:rPr lang="en-US" sz="2800" b="1" dirty="0"/>
              <a:t>given by </a:t>
            </a:r>
            <a:r>
              <a:rPr lang="en-US" sz="2800" b="1" dirty="0" err="1"/>
              <a:t>Buyya</a:t>
            </a:r>
            <a:r>
              <a:rPr lang="en-US" sz="2800" dirty="0"/>
              <a:t> </a:t>
            </a:r>
            <a:r>
              <a:rPr lang="en-US" sz="2800" b="1" dirty="0" smtClean="0"/>
              <a:t>: </a:t>
            </a:r>
            <a:r>
              <a:rPr lang="en-US" sz="2800" i="1" dirty="0" smtClean="0"/>
              <a:t>“</a:t>
            </a:r>
            <a:r>
              <a:rPr lang="en-US" sz="2800" dirty="0"/>
              <a:t>A cloud is a type of parallel and distributed system consisting of a collection of interconnected and virtualized computers that are dynamically provisioned and presented as one or more unified computing resources based on service-level agreements established through negotiation between the service provider and consumers. </a:t>
            </a:r>
            <a:r>
              <a:rPr lang="en-US" sz="2800" i="1" dirty="0" smtClean="0"/>
              <a:t>“</a:t>
            </a:r>
            <a:endParaRPr lang="en-US" sz="2800" b="1" i="1"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6866" name="Picture 2"/>
          <p:cNvPicPr>
            <a:picLocks noChangeAspect="1" noChangeArrowheads="1"/>
          </p:cNvPicPr>
          <p:nvPr/>
        </p:nvPicPr>
        <p:blipFill>
          <a:blip r:embed="rId2"/>
          <a:srcRect/>
          <a:stretch>
            <a:fillRect/>
          </a:stretch>
        </p:blipFill>
        <p:spPr bwMode="auto">
          <a:xfrm>
            <a:off x="152400" y="304800"/>
            <a:ext cx="8642838" cy="5817833"/>
          </a:xfrm>
          <a:prstGeom prst="rect">
            <a:avLst/>
          </a:prstGeom>
          <a:noFill/>
          <a:ln w="9525">
            <a:noFill/>
            <a:miter lim="800000"/>
            <a:headEnd/>
            <a:tailEnd/>
          </a:ln>
          <a:effec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sectors for community clouds</a:t>
            </a:r>
            <a:endParaRPr lang="en-US" dirty="0"/>
          </a:p>
        </p:txBody>
      </p:sp>
      <p:sp>
        <p:nvSpPr>
          <p:cNvPr id="3" name="Content Placeholder 2"/>
          <p:cNvSpPr>
            <a:spLocks noGrp="1"/>
          </p:cNvSpPr>
          <p:nvPr>
            <p:ph idx="1"/>
          </p:nvPr>
        </p:nvSpPr>
        <p:spPr/>
        <p:txBody>
          <a:bodyPr/>
          <a:lstStyle/>
          <a:p>
            <a:r>
              <a:rPr lang="en-US" dirty="0" smtClean="0"/>
              <a:t>Media industry. </a:t>
            </a:r>
          </a:p>
          <a:p>
            <a:r>
              <a:rPr lang="en-US" dirty="0" smtClean="0"/>
              <a:t>Health care industry.</a:t>
            </a:r>
          </a:p>
          <a:p>
            <a:r>
              <a:rPr lang="en-US" dirty="0" smtClean="0"/>
              <a:t>Energy and other core industries. </a:t>
            </a:r>
          </a:p>
          <a:p>
            <a:r>
              <a:rPr lang="en-US" dirty="0" smtClean="0"/>
              <a:t>Public sector.</a:t>
            </a:r>
          </a:p>
          <a:p>
            <a:r>
              <a:rPr lang="en-US" dirty="0" smtClean="0"/>
              <a:t>Scientific research. </a:t>
            </a:r>
          </a:p>
          <a:p>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Benefits of community clouds </a:t>
            </a:r>
            <a:endParaRPr lang="en-US" dirty="0"/>
          </a:p>
        </p:txBody>
      </p:sp>
      <p:sp>
        <p:nvSpPr>
          <p:cNvPr id="3" name="Content Placeholder 2"/>
          <p:cNvSpPr>
            <a:spLocks noGrp="1"/>
          </p:cNvSpPr>
          <p:nvPr>
            <p:ph idx="1"/>
          </p:nvPr>
        </p:nvSpPr>
        <p:spPr/>
        <p:txBody>
          <a:bodyPr/>
          <a:lstStyle/>
          <a:p>
            <a:r>
              <a:rPr lang="en-US" b="1" dirty="0" smtClean="0"/>
              <a:t>Openness. </a:t>
            </a:r>
            <a:r>
              <a:rPr lang="en-US" dirty="0" smtClean="0"/>
              <a:t>Removing the dependency on cloud  vendors.</a:t>
            </a:r>
          </a:p>
          <a:p>
            <a:r>
              <a:rPr lang="en-US" b="1" dirty="0" smtClean="0"/>
              <a:t>Community</a:t>
            </a:r>
          </a:p>
          <a:p>
            <a:r>
              <a:rPr lang="en-US" b="1" dirty="0" smtClean="0"/>
              <a:t>Graceful failures: </a:t>
            </a:r>
            <a:r>
              <a:rPr lang="en-US" dirty="0" smtClean="0"/>
              <a:t>no single point of failure. </a:t>
            </a:r>
          </a:p>
          <a:p>
            <a:r>
              <a:rPr lang="en-US" dirty="0" smtClean="0"/>
              <a:t>Convenience and control</a:t>
            </a:r>
          </a:p>
          <a:p>
            <a:r>
              <a:rPr lang="en-US" dirty="0" smtClean="0"/>
              <a:t>Environmental sustainability. </a:t>
            </a:r>
            <a:endParaRPr lang="en-US" b="1"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 of the cloud </a:t>
            </a:r>
            <a:endParaRPr lang="en-US" dirty="0"/>
          </a:p>
        </p:txBody>
      </p:sp>
      <p:sp>
        <p:nvSpPr>
          <p:cNvPr id="3" name="Content Placeholder 2"/>
          <p:cNvSpPr>
            <a:spLocks noGrp="1"/>
          </p:cNvSpPr>
          <p:nvPr>
            <p:ph idx="1"/>
          </p:nvPr>
        </p:nvSpPr>
        <p:spPr/>
        <p:txBody>
          <a:bodyPr/>
          <a:lstStyle/>
          <a:p>
            <a:r>
              <a:rPr lang="en-US" dirty="0" smtClean="0"/>
              <a:t>cloud computing allows: </a:t>
            </a:r>
          </a:p>
          <a:p>
            <a:pPr lvl="1"/>
            <a:r>
              <a:rPr lang="en-US" dirty="0" smtClean="0"/>
              <a:t>pay-as-you-go model </a:t>
            </a:r>
          </a:p>
          <a:p>
            <a:pPr lvl="1"/>
            <a:r>
              <a:rPr lang="en-US" dirty="0" smtClean="0"/>
              <a:t>Reducing the capital costs associated to the IT infrastructure </a:t>
            </a:r>
          </a:p>
          <a:p>
            <a:pPr lvl="1"/>
            <a:r>
              <a:rPr lang="en-US" dirty="0" smtClean="0"/>
              <a:t> Eliminating the depreciation or lifetime costs associated with IT capital assets </a:t>
            </a:r>
          </a:p>
          <a:p>
            <a:pPr lvl="1"/>
            <a:r>
              <a:rPr lang="en-US" dirty="0" smtClean="0"/>
              <a:t> Replacing software licensing with subscriptions </a:t>
            </a:r>
          </a:p>
          <a:p>
            <a:pPr lvl="1"/>
            <a:r>
              <a:rPr lang="en-US" dirty="0" smtClean="0"/>
              <a:t> Cutting the maintenance and administrative costs of IT resources </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Pricing models introduced by cloud computing</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Tiered pricing</a:t>
            </a:r>
          </a:p>
          <a:p>
            <a:pPr lvl="1"/>
            <a:r>
              <a:rPr lang="en-US" dirty="0" smtClean="0"/>
              <a:t>Cloud services are offered in several tiers.</a:t>
            </a:r>
          </a:p>
          <a:p>
            <a:pPr lvl="1" algn="just"/>
            <a:r>
              <a:rPr lang="en-US" dirty="0" smtClean="0"/>
              <a:t>which offers a fixed computing specification and SLA at a specific price per unit of time.</a:t>
            </a:r>
          </a:p>
          <a:p>
            <a:pPr lvl="1" algn="just"/>
            <a:r>
              <a:rPr lang="en-US" b="1" dirty="0" err="1" smtClean="0"/>
              <a:t>E.g</a:t>
            </a:r>
            <a:r>
              <a:rPr lang="en-US" b="1" dirty="0" smtClean="0"/>
              <a:t>: </a:t>
            </a:r>
            <a:r>
              <a:rPr lang="en-US" dirty="0" smtClean="0"/>
              <a:t>Amazon for pricing the EC2 service, which makes available different server configurations in terms of computing capacity (CPU type and speed, memory) that have different costs per hour. </a:t>
            </a:r>
            <a:endParaRPr lang="en-US" b="1" dirty="0" smtClean="0"/>
          </a:p>
          <a:p>
            <a:r>
              <a:rPr lang="en-US" b="1" dirty="0" smtClean="0"/>
              <a:t>Per-unit pricing </a:t>
            </a:r>
          </a:p>
          <a:p>
            <a:pPr lvl="1" algn="just"/>
            <a:r>
              <a:rPr lang="en-US" dirty="0" smtClean="0"/>
              <a:t>revenue for the cloud provider is determined in terms of units of specific services, such as data transfer and memory allocation.</a:t>
            </a:r>
          </a:p>
          <a:p>
            <a:pPr lvl="1" algn="just"/>
            <a:r>
              <a:rPr lang="en-US" b="1" dirty="0" err="1" smtClean="0"/>
              <a:t>E.g</a:t>
            </a:r>
            <a:r>
              <a:rPr lang="en-US" b="1" dirty="0" smtClean="0"/>
              <a:t>: </a:t>
            </a:r>
            <a:r>
              <a:rPr lang="en-US" dirty="0" err="1" smtClean="0"/>
              <a:t>GoGrid</a:t>
            </a:r>
            <a:r>
              <a:rPr lang="en-US" dirty="0" smtClean="0"/>
              <a:t>, which makes customers pay according to RAM/hour units for the servers deployed in the </a:t>
            </a:r>
            <a:r>
              <a:rPr lang="en-US" dirty="0" err="1" smtClean="0"/>
              <a:t>GoGrid</a:t>
            </a:r>
            <a:r>
              <a:rPr lang="en-US" dirty="0" smtClean="0"/>
              <a:t> cloud. </a:t>
            </a:r>
            <a:endParaRPr lang="en-US" b="1" dirty="0" smtClean="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Pricing models introduced by cloud computing</a:t>
            </a:r>
            <a:endParaRPr lang="en-US" dirty="0"/>
          </a:p>
        </p:txBody>
      </p:sp>
      <p:sp>
        <p:nvSpPr>
          <p:cNvPr id="3" name="Content Placeholder 2"/>
          <p:cNvSpPr>
            <a:spLocks noGrp="1"/>
          </p:cNvSpPr>
          <p:nvPr>
            <p:ph idx="1"/>
          </p:nvPr>
        </p:nvSpPr>
        <p:spPr/>
        <p:txBody>
          <a:bodyPr>
            <a:normAutofit/>
          </a:bodyPr>
          <a:lstStyle/>
          <a:p>
            <a:r>
              <a:rPr lang="en-US" b="1" dirty="0" smtClean="0"/>
              <a:t>Subscription-based pricing </a:t>
            </a:r>
          </a:p>
          <a:p>
            <a:pPr lvl="1"/>
            <a:r>
              <a:rPr lang="en-US" dirty="0" smtClean="0"/>
              <a:t>This is the model used mostly by </a:t>
            </a:r>
            <a:r>
              <a:rPr lang="en-US" dirty="0" err="1" smtClean="0"/>
              <a:t>SaaS</a:t>
            </a:r>
            <a:r>
              <a:rPr lang="en-US" dirty="0" smtClean="0"/>
              <a:t> providers</a:t>
            </a:r>
          </a:p>
          <a:p>
            <a:pPr lvl="1"/>
            <a:r>
              <a:rPr lang="en-US" dirty="0" smtClean="0"/>
              <a:t>Users pay a periodic subscription fee for use of the software or the specific component services that are integrated in their applications.</a:t>
            </a:r>
            <a:endParaRPr lang="en-US" b="1" dirty="0" smtClean="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Open challenges </a:t>
            </a:r>
            <a:endParaRPr lang="en-US" dirty="0"/>
          </a:p>
        </p:txBody>
      </p:sp>
      <p:sp>
        <p:nvSpPr>
          <p:cNvPr id="3" name="Content Placeholder 2"/>
          <p:cNvSpPr>
            <a:spLocks noGrp="1"/>
          </p:cNvSpPr>
          <p:nvPr>
            <p:ph idx="1"/>
          </p:nvPr>
        </p:nvSpPr>
        <p:spPr>
          <a:xfrm>
            <a:off x="381000" y="990600"/>
            <a:ext cx="8229600" cy="5287963"/>
          </a:xfrm>
        </p:spPr>
        <p:txBody>
          <a:bodyPr/>
          <a:lstStyle/>
          <a:p>
            <a:r>
              <a:rPr lang="en-US" dirty="0" smtClean="0"/>
              <a:t>interoperation between different clouds</a:t>
            </a:r>
          </a:p>
          <a:p>
            <a:r>
              <a:rPr lang="en-US" dirty="0" smtClean="0"/>
              <a:t>the creation of standards</a:t>
            </a:r>
          </a:p>
          <a:p>
            <a:r>
              <a:rPr lang="en-US" dirty="0" smtClean="0"/>
              <a:t>Security, trust, and privacy </a:t>
            </a:r>
          </a:p>
          <a:p>
            <a:r>
              <a:rPr lang="en-US" dirty="0" smtClean="0"/>
              <a:t>Scalability</a:t>
            </a:r>
          </a:p>
          <a:p>
            <a:r>
              <a:rPr lang="en-US" dirty="0" smtClean="0"/>
              <a:t>Fault tolerance</a:t>
            </a:r>
            <a:endParaRPr lang="en-US" b="1"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Aneka: Cloud Application Platform </a:t>
            </a:r>
            <a:endParaRPr lang="en-US" dirty="0"/>
          </a:p>
        </p:txBody>
      </p:sp>
      <p:sp>
        <p:nvSpPr>
          <p:cNvPr id="3" name="Content Placeholder 2"/>
          <p:cNvSpPr>
            <a:spLocks noGrp="1"/>
          </p:cNvSpPr>
          <p:nvPr>
            <p:ph idx="1"/>
          </p:nvPr>
        </p:nvSpPr>
        <p:spPr>
          <a:xfrm>
            <a:off x="457200" y="1371600"/>
            <a:ext cx="8229600" cy="5181600"/>
          </a:xfrm>
        </p:spPr>
        <p:txBody>
          <a:bodyPr>
            <a:noAutofit/>
          </a:bodyPr>
          <a:lstStyle/>
          <a:p>
            <a:pPr algn="just"/>
            <a:r>
              <a:rPr lang="en-US" sz="2400" dirty="0" smtClean="0"/>
              <a:t>Aneka is </a:t>
            </a:r>
            <a:r>
              <a:rPr lang="en-US" sz="2400" dirty="0" err="1" smtClean="0"/>
              <a:t>Manjrasoft</a:t>
            </a:r>
            <a:r>
              <a:rPr lang="en-US" sz="2400" dirty="0" smtClean="0"/>
              <a:t> Pty. </a:t>
            </a:r>
            <a:r>
              <a:rPr lang="en-US" sz="2400" dirty="0" err="1" smtClean="0"/>
              <a:t>Ltd.’s</a:t>
            </a:r>
            <a:r>
              <a:rPr lang="en-US" sz="2400" dirty="0" smtClean="0"/>
              <a:t> solution for developing, deploying, and managing cloud applications. </a:t>
            </a:r>
          </a:p>
          <a:p>
            <a:pPr algn="just"/>
            <a:r>
              <a:rPr lang="en-US" sz="2400" b="1" dirty="0" smtClean="0"/>
              <a:t>Services: </a:t>
            </a:r>
            <a:r>
              <a:rPr lang="en-US" sz="2400" dirty="0" smtClean="0"/>
              <a:t>coordinating the execution of applications, helping administrators monitor the status of the cloud, and providing integration with existing cloud technologies.</a:t>
            </a:r>
          </a:p>
          <a:p>
            <a:pPr algn="just"/>
            <a:r>
              <a:rPr lang="en-US" sz="2400" dirty="0" err="1" smtClean="0"/>
              <a:t>Aneka’s</a:t>
            </a:r>
            <a:r>
              <a:rPr lang="en-US" sz="2400" dirty="0" smtClean="0"/>
              <a:t> key advantages is its extensible set of application programming interfaces (APIs) associated with different types of programming models—such as Task, Thread, and </a:t>
            </a:r>
            <a:r>
              <a:rPr lang="en-US" sz="2400" dirty="0" err="1" smtClean="0"/>
              <a:t>MapReduce</a:t>
            </a:r>
            <a:r>
              <a:rPr lang="en-US" sz="2400" dirty="0" smtClean="0"/>
              <a:t>—used for developing distributed applications.</a:t>
            </a:r>
          </a:p>
          <a:p>
            <a:pPr algn="just"/>
            <a:r>
              <a:rPr lang="en-US" sz="2400" dirty="0" smtClean="0"/>
              <a:t>supporting different types of cloud deployment models: public, private, and hybrid.</a:t>
            </a:r>
          </a:p>
          <a:p>
            <a:pPr algn="just"/>
            <a:r>
              <a:rPr lang="en-US" sz="2400" dirty="0" smtClean="0"/>
              <a:t>Aneka is a pure </a:t>
            </a:r>
            <a:r>
              <a:rPr lang="en-US" sz="2400" dirty="0" err="1" smtClean="0"/>
              <a:t>PaaS</a:t>
            </a:r>
            <a:r>
              <a:rPr lang="en-US" sz="2400" dirty="0" smtClean="0"/>
              <a:t> solution for cloud computing.</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p:cNvPicPr>
            <a:picLocks noChangeAspect="1" noChangeArrowheads="1"/>
          </p:cNvPicPr>
          <p:nvPr/>
        </p:nvPicPr>
        <p:blipFill>
          <a:blip r:embed="rId2"/>
          <a:srcRect/>
          <a:stretch>
            <a:fillRect/>
          </a:stretch>
        </p:blipFill>
        <p:spPr bwMode="auto">
          <a:xfrm>
            <a:off x="1981200" y="609600"/>
            <a:ext cx="4810125" cy="5393602"/>
          </a:xfrm>
          <a:prstGeom prst="rect">
            <a:avLst/>
          </a:prstGeom>
          <a:noFill/>
          <a:ln w="9525">
            <a:noFill/>
            <a:miter lim="800000"/>
            <a:headEnd/>
            <a:tailEnd/>
          </a:ln>
          <a:effec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411162"/>
          </a:xfrm>
        </p:spPr>
        <p:txBody>
          <a:bodyPr>
            <a:normAutofit fontScale="90000"/>
          </a:bodyPr>
          <a:lstStyle/>
          <a:p>
            <a:r>
              <a:rPr lang="en-US" dirty="0" smtClean="0"/>
              <a:t>Framework overview </a:t>
            </a:r>
            <a:endParaRPr lang="en-US" dirty="0"/>
          </a:p>
        </p:txBody>
      </p:sp>
      <p:pic>
        <p:nvPicPr>
          <p:cNvPr id="29698" name="Picture 2"/>
          <p:cNvPicPr>
            <a:picLocks noGrp="1" noChangeAspect="1" noChangeArrowheads="1"/>
          </p:cNvPicPr>
          <p:nvPr>
            <p:ph idx="1"/>
          </p:nvPr>
        </p:nvPicPr>
        <p:blipFill>
          <a:blip r:embed="rId2"/>
          <a:srcRect/>
          <a:stretch>
            <a:fillRect/>
          </a:stretch>
        </p:blipFill>
        <p:spPr bwMode="auto">
          <a:xfrm>
            <a:off x="762000" y="457200"/>
            <a:ext cx="7162800" cy="617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2426</TotalTime>
  <Words>6008</Words>
  <Application>Microsoft Office PowerPoint</Application>
  <PresentationFormat>On-screen Show (4:3)</PresentationFormat>
  <Paragraphs>520</Paragraphs>
  <Slides>129</Slides>
  <Notes>4</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129</vt:i4>
      </vt:variant>
    </vt:vector>
  </HeadingPairs>
  <TitlesOfParts>
    <vt:vector size="131" baseType="lpstr">
      <vt:lpstr>Office Theme</vt:lpstr>
      <vt:lpstr>Visio</vt:lpstr>
      <vt:lpstr>The Next Revolution in IT The Big Switch in IT</vt:lpstr>
      <vt:lpstr>Overview</vt:lpstr>
      <vt:lpstr>Interest over time {grid, cloud, big data} computing</vt:lpstr>
      <vt:lpstr>“Computer Utilities” Vision:  Implications of the Internet</vt:lpstr>
      <vt:lpstr>Slide 5</vt:lpstr>
      <vt:lpstr>Another view of Cloud Compting</vt:lpstr>
      <vt:lpstr>The vision of cloud computing</vt:lpstr>
      <vt:lpstr>Defining a cloud</vt:lpstr>
      <vt:lpstr>Defining a cloud</vt:lpstr>
      <vt:lpstr>Cloud computing technologies, concepts, &amp; ideas. </vt:lpstr>
      <vt:lpstr>Market-Oriented Cloud Architecture: QoS negotiation and SLA-based Resource Allocation</vt:lpstr>
      <vt:lpstr>Cloud to expand (lease more resources) with increase in demand </vt:lpstr>
      <vt:lpstr>Cloud to shrink (unlease resources) with decrease in demand </vt:lpstr>
      <vt:lpstr>Many Cloud Offerings: Good, but new issues-“vendor lock in”, “scaling” across clouds</vt:lpstr>
      <vt:lpstr>A Closer Look-Practical examples </vt:lpstr>
      <vt:lpstr>A Closer Look-Practical examples </vt:lpstr>
      <vt:lpstr>A Closer Look-Practical examples </vt:lpstr>
      <vt:lpstr>A Closer Look-Practical examples </vt:lpstr>
      <vt:lpstr>A bird’s-eye view of cloud computing. </vt:lpstr>
      <vt:lpstr>Cloud Deployment Models</vt:lpstr>
      <vt:lpstr>Cloud Services</vt:lpstr>
      <vt:lpstr>Cloud Biz Potential:  a trillion $ business/year by 2020? </vt:lpstr>
      <vt:lpstr>The cloud computing reference model </vt:lpstr>
      <vt:lpstr>Characteristics and benefits </vt:lpstr>
      <vt:lpstr>Challenges ahead </vt:lpstr>
      <vt:lpstr>Historical developments </vt:lpstr>
      <vt:lpstr>Virtualization </vt:lpstr>
      <vt:lpstr>Web 2.0 </vt:lpstr>
      <vt:lpstr>Service-oriented computing </vt:lpstr>
      <vt:lpstr>Slide 30</vt:lpstr>
      <vt:lpstr>Utility-oriented computing </vt:lpstr>
      <vt:lpstr>Application development </vt:lpstr>
      <vt:lpstr>Infrastructure and system development </vt:lpstr>
      <vt:lpstr>Computing platforms and technologies </vt:lpstr>
      <vt:lpstr>Google AppEngine </vt:lpstr>
      <vt:lpstr>Microsoft Azure </vt:lpstr>
      <vt:lpstr>Hadoop </vt:lpstr>
      <vt:lpstr>force.com and Salesforce.com</vt:lpstr>
      <vt:lpstr>Manjrasoft Aneka</vt:lpstr>
      <vt:lpstr>Virtualization </vt:lpstr>
      <vt:lpstr>Why virtualization?</vt:lpstr>
      <vt:lpstr>Characteristics of virtualized environments </vt:lpstr>
      <vt:lpstr>Slide 43</vt:lpstr>
      <vt:lpstr>Slide 44</vt:lpstr>
      <vt:lpstr>Slide 45</vt:lpstr>
      <vt:lpstr>Taxonomy of virtualization techniques </vt:lpstr>
      <vt:lpstr>Machine reference model </vt:lpstr>
      <vt:lpstr>Security rings and privilege modes </vt:lpstr>
      <vt:lpstr>Hardware-level virtualization </vt:lpstr>
      <vt:lpstr>Hypervisors </vt:lpstr>
      <vt:lpstr>Slide 51</vt:lpstr>
      <vt:lpstr>Slide 52</vt:lpstr>
      <vt:lpstr>Virtual machine manager </vt:lpstr>
      <vt:lpstr>Three properties have to be satisfied: </vt:lpstr>
      <vt:lpstr>Hardware virtualization techniques </vt:lpstr>
      <vt:lpstr>Operating system-level virtualization </vt:lpstr>
      <vt:lpstr>Programming language-level virtualization </vt:lpstr>
      <vt:lpstr>Application-level virtualization </vt:lpstr>
      <vt:lpstr>Storage virtualization </vt:lpstr>
      <vt:lpstr>Network virtualization </vt:lpstr>
      <vt:lpstr>Desktop virtualization </vt:lpstr>
      <vt:lpstr>Virtualization and cloud computing </vt:lpstr>
      <vt:lpstr>server consolidation virtual machine migration </vt:lpstr>
      <vt:lpstr>Pros and cons of virtualization </vt:lpstr>
      <vt:lpstr>Cons</vt:lpstr>
      <vt:lpstr>Xen: paravirtualization </vt:lpstr>
      <vt:lpstr>Architecture of Xen </vt:lpstr>
      <vt:lpstr>VMware: full virtualization </vt:lpstr>
      <vt:lpstr>Slide 69</vt:lpstr>
      <vt:lpstr>Slide 70</vt:lpstr>
      <vt:lpstr>Slide 71</vt:lpstr>
      <vt:lpstr>Slide 72</vt:lpstr>
      <vt:lpstr>Slide 73</vt:lpstr>
      <vt:lpstr>Microsoft Hyper-V </vt:lpstr>
      <vt:lpstr>Slide 75</vt:lpstr>
      <vt:lpstr>Cloud Computing Architecture</vt:lpstr>
      <vt:lpstr>Slide 77</vt:lpstr>
      <vt:lpstr>Infrastructure- and hardware-as-a-service </vt:lpstr>
      <vt:lpstr>Platform as a service </vt:lpstr>
      <vt:lpstr>Slide 80</vt:lpstr>
      <vt:lpstr>Software as a service </vt:lpstr>
      <vt:lpstr>Core characteristics of SaaS</vt:lpstr>
      <vt:lpstr>Benefits of SaaS</vt:lpstr>
      <vt:lpstr>Types of clouds </vt:lpstr>
      <vt:lpstr>Slide 85</vt:lpstr>
      <vt:lpstr>Advantages of using a private cloud computing infrastructure </vt:lpstr>
      <vt:lpstr>Slide 87</vt:lpstr>
      <vt:lpstr>Hybrid clouds </vt:lpstr>
      <vt:lpstr>Community clouds </vt:lpstr>
      <vt:lpstr>Slide 90</vt:lpstr>
      <vt:lpstr>sectors for community clouds</vt:lpstr>
      <vt:lpstr>Benefits of community clouds </vt:lpstr>
      <vt:lpstr>Economics of the cloud </vt:lpstr>
      <vt:lpstr>Pricing models introduced by cloud computing</vt:lpstr>
      <vt:lpstr>Pricing models introduced by cloud computing</vt:lpstr>
      <vt:lpstr>Open challenges </vt:lpstr>
      <vt:lpstr>Aneka: Cloud Application Platform </vt:lpstr>
      <vt:lpstr>Slide 98</vt:lpstr>
      <vt:lpstr>Framework overview </vt:lpstr>
      <vt:lpstr>Aneka: Services</vt:lpstr>
      <vt:lpstr>Anatomy of the Aneka container </vt:lpstr>
      <vt:lpstr>Platform Abstraction Layer (PAL)</vt:lpstr>
      <vt:lpstr>PAL Features:</vt:lpstr>
      <vt:lpstr>collectible data that are exposed by the PAL </vt:lpstr>
      <vt:lpstr>Fabric services </vt:lpstr>
      <vt:lpstr>Profiling and monitoring </vt:lpstr>
      <vt:lpstr>Slide 107</vt:lpstr>
      <vt:lpstr>Resource management </vt:lpstr>
      <vt:lpstr>Foundation services </vt:lpstr>
      <vt:lpstr>Application services </vt:lpstr>
      <vt:lpstr>Application services : Scheduling </vt:lpstr>
      <vt:lpstr>Application services : Execution </vt:lpstr>
      <vt:lpstr>Programming model in Aneka Cloud</vt:lpstr>
      <vt:lpstr>Building Aneka clouds </vt:lpstr>
      <vt:lpstr>Infrastructure organization </vt:lpstr>
      <vt:lpstr>Logical organization of an Aneka cloud. </vt:lpstr>
      <vt:lpstr>Private cloud deployment mode </vt:lpstr>
      <vt:lpstr>Public cloud deployment mode </vt:lpstr>
      <vt:lpstr>Hybrid cloud deployment mode </vt:lpstr>
      <vt:lpstr>Cloud programming and management </vt:lpstr>
      <vt:lpstr>Aneka SDK </vt:lpstr>
      <vt:lpstr>Application model </vt:lpstr>
      <vt:lpstr>Service model </vt:lpstr>
      <vt:lpstr>Service life cycle</vt:lpstr>
      <vt:lpstr>ServiceBase class </vt:lpstr>
      <vt:lpstr>Slide 126</vt:lpstr>
      <vt:lpstr>Management tools </vt:lpstr>
      <vt:lpstr>Platform management </vt:lpstr>
      <vt:lpstr>Application management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Next Revolution in IT The Big Switch in IT</dc:title>
  <dc:creator>lenovo</dc:creator>
  <cp:lastModifiedBy>lenovo</cp:lastModifiedBy>
  <cp:revision>156</cp:revision>
  <dcterms:created xsi:type="dcterms:W3CDTF">2018-08-16T03:52:10Z</dcterms:created>
  <dcterms:modified xsi:type="dcterms:W3CDTF">2018-10-11T05:30:18Z</dcterms:modified>
</cp:coreProperties>
</file>