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81" r:id="rId24"/>
    <p:sldId id="280" r:id="rId25"/>
    <p:sldId id="279" r:id="rId2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441" autoAdjust="0"/>
    <p:restoredTop sz="94660"/>
  </p:normalViewPr>
  <p:slideViewPr>
    <p:cSldViewPr>
      <p:cViewPr>
        <p:scale>
          <a:sx n="75" d="100"/>
          <a:sy n="75" d="100"/>
        </p:scale>
        <p:origin x="-1242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79199A-2EFC-4920-A86E-498280437EC0}" type="datetimeFigureOut">
              <a:rPr lang="en-US" smtClean="0"/>
              <a:pPr/>
              <a:t>30/10/2018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9625E5-33AE-44B0-84E4-B97CEB084DB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9625E5-33AE-44B0-84E4-B97CEB084DB2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9625E5-33AE-44B0-84E4-B97CEB084DB2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AF448-75E5-438E-A1B5-B72D19087A86}" type="datetimeFigureOut">
              <a:rPr lang="en-US" smtClean="0"/>
              <a:pPr/>
              <a:t>30/10/2018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F3CBE-D38D-4015-AD0E-A44B1F1672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AF448-75E5-438E-A1B5-B72D19087A86}" type="datetimeFigureOut">
              <a:rPr lang="en-US" smtClean="0"/>
              <a:pPr/>
              <a:t>30/10/2018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F3CBE-D38D-4015-AD0E-A44B1F1672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AF448-75E5-438E-A1B5-B72D19087A86}" type="datetimeFigureOut">
              <a:rPr lang="en-US" smtClean="0"/>
              <a:pPr/>
              <a:t>30/10/2018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F3CBE-D38D-4015-AD0E-A44B1F1672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AF448-75E5-438E-A1B5-B72D19087A86}" type="datetimeFigureOut">
              <a:rPr lang="en-US" smtClean="0"/>
              <a:pPr/>
              <a:t>30/10/2018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F3CBE-D38D-4015-AD0E-A44B1F1672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AF448-75E5-438E-A1B5-B72D19087A86}" type="datetimeFigureOut">
              <a:rPr lang="en-US" smtClean="0"/>
              <a:pPr/>
              <a:t>30/10/2018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F3CBE-D38D-4015-AD0E-A44B1F1672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AF448-75E5-438E-A1B5-B72D19087A86}" type="datetimeFigureOut">
              <a:rPr lang="en-US" smtClean="0"/>
              <a:pPr/>
              <a:t>30/10/2018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F3CBE-D38D-4015-AD0E-A44B1F1672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AF448-75E5-438E-A1B5-B72D19087A86}" type="datetimeFigureOut">
              <a:rPr lang="en-US" smtClean="0"/>
              <a:pPr/>
              <a:t>30/10/2018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F3CBE-D38D-4015-AD0E-A44B1F1672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AF448-75E5-438E-A1B5-B72D19087A86}" type="datetimeFigureOut">
              <a:rPr lang="en-US" smtClean="0"/>
              <a:pPr/>
              <a:t>30/10/2018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F3CBE-D38D-4015-AD0E-A44B1F1672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AF448-75E5-438E-A1B5-B72D19087A86}" type="datetimeFigureOut">
              <a:rPr lang="en-US" smtClean="0"/>
              <a:pPr/>
              <a:t>30/10/2018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F3CBE-D38D-4015-AD0E-A44B1F1672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AF448-75E5-438E-A1B5-B72D19087A86}" type="datetimeFigureOut">
              <a:rPr lang="en-US" smtClean="0"/>
              <a:pPr/>
              <a:t>30/10/2018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F3CBE-D38D-4015-AD0E-A44B1F1672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AF448-75E5-438E-A1B5-B72D19087A86}" type="datetimeFigureOut">
              <a:rPr lang="en-US" smtClean="0"/>
              <a:pPr/>
              <a:t>30/10/2018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F3CBE-D38D-4015-AD0E-A44B1F1672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9AF448-75E5-438E-A1B5-B72D19087A86}" type="datetimeFigureOut">
              <a:rPr lang="en-US" smtClean="0"/>
              <a:pPr/>
              <a:t>30/10/2018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BF3CBE-D38D-4015-AD0E-A44B1F16725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417638"/>
          </a:xfrm>
        </p:spPr>
        <p:txBody>
          <a:bodyPr>
            <a:noAutofit/>
          </a:bodyPr>
          <a:lstStyle/>
          <a:p>
            <a:r>
              <a:rPr lang="en-US" sz="4000" b="1" dirty="0"/>
              <a:t>Concurrent </a:t>
            </a:r>
            <a:r>
              <a:rPr lang="en-US" sz="4000" b="1" dirty="0" smtClean="0"/>
              <a:t>Computing: </a:t>
            </a:r>
            <a:r>
              <a:rPr lang="en-US" sz="4000" b="1" dirty="0"/>
              <a:t>Thread Programming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en-US" dirty="0" smtClean="0"/>
              <a:t>Throughput computing focuses on delivering high volumes of computation in the form of transactions</a:t>
            </a:r>
            <a:r>
              <a:rPr lang="en-US" dirty="0"/>
              <a:t>. </a:t>
            </a:r>
            <a:endParaRPr lang="en-US" dirty="0" smtClean="0"/>
          </a:p>
          <a:p>
            <a:pPr algn="just"/>
            <a:r>
              <a:rPr lang="en-US" dirty="0"/>
              <a:t>throughput computing is realized by means of </a:t>
            </a:r>
            <a:r>
              <a:rPr lang="en-US" b="1" dirty="0"/>
              <a:t>multiprocessing and multithreading. </a:t>
            </a:r>
            <a:endParaRPr lang="en-US" b="1" dirty="0" smtClean="0"/>
          </a:p>
          <a:p>
            <a:pPr algn="just"/>
            <a:r>
              <a:rPr lang="en-US" dirty="0"/>
              <a:t>Multiprocessing is </a:t>
            </a:r>
            <a:r>
              <a:rPr lang="en-US" dirty="0" smtClean="0"/>
              <a:t>the execution of multiple programs in a single machine.</a:t>
            </a:r>
          </a:p>
          <a:p>
            <a:pPr algn="just"/>
            <a:r>
              <a:rPr lang="en-US" dirty="0"/>
              <a:t>multithreading relates </a:t>
            </a:r>
            <a:r>
              <a:rPr lang="en-US" dirty="0" smtClean="0"/>
              <a:t>to the possibility of multiple instruction streams within the same </a:t>
            </a:r>
            <a:r>
              <a:rPr lang="en-US" dirty="0"/>
              <a:t>program. </a:t>
            </a:r>
            <a:endParaRPr lang="en-US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Domain decomposition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410200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en-US" dirty="0"/>
              <a:t>Domain decomposition is </a:t>
            </a:r>
            <a:r>
              <a:rPr lang="en-US" dirty="0" smtClean="0"/>
              <a:t>the process of identifying patterns of </a:t>
            </a:r>
            <a:r>
              <a:rPr lang="en-US" i="1" dirty="0" smtClean="0"/>
              <a:t>functionally repetitive</a:t>
            </a:r>
            <a:r>
              <a:rPr lang="en-US" dirty="0" smtClean="0"/>
              <a:t>, </a:t>
            </a:r>
            <a:r>
              <a:rPr lang="en-US" i="1" dirty="0" smtClean="0"/>
              <a:t>but independent</a:t>
            </a:r>
            <a:r>
              <a:rPr lang="en-US" i="1" dirty="0"/>
              <a:t>, </a:t>
            </a:r>
            <a:r>
              <a:rPr lang="en-US" i="1" dirty="0" smtClean="0"/>
              <a:t>computation on data.</a:t>
            </a:r>
          </a:p>
          <a:p>
            <a:pPr algn="just"/>
            <a:r>
              <a:rPr lang="en-US" dirty="0"/>
              <a:t>The master-slave </a:t>
            </a:r>
            <a:r>
              <a:rPr lang="en-US" dirty="0" smtClean="0"/>
              <a:t>model:</a:t>
            </a:r>
          </a:p>
          <a:p>
            <a:pPr lvl="1" algn="just"/>
            <a:r>
              <a:rPr lang="en-US" dirty="0"/>
              <a:t>The system is divided into two major code segments</a:t>
            </a:r>
            <a:r>
              <a:rPr lang="en-US" dirty="0" smtClean="0"/>
              <a:t>.</a:t>
            </a:r>
          </a:p>
          <a:p>
            <a:pPr lvl="1" algn="just"/>
            <a:r>
              <a:rPr lang="en-US" dirty="0"/>
              <a:t>One code segment contains the decomposition and coordination logic</a:t>
            </a:r>
            <a:r>
              <a:rPr lang="en-US" dirty="0" smtClean="0"/>
              <a:t>.</a:t>
            </a:r>
          </a:p>
          <a:p>
            <a:pPr lvl="1" algn="just"/>
            <a:r>
              <a:rPr lang="en-US" dirty="0"/>
              <a:t>Another code segment contains the repetitive computation to perform</a:t>
            </a:r>
            <a:r>
              <a:rPr lang="en-US" dirty="0" smtClean="0"/>
              <a:t>.</a:t>
            </a:r>
          </a:p>
          <a:p>
            <a:pPr lvl="1" algn="just"/>
            <a:r>
              <a:rPr lang="en-US" dirty="0"/>
              <a:t>A master thread executes the first code segment</a:t>
            </a:r>
            <a:r>
              <a:rPr lang="en-US" dirty="0" smtClean="0"/>
              <a:t>.</a:t>
            </a:r>
          </a:p>
          <a:p>
            <a:pPr lvl="1" algn="just"/>
            <a:r>
              <a:rPr lang="en-US" dirty="0"/>
              <a:t>As a result of the master thread execution, as many slave threads as needed are created to execute the repetitive computation</a:t>
            </a:r>
            <a:r>
              <a:rPr lang="en-US" dirty="0" smtClean="0"/>
              <a:t>.</a:t>
            </a:r>
          </a:p>
          <a:p>
            <a:pPr lvl="1" algn="just"/>
            <a:r>
              <a:rPr lang="en-US" dirty="0"/>
              <a:t>The collection of the results from each of the slave threads and an eventual composition of the final result are performed by the master thread.</a:t>
            </a:r>
            <a:endParaRPr lang="en-US" i="1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990600" y="0"/>
            <a:ext cx="7755859" cy="32154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9600" y="3505200"/>
            <a:ext cx="8229600" cy="32918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Matrix Multiplication-embarrassingly parallel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3048000"/>
            <a:ext cx="7772400" cy="3078163"/>
          </a:xfrm>
        </p:spPr>
        <p:txBody>
          <a:bodyPr>
            <a:normAutofit fontScale="92500"/>
          </a:bodyPr>
          <a:lstStyle/>
          <a:p>
            <a:pPr algn="just"/>
            <a:r>
              <a:rPr lang="en-US" dirty="0" smtClean="0"/>
              <a:t>the repetitive operation is the computation of each of the elements of the resulting matrix.</a:t>
            </a:r>
          </a:p>
          <a:p>
            <a:pPr algn="just"/>
            <a:r>
              <a:rPr lang="en-US" dirty="0" smtClean="0"/>
              <a:t>These are subject to the same formula, and the computation does not depend on values that have been obtained by the computation of other elements of the resulting matrix.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95400" y="1371600"/>
            <a:ext cx="3087272" cy="1281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67300" y="1219200"/>
            <a:ext cx="4076700" cy="1866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Matrix Multiplication-Multithreaded Program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en-US" dirty="0" smtClean="0"/>
              <a:t>Define a function that performs the computation of the single element of the resulting matrix.</a:t>
            </a:r>
          </a:p>
          <a:p>
            <a:pPr algn="just"/>
            <a:r>
              <a:rPr lang="en-US" dirty="0" smtClean="0"/>
              <a:t>Create a double for loop (the first index iterates over the rows of the first matrix and the second over the columns of the second matrix) that spawns a thread to compute the elements of the resulting matrix. </a:t>
            </a:r>
          </a:p>
          <a:p>
            <a:pPr algn="just"/>
            <a:r>
              <a:rPr lang="en-US" dirty="0" smtClean="0"/>
              <a:t>Join all the threads for completion, and compose the resulting matrix.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Functional decomposition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en-US" dirty="0" smtClean="0"/>
              <a:t>Functional decomposition is the process of identifying functionally distinct but independent computations.</a:t>
            </a:r>
          </a:p>
          <a:p>
            <a:pPr algn="just"/>
            <a:r>
              <a:rPr lang="en-US" dirty="0" smtClean="0"/>
              <a:t>The focus here is on the type of computation rather than on the data manipulated by the computation. </a:t>
            </a:r>
          </a:p>
          <a:p>
            <a:pPr algn="just"/>
            <a:r>
              <a:rPr lang="en-US" dirty="0" smtClean="0"/>
              <a:t>f(x)=sin(x)+</a:t>
            </a:r>
            <a:r>
              <a:rPr lang="en-US" dirty="0" err="1" smtClean="0"/>
              <a:t>cos</a:t>
            </a:r>
            <a:r>
              <a:rPr lang="en-US" dirty="0" smtClean="0"/>
              <a:t>(x)+tan(x)</a:t>
            </a:r>
          </a:p>
          <a:p>
            <a:pPr algn="just"/>
            <a:r>
              <a:rPr lang="en-US" dirty="0" smtClean="0"/>
              <a:t>The program computes the sine, cosine, and tangent functions in three separate threads and then aggregates the results.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Multithreading with Aneka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en-US" dirty="0" smtClean="0"/>
              <a:t>Aneka, as middleware for managing clusters, grids, and clouds, provides developers with advanced capabilities for implementing distributed applications.</a:t>
            </a:r>
          </a:p>
          <a:p>
            <a:pPr algn="just"/>
            <a:r>
              <a:rPr lang="en-US" dirty="0" smtClean="0"/>
              <a:t>It lets you write multithreaded applications the traditional way, with the added twist that </a:t>
            </a:r>
            <a:r>
              <a:rPr lang="en-US" b="1" dirty="0" smtClean="0"/>
              <a:t>each of these threads can now be executed outside the parent process and on a separate machine.</a:t>
            </a:r>
          </a:p>
          <a:p>
            <a:pPr algn="just"/>
            <a:r>
              <a:rPr lang="en-US" dirty="0" smtClean="0"/>
              <a:t>“threads” are independent processes executing on different nodes and do not share memory or other resources.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Aneka-thread programming model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en-US" dirty="0" smtClean="0"/>
              <a:t>This model introduces the abstraction of distributed thread, also called </a:t>
            </a:r>
            <a:r>
              <a:rPr lang="en-US" b="1" dirty="0" smtClean="0"/>
              <a:t>Aneka thread</a:t>
            </a:r>
            <a:r>
              <a:rPr lang="en-US" dirty="0" smtClean="0"/>
              <a:t>, which mimics the behavior of local threads but executes over a distributed infrastructure.</a:t>
            </a:r>
          </a:p>
          <a:p>
            <a:pPr algn="just"/>
            <a:r>
              <a:rPr lang="en-US" dirty="0" smtClean="0"/>
              <a:t>Thread Programming Model, </a:t>
            </a:r>
            <a:r>
              <a:rPr lang="en-US" b="1" dirty="0" smtClean="0"/>
              <a:t>the application is designed as a collection of threads</a:t>
            </a:r>
            <a:r>
              <a:rPr lang="en-US" dirty="0" smtClean="0"/>
              <a:t>, the collective execution of which represents the application run.</a:t>
            </a:r>
          </a:p>
          <a:p>
            <a:pPr algn="just"/>
            <a:r>
              <a:rPr lang="en-US" dirty="0" smtClean="0"/>
              <a:t>Threads are created and controlled by the application developer, while Aneka is in charge of scheduling their execution.</a:t>
            </a:r>
          </a:p>
          <a:p>
            <a:pPr algn="just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68963"/>
          </a:xfrm>
        </p:spPr>
        <p:txBody>
          <a:bodyPr/>
          <a:lstStyle/>
          <a:p>
            <a:r>
              <a:rPr lang="en-US" dirty="0" smtClean="0"/>
              <a:t>The Thread Programming Model exhibits APIs that mimic the ones exposed by .NET base class libraries for threading.</a:t>
            </a:r>
          </a:p>
          <a:p>
            <a:r>
              <a:rPr lang="en-US" dirty="0" err="1" smtClean="0"/>
              <a:t>System.Threading.Thread</a:t>
            </a:r>
            <a:r>
              <a:rPr lang="en-US" dirty="0" smtClean="0"/>
              <a:t> class </a:t>
            </a:r>
          </a:p>
          <a:p>
            <a:r>
              <a:rPr lang="en-US" dirty="0" err="1" smtClean="0"/>
              <a:t>AnekaApplication</a:t>
            </a:r>
            <a:r>
              <a:rPr lang="en-US" dirty="0" smtClean="0"/>
              <a:t>&lt;T,M&gt;</a:t>
            </a:r>
          </a:p>
          <a:p>
            <a:r>
              <a:rPr lang="en-US" dirty="0" err="1" smtClean="0"/>
              <a:t>Aneka.Threading.AnekaThread</a:t>
            </a:r>
            <a:r>
              <a:rPr lang="en-US" dirty="0" smtClean="0"/>
              <a:t> class, which represents a distributed thread.</a:t>
            </a:r>
          </a:p>
          <a:p>
            <a:r>
              <a:rPr lang="en-US" dirty="0" err="1" smtClean="0"/>
              <a:t>Aneka.Threading.ThreadManager</a:t>
            </a:r>
            <a:r>
              <a:rPr lang="en-US" dirty="0" smtClean="0"/>
              <a:t> class</a:t>
            </a:r>
          </a:p>
          <a:p>
            <a:r>
              <a:rPr lang="en-US" sz="2800" dirty="0" err="1" smtClean="0"/>
              <a:t>AnekaApplication</a:t>
            </a:r>
            <a:r>
              <a:rPr lang="en-US" sz="2800" dirty="0" smtClean="0"/>
              <a:t>&lt;</a:t>
            </a:r>
            <a:r>
              <a:rPr lang="en-US" sz="2800" dirty="0" err="1" smtClean="0"/>
              <a:t>AnekaThread,ThreadManager</a:t>
            </a:r>
            <a:r>
              <a:rPr lang="en-US" sz="2800" dirty="0" smtClean="0"/>
              <a:t>&gt;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0"/>
            <a:ext cx="8229600" cy="944562"/>
          </a:xfrm>
        </p:spPr>
        <p:txBody>
          <a:bodyPr/>
          <a:lstStyle/>
          <a:p>
            <a:r>
              <a:rPr lang="en-US" dirty="0" smtClean="0"/>
              <a:t>Aneka thread vs. common threads </a:t>
            </a:r>
            <a:endParaRPr 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97412" y="838200"/>
            <a:ext cx="8946587" cy="57882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5029200" cy="7159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Thread life cycle </a:t>
            </a:r>
            <a:endParaRPr lang="en-US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 l="5418" t="4861"/>
          <a:stretch>
            <a:fillRect/>
          </a:stretch>
        </p:blipFill>
        <p:spPr bwMode="auto">
          <a:xfrm>
            <a:off x="228600" y="1005097"/>
            <a:ext cx="8707730" cy="56947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Rectangle 4"/>
          <p:cNvSpPr/>
          <p:nvPr/>
        </p:nvSpPr>
        <p:spPr>
          <a:xfrm>
            <a:off x="4800600" y="533400"/>
            <a:ext cx="41148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 smtClean="0"/>
              <a:t>Unstarted</a:t>
            </a:r>
            <a:r>
              <a:rPr lang="en-US" dirty="0" smtClean="0"/>
              <a:t>-&gt;[Started]-&gt;[Queued]-&gt; Running-&gt;Completed/Aborted/Failed.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Parallelism </a:t>
            </a:r>
            <a:r>
              <a:rPr lang="en-US" dirty="0"/>
              <a:t>for single-machine computation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5029200"/>
          </a:xfrm>
        </p:spPr>
        <p:txBody>
          <a:bodyPr>
            <a:normAutofit fontScale="70000" lnSpcReduction="20000"/>
          </a:bodyPr>
          <a:lstStyle/>
          <a:p>
            <a:r>
              <a:rPr lang="en-US" b="1" dirty="0" smtClean="0"/>
              <a:t>Multiprocessing</a:t>
            </a:r>
            <a:r>
              <a:rPr lang="en-US" b="1" dirty="0"/>
              <a:t>, </a:t>
            </a:r>
            <a:r>
              <a:rPr lang="en-US" sz="3400" dirty="0" smtClean="0"/>
              <a:t>which is the use of multiple processing units within a single machine.</a:t>
            </a:r>
          </a:p>
          <a:p>
            <a:pPr algn="just"/>
            <a:r>
              <a:rPr lang="en-US" sz="3400" b="1" dirty="0" smtClean="0"/>
              <a:t>Asymmetric multiprocessing </a:t>
            </a:r>
            <a:r>
              <a:rPr lang="en-US" sz="3400" dirty="0"/>
              <a:t>involves </a:t>
            </a:r>
            <a:r>
              <a:rPr lang="en-US" sz="3400" dirty="0" smtClean="0"/>
              <a:t>the concurrent use of different processing units that are specialized to perform different functions</a:t>
            </a:r>
            <a:r>
              <a:rPr lang="en-US" sz="3400" dirty="0"/>
              <a:t>. </a:t>
            </a:r>
            <a:endParaRPr lang="en-US" sz="3400" dirty="0" smtClean="0"/>
          </a:p>
          <a:p>
            <a:pPr algn="just"/>
            <a:r>
              <a:rPr lang="en-US" sz="3400" b="1" dirty="0" smtClean="0"/>
              <a:t>Symmetric multiprocessing </a:t>
            </a:r>
            <a:r>
              <a:rPr lang="en-US" sz="3400" dirty="0" smtClean="0"/>
              <a:t>features the use of similar or identical processing units to share the computation load.</a:t>
            </a:r>
          </a:p>
          <a:p>
            <a:pPr algn="just"/>
            <a:r>
              <a:rPr lang="en-US" sz="3400" b="1" dirty="0" smtClean="0"/>
              <a:t>Non uniform </a:t>
            </a:r>
            <a:r>
              <a:rPr lang="en-US" sz="3400" b="1" dirty="0"/>
              <a:t>memory access (NUMA</a:t>
            </a:r>
            <a:r>
              <a:rPr lang="en-US" sz="3400" b="1" dirty="0" smtClean="0"/>
              <a:t>):</a:t>
            </a:r>
            <a:r>
              <a:rPr lang="en-US" sz="3400" dirty="0"/>
              <a:t>define a specific architecture for accessing a shared memory between </a:t>
            </a:r>
            <a:r>
              <a:rPr lang="en-US" sz="3400" dirty="0" smtClean="0"/>
              <a:t>processors.</a:t>
            </a:r>
          </a:p>
          <a:p>
            <a:pPr algn="just"/>
            <a:r>
              <a:rPr lang="en-US" sz="3400" b="1" dirty="0"/>
              <a:t>clustered </a:t>
            </a:r>
            <a:r>
              <a:rPr lang="en-US" sz="3400" b="1" dirty="0" smtClean="0"/>
              <a:t>multiprocessing: </a:t>
            </a:r>
            <a:r>
              <a:rPr lang="en-US" sz="3400" dirty="0"/>
              <a:t>use of multiple computers joined together as a single virtual computer. </a:t>
            </a:r>
            <a:endParaRPr lang="en-US" sz="3400" dirty="0" smtClean="0"/>
          </a:p>
          <a:p>
            <a:pPr algn="just"/>
            <a:r>
              <a:rPr lang="en-US" sz="3400" dirty="0"/>
              <a:t>Multiprocessor and especially </a:t>
            </a:r>
            <a:r>
              <a:rPr lang="en-US" sz="3400" dirty="0" err="1"/>
              <a:t>multicore</a:t>
            </a:r>
            <a:r>
              <a:rPr lang="en-US" sz="3400" dirty="0"/>
              <a:t> </a:t>
            </a:r>
            <a:r>
              <a:rPr lang="en-US" sz="3400" dirty="0" smtClean="0"/>
              <a:t>technologies </a:t>
            </a:r>
            <a:r>
              <a:rPr lang="en-US" sz="3400" dirty="0"/>
              <a:t>are now of fundamental importance because of the physical constraint imposed on </a:t>
            </a:r>
            <a:r>
              <a:rPr lang="en-US" sz="3400" b="1" dirty="0" smtClean="0"/>
              <a:t>frequency scaling</a:t>
            </a:r>
            <a:endParaRPr lang="en-US" sz="3400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40363"/>
          </a:xfrm>
        </p:spPr>
        <p:txBody>
          <a:bodyPr>
            <a:normAutofit/>
          </a:bodyPr>
          <a:lstStyle/>
          <a:p>
            <a:pPr algn="just"/>
            <a:r>
              <a:rPr lang="en-US" b="1" dirty="0" smtClean="0"/>
              <a:t>Thread synchronization: </a:t>
            </a:r>
            <a:r>
              <a:rPr lang="en-US" dirty="0" smtClean="0"/>
              <a:t>The .NET base class libraries provide advanced facilities to support thread synchronization by the means of </a:t>
            </a:r>
            <a:r>
              <a:rPr lang="en-US" b="1" dirty="0" smtClean="0"/>
              <a:t>monitors, semaphores, reader-writer locks and </a:t>
            </a:r>
            <a:r>
              <a:rPr lang="en-US" dirty="0" err="1" smtClean="0"/>
              <a:t>aneka</a:t>
            </a:r>
            <a:r>
              <a:rPr lang="en-US" dirty="0" smtClean="0"/>
              <a:t> provides </a:t>
            </a:r>
            <a:r>
              <a:rPr lang="en-US" b="1" dirty="0" smtClean="0"/>
              <a:t>join </a:t>
            </a:r>
            <a:r>
              <a:rPr lang="en-US" dirty="0" smtClean="0"/>
              <a:t>method</a:t>
            </a:r>
            <a:r>
              <a:rPr lang="en-US" b="1" dirty="0" smtClean="0"/>
              <a:t>.</a:t>
            </a:r>
          </a:p>
          <a:p>
            <a:pPr algn="just"/>
            <a:r>
              <a:rPr lang="en-US" b="1" dirty="0" smtClean="0"/>
              <a:t>Thread priorities: </a:t>
            </a:r>
            <a:r>
              <a:rPr lang="en-US" b="1" dirty="0" err="1" smtClean="0"/>
              <a:t>System.Threading.Thread</a:t>
            </a:r>
            <a:r>
              <a:rPr lang="en-US" b="1" dirty="0" smtClean="0"/>
              <a:t> class</a:t>
            </a:r>
            <a:r>
              <a:rPr lang="en-US" dirty="0" smtClean="0"/>
              <a:t> supports thread priorities</a:t>
            </a:r>
            <a:r>
              <a:rPr lang="en-US" b="1" dirty="0" smtClean="0"/>
              <a:t>.</a:t>
            </a:r>
          </a:p>
          <a:p>
            <a:pPr algn="just"/>
            <a:r>
              <a:rPr lang="en-US" dirty="0" smtClean="0"/>
              <a:t>Values of the </a:t>
            </a:r>
            <a:r>
              <a:rPr lang="en-US" dirty="0" err="1" smtClean="0"/>
              <a:t>ThreadPriority</a:t>
            </a:r>
            <a:r>
              <a:rPr lang="en-US" dirty="0" smtClean="0"/>
              <a:t> enumeration: Highest, Above Normal, Normal, Below Normal, or Lowest. </a:t>
            </a:r>
            <a:endParaRPr lang="en-US" b="1" dirty="0" smtClean="0"/>
          </a:p>
          <a:p>
            <a:pPr algn="just"/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Aneka threads application model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135563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en-US" b="1" dirty="0" err="1" smtClean="0"/>
              <a:t>AnekaApplication</a:t>
            </a:r>
            <a:r>
              <a:rPr lang="en-US" b="1" dirty="0" smtClean="0"/>
              <a:t>&lt;W,M&gt; </a:t>
            </a:r>
            <a:r>
              <a:rPr lang="en-US" dirty="0" smtClean="0"/>
              <a:t>class, which is the application reference class for all the programming models</a:t>
            </a:r>
          </a:p>
          <a:p>
            <a:r>
              <a:rPr lang="en-US" dirty="0" smtClean="0"/>
              <a:t>To develop distributed applications with Aneka threads, use </a:t>
            </a:r>
            <a:r>
              <a:rPr lang="en-US" b="1" dirty="0" err="1" smtClean="0"/>
              <a:t>AnekaApplication</a:t>
            </a:r>
            <a:r>
              <a:rPr lang="en-US" b="1" dirty="0" smtClean="0"/>
              <a:t>&lt;</a:t>
            </a:r>
            <a:r>
              <a:rPr lang="en-US" b="1" dirty="0" err="1" smtClean="0"/>
              <a:t>AnekaThread</a:t>
            </a:r>
            <a:r>
              <a:rPr lang="en-US" b="1" dirty="0" smtClean="0"/>
              <a:t>, </a:t>
            </a:r>
            <a:r>
              <a:rPr lang="en-US" b="1" dirty="0" err="1" smtClean="0"/>
              <a:t>ThreadManager</a:t>
            </a:r>
            <a:r>
              <a:rPr lang="en-US" b="1" dirty="0" smtClean="0"/>
              <a:t>&gt;  </a:t>
            </a:r>
            <a:r>
              <a:rPr lang="en-US" dirty="0" smtClean="0"/>
              <a:t>template.</a:t>
            </a:r>
          </a:p>
          <a:p>
            <a:pPr algn="just"/>
            <a:r>
              <a:rPr lang="en-US" b="1" dirty="0" smtClean="0"/>
              <a:t>Configuration class: </a:t>
            </a:r>
            <a:r>
              <a:rPr lang="en-US" dirty="0" smtClean="0"/>
              <a:t>This class contains a set of properties that allow the </a:t>
            </a:r>
            <a:r>
              <a:rPr lang="en-US" b="1" dirty="0" smtClean="0"/>
              <a:t>application class to configure its interaction with the middleware</a:t>
            </a:r>
            <a:r>
              <a:rPr lang="en-US" dirty="0" smtClean="0"/>
              <a:t>.</a:t>
            </a:r>
          </a:p>
          <a:p>
            <a:pPr algn="just"/>
            <a:r>
              <a:rPr lang="en-US" dirty="0" smtClean="0"/>
              <a:t>such as the address of the </a:t>
            </a:r>
            <a:r>
              <a:rPr lang="en-US" b="1" dirty="0" smtClean="0"/>
              <a:t>Aneka index service</a:t>
            </a:r>
            <a:r>
              <a:rPr lang="en-US" dirty="0" smtClean="0"/>
              <a:t>, which constitutes the main entry point of Aneka Clouds; the </a:t>
            </a:r>
            <a:r>
              <a:rPr lang="en-US" b="1" dirty="0" smtClean="0"/>
              <a:t>user credentials </a:t>
            </a:r>
            <a:r>
              <a:rPr lang="en-US" dirty="0" smtClean="0"/>
              <a:t>required to authenticate the application with the middleware;</a:t>
            </a:r>
            <a:r>
              <a:rPr lang="en-US" b="1" dirty="0" smtClean="0"/>
              <a:t> 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686800" cy="563562"/>
          </a:xfrm>
        </p:spPr>
        <p:txBody>
          <a:bodyPr>
            <a:noAutofit/>
          </a:bodyPr>
          <a:lstStyle/>
          <a:p>
            <a:r>
              <a:rPr lang="en-US" sz="3200" dirty="0" smtClean="0"/>
              <a:t>Application Creation and Configuration in Aneka </a:t>
            </a:r>
            <a:endParaRPr lang="en-US" sz="3200" dirty="0"/>
          </a:p>
        </p:txBody>
      </p:sp>
      <p:pic>
        <p:nvPicPr>
          <p:cNvPr id="3075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-159124" y="685799"/>
            <a:ext cx="9303124" cy="59865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" y="381000"/>
            <a:ext cx="8763000" cy="601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686800" cy="563562"/>
          </a:xfrm>
        </p:spPr>
        <p:txBody>
          <a:bodyPr>
            <a:noAutofit/>
          </a:bodyPr>
          <a:lstStyle/>
          <a:p>
            <a:r>
              <a:rPr lang="en-US" sz="3200" dirty="0" smtClean="0"/>
              <a:t>Thread Creation and Execution. </a:t>
            </a:r>
            <a:endParaRPr lang="en-US" sz="3200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 l="1759"/>
          <a:stretch>
            <a:fillRect/>
          </a:stretch>
        </p:blipFill>
        <p:spPr bwMode="auto">
          <a:xfrm>
            <a:off x="304800" y="536142"/>
            <a:ext cx="8865938" cy="63218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en-US" dirty="0" err="1"/>
              <a:t>Multicore</a:t>
            </a:r>
            <a:r>
              <a:rPr lang="en-US" dirty="0"/>
              <a:t> systems </a:t>
            </a: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 l="7006" t="11565"/>
          <a:stretch>
            <a:fillRect/>
          </a:stretch>
        </p:blipFill>
        <p:spPr bwMode="auto">
          <a:xfrm>
            <a:off x="1524000" y="914400"/>
            <a:ext cx="5540306" cy="41461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Box 4"/>
          <p:cNvSpPr txBox="1"/>
          <p:nvPr/>
        </p:nvSpPr>
        <p:spPr>
          <a:xfrm>
            <a:off x="533400" y="5486400"/>
            <a:ext cx="82941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Multiprocessing is just one technique that can be used to achieve parallelism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Programming applications with threads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use of threading as a support for the design of parallel and distributed algorithms</a:t>
            </a:r>
            <a:r>
              <a:rPr lang="en-US" dirty="0" smtClean="0"/>
              <a:t>.</a:t>
            </a:r>
          </a:p>
          <a:p>
            <a:r>
              <a:rPr lang="en-US" b="1" dirty="0"/>
              <a:t>What is a thread? </a:t>
            </a:r>
            <a:r>
              <a:rPr lang="en-US" b="1" dirty="0" smtClean="0"/>
              <a:t> </a:t>
            </a:r>
          </a:p>
          <a:p>
            <a:pPr algn="just"/>
            <a:r>
              <a:rPr lang="en-US" dirty="0" smtClean="0"/>
              <a:t>Context switching </a:t>
            </a:r>
            <a:r>
              <a:rPr lang="en-US" dirty="0"/>
              <a:t>between threads is a preferred practice over switching between </a:t>
            </a:r>
            <a:r>
              <a:rPr lang="en-US" dirty="0" smtClean="0"/>
              <a:t>processes</a:t>
            </a:r>
            <a:r>
              <a:rPr lang="en-US" dirty="0"/>
              <a:t>.</a:t>
            </a:r>
            <a:endParaRPr lang="en-US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 l="7419"/>
          <a:stretch>
            <a:fillRect/>
          </a:stretch>
        </p:blipFill>
        <p:spPr bwMode="auto">
          <a:xfrm>
            <a:off x="457200" y="440845"/>
            <a:ext cx="7848600" cy="64171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Thread APIs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1" dirty="0"/>
              <a:t>Portable Operating System Interface for Unix (POSIX</a:t>
            </a:r>
            <a:r>
              <a:rPr lang="en-US" b="1" dirty="0" smtClean="0"/>
              <a:t>) Threads:</a:t>
            </a:r>
          </a:p>
          <a:p>
            <a:pPr lvl="1" algn="just"/>
            <a:r>
              <a:rPr lang="en-US" dirty="0"/>
              <a:t>Standard POSIX 1.c (IEEE Std 1003.1c-1995) addresses the implementation of threads and the functionalities that should be available for application programmers to develop portable multithreaded applications</a:t>
            </a:r>
            <a:r>
              <a:rPr lang="en-US" dirty="0" smtClean="0"/>
              <a:t>.</a:t>
            </a:r>
          </a:p>
          <a:p>
            <a:pPr lvl="1" algn="just"/>
            <a:r>
              <a:rPr lang="en-US" b="1" dirty="0"/>
              <a:t>operations</a:t>
            </a:r>
            <a:r>
              <a:rPr lang="en-US" b="1" dirty="0" smtClean="0"/>
              <a:t>:</a:t>
            </a:r>
            <a:r>
              <a:rPr lang="en-US" b="1" dirty="0"/>
              <a:t> </a:t>
            </a:r>
            <a:r>
              <a:rPr lang="en-US" dirty="0"/>
              <a:t>creation of threads with </a:t>
            </a:r>
            <a:r>
              <a:rPr lang="en-US" dirty="0" smtClean="0"/>
              <a:t>attributes</a:t>
            </a:r>
            <a:r>
              <a:rPr lang="en-US" dirty="0"/>
              <a:t>, termination of a thread, and waiting for thread completion (join operation</a:t>
            </a:r>
            <a:r>
              <a:rPr lang="en-US" dirty="0" smtClean="0"/>
              <a:t>).</a:t>
            </a:r>
          </a:p>
          <a:p>
            <a:pPr lvl="1" algn="just"/>
            <a:r>
              <a:rPr lang="en-US" dirty="0" smtClean="0"/>
              <a:t>Semaphores</a:t>
            </a:r>
            <a:r>
              <a:rPr lang="en-US" dirty="0"/>
              <a:t>, conditions, reader-writer locks</a:t>
            </a:r>
            <a:r>
              <a:rPr lang="en-US" dirty="0" smtClean="0"/>
              <a:t>, supports Synchronization </a:t>
            </a:r>
            <a:r>
              <a:rPr lang="en-US" dirty="0"/>
              <a:t>among threads.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POSIX Threads: </a:t>
            </a:r>
            <a:r>
              <a:rPr lang="en-US" sz="3600" b="1" dirty="0" smtClean="0"/>
              <a:t>Programming </a:t>
            </a:r>
            <a:r>
              <a:rPr lang="en-US" sz="3600" b="1" dirty="0"/>
              <a:t>point of view 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en-US" dirty="0"/>
              <a:t>A thread identifies a logical sequence of instructions</a:t>
            </a:r>
            <a:r>
              <a:rPr lang="en-US" dirty="0" smtClean="0"/>
              <a:t>.</a:t>
            </a:r>
          </a:p>
          <a:p>
            <a:pPr algn="just"/>
            <a:r>
              <a:rPr lang="en-US" dirty="0"/>
              <a:t>A thread is mapped to a function that contains the sequence of instructions to execute</a:t>
            </a:r>
            <a:r>
              <a:rPr lang="en-US" dirty="0" smtClean="0"/>
              <a:t>.</a:t>
            </a:r>
          </a:p>
          <a:p>
            <a:pPr algn="just"/>
            <a:r>
              <a:rPr lang="en-US" dirty="0"/>
              <a:t>A thread can be created, terminated, or joined</a:t>
            </a:r>
            <a:r>
              <a:rPr lang="en-US" dirty="0" smtClean="0"/>
              <a:t>.</a:t>
            </a:r>
          </a:p>
          <a:p>
            <a:pPr algn="just"/>
            <a:r>
              <a:rPr lang="en-US" dirty="0"/>
              <a:t>A thread has a state that determines its current condition, whether it is executing, stopped, terminated, waiting for I/O, etc</a:t>
            </a:r>
            <a:r>
              <a:rPr lang="en-US" dirty="0" smtClean="0"/>
              <a:t>.</a:t>
            </a:r>
          </a:p>
          <a:p>
            <a:pPr algn="just"/>
            <a:r>
              <a:rPr lang="en-US" dirty="0"/>
              <a:t>Threads share the memory of the </a:t>
            </a:r>
            <a:r>
              <a:rPr lang="en-US" dirty="0" smtClean="0"/>
              <a:t>process</a:t>
            </a:r>
          </a:p>
          <a:p>
            <a:pPr algn="just"/>
            <a:r>
              <a:rPr lang="en-US" dirty="0" err="1"/>
              <a:t>pthread.h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Threading support in </a:t>
            </a:r>
            <a:r>
              <a:rPr lang="en-US" dirty="0" smtClean="0"/>
              <a:t>Java </a:t>
            </a:r>
            <a:r>
              <a:rPr lang="en-US" dirty="0"/>
              <a:t>and .NET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b="1" dirty="0" smtClean="0"/>
              <a:t>Operations performed on threads</a:t>
            </a:r>
            <a:r>
              <a:rPr lang="en-US" b="1" dirty="0"/>
              <a:t>: </a:t>
            </a:r>
            <a:r>
              <a:rPr lang="en-US" dirty="0"/>
              <a:t>start, stop, suspend, resume, abort, sleep, join, and interrupt</a:t>
            </a:r>
            <a:r>
              <a:rPr lang="en-US" dirty="0" smtClean="0"/>
              <a:t>.</a:t>
            </a:r>
          </a:p>
          <a:p>
            <a:pPr algn="just"/>
            <a:r>
              <a:rPr lang="en-US" b="1" dirty="0" smtClean="0"/>
              <a:t>Java: </a:t>
            </a:r>
            <a:r>
              <a:rPr lang="en-US" dirty="0" err="1" smtClean="0"/>
              <a:t>java.util.concurrent</a:t>
            </a:r>
            <a:r>
              <a:rPr lang="en-US" dirty="0" smtClean="0"/>
              <a:t> package</a:t>
            </a:r>
          </a:p>
          <a:p>
            <a:pPr algn="just"/>
            <a:r>
              <a:rPr lang="en-US" dirty="0"/>
              <a:t>.NET </a:t>
            </a:r>
            <a:r>
              <a:rPr lang="en-US" dirty="0" smtClean="0"/>
              <a:t>Parallel Extension </a:t>
            </a:r>
            <a:r>
              <a:rPr lang="en-US" dirty="0"/>
              <a:t>framework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Techniques for parallel computation with threads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b="1" dirty="0"/>
              <a:t>Decomposition</a:t>
            </a:r>
            <a:r>
              <a:rPr lang="en-US" dirty="0"/>
              <a:t> is </a:t>
            </a:r>
            <a:r>
              <a:rPr lang="en-US" dirty="0" smtClean="0"/>
              <a:t>a useful technique that aids in understanding whether a problem is divided into components(or tasks) that can be executed concurrently.</a:t>
            </a:r>
          </a:p>
          <a:p>
            <a:pPr algn="just"/>
            <a:r>
              <a:rPr lang="en-US" dirty="0" smtClean="0"/>
              <a:t>Two main decomposition/partitioning techniques are </a:t>
            </a:r>
            <a:r>
              <a:rPr lang="en-US" dirty="0"/>
              <a:t>domain and functional decompositions.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882</TotalTime>
  <Words>1116</Words>
  <Application>Microsoft Office PowerPoint</Application>
  <PresentationFormat>On-screen Show (4:3)</PresentationFormat>
  <Paragraphs>87</Paragraphs>
  <Slides>25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Office Theme</vt:lpstr>
      <vt:lpstr>Concurrent Computing: Thread Programming </vt:lpstr>
      <vt:lpstr>Parallelism for single-machine computation </vt:lpstr>
      <vt:lpstr>Multicore systems </vt:lpstr>
      <vt:lpstr>Programming applications with threads </vt:lpstr>
      <vt:lpstr>Slide 5</vt:lpstr>
      <vt:lpstr>Thread APIs</vt:lpstr>
      <vt:lpstr>POSIX Threads: Programming point of view </vt:lpstr>
      <vt:lpstr>Threading support in Java and .NET</vt:lpstr>
      <vt:lpstr>Techniques for parallel computation with threads</vt:lpstr>
      <vt:lpstr>Domain decomposition</vt:lpstr>
      <vt:lpstr>Slide 11</vt:lpstr>
      <vt:lpstr>Matrix Multiplication-embarrassingly parallel</vt:lpstr>
      <vt:lpstr>Matrix Multiplication-Multithreaded Program</vt:lpstr>
      <vt:lpstr>Functional decomposition </vt:lpstr>
      <vt:lpstr>Multithreading with Aneka </vt:lpstr>
      <vt:lpstr>Aneka-thread programming model </vt:lpstr>
      <vt:lpstr>Slide 17</vt:lpstr>
      <vt:lpstr>Aneka thread vs. common threads </vt:lpstr>
      <vt:lpstr>Thread life cycle </vt:lpstr>
      <vt:lpstr>Slide 20</vt:lpstr>
      <vt:lpstr>Aneka threads application model </vt:lpstr>
      <vt:lpstr>Application Creation and Configuration in Aneka </vt:lpstr>
      <vt:lpstr>Slide 23</vt:lpstr>
      <vt:lpstr>Thread Creation and Execution. </vt:lpstr>
      <vt:lpstr>Slide 25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lenovo</dc:creator>
  <cp:lastModifiedBy>lenovo</cp:lastModifiedBy>
  <cp:revision>29</cp:revision>
  <dcterms:created xsi:type="dcterms:W3CDTF">2018-10-11T04:01:24Z</dcterms:created>
  <dcterms:modified xsi:type="dcterms:W3CDTF">2018-10-30T15:23:20Z</dcterms:modified>
</cp:coreProperties>
</file>