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FCEC-B84C-4606-BB0F-D1D45A3B0AB0}" type="datetimeFigureOut">
              <a:rPr lang="en-US" smtClean="0"/>
              <a:pPr/>
              <a:t>21/11/2018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9402-1A89-4236-B2C5-272E227F9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Data-Intensive Computing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Data-intensive computing focuses on </a:t>
            </a:r>
            <a:r>
              <a:rPr lang="en-US" dirty="0" smtClean="0"/>
              <a:t>class </a:t>
            </a:r>
            <a:r>
              <a:rPr lang="en-US" dirty="0"/>
              <a:t>of applications that </a:t>
            </a:r>
            <a:r>
              <a:rPr lang="en-US" b="1" dirty="0"/>
              <a:t>deal with a large amount of data. </a:t>
            </a:r>
            <a:endParaRPr lang="en-US" b="1" dirty="0" smtClean="0"/>
          </a:p>
          <a:p>
            <a:pPr algn="just"/>
            <a:r>
              <a:rPr lang="en-US" dirty="0"/>
              <a:t>Several application fields, ranging from computational science to social networking, produce </a:t>
            </a:r>
            <a:r>
              <a:rPr lang="en-US" b="1" dirty="0"/>
              <a:t>large volumes of data that need to be efficiently stored, made accessible, indexed, and analyzed</a:t>
            </a:r>
            <a:r>
              <a:rPr lang="en-US" dirty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</a:t>
            </a:r>
            <a:r>
              <a:rPr lang="en-US" dirty="0" smtClean="0"/>
              <a:t>Dynamo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Dynamo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b="1" dirty="0"/>
              <a:t>distributed key-value store that supports the </a:t>
            </a:r>
            <a:r>
              <a:rPr lang="en-US" b="1" dirty="0" smtClean="0"/>
              <a:t>management </a:t>
            </a:r>
            <a:r>
              <a:rPr lang="en-US" b="1" dirty="0"/>
              <a:t>of information </a:t>
            </a:r>
            <a:r>
              <a:rPr lang="en-US" dirty="0"/>
              <a:t>of several of the business services offered by Amazon </a:t>
            </a:r>
            <a:r>
              <a:rPr lang="en-US" dirty="0" smtClean="0"/>
              <a:t>Inc.</a:t>
            </a:r>
          </a:p>
          <a:p>
            <a:pPr algn="just"/>
            <a:r>
              <a:rPr lang="en-US" dirty="0" smtClean="0"/>
              <a:t>thousands </a:t>
            </a:r>
            <a:r>
              <a:rPr lang="en-US" dirty="0"/>
              <a:t>of servers and network </a:t>
            </a:r>
            <a:r>
              <a:rPr lang="en-US" dirty="0" smtClean="0"/>
              <a:t>components </a:t>
            </a:r>
            <a:r>
              <a:rPr lang="en-US" dirty="0"/>
              <a:t>build an infrastructure serving 10 million requests per </a:t>
            </a:r>
            <a:r>
              <a:rPr lang="en-US" dirty="0" smtClean="0"/>
              <a:t>day.</a:t>
            </a:r>
          </a:p>
          <a:p>
            <a:pPr algn="just"/>
            <a:r>
              <a:rPr lang="en-US" dirty="0"/>
              <a:t>Dynamo provides a simplified </a:t>
            </a:r>
            <a:r>
              <a:rPr lang="en-US" dirty="0" smtClean="0"/>
              <a:t>interface based on </a:t>
            </a:r>
            <a:r>
              <a:rPr lang="en-US" b="1" dirty="0"/>
              <a:t>get/put semantics</a:t>
            </a:r>
            <a:r>
              <a:rPr lang="en-US" dirty="0" smtClean="0"/>
              <a:t>, where objects are stored and retrieved with a unique identifier </a:t>
            </a:r>
            <a:r>
              <a:rPr lang="en-US" dirty="0"/>
              <a:t>(key).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Amazon Dynamo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69493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Google </a:t>
            </a:r>
            <a:r>
              <a:rPr lang="en-US" dirty="0" err="1" smtClean="0"/>
              <a:t>Bigtable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25" y="914400"/>
            <a:ext cx="8027075" cy="561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MapReduce</a:t>
            </a:r>
            <a:r>
              <a:rPr lang="en-US" dirty="0" smtClean="0"/>
              <a:t> programming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MapReduce</a:t>
            </a:r>
            <a:r>
              <a:rPr lang="en-US" dirty="0" smtClean="0"/>
              <a:t> is a programming platform Google introduced for </a:t>
            </a:r>
            <a:r>
              <a:rPr lang="en-US" b="1" dirty="0" smtClean="0"/>
              <a:t>processing large quantities of data.</a:t>
            </a:r>
          </a:p>
          <a:p>
            <a:pPr algn="just"/>
            <a:r>
              <a:rPr lang="en-US" dirty="0" smtClean="0"/>
              <a:t>It expresses the computational logic of an application in </a:t>
            </a:r>
            <a:r>
              <a:rPr lang="en-US" b="1" dirty="0" smtClean="0"/>
              <a:t>two simple functions: map and reduce. </a:t>
            </a:r>
          </a:p>
          <a:p>
            <a:pPr algn="just"/>
            <a:r>
              <a:rPr lang="en-US" dirty="0" err="1" smtClean="0"/>
              <a:t>MapReduce</a:t>
            </a:r>
            <a:r>
              <a:rPr lang="en-US" dirty="0" smtClean="0"/>
              <a:t> model is expressed as</a:t>
            </a:r>
          </a:p>
          <a:p>
            <a:pPr lvl="1" algn="just"/>
            <a:r>
              <a:rPr lang="en-US" b="1" dirty="0" smtClean="0"/>
              <a:t>map(K1,V1)</a:t>
            </a:r>
            <a:r>
              <a:rPr lang="en-US" b="1" dirty="0" smtClean="0">
                <a:sym typeface="Wingdings" pitchFamily="2" charset="2"/>
              </a:rPr>
              <a:t> list(k2,v2)</a:t>
            </a:r>
          </a:p>
          <a:p>
            <a:pPr lvl="1" algn="just"/>
            <a:r>
              <a:rPr lang="en-US" b="1" dirty="0" smtClean="0">
                <a:sym typeface="Wingdings" pitchFamily="2" charset="2"/>
              </a:rPr>
              <a:t>reduce(k2,list(v2))list(v2)</a:t>
            </a:r>
          </a:p>
          <a:p>
            <a:pPr algn="just"/>
            <a:r>
              <a:rPr lang="en-US" dirty="0" smtClean="0"/>
              <a:t>The map function </a:t>
            </a:r>
            <a:r>
              <a:rPr lang="en-US" b="1" dirty="0" smtClean="0"/>
              <a:t>reads a key-value pair and produces a list of key-value pairs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different types.</a:t>
            </a:r>
          </a:p>
          <a:p>
            <a:pPr algn="just"/>
            <a:r>
              <a:rPr lang="en-US" dirty="0" smtClean="0"/>
              <a:t>The reduce </a:t>
            </a:r>
            <a:r>
              <a:rPr lang="en-US" b="1" dirty="0" smtClean="0"/>
              <a:t>function reads a pair composed of a key and a list of values and produces a list of values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same type.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computation workflow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558" y="914400"/>
            <a:ext cx="9034158" cy="577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Google </a:t>
            </a:r>
            <a:r>
              <a:rPr lang="en-US" sz="4000" dirty="0" err="1" smtClean="0"/>
              <a:t>MapReduce</a:t>
            </a:r>
            <a:r>
              <a:rPr lang="en-US" sz="4000" dirty="0" smtClean="0"/>
              <a:t> infrastructure overview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543800" cy="52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Aneka </a:t>
            </a:r>
            <a:r>
              <a:rPr lang="en-US" dirty="0" err="1" smtClean="0"/>
              <a:t>MapReduce</a:t>
            </a:r>
            <a:r>
              <a:rPr lang="en-US" dirty="0" smtClean="0"/>
              <a:t> infrastructure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212" y="914400"/>
            <a:ext cx="8675987" cy="580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abstractions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Aneka Map Reduce APIs provide developers with </a:t>
            </a:r>
            <a:r>
              <a:rPr lang="en-US" b="1" dirty="0" smtClean="0"/>
              <a:t>base classes for developing </a:t>
            </a:r>
            <a:r>
              <a:rPr lang="en-US" b="1" dirty="0" err="1" smtClean="0"/>
              <a:t>Mapper</a:t>
            </a:r>
            <a:r>
              <a:rPr lang="en-US" b="1" dirty="0" smtClean="0"/>
              <a:t> and Reducer types.</a:t>
            </a:r>
          </a:p>
          <a:p>
            <a:pPr algn="just"/>
            <a:r>
              <a:rPr lang="en-US" dirty="0" smtClean="0"/>
              <a:t>Application class</a:t>
            </a:r>
            <a:r>
              <a:rPr lang="en-US" b="1" dirty="0" smtClean="0"/>
              <a:t>— </a:t>
            </a:r>
            <a:r>
              <a:rPr lang="en-US" b="1" dirty="0" err="1" smtClean="0"/>
              <a:t>MapReduceApplication</a:t>
            </a:r>
            <a:endParaRPr lang="en-US" b="1" dirty="0" smtClean="0"/>
          </a:p>
          <a:p>
            <a:pPr algn="just"/>
            <a:r>
              <a:rPr lang="en-US" dirty="0" smtClean="0"/>
              <a:t>Three classes are of interest for application development: </a:t>
            </a:r>
            <a:r>
              <a:rPr lang="en-US" b="1" dirty="0" err="1" smtClean="0"/>
              <a:t>Mapper</a:t>
            </a:r>
            <a:r>
              <a:rPr lang="en-US" b="1" dirty="0" smtClean="0"/>
              <a:t>&lt;K,V&gt;, Reducer&lt;K,V&gt;, and </a:t>
            </a:r>
            <a:r>
              <a:rPr lang="en-US" b="1" dirty="0" err="1" smtClean="0"/>
              <a:t>MapReduceApplication</a:t>
            </a:r>
            <a:r>
              <a:rPr lang="en-US" b="1" dirty="0" smtClean="0"/>
              <a:t>&lt;M,R&gt;. </a:t>
            </a:r>
          </a:p>
          <a:p>
            <a:pPr algn="just"/>
            <a:r>
              <a:rPr lang="en-US" dirty="0" err="1" smtClean="0"/>
              <a:t>Mapper</a:t>
            </a:r>
            <a:r>
              <a:rPr lang="en-US" dirty="0" smtClean="0"/>
              <a:t>&lt;K,V&gt; and Reducer&lt;K,V&gt; constitute the </a:t>
            </a:r>
            <a:r>
              <a:rPr lang="en-US" b="1" dirty="0" smtClean="0"/>
              <a:t>starting point of the application design and implementation.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submission and execution of a </a:t>
            </a:r>
            <a:r>
              <a:rPr lang="en-US" b="1" dirty="0" err="1" smtClean="0"/>
              <a:t>MapReduce</a:t>
            </a:r>
            <a:r>
              <a:rPr lang="en-US" b="1" dirty="0" smtClean="0"/>
              <a:t> job </a:t>
            </a:r>
            <a:r>
              <a:rPr lang="en-US" dirty="0" smtClean="0"/>
              <a:t>is performed through the class </a:t>
            </a:r>
            <a:r>
              <a:rPr lang="en-US" b="1" dirty="0" err="1" smtClean="0"/>
              <a:t>MapReduceApplication</a:t>
            </a:r>
            <a:r>
              <a:rPr lang="en-US" b="1" dirty="0" smtClean="0"/>
              <a:t>&lt;M,R&gt;.</a:t>
            </a:r>
          </a:p>
          <a:p>
            <a:pPr algn="just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Scheduling Service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1162049"/>
            <a:ext cx="9296400" cy="569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3349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MapReduce</a:t>
            </a:r>
            <a:r>
              <a:rPr lang="en-US" sz="3600" dirty="0" smtClean="0"/>
              <a:t> Execution Service architecture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74901" cy="589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data-intensive computing?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Data-intensive computing </a:t>
            </a:r>
            <a:r>
              <a:rPr lang="en-US" dirty="0"/>
              <a:t>is </a:t>
            </a:r>
            <a:r>
              <a:rPr lang="en-US" dirty="0" smtClean="0"/>
              <a:t>concerned with production, manipulation, and analysis of large-scale </a:t>
            </a:r>
            <a:r>
              <a:rPr lang="en-US" dirty="0"/>
              <a:t>data </a:t>
            </a:r>
            <a:r>
              <a:rPr lang="en-US" dirty="0" smtClean="0"/>
              <a:t>in the range of hundreds of megabytes(MB)to </a:t>
            </a:r>
            <a:r>
              <a:rPr lang="en-US" dirty="0" err="1" smtClean="0"/>
              <a:t>petabytes</a:t>
            </a:r>
            <a:r>
              <a:rPr lang="en-US" dirty="0" smtClean="0"/>
              <a:t>(PB)and beyond</a:t>
            </a:r>
          </a:p>
          <a:p>
            <a:pPr algn="just"/>
            <a:r>
              <a:rPr lang="en-US" b="1" dirty="0" smtClean="0"/>
              <a:t>Application domains: </a:t>
            </a:r>
          </a:p>
          <a:p>
            <a:pPr lvl="1" algn="just"/>
            <a:r>
              <a:rPr lang="en-US" b="1" dirty="0"/>
              <a:t>scientific</a:t>
            </a:r>
            <a:r>
              <a:rPr lang="en-US" dirty="0"/>
              <a:t> simulations and experiments </a:t>
            </a:r>
            <a:endParaRPr lang="en-US" dirty="0" smtClean="0"/>
          </a:p>
          <a:p>
            <a:pPr lvl="1" algn="just"/>
            <a:r>
              <a:rPr lang="en-US" dirty="0"/>
              <a:t>produce, analyze, and process huge volumes of </a:t>
            </a:r>
            <a:r>
              <a:rPr lang="en-US" dirty="0" smtClean="0"/>
              <a:t>data</a:t>
            </a:r>
          </a:p>
          <a:p>
            <a:pPr lvl="1" algn="just"/>
            <a:r>
              <a:rPr lang="en-US" dirty="0"/>
              <a:t>Hundreds of gigabytes of data are produced every second by </a:t>
            </a:r>
            <a:r>
              <a:rPr lang="en-US" b="1" dirty="0"/>
              <a:t>telescopes mapping the </a:t>
            </a:r>
            <a:r>
              <a:rPr lang="en-US" b="1" dirty="0" smtClean="0"/>
              <a:t>sky</a:t>
            </a:r>
          </a:p>
          <a:p>
            <a:pPr lvl="1" algn="just"/>
            <a:r>
              <a:rPr lang="en-US" dirty="0"/>
              <a:t>the </a:t>
            </a:r>
            <a:r>
              <a:rPr lang="en-US" b="1" dirty="0"/>
              <a:t>collection of images </a:t>
            </a:r>
            <a:r>
              <a:rPr lang="en-US" dirty="0"/>
              <a:t>of the sky easily reaches the scale of </a:t>
            </a:r>
            <a:r>
              <a:rPr lang="en-US" dirty="0" err="1"/>
              <a:t>petabytes</a:t>
            </a:r>
            <a:r>
              <a:rPr lang="en-US" dirty="0"/>
              <a:t> over a </a:t>
            </a:r>
            <a:r>
              <a:rPr lang="en-US" dirty="0" smtClean="0"/>
              <a:t>year</a:t>
            </a:r>
          </a:p>
          <a:p>
            <a:pPr lvl="1" algn="just"/>
            <a:r>
              <a:rPr lang="en-US" b="1" dirty="0"/>
              <a:t>Bioinformatics</a:t>
            </a:r>
            <a:r>
              <a:rPr lang="en-US" dirty="0"/>
              <a:t> applications </a:t>
            </a:r>
            <a:endParaRPr lang="en-US" dirty="0" smtClean="0"/>
          </a:p>
          <a:p>
            <a:pPr lvl="1" algn="just"/>
            <a:r>
              <a:rPr lang="en-US" b="1" dirty="0"/>
              <a:t>Earthquake simulators </a:t>
            </a:r>
            <a:r>
              <a:rPr lang="en-US" dirty="0"/>
              <a:t>process a massive amount of data, which is produced as a result of recording the vibrations of the Earth across the entire globe. </a:t>
            </a:r>
            <a:endParaRPr lang="en-US" dirty="0" smtClean="0"/>
          </a:p>
          <a:p>
            <a:pPr lvl="1" algn="just"/>
            <a:r>
              <a:rPr lang="en-US" b="1" dirty="0" smtClean="0"/>
              <a:t>Customer data for any telecom company </a:t>
            </a:r>
            <a:r>
              <a:rPr lang="en-US" dirty="0" smtClean="0"/>
              <a:t>would easily be in the range of 10 to 100 </a:t>
            </a:r>
            <a:r>
              <a:rPr lang="en-US" dirty="0" err="1" smtClean="0"/>
              <a:t>tera</a:t>
            </a:r>
            <a:r>
              <a:rPr lang="en-US" dirty="0" smtClean="0"/>
              <a:t>- </a:t>
            </a:r>
            <a:r>
              <a:rPr lang="en-US" dirty="0"/>
              <a:t>bytes</a:t>
            </a:r>
            <a:r>
              <a:rPr lang="en-US" dirty="0" smtClean="0"/>
              <a:t>.</a:t>
            </a:r>
          </a:p>
          <a:p>
            <a:pPr lvl="1" algn="just"/>
            <a:r>
              <a:rPr lang="en-US" b="1" dirty="0" smtClean="0"/>
              <a:t>Google</a:t>
            </a:r>
            <a:r>
              <a:rPr lang="en-US" b="1" dirty="0"/>
              <a:t>,</a:t>
            </a:r>
            <a:r>
              <a:rPr lang="en-US" dirty="0"/>
              <a:t> which is reported to process about 24 </a:t>
            </a:r>
            <a:r>
              <a:rPr lang="en-US" dirty="0" err="1"/>
              <a:t>peta</a:t>
            </a:r>
            <a:r>
              <a:rPr lang="en-US" dirty="0"/>
              <a:t>- bytes of information per day </a:t>
            </a:r>
            <a:r>
              <a:rPr lang="en-US" dirty="0" smtClean="0"/>
              <a:t> </a:t>
            </a:r>
            <a:r>
              <a:rPr lang="en-US" dirty="0"/>
              <a:t>and to sort </a:t>
            </a:r>
            <a:r>
              <a:rPr lang="en-US" dirty="0" err="1"/>
              <a:t>petabytes</a:t>
            </a:r>
            <a:r>
              <a:rPr lang="en-US" dirty="0"/>
              <a:t> of data in </a:t>
            </a:r>
            <a:r>
              <a:rPr lang="en-US" dirty="0" smtClean="0"/>
              <a:t>hours.</a:t>
            </a:r>
          </a:p>
          <a:p>
            <a:pPr lvl="1" algn="just"/>
            <a:r>
              <a:rPr lang="en-US" dirty="0"/>
              <a:t>Social networking and </a:t>
            </a:r>
            <a:r>
              <a:rPr lang="en-US" dirty="0" smtClean="0"/>
              <a:t>gaming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Aneka </a:t>
            </a:r>
            <a:r>
              <a:rPr lang="en-US" dirty="0" err="1" smtClean="0"/>
              <a:t>MapReduce</a:t>
            </a:r>
            <a:r>
              <a:rPr lang="en-US" dirty="0" smtClean="0"/>
              <a:t> data file format.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0559"/>
            <a:ext cx="8763000" cy="549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5635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Characterizing data-intensive </a:t>
            </a:r>
            <a:r>
              <a:rPr lang="en-US" sz="3600" dirty="0" smtClean="0"/>
              <a:t>computations </a:t>
            </a:r>
            <a:br>
              <a:rPr lang="en-US" sz="3600" dirty="0" smtClean="0"/>
            </a:br>
            <a:r>
              <a:rPr lang="en-US" sz="3600" dirty="0" smtClean="0"/>
              <a:t>(Research Issues) 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ahead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/>
              <a:t>Scalable algorithms </a:t>
            </a:r>
            <a:r>
              <a:rPr lang="en-US" dirty="0"/>
              <a:t>that can search and process massive datasets 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/>
              <a:t>New metadata management technologies </a:t>
            </a:r>
            <a:r>
              <a:rPr lang="en-US" dirty="0"/>
              <a:t>that can scale to handle complex, heterogeneous, and distributed data sources </a:t>
            </a:r>
            <a:endParaRPr lang="en-US" dirty="0" smtClean="0"/>
          </a:p>
          <a:p>
            <a:pPr algn="just"/>
            <a:r>
              <a:rPr lang="en-US" dirty="0"/>
              <a:t>Advances in </a:t>
            </a:r>
            <a:r>
              <a:rPr lang="en-US" b="1" dirty="0"/>
              <a:t>high-performance computing platforms </a:t>
            </a:r>
            <a:endParaRPr lang="en-US" b="1" dirty="0" smtClean="0"/>
          </a:p>
          <a:p>
            <a:pPr algn="just"/>
            <a:r>
              <a:rPr lang="en-US" dirty="0"/>
              <a:t>High-performance, highly reliable, </a:t>
            </a:r>
            <a:r>
              <a:rPr lang="en-US" b="1" dirty="0" err="1"/>
              <a:t>petascale</a:t>
            </a:r>
            <a:r>
              <a:rPr lang="en-US" b="1" dirty="0"/>
              <a:t> distributed file systems </a:t>
            </a:r>
            <a:endParaRPr lang="en-US" b="1" dirty="0" smtClean="0"/>
          </a:p>
          <a:p>
            <a:pPr algn="just"/>
            <a:r>
              <a:rPr lang="en-US" dirty="0"/>
              <a:t>New approaches to </a:t>
            </a:r>
            <a:r>
              <a:rPr lang="en-US" b="1" dirty="0"/>
              <a:t>software mobility </a:t>
            </a:r>
            <a:r>
              <a:rPr lang="en-US" dirty="0"/>
              <a:t>for delivering algorithms that are able to move the computation to where the data are </a:t>
            </a:r>
            <a:r>
              <a:rPr lang="en-US" dirty="0" smtClean="0"/>
              <a:t>located.</a:t>
            </a:r>
          </a:p>
          <a:p>
            <a:pPr algn="just"/>
            <a:r>
              <a:rPr lang="en-US" dirty="0"/>
              <a:t>Specialized </a:t>
            </a:r>
            <a:r>
              <a:rPr lang="en-US" b="1" dirty="0"/>
              <a:t>hybrid interconnection architectures </a:t>
            </a:r>
            <a:endParaRPr lang="en-US" b="1" dirty="0" smtClean="0"/>
          </a:p>
          <a:p>
            <a:pPr algn="just"/>
            <a:r>
              <a:rPr lang="en-US" dirty="0"/>
              <a:t>Flexible and high-performance software integration techniques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Technologies for data-intensive computing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Storage systems </a:t>
            </a:r>
            <a:endParaRPr lang="en-US" b="1" dirty="0" smtClean="0"/>
          </a:p>
          <a:p>
            <a:pPr lvl="1" algn="just"/>
            <a:r>
              <a:rPr lang="en-US" b="1" dirty="0"/>
              <a:t>Growing of popularity of Big </a:t>
            </a:r>
            <a:r>
              <a:rPr lang="en-US" b="1" dirty="0" smtClean="0"/>
              <a:t>Data</a:t>
            </a:r>
            <a:r>
              <a:rPr lang="en-US" dirty="0" smtClean="0"/>
              <a:t>: scientific </a:t>
            </a:r>
            <a:r>
              <a:rPr lang="en-US" dirty="0"/>
              <a:t>computing, enterprise applications, media entertainment, natural language processing, and social network analysis. </a:t>
            </a:r>
            <a:endParaRPr lang="en-US" dirty="0" smtClean="0"/>
          </a:p>
          <a:p>
            <a:pPr lvl="1" algn="just"/>
            <a:r>
              <a:rPr lang="en-US" b="1" dirty="0"/>
              <a:t>Growing importance of data analytics in the business </a:t>
            </a:r>
            <a:r>
              <a:rPr lang="en-US" b="1" dirty="0" smtClean="0"/>
              <a:t>chain : </a:t>
            </a:r>
            <a:r>
              <a:rPr lang="en-US" dirty="0" err="1" smtClean="0"/>
              <a:t>Facebook</a:t>
            </a:r>
            <a:r>
              <a:rPr lang="en-US" dirty="0"/>
              <a:t>, which concentrate their focus on the management of user profiles, interests, and connections among people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Presence of data in several forms</a:t>
            </a:r>
            <a:r>
              <a:rPr lang="en-US" dirty="0"/>
              <a:t>, </a:t>
            </a:r>
            <a:r>
              <a:rPr lang="en-US" dirty="0" smtClean="0"/>
              <a:t>not only structured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High-performance distributed file systems and storage clouds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/>
              <a:t>Lustre</a:t>
            </a:r>
            <a:r>
              <a:rPr lang="en-US" b="1" dirty="0"/>
              <a:t>. </a:t>
            </a:r>
            <a:r>
              <a:rPr lang="en-US" dirty="0" smtClean="0"/>
              <a:t>It is a </a:t>
            </a:r>
            <a:r>
              <a:rPr lang="en-US" b="1" dirty="0" smtClean="0"/>
              <a:t>massively parallel distributed file system </a:t>
            </a:r>
            <a:r>
              <a:rPr lang="en-US" dirty="0" smtClean="0"/>
              <a:t>that covers the </a:t>
            </a:r>
            <a:r>
              <a:rPr lang="en-US" dirty="0"/>
              <a:t>needs </a:t>
            </a:r>
            <a:r>
              <a:rPr lang="en-US" dirty="0" smtClean="0"/>
              <a:t>of a small workgroup of clusters to a large-scale computing cluster.</a:t>
            </a:r>
          </a:p>
          <a:p>
            <a:pPr algn="just"/>
            <a:r>
              <a:rPr lang="en-US" b="1" dirty="0"/>
              <a:t>IBM </a:t>
            </a:r>
            <a:r>
              <a:rPr lang="en-US" b="1" dirty="0" smtClean="0"/>
              <a:t>General Parallel File System(GPFS</a:t>
            </a:r>
            <a:r>
              <a:rPr lang="en-US" b="1" dirty="0"/>
              <a:t>). </a:t>
            </a:r>
            <a:r>
              <a:rPr lang="en-US" dirty="0"/>
              <a:t>GPFS </a:t>
            </a:r>
            <a:r>
              <a:rPr lang="en-US" dirty="0" smtClean="0"/>
              <a:t>is the high-performance distributed file </a:t>
            </a:r>
            <a:r>
              <a:rPr lang="en-US" dirty="0"/>
              <a:t>system </a:t>
            </a:r>
            <a:r>
              <a:rPr lang="en-US" dirty="0" smtClean="0"/>
              <a:t>developed by IBM that provides support for the </a:t>
            </a:r>
            <a:r>
              <a:rPr lang="en-US" b="1" dirty="0" smtClean="0"/>
              <a:t>RS/6000 super computer and Linux computing </a:t>
            </a:r>
            <a:r>
              <a:rPr lang="en-US" b="1" dirty="0"/>
              <a:t>clusters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Google File System(GFS</a:t>
            </a:r>
            <a:r>
              <a:rPr lang="en-US" b="1" dirty="0"/>
              <a:t>). </a:t>
            </a:r>
            <a:r>
              <a:rPr lang="en-US" dirty="0"/>
              <a:t>GFS </a:t>
            </a:r>
            <a:r>
              <a:rPr lang="en-US" dirty="0" smtClean="0"/>
              <a:t>is the storage infrastructure that </a:t>
            </a:r>
            <a:r>
              <a:rPr lang="en-US" b="1" dirty="0" smtClean="0"/>
              <a:t>supports the execution of distributed applications in Google’s computing cloud</a:t>
            </a:r>
          </a:p>
          <a:p>
            <a:pPr algn="just"/>
            <a:r>
              <a:rPr lang="en-US" b="1" dirty="0" smtClean="0"/>
              <a:t>Amazon Simple Storage Service(S3</a:t>
            </a:r>
            <a:r>
              <a:rPr lang="en-US" b="1" dirty="0"/>
              <a:t>). </a:t>
            </a:r>
            <a:r>
              <a:rPr lang="en-US" dirty="0" smtClean="0"/>
              <a:t>Amazon S3 is the online storage service provided by </a:t>
            </a:r>
            <a:r>
              <a:rPr lang="en-US" dirty="0"/>
              <a:t>Amazon.</a:t>
            </a:r>
            <a:endParaRPr lang="en-US" b="1" dirty="0" smtClean="0"/>
          </a:p>
          <a:p>
            <a:pPr algn="just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NoSQL</a:t>
            </a:r>
            <a:r>
              <a:rPr lang="en-US" dirty="0"/>
              <a:t>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term </a:t>
            </a:r>
            <a:r>
              <a:rPr lang="en-US" b="1" dirty="0" smtClean="0"/>
              <a:t>Not Only SQL (</a:t>
            </a:r>
            <a:r>
              <a:rPr lang="en-US" b="1" dirty="0" err="1" smtClean="0"/>
              <a:t>NoSQL</a:t>
            </a:r>
            <a:r>
              <a:rPr lang="en-US" b="1" dirty="0" smtClean="0"/>
              <a:t>) </a:t>
            </a:r>
            <a:r>
              <a:rPr lang="en-US" dirty="0" smtClean="0"/>
              <a:t>was originally coined in 1998 to identify a relational database that did not expose a SQL interface to manipulate and query data but </a:t>
            </a:r>
            <a:r>
              <a:rPr lang="en-US" b="1" dirty="0" smtClean="0"/>
              <a:t>relied on a set of UNIX shell scripts and commands </a:t>
            </a:r>
            <a:r>
              <a:rPr lang="en-US" dirty="0" smtClean="0"/>
              <a:t>to operate on text files containing the actual data.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NoSQL</a:t>
            </a:r>
            <a:r>
              <a:rPr lang="en-US" dirty="0"/>
              <a:t>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Document stores </a:t>
            </a:r>
            <a:r>
              <a:rPr lang="en-US" dirty="0"/>
              <a:t>(Apache </a:t>
            </a:r>
            <a:r>
              <a:rPr lang="en-US" dirty="0" smtClean="0"/>
              <a:t>Jackrabbit, Apache </a:t>
            </a:r>
            <a:r>
              <a:rPr lang="en-US" dirty="0" err="1" smtClean="0"/>
              <a:t>CouchDB</a:t>
            </a:r>
            <a:r>
              <a:rPr lang="en-US" dirty="0" smtClean="0"/>
              <a:t>, </a:t>
            </a:r>
            <a:r>
              <a:rPr lang="en-US" dirty="0" err="1" smtClean="0"/>
              <a:t>SimpleDB</a:t>
            </a:r>
            <a:r>
              <a:rPr lang="en-US" dirty="0" smtClean="0"/>
              <a:t>, </a:t>
            </a:r>
            <a:r>
              <a:rPr lang="en-US" dirty="0" err="1" smtClean="0"/>
              <a:t>Terrastore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r>
              <a:rPr lang="en-US" b="1" dirty="0"/>
              <a:t>Graphs</a:t>
            </a:r>
            <a:r>
              <a:rPr lang="en-US" dirty="0"/>
              <a:t> (</a:t>
            </a:r>
            <a:r>
              <a:rPr lang="en-US" dirty="0" err="1"/>
              <a:t>AllegroGraph</a:t>
            </a:r>
            <a:r>
              <a:rPr lang="en-US" dirty="0" smtClean="0"/>
              <a:t>, Neo4j, </a:t>
            </a:r>
            <a:r>
              <a:rPr lang="en-US" dirty="0" err="1" smtClean="0"/>
              <a:t>FlockDB</a:t>
            </a:r>
            <a:r>
              <a:rPr lang="en-US" dirty="0" smtClean="0"/>
              <a:t>, Cerebrum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r>
              <a:rPr lang="en-US" b="1" dirty="0" smtClean="0"/>
              <a:t>Key-value stores: </a:t>
            </a:r>
            <a:r>
              <a:rPr lang="en-US" dirty="0" smtClean="0"/>
              <a:t>key-value </a:t>
            </a:r>
            <a:r>
              <a:rPr lang="en-US" dirty="0"/>
              <a:t>stores on disk, key-value caches in </a:t>
            </a:r>
            <a:r>
              <a:rPr lang="en-US" dirty="0" smtClean="0"/>
              <a:t>RAM.</a:t>
            </a:r>
          </a:p>
          <a:p>
            <a:pPr algn="just"/>
            <a:r>
              <a:rPr lang="en-US" b="1" dirty="0" smtClean="0"/>
              <a:t>Multi value databases </a:t>
            </a:r>
            <a:r>
              <a:rPr lang="en-US" dirty="0"/>
              <a:t>(</a:t>
            </a:r>
            <a:r>
              <a:rPr lang="en-US" dirty="0" err="1"/>
              <a:t>OpenQM</a:t>
            </a:r>
            <a:r>
              <a:rPr lang="en-US" dirty="0" smtClean="0"/>
              <a:t>, RocketU2, </a:t>
            </a:r>
            <a:r>
              <a:rPr lang="en-US" dirty="0" err="1" smtClean="0"/>
              <a:t>OpenInsight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r>
              <a:rPr lang="en-US" b="1" dirty="0"/>
              <a:t>Object databases </a:t>
            </a:r>
            <a:r>
              <a:rPr lang="en-US" dirty="0"/>
              <a:t>(</a:t>
            </a:r>
            <a:r>
              <a:rPr lang="en-US" dirty="0" err="1"/>
              <a:t>ObjectStore,JADE,ZODB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r>
              <a:rPr lang="en-US" b="1" dirty="0" smtClean="0"/>
              <a:t>Tabular stores </a:t>
            </a:r>
            <a:r>
              <a:rPr lang="en-US" dirty="0"/>
              <a:t>(</a:t>
            </a:r>
            <a:r>
              <a:rPr lang="en-US" dirty="0" err="1"/>
              <a:t>GoogleBigTable</a:t>
            </a:r>
            <a:r>
              <a:rPr lang="en-US" dirty="0" smtClean="0"/>
              <a:t>, </a:t>
            </a:r>
            <a:r>
              <a:rPr lang="en-US" dirty="0" err="1" smtClean="0"/>
              <a:t>HadoopHBase</a:t>
            </a:r>
            <a:r>
              <a:rPr lang="en-US" dirty="0" smtClean="0"/>
              <a:t>, </a:t>
            </a:r>
            <a:r>
              <a:rPr lang="en-US" dirty="0" err="1" smtClean="0"/>
              <a:t>Hypertable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r>
              <a:rPr lang="en-US" b="1" dirty="0" err="1"/>
              <a:t>Tuple</a:t>
            </a:r>
            <a:r>
              <a:rPr lang="en-US" b="1" dirty="0"/>
              <a:t> stores </a:t>
            </a:r>
            <a:r>
              <a:rPr lang="en-US" dirty="0"/>
              <a:t>(</a:t>
            </a:r>
            <a:r>
              <a:rPr lang="en-US" dirty="0" err="1"/>
              <a:t>ApacheRiver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CouchDB</a:t>
            </a:r>
            <a:r>
              <a:rPr lang="en-US" dirty="0"/>
              <a:t> and </a:t>
            </a:r>
            <a:r>
              <a:rPr lang="en-US" dirty="0" err="1" smtClean="0"/>
              <a:t>MongoDB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Apache </a:t>
            </a:r>
            <a:r>
              <a:rPr lang="en-US" dirty="0" err="1"/>
              <a:t>CouchDB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/>
              <a:t>MongoDB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two </a:t>
            </a:r>
            <a:r>
              <a:rPr lang="en-US" b="1" dirty="0" smtClean="0"/>
              <a:t>examples </a:t>
            </a:r>
            <a:r>
              <a:rPr lang="en-US" b="1" dirty="0"/>
              <a:t>of document stores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primary </a:t>
            </a:r>
            <a:r>
              <a:rPr lang="en-US" b="1" dirty="0"/>
              <a:t>objects are </a:t>
            </a:r>
            <a:r>
              <a:rPr lang="en-US" b="1" dirty="0" smtClean="0"/>
              <a:t>documents </a:t>
            </a:r>
            <a:r>
              <a:rPr lang="en-US" dirty="0"/>
              <a:t>organized into a collection of key-value fields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value of each field can be of type string, integer, float, date, or an array of values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Both </a:t>
            </a:r>
            <a:r>
              <a:rPr lang="en-US" b="1" dirty="0"/>
              <a:t>allow querying and indexing data by using the </a:t>
            </a:r>
            <a:r>
              <a:rPr lang="en-US" b="1" dirty="0" err="1"/>
              <a:t>MapReduce</a:t>
            </a:r>
            <a:r>
              <a:rPr lang="en-US" b="1" dirty="0"/>
              <a:t> </a:t>
            </a:r>
            <a:r>
              <a:rPr lang="en-US" b="1" dirty="0" smtClean="0"/>
              <a:t>programming </a:t>
            </a:r>
            <a:r>
              <a:rPr lang="en-US" b="1" dirty="0"/>
              <a:t>model, </a:t>
            </a:r>
            <a:r>
              <a:rPr lang="en-US" dirty="0"/>
              <a:t>expose JavaScript as a base language for data querying and manipulation rather than </a:t>
            </a:r>
            <a:r>
              <a:rPr lang="en-US" dirty="0" smtClean="0"/>
              <a:t>SQL.</a:t>
            </a:r>
          </a:p>
          <a:p>
            <a:pPr algn="just"/>
            <a:r>
              <a:rPr lang="en-US" dirty="0" err="1"/>
              <a:t>CouchDB</a:t>
            </a:r>
            <a:r>
              <a:rPr lang="en-US" dirty="0"/>
              <a:t> ensures ACID properties on data. 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911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Data-Intensive Computing </vt:lpstr>
      <vt:lpstr>What is data-intensive computing? </vt:lpstr>
      <vt:lpstr>Characterizing data-intensive computations  (Research Issues) </vt:lpstr>
      <vt:lpstr>Challenges ahead </vt:lpstr>
      <vt:lpstr>Technologies for data-intensive computing </vt:lpstr>
      <vt:lpstr>High-performance distributed file systems and storage clouds </vt:lpstr>
      <vt:lpstr>NoSQL systems </vt:lpstr>
      <vt:lpstr>NoSQL systems </vt:lpstr>
      <vt:lpstr>Apache CouchDB and MongoDB </vt:lpstr>
      <vt:lpstr>Amazon Dynamo</vt:lpstr>
      <vt:lpstr>Amazon Dynamo architecture</vt:lpstr>
      <vt:lpstr>Google Bigtable</vt:lpstr>
      <vt:lpstr>The MapReduce programming model </vt:lpstr>
      <vt:lpstr>MapReduce computation workflow </vt:lpstr>
      <vt:lpstr>Google MapReduce infrastructure overview. </vt:lpstr>
      <vt:lpstr>Aneka MapReduce infrastructure </vt:lpstr>
      <vt:lpstr>Programming abstractions </vt:lpstr>
      <vt:lpstr>MapReduce Scheduling Service architecture</vt:lpstr>
      <vt:lpstr>MapReduce Execution Service architecture</vt:lpstr>
      <vt:lpstr>Aneka MapReduce data file format.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Computing </dc:title>
  <dc:creator>lenovo</dc:creator>
  <cp:lastModifiedBy>lenovo</cp:lastModifiedBy>
  <cp:revision>15</cp:revision>
  <dcterms:created xsi:type="dcterms:W3CDTF">2018-11-16T04:53:32Z</dcterms:created>
  <dcterms:modified xsi:type="dcterms:W3CDTF">2018-11-21T04:11:13Z</dcterms:modified>
</cp:coreProperties>
</file>