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0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3548" autoAdjust="0"/>
  </p:normalViewPr>
  <p:slideViewPr>
    <p:cSldViewPr>
      <p:cViewPr>
        <p:scale>
          <a:sx n="66" d="100"/>
          <a:sy n="66" d="100"/>
        </p:scale>
        <p:origin x="-151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1D4DA-B063-4BC5-AEBA-B2B85D22EDA7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2F8A-A0E8-4D65-980A-79402928F3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2F8A-A0E8-4D65-980A-79402928F3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731B-A86A-48D5-8788-B35C46008F54}" type="datetimeFigureOut">
              <a:rPr lang="en-US" smtClean="0"/>
              <a:pPr/>
              <a:t>15/11/2018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A1511-7913-47D3-ABB9-5192B29A52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ucketname.s3.amazon.com/" TargetMode="External"/><Relationship Id="rId2" Type="http://schemas.openxmlformats.org/officeDocument/2006/relationships/hyperlink" Target="http://s3.amazonaws.com/bukect_na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cket-name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Cloud Platforms in Industry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AWS:S3 Key Concepts: </a:t>
            </a:r>
            <a:r>
              <a:rPr lang="en-US" dirty="0" smtClean="0">
                <a:solidFill>
                  <a:srgbClr val="FF0000"/>
                </a:solidFill>
              </a:rPr>
              <a:t>Resource </a:t>
            </a:r>
            <a:r>
              <a:rPr lang="en-US" dirty="0">
                <a:solidFill>
                  <a:srgbClr val="FF0000"/>
                </a:solidFill>
              </a:rPr>
              <a:t>naming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Buckets, </a:t>
            </a:r>
            <a:r>
              <a:rPr lang="en-US" dirty="0" smtClean="0"/>
              <a:t>objects are represented by </a:t>
            </a:r>
            <a:r>
              <a:rPr lang="en-US" dirty="0"/>
              <a:t>uniform </a:t>
            </a:r>
            <a:r>
              <a:rPr lang="en-US" dirty="0" smtClean="0"/>
              <a:t>resource identifiers(URIs</a:t>
            </a:r>
            <a:r>
              <a:rPr lang="en-US" dirty="0"/>
              <a:t>) under the </a:t>
            </a:r>
            <a:r>
              <a:rPr lang="en-US" b="1" dirty="0"/>
              <a:t>s3.amazonaws.com</a:t>
            </a:r>
            <a:r>
              <a:rPr lang="en-US" dirty="0"/>
              <a:t> domain. </a:t>
            </a:r>
            <a:endParaRPr lang="en-US" dirty="0" smtClean="0"/>
          </a:p>
          <a:p>
            <a:pPr algn="just"/>
            <a:r>
              <a:rPr lang="en-US" b="1" dirty="0"/>
              <a:t>three different ways of addressing a bucket: </a:t>
            </a:r>
            <a:endParaRPr lang="en-US" b="1" dirty="0" smtClean="0"/>
          </a:p>
          <a:p>
            <a:pPr lvl="1"/>
            <a:r>
              <a:rPr lang="en-US" dirty="0" smtClean="0"/>
              <a:t>Canonical form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http://s3.amazonaws.com/bukect_name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Sub domain </a:t>
            </a:r>
            <a:r>
              <a:rPr lang="en-US" dirty="0"/>
              <a:t>form: </a:t>
            </a:r>
            <a:r>
              <a:rPr lang="en-US" dirty="0">
                <a:hlinkClick r:id="rId3"/>
              </a:rPr>
              <a:t>http://bucketname.s3.amazon.com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Virtual hosting form: </a:t>
            </a:r>
            <a:r>
              <a:rPr lang="en-US" dirty="0">
                <a:hlinkClick r:id="rId4"/>
              </a:rPr>
              <a:t>http://bucket-name.com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r>
              <a:rPr lang="en-US" b="1" dirty="0"/>
              <a:t>Object ACL: </a:t>
            </a:r>
            <a:r>
              <a:rPr lang="en-US" dirty="0"/>
              <a:t>http://s3.amazonaws.com/bukect_name/object_name?acl </a:t>
            </a:r>
            <a:endParaRPr lang="en-US" dirty="0" smtClean="0"/>
          </a:p>
          <a:p>
            <a:r>
              <a:rPr lang="en-US" b="1" dirty="0"/>
              <a:t>Bucket server logging: </a:t>
            </a:r>
            <a:r>
              <a:rPr lang="en-US" dirty="0"/>
              <a:t>http://s3.amzonaws.com/bucket_name?logging 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AWS:S3 Key Concepts: </a:t>
            </a:r>
            <a:r>
              <a:rPr lang="en-US" dirty="0">
                <a:solidFill>
                  <a:srgbClr val="FF0000"/>
                </a:solidFill>
              </a:rPr>
              <a:t>Buckets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A bucket is </a:t>
            </a:r>
            <a:r>
              <a:rPr lang="en-US" dirty="0" smtClean="0"/>
              <a:t>a container of objects.</a:t>
            </a:r>
          </a:p>
          <a:p>
            <a:pPr algn="just"/>
            <a:r>
              <a:rPr lang="en-US" dirty="0"/>
              <a:t>Buckets are top- level elements of the S3 storage architecture and do not support nesting. That is, it is not possible to create “</a:t>
            </a:r>
            <a:r>
              <a:rPr lang="en-US" dirty="0" err="1"/>
              <a:t>subbuckets</a:t>
            </a:r>
            <a:r>
              <a:rPr lang="en-US" dirty="0" smtClean="0"/>
              <a:t>”.</a:t>
            </a:r>
          </a:p>
          <a:p>
            <a:pPr algn="just"/>
            <a:r>
              <a:rPr lang="en-US" dirty="0"/>
              <a:t>A bucket is located in a specific geographic </a:t>
            </a:r>
            <a:r>
              <a:rPr lang="en-US" dirty="0" smtClean="0"/>
              <a:t>location.</a:t>
            </a:r>
          </a:p>
          <a:p>
            <a:pPr algn="just"/>
            <a:r>
              <a:rPr lang="en-US" dirty="0"/>
              <a:t>Once a bucket is created, all the objects that belong to the bucket will be stored in the same availability zone of the </a:t>
            </a:r>
            <a:r>
              <a:rPr lang="en-US" dirty="0" smtClean="0"/>
              <a:t>bucket</a:t>
            </a:r>
          </a:p>
          <a:p>
            <a:pPr algn="just"/>
            <a:r>
              <a:rPr lang="en-US" dirty="0" smtClean="0"/>
              <a:t>Users create a </a:t>
            </a:r>
            <a:r>
              <a:rPr lang="en-US" dirty="0"/>
              <a:t>bucket </a:t>
            </a:r>
            <a:r>
              <a:rPr lang="en-US" dirty="0" smtClean="0"/>
              <a:t>by sending a </a:t>
            </a:r>
            <a:r>
              <a:rPr lang="en-US" dirty="0"/>
              <a:t>PUT request to http://s3.amazonaws.com/ with </a:t>
            </a:r>
            <a:r>
              <a:rPr lang="en-US" dirty="0" smtClean="0"/>
              <a:t>the name of the bucket.</a:t>
            </a:r>
          </a:p>
          <a:p>
            <a:pPr algn="just"/>
            <a:r>
              <a:rPr lang="en-US" dirty="0"/>
              <a:t>The </a:t>
            </a:r>
            <a:r>
              <a:rPr lang="en-US" dirty="0" smtClean="0"/>
              <a:t>content of a bucket can be listed by sending a </a:t>
            </a:r>
            <a:r>
              <a:rPr lang="en-US" dirty="0"/>
              <a:t>GET </a:t>
            </a:r>
            <a:r>
              <a:rPr lang="en-US" dirty="0" smtClean="0"/>
              <a:t>request specifying the name of the bucket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/>
              <a:t>Once created, the bucket cannot be renamed or relocated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Deletion of a bucket is performed by a </a:t>
            </a:r>
            <a:r>
              <a:rPr lang="en-US" dirty="0"/>
              <a:t>DELETE request 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AWS:S3 Key Concepts: </a:t>
            </a:r>
            <a:r>
              <a:rPr lang="en-US" sz="3600" dirty="0">
                <a:solidFill>
                  <a:srgbClr val="FF0000"/>
                </a:solidFill>
              </a:rPr>
              <a:t>Objects and metadata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Objects constitute the content elements stored in </a:t>
            </a:r>
            <a:r>
              <a:rPr lang="en-US" dirty="0" smtClean="0"/>
              <a:t>S3.</a:t>
            </a:r>
          </a:p>
          <a:p>
            <a:pPr algn="just"/>
            <a:r>
              <a:rPr lang="en-US" dirty="0"/>
              <a:t>An object is identified by a name that needs to be unique within the </a:t>
            </a:r>
            <a:r>
              <a:rPr lang="en-US" dirty="0" smtClean="0"/>
              <a:t>bucket.</a:t>
            </a:r>
          </a:p>
          <a:p>
            <a:pPr algn="just"/>
            <a:r>
              <a:rPr lang="en-US" dirty="0"/>
              <a:t>The name cannot be longer than 1,024 bytes when encoded in UTF-8, and it allows almost any </a:t>
            </a:r>
            <a:r>
              <a:rPr lang="en-US" dirty="0" smtClean="0"/>
              <a:t>character.</a:t>
            </a:r>
          </a:p>
          <a:p>
            <a:pPr algn="just"/>
            <a:r>
              <a:rPr lang="en-US" dirty="0"/>
              <a:t>Users </a:t>
            </a:r>
            <a:r>
              <a:rPr lang="en-US" dirty="0" smtClean="0"/>
              <a:t>create an object via a </a:t>
            </a:r>
            <a:r>
              <a:rPr lang="en-US" dirty="0"/>
              <a:t>PUT </a:t>
            </a:r>
            <a:r>
              <a:rPr lang="en-US" dirty="0" smtClean="0"/>
              <a:t>request that specifies the name of the object together with the </a:t>
            </a:r>
            <a:r>
              <a:rPr lang="en-US" dirty="0"/>
              <a:t>bucket name</a:t>
            </a:r>
            <a:r>
              <a:rPr lang="en-US" dirty="0" smtClean="0"/>
              <a:t>, its contents.</a:t>
            </a:r>
          </a:p>
          <a:p>
            <a:pPr algn="just"/>
            <a:r>
              <a:rPr lang="en-US" dirty="0" smtClean="0"/>
              <a:t>Maximum </a:t>
            </a:r>
            <a:r>
              <a:rPr lang="en-US" dirty="0"/>
              <a:t>size of an object is 5 GB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it cannot be modified, renamed, or moved into another bucket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Deleting an object is performed via a </a:t>
            </a:r>
            <a:r>
              <a:rPr lang="en-US" dirty="0"/>
              <a:t>DELETE request. </a:t>
            </a:r>
            <a:endParaRPr lang="en-US" dirty="0" smtClean="0"/>
          </a:p>
          <a:p>
            <a:pPr algn="just"/>
            <a:r>
              <a:rPr lang="en-US" dirty="0"/>
              <a:t>Objects can be tagged with </a:t>
            </a:r>
            <a:r>
              <a:rPr lang="en-US" dirty="0" smtClean="0"/>
              <a:t>metadata.</a:t>
            </a:r>
          </a:p>
          <a:p>
            <a:pPr algn="just"/>
            <a:endParaRPr lang="en-US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AWS:S3 Key Concepts: </a:t>
            </a:r>
            <a:r>
              <a:rPr lang="en-US" sz="3600" dirty="0">
                <a:solidFill>
                  <a:srgbClr val="FF0000"/>
                </a:solidFill>
              </a:rPr>
              <a:t>Access control and security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Amazon S3 allows controlling the access to buckets and objects by means of </a:t>
            </a:r>
            <a:r>
              <a:rPr lang="en-US" dirty="0"/>
              <a:t>Access Control Policies(ACPs). </a:t>
            </a:r>
            <a:endParaRPr lang="en-US" dirty="0" smtClean="0"/>
          </a:p>
          <a:p>
            <a:pPr algn="just"/>
            <a:r>
              <a:rPr lang="en-US" dirty="0" smtClean="0"/>
              <a:t>An ACP is a set of </a:t>
            </a:r>
            <a:r>
              <a:rPr lang="en-US" dirty="0"/>
              <a:t>grant permissions are attached to a resource expressed by means of an XML configuration file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A policy allows defining up to 100 access </a:t>
            </a:r>
            <a:r>
              <a:rPr lang="en-US" dirty="0" smtClean="0"/>
              <a:t>rules.</a:t>
            </a:r>
          </a:p>
          <a:p>
            <a:pPr algn="just"/>
            <a:r>
              <a:rPr lang="en-US" dirty="0"/>
              <a:t>READ allows </a:t>
            </a:r>
            <a:r>
              <a:rPr lang="en-US" dirty="0" smtClean="0"/>
              <a:t>the grantee to retrieve an object.</a:t>
            </a:r>
          </a:p>
          <a:p>
            <a:pPr algn="just"/>
            <a:r>
              <a:rPr lang="en-US" dirty="0"/>
              <a:t>WRITE allows </a:t>
            </a:r>
            <a:r>
              <a:rPr lang="en-US" dirty="0" smtClean="0"/>
              <a:t>the grantee to add an object to a bucket .</a:t>
            </a:r>
          </a:p>
          <a:p>
            <a:pPr algn="just"/>
            <a:r>
              <a:rPr lang="en-US" dirty="0"/>
              <a:t>READ_ACP allows </a:t>
            </a:r>
            <a:r>
              <a:rPr lang="en-US" dirty="0" smtClean="0"/>
              <a:t>the grantee to read the ACP of a resource.</a:t>
            </a:r>
          </a:p>
          <a:p>
            <a:pPr algn="just"/>
            <a:r>
              <a:rPr lang="en-US" dirty="0"/>
              <a:t>WRITE_ACP allows </a:t>
            </a:r>
            <a:r>
              <a:rPr lang="en-US" dirty="0" smtClean="0"/>
              <a:t>the grantee to modify the ACP of a resource.</a:t>
            </a:r>
          </a:p>
          <a:p>
            <a:pPr algn="just"/>
            <a:r>
              <a:rPr lang="en-US" dirty="0"/>
              <a:t>FULL_CONTROL grants </a:t>
            </a:r>
            <a:r>
              <a:rPr lang="en-US" dirty="0" smtClean="0"/>
              <a:t>all of the preceding permissions </a:t>
            </a:r>
          </a:p>
          <a:p>
            <a:pPr algn="just"/>
            <a:endParaRPr lang="en-US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AWS:S3 Key Concepts: 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mazon </a:t>
            </a:r>
            <a:r>
              <a:rPr lang="en-US" sz="3200" dirty="0">
                <a:solidFill>
                  <a:srgbClr val="FF0000"/>
                </a:solidFill>
              </a:rPr>
              <a:t>elastic block store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Amazon Elastic Block Store (EBS) allows AWS users to provide EC2 instances with persistent </a:t>
            </a:r>
            <a:r>
              <a:rPr lang="en-US" dirty="0" smtClean="0"/>
              <a:t>storage.</a:t>
            </a:r>
          </a:p>
          <a:p>
            <a:pPr algn="just"/>
            <a:r>
              <a:rPr lang="en-US" dirty="0"/>
              <a:t>They accommodate up to 1 TB of </a:t>
            </a:r>
            <a:r>
              <a:rPr lang="en-US" dirty="0" smtClean="0"/>
              <a:t>space.</a:t>
            </a:r>
          </a:p>
          <a:p>
            <a:pPr algn="just"/>
            <a:r>
              <a:rPr lang="en-US" dirty="0"/>
              <a:t>Currently, Amazon charges $0.10/GB/month of allocated storage and $0.10 per 1 million requests made to the volume.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AWS:S3 Key Concepts: </a:t>
            </a:r>
            <a:r>
              <a:rPr lang="en-US" sz="3600" dirty="0">
                <a:solidFill>
                  <a:srgbClr val="FF0000"/>
                </a:solidFill>
              </a:rPr>
              <a:t>Amazon </a:t>
            </a:r>
            <a:r>
              <a:rPr lang="en-US" sz="3600" dirty="0" err="1">
                <a:solidFill>
                  <a:srgbClr val="FF0000"/>
                </a:solidFill>
              </a:rPr>
              <a:t>ElastiCache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ElastiCache</a:t>
            </a:r>
            <a:r>
              <a:rPr lang="en-US" dirty="0"/>
              <a:t> is an implementation of an elastic in-memory cache based on a cluster of </a:t>
            </a:r>
            <a:r>
              <a:rPr lang="en-US" dirty="0" smtClean="0"/>
              <a:t>EC2.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provides fast data access from other EC2 instances through a </a:t>
            </a:r>
            <a:r>
              <a:rPr lang="en-US" dirty="0" err="1"/>
              <a:t>Memcached</a:t>
            </a:r>
            <a:r>
              <a:rPr lang="en-US" dirty="0"/>
              <a:t>-compatible </a:t>
            </a:r>
            <a:r>
              <a:rPr lang="en-US" dirty="0" smtClean="0"/>
              <a:t>protocol.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/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AWS:S3 Key Concepts: </a:t>
            </a:r>
            <a:r>
              <a:rPr lang="en-US" sz="3600" dirty="0">
                <a:solidFill>
                  <a:srgbClr val="FF0000"/>
                </a:solidFill>
              </a:rPr>
              <a:t>Structured storage solutions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RDBMS have been the common data back-end for a wide range of </a:t>
            </a:r>
            <a:r>
              <a:rPr lang="en-US" dirty="0" smtClean="0"/>
              <a:t>applications.</a:t>
            </a:r>
          </a:p>
          <a:p>
            <a:pPr algn="just"/>
            <a:r>
              <a:rPr lang="en-US" dirty="0"/>
              <a:t>Amazon provides applications with structured </a:t>
            </a:r>
            <a:r>
              <a:rPr lang="en-US" dirty="0" smtClean="0"/>
              <a:t>storage: </a:t>
            </a:r>
            <a:r>
              <a:rPr lang="en-US" b="1" dirty="0" smtClean="0"/>
              <a:t>Amazon Relational Data Storage(RDS</a:t>
            </a:r>
            <a:r>
              <a:rPr lang="en-US" b="1" dirty="0"/>
              <a:t>), and </a:t>
            </a:r>
            <a:r>
              <a:rPr lang="en-US" b="1" dirty="0" smtClean="0"/>
              <a:t>Amazon </a:t>
            </a:r>
            <a:r>
              <a:rPr lang="en-US" b="1" dirty="0" err="1" smtClean="0"/>
              <a:t>SimpleDB</a:t>
            </a:r>
            <a:r>
              <a:rPr lang="en-US" b="1" dirty="0"/>
              <a:t>. </a:t>
            </a:r>
            <a:endParaRPr lang="en-US" b="1" dirty="0" smtClean="0"/>
          </a:p>
          <a:p>
            <a:pPr lvl="1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/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81400"/>
            <a:ext cx="8305800" cy="30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AWS:S3 Key Concepts: </a:t>
            </a:r>
            <a:r>
              <a:rPr lang="en-US" sz="3200" b="1" dirty="0">
                <a:solidFill>
                  <a:srgbClr val="FF0000"/>
                </a:solidFill>
              </a:rPr>
              <a:t>Amazon </a:t>
            </a:r>
            <a:r>
              <a:rPr lang="en-US" sz="3200" b="1" dirty="0" err="1">
                <a:solidFill>
                  <a:srgbClr val="FF0000"/>
                </a:solidFill>
              </a:rPr>
              <a:t>CloudFront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err="1"/>
              <a:t>CloudFront</a:t>
            </a:r>
            <a:r>
              <a:rPr lang="en-US" dirty="0"/>
              <a:t> is an implementation of a </a:t>
            </a:r>
            <a:r>
              <a:rPr lang="en-US" b="1" dirty="0"/>
              <a:t>content delivery </a:t>
            </a:r>
            <a:r>
              <a:rPr lang="en-US" b="1" dirty="0" smtClean="0"/>
              <a:t>network.</a:t>
            </a:r>
          </a:p>
          <a:p>
            <a:r>
              <a:rPr lang="en-US" dirty="0"/>
              <a:t>AWS provides users with simple Web service APIs to manage </a:t>
            </a:r>
            <a:r>
              <a:rPr lang="en-US" dirty="0" err="1"/>
              <a:t>CloudFront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DNS domain under the </a:t>
            </a:r>
            <a:r>
              <a:rPr lang="en-US" dirty="0"/>
              <a:t>Cloudfront.net domain name(</a:t>
            </a:r>
            <a:r>
              <a:rPr lang="en-US" dirty="0" err="1"/>
              <a:t>i.e.,my-distribution.Cloudfront.net</a:t>
            </a:r>
            <a:r>
              <a:rPr lang="en-US" dirty="0" smtClean="0"/>
              <a:t>).</a:t>
            </a:r>
          </a:p>
          <a:p>
            <a:pPr algn="just"/>
            <a:r>
              <a:rPr lang="en-US" dirty="0"/>
              <a:t>The content that can be delivered through </a:t>
            </a:r>
            <a:r>
              <a:rPr lang="en-US" dirty="0" err="1"/>
              <a:t>CloudFront</a:t>
            </a:r>
            <a:r>
              <a:rPr lang="en-US" dirty="0"/>
              <a:t> is static (HTTP and HTTPS) or streaming (Real Time Messaging Protocol, or RMTP</a:t>
            </a:r>
            <a:r>
              <a:rPr lang="en-US" dirty="0" smtClean="0"/>
              <a:t>).</a:t>
            </a:r>
          </a:p>
          <a:p>
            <a:pPr algn="just"/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AWS: Communication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Amazon provides the communication among existing applications and services residing within the AWS infrastructure.</a:t>
            </a:r>
          </a:p>
          <a:p>
            <a:pPr algn="just"/>
            <a:r>
              <a:rPr lang="en-US" dirty="0" smtClean="0"/>
              <a:t>Two major categories: virtual networking and messaging.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AWS: Communication services: </a:t>
            </a:r>
            <a:r>
              <a:rPr lang="en-US" dirty="0" smtClean="0">
                <a:solidFill>
                  <a:srgbClr val="FF0000"/>
                </a:solidFill>
              </a:rPr>
              <a:t>Virtual networking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comprises a collection of services that allow AWS users to </a:t>
            </a:r>
            <a:r>
              <a:rPr lang="en-US" b="1" dirty="0" smtClean="0"/>
              <a:t>control the connectivity to and between compute and storage services.</a:t>
            </a:r>
          </a:p>
          <a:p>
            <a:pPr algn="just"/>
            <a:r>
              <a:rPr lang="en-US" dirty="0" smtClean="0"/>
              <a:t>Amazon </a:t>
            </a:r>
            <a:r>
              <a:rPr lang="en-US" i="1" dirty="0" smtClean="0"/>
              <a:t>Virtual Private Cloud(VPC)</a:t>
            </a:r>
            <a:r>
              <a:rPr lang="en-US" dirty="0" smtClean="0"/>
              <a:t> and Amazon </a:t>
            </a:r>
            <a:r>
              <a:rPr lang="en-US" i="1" dirty="0" err="1" smtClean="0"/>
              <a:t>DirectConnect</a:t>
            </a:r>
            <a:r>
              <a:rPr lang="en-US" dirty="0" smtClean="0"/>
              <a:t> provide connectivity solutions.</a:t>
            </a:r>
          </a:p>
          <a:p>
            <a:pPr algn="just"/>
            <a:r>
              <a:rPr lang="en-US" b="1" dirty="0" smtClean="0"/>
              <a:t>VPC: </a:t>
            </a:r>
            <a:r>
              <a:rPr lang="en-US" dirty="0" smtClean="0"/>
              <a:t>Prepared templates include </a:t>
            </a:r>
            <a:r>
              <a:rPr lang="en-US" b="1" dirty="0" smtClean="0"/>
              <a:t>public subnets, isolated networks, private networks </a:t>
            </a:r>
            <a:r>
              <a:rPr lang="en-US" dirty="0" smtClean="0"/>
              <a:t>accessing Internet through network address translation (NAT), and hybrid networks.</a:t>
            </a:r>
          </a:p>
          <a:p>
            <a:pPr algn="just"/>
            <a:r>
              <a:rPr lang="en-US" dirty="0" smtClean="0"/>
              <a:t>Amazon Direct Connect allows AWS users to </a:t>
            </a:r>
            <a:r>
              <a:rPr lang="en-US" b="1" dirty="0" smtClean="0"/>
              <a:t>create dedicated networks b</a:t>
            </a:r>
            <a:r>
              <a:rPr lang="en-US" dirty="0" smtClean="0"/>
              <a:t>etween the user private network and Amazon Direct Connect locations, called ports. </a:t>
            </a:r>
          </a:p>
          <a:p>
            <a:pPr algn="just"/>
            <a:r>
              <a:rPr lang="en-US" dirty="0" smtClean="0"/>
              <a:t>Amazon Route 53 implements </a:t>
            </a:r>
            <a:r>
              <a:rPr lang="en-US" b="1" dirty="0" smtClean="0"/>
              <a:t>dynamic DNS </a:t>
            </a:r>
            <a:r>
              <a:rPr lang="en-US" dirty="0" smtClean="0"/>
              <a:t>services that allow </a:t>
            </a:r>
            <a:r>
              <a:rPr lang="en-US" i="1" dirty="0" smtClean="0"/>
              <a:t>AWS resources to be reached through domain names different from the amazon.com domain.</a:t>
            </a:r>
            <a:endParaRPr lang="en-US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web services </a:t>
            </a:r>
            <a:r>
              <a:rPr lang="en-US" dirty="0" smtClean="0"/>
              <a:t>(AWS)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Amazon Web Services (AWS</a:t>
            </a:r>
            <a:r>
              <a:rPr lang="en-US" dirty="0" smtClean="0"/>
              <a:t>) provides </a:t>
            </a:r>
            <a:r>
              <a:rPr lang="en-US" dirty="0"/>
              <a:t>elastic infrastructure scalability, messaging, and data storage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platform is accessible through </a:t>
            </a:r>
            <a:r>
              <a:rPr lang="en-US" dirty="0" smtClean="0"/>
              <a:t>SOAP (Simple Object Access Protocol) </a:t>
            </a:r>
            <a:r>
              <a:rPr lang="en-US" dirty="0"/>
              <a:t>or </a:t>
            </a:r>
            <a:r>
              <a:rPr lang="en-US" dirty="0" err="1"/>
              <a:t>RESTful</a:t>
            </a:r>
            <a:r>
              <a:rPr lang="en-US" dirty="0"/>
              <a:t> </a:t>
            </a:r>
            <a:r>
              <a:rPr lang="en-US" dirty="0" smtClean="0"/>
              <a:t>(Representational State Protocol )Web </a:t>
            </a:r>
            <a:r>
              <a:rPr lang="en-US" dirty="0"/>
              <a:t>service interfaces and provides a Web-based </a:t>
            </a:r>
            <a:r>
              <a:rPr lang="en-US" dirty="0" smtClean="0"/>
              <a:t>console.</a:t>
            </a:r>
          </a:p>
          <a:p>
            <a:pPr algn="just"/>
            <a:r>
              <a:rPr lang="en-US" dirty="0" smtClean="0"/>
              <a:t>Expenses </a:t>
            </a:r>
            <a:r>
              <a:rPr lang="en-US" dirty="0"/>
              <a:t>computed on a pay-as-you-go basis </a:t>
            </a:r>
            <a:endParaRPr lang="en-US" dirty="0" smtClean="0"/>
          </a:p>
          <a:p>
            <a:pPr algn="just"/>
            <a:r>
              <a:rPr lang="en-US" dirty="0"/>
              <a:t>Amazon </a:t>
            </a:r>
            <a:r>
              <a:rPr lang="en-US" dirty="0" smtClean="0"/>
              <a:t>Elastic Compute (EC2</a:t>
            </a:r>
            <a:r>
              <a:rPr lang="en-US" dirty="0"/>
              <a:t>) and </a:t>
            </a:r>
            <a:r>
              <a:rPr lang="en-US" dirty="0" smtClean="0"/>
              <a:t>Amazon Simple Storage Service(S3</a:t>
            </a:r>
            <a:r>
              <a:rPr lang="en-US" dirty="0"/>
              <a:t>).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AWS: Communication services: </a:t>
            </a:r>
            <a:r>
              <a:rPr lang="en-US" dirty="0" smtClean="0">
                <a:solidFill>
                  <a:srgbClr val="FF0000"/>
                </a:solidFill>
              </a:rPr>
              <a:t>Messaging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three different types of messaging services offered are </a:t>
            </a:r>
            <a:r>
              <a:rPr lang="en-US" b="1" dirty="0" smtClean="0"/>
              <a:t>Amazon Simple Queue Service (SQS), Amazon Simple Notification Service(SNS), and Amazon Simple Email Service(SES). </a:t>
            </a:r>
          </a:p>
          <a:p>
            <a:pPr algn="just"/>
            <a:r>
              <a:rPr lang="en-US" b="1" dirty="0" smtClean="0"/>
              <a:t>SQS: </a:t>
            </a:r>
            <a:r>
              <a:rPr lang="en-US" dirty="0" smtClean="0"/>
              <a:t>exchanging messages between applications by means of </a:t>
            </a:r>
            <a:r>
              <a:rPr lang="en-US" b="1" dirty="0" smtClean="0"/>
              <a:t>message queues</a:t>
            </a:r>
            <a:r>
              <a:rPr lang="en-US" dirty="0" smtClean="0"/>
              <a:t>, hosted within the AWS infrastructure.</a:t>
            </a:r>
          </a:p>
          <a:p>
            <a:pPr algn="just"/>
            <a:r>
              <a:rPr lang="en-US" b="1" dirty="0" smtClean="0"/>
              <a:t>Amazon SNS </a:t>
            </a:r>
            <a:r>
              <a:rPr lang="en-US" dirty="0" smtClean="0"/>
              <a:t>provides a </a:t>
            </a:r>
            <a:r>
              <a:rPr lang="en-US" b="1" dirty="0" smtClean="0"/>
              <a:t>publish-subscribe</a:t>
            </a:r>
            <a:r>
              <a:rPr lang="en-US" dirty="0" smtClean="0"/>
              <a:t> method for connecting heterogeneous applications. </a:t>
            </a:r>
          </a:p>
          <a:p>
            <a:pPr algn="just"/>
            <a:r>
              <a:rPr lang="en-US" b="1" dirty="0" smtClean="0"/>
              <a:t>Amazon SES </a:t>
            </a:r>
            <a:r>
              <a:rPr lang="en-US" dirty="0" smtClean="0"/>
              <a:t>provides AWS users with a scalable email service.</a:t>
            </a:r>
          </a:p>
          <a:p>
            <a:pPr algn="just"/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AppEngine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Google </a:t>
            </a:r>
            <a:r>
              <a:rPr lang="en-US" dirty="0" err="1" smtClean="0"/>
              <a:t>AppEngine</a:t>
            </a:r>
            <a:r>
              <a:rPr lang="en-US" dirty="0" smtClean="0"/>
              <a:t> is a </a:t>
            </a:r>
            <a:r>
              <a:rPr lang="en-US" dirty="0" err="1" smtClean="0"/>
              <a:t>PaaS</a:t>
            </a:r>
            <a:r>
              <a:rPr lang="en-US" dirty="0" smtClean="0"/>
              <a:t> implementation that provides services for developing and hosting scalable Web applications.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Google </a:t>
            </a:r>
            <a:r>
              <a:rPr lang="en-US" sz="3600" dirty="0" err="1" smtClean="0"/>
              <a:t>AppEngine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Architecture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Google </a:t>
            </a:r>
            <a:r>
              <a:rPr lang="en-US" sz="3600" dirty="0" err="1" smtClean="0"/>
              <a:t>AppEngine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Runtime environment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runtime environment represents the execution context of applications hosted on </a:t>
            </a:r>
            <a:r>
              <a:rPr lang="en-US" dirty="0" err="1" smtClean="0"/>
              <a:t>AppEngine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Supported runtimes : </a:t>
            </a:r>
            <a:r>
              <a:rPr lang="en-US" dirty="0" smtClean="0"/>
              <a:t>Java, Python, and Go. </a:t>
            </a:r>
          </a:p>
          <a:p>
            <a:r>
              <a:rPr lang="en-US" dirty="0" smtClean="0"/>
              <a:t>Java </a:t>
            </a:r>
            <a:r>
              <a:rPr lang="en-US" dirty="0" err="1" smtClean="0"/>
              <a:t>ServerPages</a:t>
            </a:r>
            <a:r>
              <a:rPr lang="en-US" dirty="0" smtClean="0"/>
              <a:t>(JSP), </a:t>
            </a:r>
          </a:p>
          <a:p>
            <a:r>
              <a:rPr lang="en-US" dirty="0" smtClean="0"/>
              <a:t>Python 2.5.2 interpreter</a:t>
            </a:r>
          </a:p>
          <a:p>
            <a:r>
              <a:rPr lang="en-US" dirty="0" smtClean="0"/>
              <a:t>Python Web application framework, called </a:t>
            </a:r>
            <a:r>
              <a:rPr lang="en-US" b="1" dirty="0" err="1" smtClean="0"/>
              <a:t>webapp</a:t>
            </a:r>
            <a:r>
              <a:rPr lang="en-US" dirty="0" smtClean="0"/>
              <a:t>, simplifying the development of Web applications. </a:t>
            </a:r>
          </a:p>
          <a:p>
            <a:r>
              <a:rPr lang="en-US" dirty="0" smtClean="0"/>
              <a:t>Go that is supported by </a:t>
            </a:r>
            <a:r>
              <a:rPr lang="en-US" dirty="0" err="1" smtClean="0"/>
              <a:t>AppEngine</a:t>
            </a:r>
            <a:r>
              <a:rPr lang="en-US" dirty="0" smtClean="0"/>
              <a:t> is r58.1.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Google </a:t>
            </a:r>
            <a:r>
              <a:rPr lang="en-US" sz="3600" dirty="0" err="1" smtClean="0"/>
              <a:t>AppEngine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Storage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AppEngine</a:t>
            </a:r>
            <a:r>
              <a:rPr lang="en-US" dirty="0" smtClean="0"/>
              <a:t> provides in memory-cache, storage for </a:t>
            </a:r>
            <a:r>
              <a:rPr lang="en-US" dirty="0" err="1" smtClean="0"/>
              <a:t>semistructured</a:t>
            </a:r>
            <a:r>
              <a:rPr lang="en-US" dirty="0" smtClean="0"/>
              <a:t> data, and long-term storage for static data.</a:t>
            </a:r>
          </a:p>
          <a:p>
            <a:pPr algn="just"/>
            <a:r>
              <a:rPr lang="en-US" b="1" dirty="0" smtClean="0"/>
              <a:t>Static file servers: </a:t>
            </a:r>
            <a:r>
              <a:rPr lang="en-US" dirty="0" smtClean="0"/>
              <a:t>Static data of web applications can be hosted on static file servers, since they are not frequently modified.</a:t>
            </a:r>
          </a:p>
          <a:p>
            <a:pPr algn="just"/>
            <a:r>
              <a:rPr lang="en-US" b="1" dirty="0" err="1" smtClean="0"/>
              <a:t>DataStore</a:t>
            </a:r>
            <a:r>
              <a:rPr lang="en-US" dirty="0" smtClean="0"/>
              <a:t> : </a:t>
            </a:r>
            <a:r>
              <a:rPr lang="en-US" dirty="0" err="1" smtClean="0"/>
              <a:t>DataStore</a:t>
            </a:r>
            <a:r>
              <a:rPr lang="en-US" dirty="0" smtClean="0"/>
              <a:t> is a service that allows developers to </a:t>
            </a:r>
            <a:r>
              <a:rPr lang="en-US" b="1" dirty="0" smtClean="0"/>
              <a:t>store </a:t>
            </a:r>
            <a:r>
              <a:rPr lang="en-US" b="1" dirty="0" err="1" smtClean="0"/>
              <a:t>semistructured</a:t>
            </a:r>
            <a:r>
              <a:rPr lang="en-US" b="1" dirty="0" smtClean="0"/>
              <a:t> data.</a:t>
            </a:r>
          </a:p>
          <a:p>
            <a:pPr algn="just"/>
            <a:r>
              <a:rPr lang="en-US" dirty="0" err="1" smtClean="0"/>
              <a:t>DataStore</a:t>
            </a:r>
            <a:r>
              <a:rPr lang="en-US" dirty="0" smtClean="0"/>
              <a:t> can be considered as a large object database in which to store objects that can be retrieved by a specified key.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Google </a:t>
            </a:r>
            <a:r>
              <a:rPr lang="en-US" sz="3600" dirty="0" err="1" smtClean="0"/>
              <a:t>AppEngine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Application services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pPr algn="just"/>
            <a:r>
              <a:rPr lang="en-US" sz="2300" b="1" dirty="0" err="1" smtClean="0"/>
              <a:t>UrlFetch</a:t>
            </a:r>
            <a:r>
              <a:rPr lang="en-US" sz="2300" b="1" dirty="0" smtClean="0"/>
              <a:t> : </a:t>
            </a:r>
            <a:r>
              <a:rPr lang="en-US" sz="2300" dirty="0" smtClean="0"/>
              <a:t>provide developers with the capability of </a:t>
            </a:r>
            <a:r>
              <a:rPr lang="en-US" sz="2300" b="1" dirty="0" smtClean="0"/>
              <a:t>retrieving a remote resource through HTTP/HTTPS .</a:t>
            </a:r>
          </a:p>
          <a:p>
            <a:pPr algn="just"/>
            <a:r>
              <a:rPr lang="en-US" sz="2300" b="1" dirty="0" err="1" smtClean="0"/>
              <a:t>MemCache</a:t>
            </a:r>
            <a:r>
              <a:rPr lang="en-US" sz="2300" b="1" dirty="0" smtClean="0"/>
              <a:t>: </a:t>
            </a:r>
            <a:r>
              <a:rPr lang="en-US" sz="2300" dirty="0" smtClean="0"/>
              <a:t>optimized for </a:t>
            </a:r>
            <a:r>
              <a:rPr lang="en-US" sz="2300" b="1" dirty="0" smtClean="0"/>
              <a:t>fast access </a:t>
            </a:r>
            <a:r>
              <a:rPr lang="en-US" sz="2300" dirty="0" smtClean="0"/>
              <a:t>and provides developers with a </a:t>
            </a:r>
            <a:r>
              <a:rPr lang="en-US" sz="2300" b="1" dirty="0" smtClean="0"/>
              <a:t>volatile store </a:t>
            </a:r>
            <a:r>
              <a:rPr lang="en-US" sz="2300" dirty="0" smtClean="0"/>
              <a:t>for the objects that are frequently accessed.</a:t>
            </a:r>
          </a:p>
          <a:p>
            <a:pPr algn="just"/>
            <a:r>
              <a:rPr lang="en-US" sz="2300" b="1" dirty="0" smtClean="0"/>
              <a:t>Mail and instant messaging: </a:t>
            </a:r>
            <a:r>
              <a:rPr lang="en-US" sz="2300" dirty="0" err="1" smtClean="0"/>
              <a:t>AppEngine</a:t>
            </a:r>
            <a:r>
              <a:rPr lang="en-US" sz="2300" dirty="0" smtClean="0"/>
              <a:t> provides developers with the ability </a:t>
            </a:r>
            <a:r>
              <a:rPr lang="en-US" sz="2300" b="1" dirty="0" smtClean="0"/>
              <a:t>to send and receive mails through Mail</a:t>
            </a:r>
            <a:r>
              <a:rPr lang="en-US" sz="2300" dirty="0" smtClean="0"/>
              <a:t>. The service allows sending email on behalf of the application to specific user accounts.</a:t>
            </a:r>
          </a:p>
          <a:p>
            <a:pPr algn="just"/>
            <a:r>
              <a:rPr lang="en-US" sz="2300" dirty="0" err="1" smtClean="0"/>
              <a:t>AppEngine</a:t>
            </a:r>
            <a:r>
              <a:rPr lang="en-US" sz="2300" dirty="0" smtClean="0"/>
              <a:t> provides also another way to communicate with the external world: the </a:t>
            </a:r>
            <a:r>
              <a:rPr lang="en-US" sz="2300" b="1" dirty="0" smtClean="0"/>
              <a:t>Extensible Messaging and Presence Protocol (XMPP) ,</a:t>
            </a:r>
            <a:r>
              <a:rPr lang="en-US" sz="2400" dirty="0" smtClean="0"/>
              <a:t>Google Talk </a:t>
            </a:r>
            <a:r>
              <a:rPr lang="en-US" sz="2300" b="1" dirty="0" smtClean="0"/>
              <a:t>.</a:t>
            </a:r>
          </a:p>
          <a:p>
            <a:pPr algn="just"/>
            <a:r>
              <a:rPr lang="en-US" sz="2300" b="1" dirty="0" smtClean="0"/>
              <a:t>Account management : </a:t>
            </a:r>
            <a:r>
              <a:rPr lang="en-US" sz="2300" dirty="0" smtClean="0"/>
              <a:t>allowing developers to leverage Google account management by means of Google Accounts. </a:t>
            </a:r>
          </a:p>
          <a:p>
            <a:pPr algn="just"/>
            <a:r>
              <a:rPr lang="en-US" sz="2300" b="1" dirty="0" smtClean="0"/>
              <a:t>Image manipulation : </a:t>
            </a:r>
            <a:r>
              <a:rPr lang="en-US" sz="2300" dirty="0" err="1" smtClean="0">
                <a:solidFill>
                  <a:srgbClr val="000000"/>
                </a:solidFill>
                <a:latin typeface="+mj-lt"/>
              </a:rPr>
              <a:t>AppEngine</a:t>
            </a:r>
            <a:r>
              <a:rPr lang="en-US" sz="2300" dirty="0" smtClean="0">
                <a:solidFill>
                  <a:srgbClr val="000000"/>
                </a:solidFill>
                <a:latin typeface="+mj-lt"/>
              </a:rPr>
              <a:t> allows applications to perform </a:t>
            </a:r>
            <a:r>
              <a:rPr lang="en-US" sz="2300" b="1" dirty="0" smtClean="0">
                <a:solidFill>
                  <a:srgbClr val="000000"/>
                </a:solidFill>
                <a:latin typeface="+mj-lt"/>
              </a:rPr>
              <a:t>image resizing, rotation, mirroring, and enhancement </a:t>
            </a:r>
            <a:r>
              <a:rPr lang="en-US" sz="2300" dirty="0" smtClean="0">
                <a:solidFill>
                  <a:srgbClr val="000000"/>
                </a:solidFill>
                <a:latin typeface="+mj-lt"/>
              </a:rPr>
              <a:t>by means of Image Manipulation.</a:t>
            </a:r>
            <a:endParaRPr lang="en-US" sz="2300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Google </a:t>
            </a:r>
            <a:r>
              <a:rPr lang="en-US" sz="3600" dirty="0" err="1" smtClean="0"/>
              <a:t>AppEngine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FF0000"/>
                </a:solidFill>
              </a:rPr>
              <a:t>Compute services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Task queues: </a:t>
            </a:r>
          </a:p>
          <a:p>
            <a:pPr lvl="1" algn="just"/>
            <a:r>
              <a:rPr lang="en-US" dirty="0" smtClean="0"/>
              <a:t>Task Queues allow applications to submit a task for a later execution.</a:t>
            </a:r>
          </a:p>
          <a:p>
            <a:pPr lvl="1" algn="just"/>
            <a:r>
              <a:rPr lang="en-US" dirty="0" smtClean="0"/>
              <a:t>The service allows users to have up to 10 queues that can execute tasks at a configurable rate. </a:t>
            </a:r>
          </a:p>
          <a:p>
            <a:pPr algn="just"/>
            <a:r>
              <a:rPr lang="en-US" dirty="0" err="1" smtClean="0"/>
              <a:t>Cron</a:t>
            </a:r>
            <a:r>
              <a:rPr lang="en-US" dirty="0" smtClean="0"/>
              <a:t> jobs </a:t>
            </a:r>
          </a:p>
          <a:p>
            <a:pPr lvl="1" algn="just"/>
            <a:r>
              <a:rPr lang="en-US" dirty="0" smtClean="0"/>
              <a:t>It is possible to </a:t>
            </a:r>
            <a:r>
              <a:rPr lang="en-US" i="1" dirty="0" smtClean="0"/>
              <a:t>schedule the required operation at the desired time </a:t>
            </a:r>
            <a:r>
              <a:rPr lang="en-US" dirty="0" smtClean="0"/>
              <a:t>by using the </a:t>
            </a:r>
            <a:r>
              <a:rPr lang="en-US" dirty="0" err="1" smtClean="0"/>
              <a:t>CronJobs</a:t>
            </a:r>
            <a:r>
              <a:rPr lang="en-US" dirty="0" smtClean="0"/>
              <a:t> service.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Google </a:t>
            </a:r>
            <a:r>
              <a:rPr lang="en-US" sz="3600" b="1" dirty="0" err="1" smtClean="0"/>
              <a:t>AppEngine</a:t>
            </a:r>
            <a:r>
              <a:rPr lang="en-US" sz="3600" b="1" dirty="0" smtClean="0"/>
              <a:t>: Application life cycle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Autofit/>
          </a:bodyPr>
          <a:lstStyle/>
          <a:p>
            <a:pPr algn="just"/>
            <a:r>
              <a:rPr lang="en-US" dirty="0" err="1" smtClean="0"/>
              <a:t>AppEngine</a:t>
            </a:r>
            <a:r>
              <a:rPr lang="en-US" dirty="0" smtClean="0"/>
              <a:t> provides support for almost all the phases characterizing the life cycle of an application: </a:t>
            </a:r>
            <a:r>
              <a:rPr lang="en-US" b="1" dirty="0" smtClean="0"/>
              <a:t>testing and development, deployment, and monitoring.</a:t>
            </a:r>
          </a:p>
          <a:p>
            <a:pPr algn="just"/>
            <a:r>
              <a:rPr lang="en-US" sz="2400" dirty="0" smtClean="0"/>
              <a:t>Java SDK , Google Web Toolkit, and Google </a:t>
            </a:r>
            <a:r>
              <a:rPr lang="en-US" sz="2400" dirty="0" err="1" smtClean="0"/>
              <a:t>AppEngine</a:t>
            </a:r>
            <a:r>
              <a:rPr lang="en-US" sz="2400" dirty="0" smtClean="0"/>
              <a:t> plug-ins into Eclipse, </a:t>
            </a:r>
            <a:r>
              <a:rPr lang="en-US" sz="2400" dirty="0" err="1" smtClean="0"/>
              <a:t>servlet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Python SDK:</a:t>
            </a:r>
          </a:p>
          <a:p>
            <a:pPr lvl="1" algn="just"/>
            <a:r>
              <a:rPr lang="en-US" sz="2000" dirty="0" smtClean="0"/>
              <a:t>The Python SDK allows developing Web applications for </a:t>
            </a:r>
            <a:r>
              <a:rPr lang="en-US" sz="2000" dirty="0" err="1" smtClean="0"/>
              <a:t>AppEngine</a:t>
            </a:r>
            <a:r>
              <a:rPr lang="en-US" sz="2000" dirty="0" smtClean="0"/>
              <a:t> with Python 2.5.</a:t>
            </a:r>
          </a:p>
          <a:p>
            <a:pPr lvl="1" algn="just"/>
            <a:r>
              <a:rPr lang="en-US" sz="2000" dirty="0" smtClean="0"/>
              <a:t>It provides a stand alone </a:t>
            </a:r>
            <a:r>
              <a:rPr lang="en-US" sz="2000" dirty="0" err="1" smtClean="0"/>
              <a:t>tool,called</a:t>
            </a:r>
            <a:r>
              <a:rPr lang="en-US" sz="2000" dirty="0" smtClean="0"/>
              <a:t> </a:t>
            </a:r>
            <a:r>
              <a:rPr lang="en-US" sz="2000" b="1" dirty="0" err="1" smtClean="0"/>
              <a:t>GoogleApp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EngineLauncher</a:t>
            </a:r>
            <a:r>
              <a:rPr lang="en-US" sz="2000" dirty="0" smtClean="0"/>
              <a:t>, for managing Web applications locally and deploying them to </a:t>
            </a:r>
            <a:r>
              <a:rPr lang="en-US" sz="2000" dirty="0" err="1" smtClean="0"/>
              <a:t>AppEngine</a:t>
            </a:r>
            <a:r>
              <a:rPr lang="en-US" sz="2000" dirty="0" smtClean="0"/>
              <a:t>.</a:t>
            </a:r>
          </a:p>
          <a:p>
            <a:pPr algn="just"/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Azure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Microsoft Windows Azure is a cloud operating system built on top of Microsoft </a:t>
            </a:r>
            <a:r>
              <a:rPr lang="en-US" dirty="0" err="1" smtClean="0"/>
              <a:t>datacenters’</a:t>
            </a:r>
            <a:r>
              <a:rPr lang="en-US" dirty="0" smtClean="0"/>
              <a:t> infrastructure .</a:t>
            </a:r>
          </a:p>
          <a:p>
            <a:pPr algn="just"/>
            <a:r>
              <a:rPr lang="en-US" b="1" dirty="0" smtClean="0"/>
              <a:t>Services </a:t>
            </a:r>
            <a:r>
              <a:rPr lang="en-US" dirty="0" smtClean="0"/>
              <a:t>range from </a:t>
            </a:r>
            <a:r>
              <a:rPr lang="en-US" b="1" dirty="0" smtClean="0"/>
              <a:t>compute, storage, and networking to application connectivity, access control, and business intelligence.</a:t>
            </a:r>
          </a:p>
          <a:p>
            <a:pPr algn="just"/>
            <a:r>
              <a:rPr lang="en-US" dirty="0" smtClean="0"/>
              <a:t>integrates the scalability features into the common Microsoft technologies such as </a:t>
            </a:r>
            <a:r>
              <a:rPr lang="en-US" b="1" dirty="0" smtClean="0"/>
              <a:t>Microsoft Windows Server 2008, SQL Server, and ASP.NET. 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Azure core concepts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79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Services </a:t>
            </a:r>
            <a:r>
              <a:rPr lang="en-US" dirty="0"/>
              <a:t>available in the AWS ecosystem.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0574"/>
            <a:ext cx="9144000" cy="60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Azure :</a:t>
            </a:r>
            <a:r>
              <a:rPr lang="en-US" dirty="0" smtClean="0">
                <a:solidFill>
                  <a:srgbClr val="FF0000"/>
                </a:solidFill>
              </a:rPr>
              <a:t>Compute services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Web role, Worker role, Virtual Machine (VM) role.</a:t>
            </a:r>
          </a:p>
          <a:p>
            <a:r>
              <a:rPr lang="en-US" b="1" dirty="0" smtClean="0"/>
              <a:t>Web role:  </a:t>
            </a:r>
            <a:endParaRPr lang="en-US" dirty="0" smtClean="0"/>
          </a:p>
          <a:p>
            <a:pPr lvl="1"/>
            <a:r>
              <a:rPr lang="en-US" dirty="0" smtClean="0"/>
              <a:t>The Web role is designed to </a:t>
            </a:r>
            <a:r>
              <a:rPr lang="en-US" b="1" dirty="0" smtClean="0"/>
              <a:t>implement scalable </a:t>
            </a:r>
            <a:r>
              <a:rPr lang="en-US" b="1" dirty="0" smtClean="0"/>
              <a:t>Web applications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They are hosted on the IIS 7 Web Server.</a:t>
            </a:r>
          </a:p>
          <a:p>
            <a:pPr lvl="1" algn="just"/>
            <a:r>
              <a:rPr lang="en-US" dirty="0" smtClean="0"/>
              <a:t>the .NET technology natively supports Web roles; developers can directly develop their applications in Visual Studio, test them locally, and upload to Azure.</a:t>
            </a:r>
          </a:p>
          <a:p>
            <a:pPr lvl="1" algn="just"/>
            <a:r>
              <a:rPr lang="en-US" dirty="0" smtClean="0"/>
              <a:t>It is possible to develop </a:t>
            </a:r>
            <a:r>
              <a:rPr lang="en-US" b="1" dirty="0" smtClean="0"/>
              <a:t>ASP.NET.</a:t>
            </a:r>
          </a:p>
          <a:p>
            <a:pPr lvl="1" algn="just"/>
            <a:r>
              <a:rPr lang="en-US" dirty="0" smtClean="0"/>
              <a:t>IIS 7 also supports the PHP runtime environment by means of the</a:t>
            </a:r>
            <a:r>
              <a:rPr lang="en-US" b="1" dirty="0" smtClean="0"/>
              <a:t> </a:t>
            </a:r>
            <a:r>
              <a:rPr lang="en-US" b="1" dirty="0" err="1" smtClean="0"/>
              <a:t>FastCGI</a:t>
            </a:r>
            <a:r>
              <a:rPr lang="en-US" b="1" dirty="0" smtClean="0"/>
              <a:t> </a:t>
            </a:r>
            <a:r>
              <a:rPr lang="en-US" dirty="0" smtClean="0"/>
              <a:t>module.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Azure :</a:t>
            </a:r>
            <a:r>
              <a:rPr lang="en-US" dirty="0" smtClean="0">
                <a:solidFill>
                  <a:srgbClr val="FF0000"/>
                </a:solidFill>
              </a:rPr>
              <a:t>Compute services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Worker role:  </a:t>
            </a:r>
            <a:endParaRPr lang="en-US" dirty="0" smtClean="0"/>
          </a:p>
          <a:p>
            <a:pPr lvl="1" algn="just"/>
            <a:r>
              <a:rPr lang="en-US" dirty="0" smtClean="0"/>
              <a:t>Worker roles are </a:t>
            </a:r>
            <a:r>
              <a:rPr lang="en-US" b="1" dirty="0" smtClean="0"/>
              <a:t>designed to host general compute services on Azure.</a:t>
            </a:r>
          </a:p>
          <a:p>
            <a:pPr lvl="1"/>
            <a:r>
              <a:rPr lang="en-US" dirty="0" smtClean="0"/>
              <a:t>They can be used to </a:t>
            </a:r>
            <a:r>
              <a:rPr lang="en-US" b="1" dirty="0" smtClean="0"/>
              <a:t>quickly provide compute power or to host services .</a:t>
            </a:r>
          </a:p>
          <a:p>
            <a:pPr lvl="1"/>
            <a:r>
              <a:rPr lang="en-US" dirty="0" smtClean="0"/>
              <a:t>the .NET technology provides complete support for Worker </a:t>
            </a:r>
            <a:r>
              <a:rPr lang="en-US" dirty="0" smtClean="0"/>
              <a:t>role</a:t>
            </a:r>
            <a:endParaRPr lang="en-US" dirty="0" smtClean="0"/>
          </a:p>
          <a:p>
            <a:pPr lvl="1"/>
            <a:r>
              <a:rPr lang="en-US" dirty="0" smtClean="0"/>
              <a:t>For example, Worker roles can be used to </a:t>
            </a:r>
            <a:r>
              <a:rPr lang="en-US" b="1" dirty="0" smtClean="0"/>
              <a:t>host Tomcat and serve JSP-based applications.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Azure :</a:t>
            </a:r>
            <a:r>
              <a:rPr lang="en-US" dirty="0" smtClean="0">
                <a:solidFill>
                  <a:srgbClr val="FF0000"/>
                </a:solidFill>
              </a:rPr>
              <a:t>Compute services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Virtual Machine role:  </a:t>
            </a:r>
            <a:endParaRPr lang="en-US" dirty="0" smtClean="0"/>
          </a:p>
          <a:p>
            <a:pPr lvl="1" algn="just"/>
            <a:r>
              <a:rPr lang="en-US" dirty="0" smtClean="0"/>
              <a:t>The Virtual Machine role is based on the Windows Hyper-V virtualization technology.</a:t>
            </a:r>
          </a:p>
          <a:p>
            <a:pPr lvl="1"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Microsoft Azure :</a:t>
            </a:r>
            <a:r>
              <a:rPr lang="en-US" dirty="0" smtClean="0">
                <a:solidFill>
                  <a:srgbClr val="FF0000"/>
                </a:solidFill>
              </a:rPr>
              <a:t>Storage services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Blobs: </a:t>
            </a:r>
          </a:p>
          <a:p>
            <a:pPr lvl="1" algn="just"/>
            <a:r>
              <a:rPr lang="en-US" dirty="0" smtClean="0"/>
              <a:t>Azure allows storing large amount of data in the form of </a:t>
            </a:r>
            <a:r>
              <a:rPr lang="en-US" b="1" dirty="0" smtClean="0"/>
              <a:t>binary large objects(BLOBs) </a:t>
            </a:r>
            <a:r>
              <a:rPr lang="en-US" dirty="0" smtClean="0"/>
              <a:t>by means of the blobs service.</a:t>
            </a:r>
          </a:p>
          <a:p>
            <a:pPr lvl="1" algn="just"/>
            <a:r>
              <a:rPr lang="en-US" dirty="0" smtClean="0"/>
              <a:t>This service is optimal </a:t>
            </a:r>
            <a:r>
              <a:rPr lang="en-US" b="1" dirty="0" smtClean="0"/>
              <a:t>to store large text or binary files.</a:t>
            </a:r>
          </a:p>
          <a:p>
            <a:pPr lvl="1" algn="just"/>
            <a:r>
              <a:rPr lang="en-US" b="1" dirty="0" smtClean="0"/>
              <a:t>Block blobs. </a:t>
            </a:r>
            <a:r>
              <a:rPr lang="en-US" dirty="0" smtClean="0"/>
              <a:t>Block blobs are </a:t>
            </a:r>
            <a:r>
              <a:rPr lang="en-US" b="1" dirty="0" smtClean="0"/>
              <a:t>composed of blocks </a:t>
            </a:r>
            <a:r>
              <a:rPr lang="en-US" dirty="0" smtClean="0"/>
              <a:t>and are optimized for </a:t>
            </a:r>
            <a:r>
              <a:rPr lang="en-US" b="1" dirty="0" smtClean="0"/>
              <a:t>sequential access; </a:t>
            </a:r>
            <a:r>
              <a:rPr lang="en-US" dirty="0" smtClean="0"/>
              <a:t>therefore they are appropriate for </a:t>
            </a:r>
            <a:r>
              <a:rPr lang="en-US" b="1" dirty="0" smtClean="0"/>
              <a:t>media streaming. </a:t>
            </a:r>
            <a:r>
              <a:rPr lang="en-US" dirty="0" smtClean="0"/>
              <a:t>Currently, blocks are of 4 MB, and a single block blob can reach 200 GB in dimension. </a:t>
            </a:r>
          </a:p>
          <a:p>
            <a:pPr lvl="1" algn="just"/>
            <a:r>
              <a:rPr lang="en-US" b="1" dirty="0" smtClean="0"/>
              <a:t>Page blobs. </a:t>
            </a:r>
            <a:r>
              <a:rPr lang="en-US" dirty="0" smtClean="0"/>
              <a:t>Page blobs are made of pages that are identified by an offset from the beginning of the blob.</a:t>
            </a:r>
          </a:p>
          <a:p>
            <a:pPr lvl="1" algn="just"/>
            <a:r>
              <a:rPr lang="en-US" dirty="0" smtClean="0"/>
              <a:t>This type of blob is optimized for </a:t>
            </a:r>
            <a:r>
              <a:rPr lang="en-US" b="1" dirty="0" smtClean="0"/>
              <a:t>random access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Currently, the maximum dimension of a page blob can be 1 TB.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Microsoft Azure :</a:t>
            </a:r>
            <a:r>
              <a:rPr lang="en-US" dirty="0" smtClean="0">
                <a:solidFill>
                  <a:srgbClr val="FF0000"/>
                </a:solidFill>
              </a:rPr>
              <a:t>Storage services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Azure drive: </a:t>
            </a:r>
            <a:r>
              <a:rPr lang="en-US" dirty="0" smtClean="0"/>
              <a:t>Page blobs can be used to store an </a:t>
            </a:r>
            <a:r>
              <a:rPr lang="en-US" b="1" dirty="0" smtClean="0"/>
              <a:t>entire file system in the form of a single Virtual Hard Drive (VHD) file. </a:t>
            </a:r>
          </a:p>
          <a:p>
            <a:pPr algn="just"/>
            <a:r>
              <a:rPr lang="en-US" b="1" dirty="0" smtClean="0"/>
              <a:t>Tables</a:t>
            </a:r>
            <a:r>
              <a:rPr lang="en-US" b="1" dirty="0" smtClean="0"/>
              <a:t>: </a:t>
            </a:r>
            <a:r>
              <a:rPr lang="en-US" dirty="0" smtClean="0"/>
              <a:t>Tables constitute a semi structured storage solution, allowing users to store information in the form of entities with a collection of properties.</a:t>
            </a:r>
          </a:p>
          <a:p>
            <a:pPr algn="just"/>
            <a:r>
              <a:rPr lang="en-US" dirty="0" smtClean="0"/>
              <a:t>Currently, a table can contain up to 100 TB of data, and rows can have up to 255 properties, with a maximum of 1 MB for each row.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Microsoft Azure :</a:t>
            </a:r>
            <a:r>
              <a:rPr lang="en-US" dirty="0" smtClean="0">
                <a:solidFill>
                  <a:srgbClr val="FF0000"/>
                </a:solidFill>
              </a:rPr>
              <a:t>Storage services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Queues :</a:t>
            </a:r>
            <a:r>
              <a:rPr lang="en-US" dirty="0" smtClean="0"/>
              <a:t>Queue storage allows </a:t>
            </a:r>
            <a:r>
              <a:rPr lang="en-US" b="1" dirty="0" smtClean="0"/>
              <a:t>applications to communicate by exchanging messages </a:t>
            </a:r>
            <a:r>
              <a:rPr lang="en-US" dirty="0" smtClean="0"/>
              <a:t>through durable queues.</a:t>
            </a:r>
          </a:p>
          <a:p>
            <a:pPr algn="just"/>
            <a:r>
              <a:rPr lang="en-US" dirty="0" smtClean="0"/>
              <a:t>Applications enter messages into a queue, and other applications can read them in a first-in, first-out (FIFO) style. </a:t>
            </a:r>
          </a:p>
          <a:p>
            <a:pPr algn="just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Microsoft Azure: </a:t>
            </a:r>
            <a:r>
              <a:rPr lang="en-US" dirty="0" err="1" smtClean="0">
                <a:solidFill>
                  <a:srgbClr val="FF0000"/>
                </a:solidFill>
              </a:rPr>
              <a:t>AppFabric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AppFabric</a:t>
            </a:r>
            <a:r>
              <a:rPr lang="en-US" dirty="0" smtClean="0"/>
              <a:t> is a comprehensive middleware for </a:t>
            </a:r>
            <a:r>
              <a:rPr lang="en-US" b="1" dirty="0" smtClean="0"/>
              <a:t>developing, deploying, and managing </a:t>
            </a:r>
            <a:r>
              <a:rPr lang="en-US" b="1" dirty="0" err="1" smtClean="0"/>
              <a:t>applica</a:t>
            </a:r>
            <a:r>
              <a:rPr lang="en-US" b="1" dirty="0" smtClean="0"/>
              <a:t>- </a:t>
            </a:r>
            <a:r>
              <a:rPr lang="en-US" b="1" dirty="0" err="1" smtClean="0"/>
              <a:t>tions</a:t>
            </a:r>
            <a:r>
              <a:rPr lang="en-US" b="1" dirty="0" smtClean="0"/>
              <a:t> on the cloud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AppFabric</a:t>
            </a:r>
            <a:r>
              <a:rPr lang="en-US" dirty="0" smtClean="0"/>
              <a:t> implements an optimized infrastructure supporting scaling out and high availability; </a:t>
            </a:r>
          </a:p>
          <a:p>
            <a:pPr algn="just"/>
            <a:r>
              <a:rPr lang="en-US" dirty="0" smtClean="0"/>
              <a:t>it also provides </a:t>
            </a:r>
            <a:r>
              <a:rPr lang="en-US" b="1" dirty="0" smtClean="0"/>
              <a:t>communication, authentication and authorization, and data access</a:t>
            </a:r>
            <a:r>
              <a:rPr lang="en-US" dirty="0" smtClean="0"/>
              <a:t>. 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Windows Azure virtual network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Networking services for applications are offered under the name Windows Azure Virtual Network, which includes </a:t>
            </a:r>
            <a:r>
              <a:rPr lang="en-US" b="1" dirty="0" smtClean="0"/>
              <a:t>Windows Azure Connect and Windows Azure Traffic Manager. </a:t>
            </a:r>
          </a:p>
          <a:p>
            <a:pPr algn="just"/>
            <a:r>
              <a:rPr lang="en-US" dirty="0" smtClean="0"/>
              <a:t>Windows Azure Connect allows easy setup of IP-based network connectivity.</a:t>
            </a:r>
          </a:p>
          <a:p>
            <a:pPr algn="just"/>
            <a:r>
              <a:rPr lang="en-US" dirty="0" smtClean="0"/>
              <a:t>Windows Azure Traffic Manager provides l</a:t>
            </a:r>
            <a:r>
              <a:rPr lang="en-US" b="1" dirty="0" smtClean="0"/>
              <a:t>oad-balancing</a:t>
            </a:r>
            <a:r>
              <a:rPr lang="en-US" dirty="0" smtClean="0"/>
              <a:t> features for services listening to the HTTP or HTTPS ports and hosted on multiple roles.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SQL Azure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763000" cy="914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SQL Azure is a relational database service hosted on Windows Azure and built on the SQL Server technologies.</a:t>
            </a:r>
          </a:p>
          <a:p>
            <a:pPr algn="just"/>
            <a:endParaRPr 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805"/>
          <a:stretch>
            <a:fillRect/>
          </a:stretch>
        </p:blipFill>
        <p:spPr bwMode="auto">
          <a:xfrm>
            <a:off x="228600" y="14478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Applications: Healthcare: </a:t>
            </a:r>
            <a:br>
              <a:rPr lang="en-US" dirty="0" smtClean="0"/>
            </a:br>
            <a:r>
              <a:rPr lang="en-US" dirty="0" smtClean="0"/>
              <a:t>ECG analysis in the cloud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ECG activity produces a specific waveform that is repeated over time and that represents the heartbeat.</a:t>
            </a:r>
          </a:p>
          <a:p>
            <a:pPr algn="just"/>
            <a:r>
              <a:rPr lang="en-US" dirty="0" smtClean="0"/>
              <a:t>Cloud computing technologies allow the </a:t>
            </a:r>
            <a:r>
              <a:rPr lang="en-US" b="1" dirty="0" smtClean="0"/>
              <a:t>remote monitoring of a patient’s heartbeat data, data analysis</a:t>
            </a:r>
            <a:r>
              <a:rPr lang="en-US" dirty="0" smtClean="0"/>
              <a:t> in minimal time.</a:t>
            </a:r>
          </a:p>
          <a:p>
            <a:pPr algn="just"/>
            <a:r>
              <a:rPr lang="en-US" dirty="0" smtClean="0"/>
              <a:t>This way a patient at risk can be constantly monitored without going to a hospital for ECG analysis.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AWS: </a:t>
            </a:r>
            <a:r>
              <a:rPr lang="en-US" dirty="0"/>
              <a:t>Compute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fundamental </a:t>
            </a:r>
            <a:r>
              <a:rPr lang="en-US" dirty="0"/>
              <a:t>service in this space is Amazon EC2, which delivers an </a:t>
            </a:r>
            <a:r>
              <a:rPr lang="en-US" dirty="0" err="1"/>
              <a:t>IaaS</a:t>
            </a:r>
            <a:r>
              <a:rPr lang="en-US" dirty="0"/>
              <a:t> </a:t>
            </a:r>
            <a:r>
              <a:rPr lang="en-US" dirty="0" smtClean="0"/>
              <a:t>solution.</a:t>
            </a:r>
          </a:p>
          <a:p>
            <a:pPr algn="just"/>
            <a:r>
              <a:rPr lang="en-US" dirty="0"/>
              <a:t>Amazon EC2 allows deploying servers in the form of virtual machines created as instances of a specific image. </a:t>
            </a:r>
            <a:endParaRPr lang="en-US" dirty="0" smtClean="0"/>
          </a:p>
          <a:p>
            <a:pPr algn="just"/>
            <a:r>
              <a:rPr lang="en-US" b="1" dirty="0"/>
              <a:t>Amazon machine </a:t>
            </a:r>
            <a:r>
              <a:rPr lang="en-US" b="1" dirty="0" smtClean="0"/>
              <a:t>images:</a:t>
            </a:r>
          </a:p>
          <a:p>
            <a:pPr lvl="1" algn="just"/>
            <a:r>
              <a:rPr lang="en-US" dirty="0" smtClean="0"/>
              <a:t>Amazon Machine Images(AMIs</a:t>
            </a:r>
            <a:r>
              <a:rPr lang="en-US" dirty="0"/>
              <a:t>) are </a:t>
            </a:r>
            <a:r>
              <a:rPr lang="en-US" dirty="0" smtClean="0"/>
              <a:t>templates from which it is possible to create a virtual machine</a:t>
            </a:r>
            <a:r>
              <a:rPr lang="en-US" dirty="0"/>
              <a:t>. </a:t>
            </a:r>
            <a:r>
              <a:rPr lang="en-US" b="1" dirty="0" smtClean="0"/>
              <a:t> </a:t>
            </a:r>
          </a:p>
          <a:p>
            <a:pPr lvl="1" algn="just"/>
            <a:r>
              <a:rPr lang="en-US" dirty="0"/>
              <a:t>They </a:t>
            </a:r>
            <a:r>
              <a:rPr lang="en-US" dirty="0" smtClean="0"/>
              <a:t>are stored in Amazon S3 and identified by a unique identifier in the form of </a:t>
            </a:r>
            <a:r>
              <a:rPr lang="en-US" b="1" dirty="0" err="1" smtClean="0"/>
              <a:t>ami-xxxxxx</a:t>
            </a:r>
            <a:r>
              <a:rPr lang="en-US" b="1" dirty="0" smtClean="0"/>
              <a:t>.</a:t>
            </a:r>
          </a:p>
          <a:p>
            <a:pPr lvl="1" algn="just"/>
            <a:r>
              <a:rPr lang="en-US" dirty="0"/>
              <a:t>An AMI contains a physical file system layout with a predefined operating system installed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Amazon Ram disk Image </a:t>
            </a:r>
            <a:r>
              <a:rPr lang="en-US" dirty="0"/>
              <a:t>(ARI, id: </a:t>
            </a:r>
            <a:r>
              <a:rPr lang="en-US" dirty="0" err="1"/>
              <a:t>ari-yyyyyy</a:t>
            </a:r>
            <a:r>
              <a:rPr lang="en-US" dirty="0"/>
              <a:t>) </a:t>
            </a:r>
            <a:r>
              <a:rPr lang="en-US" dirty="0" smtClean="0"/>
              <a:t>and the Amazon Kernel Image </a:t>
            </a:r>
            <a:r>
              <a:rPr lang="en-US" dirty="0"/>
              <a:t>(AKI, id: </a:t>
            </a:r>
            <a:r>
              <a:rPr lang="en-US" dirty="0" err="1"/>
              <a:t>aki-zzzzzz</a:t>
            </a:r>
            <a:r>
              <a:rPr lang="en-US" dirty="0"/>
              <a:t>), </a:t>
            </a:r>
            <a:endParaRPr lang="en-US" dirty="0" smtClean="0"/>
          </a:p>
          <a:p>
            <a:pPr lvl="1" algn="just"/>
            <a:r>
              <a:rPr lang="en-US" dirty="0"/>
              <a:t>Once an AMI is created, it is stored in an S3 bucket 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2007" y="0"/>
            <a:ext cx="9053607" cy="681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Biology: </a:t>
            </a:r>
            <a:r>
              <a:rPr lang="en-US" b="1" dirty="0" smtClean="0"/>
              <a:t>protein structure prediction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Protein structure prediction is a computationally intensive task for the </a:t>
            </a:r>
            <a:r>
              <a:rPr lang="en-US" b="1" dirty="0" smtClean="0"/>
              <a:t>design of new drugs for the treatment of diseases.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computational power required </a:t>
            </a:r>
            <a:r>
              <a:rPr lang="en-US" dirty="0" smtClean="0"/>
              <a:t>for protein structure prediction can now be acquired on demand, without owning a </a:t>
            </a:r>
            <a:r>
              <a:rPr lang="en-US" b="1" dirty="0" smtClean="0"/>
              <a:t>cluster, parallel and distributed computing facilities.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Protein structure prediction: JEEVA 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569" y="990600"/>
            <a:ext cx="8877431" cy="559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Geoscience</a:t>
            </a:r>
            <a:r>
              <a:rPr lang="en-US" dirty="0" smtClean="0"/>
              <a:t>: satellite image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Geoscience</a:t>
            </a:r>
            <a:r>
              <a:rPr lang="en-US" dirty="0" smtClean="0"/>
              <a:t> applications collect, produce, and analyze massive amounts of geospatial and non-spatial data. </a:t>
            </a:r>
          </a:p>
          <a:p>
            <a:pPr algn="just"/>
            <a:r>
              <a:rPr lang="en-US" b="1" dirty="0" smtClean="0"/>
              <a:t>Satellite remote sensing </a:t>
            </a:r>
            <a:r>
              <a:rPr lang="en-US" dirty="0" smtClean="0"/>
              <a:t>generates hundreds of gigabytes of raw images that need to be further processed to become the basis of several different GIS products.</a:t>
            </a:r>
          </a:p>
          <a:p>
            <a:pPr algn="just"/>
            <a:r>
              <a:rPr lang="en-US" dirty="0" smtClean="0"/>
              <a:t>Large images need to be moved from a ground station’s local storage to compute facilities, where several transformations and corrections are applied.</a:t>
            </a:r>
          </a:p>
          <a:p>
            <a:pPr algn="just"/>
            <a:r>
              <a:rPr lang="en-US" dirty="0" smtClean="0"/>
              <a:t>Cloud computing </a:t>
            </a:r>
            <a:r>
              <a:rPr lang="en-US" dirty="0" smtClean="0"/>
              <a:t>provides </a:t>
            </a:r>
            <a:r>
              <a:rPr lang="en-US" dirty="0" smtClean="0"/>
              <a:t>the appropriate infrastructure to support such application scenarios.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799"/>
            <a:ext cx="8305800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and consumer applications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Relationship Management(CRM) </a:t>
            </a:r>
          </a:p>
          <a:p>
            <a:pPr algn="just"/>
            <a:r>
              <a:rPr lang="en-US" dirty="0" smtClean="0"/>
              <a:t>Enterprise Resource Planning(ERP): finance and accounting, human resources, manufacturing, supply chain management, project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Salesforce.com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839200" cy="610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r>
              <a:rPr lang="en-US" dirty="0" smtClean="0"/>
              <a:t> and </a:t>
            </a:r>
            <a:r>
              <a:rPr lang="en-US" dirty="0" err="1" smtClean="0"/>
              <a:t>iCloud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8838351" cy="41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docs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GoogleDocs</a:t>
            </a:r>
            <a:r>
              <a:rPr lang="en-US" dirty="0" smtClean="0"/>
              <a:t> is a </a:t>
            </a:r>
            <a:r>
              <a:rPr lang="en-US" dirty="0" err="1" smtClean="0"/>
              <a:t>SaaS</a:t>
            </a:r>
            <a:r>
              <a:rPr lang="en-US" dirty="0" smtClean="0"/>
              <a:t> application that delivers the </a:t>
            </a:r>
            <a:r>
              <a:rPr lang="en-US" b="1" dirty="0" smtClean="0"/>
              <a:t>basic office automation </a:t>
            </a:r>
            <a:r>
              <a:rPr lang="en-US" dirty="0" smtClean="0"/>
              <a:t>capabilities with support for collaborative editing over the Web.</a:t>
            </a:r>
          </a:p>
          <a:p>
            <a:pPr algn="just"/>
            <a:r>
              <a:rPr lang="en-US" dirty="0" smtClean="0"/>
              <a:t>Google Docs allows users to </a:t>
            </a:r>
            <a:r>
              <a:rPr lang="en-US" b="1" dirty="0" smtClean="0"/>
              <a:t>create and edit text documents, spreadsheets, presentations, forms, and drawings.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desktops: </a:t>
            </a:r>
            <a:r>
              <a:rPr lang="en-US" dirty="0" err="1" smtClean="0"/>
              <a:t>EyeOS</a:t>
            </a:r>
            <a:r>
              <a:rPr lang="en-US" dirty="0" smtClean="0"/>
              <a:t> and XIOS/3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382000" cy="506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AWS: </a:t>
            </a:r>
            <a:r>
              <a:rPr lang="en-US" dirty="0"/>
              <a:t>EC2 instances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EC2 instances represent </a:t>
            </a:r>
            <a:r>
              <a:rPr lang="en-US" b="1" dirty="0"/>
              <a:t>virtual </a:t>
            </a:r>
            <a:r>
              <a:rPr lang="en-US" b="1" dirty="0" smtClean="0"/>
              <a:t>machines, </a:t>
            </a:r>
            <a:r>
              <a:rPr lang="en-US" b="1" dirty="0"/>
              <a:t>created using AMI</a:t>
            </a:r>
            <a:r>
              <a:rPr lang="en-US" dirty="0"/>
              <a:t> as templates</a:t>
            </a:r>
            <a:r>
              <a:rPr lang="en-US" dirty="0" smtClean="0"/>
              <a:t>,</a:t>
            </a:r>
            <a:r>
              <a:rPr lang="en-US" dirty="0"/>
              <a:t> by selecting the number of cores, their computing power, and the installed memory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processing power is expressed in terms of virtual cores and EC2 Compute Units (ECUs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One ECU is defined as giving the same performance </a:t>
            </a:r>
            <a:r>
              <a:rPr lang="en-US" dirty="0"/>
              <a:t>as </a:t>
            </a:r>
            <a:r>
              <a:rPr lang="en-US" dirty="0" smtClean="0"/>
              <a:t>a 1.0-1.2 GHz 2007 </a:t>
            </a:r>
            <a:r>
              <a:rPr lang="en-US" dirty="0" err="1" smtClean="0"/>
              <a:t>Opteron</a:t>
            </a:r>
            <a:r>
              <a:rPr lang="en-US" dirty="0" smtClean="0"/>
              <a:t> or 2007 Xeon processor.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: </a:t>
            </a:r>
            <a:r>
              <a:rPr lang="en-US" dirty="0" err="1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Facebook</a:t>
            </a:r>
            <a:r>
              <a:rPr lang="en-US" dirty="0" smtClean="0"/>
              <a:t> is based on LAMP (Linux, Apache, MySQL, and PHP).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Animoto</a:t>
            </a:r>
            <a:r>
              <a:rPr lang="en-US" b="1" dirty="0" smtClean="0"/>
              <a:t>: </a:t>
            </a:r>
            <a:r>
              <a:rPr lang="en-US" dirty="0" smtClean="0"/>
              <a:t>The Website provides users with a very straightforward interface for quickly creating videos out of images, music, and video fragments submitted by users.</a:t>
            </a:r>
          </a:p>
          <a:p>
            <a:pPr algn="just"/>
            <a:r>
              <a:rPr lang="en-US" dirty="0" smtClean="0"/>
              <a:t>A proprietary artificial intelligence (AI) engine, which </a:t>
            </a:r>
            <a:r>
              <a:rPr lang="en-US" b="1" dirty="0" smtClean="0"/>
              <a:t>selects the animation and transition effects according to pictures and music</a:t>
            </a:r>
            <a:r>
              <a:rPr lang="en-US" dirty="0" smtClean="0"/>
              <a:t>, drives the rendering operation.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Animoto</a:t>
            </a:r>
            <a:r>
              <a:rPr lang="en-US" dirty="0" smtClean="0"/>
              <a:t> reference architecture.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375" t="7275"/>
          <a:stretch>
            <a:fillRect/>
          </a:stretch>
        </p:blipFill>
        <p:spPr bwMode="auto">
          <a:xfrm>
            <a:off x="1295400" y="1277645"/>
            <a:ext cx="7315200" cy="502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Maya rendering with Aneka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4234"/>
            <a:ext cx="8229600" cy="553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encoding on the cloud: Encoding.com </a:t>
            </a:r>
          </a:p>
          <a:p>
            <a:r>
              <a:rPr lang="en-US" smtClean="0"/>
              <a:t>Multiplayer online gaming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Available </a:t>
            </a:r>
            <a:r>
              <a:rPr lang="en-US" dirty="0"/>
              <a:t>configurations for EC2 </a:t>
            </a:r>
            <a:r>
              <a:rPr lang="en-US" dirty="0" smtClean="0"/>
              <a:t>instances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762" r="5833" b="2381"/>
          <a:stretch>
            <a:fillRect/>
          </a:stretch>
        </p:blipFill>
        <p:spPr bwMode="auto">
          <a:xfrm>
            <a:off x="0" y="533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AWS:</a:t>
            </a:r>
            <a:r>
              <a:rPr lang="en-US" dirty="0"/>
              <a:t>EC2 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EC2 environment is in charge of </a:t>
            </a:r>
            <a:r>
              <a:rPr lang="en-US" b="1" dirty="0"/>
              <a:t>allocating addresses, </a:t>
            </a:r>
            <a:r>
              <a:rPr lang="en-US" b="1" dirty="0" smtClean="0"/>
              <a:t>attaching </a:t>
            </a:r>
            <a:r>
              <a:rPr lang="en-US" b="1" dirty="0"/>
              <a:t>storage volumes, and configuring security </a:t>
            </a:r>
            <a:r>
              <a:rPr lang="en-US" dirty="0"/>
              <a:t>in terms of access control and network connectivity. </a:t>
            </a:r>
            <a:endParaRPr lang="en-US" dirty="0" smtClean="0"/>
          </a:p>
          <a:p>
            <a:pPr algn="just"/>
            <a:r>
              <a:rPr lang="en-US" dirty="0"/>
              <a:t>instances are created with an internal IP address, which makes them capable of </a:t>
            </a:r>
            <a:r>
              <a:rPr lang="en-US" dirty="0" smtClean="0"/>
              <a:t>communicating </a:t>
            </a:r>
            <a:r>
              <a:rPr lang="en-US" dirty="0"/>
              <a:t>within the EC2 network and accessing the Internet as clients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EC2 instances are also given a domain name that generally is in the form </a:t>
            </a:r>
            <a:r>
              <a:rPr lang="en-US" b="1" i="1" dirty="0" smtClean="0"/>
              <a:t>ec2-xxx-xxx-xxx.compute-x .</a:t>
            </a:r>
            <a:r>
              <a:rPr lang="en-US" b="1" i="1" dirty="0" err="1" smtClean="0"/>
              <a:t>amazonaws.com</a:t>
            </a:r>
            <a:r>
              <a:rPr lang="en-US" b="1" i="1" dirty="0"/>
              <a:t>, </a:t>
            </a:r>
            <a:endParaRPr lang="en-US" dirty="0" smtClean="0"/>
          </a:p>
          <a:p>
            <a:pPr algn="just"/>
            <a:r>
              <a:rPr lang="en-US" dirty="0"/>
              <a:t>where xxx-xxx-xxx normally </a:t>
            </a:r>
            <a:r>
              <a:rPr lang="en-US" dirty="0" smtClean="0"/>
              <a:t>represents the four parts of the external IP address separated  by a dash.</a:t>
            </a:r>
          </a:p>
          <a:p>
            <a:pPr algn="just"/>
            <a:r>
              <a:rPr lang="en-US" dirty="0"/>
              <a:t>compute-x gives </a:t>
            </a:r>
            <a:r>
              <a:rPr lang="en-US" dirty="0" smtClean="0"/>
              <a:t>information about the availability </a:t>
            </a:r>
            <a:r>
              <a:rPr lang="en-US" dirty="0"/>
              <a:t>zone </a:t>
            </a:r>
            <a:r>
              <a:rPr lang="en-US" dirty="0" smtClean="0"/>
              <a:t>where instances are deployed.</a:t>
            </a:r>
            <a:endParaRPr lang="en-US" b="1" i="1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AWS: EC2:Advanced </a:t>
            </a:r>
            <a:r>
              <a:rPr lang="en-US" dirty="0"/>
              <a:t>compute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AWS </a:t>
            </a:r>
            <a:r>
              <a:rPr lang="en-US" b="1" dirty="0" smtClean="0"/>
              <a:t>Cloud Formation: </a:t>
            </a:r>
            <a:r>
              <a:rPr lang="en-US" dirty="0" smtClean="0"/>
              <a:t>Cloud Formation introduces the concepts of </a:t>
            </a:r>
            <a:r>
              <a:rPr lang="en-US" dirty="0"/>
              <a:t>templates, </a:t>
            </a:r>
            <a:r>
              <a:rPr lang="en-US" dirty="0" smtClean="0"/>
              <a:t>which are formatted </a:t>
            </a:r>
            <a:r>
              <a:rPr lang="en-US" dirty="0"/>
              <a:t>text </a:t>
            </a:r>
            <a:r>
              <a:rPr lang="en-US" dirty="0" smtClean="0"/>
              <a:t>files that </a:t>
            </a:r>
            <a:r>
              <a:rPr lang="en-US" b="1" dirty="0" smtClean="0"/>
              <a:t>describe the resources needed to run an application.</a:t>
            </a:r>
          </a:p>
          <a:p>
            <a:pPr algn="just"/>
            <a:r>
              <a:rPr lang="en-US" b="1" dirty="0" smtClean="0"/>
              <a:t>Services: </a:t>
            </a:r>
            <a:r>
              <a:rPr lang="en-US" dirty="0" smtClean="0"/>
              <a:t>S3</a:t>
            </a:r>
            <a:r>
              <a:rPr lang="en-US" dirty="0"/>
              <a:t>, </a:t>
            </a:r>
            <a:r>
              <a:rPr lang="en-US" dirty="0" err="1"/>
              <a:t>SimpleDB</a:t>
            </a:r>
            <a:r>
              <a:rPr lang="en-US" dirty="0"/>
              <a:t>, SQS, SNS, Route 53, Elastic </a:t>
            </a:r>
            <a:r>
              <a:rPr lang="en-US" dirty="0" smtClean="0"/>
              <a:t>Beanstalk</a:t>
            </a:r>
          </a:p>
          <a:p>
            <a:pPr algn="just"/>
            <a:r>
              <a:rPr lang="en-US" b="1" dirty="0"/>
              <a:t>AWS elastic </a:t>
            </a:r>
            <a:r>
              <a:rPr lang="en-US" b="1" dirty="0" smtClean="0"/>
              <a:t>beanstalk:</a:t>
            </a:r>
            <a:r>
              <a:rPr lang="en-US" dirty="0" smtClean="0"/>
              <a:t> </a:t>
            </a:r>
            <a:r>
              <a:rPr lang="en-US" dirty="0"/>
              <a:t>AWS Elastic Beanstalk constitutes a simple and easy way to </a:t>
            </a:r>
            <a:r>
              <a:rPr lang="en-US" b="1" dirty="0"/>
              <a:t>package applications and deploy them on the AWS Cloud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Amazon elastic </a:t>
            </a:r>
            <a:r>
              <a:rPr lang="en-US" b="1" dirty="0" err="1"/>
              <a:t>MapReduce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dirty="0" smtClean="0"/>
              <a:t>cloud </a:t>
            </a:r>
            <a:r>
              <a:rPr lang="en-US" dirty="0"/>
              <a:t>computing platform for </a:t>
            </a:r>
            <a:r>
              <a:rPr lang="en-US" dirty="0" err="1"/>
              <a:t>MapReduce</a:t>
            </a:r>
            <a:r>
              <a:rPr lang="en-US" dirty="0"/>
              <a:t> applications. It utilizes </a:t>
            </a:r>
            <a:r>
              <a:rPr lang="en-US" dirty="0" err="1"/>
              <a:t>Hadoop</a:t>
            </a:r>
            <a:r>
              <a:rPr lang="en-US" dirty="0"/>
              <a:t> as the </a:t>
            </a:r>
            <a:r>
              <a:rPr lang="en-US" dirty="0" err="1"/>
              <a:t>MapReduce</a:t>
            </a:r>
            <a:r>
              <a:rPr lang="en-US" dirty="0"/>
              <a:t> engine,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AWS: </a:t>
            </a:r>
            <a:r>
              <a:rPr lang="en-US" dirty="0"/>
              <a:t>Storage </a:t>
            </a:r>
            <a:r>
              <a:rPr lang="en-US" dirty="0" smtClean="0"/>
              <a:t>services: </a:t>
            </a:r>
            <a:r>
              <a:rPr lang="en-US" dirty="0"/>
              <a:t>Simple </a:t>
            </a:r>
            <a:r>
              <a:rPr lang="en-US" dirty="0" smtClean="0"/>
              <a:t>Storage Service(S3): </a:t>
            </a:r>
            <a:r>
              <a:rPr lang="en-US" dirty="0" smtClean="0">
                <a:solidFill>
                  <a:srgbClr val="FF0000"/>
                </a:solidFill>
              </a:rPr>
              <a:t>S3 Key Concepts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S3 has been designed to provide a simple storage service that’s accessible through a Representational State Transfer (REST) </a:t>
            </a:r>
            <a:r>
              <a:rPr lang="en-US" dirty="0" smtClean="0"/>
              <a:t>interface.</a:t>
            </a:r>
          </a:p>
          <a:p>
            <a:pPr algn="just"/>
            <a:r>
              <a:rPr lang="en-US" dirty="0"/>
              <a:t>The storage is organized in a two-level hierarchy </a:t>
            </a:r>
            <a:r>
              <a:rPr lang="en-US" dirty="0" smtClean="0"/>
              <a:t>.( </a:t>
            </a:r>
            <a:r>
              <a:rPr lang="en-US" b="1" dirty="0" smtClean="0"/>
              <a:t>Buckets, Objects)</a:t>
            </a:r>
          </a:p>
          <a:p>
            <a:pPr algn="just"/>
            <a:r>
              <a:rPr lang="en-US" dirty="0" smtClean="0"/>
              <a:t>Stored objects cannot be manipulated (</a:t>
            </a:r>
            <a:r>
              <a:rPr lang="en-US" dirty="0"/>
              <a:t>renaming, modifying, or </a:t>
            </a:r>
            <a:r>
              <a:rPr lang="en-US" dirty="0" smtClean="0"/>
              <a:t>relocating)  like standard files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/>
              <a:t>Content is not immediately available to users 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Requests will occasionally fail. </a:t>
            </a:r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2839</Words>
  <Application>Microsoft Office PowerPoint</Application>
  <PresentationFormat>On-screen Show (4:3)</PresentationFormat>
  <Paragraphs>221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Cloud Platforms in Industry </vt:lpstr>
      <vt:lpstr>Amazon web services (AWS)</vt:lpstr>
      <vt:lpstr>Services available in the AWS ecosystem.</vt:lpstr>
      <vt:lpstr>AWS: Compute services </vt:lpstr>
      <vt:lpstr>AWS: EC2 instances </vt:lpstr>
      <vt:lpstr>Available configurations for EC2 instances</vt:lpstr>
      <vt:lpstr>AWS:EC2 environment </vt:lpstr>
      <vt:lpstr>AWS: EC2:Advanced compute services </vt:lpstr>
      <vt:lpstr>AWS: Storage services: Simple Storage Service(S3): S3 Key Concepts  </vt:lpstr>
      <vt:lpstr>AWS:S3 Key Concepts: Resource naming </vt:lpstr>
      <vt:lpstr>AWS:S3 Key Concepts: Buckets </vt:lpstr>
      <vt:lpstr>AWS:S3 Key Concepts: Objects and metadata </vt:lpstr>
      <vt:lpstr>AWS:S3 Key Concepts: Access control and security </vt:lpstr>
      <vt:lpstr>AWS:S3 Key Concepts: Amazon elastic block store </vt:lpstr>
      <vt:lpstr>AWS:S3 Key Concepts: Amazon ElastiCache </vt:lpstr>
      <vt:lpstr>AWS:S3 Key Concepts: Structured storage solutions </vt:lpstr>
      <vt:lpstr>AWS:S3 Key Concepts: Amazon CloudFront </vt:lpstr>
      <vt:lpstr>AWS: Communication services </vt:lpstr>
      <vt:lpstr>AWS: Communication services: Virtual networking  </vt:lpstr>
      <vt:lpstr>AWS: Communication services: Messaging </vt:lpstr>
      <vt:lpstr>Google AppEngine </vt:lpstr>
      <vt:lpstr>Google AppEngine: Architecture</vt:lpstr>
      <vt:lpstr>Google AppEngine: Runtime environment </vt:lpstr>
      <vt:lpstr>Google AppEngine: Storage </vt:lpstr>
      <vt:lpstr>Google AppEngine: Application services </vt:lpstr>
      <vt:lpstr>Google AppEngine: Compute services </vt:lpstr>
      <vt:lpstr>Google AppEngine: Application life cycle </vt:lpstr>
      <vt:lpstr>Microsoft Azure </vt:lpstr>
      <vt:lpstr>Azure core concepts </vt:lpstr>
      <vt:lpstr>Microsoft Azure :Compute services </vt:lpstr>
      <vt:lpstr>Microsoft Azure :Compute services </vt:lpstr>
      <vt:lpstr>Microsoft Azure :Compute services </vt:lpstr>
      <vt:lpstr>Microsoft Azure :Storage services </vt:lpstr>
      <vt:lpstr>Microsoft Azure :Storage services </vt:lpstr>
      <vt:lpstr>Microsoft Azure :Storage services </vt:lpstr>
      <vt:lpstr>Microsoft Azure: AppFabric </vt:lpstr>
      <vt:lpstr>Windows Azure virtual network </vt:lpstr>
      <vt:lpstr>SQL Azure </vt:lpstr>
      <vt:lpstr>Cloud Applications: Healthcare:  ECG analysis in the cloud  </vt:lpstr>
      <vt:lpstr>Slide 40</vt:lpstr>
      <vt:lpstr>Biology: protein structure prediction </vt:lpstr>
      <vt:lpstr>Protein structure prediction: JEEVA </vt:lpstr>
      <vt:lpstr>Geoscience: satellite image processing </vt:lpstr>
      <vt:lpstr>Slide 44</vt:lpstr>
      <vt:lpstr>Business and consumer applications : </vt:lpstr>
      <vt:lpstr>Salesforce.com </vt:lpstr>
      <vt:lpstr>Dropbox and iCloud </vt:lpstr>
      <vt:lpstr>Google docs </vt:lpstr>
      <vt:lpstr>Cloud desktops: EyeOS and XIOS/3 </vt:lpstr>
      <vt:lpstr>Social networking : Facebook</vt:lpstr>
      <vt:lpstr>Media applications </vt:lpstr>
      <vt:lpstr>Animoto reference architecture. </vt:lpstr>
      <vt:lpstr>Maya rendering with Aneka 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Platforms in Industry </dc:title>
  <dc:creator>lenovo</dc:creator>
  <cp:lastModifiedBy>lenovo</cp:lastModifiedBy>
  <cp:revision>44</cp:revision>
  <dcterms:created xsi:type="dcterms:W3CDTF">2018-10-30T15:23:50Z</dcterms:created>
  <dcterms:modified xsi:type="dcterms:W3CDTF">2018-11-15T06:29:10Z</dcterms:modified>
</cp:coreProperties>
</file>