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38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1" r:id="rId46"/>
    <p:sldId id="300" r:id="rId47"/>
    <p:sldId id="302" r:id="rId48"/>
    <p:sldId id="303" r:id="rId49"/>
    <p:sldId id="304" r:id="rId50"/>
    <p:sldId id="306" r:id="rId51"/>
    <p:sldId id="305"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8" r:id="rId111"/>
    <p:sldId id="369" r:id="rId112"/>
    <p:sldId id="370" r:id="rId113"/>
    <p:sldId id="371" r:id="rId114"/>
    <p:sldId id="372" r:id="rId115"/>
    <p:sldId id="373" r:id="rId116"/>
    <p:sldId id="374" r:id="rId117"/>
    <p:sldId id="375" r:id="rId118"/>
    <p:sldId id="376" r:id="rId119"/>
    <p:sldId id="377" r:id="rId120"/>
    <p:sldId id="378" r:id="rId121"/>
    <p:sldId id="379" r:id="rId122"/>
    <p:sldId id="380"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BABEDF-0BA0-4ABD-A327-402BAFDFF927}" type="datetimeFigureOut">
              <a:rPr lang="en-US" smtClean="0"/>
              <a:pPr/>
              <a:t>15/11/2020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6C0F56-C302-4AFB-B2C1-D903BB8D518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32CD8A-66C4-44B2-BE95-D70DD4038624}" type="datetime1">
              <a:rPr lang="en-US" smtClean="0"/>
              <a:t>15/11/2020</a:t>
            </a:fld>
            <a:endParaRPr lang="en-US"/>
          </a:p>
        </p:txBody>
      </p:sp>
      <p:sp>
        <p:nvSpPr>
          <p:cNvPr id="5" name="Footer Placeholder 4"/>
          <p:cNvSpPr>
            <a:spLocks noGrp="1"/>
          </p:cNvSpPr>
          <p:nvPr>
            <p:ph type="ftr" sz="quarter" idx="11"/>
          </p:nvPr>
        </p:nvSpPr>
        <p:spPr/>
        <p:txBody>
          <a:bodyPr/>
          <a:lstStyle/>
          <a:p>
            <a:r>
              <a:rPr lang="en-US" dirty="0" smtClean="0"/>
              <a:t>Prof. C. R. Belavi, Department of CSE, HSIT, Nidaoshi</a:t>
            </a:r>
            <a:endParaRPr lang="en-US" dirty="0"/>
          </a:p>
        </p:txBody>
      </p:sp>
      <p:sp>
        <p:nvSpPr>
          <p:cNvPr id="6" name="Slide Number Placeholder 5"/>
          <p:cNvSpPr>
            <a:spLocks noGrp="1"/>
          </p:cNvSpPr>
          <p:nvPr>
            <p:ph type="sldNum" sz="quarter" idx="12"/>
          </p:nvPr>
        </p:nvSpPr>
        <p:spPr/>
        <p:txBody>
          <a:bodyPr/>
          <a:lstStyle/>
          <a:p>
            <a:fld id="{528C707B-006C-4593-B41E-BE391FCD54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F1CA34-0301-4BA8-A5C0-FF3E36B9CD55}" type="datetime1">
              <a:rPr lang="en-US" smtClean="0"/>
              <a:t>15/11/2020</a:t>
            </a:fld>
            <a:endParaRPr lang="en-US"/>
          </a:p>
        </p:txBody>
      </p:sp>
      <p:sp>
        <p:nvSpPr>
          <p:cNvPr id="5" name="Footer Placeholder 4"/>
          <p:cNvSpPr>
            <a:spLocks noGrp="1"/>
          </p:cNvSpPr>
          <p:nvPr>
            <p:ph type="ftr" sz="quarter" idx="11"/>
          </p:nvPr>
        </p:nvSpPr>
        <p:spPr/>
        <p:txBody>
          <a:bodyPr/>
          <a:lstStyle/>
          <a:p>
            <a:r>
              <a:rPr lang="en-US" dirty="0" smtClean="0"/>
              <a:t>Prof. C. R. Belavi, Department of CSE, HSIT, Nidaoshi</a:t>
            </a:r>
            <a:endParaRPr lang="en-US" dirty="0"/>
          </a:p>
        </p:txBody>
      </p:sp>
      <p:sp>
        <p:nvSpPr>
          <p:cNvPr id="6" name="Slide Number Placeholder 5"/>
          <p:cNvSpPr>
            <a:spLocks noGrp="1"/>
          </p:cNvSpPr>
          <p:nvPr>
            <p:ph type="sldNum" sz="quarter" idx="12"/>
          </p:nvPr>
        </p:nvSpPr>
        <p:spPr/>
        <p:txBody>
          <a:bodyPr/>
          <a:lstStyle/>
          <a:p>
            <a:fld id="{528C707B-006C-4593-B41E-BE391FCD54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4B5E5D-087B-4D7C-B27D-30C857C07C7A}" type="datetime1">
              <a:rPr lang="en-US" smtClean="0"/>
              <a:t>15/11/2020</a:t>
            </a:fld>
            <a:endParaRPr lang="en-US"/>
          </a:p>
        </p:txBody>
      </p:sp>
      <p:sp>
        <p:nvSpPr>
          <p:cNvPr id="5" name="Footer Placeholder 4"/>
          <p:cNvSpPr>
            <a:spLocks noGrp="1"/>
          </p:cNvSpPr>
          <p:nvPr>
            <p:ph type="ftr" sz="quarter" idx="11"/>
          </p:nvPr>
        </p:nvSpPr>
        <p:spPr/>
        <p:txBody>
          <a:bodyPr/>
          <a:lstStyle/>
          <a:p>
            <a:r>
              <a:rPr lang="en-US" dirty="0" smtClean="0"/>
              <a:t>Prof. C. R. Belavi, Department of CSE, HSIT, Nidaoshi</a:t>
            </a:r>
            <a:endParaRPr lang="en-US" dirty="0"/>
          </a:p>
        </p:txBody>
      </p:sp>
      <p:sp>
        <p:nvSpPr>
          <p:cNvPr id="6" name="Slide Number Placeholder 5"/>
          <p:cNvSpPr>
            <a:spLocks noGrp="1"/>
          </p:cNvSpPr>
          <p:nvPr>
            <p:ph type="sldNum" sz="quarter" idx="12"/>
          </p:nvPr>
        </p:nvSpPr>
        <p:spPr/>
        <p:txBody>
          <a:bodyPr/>
          <a:lstStyle/>
          <a:p>
            <a:fld id="{528C707B-006C-4593-B41E-BE391FCD54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7772400" cy="1020762"/>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914400" y="1646237"/>
            <a:ext cx="6400800" cy="4525963"/>
          </a:xfrm>
        </p:spPr>
        <p:txBody>
          <a:bodyPr/>
          <a:lstStyle>
            <a:lvl1pPr marL="0" indent="0">
              <a:spcAft>
                <a:spcPts val="1200"/>
              </a:spcAft>
              <a:buNone/>
              <a:defRPr sz="2200">
                <a:solidFill>
                  <a:schemeClr val="tx1"/>
                </a:solidFill>
              </a:defRPr>
            </a:lvl1pPr>
            <a:lvl2pPr marL="461963" indent="-4763">
              <a:spcAft>
                <a:spcPts val="1200"/>
              </a:spcAft>
              <a:buNone/>
              <a:defRPr sz="2000">
                <a:solidFill>
                  <a:schemeClr val="tx1"/>
                </a:solidFill>
              </a:defRPr>
            </a:lvl2pPr>
            <a:lvl3pPr marL="914400" indent="0">
              <a:buNone/>
              <a:defRPr sz="1800">
                <a:solidFill>
                  <a:schemeClr val="tx1"/>
                </a:solidFill>
              </a:defRPr>
            </a:lvl3pPr>
            <a:lvl4pPr marL="1376363" indent="-4763">
              <a:buNone/>
              <a:defRPr sz="1600">
                <a:solidFill>
                  <a:schemeClr val="tx1"/>
                </a:solidFill>
              </a:defRPr>
            </a:lvl4pPr>
            <a:lvl5pPr marL="1828800" indent="0">
              <a:buNone/>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12" name="Content Placeholder 11"/>
          <p:cNvSpPr>
            <a:spLocks noGrp="1"/>
          </p:cNvSpPr>
          <p:nvPr>
            <p:ph sz="quarter" idx="13" hasCustomPrompt="1"/>
          </p:nvPr>
        </p:nvSpPr>
        <p:spPr>
          <a:xfrm>
            <a:off x="914400" y="838200"/>
            <a:ext cx="6400800" cy="304800"/>
          </a:xfrm>
        </p:spPr>
        <p:txBody>
          <a:bodyPr>
            <a:normAutofit/>
          </a:bodyPr>
          <a:lstStyle>
            <a:lvl1pPr>
              <a:buNone/>
              <a:defRPr sz="1500">
                <a:latin typeface="Rockwell" pitchFamily="18" charset="0"/>
              </a:defRPr>
            </a:lvl1pPr>
          </a:lstStyle>
          <a:p>
            <a:pPr lvl="0"/>
            <a:r>
              <a:rPr lang="en-US" dirty="0" smtClean="0"/>
              <a:t>Enter subtitle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00148-3EB4-4AC8-83A0-4E5480409EB4}" type="datetime1">
              <a:rPr lang="en-US" smtClean="0"/>
              <a:t>15/11/2020</a:t>
            </a:fld>
            <a:endParaRPr lang="en-US"/>
          </a:p>
        </p:txBody>
      </p:sp>
      <p:sp>
        <p:nvSpPr>
          <p:cNvPr id="5" name="Footer Placeholder 4"/>
          <p:cNvSpPr>
            <a:spLocks noGrp="1"/>
          </p:cNvSpPr>
          <p:nvPr>
            <p:ph type="ftr" sz="quarter" idx="11"/>
          </p:nvPr>
        </p:nvSpPr>
        <p:spPr/>
        <p:txBody>
          <a:bodyPr/>
          <a:lstStyle/>
          <a:p>
            <a:r>
              <a:rPr lang="en-US" dirty="0" smtClean="0"/>
              <a:t>Prof. C. R. Belavi, Department of CSE, HSIT, Nidaoshi</a:t>
            </a:r>
            <a:endParaRPr lang="en-US" dirty="0"/>
          </a:p>
        </p:txBody>
      </p:sp>
      <p:sp>
        <p:nvSpPr>
          <p:cNvPr id="6" name="Slide Number Placeholder 5"/>
          <p:cNvSpPr>
            <a:spLocks noGrp="1"/>
          </p:cNvSpPr>
          <p:nvPr>
            <p:ph type="sldNum" sz="quarter" idx="12"/>
          </p:nvPr>
        </p:nvSpPr>
        <p:spPr/>
        <p:txBody>
          <a:bodyPr/>
          <a:lstStyle/>
          <a:p>
            <a:fld id="{528C707B-006C-4593-B41E-BE391FCD54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931305-9253-4F2D-9533-B4844EF24384}" type="datetime1">
              <a:rPr lang="en-US" smtClean="0"/>
              <a:t>15/11/2020</a:t>
            </a:fld>
            <a:endParaRPr lang="en-US"/>
          </a:p>
        </p:txBody>
      </p:sp>
      <p:sp>
        <p:nvSpPr>
          <p:cNvPr id="5" name="Footer Placeholder 4"/>
          <p:cNvSpPr>
            <a:spLocks noGrp="1"/>
          </p:cNvSpPr>
          <p:nvPr>
            <p:ph type="ftr" sz="quarter" idx="11"/>
          </p:nvPr>
        </p:nvSpPr>
        <p:spPr/>
        <p:txBody>
          <a:bodyPr/>
          <a:lstStyle/>
          <a:p>
            <a:r>
              <a:rPr lang="en-US" dirty="0" smtClean="0"/>
              <a:t>Prof. C. R. Belavi, Department of CSE, HSIT, Nidaoshi</a:t>
            </a:r>
            <a:endParaRPr lang="en-US" dirty="0"/>
          </a:p>
        </p:txBody>
      </p:sp>
      <p:sp>
        <p:nvSpPr>
          <p:cNvPr id="6" name="Slide Number Placeholder 5"/>
          <p:cNvSpPr>
            <a:spLocks noGrp="1"/>
          </p:cNvSpPr>
          <p:nvPr>
            <p:ph type="sldNum" sz="quarter" idx="12"/>
          </p:nvPr>
        </p:nvSpPr>
        <p:spPr/>
        <p:txBody>
          <a:bodyPr/>
          <a:lstStyle/>
          <a:p>
            <a:fld id="{528C707B-006C-4593-B41E-BE391FCD54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9681D6-8F0C-48C8-A857-8AA2C49143F1}"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
        <p:nvSpPr>
          <p:cNvPr id="7" name="Slide Number Placeholder 6"/>
          <p:cNvSpPr>
            <a:spLocks noGrp="1"/>
          </p:cNvSpPr>
          <p:nvPr>
            <p:ph type="sldNum" sz="quarter" idx="12"/>
          </p:nvPr>
        </p:nvSpPr>
        <p:spPr/>
        <p:txBody>
          <a:bodyPr/>
          <a:lstStyle/>
          <a:p>
            <a:fld id="{528C707B-006C-4593-B41E-BE391FCD54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70F76C-709B-4D0B-8640-372382FD1719}" type="datetime1">
              <a:rPr lang="en-US" smtClean="0"/>
              <a:t>15/11/2020</a:t>
            </a:fld>
            <a:endParaRPr lang="en-US"/>
          </a:p>
        </p:txBody>
      </p:sp>
      <p:sp>
        <p:nvSpPr>
          <p:cNvPr id="8" name="Footer Placeholder 7"/>
          <p:cNvSpPr>
            <a:spLocks noGrp="1"/>
          </p:cNvSpPr>
          <p:nvPr>
            <p:ph type="ftr" sz="quarter" idx="11"/>
          </p:nvPr>
        </p:nvSpPr>
        <p:spPr/>
        <p:txBody>
          <a:bodyPr/>
          <a:lstStyle/>
          <a:p>
            <a:r>
              <a:rPr lang="en-US" dirty="0" smtClean="0"/>
              <a:t>Prof. C. R. Belavi, Department of CSE, HSIT, Nidaoshi</a:t>
            </a:r>
            <a:endParaRPr lang="en-US" dirty="0"/>
          </a:p>
        </p:txBody>
      </p:sp>
      <p:sp>
        <p:nvSpPr>
          <p:cNvPr id="9" name="Slide Number Placeholder 8"/>
          <p:cNvSpPr>
            <a:spLocks noGrp="1"/>
          </p:cNvSpPr>
          <p:nvPr>
            <p:ph type="sldNum" sz="quarter" idx="12"/>
          </p:nvPr>
        </p:nvSpPr>
        <p:spPr/>
        <p:txBody>
          <a:bodyPr/>
          <a:lstStyle/>
          <a:p>
            <a:fld id="{528C707B-006C-4593-B41E-BE391FCD54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D6F3CC-4D56-49AF-B964-CCDF7164EDFF}" type="datetime1">
              <a:rPr lang="en-US" smtClean="0"/>
              <a:t>15/11/2020</a:t>
            </a:fld>
            <a:endParaRPr lang="en-US"/>
          </a:p>
        </p:txBody>
      </p:sp>
      <p:sp>
        <p:nvSpPr>
          <p:cNvPr id="4" name="Footer Placeholder 3"/>
          <p:cNvSpPr>
            <a:spLocks noGrp="1"/>
          </p:cNvSpPr>
          <p:nvPr>
            <p:ph type="ftr" sz="quarter" idx="11"/>
          </p:nvPr>
        </p:nvSpPr>
        <p:spPr/>
        <p:txBody>
          <a:bodyPr/>
          <a:lstStyle/>
          <a:p>
            <a:r>
              <a:rPr lang="en-US" dirty="0" smtClean="0"/>
              <a:t>Prof. C. R. Belavi, Department of CSE, HSIT, Nidaoshi</a:t>
            </a:r>
            <a:endParaRPr lang="en-US" dirty="0"/>
          </a:p>
        </p:txBody>
      </p:sp>
      <p:sp>
        <p:nvSpPr>
          <p:cNvPr id="5" name="Slide Number Placeholder 4"/>
          <p:cNvSpPr>
            <a:spLocks noGrp="1"/>
          </p:cNvSpPr>
          <p:nvPr>
            <p:ph type="sldNum" sz="quarter" idx="12"/>
          </p:nvPr>
        </p:nvSpPr>
        <p:spPr/>
        <p:txBody>
          <a:bodyPr/>
          <a:lstStyle/>
          <a:p>
            <a:fld id="{528C707B-006C-4593-B41E-BE391FCD54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09B10C-53D5-441E-B348-10A3C8A9B049}" type="datetime1">
              <a:rPr lang="en-US" smtClean="0"/>
              <a:t>15/11/2020</a:t>
            </a:fld>
            <a:endParaRPr lang="en-US"/>
          </a:p>
        </p:txBody>
      </p:sp>
      <p:sp>
        <p:nvSpPr>
          <p:cNvPr id="3" name="Footer Placeholder 2"/>
          <p:cNvSpPr>
            <a:spLocks noGrp="1"/>
          </p:cNvSpPr>
          <p:nvPr>
            <p:ph type="ftr" sz="quarter" idx="11"/>
          </p:nvPr>
        </p:nvSpPr>
        <p:spPr/>
        <p:txBody>
          <a:bodyPr/>
          <a:lstStyle/>
          <a:p>
            <a:r>
              <a:rPr lang="en-US" dirty="0" smtClean="0"/>
              <a:t>Prof. C. R. Belavi, Department of CSE, HSIT, Nidaoshi</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3BE00-F8F8-4EC2-95AA-BBA80C7BD932}"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
        <p:nvSpPr>
          <p:cNvPr id="7" name="Slide Number Placeholder 6"/>
          <p:cNvSpPr>
            <a:spLocks noGrp="1"/>
          </p:cNvSpPr>
          <p:nvPr>
            <p:ph type="sldNum" sz="quarter" idx="12"/>
          </p:nvPr>
        </p:nvSpPr>
        <p:spPr/>
        <p:txBody>
          <a:bodyPr/>
          <a:lstStyle/>
          <a:p>
            <a:fld id="{528C707B-006C-4593-B41E-BE391FCD54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E54B11-B1C4-4BA0-AF82-379F06ABA7EF}"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
        <p:nvSpPr>
          <p:cNvPr id="7" name="Slide Number Placeholder 6"/>
          <p:cNvSpPr>
            <a:spLocks noGrp="1"/>
          </p:cNvSpPr>
          <p:nvPr>
            <p:ph type="sldNum" sz="quarter" idx="12"/>
          </p:nvPr>
        </p:nvSpPr>
        <p:spPr/>
        <p:txBody>
          <a:bodyPr/>
          <a:lstStyle/>
          <a:p>
            <a:fld id="{528C707B-006C-4593-B41E-BE391FCD54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C60DB-3CBE-4A0A-ABF6-35EF62D2E0D5}" type="datetime1">
              <a:rPr lang="en-US" smtClean="0"/>
              <a:t>15/11/2020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Prof. C. R. Belavi, Department of CSE, HSIT, Nidaoshi</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C707B-006C-4593-B41E-BE391FCD54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5.v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6.v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17.v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8.v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19.v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20.v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2.xml"/><Relationship Id="rId1" Type="http://schemas.openxmlformats.org/officeDocument/2006/relationships/vmlDrawing" Target="../drawings/vmlDrawing21.v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6.xml"/><Relationship Id="rId1" Type="http://schemas.openxmlformats.org/officeDocument/2006/relationships/vmlDrawing" Target="../drawings/vmlDrawing22.v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6.xml"/><Relationship Id="rId1" Type="http://schemas.openxmlformats.org/officeDocument/2006/relationships/vmlDrawing" Target="../drawings/vmlDrawing23.v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24.v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8.v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9.v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10.v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11.v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12.v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vmlDrawing" Target="../drawings/vmlDrawing13.v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ctrTitle"/>
          </p:nvPr>
        </p:nvSpPr>
        <p:spPr>
          <a:xfrm>
            <a:off x="76200" y="228600"/>
            <a:ext cx="9067800" cy="1143000"/>
          </a:xfrm>
        </p:spPr>
        <p:txBody>
          <a:bodyPr>
            <a:normAutofit fontScale="90000"/>
          </a:bodyPr>
          <a:lstStyle/>
          <a:p>
            <a:pPr fontAlgn="t"/>
            <a:r>
              <a:rPr lang="en-US" sz="2200" b="1" dirty="0" smtClean="0">
                <a:solidFill>
                  <a:srgbClr val="0070C0"/>
                </a:solidFill>
              </a:rPr>
              <a:t>S. J. P. N. TRUST’S</a:t>
            </a:r>
            <a:br>
              <a:rPr lang="en-US" sz="2200" b="1" dirty="0" smtClean="0">
                <a:solidFill>
                  <a:srgbClr val="0070C0"/>
                </a:solidFill>
              </a:rPr>
            </a:br>
            <a:r>
              <a:rPr lang="en-US" sz="2200" b="1" dirty="0" smtClean="0">
                <a:solidFill>
                  <a:srgbClr val="0070C0"/>
                </a:solidFill>
              </a:rPr>
              <a:t>HIRASUGAR INSTITUTE OF TECHNOLOGY, NIDASOSHI</a:t>
            </a:r>
            <a:r>
              <a:rPr lang="en-US" sz="3200" dirty="0" smtClean="0"/>
              <a:t/>
            </a:r>
            <a:br>
              <a:rPr lang="en-US" sz="3200" dirty="0" smtClean="0"/>
            </a:br>
            <a:r>
              <a:rPr lang="en-IN" sz="1800" b="1" dirty="0" smtClean="0">
                <a:solidFill>
                  <a:srgbClr val="FF0000"/>
                </a:solidFill>
              </a:rPr>
              <a:t>Accredited at 'A' Grade by NAAC </a:t>
            </a:r>
            <a:r>
              <a:rPr lang="en-US" sz="1800" dirty="0" smtClean="0">
                <a:solidFill>
                  <a:srgbClr val="FF0000"/>
                </a:solidFill>
              </a:rPr>
              <a:t/>
            </a:r>
            <a:br>
              <a:rPr lang="en-US" sz="1800" dirty="0" smtClean="0">
                <a:solidFill>
                  <a:srgbClr val="FF0000"/>
                </a:solidFill>
              </a:rPr>
            </a:br>
            <a:r>
              <a:rPr lang="en-IN" sz="1800" b="1" dirty="0" smtClean="0">
                <a:solidFill>
                  <a:srgbClr val="FF0000"/>
                </a:solidFill>
              </a:rPr>
              <a:t>Programmes Accredited by NBA: CSE, ECE, EEE &amp; ME.</a:t>
            </a:r>
            <a:endParaRPr lang="en-US" sz="1800" dirty="0" smtClean="0">
              <a:solidFill>
                <a:srgbClr val="FF0000"/>
              </a:solidFill>
            </a:endParaRPr>
          </a:p>
        </p:txBody>
      </p:sp>
      <p:sp>
        <p:nvSpPr>
          <p:cNvPr id="2052" name="Rectangle 3"/>
          <p:cNvSpPr>
            <a:spLocks noChangeArrowheads="1"/>
          </p:cNvSpPr>
          <p:nvPr/>
        </p:nvSpPr>
        <p:spPr bwMode="auto">
          <a:xfrm>
            <a:off x="304800" y="1295400"/>
            <a:ext cx="8453438" cy="584200"/>
          </a:xfrm>
          <a:prstGeom prst="rect">
            <a:avLst/>
          </a:prstGeom>
          <a:noFill/>
          <a:ln w="9525">
            <a:noFill/>
            <a:miter lim="800000"/>
            <a:headEnd/>
            <a:tailEnd/>
          </a:ln>
        </p:spPr>
        <p:txBody>
          <a:bodyPr>
            <a:spAutoFit/>
          </a:bodyPr>
          <a:lstStyle/>
          <a:p>
            <a:pPr algn="ctr"/>
            <a:r>
              <a:rPr lang="en-US" sz="3200" b="1" dirty="0">
                <a:solidFill>
                  <a:srgbClr val="C00000"/>
                </a:solidFill>
                <a:latin typeface="Calibri" pitchFamily="34" charset="0"/>
              </a:rPr>
              <a:t>Department of Computer Science &amp; Engineering</a:t>
            </a:r>
          </a:p>
        </p:txBody>
      </p:sp>
      <p:pic>
        <p:nvPicPr>
          <p:cNvPr id="2053" name="Picture 2" descr="Description: hitlogo.jpg"/>
          <p:cNvPicPr>
            <a:picLocks noChangeAspect="1" noChangeArrowheads="1"/>
          </p:cNvPicPr>
          <p:nvPr/>
        </p:nvPicPr>
        <p:blipFill>
          <a:blip r:embed="rId2"/>
          <a:srcRect/>
          <a:stretch>
            <a:fillRect/>
          </a:stretch>
        </p:blipFill>
        <p:spPr bwMode="auto">
          <a:xfrm>
            <a:off x="304800" y="457200"/>
            <a:ext cx="949325" cy="898525"/>
          </a:xfrm>
          <a:prstGeom prst="rect">
            <a:avLst/>
          </a:prstGeom>
          <a:noFill/>
          <a:ln w="9525">
            <a:noFill/>
            <a:miter lim="800000"/>
            <a:headEnd/>
            <a:tailEnd/>
          </a:ln>
        </p:spPr>
      </p:pic>
      <p:sp>
        <p:nvSpPr>
          <p:cNvPr id="8" name="Rectangle 2"/>
          <p:cNvSpPr txBox="1">
            <a:spLocks noChangeArrowheads="1"/>
          </p:cNvSpPr>
          <p:nvPr/>
        </p:nvSpPr>
        <p:spPr>
          <a:xfrm>
            <a:off x="228600" y="2057400"/>
            <a:ext cx="8686800" cy="1775298"/>
          </a:xfrm>
          <a:prstGeom prst="rect">
            <a:avLst/>
          </a:prstGeom>
        </p:spPr>
        <p:txBody>
          <a:bodyPr vert="horz" lIns="91440" tIns="45720" rIns="91440" bIns="45720" rtlCol="0" anchor="ctr">
            <a:normAutofit fontScale="60000" lnSpcReduction="20000"/>
          </a:bodyPr>
          <a:lstStyle/>
          <a:p>
            <a:pPr algn="ctr">
              <a:spcBef>
                <a:spcPct val="0"/>
              </a:spcBef>
              <a:defRPr/>
            </a:pPr>
            <a:endParaRPr kumimoji="0" lang="en-US" sz="4900" b="1" i="0" u="none" strike="noStrike" kern="1200" cap="none" spc="0" normalizeH="0" baseline="0" noProof="0" dirty="0" smtClean="0">
              <a:ln>
                <a:noFill/>
              </a:ln>
              <a:solidFill>
                <a:schemeClr val="tx1"/>
              </a:solidFill>
              <a:effectLst/>
              <a:uLnTx/>
              <a:uFillTx/>
              <a:latin typeface="+mj-lt"/>
              <a:ea typeface="+mj-ea"/>
              <a:cs typeface="+mj-cs"/>
            </a:endParaRPr>
          </a:p>
          <a:p>
            <a:pPr algn="ctr">
              <a:spcBef>
                <a:spcPct val="0"/>
              </a:spcBef>
              <a:defRPr/>
            </a:pPr>
            <a:r>
              <a:rPr kumimoji="0" lang="en-US" sz="4900" b="1" i="0" u="none" strike="noStrike" kern="1200" cap="none" spc="0" normalizeH="0" baseline="0" noProof="0" dirty="0" smtClean="0">
                <a:ln>
                  <a:noFill/>
                </a:ln>
                <a:solidFill>
                  <a:schemeClr val="tx1"/>
                </a:solidFill>
                <a:effectLst/>
                <a:uLnTx/>
                <a:uFillTx/>
                <a:latin typeface="+mj-lt"/>
                <a:ea typeface="+mj-ea"/>
                <a:cs typeface="+mj-cs"/>
              </a:rPr>
              <a:t>Course</a:t>
            </a:r>
            <a:r>
              <a:rPr kumimoji="0" lang="en-US" sz="49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4900" b="1" i="0" u="none" strike="noStrike" kern="1200" cap="none" spc="0" normalizeH="0" baseline="0" noProof="0" dirty="0" smtClean="0">
                <a:ln>
                  <a:noFill/>
                </a:ln>
                <a:solidFill>
                  <a:schemeClr val="tx1"/>
                </a:solidFill>
                <a:effectLst/>
                <a:uLnTx/>
                <a:uFillTx/>
                <a:latin typeface="+mj-lt"/>
                <a:ea typeface="+mj-ea"/>
                <a:cs typeface="+mj-cs"/>
              </a:rPr>
              <a:t>Web</a:t>
            </a:r>
            <a:r>
              <a:rPr kumimoji="0" lang="en-US" sz="4900" b="1" i="0" u="none" strike="noStrike" kern="1200" cap="none" spc="0" normalizeH="0" noProof="0" dirty="0" smtClean="0">
                <a:ln>
                  <a:noFill/>
                </a:ln>
                <a:solidFill>
                  <a:schemeClr val="tx1"/>
                </a:solidFill>
                <a:effectLst/>
                <a:uLnTx/>
                <a:uFillTx/>
                <a:latin typeface="+mj-lt"/>
                <a:ea typeface="+mj-ea"/>
                <a:cs typeface="+mj-cs"/>
              </a:rPr>
              <a:t> Technology &amp; It’s Applications</a:t>
            </a:r>
            <a:r>
              <a:rPr lang="en-US" sz="4900" dirty="0" smtClean="0">
                <a:latin typeface="+mj-lt"/>
                <a:ea typeface="+mj-ea"/>
                <a:cs typeface="+mj-cs"/>
              </a:rPr>
              <a:t> </a:t>
            </a:r>
            <a:r>
              <a:rPr kumimoji="0" lang="en-US" sz="4900" b="0" i="0" u="none" strike="noStrike" kern="1200" cap="none" spc="0" normalizeH="0" baseline="0" noProof="0" dirty="0" smtClean="0">
                <a:ln>
                  <a:noFill/>
                </a:ln>
                <a:solidFill>
                  <a:schemeClr val="tx1"/>
                </a:solidFill>
                <a:effectLst/>
                <a:uLnTx/>
                <a:uFillTx/>
                <a:latin typeface="+mj-lt"/>
                <a:ea typeface="+mj-ea"/>
                <a:cs typeface="+mj-cs"/>
              </a:rPr>
              <a:t>(</a:t>
            </a:r>
            <a:r>
              <a:rPr kumimoji="0" lang="en-US" sz="4900" b="0" i="0" u="none" strike="noStrike" kern="1200" cap="none" spc="0" normalizeH="0" baseline="0" noProof="0" dirty="0" smtClean="0">
                <a:ln>
                  <a:noFill/>
                </a:ln>
                <a:solidFill>
                  <a:schemeClr val="tx1"/>
                </a:solidFill>
                <a:effectLst/>
                <a:uLnTx/>
                <a:uFillTx/>
                <a:latin typeface="+mj-lt"/>
                <a:ea typeface="+mj-ea"/>
                <a:cs typeface="+mj-cs"/>
              </a:rPr>
              <a:t>18CS71)</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r>
            <a:br>
              <a:rPr kumimoji="0" lang="en-US" sz="4400" b="0" i="0" u="none" strike="noStrike" kern="1200" cap="none" spc="0" normalizeH="0" baseline="0" noProof="0" dirty="0" smtClean="0">
                <a:ln>
                  <a:noFill/>
                </a:ln>
                <a:solidFill>
                  <a:srgbClr val="FF0000"/>
                </a:solidFill>
                <a:effectLst/>
                <a:uLnTx/>
                <a:uFillTx/>
                <a:latin typeface="+mj-lt"/>
                <a:ea typeface="+mj-ea"/>
                <a:cs typeface="+mj-cs"/>
              </a:rPr>
            </a:br>
            <a:endParaRPr kumimoji="0" lang="en-US" sz="4400" b="0" i="0" u="none" strike="noStrike" kern="1200" cap="none" spc="0" normalizeH="0" baseline="0" noProof="0" dirty="0" smtClean="0">
              <a:ln>
                <a:noFill/>
              </a:ln>
              <a:solidFill>
                <a:srgbClr val="FF0000"/>
              </a:solidFill>
              <a:effectLst/>
              <a:uLnTx/>
              <a:uFillTx/>
              <a:latin typeface="+mj-lt"/>
              <a:ea typeface="+mj-ea"/>
              <a:cs typeface="+mj-cs"/>
            </a:endParaRPr>
          </a:p>
          <a:p>
            <a:pPr algn="ctr">
              <a:spcBef>
                <a:spcPct val="0"/>
              </a:spcBef>
              <a:defRPr/>
            </a:pPr>
            <a:r>
              <a:rPr kumimoji="0" lang="en-US" sz="6000" b="0" i="0" u="none" strike="noStrike" kern="1200" cap="none" spc="0" normalizeH="0" baseline="0" noProof="0" dirty="0" smtClean="0">
                <a:ln>
                  <a:noFill/>
                </a:ln>
                <a:solidFill>
                  <a:srgbClr val="FF0000"/>
                </a:solidFill>
                <a:effectLst/>
                <a:uLnTx/>
                <a:uFillTx/>
                <a:latin typeface="+mj-lt"/>
                <a:ea typeface="+mj-ea"/>
                <a:cs typeface="+mj-cs"/>
              </a:rPr>
              <a:t>Module 1: </a:t>
            </a:r>
            <a:r>
              <a:rPr lang="en-US" sz="6100" dirty="0" smtClean="0">
                <a:solidFill>
                  <a:srgbClr val="FF0000"/>
                </a:solidFill>
                <a:latin typeface="+mj-lt"/>
                <a:ea typeface="+mj-ea"/>
                <a:cs typeface="+mj-cs"/>
              </a:rPr>
              <a:t>Introduction</a:t>
            </a:r>
            <a:r>
              <a:rPr lang="en-US" sz="6100" dirty="0" smtClean="0">
                <a:solidFill>
                  <a:srgbClr val="FF0000"/>
                </a:solidFill>
                <a:latin typeface="+mj-lt"/>
                <a:ea typeface="+mj-ea"/>
                <a:cs typeface="+mj-cs"/>
              </a:rPr>
              <a:t> </a:t>
            </a:r>
            <a:r>
              <a:rPr lang="en-US" sz="6100" dirty="0" smtClean="0">
                <a:solidFill>
                  <a:srgbClr val="FF0000"/>
                </a:solidFill>
                <a:latin typeface="+mj-lt"/>
                <a:ea typeface="+mj-ea"/>
                <a:cs typeface="+mj-cs"/>
              </a:rPr>
              <a:t>to HTML &amp; CSS</a:t>
            </a:r>
            <a:endParaRPr lang="en-US" sz="6100" dirty="0" smtClean="0">
              <a:solidFill>
                <a:srgbClr val="FF0000"/>
              </a:solidFill>
              <a:latin typeface="+mj-lt"/>
              <a:ea typeface="+mj-ea"/>
              <a:cs typeface="+mj-cs"/>
            </a:endParaRPr>
          </a:p>
          <a:p>
            <a:pPr algn="ctr">
              <a:spcBef>
                <a:spcPct val="0"/>
              </a:spcBef>
              <a:defRPr/>
            </a:pPr>
            <a:endParaRPr kumimoji="0" lang="en-US" sz="4400" b="0" i="0" u="none" strike="noStrike" kern="1200" cap="none" spc="0" normalizeH="0" baseline="0" noProof="0" dirty="0" smtClean="0">
              <a:ln>
                <a:noFill/>
              </a:ln>
              <a:solidFill>
                <a:srgbClr val="FF0000"/>
              </a:solidFill>
              <a:effectLst/>
              <a:uLnTx/>
              <a:uFillTx/>
              <a:latin typeface="+mj-lt"/>
              <a:ea typeface="+mj-ea"/>
              <a:cs typeface="+mj-cs"/>
            </a:endParaRPr>
          </a:p>
        </p:txBody>
      </p:sp>
      <p:sp>
        <p:nvSpPr>
          <p:cNvPr id="9" name="Rectangle 8"/>
          <p:cNvSpPr/>
          <p:nvPr/>
        </p:nvSpPr>
        <p:spPr>
          <a:xfrm>
            <a:off x="0" y="4800600"/>
            <a:ext cx="9144000" cy="1569660"/>
          </a:xfrm>
          <a:prstGeom prst="rect">
            <a:avLst/>
          </a:prstGeom>
        </p:spPr>
        <p:txBody>
          <a:bodyPr wrap="square">
            <a:spAutoFit/>
          </a:bodyPr>
          <a:lstStyle/>
          <a:p>
            <a:pPr algn="ctr"/>
            <a:r>
              <a:rPr lang="en-US" sz="3200" dirty="0" smtClean="0"/>
              <a:t>Prof. C. R. Belavi</a:t>
            </a:r>
          </a:p>
          <a:p>
            <a:pPr algn="ctr"/>
            <a:r>
              <a:rPr lang="en-US" sz="3200" dirty="0" smtClean="0"/>
              <a:t>Asst. Prof. , Dept. of Computer Science &amp; </a:t>
            </a:r>
            <a:r>
              <a:rPr lang="en-US" sz="3200" dirty="0" err="1" smtClean="0"/>
              <a:t>Engg</a:t>
            </a:r>
            <a:r>
              <a:rPr lang="en-US" sz="3200" dirty="0" smtClean="0"/>
              <a:t>.,</a:t>
            </a:r>
          </a:p>
          <a:p>
            <a:pPr algn="ctr"/>
            <a:r>
              <a:rPr lang="en-US" sz="3200" dirty="0" smtClean="0"/>
              <a:t>Hirasugar Institute of Technology, Nidasoshi</a:t>
            </a:r>
          </a:p>
        </p:txBody>
      </p:sp>
      <p:sp>
        <p:nvSpPr>
          <p:cNvPr id="7" name="Date Placeholder 6"/>
          <p:cNvSpPr>
            <a:spLocks noGrp="1"/>
          </p:cNvSpPr>
          <p:nvPr>
            <p:ph type="dt" sz="half" idx="10"/>
          </p:nvPr>
        </p:nvSpPr>
        <p:spPr/>
        <p:txBody>
          <a:bodyPr/>
          <a:lstStyle/>
          <a:p>
            <a:fld id="{4BF6932C-9722-46A0-8A20-2A13DE054EA8}" type="datetime1">
              <a:rPr lang="en-US" smtClean="0"/>
              <a:t>15/11/2020</a:t>
            </a:fld>
            <a:endParaRPr lang="en-US" dirty="0"/>
          </a:p>
        </p:txBody>
      </p:sp>
      <p:sp>
        <p:nvSpPr>
          <p:cNvPr id="10" name="Slide Number Placeholder 9"/>
          <p:cNvSpPr>
            <a:spLocks noGrp="1"/>
          </p:cNvSpPr>
          <p:nvPr>
            <p:ph type="sldNum" sz="quarter" idx="12"/>
          </p:nvPr>
        </p:nvSpPr>
        <p:spPr/>
        <p:txBody>
          <a:bodyPr/>
          <a:lstStyle/>
          <a:p>
            <a:fld id="{0FEBE8D0-4C74-471A-A870-F5EC6C73E3DB}" type="slidenum">
              <a:rPr lang="en-US" smtClean="0"/>
              <a:pPr/>
              <a:t>1</a:t>
            </a:fld>
            <a:endParaRPr lang="en-US" dirty="0"/>
          </a:p>
        </p:txBody>
      </p:sp>
      <p:sp>
        <p:nvSpPr>
          <p:cNvPr id="11" name="Footer Placeholder 10"/>
          <p:cNvSpPr>
            <a:spLocks noGrp="1"/>
          </p:cNvSpPr>
          <p:nvPr>
            <p:ph type="ftr" sz="quarter" idx="11"/>
          </p:nvPr>
        </p:nvSpPr>
        <p:spPr>
          <a:xfrm>
            <a:off x="1905000" y="6356350"/>
            <a:ext cx="4876800" cy="365125"/>
          </a:xfrm>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Syntax</a:t>
            </a:r>
            <a:endParaRPr lang="en-US" dirty="0"/>
          </a:p>
        </p:txBody>
      </p:sp>
      <p:sp>
        <p:nvSpPr>
          <p:cNvPr id="3" name="Content Placeholder 2"/>
          <p:cNvSpPr>
            <a:spLocks noGrp="1"/>
          </p:cNvSpPr>
          <p:nvPr>
            <p:ph idx="1"/>
          </p:nvPr>
        </p:nvSpPr>
        <p:spPr/>
        <p:txBody>
          <a:bodyPr/>
          <a:lstStyle/>
          <a:p>
            <a:pPr algn="ctr">
              <a:buNone/>
            </a:pPr>
            <a:r>
              <a:rPr lang="en-US" dirty="0" smtClean="0"/>
              <a:t>Elements and attributes</a:t>
            </a:r>
          </a:p>
          <a:p>
            <a:pPr algn="just"/>
            <a:r>
              <a:rPr lang="en-US" dirty="0" smtClean="0"/>
              <a:t>HTML documents are composed of textual content and HTML elements</a:t>
            </a:r>
          </a:p>
          <a:p>
            <a:pPr algn="just"/>
            <a:r>
              <a:rPr lang="en-US" dirty="0" smtClean="0"/>
              <a:t>The term </a:t>
            </a:r>
            <a:r>
              <a:rPr lang="en-US" dirty="0" smtClean="0">
                <a:solidFill>
                  <a:srgbClr val="FF0000"/>
                </a:solidFill>
              </a:rPr>
              <a:t>HTML element </a:t>
            </a:r>
            <a:r>
              <a:rPr lang="en-US" dirty="0" smtClean="0"/>
              <a:t>is often used interchangeably with the term </a:t>
            </a:r>
            <a:r>
              <a:rPr lang="en-US" dirty="0" smtClean="0">
                <a:solidFill>
                  <a:srgbClr val="FF0000"/>
                </a:solidFill>
              </a:rPr>
              <a:t>HTML tag</a:t>
            </a:r>
          </a:p>
          <a:p>
            <a:pPr algn="just"/>
            <a:r>
              <a:rPr lang="en-US" dirty="0" smtClean="0"/>
              <a:t>However, an HTML element(tag) encompasses the element name within angle brackets and the content within the tag</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10</a:t>
            </a:fld>
            <a:endParaRPr lang="en-US" dirty="0"/>
          </a:p>
        </p:txBody>
      </p:sp>
      <p:sp>
        <p:nvSpPr>
          <p:cNvPr id="5" name="Date Placeholder 4"/>
          <p:cNvSpPr>
            <a:spLocks noGrp="1"/>
          </p:cNvSpPr>
          <p:nvPr>
            <p:ph type="dt" sz="half" idx="10"/>
          </p:nvPr>
        </p:nvSpPr>
        <p:spPr/>
        <p:txBody>
          <a:bodyPr/>
          <a:lstStyle/>
          <a:p>
            <a:fld id="{269C6765-A540-47A6-828C-69CC933F5C7B}"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Width and Height</a:t>
            </a:r>
            <a:endParaRPr lang="en-US" dirty="0"/>
          </a:p>
        </p:txBody>
      </p:sp>
      <p:sp>
        <p:nvSpPr>
          <p:cNvPr id="3" name="Content Placeholder 2"/>
          <p:cNvSpPr>
            <a:spLocks noGrp="1"/>
          </p:cNvSpPr>
          <p:nvPr>
            <p:ph idx="1"/>
          </p:nvPr>
        </p:nvSpPr>
        <p:spPr/>
        <p:txBody>
          <a:bodyPr>
            <a:normAutofit lnSpcReduction="10000"/>
          </a:bodyPr>
          <a:lstStyle/>
          <a:p>
            <a:pPr algn="just"/>
            <a:r>
              <a:rPr lang="en-US" sz="3600" dirty="0" smtClean="0"/>
              <a:t>The width and height properties specify the size of the element’s content area. </a:t>
            </a:r>
          </a:p>
          <a:p>
            <a:pPr algn="just"/>
            <a:r>
              <a:rPr lang="en-US" sz="3600" dirty="0" smtClean="0"/>
              <a:t>Perhaps the only rival for collapsing margins in troubling our students, box dimensions have a number of potential issues.</a:t>
            </a:r>
          </a:p>
          <a:p>
            <a:endParaRPr lang="en-US" dirty="0"/>
          </a:p>
        </p:txBody>
      </p:sp>
      <p:sp>
        <p:nvSpPr>
          <p:cNvPr id="4" name="Content Placeholder 3"/>
          <p:cNvSpPr>
            <a:spLocks noGrp="1"/>
          </p:cNvSpPr>
          <p:nvPr>
            <p:ph sz="quarter" idx="13"/>
          </p:nvPr>
        </p:nvSpPr>
        <p:spPr/>
        <p:txBody>
          <a:bodyPr>
            <a:normAutofit lnSpcReduction="10000"/>
          </a:bodyPr>
          <a:lstStyle/>
          <a:p>
            <a:r>
              <a:rPr lang="en-US" dirty="0" smtClean="0"/>
              <a:t>Box Model Properties #5 and #6</a:t>
            </a:r>
          </a:p>
          <a:p>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Width and Height</a:t>
            </a:r>
            <a:endParaRPr lang="en-US" dirty="0"/>
          </a:p>
        </p:txBody>
      </p:sp>
      <p:sp>
        <p:nvSpPr>
          <p:cNvPr id="3" name="Content Placeholder 2"/>
          <p:cNvSpPr>
            <a:spLocks noGrp="1"/>
          </p:cNvSpPr>
          <p:nvPr>
            <p:ph idx="1"/>
          </p:nvPr>
        </p:nvSpPr>
        <p:spPr/>
        <p:txBody>
          <a:bodyPr>
            <a:noAutofit/>
          </a:bodyPr>
          <a:lstStyle/>
          <a:p>
            <a:pPr algn="just"/>
            <a:r>
              <a:rPr lang="en-US" sz="2000" dirty="0" smtClean="0"/>
              <a:t>Only block-level elements and non-text inline elements such as images have a </a:t>
            </a:r>
            <a:r>
              <a:rPr lang="en-US" sz="2000" b="1" dirty="0" smtClean="0"/>
              <a:t>width</a:t>
            </a:r>
            <a:r>
              <a:rPr lang="en-US" sz="2000" dirty="0" smtClean="0"/>
              <a:t> and </a:t>
            </a:r>
            <a:r>
              <a:rPr lang="en-US" sz="2000" b="1" dirty="0" smtClean="0"/>
              <a:t>height</a:t>
            </a:r>
            <a:r>
              <a:rPr lang="en-US" sz="2000" dirty="0" smtClean="0"/>
              <a:t> that you can specify. </a:t>
            </a:r>
          </a:p>
          <a:p>
            <a:pPr algn="just"/>
            <a:r>
              <a:rPr lang="en-US" sz="2000" dirty="0" smtClean="0"/>
              <a:t>By default the width of and height of elements is the actual size of the content.</a:t>
            </a:r>
          </a:p>
          <a:p>
            <a:pPr algn="just"/>
            <a:r>
              <a:rPr lang="en-US" sz="2000" dirty="0" smtClean="0"/>
              <a:t>For text, </a:t>
            </a:r>
          </a:p>
          <a:p>
            <a:pPr marL="342900" indent="-342900" algn="just">
              <a:buFont typeface="Arial" panose="020B0604020202020204" pitchFamily="34" charset="0"/>
              <a:buChar char="•"/>
            </a:pPr>
            <a:r>
              <a:rPr lang="en-US" sz="2000" dirty="0" smtClean="0"/>
              <a:t>this is determined by the font size and font face; </a:t>
            </a:r>
          </a:p>
          <a:p>
            <a:pPr algn="just"/>
            <a:r>
              <a:rPr lang="en-US" sz="2000" dirty="0"/>
              <a:t>F</a:t>
            </a:r>
            <a:r>
              <a:rPr lang="en-US" sz="2000" dirty="0" smtClean="0"/>
              <a:t>or images, </a:t>
            </a:r>
          </a:p>
          <a:p>
            <a:pPr marL="342900" indent="-342900" algn="just">
              <a:buFont typeface="Arial" panose="020B0604020202020204" pitchFamily="34" charset="0"/>
              <a:buChar char="•"/>
            </a:pPr>
            <a:r>
              <a:rPr lang="en-US" sz="2000" dirty="0" smtClean="0"/>
              <a:t>the width and height of the actual image in pixels determines the element box’s dimensions.</a:t>
            </a:r>
            <a:endParaRPr lang="en-US" sz="2000" dirty="0"/>
          </a:p>
        </p:txBody>
      </p:sp>
      <p:sp>
        <p:nvSpPr>
          <p:cNvPr id="4" name="Content Placeholder 3"/>
          <p:cNvSpPr>
            <a:spLocks noGrp="1"/>
          </p:cNvSpPr>
          <p:nvPr>
            <p:ph sz="quarter" idx="13"/>
          </p:nvPr>
        </p:nvSpPr>
        <p:spPr/>
        <p:txBody>
          <a:bodyPr>
            <a:normAutofit lnSpcReduction="10000"/>
          </a:bodyPr>
          <a:lstStyle/>
          <a:p>
            <a:r>
              <a:rPr lang="en-US" dirty="0" smtClean="0"/>
              <a:t>Potential Problem #1</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Width and Height</a:t>
            </a:r>
            <a:endParaRPr lang="en-US" dirty="0"/>
          </a:p>
        </p:txBody>
      </p:sp>
      <p:sp>
        <p:nvSpPr>
          <p:cNvPr id="3" name="Content Placeholder 2"/>
          <p:cNvSpPr>
            <a:spLocks noGrp="1"/>
          </p:cNvSpPr>
          <p:nvPr>
            <p:ph idx="1"/>
          </p:nvPr>
        </p:nvSpPr>
        <p:spPr>
          <a:xfrm>
            <a:off x="914400" y="1646237"/>
            <a:ext cx="7467600" cy="4525963"/>
          </a:xfrm>
        </p:spPr>
        <p:txBody>
          <a:bodyPr>
            <a:noAutofit/>
          </a:bodyPr>
          <a:lstStyle/>
          <a:p>
            <a:pPr algn="just"/>
            <a:r>
              <a:rPr lang="en-US" sz="3600" dirty="0" smtClean="0"/>
              <a:t>Since the width and the height refer to the size of the content area, by default, the total size of an element is equal to not only its content area, but also to the sum of its padding, borders, and margins.</a:t>
            </a:r>
            <a:endParaRPr lang="en-US" sz="3600" dirty="0"/>
          </a:p>
        </p:txBody>
      </p:sp>
      <p:sp>
        <p:nvSpPr>
          <p:cNvPr id="4" name="Content Placeholder 3"/>
          <p:cNvSpPr>
            <a:spLocks noGrp="1"/>
          </p:cNvSpPr>
          <p:nvPr>
            <p:ph sz="quarter" idx="13"/>
          </p:nvPr>
        </p:nvSpPr>
        <p:spPr/>
        <p:txBody>
          <a:bodyPr>
            <a:normAutofit lnSpcReduction="10000"/>
          </a:bodyPr>
          <a:lstStyle/>
          <a:p>
            <a:r>
              <a:rPr lang="en-US" dirty="0" smtClean="0"/>
              <a:t>Potential Problem #2</a:t>
            </a:r>
          </a:p>
          <a:p>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Object 2"/>
          <p:cNvGraphicFramePr>
            <a:graphicFrameLocks noChangeAspect="1"/>
          </p:cNvGraphicFramePr>
          <p:nvPr/>
        </p:nvGraphicFramePr>
        <p:xfrm>
          <a:off x="990600" y="230307"/>
          <a:ext cx="5638800" cy="6251297"/>
        </p:xfrm>
        <a:graphic>
          <a:graphicData uri="http://schemas.openxmlformats.org/presentationml/2006/ole">
            <p:oleObj spid="_x0000_s109570" name="Visio" r:id="rId3" imgW="6093929" imgH="6756400" progId="">
              <p:embed/>
            </p:oleObj>
          </a:graphicData>
        </a:graphic>
      </p:graphicFrame>
      <p:sp>
        <p:nvSpPr>
          <p:cNvPr id="7" name="Right Arrow 6"/>
          <p:cNvSpPr/>
          <p:nvPr/>
        </p:nvSpPr>
        <p:spPr>
          <a:xfrm rot="10800000">
            <a:off x="5334000" y="25908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6000" y="2667000"/>
            <a:ext cx="869020" cy="369332"/>
          </a:xfrm>
          <a:prstGeom prst="rect">
            <a:avLst/>
          </a:prstGeom>
          <a:noFill/>
        </p:spPr>
        <p:txBody>
          <a:bodyPr wrap="none" rtlCol="0">
            <a:spAutoFit/>
          </a:bodyPr>
          <a:lstStyle/>
          <a:p>
            <a:r>
              <a:rPr lang="en-US" dirty="0" smtClean="0"/>
              <a:t>Default</a:t>
            </a:r>
            <a:endParaRPr lang="en-US" dirty="0"/>
          </a:p>
        </p:txBody>
      </p:sp>
      <p:sp>
        <p:nvSpPr>
          <p:cNvPr id="5" name="Date Placeholder 4"/>
          <p:cNvSpPr>
            <a:spLocks noGrp="1"/>
          </p:cNvSpPr>
          <p:nvPr>
            <p:ph type="dt" sz="half" idx="10"/>
          </p:nvPr>
        </p:nvSpPr>
        <p:spPr/>
        <p:txBody>
          <a:bodyPr/>
          <a:lstStyle/>
          <a:p>
            <a:fld id="{7F697D92-799C-4F7C-89F6-8CAEDD87BBEC}" type="datetime1">
              <a:rPr lang="en-US" smtClean="0"/>
              <a:t>15/11/2020</a:t>
            </a:fld>
            <a:endParaRPr lang="en-US"/>
          </a:p>
        </p:txBody>
      </p:sp>
      <p:sp>
        <p:nvSpPr>
          <p:cNvPr id="6" name="Slide Number Placeholder 5"/>
          <p:cNvSpPr>
            <a:spLocks noGrp="1"/>
          </p:cNvSpPr>
          <p:nvPr>
            <p:ph type="sldNum" sz="quarter" idx="12"/>
          </p:nvPr>
        </p:nvSpPr>
        <p:spPr/>
        <p:txBody>
          <a:bodyPr/>
          <a:lstStyle/>
          <a:p>
            <a:fld id="{528C707B-006C-4593-B41E-BE391FCD54BA}" type="slidenum">
              <a:rPr lang="en-US" smtClean="0"/>
              <a:pPr/>
              <a:t>103</a:t>
            </a:fld>
            <a:endParaRPr lang="en-US"/>
          </a:p>
        </p:txBody>
      </p:sp>
      <p:sp>
        <p:nvSpPr>
          <p:cNvPr id="9" name="Footer Placeholder 8"/>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Width and Height</a:t>
            </a:r>
            <a:endParaRPr lang="en-US" dirty="0"/>
          </a:p>
        </p:txBody>
      </p:sp>
      <p:graphicFrame>
        <p:nvGraphicFramePr>
          <p:cNvPr id="93186" name="Object 2"/>
          <p:cNvGraphicFramePr>
            <a:graphicFrameLocks noChangeAspect="1"/>
          </p:cNvGraphicFramePr>
          <p:nvPr/>
        </p:nvGraphicFramePr>
        <p:xfrm>
          <a:off x="946150" y="990600"/>
          <a:ext cx="6697420" cy="3581400"/>
        </p:xfrm>
        <a:graphic>
          <a:graphicData uri="http://schemas.openxmlformats.org/presentationml/2006/ole">
            <p:oleObj spid="_x0000_s110594" name="Visio" r:id="rId3" imgW="4203539" imgH="2247630" progId="">
              <p:embed/>
            </p:oleObj>
          </a:graphicData>
        </a:graphic>
      </p:graphicFrame>
      <p:sp>
        <p:nvSpPr>
          <p:cNvPr id="4" name="Date Placeholder 3"/>
          <p:cNvSpPr>
            <a:spLocks noGrp="1"/>
          </p:cNvSpPr>
          <p:nvPr>
            <p:ph type="dt" sz="half" idx="10"/>
          </p:nvPr>
        </p:nvSpPr>
        <p:spPr/>
        <p:txBody>
          <a:bodyPr/>
          <a:lstStyle/>
          <a:p>
            <a:fld id="{F099280B-9BF7-4FAD-9880-585203297E9B}" type="datetime1">
              <a:rPr lang="en-US" smtClean="0"/>
              <a:t>15/11/2020</a:t>
            </a:fld>
            <a:endParaRPr lang="en-US"/>
          </a:p>
        </p:txBody>
      </p:sp>
      <p:sp>
        <p:nvSpPr>
          <p:cNvPr id="5" name="Slide Number Placeholder 4"/>
          <p:cNvSpPr>
            <a:spLocks noGrp="1"/>
          </p:cNvSpPr>
          <p:nvPr>
            <p:ph type="sldNum" sz="quarter" idx="12"/>
          </p:nvPr>
        </p:nvSpPr>
        <p:spPr/>
        <p:txBody>
          <a:bodyPr/>
          <a:lstStyle/>
          <a:p>
            <a:fld id="{528C707B-006C-4593-B41E-BE391FCD54BA}" type="slidenum">
              <a:rPr lang="en-US" smtClean="0"/>
              <a:pPr/>
              <a:t>104</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Overflow Property</a:t>
            </a:r>
            <a:endParaRPr lang="en-US" dirty="0"/>
          </a:p>
        </p:txBody>
      </p:sp>
      <p:graphicFrame>
        <p:nvGraphicFramePr>
          <p:cNvPr id="94210" name="Object 2"/>
          <p:cNvGraphicFramePr>
            <a:graphicFrameLocks noChangeAspect="1"/>
          </p:cNvGraphicFramePr>
          <p:nvPr/>
        </p:nvGraphicFramePr>
        <p:xfrm>
          <a:off x="1101725" y="1066800"/>
          <a:ext cx="7583575" cy="4114800"/>
        </p:xfrm>
        <a:graphic>
          <a:graphicData uri="http://schemas.openxmlformats.org/presentationml/2006/ole">
            <p:oleObj spid="_x0000_s111618" name="Visio" r:id="rId3" imgW="4994218" imgH="2709964" progId="">
              <p:embed/>
            </p:oleObj>
          </a:graphicData>
        </a:graphic>
      </p:graphicFrame>
      <p:sp>
        <p:nvSpPr>
          <p:cNvPr id="4" name="Date Placeholder 3"/>
          <p:cNvSpPr>
            <a:spLocks noGrp="1"/>
          </p:cNvSpPr>
          <p:nvPr>
            <p:ph type="dt" sz="half" idx="10"/>
          </p:nvPr>
        </p:nvSpPr>
        <p:spPr/>
        <p:txBody>
          <a:bodyPr/>
          <a:lstStyle/>
          <a:p>
            <a:fld id="{55B1BED7-5ECB-43AC-A94F-D61E9945AD06}" type="datetime1">
              <a:rPr lang="en-US" smtClean="0"/>
              <a:t>15/11/2020</a:t>
            </a:fld>
            <a:endParaRPr lang="en-US"/>
          </a:p>
        </p:txBody>
      </p:sp>
      <p:sp>
        <p:nvSpPr>
          <p:cNvPr id="5" name="Slide Number Placeholder 4"/>
          <p:cNvSpPr>
            <a:spLocks noGrp="1"/>
          </p:cNvSpPr>
          <p:nvPr>
            <p:ph type="sldNum" sz="quarter" idx="12"/>
          </p:nvPr>
        </p:nvSpPr>
        <p:spPr/>
        <p:txBody>
          <a:bodyPr/>
          <a:lstStyle/>
          <a:p>
            <a:fld id="{528C707B-006C-4593-B41E-BE391FCD54BA}" type="slidenum">
              <a:rPr lang="en-US" smtClean="0"/>
              <a:pPr/>
              <a:t>105</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Sizing Elements</a:t>
            </a:r>
            <a:endParaRPr lang="en-US" dirty="0"/>
          </a:p>
        </p:txBody>
      </p:sp>
      <p:sp>
        <p:nvSpPr>
          <p:cNvPr id="3" name="Content Placeholder 2"/>
          <p:cNvSpPr>
            <a:spLocks noGrp="1"/>
          </p:cNvSpPr>
          <p:nvPr>
            <p:ph idx="1"/>
          </p:nvPr>
        </p:nvSpPr>
        <p:spPr>
          <a:xfrm>
            <a:off x="914400" y="1646237"/>
            <a:ext cx="7543800" cy="4525963"/>
          </a:xfrm>
        </p:spPr>
        <p:txBody>
          <a:bodyPr/>
          <a:lstStyle/>
          <a:p>
            <a:pPr algn="just"/>
            <a:r>
              <a:rPr lang="en-US" dirty="0" smtClean="0"/>
              <a:t>While the previous examples used pixels for its measurement, many contemporary designers prefer to use percentages or </a:t>
            </a:r>
            <a:r>
              <a:rPr lang="en-US" dirty="0" err="1" smtClean="0"/>
              <a:t>em</a:t>
            </a:r>
            <a:r>
              <a:rPr lang="en-US" dirty="0" smtClean="0"/>
              <a:t> units for widths and heights. </a:t>
            </a:r>
          </a:p>
          <a:p>
            <a:pPr marL="342900" indent="-342900" algn="just">
              <a:buFont typeface="Arial" panose="020B0604020202020204" pitchFamily="34" charset="0"/>
              <a:buChar char="•"/>
            </a:pPr>
            <a:r>
              <a:rPr lang="en-US" dirty="0" smtClean="0"/>
              <a:t>When you use percentages, the size is relative to the size of the parent element.</a:t>
            </a:r>
          </a:p>
          <a:p>
            <a:pPr marL="342900" indent="-342900" algn="just">
              <a:buFont typeface="Arial" panose="020B0604020202020204" pitchFamily="34" charset="0"/>
              <a:buChar char="•"/>
            </a:pPr>
            <a:r>
              <a:rPr lang="en-US" dirty="0" smtClean="0"/>
              <a:t>When you use </a:t>
            </a:r>
            <a:r>
              <a:rPr lang="en-US" dirty="0" err="1" smtClean="0"/>
              <a:t>ems</a:t>
            </a:r>
            <a:r>
              <a:rPr lang="en-US" dirty="0" smtClean="0"/>
              <a:t>, the size of the box is relative to the size of the text within it. </a:t>
            </a:r>
          </a:p>
          <a:p>
            <a:pPr algn="just"/>
            <a:r>
              <a:rPr lang="en-US" dirty="0" smtClean="0"/>
              <a:t>The rationale behind using these relative measures is to make one’s design scalable to the size of the browser or device that is viewing it.</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Time to embrace </a:t>
            </a:r>
            <a:r>
              <a:rPr lang="en-US" dirty="0" err="1" smtClean="0"/>
              <a:t>ems</a:t>
            </a:r>
            <a:r>
              <a:rPr lang="en-US" dirty="0" smtClean="0"/>
              <a:t> and percentages</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106</a:t>
            </a:fld>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2"/>
          <p:cNvGraphicFramePr>
            <a:graphicFrameLocks noChangeAspect="1"/>
          </p:cNvGraphicFramePr>
          <p:nvPr/>
        </p:nvGraphicFramePr>
        <p:xfrm>
          <a:off x="609600" y="1"/>
          <a:ext cx="5663507" cy="6553200"/>
        </p:xfrm>
        <a:graphic>
          <a:graphicData uri="http://schemas.openxmlformats.org/presentationml/2006/ole">
            <p:oleObj spid="_x0000_s112642" name="Visio" r:id="rId3" imgW="5831630" imgH="6747213" progId="">
              <p:embed/>
            </p:oleObj>
          </a:graphicData>
        </a:graphic>
      </p:graphicFrame>
      <p:sp>
        <p:nvSpPr>
          <p:cNvPr id="3" name="Date Placeholder 2"/>
          <p:cNvSpPr>
            <a:spLocks noGrp="1"/>
          </p:cNvSpPr>
          <p:nvPr>
            <p:ph type="dt" sz="half" idx="10"/>
          </p:nvPr>
        </p:nvSpPr>
        <p:spPr/>
        <p:txBody>
          <a:bodyPr/>
          <a:lstStyle/>
          <a:p>
            <a:fld id="{49C989FF-D05B-498D-AF7F-0E5B03DC6EC0}" type="datetime1">
              <a:rPr lang="en-US" smtClean="0"/>
              <a:t>15/11/2020</a:t>
            </a:fld>
            <a:endParaRPr lang="en-US"/>
          </a:p>
        </p:txBody>
      </p:sp>
      <p:sp>
        <p:nvSpPr>
          <p:cNvPr id="4" name="Slide Number Placeholder 3"/>
          <p:cNvSpPr>
            <a:spLocks noGrp="1"/>
          </p:cNvSpPr>
          <p:nvPr>
            <p:ph type="sldNum" sz="quarter" idx="12"/>
          </p:nvPr>
        </p:nvSpPr>
        <p:spPr/>
        <p:txBody>
          <a:bodyPr/>
          <a:lstStyle/>
          <a:p>
            <a:fld id="{528C707B-006C-4593-B41E-BE391FCD54BA}" type="slidenum">
              <a:rPr lang="en-US" smtClean="0"/>
              <a:pPr/>
              <a:t>107</a:t>
            </a:fld>
            <a:endParaRPr lang="en-US"/>
          </a:p>
        </p:txBody>
      </p:sp>
      <p:sp>
        <p:nvSpPr>
          <p:cNvPr id="5" name="Footer Placeholder 4"/>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Developer Tools</a:t>
            </a:r>
            <a:endParaRPr lang="en-US" dirty="0"/>
          </a:p>
        </p:txBody>
      </p:sp>
      <p:sp>
        <p:nvSpPr>
          <p:cNvPr id="3" name="Content Placeholder 2"/>
          <p:cNvSpPr>
            <a:spLocks noGrp="1"/>
          </p:cNvSpPr>
          <p:nvPr>
            <p:ph idx="1"/>
          </p:nvPr>
        </p:nvSpPr>
        <p:spPr>
          <a:xfrm>
            <a:off x="914400" y="1646237"/>
            <a:ext cx="7620000" cy="4525963"/>
          </a:xfrm>
        </p:spPr>
        <p:txBody>
          <a:bodyPr>
            <a:noAutofit/>
          </a:bodyPr>
          <a:lstStyle/>
          <a:p>
            <a:pPr algn="just"/>
            <a:r>
              <a:rPr lang="en-US" sz="3200" dirty="0" smtClean="0"/>
              <a:t>Developer tools in current browsers make it significantly easier to examine and troubleshot CSS than was the case a decade ago.  </a:t>
            </a:r>
          </a:p>
          <a:p>
            <a:pPr algn="just"/>
            <a:r>
              <a:rPr lang="en-US" sz="3200" dirty="0" smtClean="0"/>
              <a:t>You can use the various browsers’ CSS inspection tools to examine, for instance, the box values for a selected element.</a:t>
            </a:r>
            <a:endParaRPr lang="en-US" sz="3200" dirty="0"/>
          </a:p>
        </p:txBody>
      </p:sp>
      <p:sp>
        <p:nvSpPr>
          <p:cNvPr id="4" name="Content Placeholder 3"/>
          <p:cNvSpPr>
            <a:spLocks noGrp="1"/>
          </p:cNvSpPr>
          <p:nvPr>
            <p:ph sz="quarter" idx="13"/>
          </p:nvPr>
        </p:nvSpPr>
        <p:spPr/>
        <p:txBody>
          <a:bodyPr>
            <a:normAutofit lnSpcReduction="10000"/>
          </a:bodyPr>
          <a:lstStyle/>
          <a:p>
            <a:r>
              <a:rPr lang="en-US" dirty="0" smtClean="0"/>
              <a:t>Help is on the way</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Developer Tools</a:t>
            </a:r>
            <a:endParaRPr lang="en-US" dirty="0"/>
          </a:p>
        </p:txBody>
      </p:sp>
      <p:graphicFrame>
        <p:nvGraphicFramePr>
          <p:cNvPr id="96258" name="Object 2"/>
          <p:cNvGraphicFramePr>
            <a:graphicFrameLocks noChangeAspect="1"/>
          </p:cNvGraphicFramePr>
          <p:nvPr/>
        </p:nvGraphicFramePr>
        <p:xfrm>
          <a:off x="914400" y="1295400"/>
          <a:ext cx="6223000" cy="4556125"/>
        </p:xfrm>
        <a:graphic>
          <a:graphicData uri="http://schemas.openxmlformats.org/presentationml/2006/ole">
            <p:oleObj spid="_x0000_s113666" name="Visio" r:id="rId3" imgW="6223593" imgH="4556057" progId="">
              <p:embed/>
            </p:oleObj>
          </a:graphicData>
        </a:graphic>
      </p:graphicFrame>
      <p:sp>
        <p:nvSpPr>
          <p:cNvPr id="4" name="Date Placeholder 3"/>
          <p:cNvSpPr>
            <a:spLocks noGrp="1"/>
          </p:cNvSpPr>
          <p:nvPr>
            <p:ph type="dt" sz="half" idx="10"/>
          </p:nvPr>
        </p:nvSpPr>
        <p:spPr/>
        <p:txBody>
          <a:bodyPr/>
          <a:lstStyle/>
          <a:p>
            <a:fld id="{44764E1F-EAE5-4BAC-BA5D-EF40018D91F2}" type="datetime1">
              <a:rPr lang="en-US" smtClean="0"/>
              <a:t>15/11/2020</a:t>
            </a:fld>
            <a:endParaRPr lang="en-US"/>
          </a:p>
        </p:txBody>
      </p:sp>
      <p:sp>
        <p:nvSpPr>
          <p:cNvPr id="6" name="Slide Number Placeholder 5"/>
          <p:cNvSpPr>
            <a:spLocks noGrp="1"/>
          </p:cNvSpPr>
          <p:nvPr>
            <p:ph type="sldNum" sz="quarter" idx="12"/>
          </p:nvPr>
        </p:nvSpPr>
        <p:spPr/>
        <p:txBody>
          <a:bodyPr/>
          <a:lstStyle/>
          <a:p>
            <a:fld id="{528C707B-006C-4593-B41E-BE391FCD54BA}" type="slidenum">
              <a:rPr lang="en-US" smtClean="0"/>
              <a:pPr/>
              <a:t>109</a:t>
            </a:fld>
            <a:endParaRPr lang="en-US"/>
          </a:p>
        </p:txBody>
      </p:sp>
      <p:sp>
        <p:nvSpPr>
          <p:cNvPr id="7" name="Footer Placeholder 6"/>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Syntax</a:t>
            </a:r>
            <a:endParaRPr lang="en-US" dirty="0"/>
          </a:p>
        </p:txBody>
      </p:sp>
      <p:sp>
        <p:nvSpPr>
          <p:cNvPr id="3" name="Content Placeholder 2"/>
          <p:cNvSpPr>
            <a:spLocks noGrp="1"/>
          </p:cNvSpPr>
          <p:nvPr>
            <p:ph idx="1"/>
          </p:nvPr>
        </p:nvSpPr>
        <p:spPr/>
        <p:txBody>
          <a:bodyPr>
            <a:normAutofit fontScale="92500" lnSpcReduction="20000"/>
          </a:bodyPr>
          <a:lstStyle/>
          <a:p>
            <a:pPr algn="ctr">
              <a:buNone/>
            </a:pPr>
            <a:r>
              <a:rPr lang="en-US" dirty="0" smtClean="0"/>
              <a:t>Elements and attributes</a:t>
            </a:r>
          </a:p>
          <a:p>
            <a:pPr algn="just"/>
            <a:r>
              <a:rPr lang="en-US" dirty="0" smtClean="0"/>
              <a:t>An HTML element is identified in the HTML document by tags</a:t>
            </a:r>
          </a:p>
          <a:p>
            <a:pPr algn="just"/>
            <a:r>
              <a:rPr lang="en-US" dirty="0" smtClean="0"/>
              <a:t>A tag consists of the element name within angle brackets</a:t>
            </a:r>
          </a:p>
          <a:p>
            <a:pPr algn="just"/>
            <a:r>
              <a:rPr lang="en-US" dirty="0" smtClean="0"/>
              <a:t>The element name appears in both the beginning tag and the closing tag</a:t>
            </a:r>
          </a:p>
          <a:p>
            <a:pPr algn="just"/>
            <a:r>
              <a:rPr lang="en-US" dirty="0" smtClean="0"/>
              <a:t>Closing tag contains a forward slash followed by element name and also enclosed within angle brackets</a:t>
            </a:r>
          </a:p>
          <a:p>
            <a:pPr algn="just"/>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11</a:t>
            </a:fld>
            <a:endParaRPr lang="en-US" dirty="0"/>
          </a:p>
        </p:txBody>
      </p:sp>
      <p:sp>
        <p:nvSpPr>
          <p:cNvPr id="5" name="Date Placeholder 4"/>
          <p:cNvSpPr>
            <a:spLocks noGrp="1"/>
          </p:cNvSpPr>
          <p:nvPr>
            <p:ph type="dt" sz="half" idx="10"/>
          </p:nvPr>
        </p:nvSpPr>
        <p:spPr/>
        <p:txBody>
          <a:bodyPr/>
          <a:lstStyle/>
          <a:p>
            <a:fld id="{787CD136-A6C7-4CBC-8D7D-56422A323F58}"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Properties</a:t>
            </a:r>
            <a:endParaRPr lang="en-US" dirty="0"/>
          </a:p>
        </p:txBody>
      </p:sp>
      <p:sp>
        <p:nvSpPr>
          <p:cNvPr id="3" name="Content Placeholder 2"/>
          <p:cNvSpPr>
            <a:spLocks noGrp="1"/>
          </p:cNvSpPr>
          <p:nvPr>
            <p:ph idx="1"/>
          </p:nvPr>
        </p:nvSpPr>
        <p:spPr>
          <a:xfrm>
            <a:off x="914400" y="1646237"/>
            <a:ext cx="7696200" cy="4525963"/>
          </a:xfrm>
        </p:spPr>
        <p:txBody>
          <a:bodyPr>
            <a:noAutofit/>
          </a:bodyPr>
          <a:lstStyle/>
          <a:p>
            <a:pPr algn="just"/>
            <a:r>
              <a:rPr lang="en-US" sz="3200" dirty="0" smtClean="0"/>
              <a:t>CSS provides two types of properties that affect text. </a:t>
            </a:r>
          </a:p>
          <a:p>
            <a:pPr marL="342900" indent="-342900" algn="just">
              <a:buFont typeface="Arial" panose="020B0604020202020204" pitchFamily="34" charset="0"/>
              <a:buChar char="•"/>
            </a:pPr>
            <a:r>
              <a:rPr lang="en-US" sz="3200" b="1" dirty="0" smtClean="0"/>
              <a:t>font properties </a:t>
            </a:r>
            <a:r>
              <a:rPr lang="en-US" sz="3200" dirty="0" smtClean="0"/>
              <a:t>that affect the font and its appearance. </a:t>
            </a:r>
          </a:p>
          <a:p>
            <a:pPr marL="342900" indent="-342900" algn="just">
              <a:buFont typeface="Arial" panose="020B0604020202020204" pitchFamily="34" charset="0"/>
              <a:buChar char="•"/>
            </a:pPr>
            <a:r>
              <a:rPr lang="en-US" sz="3200" b="1" dirty="0" smtClean="0"/>
              <a:t>paragraph properties </a:t>
            </a:r>
            <a:r>
              <a:rPr lang="en-US" sz="3200" dirty="0" smtClean="0"/>
              <a:t>that affect the text in a similar way no matter which font is being used. </a:t>
            </a:r>
          </a:p>
          <a:p>
            <a:pPr algn="just"/>
            <a:endParaRPr lang="en-US" sz="3200" dirty="0"/>
          </a:p>
        </p:txBody>
      </p:sp>
      <p:sp>
        <p:nvSpPr>
          <p:cNvPr id="4" name="Content Placeholder 3"/>
          <p:cNvSpPr>
            <a:spLocks noGrp="1"/>
          </p:cNvSpPr>
          <p:nvPr>
            <p:ph sz="quarter" idx="13"/>
          </p:nvPr>
        </p:nvSpPr>
        <p:spPr/>
        <p:txBody>
          <a:bodyPr>
            <a:normAutofit lnSpcReduction="10000"/>
          </a:bodyPr>
          <a:lstStyle/>
          <a:p>
            <a:r>
              <a:rPr lang="en-US" dirty="0" smtClean="0"/>
              <a:t>Two basic types</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110</a:t>
            </a:fld>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Font-Family</a:t>
            </a:r>
            <a:endParaRPr lang="en-US" dirty="0"/>
          </a:p>
        </p:txBody>
      </p:sp>
      <p:sp>
        <p:nvSpPr>
          <p:cNvPr id="3" name="Content Placeholder 2"/>
          <p:cNvSpPr>
            <a:spLocks noGrp="1"/>
          </p:cNvSpPr>
          <p:nvPr>
            <p:ph idx="1"/>
          </p:nvPr>
        </p:nvSpPr>
        <p:spPr>
          <a:xfrm>
            <a:off x="914400" y="1646237"/>
            <a:ext cx="7467600" cy="4525963"/>
          </a:xfrm>
        </p:spPr>
        <p:txBody>
          <a:bodyPr>
            <a:noAutofit/>
          </a:bodyPr>
          <a:lstStyle/>
          <a:p>
            <a:pPr algn="just"/>
            <a:r>
              <a:rPr lang="en-US" sz="2400" dirty="0" smtClean="0"/>
              <a:t>A word processor on a desktop machine can make use of any font that is installed on the computer; browsers are no different. </a:t>
            </a:r>
          </a:p>
          <a:p>
            <a:pPr algn="just"/>
            <a:r>
              <a:rPr lang="en-US" sz="2400" dirty="0" smtClean="0"/>
              <a:t>However, just because a given font is available on the web developer’s computer, it does not mean that that same font will be available for all users who view the site. </a:t>
            </a:r>
          </a:p>
          <a:p>
            <a:pPr algn="just"/>
            <a:r>
              <a:rPr lang="en-US" sz="2400" dirty="0" smtClean="0"/>
              <a:t>For this reason, it is conventional to supply a so-called </a:t>
            </a:r>
            <a:r>
              <a:rPr lang="en-US" sz="2400" b="1" dirty="0" smtClean="0">
                <a:solidFill>
                  <a:schemeClr val="accent1"/>
                </a:solidFill>
              </a:rPr>
              <a:t>web font stack</a:t>
            </a:r>
            <a:r>
              <a:rPr lang="en-US" sz="2400" dirty="0" smtClean="0"/>
              <a:t>, that is, a series of alternate fonts to use in case the original font choice in not on the user’s computer.</a:t>
            </a:r>
            <a:endParaRPr lang="en-US" sz="2400" dirty="0"/>
          </a:p>
        </p:txBody>
      </p:sp>
      <p:sp>
        <p:nvSpPr>
          <p:cNvPr id="4" name="Content Placeholder 3"/>
          <p:cNvSpPr>
            <a:spLocks noGrp="1"/>
          </p:cNvSpPr>
          <p:nvPr>
            <p:ph sz="quarter" idx="13"/>
          </p:nvPr>
        </p:nvSpPr>
        <p:spPr/>
        <p:txBody>
          <a:bodyPr>
            <a:normAutofit lnSpcReduction="10000"/>
          </a:bodyPr>
          <a:lstStyle/>
          <a:p>
            <a:r>
              <a:rPr lang="en-US" dirty="0" smtClean="0"/>
              <a:t>A few issues here</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111</a:t>
            </a:fld>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Specifying the Font-Family</a:t>
            </a:r>
            <a:endParaRPr lang="en-US" dirty="0"/>
          </a:p>
        </p:txBody>
      </p:sp>
      <p:graphicFrame>
        <p:nvGraphicFramePr>
          <p:cNvPr id="97282" name="Object 2"/>
          <p:cNvGraphicFramePr>
            <a:graphicFrameLocks noChangeAspect="1"/>
          </p:cNvGraphicFramePr>
          <p:nvPr/>
        </p:nvGraphicFramePr>
        <p:xfrm>
          <a:off x="533400" y="1340643"/>
          <a:ext cx="7600146" cy="4983957"/>
        </p:xfrm>
        <a:graphic>
          <a:graphicData uri="http://schemas.openxmlformats.org/presentationml/2006/ole">
            <p:oleObj spid="_x0000_s114690" name="Visio" r:id="rId3" imgW="5305411" imgH="1890138" progId="">
              <p:embed/>
            </p:oleObj>
          </a:graphicData>
        </a:graphic>
      </p:graphicFrame>
      <p:sp>
        <p:nvSpPr>
          <p:cNvPr id="4" name="Date Placeholder 3"/>
          <p:cNvSpPr>
            <a:spLocks noGrp="1"/>
          </p:cNvSpPr>
          <p:nvPr>
            <p:ph type="dt" sz="half" idx="10"/>
          </p:nvPr>
        </p:nvSpPr>
        <p:spPr/>
        <p:txBody>
          <a:bodyPr/>
          <a:lstStyle/>
          <a:p>
            <a:fld id="{DE2A7600-A3FB-4534-8E06-B9E7CC977A60}" type="datetime1">
              <a:rPr lang="en-US" smtClean="0"/>
              <a:t>15/11/2020</a:t>
            </a:fld>
            <a:endParaRPr lang="en-US"/>
          </a:p>
        </p:txBody>
      </p:sp>
      <p:sp>
        <p:nvSpPr>
          <p:cNvPr id="5" name="Slide Number Placeholder 4"/>
          <p:cNvSpPr>
            <a:spLocks noGrp="1"/>
          </p:cNvSpPr>
          <p:nvPr>
            <p:ph type="sldNum" sz="quarter" idx="12"/>
          </p:nvPr>
        </p:nvSpPr>
        <p:spPr/>
        <p:txBody>
          <a:bodyPr/>
          <a:lstStyle/>
          <a:p>
            <a:fld id="{528C707B-006C-4593-B41E-BE391FCD54BA}" type="slidenum">
              <a:rPr lang="en-US" smtClean="0"/>
              <a:pPr/>
              <a:t>112</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Font-Family</a:t>
            </a:r>
            <a:endParaRPr lang="en-US" dirty="0"/>
          </a:p>
        </p:txBody>
      </p:sp>
      <p:sp>
        <p:nvSpPr>
          <p:cNvPr id="3" name="Content Placeholder 2"/>
          <p:cNvSpPr>
            <a:spLocks noGrp="1"/>
          </p:cNvSpPr>
          <p:nvPr>
            <p:ph idx="1"/>
          </p:nvPr>
        </p:nvSpPr>
        <p:spPr>
          <a:xfrm>
            <a:off x="914400" y="1219200"/>
            <a:ext cx="7696200" cy="4953001"/>
          </a:xfrm>
        </p:spPr>
        <p:txBody>
          <a:bodyPr/>
          <a:lstStyle/>
          <a:p>
            <a:pPr algn="just"/>
            <a:r>
              <a:rPr lang="en-US" dirty="0" smtClean="0"/>
              <a:t>The font-family property supports five different generic families.</a:t>
            </a:r>
          </a:p>
          <a:p>
            <a:pPr algn="just"/>
            <a:r>
              <a:rPr lang="en-US" dirty="0" smtClean="0"/>
              <a:t>The browser supports a typeface from each family. </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graphicFrame>
        <p:nvGraphicFramePr>
          <p:cNvPr id="98306" name="Object 2"/>
          <p:cNvGraphicFramePr>
            <a:graphicFrameLocks noChangeAspect="1"/>
          </p:cNvGraphicFramePr>
          <p:nvPr/>
        </p:nvGraphicFramePr>
        <p:xfrm>
          <a:off x="990600" y="2514600"/>
          <a:ext cx="6953582" cy="3733800"/>
        </p:xfrm>
        <a:graphic>
          <a:graphicData uri="http://schemas.openxmlformats.org/presentationml/2006/ole">
            <p:oleObj spid="_x0000_s115714" name="Visio" r:id="rId3" imgW="5542858" imgH="2734283" progId="">
              <p:embed/>
            </p:oleObj>
          </a:graphicData>
        </a:graphic>
      </p:graphicFrame>
      <p:sp>
        <p:nvSpPr>
          <p:cNvPr id="6" name="Slide Number Placeholder 5"/>
          <p:cNvSpPr>
            <a:spLocks noGrp="1"/>
          </p:cNvSpPr>
          <p:nvPr>
            <p:ph type="sldNum" sz="quarter" idx="12"/>
          </p:nvPr>
        </p:nvSpPr>
        <p:spPr/>
        <p:txBody>
          <a:bodyPr/>
          <a:lstStyle/>
          <a:p>
            <a:fld id="{8746D3AE-9A6B-4724-B938-46259D069CC8}" type="slidenum">
              <a:rPr lang="en-US" smtClean="0"/>
              <a:pPr/>
              <a:t>113</a:t>
            </a:fld>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@font-face</a:t>
            </a:r>
            <a:endParaRPr lang="en-US" dirty="0"/>
          </a:p>
        </p:txBody>
      </p:sp>
      <p:sp>
        <p:nvSpPr>
          <p:cNvPr id="3" name="Content Placeholder 2"/>
          <p:cNvSpPr>
            <a:spLocks noGrp="1"/>
          </p:cNvSpPr>
          <p:nvPr>
            <p:ph idx="1"/>
          </p:nvPr>
        </p:nvSpPr>
        <p:spPr>
          <a:xfrm>
            <a:off x="914400" y="1646237"/>
            <a:ext cx="7696200" cy="4525963"/>
          </a:xfrm>
        </p:spPr>
        <p:txBody>
          <a:bodyPr>
            <a:noAutofit/>
          </a:bodyPr>
          <a:lstStyle/>
          <a:p>
            <a:pPr algn="just"/>
            <a:r>
              <a:rPr lang="en-US" sz="2400" dirty="0" smtClean="0"/>
              <a:t>Over the past few years, the most recent browser versions have begun to support the </a:t>
            </a:r>
            <a:r>
              <a:rPr lang="en-US" sz="2400" b="1" dirty="0" smtClean="0"/>
              <a:t>@font-face </a:t>
            </a:r>
            <a:r>
              <a:rPr lang="en-US" sz="2400" dirty="0" smtClean="0"/>
              <a:t>selector in CSS. </a:t>
            </a:r>
          </a:p>
          <a:p>
            <a:pPr algn="just"/>
            <a:r>
              <a:rPr lang="en-US" sz="2400" dirty="0" smtClean="0"/>
              <a:t>This selector allows you to use a font on your site even if it is not installed on the end user’s computer. </a:t>
            </a:r>
          </a:p>
          <a:p>
            <a:pPr algn="just"/>
            <a:r>
              <a:rPr lang="en-US" sz="2400" dirty="0" smtClean="0"/>
              <a:t>Due to the on-going popularity of open source font sites such as Google Web Fonts (http://www.google.com/webfonts) and Font Squirrel (http://www.fontsquirrel.com/), @font-face seems to have gained a critical mass of widespread usage. </a:t>
            </a:r>
            <a:endParaRPr lang="en-US" sz="2400" dirty="0"/>
          </a:p>
        </p:txBody>
      </p:sp>
      <p:sp>
        <p:nvSpPr>
          <p:cNvPr id="4" name="Content Placeholder 3"/>
          <p:cNvSpPr>
            <a:spLocks noGrp="1"/>
          </p:cNvSpPr>
          <p:nvPr>
            <p:ph sz="quarter" idx="13"/>
          </p:nvPr>
        </p:nvSpPr>
        <p:spPr/>
        <p:txBody>
          <a:bodyPr>
            <a:normAutofit lnSpcReduction="10000"/>
          </a:bodyPr>
          <a:lstStyle/>
          <a:p>
            <a:r>
              <a:rPr lang="en-US" dirty="0" smtClean="0"/>
              <a:t>The future is now</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114</a:t>
            </a:fld>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Font Sizes</a:t>
            </a:r>
            <a:endParaRPr lang="en-US" dirty="0"/>
          </a:p>
        </p:txBody>
      </p:sp>
      <p:sp>
        <p:nvSpPr>
          <p:cNvPr id="3" name="Content Placeholder 2"/>
          <p:cNvSpPr>
            <a:spLocks noGrp="1"/>
          </p:cNvSpPr>
          <p:nvPr>
            <p:ph idx="1"/>
          </p:nvPr>
        </p:nvSpPr>
        <p:spPr>
          <a:xfrm>
            <a:off x="914400" y="1646237"/>
            <a:ext cx="7772400" cy="4525963"/>
          </a:xfrm>
        </p:spPr>
        <p:txBody>
          <a:bodyPr>
            <a:normAutofit/>
          </a:bodyPr>
          <a:lstStyle/>
          <a:p>
            <a:r>
              <a:rPr lang="en-US" sz="2400" dirty="0" smtClean="0"/>
              <a:t>The issue of font sizes is unfortunately somewhat tricky. </a:t>
            </a:r>
          </a:p>
          <a:p>
            <a:r>
              <a:rPr lang="en-US" sz="2400" dirty="0" smtClean="0"/>
              <a:t>In a print-based program such as a word processor, specifying a font size in points is unproblematic. </a:t>
            </a:r>
          </a:p>
          <a:p>
            <a:r>
              <a:rPr lang="en-US" sz="2400" dirty="0" smtClean="0"/>
              <a:t>However, absolute units such as points and inches do not translate very well to pixel-based devices. </a:t>
            </a:r>
          </a:p>
          <a:p>
            <a:r>
              <a:rPr lang="en-US" sz="2400" dirty="0" smtClean="0"/>
              <a:t>Somewhat surprisingly, pixels are also a problematic unit. </a:t>
            </a:r>
          </a:p>
          <a:p>
            <a:pPr marL="287338"/>
            <a:r>
              <a:rPr lang="en-US" sz="2400" dirty="0" smtClean="0"/>
              <a:t>Newer mobile devices in recent years have been increasing pixel densities so that a given CSS pixel does not correlate to a single device pixel.</a:t>
            </a:r>
            <a:endParaRPr lang="en-US" sz="2400" dirty="0"/>
          </a:p>
        </p:txBody>
      </p:sp>
      <p:sp>
        <p:nvSpPr>
          <p:cNvPr id="4" name="Content Placeholder 3"/>
          <p:cNvSpPr>
            <a:spLocks noGrp="1"/>
          </p:cNvSpPr>
          <p:nvPr>
            <p:ph sz="quarter" idx="13"/>
          </p:nvPr>
        </p:nvSpPr>
        <p:spPr/>
        <p:txBody>
          <a:bodyPr>
            <a:normAutofit lnSpcReduction="10000"/>
          </a:bodyPr>
          <a:lstStyle/>
          <a:p>
            <a:r>
              <a:rPr lang="en-US" dirty="0" smtClean="0"/>
              <a:t>Mo control, mo problems</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Font Sizes</a:t>
            </a:r>
            <a:endParaRPr lang="en-US" dirty="0"/>
          </a:p>
        </p:txBody>
      </p:sp>
      <p:sp>
        <p:nvSpPr>
          <p:cNvPr id="3" name="Content Placeholder 2"/>
          <p:cNvSpPr>
            <a:spLocks noGrp="1"/>
          </p:cNvSpPr>
          <p:nvPr>
            <p:ph idx="1"/>
          </p:nvPr>
        </p:nvSpPr>
        <p:spPr>
          <a:xfrm>
            <a:off x="914400" y="1646237"/>
            <a:ext cx="7467600" cy="4525963"/>
          </a:xfrm>
        </p:spPr>
        <p:txBody>
          <a:bodyPr>
            <a:normAutofit lnSpcReduction="10000"/>
          </a:bodyPr>
          <a:lstStyle/>
          <a:p>
            <a:r>
              <a:rPr lang="en-US" sz="2800" dirty="0" smtClean="0"/>
              <a:t>If we wish to create web layouts that work well on different devices, we should learn to use relative units such as </a:t>
            </a:r>
            <a:r>
              <a:rPr lang="en-US" sz="2800" b="1" dirty="0" err="1" smtClean="0">
                <a:solidFill>
                  <a:schemeClr val="accent1"/>
                </a:solidFill>
              </a:rPr>
              <a:t>em</a:t>
            </a:r>
            <a:r>
              <a:rPr lang="en-US" sz="2800" dirty="0" smtClean="0"/>
              <a:t> units or </a:t>
            </a:r>
            <a:r>
              <a:rPr lang="en-US" sz="2800" b="1" dirty="0" smtClean="0">
                <a:solidFill>
                  <a:schemeClr val="accent1"/>
                </a:solidFill>
              </a:rPr>
              <a:t>percentages</a:t>
            </a:r>
            <a:r>
              <a:rPr lang="en-US" sz="2800" dirty="0" smtClean="0"/>
              <a:t> for our font sizes (and indeed for other sizes in CSS as well). </a:t>
            </a:r>
          </a:p>
          <a:p>
            <a:r>
              <a:rPr lang="en-US" sz="2800" dirty="0" smtClean="0"/>
              <a:t>One of the principles of the web is that the user should be able to change the size of the text if he or she so wishes to do so. </a:t>
            </a:r>
          </a:p>
          <a:p>
            <a:r>
              <a:rPr lang="en-US" sz="2800" dirty="0" smtClean="0"/>
              <a:t>Using percentages or </a:t>
            </a:r>
            <a:r>
              <a:rPr lang="en-US" sz="2800" dirty="0" err="1" smtClean="0"/>
              <a:t>em</a:t>
            </a:r>
            <a:r>
              <a:rPr lang="en-US" sz="2800" dirty="0" smtClean="0"/>
              <a:t> units ensures that this user action will work.</a:t>
            </a:r>
          </a:p>
          <a:p>
            <a:endParaRPr lang="en-US" dirty="0"/>
          </a:p>
        </p:txBody>
      </p:sp>
      <p:sp>
        <p:nvSpPr>
          <p:cNvPr id="4" name="Content Placeholder 3"/>
          <p:cNvSpPr>
            <a:spLocks noGrp="1"/>
          </p:cNvSpPr>
          <p:nvPr>
            <p:ph sz="quarter" idx="13"/>
          </p:nvPr>
        </p:nvSpPr>
        <p:spPr/>
        <p:txBody>
          <a:bodyPr>
            <a:normAutofit lnSpcReduction="10000"/>
          </a:bodyPr>
          <a:lstStyle/>
          <a:p>
            <a:r>
              <a:rPr lang="en-US" dirty="0" smtClean="0"/>
              <a:t>Welcome </a:t>
            </a:r>
            <a:r>
              <a:rPr lang="en-US" dirty="0" err="1" smtClean="0"/>
              <a:t>ems</a:t>
            </a:r>
            <a:r>
              <a:rPr lang="en-US" dirty="0" smtClean="0"/>
              <a:t> and percents again</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use </a:t>
            </a:r>
            <a:r>
              <a:rPr lang="en-US" dirty="0" err="1" smtClean="0"/>
              <a:t>ems</a:t>
            </a:r>
            <a:r>
              <a:rPr lang="en-US" dirty="0" smtClean="0"/>
              <a:t> and percents</a:t>
            </a:r>
            <a:endParaRPr lang="en-US" dirty="0"/>
          </a:p>
        </p:txBody>
      </p:sp>
      <p:sp>
        <p:nvSpPr>
          <p:cNvPr id="3" name="Content Placeholder 2"/>
          <p:cNvSpPr>
            <a:spLocks noGrp="1"/>
          </p:cNvSpPr>
          <p:nvPr>
            <p:ph idx="1"/>
          </p:nvPr>
        </p:nvSpPr>
        <p:spPr>
          <a:xfrm>
            <a:off x="914400" y="1646237"/>
            <a:ext cx="7010400" cy="4525963"/>
          </a:xfrm>
        </p:spPr>
        <p:txBody>
          <a:bodyPr>
            <a:normAutofit/>
          </a:bodyPr>
          <a:lstStyle/>
          <a:p>
            <a:pPr algn="just"/>
            <a:r>
              <a:rPr lang="en-US" sz="5400" dirty="0" smtClean="0"/>
              <a:t>When used to specify a font size, both </a:t>
            </a:r>
            <a:r>
              <a:rPr lang="en-US" sz="5400" dirty="0" err="1" smtClean="0"/>
              <a:t>em</a:t>
            </a:r>
            <a:r>
              <a:rPr lang="en-US" sz="5400" dirty="0" smtClean="0"/>
              <a:t> units and percentages are relative to the parent’s font size. </a:t>
            </a:r>
            <a:endParaRPr lang="en-US" sz="5400" dirty="0"/>
          </a:p>
        </p:txBody>
      </p:sp>
      <p:sp>
        <p:nvSpPr>
          <p:cNvPr id="4" name="Content Placeholder 3"/>
          <p:cNvSpPr>
            <a:spLocks noGrp="1"/>
          </p:cNvSpPr>
          <p:nvPr>
            <p:ph sz="quarter" idx="13"/>
          </p:nvPr>
        </p:nvSpPr>
        <p:spPr/>
        <p:txBody>
          <a:bodyPr>
            <a:normAutofit lnSpcReduction="10000"/>
          </a:bodyPr>
          <a:lstStyle/>
          <a:p>
            <a:endParaRPr lang="en-US"/>
          </a:p>
        </p:txBody>
      </p:sp>
      <p:sp>
        <p:nvSpPr>
          <p:cNvPr id="5" name="Slide Number Placeholder 4"/>
          <p:cNvSpPr>
            <a:spLocks noGrp="1"/>
          </p:cNvSpPr>
          <p:nvPr>
            <p:ph type="sldNum" sz="quarter" idx="12"/>
          </p:nvPr>
        </p:nvSpPr>
        <p:spPr/>
        <p:txBody>
          <a:bodyPr/>
          <a:lstStyle/>
          <a:p>
            <a:fld id="{8746D3AE-9A6B-4724-B938-46259D069CC8}" type="slidenum">
              <a:rPr lang="en-US" smtClean="0"/>
              <a:pPr/>
              <a:t>117</a:t>
            </a:fld>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How to use </a:t>
            </a:r>
            <a:r>
              <a:rPr lang="en-US" dirty="0" err="1" smtClean="0"/>
              <a:t>ems</a:t>
            </a:r>
            <a:r>
              <a:rPr lang="en-US" dirty="0" smtClean="0"/>
              <a:t> and percents</a:t>
            </a:r>
            <a:endParaRPr lang="en-US" dirty="0"/>
          </a:p>
        </p:txBody>
      </p:sp>
      <p:graphicFrame>
        <p:nvGraphicFramePr>
          <p:cNvPr id="99330" name="Object 2"/>
          <p:cNvGraphicFramePr>
            <a:graphicFrameLocks noChangeAspect="1"/>
          </p:cNvGraphicFramePr>
          <p:nvPr/>
        </p:nvGraphicFramePr>
        <p:xfrm>
          <a:off x="457200" y="1066800"/>
          <a:ext cx="8266826" cy="5181600"/>
        </p:xfrm>
        <a:graphic>
          <a:graphicData uri="http://schemas.openxmlformats.org/presentationml/2006/ole">
            <p:oleObj spid="_x0000_s116738" name="Visio" r:id="rId3" imgW="7019945" imgH="2905057" progId="">
              <p:embed/>
            </p:oleObj>
          </a:graphicData>
        </a:graphic>
      </p:graphicFrame>
      <p:sp>
        <p:nvSpPr>
          <p:cNvPr id="4" name="Date Placeholder 3"/>
          <p:cNvSpPr>
            <a:spLocks noGrp="1"/>
          </p:cNvSpPr>
          <p:nvPr>
            <p:ph type="dt" sz="half" idx="10"/>
          </p:nvPr>
        </p:nvSpPr>
        <p:spPr/>
        <p:txBody>
          <a:bodyPr/>
          <a:lstStyle/>
          <a:p>
            <a:fld id="{648D2215-0BCA-4B75-BB1E-561B9804D8CB}" type="datetime1">
              <a:rPr lang="en-US" smtClean="0"/>
              <a:t>15/11/2020</a:t>
            </a:fld>
            <a:endParaRPr lang="en-US"/>
          </a:p>
        </p:txBody>
      </p:sp>
      <p:sp>
        <p:nvSpPr>
          <p:cNvPr id="5" name="Slide Number Placeholder 4"/>
          <p:cNvSpPr>
            <a:spLocks noGrp="1"/>
          </p:cNvSpPr>
          <p:nvPr>
            <p:ph type="sldNum" sz="quarter" idx="12"/>
          </p:nvPr>
        </p:nvSpPr>
        <p:spPr/>
        <p:txBody>
          <a:bodyPr/>
          <a:lstStyle/>
          <a:p>
            <a:fld id="{528C707B-006C-4593-B41E-BE391FCD54BA}" type="slidenum">
              <a:rPr lang="en-US" smtClean="0"/>
              <a:pPr/>
              <a:t>118</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use </a:t>
            </a:r>
            <a:r>
              <a:rPr lang="en-US" dirty="0" err="1" smtClean="0"/>
              <a:t>ems</a:t>
            </a:r>
            <a:r>
              <a:rPr lang="en-US" dirty="0" smtClean="0"/>
              <a:t> and percents</a:t>
            </a:r>
            <a:endParaRPr lang="en-US" dirty="0"/>
          </a:p>
        </p:txBody>
      </p:sp>
      <p:sp>
        <p:nvSpPr>
          <p:cNvPr id="3" name="Content Placeholder 2"/>
          <p:cNvSpPr>
            <a:spLocks noGrp="1"/>
          </p:cNvSpPr>
          <p:nvPr>
            <p:ph idx="1"/>
          </p:nvPr>
        </p:nvSpPr>
        <p:spPr>
          <a:xfrm>
            <a:off x="914400" y="1646237"/>
            <a:ext cx="7543800" cy="4525963"/>
          </a:xfrm>
        </p:spPr>
        <p:txBody>
          <a:bodyPr>
            <a:noAutofit/>
          </a:bodyPr>
          <a:lstStyle/>
          <a:p>
            <a:pPr algn="just"/>
            <a:r>
              <a:rPr lang="en-US" sz="4000" dirty="0" smtClean="0"/>
              <a:t>While this looks pretty easy to master, things unfortunately can quickly become quite complicated. </a:t>
            </a:r>
          </a:p>
          <a:p>
            <a:pPr algn="just"/>
            <a:r>
              <a:rPr lang="en-US" sz="4000" dirty="0" smtClean="0"/>
              <a:t>Remember that percents and </a:t>
            </a:r>
            <a:r>
              <a:rPr lang="en-US" sz="4000" dirty="0" err="1" smtClean="0"/>
              <a:t>em</a:t>
            </a:r>
            <a:r>
              <a:rPr lang="en-US" sz="4000" dirty="0" smtClean="0"/>
              <a:t> units are relative to their parents, so if the parent font size changes, this affects all of its contents.</a:t>
            </a:r>
            <a:endParaRPr lang="en-US" sz="4000" dirty="0"/>
          </a:p>
        </p:txBody>
      </p:sp>
      <p:sp>
        <p:nvSpPr>
          <p:cNvPr id="4" name="Content Placeholder 3"/>
          <p:cNvSpPr>
            <a:spLocks noGrp="1"/>
          </p:cNvSpPr>
          <p:nvPr>
            <p:ph sz="quarter" idx="13"/>
          </p:nvPr>
        </p:nvSpPr>
        <p:spPr/>
        <p:txBody>
          <a:bodyPr>
            <a:normAutofit lnSpcReduction="10000"/>
          </a:bodyPr>
          <a:lstStyle/>
          <a:p>
            <a:r>
              <a:rPr lang="en-US" dirty="0" smtClean="0"/>
              <a:t>It might seem easy … but it’s not …</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119</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Syntax</a:t>
            </a:r>
            <a:endParaRPr lang="en-US" dirty="0"/>
          </a:p>
        </p:txBody>
      </p:sp>
      <p:sp>
        <p:nvSpPr>
          <p:cNvPr id="3" name="Content Placeholder 2"/>
          <p:cNvSpPr>
            <a:spLocks noGrp="1"/>
          </p:cNvSpPr>
          <p:nvPr>
            <p:ph idx="1"/>
          </p:nvPr>
        </p:nvSpPr>
        <p:spPr/>
        <p:txBody>
          <a:bodyPr>
            <a:normAutofit/>
          </a:bodyPr>
          <a:lstStyle/>
          <a:p>
            <a:pPr algn="ctr">
              <a:buNone/>
            </a:pPr>
            <a:r>
              <a:rPr lang="en-US" dirty="0" smtClean="0"/>
              <a:t>Elements and attributes</a:t>
            </a:r>
          </a:p>
          <a:p>
            <a:pPr algn="just"/>
            <a:r>
              <a:rPr lang="en-US" dirty="0" smtClean="0"/>
              <a:t>An HTML elements can also contain attributes</a:t>
            </a:r>
          </a:p>
          <a:p>
            <a:pPr algn="just"/>
            <a:r>
              <a:rPr lang="en-US" dirty="0" smtClean="0"/>
              <a:t>An HTML attribute is a name=value pair that provides more/additional information about the HTML element</a:t>
            </a:r>
          </a:p>
          <a:p>
            <a:pPr algn="just"/>
            <a:r>
              <a:rPr lang="en-US" dirty="0" smtClean="0"/>
              <a:t>In XHTML, attribute values had to be enclosed in quotes</a:t>
            </a:r>
          </a:p>
          <a:p>
            <a:pPr algn="just"/>
            <a:r>
              <a:rPr lang="en-US" dirty="0" smtClean="0"/>
              <a:t>In HTML5, the quotes are optional</a:t>
            </a:r>
          </a:p>
          <a:p>
            <a:pPr algn="just"/>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12</a:t>
            </a:fld>
            <a:endParaRPr lang="en-US" dirty="0"/>
          </a:p>
        </p:txBody>
      </p:sp>
      <p:sp>
        <p:nvSpPr>
          <p:cNvPr id="5" name="Date Placeholder 4"/>
          <p:cNvSpPr>
            <a:spLocks noGrp="1"/>
          </p:cNvSpPr>
          <p:nvPr>
            <p:ph type="dt" sz="half" idx="10"/>
          </p:nvPr>
        </p:nvSpPr>
        <p:spPr/>
        <p:txBody>
          <a:bodyPr/>
          <a:lstStyle/>
          <a:p>
            <a:fld id="{A16CDF73-2C1B-47C6-B680-AFD29B789D17}"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err="1" smtClean="0"/>
              <a:t>ems</a:t>
            </a:r>
            <a:r>
              <a:rPr lang="en-US" dirty="0" smtClean="0"/>
              <a:t> and percents</a:t>
            </a:r>
            <a:endParaRPr lang="en-US" dirty="0"/>
          </a:p>
        </p:txBody>
      </p:sp>
      <p:graphicFrame>
        <p:nvGraphicFramePr>
          <p:cNvPr id="100354" name="Object 2"/>
          <p:cNvGraphicFramePr>
            <a:graphicFrameLocks noChangeAspect="1"/>
          </p:cNvGraphicFramePr>
          <p:nvPr/>
        </p:nvGraphicFramePr>
        <p:xfrm>
          <a:off x="533400" y="942242"/>
          <a:ext cx="7772400" cy="5382358"/>
        </p:xfrm>
        <a:graphic>
          <a:graphicData uri="http://schemas.openxmlformats.org/presentationml/2006/ole">
            <p:oleObj spid="_x0000_s117762" name="Visio" r:id="rId3" imgW="6105545" imgH="4817083" progId="">
              <p:embed/>
            </p:oleObj>
          </a:graphicData>
        </a:graphic>
      </p:graphicFrame>
      <p:sp>
        <p:nvSpPr>
          <p:cNvPr id="4" name="Date Placeholder 3"/>
          <p:cNvSpPr>
            <a:spLocks noGrp="1"/>
          </p:cNvSpPr>
          <p:nvPr>
            <p:ph type="dt" sz="half" idx="10"/>
          </p:nvPr>
        </p:nvSpPr>
        <p:spPr/>
        <p:txBody>
          <a:bodyPr/>
          <a:lstStyle/>
          <a:p>
            <a:fld id="{C9C92C6E-DB34-4A44-9BB6-03110772D324}" type="datetime1">
              <a:rPr lang="en-US" smtClean="0"/>
              <a:t>15/11/2020</a:t>
            </a:fld>
            <a:endParaRPr lang="en-US"/>
          </a:p>
        </p:txBody>
      </p:sp>
      <p:sp>
        <p:nvSpPr>
          <p:cNvPr id="5" name="Slide Number Placeholder 4"/>
          <p:cNvSpPr>
            <a:spLocks noGrp="1"/>
          </p:cNvSpPr>
          <p:nvPr>
            <p:ph type="sldNum" sz="quarter" idx="12"/>
          </p:nvPr>
        </p:nvSpPr>
        <p:spPr/>
        <p:txBody>
          <a:bodyPr/>
          <a:lstStyle/>
          <a:p>
            <a:fld id="{528C707B-006C-4593-B41E-BE391FCD54BA}" type="slidenum">
              <a:rPr lang="en-US" smtClean="0"/>
              <a:pPr/>
              <a:t>120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a:t>
            </a:r>
            <a:r>
              <a:rPr lang="en-US" dirty="0" err="1" smtClean="0"/>
              <a:t>rem</a:t>
            </a:r>
            <a:r>
              <a:rPr lang="en-US" dirty="0" smtClean="0"/>
              <a:t> unit</a:t>
            </a:r>
            <a:endParaRPr lang="en-US" dirty="0"/>
          </a:p>
        </p:txBody>
      </p:sp>
      <p:sp>
        <p:nvSpPr>
          <p:cNvPr id="4" name="Content Placeholder 3"/>
          <p:cNvSpPr>
            <a:spLocks noGrp="1"/>
          </p:cNvSpPr>
          <p:nvPr>
            <p:ph idx="1"/>
          </p:nvPr>
        </p:nvSpPr>
        <p:spPr>
          <a:xfrm>
            <a:off x="914400" y="1646237"/>
            <a:ext cx="7391400" cy="4525963"/>
          </a:xfrm>
        </p:spPr>
        <p:txBody>
          <a:bodyPr>
            <a:normAutofit/>
          </a:bodyPr>
          <a:lstStyle/>
          <a:p>
            <a:pPr algn="just"/>
            <a:r>
              <a:rPr lang="en-US" sz="3200" dirty="0" smtClean="0"/>
              <a:t>CSS3 now supports a new relative measure, the </a:t>
            </a:r>
            <a:r>
              <a:rPr lang="en-US" sz="3200" b="1" dirty="0" err="1" smtClean="0">
                <a:solidFill>
                  <a:schemeClr val="accent1"/>
                </a:solidFill>
              </a:rPr>
              <a:t>rem</a:t>
            </a:r>
            <a:r>
              <a:rPr lang="en-US" sz="3200" dirty="0" smtClean="0"/>
              <a:t> (for root </a:t>
            </a:r>
            <a:r>
              <a:rPr lang="en-US" sz="3200" dirty="0" err="1" smtClean="0"/>
              <a:t>em</a:t>
            </a:r>
            <a:r>
              <a:rPr lang="en-US" sz="3200" dirty="0" smtClean="0"/>
              <a:t> unit). </a:t>
            </a:r>
          </a:p>
          <a:p>
            <a:pPr algn="just"/>
            <a:r>
              <a:rPr lang="en-US" sz="3200" dirty="0" smtClean="0"/>
              <a:t>This unit is always relative to the size of the root element (i.e., the &lt;html&gt; element). </a:t>
            </a:r>
          </a:p>
          <a:p>
            <a:pPr algn="just"/>
            <a:r>
              <a:rPr lang="en-US" sz="3200" dirty="0" smtClean="0"/>
              <a:t>However, since Internet Explorer prior to version 9 do not support the </a:t>
            </a:r>
            <a:r>
              <a:rPr lang="en-US" sz="3200" dirty="0" err="1" smtClean="0"/>
              <a:t>rem</a:t>
            </a:r>
            <a:r>
              <a:rPr lang="en-US" sz="3200" dirty="0" smtClean="0"/>
              <a:t> units, you need to provide some type of fallback for those browsers.</a:t>
            </a:r>
            <a:endParaRPr lang="en-US" sz="3200" dirty="0"/>
          </a:p>
        </p:txBody>
      </p:sp>
      <p:sp>
        <p:nvSpPr>
          <p:cNvPr id="5" name="Content Placeholder 4"/>
          <p:cNvSpPr>
            <a:spLocks noGrp="1"/>
          </p:cNvSpPr>
          <p:nvPr>
            <p:ph sz="quarter" idx="13"/>
          </p:nvPr>
        </p:nvSpPr>
        <p:spPr/>
        <p:txBody>
          <a:bodyPr>
            <a:normAutofit lnSpcReduction="10000"/>
          </a:bodyPr>
          <a:lstStyle/>
          <a:p>
            <a:r>
              <a:rPr lang="en-US" dirty="0" smtClean="0"/>
              <a:t>Solution to font sizing hassles?</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121</a:t>
            </a:fld>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The </a:t>
            </a:r>
            <a:r>
              <a:rPr lang="en-US" dirty="0" err="1" smtClean="0"/>
              <a:t>rem</a:t>
            </a:r>
            <a:r>
              <a:rPr lang="en-US" dirty="0" smtClean="0"/>
              <a:t> unit</a:t>
            </a:r>
            <a:endParaRPr lang="en-US" dirty="0"/>
          </a:p>
        </p:txBody>
      </p:sp>
      <p:graphicFrame>
        <p:nvGraphicFramePr>
          <p:cNvPr id="101378" name="Object 2"/>
          <p:cNvGraphicFramePr>
            <a:graphicFrameLocks noChangeAspect="1"/>
          </p:cNvGraphicFramePr>
          <p:nvPr/>
        </p:nvGraphicFramePr>
        <p:xfrm>
          <a:off x="609600" y="990600"/>
          <a:ext cx="8052891" cy="5105400"/>
        </p:xfrm>
        <a:graphic>
          <a:graphicData uri="http://schemas.openxmlformats.org/presentationml/2006/ole">
            <p:oleObj spid="_x0000_s118786" name="Visio" r:id="rId3" imgW="6448343" imgH="2070100" progId="">
              <p:embed/>
            </p:oleObj>
          </a:graphicData>
        </a:graphic>
      </p:graphicFrame>
      <p:sp>
        <p:nvSpPr>
          <p:cNvPr id="4" name="Date Placeholder 3"/>
          <p:cNvSpPr>
            <a:spLocks noGrp="1"/>
          </p:cNvSpPr>
          <p:nvPr>
            <p:ph type="dt" sz="half" idx="10"/>
          </p:nvPr>
        </p:nvSpPr>
        <p:spPr/>
        <p:txBody>
          <a:bodyPr/>
          <a:lstStyle/>
          <a:p>
            <a:fld id="{51B30C82-C605-4048-AF7C-FF30AECD2291}" type="datetime1">
              <a:rPr lang="en-US" smtClean="0"/>
              <a:t>15/11/2020</a:t>
            </a:fld>
            <a:endParaRPr lang="en-US"/>
          </a:p>
        </p:txBody>
      </p:sp>
      <p:sp>
        <p:nvSpPr>
          <p:cNvPr id="5" name="Slide Number Placeholder 4"/>
          <p:cNvSpPr>
            <a:spLocks noGrp="1"/>
          </p:cNvSpPr>
          <p:nvPr>
            <p:ph type="sldNum" sz="quarter" idx="12"/>
          </p:nvPr>
        </p:nvSpPr>
        <p:spPr/>
        <p:txBody>
          <a:bodyPr/>
          <a:lstStyle/>
          <a:p>
            <a:fld id="{528C707B-006C-4593-B41E-BE391FCD54BA}" type="slidenum">
              <a:rPr lang="en-US" smtClean="0"/>
              <a:pPr/>
              <a:t>122</a:t>
            </a:fld>
            <a:endParaRPr lang="en-US"/>
          </a:p>
        </p:txBody>
      </p:sp>
      <p:sp>
        <p:nvSpPr>
          <p:cNvPr id="6" name="Footer Placeholder 5"/>
          <p:cNvSpPr>
            <a:spLocks noGrp="1"/>
          </p:cNvSpPr>
          <p:nvPr>
            <p:ph type="ftr" sz="quarter" idx="11"/>
          </p:nvPr>
        </p:nvSpPr>
        <p:spPr>
          <a:xfrm>
            <a:off x="1447800" y="6356350"/>
            <a:ext cx="5257800" cy="365125"/>
          </a:xfrm>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HTML Element &amp; Attribute</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13</a:t>
            </a:fld>
            <a:endParaRPr lang="en-US" dirty="0"/>
          </a:p>
        </p:txBody>
      </p:sp>
      <p:pic>
        <p:nvPicPr>
          <p:cNvPr id="1026" name="Picture 2" descr="C:\Users\Sumedh\Desktop\New folder\IMG_20200914_124311.jpg"/>
          <p:cNvPicPr>
            <a:picLocks noGrp="1" noChangeAspect="1" noChangeArrowheads="1"/>
          </p:cNvPicPr>
          <p:nvPr>
            <p:ph idx="1"/>
          </p:nvPr>
        </p:nvPicPr>
        <p:blipFill>
          <a:blip r:embed="rId2"/>
          <a:srcRect/>
          <a:stretch>
            <a:fillRect/>
          </a:stretch>
        </p:blipFill>
        <p:spPr bwMode="auto">
          <a:xfrm>
            <a:off x="457200" y="1219200"/>
            <a:ext cx="8229600" cy="5410200"/>
          </a:xfrm>
          <a:prstGeom prst="rect">
            <a:avLst/>
          </a:prstGeom>
          <a:noFill/>
        </p:spPr>
      </p:pic>
      <p:sp>
        <p:nvSpPr>
          <p:cNvPr id="5" name="Date Placeholder 4"/>
          <p:cNvSpPr>
            <a:spLocks noGrp="1"/>
          </p:cNvSpPr>
          <p:nvPr>
            <p:ph type="dt" sz="half" idx="10"/>
          </p:nvPr>
        </p:nvSpPr>
        <p:spPr/>
        <p:txBody>
          <a:bodyPr/>
          <a:lstStyle/>
          <a:p>
            <a:fld id="{1EDF1FA4-7AD7-4BE1-AD43-A41E3961CE29}"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HTML Document Outline</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14</a:t>
            </a:fld>
            <a:endParaRPr lang="en-US" dirty="0"/>
          </a:p>
        </p:txBody>
      </p:sp>
      <p:pic>
        <p:nvPicPr>
          <p:cNvPr id="2050" name="Picture 2" descr="C:\Users\Sumedh\Desktop\New folder\IMG_20200914_124542.jpg"/>
          <p:cNvPicPr>
            <a:picLocks noGrp="1" noChangeAspect="1" noChangeArrowheads="1"/>
          </p:cNvPicPr>
          <p:nvPr>
            <p:ph idx="1"/>
          </p:nvPr>
        </p:nvPicPr>
        <p:blipFill>
          <a:blip r:embed="rId2"/>
          <a:srcRect/>
          <a:stretch>
            <a:fillRect/>
          </a:stretch>
        </p:blipFill>
        <p:spPr bwMode="auto">
          <a:xfrm>
            <a:off x="533400" y="838200"/>
            <a:ext cx="8153400" cy="5867400"/>
          </a:xfrm>
          <a:prstGeom prst="rect">
            <a:avLst/>
          </a:prstGeom>
          <a:noFill/>
        </p:spPr>
      </p:pic>
      <p:sp>
        <p:nvSpPr>
          <p:cNvPr id="5" name="Date Placeholder 4"/>
          <p:cNvSpPr>
            <a:spLocks noGrp="1"/>
          </p:cNvSpPr>
          <p:nvPr>
            <p:ph type="dt" sz="half" idx="10"/>
          </p:nvPr>
        </p:nvSpPr>
        <p:spPr/>
        <p:txBody>
          <a:bodyPr/>
          <a:lstStyle/>
          <a:p>
            <a:fld id="{8BBC8A89-AC17-407E-BD7C-9E5B6A778370}"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HTML Elements</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15</a:t>
            </a:fld>
            <a:endParaRPr lang="en-US" dirty="0"/>
          </a:p>
        </p:txBody>
      </p:sp>
      <p:pic>
        <p:nvPicPr>
          <p:cNvPr id="3074" name="Picture 2" descr="C:\Users\Sumedh\Desktop\New folder\IMG_20200914_124628.jpg"/>
          <p:cNvPicPr>
            <a:picLocks noGrp="1" noChangeAspect="1" noChangeArrowheads="1"/>
          </p:cNvPicPr>
          <p:nvPr>
            <p:ph idx="1"/>
          </p:nvPr>
        </p:nvPicPr>
        <p:blipFill>
          <a:blip r:embed="rId2" cstate="print"/>
          <a:srcRect/>
          <a:stretch>
            <a:fillRect/>
          </a:stretch>
        </p:blipFill>
        <p:spPr bwMode="auto">
          <a:xfrm>
            <a:off x="457200" y="1295400"/>
            <a:ext cx="8229600" cy="5029200"/>
          </a:xfrm>
          <a:prstGeom prst="rect">
            <a:avLst/>
          </a:prstGeom>
          <a:noFill/>
        </p:spPr>
      </p:pic>
      <p:sp>
        <p:nvSpPr>
          <p:cNvPr id="5" name="Date Placeholder 4"/>
          <p:cNvSpPr>
            <a:spLocks noGrp="1"/>
          </p:cNvSpPr>
          <p:nvPr>
            <p:ph type="dt" sz="half" idx="10"/>
          </p:nvPr>
        </p:nvSpPr>
        <p:spPr/>
        <p:txBody>
          <a:bodyPr/>
          <a:lstStyle/>
          <a:p>
            <a:fld id="{2E542571-4778-4640-96F5-323FA8A6A09E}"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Advantages of Semantic Markup Over Presentation Markup</a:t>
            </a:r>
            <a:endParaRPr lang="en-US" dirty="0"/>
          </a:p>
        </p:txBody>
      </p:sp>
      <p:sp>
        <p:nvSpPr>
          <p:cNvPr id="3" name="Content Placeholder 2"/>
          <p:cNvSpPr>
            <a:spLocks noGrp="1"/>
          </p:cNvSpPr>
          <p:nvPr>
            <p:ph idx="1"/>
          </p:nvPr>
        </p:nvSpPr>
        <p:spPr/>
        <p:txBody>
          <a:bodyPr/>
          <a:lstStyle/>
          <a:p>
            <a:r>
              <a:rPr lang="en-US" dirty="0" smtClean="0"/>
              <a:t>Maintainability</a:t>
            </a:r>
          </a:p>
          <a:p>
            <a:r>
              <a:rPr lang="en-US" dirty="0" smtClean="0"/>
              <a:t>Faster</a:t>
            </a:r>
          </a:p>
          <a:p>
            <a:r>
              <a:rPr lang="en-US" dirty="0" smtClean="0"/>
              <a:t>Accessibility</a:t>
            </a:r>
          </a:p>
          <a:p>
            <a:r>
              <a:rPr lang="en-US" dirty="0" smtClean="0"/>
              <a:t>Search Engine Optimization</a:t>
            </a:r>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16</a:t>
            </a:fld>
            <a:endParaRPr lang="en-US" dirty="0"/>
          </a:p>
        </p:txBody>
      </p:sp>
      <p:sp>
        <p:nvSpPr>
          <p:cNvPr id="5" name="Date Placeholder 4"/>
          <p:cNvSpPr>
            <a:spLocks noGrp="1"/>
          </p:cNvSpPr>
          <p:nvPr>
            <p:ph type="dt" sz="half" idx="10"/>
          </p:nvPr>
        </p:nvSpPr>
        <p:spPr/>
        <p:txBody>
          <a:bodyPr/>
          <a:lstStyle/>
          <a:p>
            <a:fld id="{DF904A85-0C21-4C5B-BCE6-F7E9713B8E28}"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HTML Document</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17</a:t>
            </a:fld>
            <a:endParaRPr lang="en-US" dirty="0"/>
          </a:p>
        </p:txBody>
      </p:sp>
      <p:pic>
        <p:nvPicPr>
          <p:cNvPr id="4098" name="Picture 2" descr="C:\Users\Sumedh\Desktop\New folder\IMG_20200914_124747.jpg"/>
          <p:cNvPicPr>
            <a:picLocks noGrp="1" noChangeAspect="1" noChangeArrowheads="1"/>
          </p:cNvPicPr>
          <p:nvPr>
            <p:ph idx="1"/>
          </p:nvPr>
        </p:nvPicPr>
        <p:blipFill>
          <a:blip r:embed="rId2" cstate="print"/>
          <a:srcRect/>
          <a:stretch>
            <a:fillRect/>
          </a:stretch>
        </p:blipFill>
        <p:spPr bwMode="auto">
          <a:xfrm>
            <a:off x="457200" y="1219200"/>
            <a:ext cx="8305800" cy="5334000"/>
          </a:xfrm>
          <a:prstGeom prst="rect">
            <a:avLst/>
          </a:prstGeom>
          <a:noFill/>
        </p:spPr>
      </p:pic>
      <p:sp>
        <p:nvSpPr>
          <p:cNvPr id="5" name="Date Placeholder 4"/>
          <p:cNvSpPr>
            <a:spLocks noGrp="1"/>
          </p:cNvSpPr>
          <p:nvPr>
            <p:ph type="dt" sz="half" idx="10"/>
          </p:nvPr>
        </p:nvSpPr>
        <p:spPr/>
        <p:txBody>
          <a:bodyPr/>
          <a:lstStyle/>
          <a:p>
            <a:fld id="{D0833AE3-4FFE-484F-A3D9-EF5F97D6E6EB}"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HTML Document</a:t>
            </a:r>
            <a:endParaRPr lang="en-US" dirty="0"/>
          </a:p>
        </p:txBody>
      </p:sp>
      <p:sp>
        <p:nvSpPr>
          <p:cNvPr id="3" name="Content Placeholder 2"/>
          <p:cNvSpPr>
            <a:spLocks noGrp="1"/>
          </p:cNvSpPr>
          <p:nvPr>
            <p:ph idx="1"/>
          </p:nvPr>
        </p:nvSpPr>
        <p:spPr/>
        <p:txBody>
          <a:bodyPr>
            <a:normAutofit lnSpcReduction="10000"/>
          </a:bodyPr>
          <a:lstStyle/>
          <a:p>
            <a:pPr marL="514350" indent="-514350" algn="just">
              <a:buFont typeface="+mj-lt"/>
              <a:buAutoNum type="arabicPeriod"/>
            </a:pPr>
            <a:r>
              <a:rPr lang="en-US" dirty="0" smtClean="0"/>
              <a:t>Item① in figure, DOCTYPE(short for Document Type Definition) element, which tells the browser what type of document it is about to process. It does not include HTML version</a:t>
            </a:r>
          </a:p>
          <a:p>
            <a:pPr marL="514350" indent="-514350" algn="just">
              <a:buFont typeface="+mj-lt"/>
              <a:buAutoNum type="arabicPeriod"/>
            </a:pPr>
            <a:r>
              <a:rPr lang="en-US" dirty="0" smtClean="0"/>
              <a:t>HTML5 does not require the use of &lt;html&gt;, &lt;head&gt; and &lt;body&gt; elements (Item ②, ③, and ④ ). However, in XHTML they were required</a:t>
            </a:r>
          </a:p>
          <a:p>
            <a:pPr marL="514350" indent="-514350" algn="just">
              <a:buFont typeface="+mj-lt"/>
              <a:buAutoNum type="arabicPeriod"/>
            </a:pPr>
            <a:endParaRPr lang="en-US" dirty="0" smtClean="0"/>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18</a:t>
            </a:fld>
            <a:endParaRPr lang="en-US" dirty="0"/>
          </a:p>
        </p:txBody>
      </p:sp>
      <p:sp>
        <p:nvSpPr>
          <p:cNvPr id="5" name="Date Placeholder 4"/>
          <p:cNvSpPr>
            <a:spLocks noGrp="1"/>
          </p:cNvSpPr>
          <p:nvPr>
            <p:ph type="dt" sz="half" idx="10"/>
          </p:nvPr>
        </p:nvSpPr>
        <p:spPr/>
        <p:txBody>
          <a:bodyPr/>
          <a:lstStyle/>
          <a:p>
            <a:fld id="{228C6A5A-37AC-4192-8537-F3E9854494E5}"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Structure of HTML Document</a:t>
            </a:r>
            <a:endParaRPr lang="en-US" dirty="0"/>
          </a:p>
        </p:txBody>
      </p:sp>
      <p:sp>
        <p:nvSpPr>
          <p:cNvPr id="3" name="Content Placeholder 2"/>
          <p:cNvSpPr>
            <a:spLocks noGrp="1"/>
          </p:cNvSpPr>
          <p:nvPr>
            <p:ph idx="1"/>
          </p:nvPr>
        </p:nvSpPr>
        <p:spPr>
          <a:xfrm>
            <a:off x="457200" y="1066800"/>
            <a:ext cx="8229600" cy="5059363"/>
          </a:xfrm>
        </p:spPr>
        <p:txBody>
          <a:bodyPr>
            <a:normAutofit lnSpcReduction="10000"/>
          </a:bodyPr>
          <a:lstStyle/>
          <a:p>
            <a:pPr marL="514350" indent="-514350" algn="just">
              <a:buFont typeface="+mj-lt"/>
              <a:buAutoNum type="arabicPeriod" startAt="3"/>
            </a:pPr>
            <a:r>
              <a:rPr lang="en-US" dirty="0" smtClean="0"/>
              <a:t>Item⑤ in figure, is &lt;meta&gt; element, which declares that the character encoding for document is UTF-8. character encoding refers to which character set standard is being used to encode the characters in the document</a:t>
            </a:r>
          </a:p>
          <a:p>
            <a:pPr marL="514350" indent="-514350" algn="just">
              <a:buFont typeface="+mj-lt"/>
              <a:buAutoNum type="arabicPeriod" startAt="3"/>
            </a:pPr>
            <a:r>
              <a:rPr lang="en-US" dirty="0" smtClean="0"/>
              <a:t>Item⑥ in figure, specifies an external CSS style sheet file that is used with this document</a:t>
            </a:r>
          </a:p>
          <a:p>
            <a:pPr marL="514350" indent="-514350" algn="just">
              <a:buFont typeface="+mj-lt"/>
              <a:buAutoNum type="arabicPeriod" startAt="3"/>
            </a:pPr>
            <a:r>
              <a:rPr lang="en-US" dirty="0" smtClean="0"/>
              <a:t>Finally item⑦ in figure, references an external JavaScript File</a:t>
            </a:r>
          </a:p>
          <a:p>
            <a:pPr marL="514350" indent="-514350" algn="just">
              <a:buFont typeface="+mj-lt"/>
              <a:buAutoNum type="arabicPeriod" startAt="3"/>
            </a:pPr>
            <a:endParaRPr lang="en-US" dirty="0" smtClean="0"/>
          </a:p>
          <a:p>
            <a:pPr marL="514350" indent="-514350" algn="just">
              <a:buFont typeface="+mj-lt"/>
              <a:buAutoNum type="arabicPeriod"/>
            </a:pPr>
            <a:endParaRPr lang="en-US" dirty="0" smtClean="0"/>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19</a:t>
            </a:fld>
            <a:endParaRPr lang="en-US" dirty="0"/>
          </a:p>
        </p:txBody>
      </p:sp>
      <p:sp>
        <p:nvSpPr>
          <p:cNvPr id="5" name="Date Placeholder 4"/>
          <p:cNvSpPr>
            <a:spLocks noGrp="1"/>
          </p:cNvSpPr>
          <p:nvPr>
            <p:ph type="dt" sz="half" idx="10"/>
          </p:nvPr>
        </p:nvSpPr>
        <p:spPr/>
        <p:txBody>
          <a:bodyPr/>
          <a:lstStyle/>
          <a:p>
            <a:fld id="{E6AC2333-EE6A-4AB6-B272-A5D4AA477374}"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Topics to Cover</a:t>
            </a:r>
            <a:endParaRPr lang="en-US" dirty="0"/>
          </a:p>
        </p:txBody>
      </p:sp>
      <p:sp>
        <p:nvSpPr>
          <p:cNvPr id="3" name="Content Placeholder 2"/>
          <p:cNvSpPr>
            <a:spLocks noGrp="1"/>
          </p:cNvSpPr>
          <p:nvPr>
            <p:ph idx="1"/>
          </p:nvPr>
        </p:nvSpPr>
        <p:spPr>
          <a:xfrm>
            <a:off x="457200" y="1143000"/>
            <a:ext cx="8229600" cy="4983163"/>
          </a:xfrm>
        </p:spPr>
        <p:txBody>
          <a:bodyPr>
            <a:normAutofit/>
          </a:bodyPr>
          <a:lstStyle/>
          <a:p>
            <a:pPr algn="just"/>
            <a:r>
              <a:rPr lang="en-US" sz="5400" dirty="0" smtClean="0"/>
              <a:t>Introduction </a:t>
            </a:r>
            <a:r>
              <a:rPr lang="en-US" sz="5400" dirty="0"/>
              <a:t>to HTML, </a:t>
            </a:r>
            <a:endParaRPr lang="en-US" sz="5400" dirty="0" smtClean="0"/>
          </a:p>
          <a:p>
            <a:pPr algn="just"/>
            <a:r>
              <a:rPr lang="en-US" sz="5400" dirty="0" smtClean="0"/>
              <a:t>What </a:t>
            </a:r>
            <a:r>
              <a:rPr lang="en-US" sz="5400" dirty="0"/>
              <a:t>is HTML and where did it come </a:t>
            </a:r>
            <a:r>
              <a:rPr lang="en-US" sz="5400" dirty="0" smtClean="0"/>
              <a:t>from?</a:t>
            </a:r>
          </a:p>
          <a:p>
            <a:pPr algn="just"/>
            <a:r>
              <a:rPr lang="en-US" sz="5400" dirty="0" smtClean="0"/>
              <a:t>HTML </a:t>
            </a:r>
            <a:r>
              <a:rPr lang="en-US" sz="5400" dirty="0"/>
              <a:t>Syntax, </a:t>
            </a:r>
            <a:endParaRPr lang="en-US" sz="5400" dirty="0" smtClean="0"/>
          </a:p>
          <a:p>
            <a:pPr algn="just"/>
            <a:r>
              <a:rPr lang="en-US" sz="5400" dirty="0" smtClean="0"/>
              <a:t>Semantic </a:t>
            </a:r>
            <a:r>
              <a:rPr lang="en-US" sz="5400" dirty="0"/>
              <a:t>Markup, </a:t>
            </a:r>
            <a:endParaRPr lang="en-US" sz="5400" dirty="0" smtClean="0"/>
          </a:p>
          <a:p>
            <a:pPr>
              <a:buNone/>
            </a:pP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2</a:t>
            </a:fld>
            <a:endParaRPr lang="en-US" dirty="0"/>
          </a:p>
        </p:txBody>
      </p:sp>
      <p:sp>
        <p:nvSpPr>
          <p:cNvPr id="5" name="Date Placeholder 4"/>
          <p:cNvSpPr>
            <a:spLocks noGrp="1"/>
          </p:cNvSpPr>
          <p:nvPr>
            <p:ph type="dt" sz="half" idx="10"/>
          </p:nvPr>
        </p:nvSpPr>
        <p:spPr/>
        <p:txBody>
          <a:bodyPr/>
          <a:lstStyle/>
          <a:p>
            <a:fld id="{8D832991-EDAB-495D-9E09-C4D21E34C54A}"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Quick Tour of HTML Elements</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20</a:t>
            </a:fld>
            <a:endParaRPr lang="en-US" dirty="0"/>
          </a:p>
        </p:txBody>
      </p:sp>
      <p:pic>
        <p:nvPicPr>
          <p:cNvPr id="5122" name="Picture 2" descr="C:\Users\Sumedh\Desktop\New folder\IMG_20200914_124912.jpg"/>
          <p:cNvPicPr>
            <a:picLocks noGrp="1" noChangeAspect="1" noChangeArrowheads="1"/>
          </p:cNvPicPr>
          <p:nvPr>
            <p:ph idx="1"/>
          </p:nvPr>
        </p:nvPicPr>
        <p:blipFill>
          <a:blip r:embed="rId2" cstate="print"/>
          <a:srcRect/>
          <a:stretch>
            <a:fillRect/>
          </a:stretch>
        </p:blipFill>
        <p:spPr bwMode="auto">
          <a:xfrm>
            <a:off x="533400" y="1066800"/>
            <a:ext cx="8153399" cy="5791200"/>
          </a:xfrm>
          <a:prstGeom prst="rect">
            <a:avLst/>
          </a:prstGeom>
          <a:noFill/>
        </p:spPr>
      </p:pic>
      <p:sp>
        <p:nvSpPr>
          <p:cNvPr id="5" name="Date Placeholder 4"/>
          <p:cNvSpPr>
            <a:spLocks noGrp="1"/>
          </p:cNvSpPr>
          <p:nvPr>
            <p:ph type="dt" sz="half" idx="10"/>
          </p:nvPr>
        </p:nvSpPr>
        <p:spPr/>
        <p:txBody>
          <a:bodyPr/>
          <a:lstStyle/>
          <a:p>
            <a:fld id="{04A426C4-1468-41E8-A289-43301B0F0E6D}"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Quick Tour of HTML Elements</a:t>
            </a:r>
            <a:endParaRPr lang="en-US" dirty="0"/>
          </a:p>
        </p:txBody>
      </p:sp>
      <p:sp>
        <p:nvSpPr>
          <p:cNvPr id="3" name="Content Placeholder 2"/>
          <p:cNvSpPr>
            <a:spLocks noGrp="1"/>
          </p:cNvSpPr>
          <p:nvPr>
            <p:ph idx="1"/>
          </p:nvPr>
        </p:nvSpPr>
        <p:spPr>
          <a:xfrm>
            <a:off x="457200" y="1066800"/>
            <a:ext cx="8229600" cy="5059363"/>
          </a:xfrm>
        </p:spPr>
        <p:txBody>
          <a:bodyPr>
            <a:normAutofit fontScale="92500" lnSpcReduction="10000"/>
          </a:bodyPr>
          <a:lstStyle/>
          <a:p>
            <a:pPr marL="514350" indent="-514350" algn="just">
              <a:buFont typeface="+mj-lt"/>
              <a:buAutoNum type="arabicPeriod"/>
            </a:pPr>
            <a:r>
              <a:rPr lang="en-US" dirty="0" smtClean="0"/>
              <a:t>Headings - Item ① in above figure defines two different headings. HTML provides six levels of heading(h1 through h6), with the higher heading number indicating less importance. Headings are also used by browser to create a document outline for the page</a:t>
            </a:r>
          </a:p>
          <a:p>
            <a:pPr marL="514350" indent="-514350" algn="just">
              <a:buFont typeface="+mj-lt"/>
              <a:buAutoNum type="arabicPeriod"/>
            </a:pPr>
            <a:r>
              <a:rPr lang="en-US" dirty="0" smtClean="0"/>
              <a:t>Paragraphs – Item ② in above figure defines two paragraphs, the most basic unit of text in an HTML document. Notice that &lt;p&gt; is an container and that can contain HTML and other inline HTML elements like &lt;strong&gt; and &lt;a&gt; elements</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21</a:t>
            </a:fld>
            <a:endParaRPr lang="en-US" dirty="0"/>
          </a:p>
        </p:txBody>
      </p:sp>
      <p:sp>
        <p:nvSpPr>
          <p:cNvPr id="5" name="Date Placeholder 4"/>
          <p:cNvSpPr>
            <a:spLocks noGrp="1"/>
          </p:cNvSpPr>
          <p:nvPr>
            <p:ph type="dt" sz="half" idx="10"/>
          </p:nvPr>
        </p:nvSpPr>
        <p:spPr/>
        <p:txBody>
          <a:bodyPr/>
          <a:lstStyle/>
          <a:p>
            <a:fld id="{E3C6689D-53F9-40A3-AD29-F7A1F917D1F5}"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Quick Tour of HTML Elements</a:t>
            </a:r>
            <a:endParaRPr lang="en-US" dirty="0"/>
          </a:p>
        </p:txBody>
      </p:sp>
      <p:sp>
        <p:nvSpPr>
          <p:cNvPr id="3" name="Content Placeholder 2"/>
          <p:cNvSpPr>
            <a:spLocks noGrp="1"/>
          </p:cNvSpPr>
          <p:nvPr>
            <p:ph idx="1"/>
          </p:nvPr>
        </p:nvSpPr>
        <p:spPr>
          <a:xfrm>
            <a:off x="457200" y="1066800"/>
            <a:ext cx="8229600" cy="5562600"/>
          </a:xfrm>
        </p:spPr>
        <p:txBody>
          <a:bodyPr>
            <a:normAutofit/>
          </a:bodyPr>
          <a:lstStyle/>
          <a:p>
            <a:pPr marL="514350" indent="-514350" algn="just">
              <a:buFont typeface="+mj-lt"/>
              <a:buAutoNum type="arabicPeriod" startAt="3"/>
            </a:pPr>
            <a:r>
              <a:rPr lang="en-US" dirty="0" smtClean="0"/>
              <a:t>Links – Item ③ in figure defines hyperlink. Links are essential feature of all web pages. Links are created using &lt;a&gt; element where a stands for anchor. A link has </a:t>
            </a:r>
            <a:r>
              <a:rPr lang="en-US" dirty="0" smtClean="0">
                <a:solidFill>
                  <a:srgbClr val="FF0000"/>
                </a:solidFill>
              </a:rPr>
              <a:t>two</a:t>
            </a:r>
            <a:r>
              <a:rPr lang="en-US" dirty="0" smtClean="0"/>
              <a:t> main parts-destination and the label.</a:t>
            </a:r>
          </a:p>
          <a:p>
            <a:pPr marL="514350" indent="-514350" algn="just">
              <a:buNone/>
            </a:pPr>
            <a:endParaRPr lang="en-US" dirty="0" smtClean="0"/>
          </a:p>
          <a:p>
            <a:pPr marL="514350" indent="-514350" algn="just">
              <a:buNone/>
            </a:pPr>
            <a:endParaRPr lang="en-US" dirty="0" smtClean="0"/>
          </a:p>
          <a:p>
            <a:pPr marL="514350" indent="-514350" algn="just">
              <a:buNone/>
            </a:pPr>
            <a:endParaRPr lang="en-US" dirty="0" smtClean="0"/>
          </a:p>
          <a:p>
            <a:pPr marL="514350" indent="-514350" algn="just">
              <a:buNone/>
            </a:pPr>
            <a:endParaRPr lang="en-US" dirty="0" smtClean="0"/>
          </a:p>
          <a:p>
            <a:pPr marL="514350" indent="-514350" algn="just">
              <a:buNone/>
            </a:pPr>
            <a:endParaRPr lang="en-US" dirty="0" smtClean="0"/>
          </a:p>
          <a:p>
            <a:pPr marL="514350" indent="-514350" algn="just">
              <a:buNone/>
            </a:pP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22</a:t>
            </a:fld>
            <a:endParaRPr lang="en-US" dirty="0"/>
          </a:p>
        </p:txBody>
      </p:sp>
      <p:pic>
        <p:nvPicPr>
          <p:cNvPr id="6" name="Picture 2" descr="C:\Users\Sumedh\Desktop\New folder\IMG_20200914_125012.jpg"/>
          <p:cNvPicPr>
            <a:picLocks noChangeAspect="1" noChangeArrowheads="1"/>
          </p:cNvPicPr>
          <p:nvPr/>
        </p:nvPicPr>
        <p:blipFill>
          <a:blip r:embed="rId2" cstate="print"/>
          <a:srcRect/>
          <a:stretch>
            <a:fillRect/>
          </a:stretch>
        </p:blipFill>
        <p:spPr bwMode="auto">
          <a:xfrm>
            <a:off x="533400" y="3733800"/>
            <a:ext cx="8229600" cy="2660159"/>
          </a:xfrm>
          <a:prstGeom prst="rect">
            <a:avLst/>
          </a:prstGeom>
          <a:noFill/>
        </p:spPr>
      </p:pic>
      <p:sp>
        <p:nvSpPr>
          <p:cNvPr id="7" name="Date Placeholder 6"/>
          <p:cNvSpPr>
            <a:spLocks noGrp="1"/>
          </p:cNvSpPr>
          <p:nvPr>
            <p:ph type="dt" sz="half" idx="10"/>
          </p:nvPr>
        </p:nvSpPr>
        <p:spPr/>
        <p:txBody>
          <a:bodyPr/>
          <a:lstStyle/>
          <a:p>
            <a:fld id="{A45C2B45-13FA-46A6-970F-1E5B486EA91A}" type="datetime1">
              <a:rPr lang="en-US" smtClean="0"/>
              <a:t>15/11/2020</a:t>
            </a:fld>
            <a:endParaRPr lang="en-US" dirty="0"/>
          </a:p>
        </p:txBody>
      </p:sp>
      <p:sp>
        <p:nvSpPr>
          <p:cNvPr id="8" name="Footer Placeholder 7"/>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Different Link Destinations</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23</a:t>
            </a:fld>
            <a:endParaRPr lang="en-US" dirty="0"/>
          </a:p>
        </p:txBody>
      </p:sp>
      <p:pic>
        <p:nvPicPr>
          <p:cNvPr id="7171" name="Picture 3" descr="C:\Users\Sumedh\Desktop\New folder\IMG_20200914_125100.jpg"/>
          <p:cNvPicPr>
            <a:picLocks noGrp="1" noChangeAspect="1" noChangeArrowheads="1"/>
          </p:cNvPicPr>
          <p:nvPr>
            <p:ph idx="1"/>
          </p:nvPr>
        </p:nvPicPr>
        <p:blipFill>
          <a:blip r:embed="rId2"/>
          <a:srcRect/>
          <a:stretch>
            <a:fillRect/>
          </a:stretch>
        </p:blipFill>
        <p:spPr bwMode="auto">
          <a:xfrm>
            <a:off x="533400" y="914400"/>
            <a:ext cx="8153400" cy="5791200"/>
          </a:xfrm>
          <a:prstGeom prst="rect">
            <a:avLst/>
          </a:prstGeom>
          <a:noFill/>
        </p:spPr>
      </p:pic>
      <p:sp>
        <p:nvSpPr>
          <p:cNvPr id="5" name="Date Placeholder 4"/>
          <p:cNvSpPr>
            <a:spLocks noGrp="1"/>
          </p:cNvSpPr>
          <p:nvPr>
            <p:ph type="dt" sz="half" idx="10"/>
          </p:nvPr>
        </p:nvSpPr>
        <p:spPr/>
        <p:txBody>
          <a:bodyPr/>
          <a:lstStyle/>
          <a:p>
            <a:fld id="{3924DF45-0D96-4F90-821E-9AD55830780B}"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Quick Tour of HTML Elements</a:t>
            </a:r>
            <a:endParaRPr lang="en-US" dirty="0"/>
          </a:p>
        </p:txBody>
      </p:sp>
      <p:sp>
        <p:nvSpPr>
          <p:cNvPr id="3" name="Content Placeholder 2"/>
          <p:cNvSpPr>
            <a:spLocks noGrp="1"/>
          </p:cNvSpPr>
          <p:nvPr>
            <p:ph idx="1"/>
          </p:nvPr>
        </p:nvSpPr>
        <p:spPr>
          <a:xfrm>
            <a:off x="457200" y="1143000"/>
            <a:ext cx="8229600" cy="4983163"/>
          </a:xfrm>
        </p:spPr>
        <p:txBody>
          <a:bodyPr/>
          <a:lstStyle/>
          <a:p>
            <a:pPr marL="514350" indent="-514350" algn="just">
              <a:buFont typeface="+mj-lt"/>
              <a:buAutoNum type="arabicPeriod" startAt="4"/>
            </a:pPr>
            <a:r>
              <a:rPr lang="en-US" dirty="0" smtClean="0"/>
              <a:t>Images – Item ⑤ defines an image. While the &lt;</a:t>
            </a:r>
            <a:r>
              <a:rPr lang="en-US" dirty="0" err="1" smtClean="0"/>
              <a:t>img</a:t>
            </a:r>
            <a:r>
              <a:rPr lang="en-US" dirty="0" smtClean="0"/>
              <a:t>&gt; tag is the oldest method for displaying an image. </a:t>
            </a:r>
          </a:p>
          <a:p>
            <a:pPr marL="514350" indent="-514350">
              <a:buNone/>
            </a:pPr>
            <a:endParaRPr lang="en-US" dirty="0" smtClean="0"/>
          </a:p>
          <a:p>
            <a:pPr marL="514350" indent="-514350">
              <a:buNone/>
            </a:pP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24</a:t>
            </a:fld>
            <a:endParaRPr lang="en-US"/>
          </a:p>
        </p:txBody>
      </p:sp>
      <p:pic>
        <p:nvPicPr>
          <p:cNvPr id="5" name="Picture 2" descr="C:\Users\Sumedh\Desktop\New folder\IMG_20200914_131824.jpg"/>
          <p:cNvPicPr>
            <a:picLocks noChangeAspect="1" noChangeArrowheads="1"/>
          </p:cNvPicPr>
          <p:nvPr/>
        </p:nvPicPr>
        <p:blipFill>
          <a:blip r:embed="rId2" cstate="print"/>
          <a:srcRect/>
          <a:stretch>
            <a:fillRect/>
          </a:stretch>
        </p:blipFill>
        <p:spPr bwMode="auto">
          <a:xfrm>
            <a:off x="457200" y="2768644"/>
            <a:ext cx="8382000" cy="3860756"/>
          </a:xfrm>
          <a:prstGeom prst="rect">
            <a:avLst/>
          </a:prstGeom>
          <a:noFill/>
        </p:spPr>
      </p:pic>
      <p:sp>
        <p:nvSpPr>
          <p:cNvPr id="6" name="Date Placeholder 5"/>
          <p:cNvSpPr>
            <a:spLocks noGrp="1"/>
          </p:cNvSpPr>
          <p:nvPr>
            <p:ph type="dt" sz="half" idx="10"/>
          </p:nvPr>
        </p:nvSpPr>
        <p:spPr/>
        <p:txBody>
          <a:bodyPr/>
          <a:lstStyle/>
          <a:p>
            <a:fld id="{395663AB-6033-4C69-9F70-ACA5231ADB30}" type="datetime1">
              <a:rPr lang="en-US" smtClean="0"/>
              <a:t>15/11/2020</a:t>
            </a:fld>
            <a:endParaRPr lang="en-US"/>
          </a:p>
        </p:txBody>
      </p:sp>
      <p:sp>
        <p:nvSpPr>
          <p:cNvPr id="7" name="Footer Placeholder 6"/>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Quick Tour of HTML Elements</a:t>
            </a:r>
            <a:endParaRPr lang="en-US" dirty="0"/>
          </a:p>
        </p:txBody>
      </p:sp>
      <p:sp>
        <p:nvSpPr>
          <p:cNvPr id="3" name="Content Placeholder 2"/>
          <p:cNvSpPr>
            <a:spLocks noGrp="1"/>
          </p:cNvSpPr>
          <p:nvPr>
            <p:ph idx="1"/>
          </p:nvPr>
        </p:nvSpPr>
        <p:spPr>
          <a:xfrm>
            <a:off x="457200" y="1143000"/>
            <a:ext cx="8229600" cy="4983163"/>
          </a:xfrm>
        </p:spPr>
        <p:txBody>
          <a:bodyPr/>
          <a:lstStyle/>
          <a:p>
            <a:pPr marL="514350" indent="-514350">
              <a:buFont typeface="+mj-lt"/>
              <a:buAutoNum type="arabicPeriod" startAt="4"/>
            </a:pPr>
            <a:endParaRPr lang="en-US" dirty="0" smtClean="0"/>
          </a:p>
          <a:p>
            <a:pPr marL="514350" indent="-514350" algn="just">
              <a:buFont typeface="+mj-lt"/>
              <a:buAutoNum type="arabicPeriod" startAt="4"/>
            </a:pPr>
            <a:r>
              <a:rPr lang="en-US" dirty="0" smtClean="0"/>
              <a:t>div – Item ⑥ in figure illustrates the definition of &lt;div&gt; element. This element is also a container element and is used to create logical grouping of content(text and other HTML elements). &lt;div&gt; element is used to create sections in the HTML document and possible to apply different CSS for each section</a:t>
            </a:r>
          </a:p>
        </p:txBody>
      </p:sp>
      <p:sp>
        <p:nvSpPr>
          <p:cNvPr id="4" name="Slide Number Placeholder 3"/>
          <p:cNvSpPr>
            <a:spLocks noGrp="1"/>
          </p:cNvSpPr>
          <p:nvPr>
            <p:ph type="sldNum" sz="quarter" idx="12"/>
          </p:nvPr>
        </p:nvSpPr>
        <p:spPr/>
        <p:txBody>
          <a:bodyPr/>
          <a:lstStyle/>
          <a:p>
            <a:fld id="{528C707B-006C-4593-B41E-BE391FCD54BA}" type="slidenum">
              <a:rPr lang="en-US" smtClean="0"/>
              <a:pPr/>
              <a:t>25</a:t>
            </a:fld>
            <a:endParaRPr lang="en-US"/>
          </a:p>
        </p:txBody>
      </p:sp>
      <p:sp>
        <p:nvSpPr>
          <p:cNvPr id="5" name="Date Placeholder 4"/>
          <p:cNvSpPr>
            <a:spLocks noGrp="1"/>
          </p:cNvSpPr>
          <p:nvPr>
            <p:ph type="dt" sz="half" idx="10"/>
          </p:nvPr>
        </p:nvSpPr>
        <p:spPr/>
        <p:txBody>
          <a:bodyPr/>
          <a:lstStyle/>
          <a:p>
            <a:fld id="{50090F6D-740F-425C-9EE9-097DE1BE16B6}"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Inline Text Elements</a:t>
            </a:r>
            <a:endParaRPr lang="en-US" dirty="0"/>
          </a:p>
        </p:txBody>
      </p:sp>
      <p:sp>
        <p:nvSpPr>
          <p:cNvPr id="3" name="Content Placeholder 2"/>
          <p:cNvSpPr>
            <a:spLocks noGrp="1"/>
          </p:cNvSpPr>
          <p:nvPr>
            <p:ph idx="1"/>
          </p:nvPr>
        </p:nvSpPr>
        <p:spPr>
          <a:xfrm>
            <a:off x="457200" y="1143000"/>
            <a:ext cx="8229600" cy="4983163"/>
          </a:xfrm>
        </p:spPr>
        <p:txBody>
          <a:bodyPr>
            <a:normAutofit fontScale="70000" lnSpcReduction="20000"/>
          </a:bodyPr>
          <a:lstStyle/>
          <a:p>
            <a:pPr marL="514350" indent="-514350">
              <a:buNone/>
            </a:pPr>
            <a:r>
              <a:rPr lang="en-US" sz="4100" dirty="0" smtClean="0"/>
              <a:t>&lt;a&gt; - Anchor used for Hyperlinks</a:t>
            </a:r>
          </a:p>
          <a:p>
            <a:pPr marL="514350" indent="-514350">
              <a:buNone/>
            </a:pPr>
            <a:r>
              <a:rPr lang="en-US" sz="4100" dirty="0" smtClean="0"/>
              <a:t>&lt;</a:t>
            </a:r>
            <a:r>
              <a:rPr lang="en-US" sz="4100" dirty="0" err="1" smtClean="0"/>
              <a:t>abbr</a:t>
            </a:r>
            <a:r>
              <a:rPr lang="en-US" sz="4100" dirty="0" smtClean="0"/>
              <a:t>&gt; - An abbreviation</a:t>
            </a:r>
          </a:p>
          <a:p>
            <a:pPr marL="514350" indent="-514350">
              <a:buNone/>
            </a:pPr>
            <a:r>
              <a:rPr lang="en-US" sz="4100" dirty="0" smtClean="0"/>
              <a:t>&lt;</a:t>
            </a:r>
            <a:r>
              <a:rPr lang="en-US" sz="4100" dirty="0" err="1" smtClean="0"/>
              <a:t>br</a:t>
            </a:r>
            <a:r>
              <a:rPr lang="en-US" sz="4100" dirty="0" smtClean="0"/>
              <a:t>&gt; - Line Break</a:t>
            </a:r>
          </a:p>
          <a:p>
            <a:pPr marL="514350" indent="-514350">
              <a:buNone/>
            </a:pPr>
            <a:r>
              <a:rPr lang="en-US" sz="4100" dirty="0" smtClean="0"/>
              <a:t>&lt;cite&gt; - Citation(i.e. reference to another work)</a:t>
            </a:r>
          </a:p>
          <a:p>
            <a:pPr marL="514350" indent="-514350">
              <a:buNone/>
            </a:pPr>
            <a:r>
              <a:rPr lang="en-US" sz="4100" dirty="0" smtClean="0"/>
              <a:t>&lt;code&gt; - Used for displaying code</a:t>
            </a:r>
          </a:p>
          <a:p>
            <a:pPr marL="514350" indent="-514350">
              <a:buNone/>
            </a:pPr>
            <a:r>
              <a:rPr lang="en-US" sz="4100" dirty="0" smtClean="0"/>
              <a:t>&lt;</a:t>
            </a:r>
            <a:r>
              <a:rPr lang="en-US" sz="4100" dirty="0" err="1" smtClean="0"/>
              <a:t>em</a:t>
            </a:r>
            <a:r>
              <a:rPr lang="en-US" sz="4100" dirty="0" smtClean="0"/>
              <a:t>&gt; - Emphasis</a:t>
            </a:r>
          </a:p>
          <a:p>
            <a:pPr marL="514350" indent="-514350">
              <a:buNone/>
            </a:pPr>
            <a:r>
              <a:rPr lang="en-US" sz="4100" dirty="0" smtClean="0"/>
              <a:t>&lt;mark&gt; - For displaying highlighted text</a:t>
            </a:r>
          </a:p>
          <a:p>
            <a:pPr marL="514350" indent="-514350">
              <a:buNone/>
            </a:pPr>
            <a:r>
              <a:rPr lang="en-US" sz="4100" dirty="0" smtClean="0"/>
              <a:t>&lt;small&gt; - for displaying copyright or legal notices</a:t>
            </a:r>
          </a:p>
          <a:p>
            <a:pPr marL="514350" indent="-514350">
              <a:buNone/>
            </a:pPr>
            <a:r>
              <a:rPr lang="en-US" sz="4100" dirty="0" smtClean="0"/>
              <a:t>&lt;span&gt; - The inline equivalent of  the &lt;div&gt; element</a:t>
            </a:r>
          </a:p>
          <a:p>
            <a:pPr marL="514350" indent="-514350">
              <a:buNone/>
            </a:pPr>
            <a:r>
              <a:rPr lang="en-US" sz="4100" dirty="0" smtClean="0"/>
              <a:t>&lt;strong&gt; - For content that is strongly important</a:t>
            </a:r>
          </a:p>
          <a:p>
            <a:pPr marL="514350" indent="-514350">
              <a:buNone/>
            </a:pPr>
            <a:r>
              <a:rPr lang="en-US" sz="4100" dirty="0" smtClean="0"/>
              <a:t>&lt;time&gt; - For displaying time and date data </a:t>
            </a:r>
            <a:endParaRPr lang="en-US" dirty="0" smtClean="0"/>
          </a:p>
        </p:txBody>
      </p:sp>
      <p:sp>
        <p:nvSpPr>
          <p:cNvPr id="4" name="Slide Number Placeholder 3"/>
          <p:cNvSpPr>
            <a:spLocks noGrp="1"/>
          </p:cNvSpPr>
          <p:nvPr>
            <p:ph type="sldNum" sz="quarter" idx="12"/>
          </p:nvPr>
        </p:nvSpPr>
        <p:spPr/>
        <p:txBody>
          <a:bodyPr/>
          <a:lstStyle/>
          <a:p>
            <a:fld id="{528C707B-006C-4593-B41E-BE391FCD54BA}" type="slidenum">
              <a:rPr lang="en-US" smtClean="0"/>
              <a:pPr/>
              <a:t>26</a:t>
            </a:fld>
            <a:endParaRPr lang="en-US"/>
          </a:p>
        </p:txBody>
      </p:sp>
      <p:sp>
        <p:nvSpPr>
          <p:cNvPr id="5" name="Date Placeholder 4"/>
          <p:cNvSpPr>
            <a:spLocks noGrp="1"/>
          </p:cNvSpPr>
          <p:nvPr>
            <p:ph type="dt" sz="half" idx="10"/>
          </p:nvPr>
        </p:nvSpPr>
        <p:spPr/>
        <p:txBody>
          <a:bodyPr/>
          <a:lstStyle/>
          <a:p>
            <a:fld id="{F8A9D08D-BEDC-47C0-BEE4-07FB8EBDB41D}"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Character Entities</a:t>
            </a:r>
            <a:endParaRPr lang="en-US" dirty="0"/>
          </a:p>
        </p:txBody>
      </p:sp>
      <p:graphicFrame>
        <p:nvGraphicFramePr>
          <p:cNvPr id="5" name="Content Placeholder 4"/>
          <p:cNvGraphicFramePr>
            <a:graphicFrameLocks noGrp="1"/>
          </p:cNvGraphicFramePr>
          <p:nvPr>
            <p:ph idx="1"/>
          </p:nvPr>
        </p:nvGraphicFramePr>
        <p:xfrm>
          <a:off x="457200" y="1143000"/>
          <a:ext cx="8318818" cy="5181601"/>
        </p:xfrm>
        <a:graphic>
          <a:graphicData uri="http://schemas.openxmlformats.org/drawingml/2006/table">
            <a:tbl>
              <a:tblPr firstRow="1" bandRow="1">
                <a:tableStyleId>{5C22544A-7EE6-4342-B048-85BDC9FD1C3A}</a:tableStyleId>
              </a:tblPr>
              <a:tblGrid>
                <a:gridCol w="1371600"/>
                <a:gridCol w="1447800"/>
                <a:gridCol w="5499418"/>
              </a:tblGrid>
              <a:tr h="662310">
                <a:tc>
                  <a:txBody>
                    <a:bodyPr/>
                    <a:lstStyle/>
                    <a:p>
                      <a:r>
                        <a:rPr lang="en-US" sz="2800" dirty="0" smtClean="0"/>
                        <a:t>Name</a:t>
                      </a:r>
                      <a:endParaRPr lang="en-US" sz="2800" dirty="0"/>
                    </a:p>
                  </a:txBody>
                  <a:tcPr/>
                </a:tc>
                <a:tc>
                  <a:txBody>
                    <a:bodyPr/>
                    <a:lstStyle/>
                    <a:p>
                      <a:r>
                        <a:rPr lang="en-US" sz="2800" dirty="0" smtClean="0"/>
                        <a:t>Number</a:t>
                      </a:r>
                      <a:endParaRPr lang="en-US" sz="2800" dirty="0"/>
                    </a:p>
                  </a:txBody>
                  <a:tcPr/>
                </a:tc>
                <a:tc>
                  <a:txBody>
                    <a:bodyPr/>
                    <a:lstStyle/>
                    <a:p>
                      <a:pPr algn="ctr"/>
                      <a:r>
                        <a:rPr lang="en-US" sz="2800" dirty="0" smtClean="0"/>
                        <a:t>Description</a:t>
                      </a:r>
                      <a:endParaRPr lang="en-US" sz="2800" dirty="0"/>
                    </a:p>
                  </a:txBody>
                  <a:tcPr/>
                </a:tc>
              </a:tr>
              <a:tr h="1207741">
                <a:tc>
                  <a:txBody>
                    <a:bodyPr/>
                    <a:lstStyle/>
                    <a:p>
                      <a:r>
                        <a:rPr lang="en-US" sz="2800" dirty="0" smtClean="0"/>
                        <a:t>&amp;</a:t>
                      </a:r>
                      <a:r>
                        <a:rPr lang="en-US" sz="2800" dirty="0" err="1" smtClean="0"/>
                        <a:t>nbsp</a:t>
                      </a:r>
                      <a:r>
                        <a:rPr lang="en-US" sz="2800" dirty="0" smtClean="0"/>
                        <a:t>;</a:t>
                      </a:r>
                      <a:endParaRPr lang="en-US" sz="2800" dirty="0"/>
                    </a:p>
                  </a:txBody>
                  <a:tcPr/>
                </a:tc>
                <a:tc>
                  <a:txBody>
                    <a:bodyPr/>
                    <a:lstStyle/>
                    <a:p>
                      <a:r>
                        <a:rPr lang="en-US" sz="2800" dirty="0" smtClean="0"/>
                        <a:t>&amp;#160;</a:t>
                      </a:r>
                      <a:endParaRPr lang="en-US" sz="2800" dirty="0"/>
                    </a:p>
                  </a:txBody>
                  <a:tcPr/>
                </a:tc>
                <a:tc>
                  <a:txBody>
                    <a:bodyPr/>
                    <a:lstStyle/>
                    <a:p>
                      <a:r>
                        <a:rPr lang="en-US" sz="2800" dirty="0" err="1" smtClean="0"/>
                        <a:t>Nonbreakable</a:t>
                      </a:r>
                      <a:r>
                        <a:rPr lang="en-US" sz="2800" dirty="0" smtClean="0"/>
                        <a:t> space; browser ignores multiple</a:t>
                      </a:r>
                      <a:r>
                        <a:rPr lang="en-US" sz="2800" baseline="0" dirty="0" smtClean="0"/>
                        <a:t> spaces</a:t>
                      </a:r>
                      <a:endParaRPr lang="en-US" sz="2800" dirty="0"/>
                    </a:p>
                  </a:txBody>
                  <a:tcPr/>
                </a:tc>
              </a:tr>
              <a:tr h="662310">
                <a:tc>
                  <a:txBody>
                    <a:bodyPr/>
                    <a:lstStyle/>
                    <a:p>
                      <a:r>
                        <a:rPr lang="en-US" sz="2800" dirty="0" smtClean="0"/>
                        <a:t>&amp;</a:t>
                      </a:r>
                      <a:r>
                        <a:rPr lang="en-US" sz="2800" dirty="0" err="1" smtClean="0"/>
                        <a:t>lt</a:t>
                      </a:r>
                      <a:r>
                        <a:rPr lang="en-US" sz="2800" dirty="0" smtClean="0"/>
                        <a:t>;</a:t>
                      </a:r>
                      <a:endParaRPr lang="en-US" sz="2800" dirty="0"/>
                    </a:p>
                  </a:txBody>
                  <a:tcPr/>
                </a:tc>
                <a:tc>
                  <a:txBody>
                    <a:bodyPr/>
                    <a:lstStyle/>
                    <a:p>
                      <a:r>
                        <a:rPr lang="en-US" sz="2800" dirty="0" smtClean="0"/>
                        <a:t>&amp;#60</a:t>
                      </a:r>
                      <a:endParaRPr lang="en-US" sz="2800" dirty="0"/>
                    </a:p>
                  </a:txBody>
                  <a:tcPr/>
                </a:tc>
                <a:tc>
                  <a:txBody>
                    <a:bodyPr/>
                    <a:lstStyle/>
                    <a:p>
                      <a:r>
                        <a:rPr lang="en-US" sz="2800" dirty="0" smtClean="0"/>
                        <a:t>Less than symbol (“&lt;“)</a:t>
                      </a:r>
                      <a:endParaRPr lang="en-US" sz="2800" dirty="0"/>
                    </a:p>
                  </a:txBody>
                  <a:tcPr/>
                </a:tc>
              </a:tr>
              <a:tr h="662310">
                <a:tc>
                  <a:txBody>
                    <a:bodyPr/>
                    <a:lstStyle/>
                    <a:p>
                      <a:r>
                        <a:rPr lang="en-US" sz="2800" dirty="0" smtClean="0"/>
                        <a:t>&amp;</a:t>
                      </a:r>
                      <a:r>
                        <a:rPr lang="en-US" sz="2800" dirty="0" err="1" smtClean="0"/>
                        <a:t>gt</a:t>
                      </a:r>
                      <a:r>
                        <a:rPr lang="en-US" sz="2800" dirty="0" smtClean="0"/>
                        <a:t>;</a:t>
                      </a:r>
                      <a:endParaRPr lang="en-US" sz="2800" dirty="0"/>
                    </a:p>
                  </a:txBody>
                  <a:tcPr/>
                </a:tc>
                <a:tc>
                  <a:txBody>
                    <a:bodyPr/>
                    <a:lstStyle/>
                    <a:p>
                      <a:r>
                        <a:rPr lang="en-US" sz="2800" dirty="0" smtClean="0"/>
                        <a:t>&amp;#62;</a:t>
                      </a:r>
                      <a:endParaRPr lang="en-US" sz="2800" dirty="0"/>
                    </a:p>
                  </a:txBody>
                  <a:tcPr/>
                </a:tc>
                <a:tc>
                  <a:txBody>
                    <a:bodyPr/>
                    <a:lstStyle/>
                    <a:p>
                      <a:r>
                        <a:rPr lang="en-US" sz="2800" dirty="0" smtClean="0"/>
                        <a:t>Greater than symbol (“&gt;”)</a:t>
                      </a:r>
                      <a:endParaRPr lang="en-US" sz="2800" dirty="0"/>
                    </a:p>
                  </a:txBody>
                  <a:tcPr/>
                </a:tc>
              </a:tr>
              <a:tr h="662310">
                <a:tc>
                  <a:txBody>
                    <a:bodyPr/>
                    <a:lstStyle/>
                    <a:p>
                      <a:r>
                        <a:rPr lang="en-US" sz="2800" dirty="0" smtClean="0"/>
                        <a:t>&amp;copy;</a:t>
                      </a:r>
                      <a:endParaRPr lang="en-US" sz="2800" dirty="0"/>
                    </a:p>
                  </a:txBody>
                  <a:tcPr/>
                </a:tc>
                <a:tc>
                  <a:txBody>
                    <a:bodyPr/>
                    <a:lstStyle/>
                    <a:p>
                      <a:r>
                        <a:rPr lang="en-US" sz="2800" dirty="0" smtClean="0"/>
                        <a:t>&amp;#169;</a:t>
                      </a:r>
                      <a:endParaRPr lang="en-US" sz="2800" dirty="0"/>
                    </a:p>
                  </a:txBody>
                  <a:tcPr/>
                </a:tc>
                <a:tc>
                  <a:txBody>
                    <a:bodyPr/>
                    <a:lstStyle/>
                    <a:p>
                      <a:r>
                        <a:rPr lang="en-US" sz="2800" dirty="0" smtClean="0"/>
                        <a:t>The ©</a:t>
                      </a:r>
                      <a:r>
                        <a:rPr lang="en-US" sz="2800" baseline="0" dirty="0" smtClean="0"/>
                        <a:t> </a:t>
                      </a:r>
                      <a:r>
                        <a:rPr lang="en-US" sz="2800" dirty="0" smtClean="0"/>
                        <a:t>Copyright symbol</a:t>
                      </a:r>
                      <a:endParaRPr lang="en-US" sz="2800" dirty="0"/>
                    </a:p>
                  </a:txBody>
                  <a:tcPr/>
                </a:tc>
              </a:tr>
              <a:tr h="662310">
                <a:tc>
                  <a:txBody>
                    <a:bodyPr/>
                    <a:lstStyle/>
                    <a:p>
                      <a:r>
                        <a:rPr lang="en-US" sz="2800" dirty="0" smtClean="0"/>
                        <a:t>&amp;euro;</a:t>
                      </a:r>
                      <a:endParaRPr lang="en-US" sz="2800" dirty="0"/>
                    </a:p>
                  </a:txBody>
                  <a:tcPr/>
                </a:tc>
                <a:tc>
                  <a:txBody>
                    <a:bodyPr/>
                    <a:lstStyle/>
                    <a:p>
                      <a:r>
                        <a:rPr lang="en-US" sz="2800" dirty="0" smtClean="0"/>
                        <a:t>&amp;#8364;</a:t>
                      </a:r>
                      <a:endParaRPr lang="en-US" sz="2800" dirty="0"/>
                    </a:p>
                  </a:txBody>
                  <a:tcPr/>
                </a:tc>
                <a:tc>
                  <a:txBody>
                    <a:bodyPr/>
                    <a:lstStyle/>
                    <a:p>
                      <a:r>
                        <a:rPr lang="en-US" sz="2800" dirty="0" smtClean="0"/>
                        <a:t>The € euro symbol</a:t>
                      </a:r>
                      <a:endParaRPr lang="en-US" sz="2800" dirty="0"/>
                    </a:p>
                  </a:txBody>
                  <a:tcPr/>
                </a:tc>
              </a:tr>
              <a:tr h="662310">
                <a:tc>
                  <a:txBody>
                    <a:bodyPr/>
                    <a:lstStyle/>
                    <a:p>
                      <a:r>
                        <a:rPr lang="en-US" sz="2800" dirty="0" smtClean="0"/>
                        <a:t>&amp;trade;</a:t>
                      </a:r>
                      <a:endParaRPr lang="en-US" sz="2800" dirty="0"/>
                    </a:p>
                  </a:txBody>
                  <a:tcPr/>
                </a:tc>
                <a:tc>
                  <a:txBody>
                    <a:bodyPr/>
                    <a:lstStyle/>
                    <a:p>
                      <a:r>
                        <a:rPr lang="en-US" sz="2800" dirty="0" smtClean="0"/>
                        <a:t>&amp;#8482;</a:t>
                      </a:r>
                      <a:endParaRPr lang="en-US" sz="2800" dirty="0"/>
                    </a:p>
                  </a:txBody>
                  <a:tcPr/>
                </a:tc>
                <a:tc>
                  <a:txBody>
                    <a:bodyPr/>
                    <a:lstStyle/>
                    <a:p>
                      <a:r>
                        <a:rPr lang="en-US" sz="2800" dirty="0" smtClean="0"/>
                        <a:t>The </a:t>
                      </a:r>
                      <a:r>
                        <a:rPr lang="en-US" sz="2800" baseline="30000" dirty="0" smtClean="0"/>
                        <a:t>TM</a:t>
                      </a:r>
                      <a:r>
                        <a:rPr lang="en-US" sz="2800" dirty="0" smtClean="0"/>
                        <a:t> trademark symbol</a:t>
                      </a:r>
                      <a:endParaRPr lang="en-US" sz="2800" dirty="0"/>
                    </a:p>
                  </a:txBody>
                  <a:tcPr/>
                </a:tc>
              </a:tr>
            </a:tbl>
          </a:graphicData>
        </a:graphic>
      </p:graphicFrame>
      <p:sp>
        <p:nvSpPr>
          <p:cNvPr id="4" name="Slide Number Placeholder 3"/>
          <p:cNvSpPr>
            <a:spLocks noGrp="1"/>
          </p:cNvSpPr>
          <p:nvPr>
            <p:ph type="sldNum" sz="quarter" idx="12"/>
          </p:nvPr>
        </p:nvSpPr>
        <p:spPr/>
        <p:txBody>
          <a:bodyPr/>
          <a:lstStyle/>
          <a:p>
            <a:fld id="{528C707B-006C-4593-B41E-BE391FCD54BA}" type="slidenum">
              <a:rPr lang="en-US" smtClean="0"/>
              <a:pPr/>
              <a:t>27</a:t>
            </a:fld>
            <a:endParaRPr lang="en-US"/>
          </a:p>
        </p:txBody>
      </p:sp>
      <p:sp>
        <p:nvSpPr>
          <p:cNvPr id="6" name="Date Placeholder 5"/>
          <p:cNvSpPr>
            <a:spLocks noGrp="1"/>
          </p:cNvSpPr>
          <p:nvPr>
            <p:ph type="dt" sz="half" idx="10"/>
          </p:nvPr>
        </p:nvSpPr>
        <p:spPr/>
        <p:txBody>
          <a:bodyPr/>
          <a:lstStyle/>
          <a:p>
            <a:fld id="{91089601-E55E-482F-A997-9D72090072C6}" type="datetime1">
              <a:rPr lang="en-US" smtClean="0"/>
              <a:t>15/11/2020</a:t>
            </a:fld>
            <a:endParaRPr lang="en-US"/>
          </a:p>
        </p:txBody>
      </p:sp>
      <p:sp>
        <p:nvSpPr>
          <p:cNvPr id="7" name="Footer Placeholder 6"/>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Lists</a:t>
            </a:r>
            <a:endParaRPr lang="en-US" dirty="0"/>
          </a:p>
        </p:txBody>
      </p:sp>
      <p:sp>
        <p:nvSpPr>
          <p:cNvPr id="3" name="Content Placeholder 2"/>
          <p:cNvSpPr>
            <a:spLocks noGrp="1"/>
          </p:cNvSpPr>
          <p:nvPr>
            <p:ph idx="1"/>
          </p:nvPr>
        </p:nvSpPr>
        <p:spPr>
          <a:xfrm>
            <a:off x="457200" y="1143000"/>
            <a:ext cx="8229600" cy="4983163"/>
          </a:xfrm>
        </p:spPr>
        <p:txBody>
          <a:bodyPr>
            <a:normAutofit lnSpcReduction="10000"/>
          </a:bodyPr>
          <a:lstStyle/>
          <a:p>
            <a:pPr marL="514350" indent="-514350">
              <a:buNone/>
            </a:pPr>
            <a:r>
              <a:rPr lang="en-US" dirty="0" smtClean="0"/>
              <a:t>HTML provides </a:t>
            </a:r>
            <a:r>
              <a:rPr lang="en-US" dirty="0" smtClean="0">
                <a:solidFill>
                  <a:srgbClr val="FF0000"/>
                </a:solidFill>
              </a:rPr>
              <a:t>three</a:t>
            </a:r>
            <a:r>
              <a:rPr lang="en-US" dirty="0" smtClean="0"/>
              <a:t> types of lists-</a:t>
            </a:r>
          </a:p>
          <a:p>
            <a:pPr marL="514350" indent="-514350" algn="just">
              <a:buFont typeface="+mj-lt"/>
              <a:buAutoNum type="arabicPeriod"/>
            </a:pPr>
            <a:r>
              <a:rPr lang="en-US" dirty="0" smtClean="0"/>
              <a:t>Unordered List – Collection of items in no particular order; these are by default rendered by the browser as a bulleted list</a:t>
            </a:r>
          </a:p>
          <a:p>
            <a:pPr marL="514350" indent="-514350" algn="just">
              <a:buFont typeface="+mj-lt"/>
              <a:buAutoNum type="arabicPeriod"/>
            </a:pPr>
            <a:r>
              <a:rPr lang="en-US" dirty="0" smtClean="0"/>
              <a:t>Ordered List – Collection of items that have a set order; these are by default rendered by the browser as a numbered list.</a:t>
            </a:r>
          </a:p>
          <a:p>
            <a:pPr marL="514350" indent="-514350" algn="just">
              <a:buFont typeface="+mj-lt"/>
              <a:buAutoNum type="arabicPeriod"/>
            </a:pPr>
            <a:r>
              <a:rPr lang="en-US" dirty="0" smtClean="0"/>
              <a:t>Definition List – Collection of name and definition pairs. The most common example of definition list would be a FAQ list</a:t>
            </a:r>
          </a:p>
          <a:p>
            <a:pPr marL="514350" indent="-514350">
              <a:buFont typeface="+mj-lt"/>
              <a:buAutoNum type="arabicPeriod"/>
            </a:pPr>
            <a:endParaRPr lang="en-US" dirty="0" smtClean="0"/>
          </a:p>
        </p:txBody>
      </p:sp>
      <p:sp>
        <p:nvSpPr>
          <p:cNvPr id="4" name="Slide Number Placeholder 3"/>
          <p:cNvSpPr>
            <a:spLocks noGrp="1"/>
          </p:cNvSpPr>
          <p:nvPr>
            <p:ph type="sldNum" sz="quarter" idx="12"/>
          </p:nvPr>
        </p:nvSpPr>
        <p:spPr/>
        <p:txBody>
          <a:bodyPr/>
          <a:lstStyle/>
          <a:p>
            <a:fld id="{528C707B-006C-4593-B41E-BE391FCD54BA}" type="slidenum">
              <a:rPr lang="en-US" smtClean="0"/>
              <a:pPr/>
              <a:t>28</a:t>
            </a:fld>
            <a:endParaRPr lang="en-US"/>
          </a:p>
        </p:txBody>
      </p:sp>
      <p:sp>
        <p:nvSpPr>
          <p:cNvPr id="5" name="Date Placeholder 4"/>
          <p:cNvSpPr>
            <a:spLocks noGrp="1"/>
          </p:cNvSpPr>
          <p:nvPr>
            <p:ph type="dt" sz="half" idx="10"/>
          </p:nvPr>
        </p:nvSpPr>
        <p:spPr/>
        <p:txBody>
          <a:bodyPr/>
          <a:lstStyle/>
          <a:p>
            <a:fld id="{9AE9D90C-370F-495B-954B-6BD4F75965BD}"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Unordered List</a:t>
            </a:r>
            <a:endParaRPr lang="en-US" dirty="0"/>
          </a:p>
        </p:txBody>
      </p:sp>
      <p:sp>
        <p:nvSpPr>
          <p:cNvPr id="3" name="Content Placeholder 2"/>
          <p:cNvSpPr>
            <a:spLocks noGrp="1"/>
          </p:cNvSpPr>
          <p:nvPr>
            <p:ph sz="half" idx="1"/>
          </p:nvPr>
        </p:nvSpPr>
        <p:spPr/>
        <p:txBody>
          <a:bodyPr>
            <a:normAutofit fontScale="92500"/>
          </a:bodyPr>
          <a:lstStyle/>
          <a:p>
            <a:pPr algn="ctr">
              <a:buNone/>
            </a:pPr>
            <a:r>
              <a:rPr lang="en-US" dirty="0" smtClean="0"/>
              <a:t>HTML Code</a:t>
            </a:r>
          </a:p>
          <a:p>
            <a:pPr>
              <a:buNone/>
            </a:pPr>
            <a:r>
              <a:rPr lang="en-US" sz="3600" dirty="0" smtClean="0"/>
              <a:t>&lt;</a:t>
            </a:r>
            <a:r>
              <a:rPr lang="en-US" sz="3600" dirty="0" err="1" smtClean="0"/>
              <a:t>ul</a:t>
            </a:r>
            <a:r>
              <a:rPr lang="en-US" sz="3600" dirty="0" smtClean="0"/>
              <a:t>&gt;</a:t>
            </a:r>
          </a:p>
          <a:p>
            <a:pPr>
              <a:buNone/>
            </a:pPr>
            <a:r>
              <a:rPr lang="en-US" sz="3600" dirty="0" smtClean="0"/>
              <a:t>	&lt;</a:t>
            </a:r>
            <a:r>
              <a:rPr lang="en-US" sz="3600" dirty="0" err="1" smtClean="0"/>
              <a:t>li</a:t>
            </a:r>
            <a:r>
              <a:rPr lang="en-US" sz="3600" dirty="0" smtClean="0"/>
              <a:t>&gt; Home &lt;/</a:t>
            </a:r>
            <a:r>
              <a:rPr lang="en-US" sz="3600" dirty="0" err="1" smtClean="0"/>
              <a:t>li</a:t>
            </a:r>
            <a:r>
              <a:rPr lang="en-US" sz="3600" dirty="0" smtClean="0"/>
              <a:t>&gt;</a:t>
            </a:r>
          </a:p>
          <a:p>
            <a:pPr>
              <a:buNone/>
            </a:pPr>
            <a:r>
              <a:rPr lang="en-US" sz="3600" dirty="0" smtClean="0"/>
              <a:t>	&lt;</a:t>
            </a:r>
            <a:r>
              <a:rPr lang="en-US" sz="3600" dirty="0" err="1" smtClean="0"/>
              <a:t>li</a:t>
            </a:r>
            <a:r>
              <a:rPr lang="en-US" sz="3600" dirty="0" smtClean="0"/>
              <a:t>&gt; About Us &lt;/</a:t>
            </a:r>
            <a:r>
              <a:rPr lang="en-US" sz="3600" dirty="0" err="1" smtClean="0"/>
              <a:t>li</a:t>
            </a:r>
            <a:r>
              <a:rPr lang="en-US" sz="3600" dirty="0" smtClean="0"/>
              <a:t>&gt;</a:t>
            </a:r>
          </a:p>
          <a:p>
            <a:pPr>
              <a:buNone/>
            </a:pPr>
            <a:r>
              <a:rPr lang="en-US" sz="3600" dirty="0" smtClean="0"/>
              <a:t>	&lt;</a:t>
            </a:r>
            <a:r>
              <a:rPr lang="en-US" sz="3600" dirty="0" err="1" smtClean="0"/>
              <a:t>li</a:t>
            </a:r>
            <a:r>
              <a:rPr lang="en-US" sz="3600" dirty="0" smtClean="0"/>
              <a:t>&gt; Products &lt;/</a:t>
            </a:r>
            <a:r>
              <a:rPr lang="en-US" sz="3600" dirty="0" err="1" smtClean="0"/>
              <a:t>li</a:t>
            </a:r>
            <a:r>
              <a:rPr lang="en-US" sz="3600" dirty="0" smtClean="0"/>
              <a:t>&gt;</a:t>
            </a:r>
          </a:p>
          <a:p>
            <a:pPr>
              <a:buNone/>
            </a:pPr>
            <a:r>
              <a:rPr lang="en-US" sz="3600" dirty="0" smtClean="0"/>
              <a:t>	&lt;</a:t>
            </a:r>
            <a:r>
              <a:rPr lang="en-US" sz="3600" dirty="0" err="1" smtClean="0"/>
              <a:t>li</a:t>
            </a:r>
            <a:r>
              <a:rPr lang="en-US" sz="3600" dirty="0" smtClean="0"/>
              <a:t>&gt; Contact Us &lt;/</a:t>
            </a:r>
            <a:r>
              <a:rPr lang="en-US" sz="3600" dirty="0" err="1" smtClean="0"/>
              <a:t>li</a:t>
            </a:r>
            <a:r>
              <a:rPr lang="en-US" sz="3600" dirty="0" smtClean="0"/>
              <a:t>&gt;</a:t>
            </a:r>
          </a:p>
          <a:p>
            <a:pPr>
              <a:buNone/>
            </a:pPr>
            <a:r>
              <a:rPr lang="en-US" sz="3600" dirty="0" smtClean="0"/>
              <a:t>&lt;/</a:t>
            </a:r>
            <a:r>
              <a:rPr lang="en-US" sz="3600" dirty="0" err="1" smtClean="0"/>
              <a:t>ul</a:t>
            </a:r>
            <a:r>
              <a:rPr lang="en-US" sz="3600" dirty="0" smtClean="0"/>
              <a:t>&gt;</a:t>
            </a:r>
            <a:endParaRPr lang="en-US" sz="3600" dirty="0"/>
          </a:p>
        </p:txBody>
      </p:sp>
      <p:sp>
        <p:nvSpPr>
          <p:cNvPr id="4" name="Content Placeholder 3"/>
          <p:cNvSpPr>
            <a:spLocks noGrp="1"/>
          </p:cNvSpPr>
          <p:nvPr>
            <p:ph sz="half" idx="2"/>
          </p:nvPr>
        </p:nvSpPr>
        <p:spPr/>
        <p:txBody>
          <a:bodyPr>
            <a:normAutofit fontScale="92500"/>
          </a:bodyPr>
          <a:lstStyle/>
          <a:p>
            <a:pPr algn="ctr">
              <a:buNone/>
            </a:pPr>
            <a:r>
              <a:rPr lang="en-US" dirty="0" smtClean="0"/>
              <a:t>Sample Output</a:t>
            </a:r>
          </a:p>
          <a:p>
            <a:r>
              <a:rPr lang="en-US" sz="5800" dirty="0" smtClean="0"/>
              <a:t>Home</a:t>
            </a:r>
          </a:p>
          <a:p>
            <a:r>
              <a:rPr lang="en-US" sz="5800" dirty="0" smtClean="0"/>
              <a:t>About Us</a:t>
            </a:r>
          </a:p>
          <a:p>
            <a:r>
              <a:rPr lang="en-US" sz="5800" dirty="0" smtClean="0"/>
              <a:t>Products</a:t>
            </a:r>
          </a:p>
          <a:p>
            <a:r>
              <a:rPr lang="en-US" sz="5800" dirty="0" smtClean="0"/>
              <a:t>Contact Us</a:t>
            </a:r>
          </a:p>
          <a:p>
            <a:pPr>
              <a:buNone/>
            </a:pPr>
            <a:endParaRPr lang="en-US" dirty="0" smtClean="0"/>
          </a:p>
        </p:txBody>
      </p:sp>
      <p:sp>
        <p:nvSpPr>
          <p:cNvPr id="5" name="Slide Number Placeholder 4"/>
          <p:cNvSpPr>
            <a:spLocks noGrp="1"/>
          </p:cNvSpPr>
          <p:nvPr>
            <p:ph type="sldNum" sz="quarter" idx="12"/>
          </p:nvPr>
        </p:nvSpPr>
        <p:spPr/>
        <p:txBody>
          <a:bodyPr/>
          <a:lstStyle/>
          <a:p>
            <a:fld id="{528C707B-006C-4593-B41E-BE391FCD54BA}" type="slidenum">
              <a:rPr lang="en-US" smtClean="0"/>
              <a:pPr/>
              <a:t>29</a:t>
            </a:fld>
            <a:endParaRPr lang="en-US"/>
          </a:p>
        </p:txBody>
      </p:sp>
      <p:sp>
        <p:nvSpPr>
          <p:cNvPr id="6" name="Date Placeholder 5"/>
          <p:cNvSpPr>
            <a:spLocks noGrp="1"/>
          </p:cNvSpPr>
          <p:nvPr>
            <p:ph type="dt" sz="half" idx="10"/>
          </p:nvPr>
        </p:nvSpPr>
        <p:spPr/>
        <p:txBody>
          <a:bodyPr/>
          <a:lstStyle/>
          <a:p>
            <a:fld id="{342B3E77-B409-49F2-9AFF-E7CF2BA704EA}" type="datetime1">
              <a:rPr lang="en-US" smtClean="0"/>
              <a:t>15/11/2020</a:t>
            </a:fld>
            <a:endParaRPr lang="en-US"/>
          </a:p>
        </p:txBody>
      </p:sp>
      <p:sp>
        <p:nvSpPr>
          <p:cNvPr id="7" name="Footer Placeholder 6"/>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Topics to Cover</a:t>
            </a:r>
            <a:endParaRPr lang="en-US" dirty="0"/>
          </a:p>
        </p:txBody>
      </p:sp>
      <p:sp>
        <p:nvSpPr>
          <p:cNvPr id="3" name="Content Placeholder 2"/>
          <p:cNvSpPr>
            <a:spLocks noGrp="1"/>
          </p:cNvSpPr>
          <p:nvPr>
            <p:ph idx="1"/>
          </p:nvPr>
        </p:nvSpPr>
        <p:spPr>
          <a:xfrm>
            <a:off x="457200" y="1143000"/>
            <a:ext cx="8229600" cy="5257800"/>
          </a:xfrm>
        </p:spPr>
        <p:txBody>
          <a:bodyPr>
            <a:noAutofit/>
          </a:bodyPr>
          <a:lstStyle/>
          <a:p>
            <a:pPr algn="just"/>
            <a:r>
              <a:rPr lang="en-US" sz="5400" dirty="0" smtClean="0"/>
              <a:t>Structure </a:t>
            </a:r>
            <a:r>
              <a:rPr lang="en-US" sz="5400" dirty="0"/>
              <a:t>of HTML Documents, </a:t>
            </a:r>
            <a:endParaRPr lang="en-US" sz="5400" dirty="0" smtClean="0"/>
          </a:p>
          <a:p>
            <a:pPr algn="just"/>
            <a:r>
              <a:rPr lang="en-US" sz="5400" dirty="0" smtClean="0"/>
              <a:t>Quick </a:t>
            </a:r>
            <a:r>
              <a:rPr lang="en-US" sz="5400" dirty="0"/>
              <a:t>Tour of HTML Elements, </a:t>
            </a:r>
            <a:endParaRPr lang="en-US" sz="5400" dirty="0" smtClean="0"/>
          </a:p>
          <a:p>
            <a:pPr algn="just"/>
            <a:r>
              <a:rPr lang="en-US" sz="5400" dirty="0" smtClean="0"/>
              <a:t>HTML5 </a:t>
            </a:r>
            <a:r>
              <a:rPr lang="en-US" sz="5400" dirty="0"/>
              <a:t>Semantic Structure </a:t>
            </a:r>
            <a:r>
              <a:rPr lang="en-US" sz="5400" dirty="0" smtClean="0"/>
              <a:t>Elements,</a:t>
            </a:r>
          </a:p>
          <a:p>
            <a:pPr>
              <a:buNone/>
            </a:pPr>
            <a:endParaRPr lang="en-US" sz="5400"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3</a:t>
            </a:fld>
            <a:endParaRPr lang="en-US" dirty="0"/>
          </a:p>
        </p:txBody>
      </p:sp>
      <p:sp>
        <p:nvSpPr>
          <p:cNvPr id="5" name="Date Placeholder 4"/>
          <p:cNvSpPr>
            <a:spLocks noGrp="1"/>
          </p:cNvSpPr>
          <p:nvPr>
            <p:ph type="dt" sz="half" idx="10"/>
          </p:nvPr>
        </p:nvSpPr>
        <p:spPr/>
        <p:txBody>
          <a:bodyPr/>
          <a:lstStyle/>
          <a:p>
            <a:fld id="{B83A8079-240B-42AE-A826-E693990316B9}"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Ordered List</a:t>
            </a:r>
            <a:endParaRPr lang="en-US" dirty="0"/>
          </a:p>
        </p:txBody>
      </p:sp>
      <p:sp>
        <p:nvSpPr>
          <p:cNvPr id="3" name="Content Placeholder 2"/>
          <p:cNvSpPr>
            <a:spLocks noGrp="1"/>
          </p:cNvSpPr>
          <p:nvPr>
            <p:ph sz="half" idx="1"/>
          </p:nvPr>
        </p:nvSpPr>
        <p:spPr/>
        <p:txBody>
          <a:bodyPr>
            <a:normAutofit fontScale="70000" lnSpcReduction="20000"/>
          </a:bodyPr>
          <a:lstStyle/>
          <a:p>
            <a:pPr algn="ctr">
              <a:buNone/>
            </a:pPr>
            <a:r>
              <a:rPr lang="en-US" dirty="0" smtClean="0"/>
              <a:t>HTML Code</a:t>
            </a:r>
          </a:p>
          <a:p>
            <a:pPr>
              <a:buNone/>
            </a:pPr>
            <a:r>
              <a:rPr lang="en-US" dirty="0" smtClean="0"/>
              <a:t>&lt;</a:t>
            </a:r>
            <a:r>
              <a:rPr lang="en-US" dirty="0" err="1" smtClean="0"/>
              <a:t>ol</a:t>
            </a:r>
            <a:r>
              <a:rPr lang="en-US" dirty="0" smtClean="0"/>
              <a:t>&gt;</a:t>
            </a:r>
          </a:p>
          <a:p>
            <a:pPr>
              <a:buNone/>
            </a:pPr>
            <a:r>
              <a:rPr lang="en-US" dirty="0" smtClean="0"/>
              <a:t>	&lt;</a:t>
            </a:r>
            <a:r>
              <a:rPr lang="en-US" dirty="0" err="1" smtClean="0"/>
              <a:t>li</a:t>
            </a:r>
            <a:r>
              <a:rPr lang="en-US" dirty="0" smtClean="0"/>
              <a:t>&gt; Introduction &lt;/</a:t>
            </a:r>
            <a:r>
              <a:rPr lang="en-US" dirty="0" err="1" smtClean="0"/>
              <a:t>li</a:t>
            </a:r>
            <a:r>
              <a:rPr lang="en-US" dirty="0" smtClean="0"/>
              <a:t>&gt;</a:t>
            </a:r>
          </a:p>
          <a:p>
            <a:pPr>
              <a:buNone/>
            </a:pPr>
            <a:r>
              <a:rPr lang="en-US" dirty="0" smtClean="0"/>
              <a:t>	&lt;</a:t>
            </a:r>
            <a:r>
              <a:rPr lang="en-US" dirty="0" err="1" smtClean="0"/>
              <a:t>li</a:t>
            </a:r>
            <a:r>
              <a:rPr lang="en-US" dirty="0" smtClean="0"/>
              <a:t>&gt; Background &lt;/</a:t>
            </a:r>
            <a:r>
              <a:rPr lang="en-US" dirty="0" err="1" smtClean="0"/>
              <a:t>li</a:t>
            </a:r>
            <a:r>
              <a:rPr lang="en-US" dirty="0" smtClean="0"/>
              <a:t>&gt;</a:t>
            </a:r>
          </a:p>
          <a:p>
            <a:pPr>
              <a:buNone/>
            </a:pPr>
            <a:r>
              <a:rPr lang="en-US" dirty="0" smtClean="0"/>
              <a:t>	&lt;</a:t>
            </a:r>
            <a:r>
              <a:rPr lang="en-US" dirty="0" err="1" smtClean="0"/>
              <a:t>li</a:t>
            </a:r>
            <a:r>
              <a:rPr lang="en-US" dirty="0" smtClean="0"/>
              <a:t>&gt; My Solution &lt;/</a:t>
            </a:r>
            <a:r>
              <a:rPr lang="en-US" dirty="0" err="1" smtClean="0"/>
              <a:t>li</a:t>
            </a:r>
            <a:r>
              <a:rPr lang="en-US" dirty="0" smtClean="0"/>
              <a:t>&gt;</a:t>
            </a:r>
          </a:p>
          <a:p>
            <a:pPr>
              <a:buNone/>
            </a:pPr>
            <a:r>
              <a:rPr lang="en-US" dirty="0" smtClean="0"/>
              <a:t>	&lt;</a:t>
            </a:r>
            <a:r>
              <a:rPr lang="en-US" dirty="0" err="1" smtClean="0"/>
              <a:t>li</a:t>
            </a:r>
            <a:r>
              <a:rPr lang="en-US" dirty="0" smtClean="0"/>
              <a:t>&gt;</a:t>
            </a:r>
          </a:p>
          <a:p>
            <a:pPr>
              <a:buNone/>
            </a:pPr>
            <a:r>
              <a:rPr lang="en-US" dirty="0" smtClean="0"/>
              <a:t>	   &lt;</a:t>
            </a:r>
            <a:r>
              <a:rPr lang="en-US" dirty="0" err="1" smtClean="0"/>
              <a:t>ol</a:t>
            </a:r>
            <a:r>
              <a:rPr lang="en-US" dirty="0" smtClean="0"/>
              <a:t>&gt;</a:t>
            </a:r>
          </a:p>
          <a:p>
            <a:pPr>
              <a:buNone/>
            </a:pPr>
            <a:r>
              <a:rPr lang="en-US" dirty="0" smtClean="0"/>
              <a:t>		 &lt;</a:t>
            </a:r>
            <a:r>
              <a:rPr lang="en-US" dirty="0" err="1" smtClean="0"/>
              <a:t>li</a:t>
            </a:r>
            <a:r>
              <a:rPr lang="en-US" dirty="0" smtClean="0"/>
              <a:t>&gt; Methodology &lt;/</a:t>
            </a:r>
            <a:r>
              <a:rPr lang="en-US" dirty="0" err="1" smtClean="0"/>
              <a:t>li</a:t>
            </a:r>
            <a:r>
              <a:rPr lang="en-US" dirty="0" smtClean="0"/>
              <a:t>&gt;</a:t>
            </a:r>
          </a:p>
          <a:p>
            <a:pPr>
              <a:buNone/>
            </a:pPr>
            <a:r>
              <a:rPr lang="en-US" dirty="0" smtClean="0"/>
              <a:t>		 &lt;</a:t>
            </a:r>
            <a:r>
              <a:rPr lang="en-US" dirty="0" err="1" smtClean="0"/>
              <a:t>li</a:t>
            </a:r>
            <a:r>
              <a:rPr lang="en-US" dirty="0" smtClean="0"/>
              <a:t>&gt; Results &lt;/</a:t>
            </a:r>
            <a:r>
              <a:rPr lang="en-US" dirty="0" err="1" smtClean="0"/>
              <a:t>li</a:t>
            </a:r>
            <a:r>
              <a:rPr lang="en-US" dirty="0" smtClean="0"/>
              <a:t>&gt;</a:t>
            </a:r>
          </a:p>
          <a:p>
            <a:pPr>
              <a:buNone/>
            </a:pPr>
            <a:r>
              <a:rPr lang="en-US" dirty="0" smtClean="0"/>
              <a:t>		 &lt;</a:t>
            </a:r>
            <a:r>
              <a:rPr lang="en-US" dirty="0" err="1" smtClean="0"/>
              <a:t>li</a:t>
            </a:r>
            <a:r>
              <a:rPr lang="en-US" dirty="0" smtClean="0"/>
              <a:t>&gt; Discussion &lt;/</a:t>
            </a:r>
            <a:r>
              <a:rPr lang="en-US" dirty="0" err="1" smtClean="0"/>
              <a:t>li</a:t>
            </a:r>
            <a:r>
              <a:rPr lang="en-US" dirty="0" smtClean="0"/>
              <a:t>&gt; </a:t>
            </a:r>
          </a:p>
          <a:p>
            <a:pPr>
              <a:buNone/>
            </a:pPr>
            <a:r>
              <a:rPr lang="en-US" dirty="0" smtClean="0"/>
              <a:t>	   &lt;/</a:t>
            </a:r>
            <a:r>
              <a:rPr lang="en-US" dirty="0" err="1" smtClean="0"/>
              <a:t>ol</a:t>
            </a:r>
            <a:r>
              <a:rPr lang="en-US" dirty="0" smtClean="0"/>
              <a:t>&gt;</a:t>
            </a:r>
          </a:p>
          <a:p>
            <a:pPr>
              <a:buNone/>
            </a:pPr>
            <a:r>
              <a:rPr lang="en-US" dirty="0" smtClean="0"/>
              <a:t>	&lt;/</a:t>
            </a:r>
            <a:r>
              <a:rPr lang="en-US" dirty="0" err="1" smtClean="0"/>
              <a:t>li</a:t>
            </a:r>
            <a:r>
              <a:rPr lang="en-US" dirty="0" smtClean="0"/>
              <a:t>&gt;</a:t>
            </a:r>
          </a:p>
          <a:p>
            <a:pPr>
              <a:buNone/>
            </a:pPr>
            <a:r>
              <a:rPr lang="en-US" dirty="0" smtClean="0"/>
              <a:t>	&lt;</a:t>
            </a:r>
            <a:r>
              <a:rPr lang="en-US" dirty="0" err="1" smtClean="0"/>
              <a:t>li</a:t>
            </a:r>
            <a:r>
              <a:rPr lang="en-US" dirty="0" smtClean="0"/>
              <a:t>&gt; Conclusion &lt;/</a:t>
            </a:r>
            <a:r>
              <a:rPr lang="en-US" dirty="0" err="1" smtClean="0"/>
              <a:t>li</a:t>
            </a:r>
            <a:r>
              <a:rPr lang="en-US" dirty="0" smtClean="0"/>
              <a:t>&gt;</a:t>
            </a:r>
          </a:p>
          <a:p>
            <a:pPr>
              <a:buNone/>
            </a:pPr>
            <a:r>
              <a:rPr lang="en-US" dirty="0" smtClean="0"/>
              <a:t>&lt;/</a:t>
            </a:r>
            <a:r>
              <a:rPr lang="en-US" dirty="0" err="1" smtClean="0"/>
              <a:t>ol</a:t>
            </a:r>
            <a:r>
              <a:rPr lang="en-US" dirty="0" smtClean="0"/>
              <a:t>&gt;</a:t>
            </a:r>
            <a:endParaRPr lang="en-US" dirty="0"/>
          </a:p>
        </p:txBody>
      </p:sp>
      <p:sp>
        <p:nvSpPr>
          <p:cNvPr id="4" name="Content Placeholder 3"/>
          <p:cNvSpPr>
            <a:spLocks noGrp="1"/>
          </p:cNvSpPr>
          <p:nvPr>
            <p:ph sz="half" idx="2"/>
          </p:nvPr>
        </p:nvSpPr>
        <p:spPr/>
        <p:txBody>
          <a:bodyPr>
            <a:normAutofit fontScale="70000" lnSpcReduction="20000"/>
          </a:bodyPr>
          <a:lstStyle/>
          <a:p>
            <a:pPr algn="ctr">
              <a:buNone/>
            </a:pPr>
            <a:r>
              <a:rPr lang="en-US" dirty="0" smtClean="0"/>
              <a:t>Sample Output</a:t>
            </a:r>
          </a:p>
          <a:p>
            <a:pPr marL="514350" indent="-514350">
              <a:buAutoNum type="arabicPeriod"/>
            </a:pPr>
            <a:r>
              <a:rPr lang="en-US" sz="5700" dirty="0" smtClean="0"/>
              <a:t>Introduction</a:t>
            </a:r>
          </a:p>
          <a:p>
            <a:pPr marL="514350" indent="-514350">
              <a:buAutoNum type="arabicPeriod"/>
            </a:pPr>
            <a:r>
              <a:rPr lang="en-US" sz="5700" dirty="0" smtClean="0"/>
              <a:t>Background</a:t>
            </a:r>
          </a:p>
          <a:p>
            <a:pPr marL="514350" indent="-514350">
              <a:buAutoNum type="arabicPeriod"/>
            </a:pPr>
            <a:r>
              <a:rPr lang="en-US" sz="5700" dirty="0" smtClean="0"/>
              <a:t>My Solution</a:t>
            </a:r>
          </a:p>
          <a:p>
            <a:pPr marL="914400" lvl="1" indent="-514350">
              <a:buFont typeface="+mj-lt"/>
              <a:buAutoNum type="arabicPeriod"/>
            </a:pPr>
            <a:r>
              <a:rPr lang="en-US" sz="4600" dirty="0" smtClean="0"/>
              <a:t>Methodology </a:t>
            </a:r>
          </a:p>
          <a:p>
            <a:pPr marL="914400" lvl="1" indent="-514350">
              <a:buFont typeface="+mj-lt"/>
              <a:buAutoNum type="arabicPeriod"/>
            </a:pPr>
            <a:r>
              <a:rPr lang="en-US" sz="4600" dirty="0" smtClean="0"/>
              <a:t>Results</a:t>
            </a:r>
          </a:p>
          <a:p>
            <a:pPr marL="914400" lvl="1" indent="-514350">
              <a:buFont typeface="+mj-lt"/>
              <a:buAutoNum type="arabicPeriod"/>
            </a:pPr>
            <a:r>
              <a:rPr lang="en-US" sz="4600" dirty="0" smtClean="0"/>
              <a:t>Discussion</a:t>
            </a:r>
          </a:p>
          <a:p>
            <a:pPr marL="514350" indent="-514350">
              <a:buFont typeface="+mj-lt"/>
              <a:buAutoNum type="arabicPeriod"/>
            </a:pPr>
            <a:r>
              <a:rPr lang="en-US" sz="5700" dirty="0" smtClean="0"/>
              <a:t>Conclusion	</a:t>
            </a:r>
          </a:p>
          <a:p>
            <a:pPr>
              <a:buNone/>
            </a:pPr>
            <a:endParaRPr lang="en-US" dirty="0" smtClean="0"/>
          </a:p>
        </p:txBody>
      </p:sp>
      <p:sp>
        <p:nvSpPr>
          <p:cNvPr id="5" name="Slide Number Placeholder 4"/>
          <p:cNvSpPr>
            <a:spLocks noGrp="1"/>
          </p:cNvSpPr>
          <p:nvPr>
            <p:ph type="sldNum" sz="quarter" idx="12"/>
          </p:nvPr>
        </p:nvSpPr>
        <p:spPr/>
        <p:txBody>
          <a:bodyPr/>
          <a:lstStyle/>
          <a:p>
            <a:fld id="{528C707B-006C-4593-B41E-BE391FCD54BA}" type="slidenum">
              <a:rPr lang="en-US" smtClean="0"/>
              <a:pPr/>
              <a:t>30</a:t>
            </a:fld>
            <a:endParaRPr lang="en-US"/>
          </a:p>
        </p:txBody>
      </p:sp>
      <p:sp>
        <p:nvSpPr>
          <p:cNvPr id="6" name="Date Placeholder 5"/>
          <p:cNvSpPr>
            <a:spLocks noGrp="1"/>
          </p:cNvSpPr>
          <p:nvPr>
            <p:ph type="dt" sz="half" idx="10"/>
          </p:nvPr>
        </p:nvSpPr>
        <p:spPr/>
        <p:txBody>
          <a:bodyPr/>
          <a:lstStyle/>
          <a:p>
            <a:fld id="{23081584-5F47-48F8-B9CC-13B8233CCFE3}" type="datetime1">
              <a:rPr lang="en-US" smtClean="0"/>
              <a:t>15/11/2020</a:t>
            </a:fld>
            <a:endParaRPr lang="en-US"/>
          </a:p>
        </p:txBody>
      </p:sp>
      <p:sp>
        <p:nvSpPr>
          <p:cNvPr id="7" name="Footer Placeholder 6"/>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List</a:t>
            </a:r>
            <a:endParaRPr lang="en-US" dirty="0"/>
          </a:p>
        </p:txBody>
      </p:sp>
      <p:sp>
        <p:nvSpPr>
          <p:cNvPr id="3" name="Content Placeholder 2"/>
          <p:cNvSpPr>
            <a:spLocks noGrp="1"/>
          </p:cNvSpPr>
          <p:nvPr>
            <p:ph sz="half" idx="1"/>
          </p:nvPr>
        </p:nvSpPr>
        <p:spPr/>
        <p:txBody>
          <a:bodyPr>
            <a:normAutofit/>
          </a:bodyPr>
          <a:lstStyle/>
          <a:p>
            <a:pPr algn="ctr">
              <a:buNone/>
            </a:pPr>
            <a:r>
              <a:rPr lang="en-US" dirty="0" smtClean="0"/>
              <a:t>HTML Code</a:t>
            </a:r>
          </a:p>
          <a:p>
            <a:pPr>
              <a:buNone/>
            </a:pPr>
            <a:r>
              <a:rPr lang="en-US" dirty="0" smtClean="0"/>
              <a:t>&lt;dl&gt;</a:t>
            </a:r>
          </a:p>
          <a:p>
            <a:pPr>
              <a:buNone/>
            </a:pPr>
            <a:r>
              <a:rPr lang="en-US" sz="2400" dirty="0" smtClean="0"/>
              <a:t>&lt;</a:t>
            </a:r>
            <a:r>
              <a:rPr lang="en-US" sz="2400" dirty="0" err="1" smtClean="0"/>
              <a:t>dt</a:t>
            </a:r>
            <a:r>
              <a:rPr lang="en-US" sz="2400" dirty="0" smtClean="0"/>
              <a:t>&gt;Coffee&lt;/</a:t>
            </a:r>
            <a:r>
              <a:rPr lang="en-US" sz="2400" dirty="0" err="1" smtClean="0"/>
              <a:t>dt</a:t>
            </a:r>
            <a:r>
              <a:rPr lang="en-US" sz="2400" dirty="0" smtClean="0"/>
              <a:t>&gt;</a:t>
            </a:r>
          </a:p>
          <a:p>
            <a:pPr>
              <a:buNone/>
            </a:pPr>
            <a:r>
              <a:rPr lang="en-US" sz="2400" dirty="0" smtClean="0"/>
              <a:t>&lt;</a:t>
            </a:r>
            <a:r>
              <a:rPr lang="en-US" sz="2400" dirty="0" err="1" smtClean="0"/>
              <a:t>dd</a:t>
            </a:r>
            <a:r>
              <a:rPr lang="en-US" sz="2400" dirty="0" smtClean="0"/>
              <a:t>&gt;Black hot drink &lt;/</a:t>
            </a:r>
            <a:r>
              <a:rPr lang="en-US" sz="2400" dirty="0" err="1" smtClean="0"/>
              <a:t>dd</a:t>
            </a:r>
            <a:r>
              <a:rPr lang="en-US" sz="2400" dirty="0" smtClean="0"/>
              <a:t>&gt;</a:t>
            </a:r>
            <a:br>
              <a:rPr lang="en-US" sz="2400" dirty="0" smtClean="0"/>
            </a:br>
            <a:r>
              <a:rPr lang="en-US" sz="2400" dirty="0" smtClean="0"/>
              <a:t>  </a:t>
            </a:r>
          </a:p>
          <a:p>
            <a:pPr>
              <a:buNone/>
            </a:pPr>
            <a:r>
              <a:rPr lang="en-US" sz="2400" dirty="0" smtClean="0"/>
              <a:t>&lt;</a:t>
            </a:r>
            <a:r>
              <a:rPr lang="en-US" sz="2400" dirty="0" err="1" smtClean="0"/>
              <a:t>dt</a:t>
            </a:r>
            <a:r>
              <a:rPr lang="en-US" sz="2400" dirty="0" smtClean="0"/>
              <a:t>&gt;Milk&lt;/</a:t>
            </a:r>
            <a:r>
              <a:rPr lang="en-US" sz="2400" dirty="0" err="1" smtClean="0"/>
              <a:t>dt</a:t>
            </a:r>
            <a:r>
              <a:rPr lang="en-US" sz="2400" dirty="0" smtClean="0"/>
              <a:t>&gt;</a:t>
            </a:r>
          </a:p>
          <a:p>
            <a:pPr>
              <a:buNone/>
            </a:pPr>
            <a:r>
              <a:rPr lang="en-US" sz="2400" dirty="0" smtClean="0"/>
              <a:t>&lt;</a:t>
            </a:r>
            <a:r>
              <a:rPr lang="en-US" sz="2400" dirty="0" err="1" smtClean="0"/>
              <a:t>dd</a:t>
            </a:r>
            <a:r>
              <a:rPr lang="en-US" sz="2400" dirty="0" smtClean="0"/>
              <a:t>&gt; White cold drink &lt;/</a:t>
            </a:r>
            <a:r>
              <a:rPr lang="en-US" sz="2400" dirty="0" err="1" smtClean="0"/>
              <a:t>dd</a:t>
            </a:r>
            <a:r>
              <a:rPr lang="en-US" sz="2400" dirty="0" smtClean="0"/>
              <a:t>&gt;</a:t>
            </a:r>
          </a:p>
          <a:p>
            <a:pPr>
              <a:buNone/>
            </a:pPr>
            <a:r>
              <a:rPr lang="en-US" sz="2400" dirty="0" smtClean="0"/>
              <a:t>&lt;/dl&gt;</a:t>
            </a:r>
          </a:p>
        </p:txBody>
      </p:sp>
      <p:sp>
        <p:nvSpPr>
          <p:cNvPr id="4" name="Content Placeholder 3"/>
          <p:cNvSpPr>
            <a:spLocks noGrp="1"/>
          </p:cNvSpPr>
          <p:nvPr>
            <p:ph sz="half" idx="2"/>
          </p:nvPr>
        </p:nvSpPr>
        <p:spPr/>
        <p:txBody>
          <a:bodyPr>
            <a:normAutofit/>
          </a:bodyPr>
          <a:lstStyle/>
          <a:p>
            <a:pPr algn="ctr">
              <a:buNone/>
            </a:pPr>
            <a:r>
              <a:rPr lang="en-US" dirty="0" smtClean="0"/>
              <a:t>Sample Output</a:t>
            </a:r>
          </a:p>
          <a:p>
            <a:pPr algn="ctr">
              <a:buNone/>
            </a:pPr>
            <a:endParaRPr lang="en-US" dirty="0" smtClean="0"/>
          </a:p>
          <a:p>
            <a:pPr>
              <a:buNone/>
            </a:pPr>
            <a:r>
              <a:rPr lang="en-US" dirty="0" smtClean="0"/>
              <a:t>Coffee</a:t>
            </a:r>
          </a:p>
          <a:p>
            <a:pPr>
              <a:buNone/>
            </a:pPr>
            <a:r>
              <a:rPr lang="en-US" dirty="0" smtClean="0"/>
              <a:t>	Black hot drink</a:t>
            </a:r>
          </a:p>
          <a:p>
            <a:pPr>
              <a:buNone/>
            </a:pPr>
            <a:r>
              <a:rPr lang="en-US" dirty="0" smtClean="0"/>
              <a:t>Milk</a:t>
            </a:r>
          </a:p>
          <a:p>
            <a:pPr>
              <a:buNone/>
            </a:pPr>
            <a:r>
              <a:rPr lang="en-US" dirty="0" smtClean="0"/>
              <a:t>	White cold drink</a:t>
            </a:r>
          </a:p>
          <a:p>
            <a:pPr>
              <a:buNone/>
            </a:pPr>
            <a:endParaRPr lang="en-US" dirty="0" smtClean="0"/>
          </a:p>
        </p:txBody>
      </p:sp>
      <p:sp>
        <p:nvSpPr>
          <p:cNvPr id="5" name="Slide Number Placeholder 4"/>
          <p:cNvSpPr>
            <a:spLocks noGrp="1"/>
          </p:cNvSpPr>
          <p:nvPr>
            <p:ph type="sldNum" sz="quarter" idx="12"/>
          </p:nvPr>
        </p:nvSpPr>
        <p:spPr/>
        <p:txBody>
          <a:bodyPr/>
          <a:lstStyle/>
          <a:p>
            <a:fld id="{528C707B-006C-4593-B41E-BE391FCD54BA}" type="slidenum">
              <a:rPr lang="en-US" smtClean="0"/>
              <a:pPr/>
              <a:t>31</a:t>
            </a:fld>
            <a:endParaRPr lang="en-US"/>
          </a:p>
        </p:txBody>
      </p:sp>
      <p:sp>
        <p:nvSpPr>
          <p:cNvPr id="6" name="Date Placeholder 5"/>
          <p:cNvSpPr>
            <a:spLocks noGrp="1"/>
          </p:cNvSpPr>
          <p:nvPr>
            <p:ph type="dt" sz="half" idx="10"/>
          </p:nvPr>
        </p:nvSpPr>
        <p:spPr/>
        <p:txBody>
          <a:bodyPr/>
          <a:lstStyle/>
          <a:p>
            <a:fld id="{881D5559-6F5A-4583-87C1-A6E955CC5A8D}" type="datetime1">
              <a:rPr lang="en-US" smtClean="0"/>
              <a:t>15/11/2020</a:t>
            </a:fld>
            <a:endParaRPr lang="en-US"/>
          </a:p>
        </p:txBody>
      </p:sp>
      <p:sp>
        <p:nvSpPr>
          <p:cNvPr id="7" name="Footer Placeholder 6"/>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HTML5 Semantic structure elements</a:t>
            </a:r>
            <a:endParaRPr lang="en-US" dirty="0"/>
          </a:p>
        </p:txBody>
      </p:sp>
      <p:sp>
        <p:nvSpPr>
          <p:cNvPr id="3" name="Content Placeholder 2"/>
          <p:cNvSpPr>
            <a:spLocks noGrp="1"/>
          </p:cNvSpPr>
          <p:nvPr>
            <p:ph idx="1"/>
          </p:nvPr>
        </p:nvSpPr>
        <p:spPr>
          <a:xfrm>
            <a:off x="457200" y="1371600"/>
            <a:ext cx="8229600" cy="5029200"/>
          </a:xfrm>
        </p:spPr>
        <p:txBody>
          <a:bodyPr>
            <a:noAutofit/>
          </a:bodyPr>
          <a:lstStyle/>
          <a:p>
            <a:pPr algn="just"/>
            <a:r>
              <a:rPr lang="en-US" dirty="0" smtClean="0"/>
              <a:t>Main semantic elements are headings, paragraphs, lists and some inline elements</a:t>
            </a:r>
          </a:p>
          <a:p>
            <a:pPr algn="just"/>
            <a:r>
              <a:rPr lang="en-US" dirty="0" smtClean="0"/>
              <a:t>One key semantic block element is division i.e. &lt;div&gt; element</a:t>
            </a:r>
          </a:p>
          <a:p>
            <a:pPr algn="just"/>
            <a:r>
              <a:rPr lang="en-US" dirty="0" smtClean="0"/>
              <a:t>The idea behind using these elements is that your markup will be easier to understand because you will be able to replace some of your &lt;div&gt; sprawl with cleaner and more self-explanatory HTML5 elements  </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32</a:t>
            </a:fld>
            <a:endParaRPr lang="en-US"/>
          </a:p>
        </p:txBody>
      </p:sp>
      <p:sp>
        <p:nvSpPr>
          <p:cNvPr id="5" name="Date Placeholder 4"/>
          <p:cNvSpPr>
            <a:spLocks noGrp="1"/>
          </p:cNvSpPr>
          <p:nvPr>
            <p:ph type="dt" sz="half" idx="10"/>
          </p:nvPr>
        </p:nvSpPr>
        <p:spPr/>
        <p:txBody>
          <a:bodyPr/>
          <a:lstStyle/>
          <a:p>
            <a:fld id="{76792455-1F2C-4163-B58D-FB6C56C72F22}"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Sample &lt;div&gt; Based XHTML Layout</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33</a:t>
            </a:fld>
            <a:endParaRPr lang="en-US"/>
          </a:p>
        </p:txBody>
      </p:sp>
      <p:pic>
        <p:nvPicPr>
          <p:cNvPr id="1026" name="Picture 2" descr="C:\Users\Sumedh\Desktop\New folder\WhatsApp Image 2020-09-16 at 9.44.57 AM.jpeg"/>
          <p:cNvPicPr>
            <a:picLocks noGrp="1" noChangeAspect="1" noChangeArrowheads="1"/>
          </p:cNvPicPr>
          <p:nvPr>
            <p:ph idx="1"/>
          </p:nvPr>
        </p:nvPicPr>
        <p:blipFill>
          <a:blip r:embed="rId2"/>
          <a:srcRect/>
          <a:stretch>
            <a:fillRect/>
          </a:stretch>
        </p:blipFill>
        <p:spPr bwMode="auto">
          <a:xfrm>
            <a:off x="304800" y="914400"/>
            <a:ext cx="8686800" cy="5943600"/>
          </a:xfrm>
          <a:prstGeom prst="rect">
            <a:avLst/>
          </a:prstGeom>
          <a:noFill/>
        </p:spPr>
      </p:pic>
      <p:sp>
        <p:nvSpPr>
          <p:cNvPr id="5" name="Date Placeholder 4"/>
          <p:cNvSpPr>
            <a:spLocks noGrp="1"/>
          </p:cNvSpPr>
          <p:nvPr>
            <p:ph type="dt" sz="half" idx="10"/>
          </p:nvPr>
        </p:nvSpPr>
        <p:spPr/>
        <p:txBody>
          <a:bodyPr/>
          <a:lstStyle/>
          <a:p>
            <a:fld id="{87D75EE4-989E-4AF1-8F61-D63741AB1DCF}"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Sample Layout Using new HTML5 Semantic Structure Elements</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34</a:t>
            </a:fld>
            <a:endParaRPr lang="en-US"/>
          </a:p>
        </p:txBody>
      </p:sp>
      <p:pic>
        <p:nvPicPr>
          <p:cNvPr id="2050" name="Picture 2" descr="C:\Users\Sumedh\Desktop\New folder\WhatsApp Image 2020-09-16 at 9.46.14 AM.jpeg"/>
          <p:cNvPicPr>
            <a:picLocks noGrp="1" noChangeAspect="1" noChangeArrowheads="1"/>
          </p:cNvPicPr>
          <p:nvPr>
            <p:ph idx="1"/>
          </p:nvPr>
        </p:nvPicPr>
        <p:blipFill>
          <a:blip r:embed="rId2"/>
          <a:srcRect/>
          <a:stretch>
            <a:fillRect/>
          </a:stretch>
        </p:blipFill>
        <p:spPr bwMode="auto">
          <a:xfrm>
            <a:off x="228600" y="1600200"/>
            <a:ext cx="8686800" cy="5029200"/>
          </a:xfrm>
          <a:prstGeom prst="rect">
            <a:avLst/>
          </a:prstGeom>
          <a:noFill/>
        </p:spPr>
      </p:pic>
      <p:sp>
        <p:nvSpPr>
          <p:cNvPr id="5" name="Date Placeholder 4"/>
          <p:cNvSpPr>
            <a:spLocks noGrp="1"/>
          </p:cNvSpPr>
          <p:nvPr>
            <p:ph type="dt" sz="half" idx="10"/>
          </p:nvPr>
        </p:nvSpPr>
        <p:spPr/>
        <p:txBody>
          <a:bodyPr/>
          <a:lstStyle/>
          <a:p>
            <a:fld id="{FA0310D7-AF8C-4527-BD3C-8C537C4AC6AF}"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Header and Footer</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smtClean="0"/>
              <a:t>Most website have a recognizable header and footer section</a:t>
            </a:r>
          </a:p>
          <a:p>
            <a:pPr algn="just"/>
            <a:r>
              <a:rPr lang="en-US" dirty="0" smtClean="0"/>
              <a:t>Typically header contains the site logo and title, horizontal navigation links and one or more horizontal banners</a:t>
            </a:r>
          </a:p>
          <a:p>
            <a:pPr algn="just"/>
            <a:r>
              <a:rPr lang="en-US" dirty="0" smtClean="0"/>
              <a:t>The typical footer contains less important material, such as smaller text versions of navigation, copyright notices, information about the sites privacy policy and links to other social sites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35</a:t>
            </a:fld>
            <a:endParaRPr lang="en-US"/>
          </a:p>
        </p:txBody>
      </p:sp>
      <p:sp>
        <p:nvSpPr>
          <p:cNvPr id="5" name="Date Placeholder 4"/>
          <p:cNvSpPr>
            <a:spLocks noGrp="1"/>
          </p:cNvSpPr>
          <p:nvPr>
            <p:ph type="dt" sz="half" idx="10"/>
          </p:nvPr>
        </p:nvSpPr>
        <p:spPr/>
        <p:txBody>
          <a:bodyPr/>
          <a:lstStyle/>
          <a:p>
            <a:fld id="{CC62EA24-06F5-4884-9CF0-7EDE4F850013}"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Heading Groups</a:t>
            </a:r>
            <a:endParaRPr lang="en-US" dirty="0"/>
          </a:p>
        </p:txBody>
      </p:sp>
      <p:sp>
        <p:nvSpPr>
          <p:cNvPr id="3" name="Content Placeholder 2"/>
          <p:cNvSpPr>
            <a:spLocks noGrp="1"/>
          </p:cNvSpPr>
          <p:nvPr>
            <p:ph idx="1"/>
          </p:nvPr>
        </p:nvSpPr>
        <p:spPr>
          <a:xfrm>
            <a:off x="457200" y="914400"/>
            <a:ext cx="8229600" cy="5211763"/>
          </a:xfrm>
        </p:spPr>
        <p:txBody>
          <a:bodyPr>
            <a:normAutofit fontScale="47500" lnSpcReduction="20000"/>
          </a:bodyPr>
          <a:lstStyle/>
          <a:p>
            <a:pPr algn="just"/>
            <a:r>
              <a:rPr lang="en-US" sz="4400" dirty="0" smtClean="0"/>
              <a:t>The &lt;</a:t>
            </a:r>
            <a:r>
              <a:rPr lang="en-US" sz="4400" dirty="0" err="1" smtClean="0"/>
              <a:t>hgroup</a:t>
            </a:r>
            <a:r>
              <a:rPr lang="en-US" sz="4400" dirty="0" smtClean="0"/>
              <a:t>&gt; element can be used to group headings together in one container</a:t>
            </a:r>
          </a:p>
          <a:p>
            <a:pPr algn="just"/>
            <a:r>
              <a:rPr lang="en-US" sz="4400" dirty="0" smtClean="0"/>
              <a:t>&lt;</a:t>
            </a:r>
            <a:r>
              <a:rPr lang="en-US" sz="4400" dirty="0" err="1" smtClean="0"/>
              <a:t>hgroup</a:t>
            </a:r>
            <a:r>
              <a:rPr lang="en-US" sz="4400" dirty="0" smtClean="0"/>
              <a:t>&gt; is used within &lt;header&gt;, &lt;article&gt; or &lt;section&gt; element</a:t>
            </a:r>
          </a:p>
          <a:p>
            <a:pPr algn="just"/>
            <a:r>
              <a:rPr lang="en-US" sz="4400" dirty="0" smtClean="0"/>
              <a:t>The &lt;</a:t>
            </a:r>
            <a:r>
              <a:rPr lang="en-US" sz="4400" dirty="0" err="1" smtClean="0"/>
              <a:t>hgroup</a:t>
            </a:r>
            <a:r>
              <a:rPr lang="en-US" sz="4400" dirty="0" smtClean="0"/>
              <a:t>&gt; element can only contain &lt;h1&gt;,&lt;h2&gt; etc.</a:t>
            </a:r>
          </a:p>
          <a:p>
            <a:pPr algn="just">
              <a:buNone/>
            </a:pPr>
            <a:r>
              <a:rPr lang="en-US" sz="4400" dirty="0" smtClean="0"/>
              <a:t>&lt;header&gt;</a:t>
            </a:r>
          </a:p>
          <a:p>
            <a:pPr algn="just">
              <a:buNone/>
            </a:pPr>
            <a:r>
              <a:rPr lang="en-US" sz="4400" dirty="0" smtClean="0"/>
              <a:t>	&lt;</a:t>
            </a:r>
            <a:r>
              <a:rPr lang="en-US" sz="4400" dirty="0" err="1" smtClean="0"/>
              <a:t>hgroup</a:t>
            </a:r>
            <a:r>
              <a:rPr lang="en-US" sz="4400" dirty="0" smtClean="0"/>
              <a:t>&gt;</a:t>
            </a:r>
          </a:p>
          <a:p>
            <a:pPr algn="just">
              <a:buNone/>
            </a:pPr>
            <a:r>
              <a:rPr lang="en-US" sz="4400" dirty="0" smtClean="0"/>
              <a:t>		&lt;h1&gt; Chapter Two – HTML &lt;/h1&gt;</a:t>
            </a:r>
          </a:p>
          <a:p>
            <a:pPr algn="just">
              <a:buNone/>
            </a:pPr>
            <a:r>
              <a:rPr lang="en-US" sz="4400" dirty="0" smtClean="0"/>
              <a:t>		&lt;h2&gt; An Introduction &lt;/h2&gt;</a:t>
            </a:r>
          </a:p>
          <a:p>
            <a:pPr algn="just">
              <a:buNone/>
            </a:pPr>
            <a:r>
              <a:rPr lang="en-US" sz="4400" dirty="0" smtClean="0"/>
              <a:t>	&lt;/</a:t>
            </a:r>
            <a:r>
              <a:rPr lang="en-US" sz="4400" dirty="0" err="1" smtClean="0"/>
              <a:t>hgroup</a:t>
            </a:r>
            <a:r>
              <a:rPr lang="en-US" sz="4400" dirty="0" smtClean="0"/>
              <a:t>&gt; </a:t>
            </a:r>
          </a:p>
          <a:p>
            <a:pPr algn="just">
              <a:buNone/>
            </a:pPr>
            <a:r>
              <a:rPr lang="en-US" sz="4400" dirty="0" smtClean="0"/>
              <a:t>&lt;/header&gt;</a:t>
            </a:r>
          </a:p>
          <a:p>
            <a:pPr algn="just">
              <a:buNone/>
            </a:pPr>
            <a:r>
              <a:rPr lang="en-US" sz="4400" dirty="0" smtClean="0"/>
              <a:t>&lt;article&gt;</a:t>
            </a:r>
          </a:p>
          <a:p>
            <a:pPr algn="just">
              <a:buNone/>
            </a:pPr>
            <a:r>
              <a:rPr lang="en-US" sz="4400" dirty="0" smtClean="0"/>
              <a:t>	&lt;</a:t>
            </a:r>
            <a:r>
              <a:rPr lang="en-US" sz="4400" dirty="0" err="1" smtClean="0"/>
              <a:t>hgroup</a:t>
            </a:r>
            <a:r>
              <a:rPr lang="en-US" sz="4400" dirty="0" smtClean="0"/>
              <a:t>&gt;</a:t>
            </a:r>
          </a:p>
          <a:p>
            <a:pPr algn="just">
              <a:buNone/>
            </a:pPr>
            <a:r>
              <a:rPr lang="en-US" sz="4400" dirty="0" smtClean="0"/>
              <a:t>		&lt;h1&gt; Chapter Three – CSS &lt;/h1&gt;</a:t>
            </a:r>
          </a:p>
          <a:p>
            <a:pPr algn="just">
              <a:buNone/>
            </a:pPr>
            <a:r>
              <a:rPr lang="en-US" sz="4400" dirty="0" smtClean="0"/>
              <a:t>		&lt;h2&gt; An Introduction &lt;/h2&gt;</a:t>
            </a:r>
          </a:p>
          <a:p>
            <a:pPr algn="just">
              <a:buNone/>
            </a:pPr>
            <a:r>
              <a:rPr lang="en-US" sz="4400" dirty="0" smtClean="0"/>
              <a:t>	&lt;/</a:t>
            </a:r>
            <a:r>
              <a:rPr lang="en-US" sz="4400" dirty="0" err="1" smtClean="0"/>
              <a:t>hgroup</a:t>
            </a:r>
            <a:r>
              <a:rPr lang="en-US" sz="4400" dirty="0" smtClean="0"/>
              <a:t>&gt; </a:t>
            </a:r>
          </a:p>
          <a:p>
            <a:pPr algn="just">
              <a:buNone/>
            </a:pPr>
            <a:r>
              <a:rPr lang="en-US" sz="4400" dirty="0" smtClean="0"/>
              <a:t>&lt;/article&gt;</a:t>
            </a:r>
            <a:endParaRPr lang="en-US" dirty="0" smtClean="0"/>
          </a:p>
          <a:p>
            <a:pPr algn="just"/>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36</a:t>
            </a:fld>
            <a:endParaRPr lang="en-US"/>
          </a:p>
        </p:txBody>
      </p:sp>
      <p:sp>
        <p:nvSpPr>
          <p:cNvPr id="5" name="Date Placeholder 4"/>
          <p:cNvSpPr>
            <a:spLocks noGrp="1"/>
          </p:cNvSpPr>
          <p:nvPr>
            <p:ph type="dt" sz="half" idx="10"/>
          </p:nvPr>
        </p:nvSpPr>
        <p:spPr/>
        <p:txBody>
          <a:bodyPr/>
          <a:lstStyle/>
          <a:p>
            <a:fld id="{DCF71C87-879B-477D-AD18-D3DE46BDE2EF}"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Navigation Example</a:t>
            </a:r>
            <a:endParaRPr lang="en-US" dirty="0"/>
          </a:p>
        </p:txBody>
      </p:sp>
      <p:sp>
        <p:nvSpPr>
          <p:cNvPr id="3" name="Content Placeholder 2"/>
          <p:cNvSpPr>
            <a:spLocks noGrp="1"/>
          </p:cNvSpPr>
          <p:nvPr>
            <p:ph idx="1"/>
          </p:nvPr>
        </p:nvSpPr>
        <p:spPr>
          <a:xfrm>
            <a:off x="457200" y="990600"/>
            <a:ext cx="8229600" cy="5638800"/>
          </a:xfrm>
        </p:spPr>
        <p:txBody>
          <a:bodyPr>
            <a:noAutofit/>
          </a:bodyPr>
          <a:lstStyle/>
          <a:p>
            <a:pPr algn="just"/>
            <a:r>
              <a:rPr lang="en-US" sz="2400" dirty="0" smtClean="0"/>
              <a:t>The &lt;</a:t>
            </a:r>
            <a:r>
              <a:rPr lang="en-US" sz="2400" dirty="0" err="1" smtClean="0"/>
              <a:t>nav</a:t>
            </a:r>
            <a:r>
              <a:rPr lang="en-US" sz="2400" dirty="0" smtClean="0"/>
              <a:t>&gt; element represents a section of a page that contains links to other pages or to other parts within the same page</a:t>
            </a:r>
          </a:p>
          <a:p>
            <a:pPr algn="just">
              <a:buNone/>
            </a:pPr>
            <a:r>
              <a:rPr lang="en-US" sz="2400" dirty="0" smtClean="0"/>
              <a:t>&lt;header&gt;</a:t>
            </a:r>
          </a:p>
          <a:p>
            <a:pPr algn="just">
              <a:buNone/>
            </a:pPr>
            <a:r>
              <a:rPr lang="en-US" sz="2400" dirty="0" smtClean="0"/>
              <a:t>	&lt;</a:t>
            </a:r>
            <a:r>
              <a:rPr lang="en-US" sz="2400" dirty="0" err="1" smtClean="0"/>
              <a:t>img</a:t>
            </a:r>
            <a:r>
              <a:rPr lang="en-US" sz="2400" dirty="0" smtClean="0"/>
              <a:t> </a:t>
            </a:r>
            <a:r>
              <a:rPr lang="en-US" sz="2400" dirty="0" err="1" smtClean="0"/>
              <a:t>src</a:t>
            </a:r>
            <a:r>
              <a:rPr lang="en-US" sz="2400" dirty="0" smtClean="0"/>
              <a:t>=“logo.jpeg” alt=“logo”/&gt;</a:t>
            </a:r>
          </a:p>
          <a:p>
            <a:pPr algn="just">
              <a:buNone/>
            </a:pPr>
            <a:r>
              <a:rPr lang="en-US" sz="2400" dirty="0" smtClean="0"/>
              <a:t>	&lt;h1&gt; Fundamentals of Web Development &lt;/h1&gt;</a:t>
            </a:r>
          </a:p>
          <a:p>
            <a:pPr algn="just">
              <a:buNone/>
            </a:pPr>
            <a:r>
              <a:rPr lang="en-US" sz="2400" dirty="0" smtClean="0"/>
              <a:t>	&lt;</a:t>
            </a:r>
            <a:r>
              <a:rPr lang="en-US" sz="2400" dirty="0" err="1" smtClean="0"/>
              <a:t>nav</a:t>
            </a:r>
            <a:r>
              <a:rPr lang="en-US" sz="2400" dirty="0" smtClean="0"/>
              <a:t> role=“navigation”&gt;</a:t>
            </a:r>
          </a:p>
          <a:p>
            <a:pPr algn="just">
              <a:buNone/>
            </a:pPr>
            <a:r>
              <a:rPr lang="en-US" sz="2400" dirty="0" smtClean="0"/>
              <a:t>		&lt;</a:t>
            </a:r>
            <a:r>
              <a:rPr lang="en-US" sz="2400" dirty="0" err="1" smtClean="0"/>
              <a:t>ul</a:t>
            </a:r>
            <a:r>
              <a:rPr lang="en-US" sz="2400" dirty="0" smtClean="0"/>
              <a:t>&gt;</a:t>
            </a:r>
          </a:p>
          <a:p>
            <a:pPr algn="just">
              <a:buNone/>
            </a:pPr>
            <a:r>
              <a:rPr lang="en-US" sz="2400" dirty="0" smtClean="0"/>
              <a:t>			&lt;</a:t>
            </a:r>
            <a:r>
              <a:rPr lang="en-US" sz="2400" dirty="0" err="1" smtClean="0"/>
              <a:t>li</a:t>
            </a:r>
            <a:r>
              <a:rPr lang="en-US" sz="2400" dirty="0" smtClean="0"/>
              <a:t>&gt; &lt;a </a:t>
            </a:r>
            <a:r>
              <a:rPr lang="en-US" sz="2400" dirty="0" err="1" smtClean="0"/>
              <a:t>href</a:t>
            </a:r>
            <a:r>
              <a:rPr lang="en-US" sz="2400" dirty="0" smtClean="0"/>
              <a:t>=“index.html”&gt; Home &lt;/a&gt; &lt;/</a:t>
            </a:r>
            <a:r>
              <a:rPr lang="en-US" sz="2400" dirty="0" err="1" smtClean="0"/>
              <a:t>li</a:t>
            </a:r>
            <a:r>
              <a:rPr lang="en-US" sz="2400" dirty="0" smtClean="0"/>
              <a:t>&gt;</a:t>
            </a:r>
          </a:p>
          <a:p>
            <a:pPr algn="just">
              <a:buNone/>
            </a:pPr>
            <a:r>
              <a:rPr lang="en-US" sz="2400" dirty="0" smtClean="0"/>
              <a:t>			&lt;</a:t>
            </a:r>
            <a:r>
              <a:rPr lang="en-US" sz="2400" dirty="0" err="1" smtClean="0"/>
              <a:t>li</a:t>
            </a:r>
            <a:r>
              <a:rPr lang="en-US" sz="2400" dirty="0" smtClean="0"/>
              <a:t>&gt; &lt;a </a:t>
            </a:r>
            <a:r>
              <a:rPr lang="en-US" sz="2400" dirty="0" err="1" smtClean="0"/>
              <a:t>href</a:t>
            </a:r>
            <a:r>
              <a:rPr lang="en-US" sz="2400" dirty="0" smtClean="0"/>
              <a:t>=“about.html”&gt; About &lt;/a&gt; &lt;/</a:t>
            </a:r>
            <a:r>
              <a:rPr lang="en-US" sz="2400" dirty="0" err="1" smtClean="0"/>
              <a:t>li</a:t>
            </a:r>
            <a:r>
              <a:rPr lang="en-US" sz="2400" dirty="0" smtClean="0"/>
              <a:t>&gt;</a:t>
            </a:r>
          </a:p>
          <a:p>
            <a:pPr algn="just">
              <a:buNone/>
            </a:pPr>
            <a:r>
              <a:rPr lang="en-US" sz="2400" dirty="0" smtClean="0"/>
              <a:t>			&lt;</a:t>
            </a:r>
            <a:r>
              <a:rPr lang="en-US" sz="2400" dirty="0" err="1" smtClean="0"/>
              <a:t>li</a:t>
            </a:r>
            <a:r>
              <a:rPr lang="en-US" sz="2400" dirty="0" smtClean="0"/>
              <a:t>&gt; &lt;a </a:t>
            </a:r>
            <a:r>
              <a:rPr lang="en-US" sz="2400" dirty="0" err="1" smtClean="0"/>
              <a:t>href</a:t>
            </a:r>
            <a:r>
              <a:rPr lang="en-US" sz="2400" dirty="0" smtClean="0"/>
              <a:t>=“browse.html”&gt; Browse &lt;/a&gt; &lt;/</a:t>
            </a:r>
            <a:r>
              <a:rPr lang="en-US" sz="2400" dirty="0" err="1" smtClean="0"/>
              <a:t>li</a:t>
            </a:r>
            <a:r>
              <a:rPr lang="en-US" sz="2400" dirty="0" smtClean="0"/>
              <a:t>&gt;</a:t>
            </a:r>
          </a:p>
          <a:p>
            <a:pPr algn="just">
              <a:buNone/>
            </a:pPr>
            <a:r>
              <a:rPr lang="en-US" sz="2400" dirty="0" smtClean="0"/>
              <a:t>	&lt;/</a:t>
            </a:r>
            <a:r>
              <a:rPr lang="en-US" sz="2400" dirty="0" err="1" smtClean="0"/>
              <a:t>nav</a:t>
            </a:r>
            <a:r>
              <a:rPr lang="en-US" sz="2400" dirty="0" smtClean="0"/>
              <a:t>&gt;</a:t>
            </a:r>
          </a:p>
          <a:p>
            <a:pPr algn="just">
              <a:buNone/>
            </a:pPr>
            <a:r>
              <a:rPr lang="en-US" sz="2400" dirty="0" smtClean="0"/>
              <a:t>&lt;/header&gt;</a:t>
            </a:r>
            <a:endParaRPr lang="en-US" sz="2400"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37</a:t>
            </a:fld>
            <a:endParaRPr lang="en-US"/>
          </a:p>
        </p:txBody>
      </p:sp>
      <p:sp>
        <p:nvSpPr>
          <p:cNvPr id="5" name="Date Placeholder 4"/>
          <p:cNvSpPr>
            <a:spLocks noGrp="1"/>
          </p:cNvSpPr>
          <p:nvPr>
            <p:ph type="dt" sz="half" idx="10"/>
          </p:nvPr>
        </p:nvSpPr>
        <p:spPr/>
        <p:txBody>
          <a:bodyPr/>
          <a:lstStyle/>
          <a:p>
            <a:fld id="{6892822F-D987-4267-8983-73C8DAE34A72}"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Articles &amp; Sections</a:t>
            </a:r>
            <a:endParaRPr lang="en-US" dirty="0"/>
          </a:p>
        </p:txBody>
      </p:sp>
      <p:sp>
        <p:nvSpPr>
          <p:cNvPr id="3" name="Content Placeholder 2"/>
          <p:cNvSpPr>
            <a:spLocks noGrp="1"/>
          </p:cNvSpPr>
          <p:nvPr>
            <p:ph idx="1"/>
          </p:nvPr>
        </p:nvSpPr>
        <p:spPr>
          <a:xfrm>
            <a:off x="457200" y="1066800"/>
            <a:ext cx="8229600" cy="5059363"/>
          </a:xfrm>
        </p:spPr>
        <p:txBody>
          <a:bodyPr/>
          <a:lstStyle/>
          <a:p>
            <a:pPr algn="just"/>
            <a:r>
              <a:rPr lang="en-US" dirty="0" smtClean="0"/>
              <a:t>The new HTML5 semantic elements &lt;article&gt; and &lt;section&gt; makes logical sections in web pages or documents</a:t>
            </a:r>
          </a:p>
          <a:p>
            <a:pPr algn="just"/>
            <a:r>
              <a:rPr lang="en-US" dirty="0" smtClean="0"/>
              <a:t>The article element represents a section of content that forms an independent part of a document or site. For example, a magazine or newspaper article, or a blog entry</a:t>
            </a:r>
          </a:p>
          <a:p>
            <a:pPr algn="just"/>
            <a:r>
              <a:rPr lang="en-US" dirty="0" smtClean="0"/>
              <a:t>The section element represents a section of a document, typically with a title or heading</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38</a:t>
            </a:fld>
            <a:endParaRPr lang="en-US"/>
          </a:p>
        </p:txBody>
      </p:sp>
      <p:sp>
        <p:nvSpPr>
          <p:cNvPr id="5" name="Date Placeholder 4"/>
          <p:cNvSpPr>
            <a:spLocks noGrp="1"/>
          </p:cNvSpPr>
          <p:nvPr>
            <p:ph type="dt" sz="half" idx="10"/>
          </p:nvPr>
        </p:nvSpPr>
        <p:spPr/>
        <p:txBody>
          <a:bodyPr/>
          <a:lstStyle/>
          <a:p>
            <a:fld id="{9C123DF8-00BC-4FDB-93C6-FA534503D02C}"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dirty="0" smtClean="0"/>
              <a:t>Figure and Figure Captions</a:t>
            </a:r>
            <a:endParaRPr lang="en-US" dirty="0"/>
          </a:p>
        </p:txBody>
      </p:sp>
      <p:sp>
        <p:nvSpPr>
          <p:cNvPr id="3" name="Content Placeholder 2"/>
          <p:cNvSpPr>
            <a:spLocks noGrp="1"/>
          </p:cNvSpPr>
          <p:nvPr>
            <p:ph idx="1"/>
          </p:nvPr>
        </p:nvSpPr>
        <p:spPr>
          <a:xfrm>
            <a:off x="457200" y="1676400"/>
            <a:ext cx="8229600" cy="4449763"/>
          </a:xfrm>
        </p:spPr>
        <p:txBody>
          <a:bodyPr>
            <a:normAutofit/>
          </a:bodyPr>
          <a:lstStyle/>
          <a:p>
            <a:r>
              <a:rPr lang="en-US" dirty="0" smtClean="0"/>
              <a:t>HTML5 provides two more obvious &lt;figure&gt; and &lt;</a:t>
            </a:r>
            <a:r>
              <a:rPr lang="en-US" dirty="0" err="1" smtClean="0"/>
              <a:t>figcaption</a:t>
            </a:r>
            <a:r>
              <a:rPr lang="en-US" dirty="0" smtClean="0"/>
              <a:t>&gt; elements to wrap images and their related captions</a:t>
            </a:r>
          </a:p>
          <a:p>
            <a:pPr>
              <a:buNone/>
            </a:pPr>
            <a:r>
              <a:rPr lang="en-US" dirty="0" smtClean="0"/>
              <a:t>&lt;figure&gt;</a:t>
            </a:r>
          </a:p>
          <a:p>
            <a:pPr>
              <a:buNone/>
            </a:pPr>
            <a:r>
              <a:rPr lang="en-US" dirty="0" smtClean="0"/>
              <a:t>	</a:t>
            </a:r>
            <a:r>
              <a:rPr lang="en-US" sz="2400" dirty="0" smtClean="0"/>
              <a:t>&lt;</a:t>
            </a:r>
            <a:r>
              <a:rPr lang="en-US" sz="2400" dirty="0" err="1" smtClean="0"/>
              <a:t>img</a:t>
            </a:r>
            <a:r>
              <a:rPr lang="en-US" sz="2400" dirty="0" smtClean="0"/>
              <a:t> </a:t>
            </a:r>
            <a:r>
              <a:rPr lang="en-US" sz="2400" dirty="0" err="1" smtClean="0"/>
              <a:t>src</a:t>
            </a:r>
            <a:r>
              <a:rPr lang="en-US" sz="2400" dirty="0" smtClean="0"/>
              <a:t>=“images/central-park.jpg” alt=“Central Park”/&gt; </a:t>
            </a:r>
          </a:p>
          <a:p>
            <a:pPr>
              <a:buNone/>
            </a:pPr>
            <a:r>
              <a:rPr lang="en-US" sz="2400" dirty="0" smtClean="0"/>
              <a:t>	&lt;</a:t>
            </a:r>
            <a:r>
              <a:rPr lang="en-US" sz="2400" dirty="0" err="1" smtClean="0"/>
              <a:t>figcaption</a:t>
            </a:r>
            <a:r>
              <a:rPr lang="en-US" sz="2400" dirty="0" smtClean="0"/>
              <a:t>&gt; Conservatory Pond in Central Park &lt;/</a:t>
            </a:r>
            <a:r>
              <a:rPr lang="en-US" sz="2400" dirty="0" err="1" smtClean="0"/>
              <a:t>figcaption</a:t>
            </a:r>
            <a:r>
              <a:rPr lang="en-US" sz="2400" dirty="0" smtClean="0"/>
              <a:t>&gt;</a:t>
            </a:r>
          </a:p>
          <a:p>
            <a:pPr>
              <a:buNone/>
            </a:pPr>
            <a:r>
              <a:rPr lang="en-US" dirty="0" smtClean="0"/>
              <a:t>&lt;/figure&gt;</a:t>
            </a:r>
          </a:p>
          <a:p>
            <a:pPr>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39</a:t>
            </a:fld>
            <a:endParaRPr lang="en-US"/>
          </a:p>
        </p:txBody>
      </p:sp>
      <p:sp>
        <p:nvSpPr>
          <p:cNvPr id="5" name="Date Placeholder 4"/>
          <p:cNvSpPr>
            <a:spLocks noGrp="1"/>
          </p:cNvSpPr>
          <p:nvPr>
            <p:ph type="dt" sz="half" idx="10"/>
          </p:nvPr>
        </p:nvSpPr>
        <p:spPr/>
        <p:txBody>
          <a:bodyPr/>
          <a:lstStyle/>
          <a:p>
            <a:fld id="{A43EAF28-136E-4611-94DD-9626DB14D0C4}"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Topics to Cover</a:t>
            </a:r>
            <a:endParaRPr lang="en-US" dirty="0"/>
          </a:p>
        </p:txBody>
      </p:sp>
      <p:sp>
        <p:nvSpPr>
          <p:cNvPr id="3" name="Content Placeholder 2"/>
          <p:cNvSpPr>
            <a:spLocks noGrp="1"/>
          </p:cNvSpPr>
          <p:nvPr>
            <p:ph idx="1"/>
          </p:nvPr>
        </p:nvSpPr>
        <p:spPr>
          <a:xfrm>
            <a:off x="457200" y="1143000"/>
            <a:ext cx="8229600" cy="4983163"/>
          </a:xfrm>
        </p:spPr>
        <p:txBody>
          <a:bodyPr>
            <a:normAutofit fontScale="92500" lnSpcReduction="10000"/>
          </a:bodyPr>
          <a:lstStyle/>
          <a:p>
            <a:pPr algn="just"/>
            <a:r>
              <a:rPr lang="en-US" sz="4400" dirty="0" smtClean="0"/>
              <a:t>Introduction </a:t>
            </a:r>
            <a:r>
              <a:rPr lang="en-US" sz="4400" dirty="0"/>
              <a:t>to CSS, </a:t>
            </a:r>
            <a:endParaRPr lang="en-US" sz="4400" dirty="0" smtClean="0"/>
          </a:p>
          <a:p>
            <a:pPr algn="just"/>
            <a:r>
              <a:rPr lang="en-US" sz="4400" dirty="0" smtClean="0"/>
              <a:t>What </a:t>
            </a:r>
            <a:r>
              <a:rPr lang="en-US" sz="4400" dirty="0"/>
              <a:t>is CSS, CSS Syntax, </a:t>
            </a:r>
            <a:endParaRPr lang="en-US" sz="4400" dirty="0" smtClean="0"/>
          </a:p>
          <a:p>
            <a:pPr algn="just"/>
            <a:r>
              <a:rPr lang="en-US" sz="4400" dirty="0" smtClean="0"/>
              <a:t>Location </a:t>
            </a:r>
            <a:r>
              <a:rPr lang="en-US" sz="4400" dirty="0"/>
              <a:t>of Styles, </a:t>
            </a:r>
            <a:endParaRPr lang="en-US" sz="4400" dirty="0" smtClean="0"/>
          </a:p>
          <a:p>
            <a:pPr algn="just"/>
            <a:r>
              <a:rPr lang="en-US" sz="4400" dirty="0" smtClean="0"/>
              <a:t>Selectors</a:t>
            </a:r>
            <a:r>
              <a:rPr lang="en-US" sz="4400" dirty="0"/>
              <a:t>, </a:t>
            </a:r>
            <a:endParaRPr lang="en-US" sz="4400" dirty="0" smtClean="0"/>
          </a:p>
          <a:p>
            <a:pPr algn="just"/>
            <a:r>
              <a:rPr lang="en-US" sz="4400" dirty="0" smtClean="0"/>
              <a:t>The </a:t>
            </a:r>
            <a:r>
              <a:rPr lang="en-US" sz="4400" dirty="0"/>
              <a:t>Cascade: How Styles Interact, </a:t>
            </a:r>
            <a:endParaRPr lang="en-US" sz="4400" dirty="0" smtClean="0"/>
          </a:p>
          <a:p>
            <a:pPr algn="just"/>
            <a:r>
              <a:rPr lang="en-US" sz="4400" dirty="0" smtClean="0"/>
              <a:t>The </a:t>
            </a:r>
            <a:r>
              <a:rPr lang="en-US" sz="4400" dirty="0"/>
              <a:t>Box Model, </a:t>
            </a:r>
            <a:endParaRPr lang="en-US" sz="4400" dirty="0" smtClean="0"/>
          </a:p>
          <a:p>
            <a:pPr algn="just"/>
            <a:r>
              <a:rPr lang="en-US" sz="4400" dirty="0" smtClean="0"/>
              <a:t>CSS </a:t>
            </a:r>
            <a:r>
              <a:rPr lang="en-US" sz="4400" dirty="0"/>
              <a:t>Text Styling.</a:t>
            </a:r>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4</a:t>
            </a:fld>
            <a:endParaRPr lang="en-US" dirty="0"/>
          </a:p>
        </p:txBody>
      </p:sp>
      <p:sp>
        <p:nvSpPr>
          <p:cNvPr id="5" name="Date Placeholder 4"/>
          <p:cNvSpPr>
            <a:spLocks noGrp="1"/>
          </p:cNvSpPr>
          <p:nvPr>
            <p:ph type="dt" sz="half" idx="10"/>
          </p:nvPr>
        </p:nvSpPr>
        <p:spPr/>
        <p:txBody>
          <a:bodyPr/>
          <a:lstStyle/>
          <a:p>
            <a:fld id="{8E9BBA23-98F6-47B8-A507-93ACE34859CC}"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Aside</a:t>
            </a:r>
            <a:endParaRPr lang="en-US" dirty="0"/>
          </a:p>
        </p:txBody>
      </p:sp>
      <p:sp>
        <p:nvSpPr>
          <p:cNvPr id="3" name="Content Placeholder 2"/>
          <p:cNvSpPr>
            <a:spLocks noGrp="1"/>
          </p:cNvSpPr>
          <p:nvPr>
            <p:ph idx="1"/>
          </p:nvPr>
        </p:nvSpPr>
        <p:spPr/>
        <p:txBody>
          <a:bodyPr/>
          <a:lstStyle/>
          <a:p>
            <a:pPr algn="just"/>
            <a:r>
              <a:rPr lang="en-US" dirty="0" smtClean="0"/>
              <a:t>The &lt;aside&gt; element is similar to the &lt;figure&gt; element in that it is used for marking up content that is separate from the main content on the page</a:t>
            </a:r>
          </a:p>
          <a:p>
            <a:pPr algn="just"/>
            <a:r>
              <a:rPr lang="en-US" dirty="0" smtClean="0"/>
              <a:t>The &lt;aside&gt; element can be used for sidebars, pull quotes, group of </a:t>
            </a:r>
            <a:r>
              <a:rPr lang="en-US" smtClean="0"/>
              <a:t>advertising images etc.</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40</a:t>
            </a:fld>
            <a:endParaRPr lang="en-US"/>
          </a:p>
        </p:txBody>
      </p:sp>
      <p:sp>
        <p:nvSpPr>
          <p:cNvPr id="5" name="Date Placeholder 4"/>
          <p:cNvSpPr>
            <a:spLocks noGrp="1"/>
          </p:cNvSpPr>
          <p:nvPr>
            <p:ph type="dt" sz="half" idx="10"/>
          </p:nvPr>
        </p:nvSpPr>
        <p:spPr/>
        <p:txBody>
          <a:bodyPr/>
          <a:lstStyle/>
          <a:p>
            <a:fld id="{E58CE83E-1AD9-4724-B940-621845399765}"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Introduction to CSS</a:t>
            </a:r>
            <a:endParaRPr lang="en-US" dirty="0"/>
          </a:p>
        </p:txBody>
      </p:sp>
      <p:sp>
        <p:nvSpPr>
          <p:cNvPr id="3" name="Content Placeholder 2"/>
          <p:cNvSpPr>
            <a:spLocks noGrp="1"/>
          </p:cNvSpPr>
          <p:nvPr>
            <p:ph idx="1"/>
          </p:nvPr>
        </p:nvSpPr>
        <p:spPr>
          <a:xfrm>
            <a:off x="457200" y="990600"/>
            <a:ext cx="8229600" cy="5135563"/>
          </a:xfrm>
        </p:spPr>
        <p:txBody>
          <a:bodyPr>
            <a:normAutofit fontScale="92500"/>
          </a:bodyPr>
          <a:lstStyle/>
          <a:p>
            <a:pPr algn="ctr">
              <a:buNone/>
            </a:pPr>
            <a:r>
              <a:rPr lang="en-US" sz="4800" dirty="0" smtClean="0"/>
              <a:t>What is CSS?</a:t>
            </a:r>
          </a:p>
          <a:p>
            <a:pPr algn="just">
              <a:buFont typeface="Wingdings" pitchFamily="2" charset="2"/>
              <a:buChar char="q"/>
            </a:pPr>
            <a:r>
              <a:rPr lang="en-US" dirty="0" smtClean="0"/>
              <a:t> </a:t>
            </a:r>
            <a:r>
              <a:rPr lang="en-US" sz="4000" dirty="0" smtClean="0"/>
              <a:t>CSS stands for Cascading Style Sheets(CSS)</a:t>
            </a:r>
          </a:p>
          <a:p>
            <a:pPr algn="just">
              <a:buFont typeface="Wingdings" pitchFamily="2" charset="2"/>
              <a:buChar char="q"/>
            </a:pPr>
            <a:r>
              <a:rPr lang="en-US" sz="4000" dirty="0" smtClean="0"/>
              <a:t> CSS is a W3C standard for describing the appearance of HTML elements</a:t>
            </a:r>
          </a:p>
          <a:p>
            <a:pPr algn="just">
              <a:buFont typeface="Wingdings" pitchFamily="2" charset="2"/>
              <a:buChar char="q"/>
            </a:pPr>
            <a:r>
              <a:rPr lang="en-US" sz="4000" dirty="0" smtClean="0"/>
              <a:t> CSS can be added directly to any HTML element ( via the style attribute ) or in a separate text file that contains only CSS</a:t>
            </a:r>
            <a:endParaRPr lang="en-US" sz="4000"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41</a:t>
            </a:fld>
            <a:endParaRPr lang="en-US"/>
          </a:p>
        </p:txBody>
      </p:sp>
      <p:sp>
        <p:nvSpPr>
          <p:cNvPr id="5" name="Date Placeholder 4"/>
          <p:cNvSpPr>
            <a:spLocks noGrp="1"/>
          </p:cNvSpPr>
          <p:nvPr>
            <p:ph type="dt" sz="half" idx="10"/>
          </p:nvPr>
        </p:nvSpPr>
        <p:spPr/>
        <p:txBody>
          <a:bodyPr/>
          <a:lstStyle/>
          <a:p>
            <a:fld id="{CBDCD767-C002-4BA0-B4C9-317093B00FF4}"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Benefits of CSS</a:t>
            </a:r>
            <a:endParaRPr lang="en-US" dirty="0"/>
          </a:p>
        </p:txBody>
      </p:sp>
      <p:sp>
        <p:nvSpPr>
          <p:cNvPr id="3" name="Content Placeholder 2"/>
          <p:cNvSpPr>
            <a:spLocks noGrp="1"/>
          </p:cNvSpPr>
          <p:nvPr>
            <p:ph idx="1"/>
          </p:nvPr>
        </p:nvSpPr>
        <p:spPr>
          <a:xfrm>
            <a:off x="457200" y="838200"/>
            <a:ext cx="8229600" cy="5715000"/>
          </a:xfrm>
        </p:spPr>
        <p:txBody>
          <a:bodyPr>
            <a:noAutofit/>
          </a:bodyPr>
          <a:lstStyle/>
          <a:p>
            <a:pPr marL="514350" indent="-514350" algn="just">
              <a:buFont typeface="+mj-lt"/>
              <a:buAutoNum type="arabicPeriod"/>
            </a:pPr>
            <a:r>
              <a:rPr lang="en-US" sz="2800" dirty="0" smtClean="0"/>
              <a:t>Improved control over formatting – formatting control in CSS are better than HTML </a:t>
            </a:r>
          </a:p>
          <a:p>
            <a:pPr marL="514350" indent="-514350" algn="just">
              <a:buFont typeface="+mj-lt"/>
              <a:buAutoNum type="arabicPeriod"/>
            </a:pPr>
            <a:r>
              <a:rPr lang="en-US" sz="2800" dirty="0" smtClean="0"/>
              <a:t>Improved site maintainability – websites are maintainable because formatting can be centralized.</a:t>
            </a:r>
          </a:p>
          <a:p>
            <a:pPr marL="514350" indent="-514350" algn="just">
              <a:buFont typeface="+mj-lt"/>
              <a:buAutoNum type="arabicPeriod"/>
            </a:pPr>
            <a:r>
              <a:rPr lang="en-US" sz="2800" dirty="0" smtClean="0"/>
              <a:t>Improved accessibility – CSS driven sites are more accessible, by keeping presentation out of the HTML</a:t>
            </a:r>
          </a:p>
          <a:p>
            <a:pPr marL="514350" indent="-514350" algn="just">
              <a:buFont typeface="+mj-lt"/>
              <a:buAutoNum type="arabicPeriod"/>
            </a:pPr>
            <a:r>
              <a:rPr lang="en-US" sz="2800" dirty="0" smtClean="0"/>
              <a:t>Improved page download speed – html file contains less style</a:t>
            </a:r>
          </a:p>
          <a:p>
            <a:pPr marL="514350" indent="-514350" algn="just">
              <a:buFont typeface="+mj-lt"/>
              <a:buAutoNum type="arabicPeriod"/>
            </a:pPr>
            <a:r>
              <a:rPr lang="en-US" sz="2800" dirty="0" smtClean="0"/>
              <a:t>Improved output flexibility – fit to media, responsive design</a:t>
            </a:r>
            <a:endParaRPr lang="en-US" sz="2800"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42</a:t>
            </a:fld>
            <a:endParaRPr lang="en-US"/>
          </a:p>
        </p:txBody>
      </p:sp>
      <p:sp>
        <p:nvSpPr>
          <p:cNvPr id="5" name="Date Placeholder 4"/>
          <p:cNvSpPr>
            <a:spLocks noGrp="1"/>
          </p:cNvSpPr>
          <p:nvPr>
            <p:ph type="dt" sz="half" idx="10"/>
          </p:nvPr>
        </p:nvSpPr>
        <p:spPr/>
        <p:txBody>
          <a:bodyPr/>
          <a:lstStyle/>
          <a:p>
            <a:fld id="{F01F9280-C282-4FC5-8E69-87EAB8A5D72D}"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CSS Syntax</a:t>
            </a:r>
            <a:endParaRPr lang="en-US" dirty="0"/>
          </a:p>
        </p:txBody>
      </p:sp>
      <p:sp>
        <p:nvSpPr>
          <p:cNvPr id="3" name="Content Placeholder 2"/>
          <p:cNvSpPr>
            <a:spLocks noGrp="1"/>
          </p:cNvSpPr>
          <p:nvPr>
            <p:ph idx="1"/>
          </p:nvPr>
        </p:nvSpPr>
        <p:spPr/>
        <p:txBody>
          <a:bodyPr>
            <a:normAutofit fontScale="92500"/>
          </a:bodyPr>
          <a:lstStyle/>
          <a:p>
            <a:pPr algn="just"/>
            <a:r>
              <a:rPr lang="en-US" dirty="0" smtClean="0"/>
              <a:t>A CSS document consists of one or more style rules</a:t>
            </a:r>
          </a:p>
          <a:p>
            <a:pPr algn="just"/>
            <a:r>
              <a:rPr lang="en-US" dirty="0" smtClean="0"/>
              <a:t>A rule consists of a selector that identifies the HTML element or elements that will be affected , followed by a series of </a:t>
            </a:r>
            <a:r>
              <a:rPr lang="en-US" dirty="0" smtClean="0">
                <a:solidFill>
                  <a:srgbClr val="FF0000"/>
                </a:solidFill>
              </a:rPr>
              <a:t>property:value;</a:t>
            </a:r>
            <a:r>
              <a:rPr lang="en-US" dirty="0" smtClean="0"/>
              <a:t> pairs</a:t>
            </a:r>
          </a:p>
          <a:p>
            <a:pPr algn="just"/>
            <a:r>
              <a:rPr lang="en-US" dirty="0" smtClean="0"/>
              <a:t>The series of declaration is also called the declaration block</a:t>
            </a:r>
          </a:p>
          <a:p>
            <a:pPr algn="just"/>
            <a:r>
              <a:rPr lang="en-US" dirty="0" smtClean="0"/>
              <a:t>Declaration block can be together on a single line or spread across on multiple lines</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43</a:t>
            </a:fld>
            <a:endParaRPr lang="en-US"/>
          </a:p>
        </p:txBody>
      </p:sp>
      <p:sp>
        <p:nvSpPr>
          <p:cNvPr id="5" name="Date Placeholder 4"/>
          <p:cNvSpPr>
            <a:spLocks noGrp="1"/>
          </p:cNvSpPr>
          <p:nvPr>
            <p:ph type="dt" sz="half" idx="10"/>
          </p:nvPr>
        </p:nvSpPr>
        <p:spPr/>
        <p:txBody>
          <a:bodyPr/>
          <a:lstStyle/>
          <a:p>
            <a:fld id="{1ADC3CED-0A66-4973-868F-7BE72C95C5D7}"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CSS Syntax</a:t>
            </a:r>
            <a:endParaRPr lang="en-US" dirty="0"/>
          </a:p>
        </p:txBody>
      </p:sp>
      <p:sp>
        <p:nvSpPr>
          <p:cNvPr id="3" name="Content Placeholder 2"/>
          <p:cNvSpPr>
            <a:spLocks noGrp="1"/>
          </p:cNvSpPr>
          <p:nvPr>
            <p:ph idx="1"/>
          </p:nvPr>
        </p:nvSpPr>
        <p:spPr/>
        <p:txBody>
          <a:bodyPr/>
          <a:lstStyle/>
          <a:p>
            <a:pPr algn="just"/>
            <a:r>
              <a:rPr lang="en-US" dirty="0" smtClean="0"/>
              <a:t>The browser ignores white space (i.e. spaces, tabs and returns) between CSS rules so you can format the CSS however you want</a:t>
            </a:r>
          </a:p>
          <a:p>
            <a:pPr algn="just"/>
            <a:r>
              <a:rPr lang="en-US" dirty="0" smtClean="0"/>
              <a:t>Each declaration in CSS rule is terminated with a semicolon</a:t>
            </a:r>
          </a:p>
          <a:p>
            <a:pPr algn="just"/>
            <a:endParaRPr lang="en-US" dirty="0" smtClean="0"/>
          </a:p>
          <a:p>
            <a:pPr algn="just"/>
            <a:endParaRPr lang="en-US" dirty="0" smtClean="0"/>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44</a:t>
            </a:fld>
            <a:endParaRPr lang="en-US"/>
          </a:p>
        </p:txBody>
      </p:sp>
      <p:sp>
        <p:nvSpPr>
          <p:cNvPr id="5" name="Date Placeholder 4"/>
          <p:cNvSpPr>
            <a:spLocks noGrp="1"/>
          </p:cNvSpPr>
          <p:nvPr>
            <p:ph type="dt" sz="half" idx="10"/>
          </p:nvPr>
        </p:nvSpPr>
        <p:spPr/>
        <p:txBody>
          <a:bodyPr/>
          <a:lstStyle/>
          <a:p>
            <a:fld id="{1942E6BA-8D24-4969-AE88-277514EF1137}"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CSS Syntax</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45</a:t>
            </a:fld>
            <a:endParaRPr lang="en-US"/>
          </a:p>
        </p:txBody>
      </p:sp>
      <p:pic>
        <p:nvPicPr>
          <p:cNvPr id="1026" name="Picture 2" descr="C:\Users\Sumedh\Downloads\WhatsApp Image 2020-09-22 at 2.08.55 PM.jpeg"/>
          <p:cNvPicPr>
            <a:picLocks noGrp="1" noChangeAspect="1" noChangeArrowheads="1"/>
          </p:cNvPicPr>
          <p:nvPr>
            <p:ph idx="1"/>
          </p:nvPr>
        </p:nvPicPr>
        <p:blipFill>
          <a:blip r:embed="rId2"/>
          <a:srcRect/>
          <a:stretch>
            <a:fillRect/>
          </a:stretch>
        </p:blipFill>
        <p:spPr bwMode="auto">
          <a:xfrm>
            <a:off x="228600" y="990600"/>
            <a:ext cx="8686800" cy="5486400"/>
          </a:xfrm>
          <a:prstGeom prst="rect">
            <a:avLst/>
          </a:prstGeom>
          <a:noFill/>
        </p:spPr>
      </p:pic>
      <p:sp>
        <p:nvSpPr>
          <p:cNvPr id="5" name="Date Placeholder 4"/>
          <p:cNvSpPr>
            <a:spLocks noGrp="1"/>
          </p:cNvSpPr>
          <p:nvPr>
            <p:ph type="dt" sz="half" idx="10"/>
          </p:nvPr>
        </p:nvSpPr>
        <p:spPr/>
        <p:txBody>
          <a:bodyPr/>
          <a:lstStyle/>
          <a:p>
            <a:fld id="{49A03C2A-EA6B-4C21-87CE-7F199C189A52}"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CSS Selector</a:t>
            </a:r>
            <a:endParaRPr lang="en-US" dirty="0"/>
          </a:p>
        </p:txBody>
      </p:sp>
      <p:sp>
        <p:nvSpPr>
          <p:cNvPr id="3" name="Content Placeholder 2"/>
          <p:cNvSpPr>
            <a:spLocks noGrp="1"/>
          </p:cNvSpPr>
          <p:nvPr>
            <p:ph idx="1"/>
          </p:nvPr>
        </p:nvSpPr>
        <p:spPr/>
        <p:txBody>
          <a:bodyPr>
            <a:normAutofit fontScale="92500"/>
          </a:bodyPr>
          <a:lstStyle/>
          <a:p>
            <a:pPr algn="just"/>
            <a:r>
              <a:rPr lang="en-US" sz="4000" dirty="0" smtClean="0"/>
              <a:t>Every CSS rule begins with a selector</a:t>
            </a:r>
          </a:p>
          <a:p>
            <a:pPr algn="just"/>
            <a:r>
              <a:rPr lang="en-US" sz="4000" dirty="0" smtClean="0"/>
              <a:t>Selector identifies which element or elements in the HTML document will be affected by the declarations in the rule</a:t>
            </a:r>
          </a:p>
          <a:p>
            <a:pPr algn="just"/>
            <a:r>
              <a:rPr lang="en-US" sz="4000" dirty="0" smtClean="0"/>
              <a:t>Also selectors are patterns that is used by the  browser to select the HTML elements that will receive the style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46</a:t>
            </a:fld>
            <a:endParaRPr lang="en-US"/>
          </a:p>
        </p:txBody>
      </p:sp>
      <p:sp>
        <p:nvSpPr>
          <p:cNvPr id="5" name="Date Placeholder 4"/>
          <p:cNvSpPr>
            <a:spLocks noGrp="1"/>
          </p:cNvSpPr>
          <p:nvPr>
            <p:ph type="dt" sz="half" idx="10"/>
          </p:nvPr>
        </p:nvSpPr>
        <p:spPr/>
        <p:txBody>
          <a:bodyPr/>
          <a:lstStyle/>
          <a:p>
            <a:fld id="{29126E2A-19C6-4870-9B2C-BE2D939CF41B}"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CSS Properties</a:t>
            </a:r>
            <a:endParaRPr lang="en-US" dirty="0"/>
          </a:p>
        </p:txBody>
      </p:sp>
      <p:sp>
        <p:nvSpPr>
          <p:cNvPr id="3" name="Content Placeholder 2"/>
          <p:cNvSpPr>
            <a:spLocks noGrp="1"/>
          </p:cNvSpPr>
          <p:nvPr>
            <p:ph idx="1"/>
          </p:nvPr>
        </p:nvSpPr>
        <p:spPr/>
        <p:txBody>
          <a:bodyPr>
            <a:normAutofit fontScale="70000" lnSpcReduction="20000"/>
          </a:bodyPr>
          <a:lstStyle/>
          <a:p>
            <a:pPr algn="just"/>
            <a:r>
              <a:rPr lang="en-US" sz="4600" dirty="0" smtClean="0"/>
              <a:t>Each individual CSS declaration must contain a property</a:t>
            </a:r>
          </a:p>
          <a:p>
            <a:pPr algn="just"/>
            <a:r>
              <a:rPr lang="en-US" sz="4600" dirty="0" smtClean="0"/>
              <a:t>These property names are predefined by the CSS standard</a:t>
            </a:r>
          </a:p>
          <a:p>
            <a:pPr algn="just"/>
            <a:r>
              <a:rPr lang="en-US" sz="4600" dirty="0" smtClean="0"/>
              <a:t>The CSS2.1 standard recommends more than 100 CSS properties</a:t>
            </a:r>
          </a:p>
          <a:p>
            <a:pPr algn="just"/>
            <a:r>
              <a:rPr lang="en-US" sz="4600" dirty="0" smtClean="0"/>
              <a:t>Most commonly used CSS properties are related to </a:t>
            </a:r>
            <a:r>
              <a:rPr lang="en-US" sz="4600" dirty="0" smtClean="0">
                <a:solidFill>
                  <a:srgbClr val="FF0000"/>
                </a:solidFill>
              </a:rPr>
              <a:t>Fonts,</a:t>
            </a:r>
            <a:r>
              <a:rPr lang="en-US" sz="4600" dirty="0" smtClean="0"/>
              <a:t> Text, </a:t>
            </a:r>
            <a:r>
              <a:rPr lang="en-US" sz="4600" dirty="0" smtClean="0">
                <a:solidFill>
                  <a:srgbClr val="FF0000"/>
                </a:solidFill>
              </a:rPr>
              <a:t>Color &amp; Background, </a:t>
            </a:r>
            <a:r>
              <a:rPr lang="en-US" sz="4600" dirty="0" smtClean="0"/>
              <a:t>Borders, </a:t>
            </a:r>
            <a:r>
              <a:rPr lang="en-US" sz="4600" dirty="0" smtClean="0">
                <a:solidFill>
                  <a:srgbClr val="FF0000"/>
                </a:solidFill>
              </a:rPr>
              <a:t>Spacing,</a:t>
            </a:r>
            <a:r>
              <a:rPr lang="en-US" sz="4600" dirty="0" smtClean="0"/>
              <a:t> Sizing, </a:t>
            </a:r>
            <a:r>
              <a:rPr lang="en-US" sz="4600" dirty="0" smtClean="0">
                <a:solidFill>
                  <a:srgbClr val="FF0000"/>
                </a:solidFill>
              </a:rPr>
              <a:t>Layout and Lists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47</a:t>
            </a:fld>
            <a:endParaRPr lang="en-US"/>
          </a:p>
        </p:txBody>
      </p:sp>
      <p:sp>
        <p:nvSpPr>
          <p:cNvPr id="5" name="Date Placeholder 4"/>
          <p:cNvSpPr>
            <a:spLocks noGrp="1"/>
          </p:cNvSpPr>
          <p:nvPr>
            <p:ph type="dt" sz="half" idx="10"/>
          </p:nvPr>
        </p:nvSpPr>
        <p:spPr/>
        <p:txBody>
          <a:bodyPr/>
          <a:lstStyle/>
          <a:p>
            <a:fld id="{106CB332-9EFE-425B-950F-EE4FD7D21385}"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of Styles</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smtClean="0"/>
              <a:t>CSS style rules can be located in </a:t>
            </a:r>
            <a:r>
              <a:rPr lang="en-US" dirty="0" smtClean="0">
                <a:solidFill>
                  <a:srgbClr val="FF0000"/>
                </a:solidFill>
              </a:rPr>
              <a:t>three</a:t>
            </a:r>
            <a:r>
              <a:rPr lang="en-US" dirty="0" smtClean="0"/>
              <a:t> different locations as </a:t>
            </a:r>
          </a:p>
          <a:p>
            <a:pPr marL="914400" lvl="1" indent="-514350" algn="just">
              <a:buFont typeface="+mj-lt"/>
              <a:buAutoNum type="arabicPeriod"/>
            </a:pPr>
            <a:r>
              <a:rPr lang="en-US" dirty="0" smtClean="0"/>
              <a:t>Inline Styles</a:t>
            </a:r>
          </a:p>
          <a:p>
            <a:pPr marL="914400" lvl="1" indent="-514350" algn="just">
              <a:buFont typeface="+mj-lt"/>
              <a:buAutoNum type="arabicPeriod"/>
            </a:pPr>
            <a:r>
              <a:rPr lang="en-US" dirty="0" smtClean="0"/>
              <a:t>Embedded Style Sheet</a:t>
            </a:r>
          </a:p>
          <a:p>
            <a:pPr marL="914400" lvl="1" indent="-514350" algn="just">
              <a:buFont typeface="+mj-lt"/>
              <a:buAutoNum type="arabicPeriod"/>
            </a:pPr>
            <a:r>
              <a:rPr lang="en-US" dirty="0" smtClean="0"/>
              <a:t>External Style Sheet</a:t>
            </a:r>
          </a:p>
          <a:p>
            <a:pPr algn="just"/>
            <a:r>
              <a:rPr lang="en-US" dirty="0" smtClean="0"/>
              <a:t>These three are not mutually exclusive, in that you could place your style rules in all three</a:t>
            </a:r>
          </a:p>
          <a:p>
            <a:pPr algn="just"/>
            <a:r>
              <a:rPr lang="en-US" dirty="0" smtClean="0"/>
              <a:t>But, in practice, web authors tend to place all of their style definitions in one(or more) external style sheet files</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48</a:t>
            </a:fld>
            <a:endParaRPr lang="en-US"/>
          </a:p>
        </p:txBody>
      </p:sp>
      <p:sp>
        <p:nvSpPr>
          <p:cNvPr id="5" name="Date Placeholder 4"/>
          <p:cNvSpPr>
            <a:spLocks noGrp="1"/>
          </p:cNvSpPr>
          <p:nvPr>
            <p:ph type="dt" sz="half" idx="10"/>
          </p:nvPr>
        </p:nvSpPr>
        <p:spPr/>
        <p:txBody>
          <a:bodyPr/>
          <a:lstStyle/>
          <a:p>
            <a:fld id="{845EE228-DA7D-43CD-B5B1-648013AB3B5A}"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Inline Styles</a:t>
            </a:r>
            <a:endParaRPr lang="en-US" dirty="0"/>
          </a:p>
        </p:txBody>
      </p:sp>
      <p:sp>
        <p:nvSpPr>
          <p:cNvPr id="3" name="Content Placeholder 2"/>
          <p:cNvSpPr>
            <a:spLocks noGrp="1"/>
          </p:cNvSpPr>
          <p:nvPr>
            <p:ph idx="1"/>
          </p:nvPr>
        </p:nvSpPr>
        <p:spPr>
          <a:xfrm>
            <a:off x="457200" y="914400"/>
            <a:ext cx="8229600" cy="5410200"/>
          </a:xfrm>
        </p:spPr>
        <p:txBody>
          <a:bodyPr>
            <a:noAutofit/>
          </a:bodyPr>
          <a:lstStyle/>
          <a:p>
            <a:pPr algn="just"/>
            <a:r>
              <a:rPr lang="en-US" dirty="0" smtClean="0"/>
              <a:t>Inline styles are style rules placed within an opening HTML element via the style attribute</a:t>
            </a:r>
          </a:p>
          <a:p>
            <a:pPr algn="just"/>
            <a:r>
              <a:rPr lang="en-US" dirty="0" smtClean="0"/>
              <a:t>Below example shows inline style</a:t>
            </a:r>
          </a:p>
          <a:p>
            <a:pPr algn="just">
              <a:buNone/>
            </a:pPr>
            <a:r>
              <a:rPr lang="en-US" dirty="0" smtClean="0"/>
              <a:t>	&lt;p style=“color: red; font-size: 20px;”&gt;</a:t>
            </a:r>
          </a:p>
          <a:p>
            <a:pPr algn="just">
              <a:buNone/>
            </a:pPr>
            <a:r>
              <a:rPr lang="en-US" dirty="0" smtClean="0"/>
              <a:t> 	    </a:t>
            </a:r>
            <a:r>
              <a:rPr lang="en-US" sz="3600" dirty="0" smtClean="0">
                <a:solidFill>
                  <a:srgbClr val="FF0000"/>
                </a:solidFill>
              </a:rPr>
              <a:t>First CSS example using Inline Styles</a:t>
            </a:r>
          </a:p>
          <a:p>
            <a:pPr algn="just">
              <a:buNone/>
            </a:pPr>
            <a:r>
              <a:rPr lang="en-US" dirty="0" smtClean="0"/>
              <a:t>   &lt;/p&gt;</a:t>
            </a:r>
          </a:p>
          <a:p>
            <a:pPr algn="just"/>
            <a:r>
              <a:rPr lang="en-US" dirty="0" smtClean="0"/>
              <a:t>An Inline style only affects the element it is defined within and overrides other style definitions</a:t>
            </a:r>
          </a:p>
        </p:txBody>
      </p:sp>
      <p:sp>
        <p:nvSpPr>
          <p:cNvPr id="4" name="Slide Number Placeholder 3"/>
          <p:cNvSpPr>
            <a:spLocks noGrp="1"/>
          </p:cNvSpPr>
          <p:nvPr>
            <p:ph type="sldNum" sz="quarter" idx="12"/>
          </p:nvPr>
        </p:nvSpPr>
        <p:spPr/>
        <p:txBody>
          <a:bodyPr/>
          <a:lstStyle/>
          <a:p>
            <a:fld id="{528C707B-006C-4593-B41E-BE391FCD54BA}" type="slidenum">
              <a:rPr lang="en-US" smtClean="0"/>
              <a:pPr/>
              <a:t>49</a:t>
            </a:fld>
            <a:endParaRPr lang="en-US"/>
          </a:p>
        </p:txBody>
      </p:sp>
      <p:sp>
        <p:nvSpPr>
          <p:cNvPr id="5" name="Date Placeholder 4"/>
          <p:cNvSpPr>
            <a:spLocks noGrp="1"/>
          </p:cNvSpPr>
          <p:nvPr>
            <p:ph type="dt" sz="half" idx="10"/>
          </p:nvPr>
        </p:nvSpPr>
        <p:spPr/>
        <p:txBody>
          <a:bodyPr/>
          <a:lstStyle/>
          <a:p>
            <a:fld id="{A588FE21-8AD4-4039-98C2-196B3645DD40}"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
            </a:r>
            <a:br>
              <a:rPr lang="en-US" dirty="0" smtClean="0"/>
            </a:br>
            <a:r>
              <a:rPr lang="en-US" dirty="0" smtClean="0"/>
              <a:t>Introduction to HTML</a:t>
            </a:r>
            <a:br>
              <a:rPr lang="en-US" dirty="0" smtClean="0"/>
            </a:br>
            <a:endParaRPr lang="en-US" dirty="0"/>
          </a:p>
        </p:txBody>
      </p:sp>
      <p:sp>
        <p:nvSpPr>
          <p:cNvPr id="3" name="Content Placeholder 2"/>
          <p:cNvSpPr>
            <a:spLocks noGrp="1"/>
          </p:cNvSpPr>
          <p:nvPr>
            <p:ph idx="1"/>
          </p:nvPr>
        </p:nvSpPr>
        <p:spPr>
          <a:xfrm>
            <a:off x="457200" y="1143000"/>
            <a:ext cx="8229600" cy="4983163"/>
          </a:xfrm>
        </p:spPr>
        <p:txBody>
          <a:bodyPr>
            <a:normAutofit fontScale="92500"/>
          </a:bodyPr>
          <a:lstStyle/>
          <a:p>
            <a:pPr algn="just"/>
            <a:r>
              <a:rPr lang="en-US" dirty="0" smtClean="0"/>
              <a:t>Tim Berners-Lee in 1991, introduced HTML</a:t>
            </a:r>
          </a:p>
          <a:p>
            <a:pPr algn="just"/>
            <a:r>
              <a:rPr lang="en-US" dirty="0" smtClean="0"/>
              <a:t>HTML’s codification by the World Wide Web Consortium (better known as the W3C) in 1997</a:t>
            </a:r>
          </a:p>
          <a:p>
            <a:pPr algn="just"/>
            <a:r>
              <a:rPr lang="en-US" dirty="0" smtClean="0"/>
              <a:t>In 1998 the W3C froze the HTML specification at version 4.01. this specification begins by stating:</a:t>
            </a:r>
          </a:p>
          <a:p>
            <a:pPr algn="just"/>
            <a:r>
              <a:rPr lang="en-US" dirty="0" smtClean="0"/>
              <a:t>To publish information for global distribution, one needs a universally understood language, a kind of publishing mother tongue that all computers may potentially understand. The publishing language used by the World Wide Web is HTML </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5</a:t>
            </a:fld>
            <a:endParaRPr lang="en-US" dirty="0"/>
          </a:p>
        </p:txBody>
      </p:sp>
      <p:sp>
        <p:nvSpPr>
          <p:cNvPr id="5" name="Date Placeholder 4"/>
          <p:cNvSpPr>
            <a:spLocks noGrp="1"/>
          </p:cNvSpPr>
          <p:nvPr>
            <p:ph type="dt" sz="half" idx="10"/>
          </p:nvPr>
        </p:nvSpPr>
        <p:spPr/>
        <p:txBody>
          <a:bodyPr/>
          <a:lstStyle/>
          <a:p>
            <a:fld id="{F1CE8094-B8BA-48B2-8179-F825DE2163E5}"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Inline Styles</a:t>
            </a:r>
            <a:endParaRPr lang="en-US" dirty="0"/>
          </a:p>
        </p:txBody>
      </p:sp>
      <p:sp>
        <p:nvSpPr>
          <p:cNvPr id="3" name="Content Placeholder 2"/>
          <p:cNvSpPr>
            <a:spLocks noGrp="1"/>
          </p:cNvSpPr>
          <p:nvPr>
            <p:ph idx="1"/>
          </p:nvPr>
        </p:nvSpPr>
        <p:spPr>
          <a:xfrm>
            <a:off x="457200" y="914400"/>
            <a:ext cx="8229600" cy="5334000"/>
          </a:xfrm>
        </p:spPr>
        <p:txBody>
          <a:bodyPr>
            <a:noAutofit/>
          </a:bodyPr>
          <a:lstStyle/>
          <a:p>
            <a:pPr algn="just"/>
            <a:r>
              <a:rPr lang="en-US" sz="4000" dirty="0" smtClean="0"/>
              <a:t>Selector is not required with inline styles but semicolons are required to separate multiple rules</a:t>
            </a:r>
          </a:p>
          <a:p>
            <a:pPr algn="just"/>
            <a:r>
              <a:rPr lang="en-US" sz="4000" dirty="0" smtClean="0"/>
              <a:t>Inline styles increases bandwidth and decreases maintainability, hence not a good practice</a:t>
            </a:r>
          </a:p>
          <a:p>
            <a:pPr algn="just"/>
            <a:r>
              <a:rPr lang="en-US" sz="4000" dirty="0" smtClean="0"/>
              <a:t>But, Inline styles are handy for quickly testing out a style change</a:t>
            </a:r>
            <a:endParaRPr lang="en-US" sz="4000"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50</a:t>
            </a:fld>
            <a:endParaRPr lang="en-US"/>
          </a:p>
        </p:txBody>
      </p:sp>
      <p:sp>
        <p:nvSpPr>
          <p:cNvPr id="5" name="Date Placeholder 4"/>
          <p:cNvSpPr>
            <a:spLocks noGrp="1"/>
          </p:cNvSpPr>
          <p:nvPr>
            <p:ph type="dt" sz="half" idx="10"/>
          </p:nvPr>
        </p:nvSpPr>
        <p:spPr/>
        <p:txBody>
          <a:bodyPr/>
          <a:lstStyle/>
          <a:p>
            <a:fld id="{F6FEF019-DB04-4E3D-9D25-AE41292D9A8F}"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Embedded Style Sheets</a:t>
            </a:r>
            <a:endParaRPr lang="en-US" dirty="0"/>
          </a:p>
        </p:txBody>
      </p:sp>
      <p:sp>
        <p:nvSpPr>
          <p:cNvPr id="3" name="Content Placeholder 2"/>
          <p:cNvSpPr>
            <a:spLocks noGrp="1"/>
          </p:cNvSpPr>
          <p:nvPr>
            <p:ph idx="1"/>
          </p:nvPr>
        </p:nvSpPr>
        <p:spPr>
          <a:xfrm>
            <a:off x="457200" y="914400"/>
            <a:ext cx="8229600" cy="5486400"/>
          </a:xfrm>
        </p:spPr>
        <p:txBody>
          <a:bodyPr>
            <a:normAutofit fontScale="70000" lnSpcReduction="20000"/>
          </a:bodyPr>
          <a:lstStyle/>
          <a:p>
            <a:pPr algn="just"/>
            <a:r>
              <a:rPr lang="en-US" dirty="0" smtClean="0"/>
              <a:t>Embedded style sheets ( also called as Internal Styles) are style rules placed within the &lt;style&gt; element inside &lt;head&gt; element of an HTML document, as shown in below example-</a:t>
            </a:r>
          </a:p>
          <a:p>
            <a:pPr algn="just">
              <a:buNone/>
            </a:pPr>
            <a:r>
              <a:rPr lang="en-US" dirty="0" smtClean="0"/>
              <a:t>&lt;html&gt;</a:t>
            </a:r>
          </a:p>
          <a:p>
            <a:pPr algn="just">
              <a:buNone/>
            </a:pPr>
            <a:r>
              <a:rPr lang="en-US" dirty="0" smtClean="0"/>
              <a:t>&lt;head </a:t>
            </a:r>
            <a:r>
              <a:rPr lang="en-US" dirty="0" err="1" smtClean="0"/>
              <a:t>lang</a:t>
            </a:r>
            <a:r>
              <a:rPr lang="en-US" dirty="0" smtClean="0"/>
              <a:t>=“en”&gt;</a:t>
            </a:r>
          </a:p>
          <a:p>
            <a:pPr algn="just">
              <a:buNone/>
            </a:pPr>
            <a:r>
              <a:rPr lang="en-US" dirty="0" smtClean="0"/>
              <a:t>&lt;title&gt; Share Your Travels – New York &lt;/title&gt;</a:t>
            </a:r>
          </a:p>
          <a:p>
            <a:pPr algn="just">
              <a:buNone/>
            </a:pPr>
            <a:r>
              <a:rPr lang="en-US" dirty="0" smtClean="0"/>
              <a:t>&lt;style&gt;</a:t>
            </a:r>
          </a:p>
          <a:p>
            <a:pPr algn="just">
              <a:buNone/>
            </a:pPr>
            <a:r>
              <a:rPr lang="en-US" dirty="0" smtClean="0"/>
              <a:t>	h1 { color: red; font-size: 24px; }</a:t>
            </a:r>
          </a:p>
          <a:p>
            <a:pPr algn="just">
              <a:buNone/>
            </a:pPr>
            <a:r>
              <a:rPr lang="en-US" dirty="0" smtClean="0"/>
              <a:t>	h2 { color: blue; font-size: 18px; font-weight: bold; }</a:t>
            </a:r>
          </a:p>
          <a:p>
            <a:pPr algn="just">
              <a:buNone/>
            </a:pPr>
            <a:r>
              <a:rPr lang="en-US" dirty="0" smtClean="0"/>
              <a:t>&lt;/style&gt;</a:t>
            </a:r>
          </a:p>
          <a:p>
            <a:pPr algn="just">
              <a:buNone/>
            </a:pPr>
            <a:r>
              <a:rPr lang="en-US" dirty="0" smtClean="0"/>
              <a:t>&lt;/head&gt;</a:t>
            </a:r>
          </a:p>
          <a:p>
            <a:pPr algn="just">
              <a:buNone/>
            </a:pPr>
            <a:r>
              <a:rPr lang="en-US" dirty="0" smtClean="0"/>
              <a:t>&lt;body&gt;</a:t>
            </a:r>
          </a:p>
          <a:p>
            <a:pPr algn="just">
              <a:buNone/>
            </a:pPr>
            <a:r>
              <a:rPr lang="en-US" dirty="0" smtClean="0"/>
              <a:t>	&lt;h1&gt; Share Your Travels &lt;/h1&gt;</a:t>
            </a:r>
          </a:p>
          <a:p>
            <a:pPr algn="just">
              <a:buNone/>
            </a:pPr>
            <a:r>
              <a:rPr lang="en-US" dirty="0" smtClean="0"/>
              <a:t>	&lt;h2&gt; New York – Central Park &lt;/h2&gt;</a:t>
            </a:r>
          </a:p>
          <a:p>
            <a:pPr algn="just">
              <a:buNone/>
            </a:pPr>
            <a:r>
              <a:rPr lang="en-US" dirty="0" smtClean="0"/>
              <a:t>&lt;/body&gt;</a:t>
            </a:r>
          </a:p>
          <a:p>
            <a:pPr algn="just">
              <a:buNone/>
            </a:pPr>
            <a:r>
              <a:rPr lang="en-US" dirty="0" smtClean="0"/>
              <a:t>&lt;/html&gt;</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51</a:t>
            </a:fld>
            <a:endParaRPr lang="en-US"/>
          </a:p>
        </p:txBody>
      </p:sp>
      <p:sp>
        <p:nvSpPr>
          <p:cNvPr id="5" name="Date Placeholder 4"/>
          <p:cNvSpPr>
            <a:spLocks noGrp="1"/>
          </p:cNvSpPr>
          <p:nvPr>
            <p:ph type="dt" sz="half" idx="10"/>
          </p:nvPr>
        </p:nvSpPr>
        <p:spPr/>
        <p:txBody>
          <a:bodyPr/>
          <a:lstStyle/>
          <a:p>
            <a:fld id="{0909FB3D-7ECF-4706-B0F7-F7891678D59A}"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External Style Sheets</a:t>
            </a:r>
            <a:endParaRPr lang="en-US" dirty="0"/>
          </a:p>
        </p:txBody>
      </p:sp>
      <p:sp>
        <p:nvSpPr>
          <p:cNvPr id="3" name="Content Placeholder 2"/>
          <p:cNvSpPr>
            <a:spLocks noGrp="1"/>
          </p:cNvSpPr>
          <p:nvPr>
            <p:ph idx="1"/>
          </p:nvPr>
        </p:nvSpPr>
        <p:spPr>
          <a:xfrm>
            <a:off x="457200" y="914400"/>
            <a:ext cx="8229600" cy="5486400"/>
          </a:xfrm>
        </p:spPr>
        <p:txBody>
          <a:bodyPr>
            <a:normAutofit fontScale="92500" lnSpcReduction="10000"/>
          </a:bodyPr>
          <a:lstStyle/>
          <a:p>
            <a:pPr algn="just"/>
            <a:r>
              <a:rPr lang="en-US" dirty="0" smtClean="0"/>
              <a:t>External  style sheets are style rules placed within a external text file with .</a:t>
            </a:r>
            <a:r>
              <a:rPr lang="en-US" dirty="0" err="1" smtClean="0"/>
              <a:t>css</a:t>
            </a:r>
            <a:r>
              <a:rPr lang="en-US" dirty="0" smtClean="0"/>
              <a:t> as extension</a:t>
            </a:r>
          </a:p>
          <a:p>
            <a:pPr algn="just"/>
            <a:r>
              <a:rPr lang="en-US" dirty="0" smtClean="0"/>
              <a:t>External style sheets provides a best maintainability</a:t>
            </a:r>
          </a:p>
          <a:p>
            <a:pPr algn="just"/>
            <a:r>
              <a:rPr lang="en-US" dirty="0" smtClean="0"/>
              <a:t>When you make change to an external style sheet, all HTML documents that refer that style sheet will automatically use the updated version</a:t>
            </a:r>
          </a:p>
          <a:p>
            <a:pPr algn="just"/>
            <a:r>
              <a:rPr lang="en-US" dirty="0" smtClean="0"/>
              <a:t>All browsers are able to cache the external style sheet, which can improve the performance of site</a:t>
            </a:r>
          </a:p>
          <a:p>
            <a:pPr algn="just"/>
            <a:r>
              <a:rPr lang="en-US" dirty="0" smtClean="0"/>
              <a:t>To reference an external style sheet, you must use a &lt;link&gt; element within &lt;head&gt; element of HTML document as shown in below example-</a:t>
            </a:r>
          </a:p>
        </p:txBody>
      </p:sp>
      <p:sp>
        <p:nvSpPr>
          <p:cNvPr id="4" name="Slide Number Placeholder 3"/>
          <p:cNvSpPr>
            <a:spLocks noGrp="1"/>
          </p:cNvSpPr>
          <p:nvPr>
            <p:ph type="sldNum" sz="quarter" idx="12"/>
          </p:nvPr>
        </p:nvSpPr>
        <p:spPr/>
        <p:txBody>
          <a:bodyPr/>
          <a:lstStyle/>
          <a:p>
            <a:fld id="{528C707B-006C-4593-B41E-BE391FCD54BA}" type="slidenum">
              <a:rPr lang="en-US" smtClean="0"/>
              <a:pPr/>
              <a:t>52</a:t>
            </a:fld>
            <a:endParaRPr lang="en-US"/>
          </a:p>
        </p:txBody>
      </p:sp>
      <p:sp>
        <p:nvSpPr>
          <p:cNvPr id="5" name="Date Placeholder 4"/>
          <p:cNvSpPr>
            <a:spLocks noGrp="1"/>
          </p:cNvSpPr>
          <p:nvPr>
            <p:ph type="dt" sz="half" idx="10"/>
          </p:nvPr>
        </p:nvSpPr>
        <p:spPr/>
        <p:txBody>
          <a:bodyPr/>
          <a:lstStyle/>
          <a:p>
            <a:fld id="{9D55C480-5937-4258-84BE-8FF7DACB2199}"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External Style Sheets - Example</a:t>
            </a:r>
            <a:endParaRPr lang="en-US" dirty="0"/>
          </a:p>
        </p:txBody>
      </p:sp>
      <p:sp>
        <p:nvSpPr>
          <p:cNvPr id="3" name="Content Placeholder 2"/>
          <p:cNvSpPr>
            <a:spLocks noGrp="1"/>
          </p:cNvSpPr>
          <p:nvPr>
            <p:ph idx="1"/>
          </p:nvPr>
        </p:nvSpPr>
        <p:spPr>
          <a:xfrm>
            <a:off x="457200" y="914400"/>
            <a:ext cx="8229600" cy="5486400"/>
          </a:xfrm>
        </p:spPr>
        <p:txBody>
          <a:bodyPr>
            <a:normAutofit fontScale="70000" lnSpcReduction="20000"/>
          </a:bodyPr>
          <a:lstStyle/>
          <a:p>
            <a:pPr algn="just">
              <a:buNone/>
            </a:pPr>
            <a:r>
              <a:rPr lang="en-US" dirty="0" smtClean="0"/>
              <a:t>styles.css</a:t>
            </a:r>
          </a:p>
          <a:p>
            <a:pPr algn="just">
              <a:buNone/>
            </a:pPr>
            <a:r>
              <a:rPr lang="en-US" dirty="0" smtClean="0"/>
              <a:t>	h1 { color: red; font-size: 24px; }</a:t>
            </a:r>
          </a:p>
          <a:p>
            <a:pPr algn="just">
              <a:buNone/>
            </a:pPr>
            <a:r>
              <a:rPr lang="en-US" dirty="0" smtClean="0"/>
              <a:t>	h2 { color: blue; font-size: 18px; font-weight: bold; }</a:t>
            </a:r>
          </a:p>
          <a:p>
            <a:pPr algn="just">
              <a:buNone/>
            </a:pPr>
            <a:endParaRPr lang="en-US" dirty="0" smtClean="0"/>
          </a:p>
          <a:p>
            <a:pPr algn="just">
              <a:buNone/>
            </a:pPr>
            <a:r>
              <a:rPr lang="en-US" dirty="0" smtClean="0"/>
              <a:t>Home.html</a:t>
            </a:r>
          </a:p>
          <a:p>
            <a:pPr algn="just">
              <a:buNone/>
            </a:pPr>
            <a:r>
              <a:rPr lang="en-US" dirty="0" smtClean="0"/>
              <a:t>&lt;html&gt;</a:t>
            </a:r>
          </a:p>
          <a:p>
            <a:pPr algn="just">
              <a:buNone/>
            </a:pPr>
            <a:r>
              <a:rPr lang="en-US" dirty="0" smtClean="0"/>
              <a:t>&lt;head </a:t>
            </a:r>
            <a:r>
              <a:rPr lang="en-US" dirty="0" err="1" smtClean="0"/>
              <a:t>lang</a:t>
            </a:r>
            <a:r>
              <a:rPr lang="en-US" dirty="0" smtClean="0"/>
              <a:t>=“en”&gt;</a:t>
            </a:r>
          </a:p>
          <a:p>
            <a:pPr algn="just">
              <a:buNone/>
            </a:pPr>
            <a:r>
              <a:rPr lang="en-US" dirty="0" smtClean="0"/>
              <a:t>	&lt;title&gt; Share Your Travels – New York &lt;/title&gt;</a:t>
            </a:r>
          </a:p>
          <a:p>
            <a:pPr algn="just">
              <a:buNone/>
            </a:pPr>
            <a:r>
              <a:rPr lang="en-US" dirty="0" smtClean="0"/>
              <a:t>	&lt;link </a:t>
            </a:r>
            <a:r>
              <a:rPr lang="en-US" dirty="0" err="1" smtClean="0"/>
              <a:t>rel</a:t>
            </a:r>
            <a:r>
              <a:rPr lang="en-US" dirty="0" smtClean="0"/>
              <a:t>=“</a:t>
            </a:r>
            <a:r>
              <a:rPr lang="en-US" dirty="0" err="1" smtClean="0"/>
              <a:t>stylesheet</a:t>
            </a:r>
            <a:r>
              <a:rPr lang="en-US" dirty="0" smtClean="0"/>
              <a:t>” </a:t>
            </a:r>
            <a:r>
              <a:rPr lang="en-US" dirty="0" err="1" smtClean="0"/>
              <a:t>href</a:t>
            </a:r>
            <a:r>
              <a:rPr lang="en-US" dirty="0" smtClean="0"/>
              <a:t>=“styles.css” /&gt;</a:t>
            </a:r>
          </a:p>
          <a:p>
            <a:pPr algn="just">
              <a:buNone/>
            </a:pPr>
            <a:r>
              <a:rPr lang="en-US" dirty="0" smtClean="0"/>
              <a:t>&lt;/head&gt;</a:t>
            </a:r>
          </a:p>
          <a:p>
            <a:pPr algn="just">
              <a:buNone/>
            </a:pPr>
            <a:r>
              <a:rPr lang="en-US" dirty="0" smtClean="0"/>
              <a:t>&lt;body&gt;</a:t>
            </a:r>
          </a:p>
          <a:p>
            <a:pPr algn="just">
              <a:buNone/>
            </a:pPr>
            <a:r>
              <a:rPr lang="en-US" dirty="0" smtClean="0"/>
              <a:t>	&lt;h1&gt; Share Your Travels &lt;/h1&gt;</a:t>
            </a:r>
          </a:p>
          <a:p>
            <a:pPr algn="just">
              <a:buNone/>
            </a:pPr>
            <a:r>
              <a:rPr lang="en-US" dirty="0" smtClean="0"/>
              <a:t>	&lt;h2&gt; New York – Central Park &lt;/h2&gt;</a:t>
            </a:r>
          </a:p>
          <a:p>
            <a:pPr algn="just">
              <a:buNone/>
            </a:pPr>
            <a:r>
              <a:rPr lang="en-US" dirty="0" smtClean="0"/>
              <a:t>&lt;/body&gt;</a:t>
            </a:r>
          </a:p>
          <a:p>
            <a:pPr algn="just">
              <a:buNone/>
            </a:pPr>
            <a:r>
              <a:rPr lang="en-US" dirty="0" smtClean="0"/>
              <a:t>&lt;/html&gt;</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53</a:t>
            </a:fld>
            <a:endParaRPr lang="en-US"/>
          </a:p>
        </p:txBody>
      </p:sp>
      <p:sp>
        <p:nvSpPr>
          <p:cNvPr id="5" name="Date Placeholder 4"/>
          <p:cNvSpPr>
            <a:spLocks noGrp="1"/>
          </p:cNvSpPr>
          <p:nvPr>
            <p:ph type="dt" sz="half" idx="10"/>
          </p:nvPr>
        </p:nvSpPr>
        <p:spPr/>
        <p:txBody>
          <a:bodyPr/>
          <a:lstStyle/>
          <a:p>
            <a:fld id="{0B47776B-6C16-49FD-8DE7-7C3AEC29A0AF}"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Selectors</a:t>
            </a:r>
            <a:endParaRPr lang="en-US" dirty="0"/>
          </a:p>
        </p:txBody>
      </p:sp>
      <p:sp>
        <p:nvSpPr>
          <p:cNvPr id="3" name="Content Placeholder 2"/>
          <p:cNvSpPr>
            <a:spLocks noGrp="1"/>
          </p:cNvSpPr>
          <p:nvPr>
            <p:ph idx="1"/>
          </p:nvPr>
        </p:nvSpPr>
        <p:spPr>
          <a:xfrm>
            <a:off x="457200" y="1219200"/>
            <a:ext cx="8229600" cy="4906963"/>
          </a:xfrm>
        </p:spPr>
        <p:txBody>
          <a:bodyPr>
            <a:normAutofit fontScale="77500" lnSpcReduction="20000"/>
          </a:bodyPr>
          <a:lstStyle/>
          <a:p>
            <a:pPr algn="just"/>
            <a:r>
              <a:rPr lang="en-US" dirty="0" smtClean="0"/>
              <a:t>When defining CSS rules, you will need to first use a selector to tell browser which elements will be affected by the property values</a:t>
            </a:r>
          </a:p>
          <a:p>
            <a:pPr algn="just"/>
            <a:r>
              <a:rPr lang="en-US" dirty="0" smtClean="0"/>
              <a:t>CSS selectors allow you to select individual or multiple HTML elements</a:t>
            </a:r>
          </a:p>
          <a:p>
            <a:pPr algn="just"/>
            <a:r>
              <a:rPr lang="en-US" dirty="0" smtClean="0"/>
              <a:t>There are variety of new selectors that are supported by most modern web browsers</a:t>
            </a:r>
          </a:p>
          <a:p>
            <a:pPr algn="just"/>
            <a:r>
              <a:rPr lang="en-US" dirty="0" smtClean="0"/>
              <a:t>Some basic selector types are</a:t>
            </a:r>
          </a:p>
          <a:p>
            <a:pPr marL="914400" lvl="1" indent="-514350" algn="just">
              <a:buFont typeface="+mj-lt"/>
              <a:buAutoNum type="arabicPeriod"/>
            </a:pPr>
            <a:r>
              <a:rPr lang="en-US" dirty="0" smtClean="0"/>
              <a:t>Element Selectors</a:t>
            </a:r>
          </a:p>
          <a:p>
            <a:pPr marL="914400" lvl="1" indent="-514350" algn="just">
              <a:buFont typeface="+mj-lt"/>
              <a:buAutoNum type="arabicPeriod"/>
            </a:pPr>
            <a:r>
              <a:rPr lang="en-US" dirty="0" smtClean="0"/>
              <a:t>Class Selectors</a:t>
            </a:r>
          </a:p>
          <a:p>
            <a:pPr marL="914400" lvl="1" indent="-514350" algn="just">
              <a:buFont typeface="+mj-lt"/>
              <a:buAutoNum type="arabicPeriod"/>
            </a:pPr>
            <a:r>
              <a:rPr lang="en-US" dirty="0" smtClean="0"/>
              <a:t>Id Selectors</a:t>
            </a:r>
          </a:p>
          <a:p>
            <a:pPr marL="914400" lvl="1" indent="-514350" algn="just">
              <a:buFont typeface="+mj-lt"/>
              <a:buAutoNum type="arabicPeriod"/>
            </a:pPr>
            <a:r>
              <a:rPr lang="en-US" dirty="0" smtClean="0"/>
              <a:t>Attribute Selectors</a:t>
            </a:r>
          </a:p>
          <a:p>
            <a:pPr marL="914400" lvl="1" indent="-514350" algn="just">
              <a:buFont typeface="+mj-lt"/>
              <a:buAutoNum type="arabicPeriod"/>
            </a:pPr>
            <a:r>
              <a:rPr lang="en-US" dirty="0" smtClean="0"/>
              <a:t>Pseudo-Element &amp; Pseudo-Class Selectors</a:t>
            </a:r>
          </a:p>
          <a:p>
            <a:pPr marL="914400" lvl="1" indent="-514350" algn="just">
              <a:buFont typeface="+mj-lt"/>
              <a:buAutoNum type="arabicPeriod"/>
            </a:pPr>
            <a:r>
              <a:rPr lang="en-US" dirty="0" smtClean="0"/>
              <a:t>Contextual Selectors</a:t>
            </a:r>
          </a:p>
          <a:p>
            <a:pPr marL="914400" lvl="1" indent="-514350">
              <a:buFont typeface="+mj-lt"/>
              <a:buAutoNum type="arabicPeriod"/>
            </a:pPr>
            <a:endParaRPr lang="en-US" dirty="0" smtClean="0"/>
          </a:p>
          <a:p>
            <a:pPr marL="914400" lvl="1"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54</a:t>
            </a:fld>
            <a:endParaRPr lang="en-US"/>
          </a:p>
        </p:txBody>
      </p:sp>
      <p:sp>
        <p:nvSpPr>
          <p:cNvPr id="5" name="Date Placeholder 4"/>
          <p:cNvSpPr>
            <a:spLocks noGrp="1"/>
          </p:cNvSpPr>
          <p:nvPr>
            <p:ph type="dt" sz="half" idx="10"/>
          </p:nvPr>
        </p:nvSpPr>
        <p:spPr/>
        <p:txBody>
          <a:bodyPr/>
          <a:lstStyle/>
          <a:p>
            <a:fld id="{8236CD48-7EC6-4A3C-8CAB-F8A97C66F753}"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 Selectors</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smtClean="0"/>
              <a:t>Element selectors select all instances of a given HTML element</a:t>
            </a:r>
          </a:p>
          <a:p>
            <a:pPr algn="just"/>
            <a:r>
              <a:rPr lang="en-US" dirty="0" smtClean="0"/>
              <a:t>You can also select all HTML elements by using universal element selector, which is the * ( asterisk ) character</a:t>
            </a:r>
          </a:p>
          <a:p>
            <a:pPr algn="just"/>
            <a:r>
              <a:rPr lang="en-US" dirty="0" smtClean="0"/>
              <a:t>You can also select a group of elements by separating the different element names with commas</a:t>
            </a:r>
          </a:p>
          <a:p>
            <a:pPr algn="just"/>
            <a:r>
              <a:rPr lang="en-US" dirty="0" smtClean="0"/>
              <a:t>Grouping multiple elements reduce the size and complexity of CSS files</a:t>
            </a:r>
          </a:p>
          <a:p>
            <a:pPr algn="just"/>
            <a:endParaRPr lang="en-US" dirty="0" smtClean="0"/>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55</a:t>
            </a:fld>
            <a:endParaRPr lang="en-US"/>
          </a:p>
        </p:txBody>
      </p:sp>
      <p:sp>
        <p:nvSpPr>
          <p:cNvPr id="5" name="Date Placeholder 4"/>
          <p:cNvSpPr>
            <a:spLocks noGrp="1"/>
          </p:cNvSpPr>
          <p:nvPr>
            <p:ph type="dt" sz="half" idx="10"/>
          </p:nvPr>
        </p:nvSpPr>
        <p:spPr/>
        <p:txBody>
          <a:bodyPr/>
          <a:lstStyle/>
          <a:p>
            <a:fld id="{D3864912-42A4-4067-8400-AF81556A95AA}"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 Selectors Example</a:t>
            </a:r>
            <a:endParaRPr lang="en-US" dirty="0"/>
          </a:p>
        </p:txBody>
      </p:sp>
      <p:sp>
        <p:nvSpPr>
          <p:cNvPr id="3" name="Content Placeholder 2"/>
          <p:cNvSpPr>
            <a:spLocks noGrp="1"/>
          </p:cNvSpPr>
          <p:nvPr>
            <p:ph idx="1"/>
          </p:nvPr>
        </p:nvSpPr>
        <p:spPr>
          <a:xfrm>
            <a:off x="533400" y="1371600"/>
            <a:ext cx="8229600" cy="4906963"/>
          </a:xfrm>
        </p:spPr>
        <p:txBody>
          <a:bodyPr>
            <a:normAutofit fontScale="62500" lnSpcReduction="20000"/>
          </a:bodyPr>
          <a:lstStyle/>
          <a:p>
            <a:pPr algn="ctr">
              <a:buNone/>
            </a:pPr>
            <a:r>
              <a:rPr lang="en-US" sz="4600" dirty="0" smtClean="0"/>
              <a:t>Individual Element Selector	</a:t>
            </a:r>
          </a:p>
          <a:p>
            <a:pPr algn="ctr">
              <a:buNone/>
            </a:pPr>
            <a:r>
              <a:rPr lang="en-US" sz="4600" dirty="0" smtClean="0"/>
              <a:t>	h1 { color: green; font-size: 24px; }</a:t>
            </a:r>
          </a:p>
          <a:p>
            <a:pPr algn="ctr">
              <a:buNone/>
            </a:pPr>
            <a:r>
              <a:rPr lang="en-US" sz="4600" dirty="0" smtClean="0"/>
              <a:t>	p { color: green; font-size: 24px; }</a:t>
            </a:r>
          </a:p>
          <a:p>
            <a:pPr algn="ctr">
              <a:buNone/>
            </a:pPr>
            <a:endParaRPr lang="en-US" sz="4600" dirty="0" smtClean="0"/>
          </a:p>
          <a:p>
            <a:pPr algn="ctr">
              <a:buNone/>
            </a:pPr>
            <a:r>
              <a:rPr lang="en-US" sz="4600" dirty="0" smtClean="0"/>
              <a:t>Group Element Selector</a:t>
            </a:r>
          </a:p>
          <a:p>
            <a:pPr algn="ctr">
              <a:buNone/>
            </a:pPr>
            <a:r>
              <a:rPr lang="en-US" sz="4600" dirty="0" smtClean="0"/>
              <a:t>p, div, aside {</a:t>
            </a:r>
          </a:p>
          <a:p>
            <a:pPr algn="ctr">
              <a:buNone/>
            </a:pPr>
            <a:r>
              <a:rPr lang="en-US" sz="4600" dirty="0" smtClean="0"/>
              <a:t>margin: 0px;</a:t>
            </a:r>
          </a:p>
          <a:p>
            <a:pPr algn="ctr">
              <a:buNone/>
            </a:pPr>
            <a:r>
              <a:rPr lang="en-US" sz="4600" dirty="0" smtClean="0"/>
              <a:t>padding: 0px; }</a:t>
            </a:r>
          </a:p>
          <a:p>
            <a:pPr algn="ctr">
              <a:buNone/>
            </a:pPr>
            <a:endParaRPr lang="en-US" sz="4600" dirty="0" smtClean="0"/>
          </a:p>
          <a:p>
            <a:pPr algn="ctr">
              <a:buNone/>
            </a:pPr>
            <a:r>
              <a:rPr lang="en-US" sz="4600" dirty="0" smtClean="0"/>
              <a:t>Universal Element Selector</a:t>
            </a:r>
          </a:p>
          <a:p>
            <a:pPr algn="ctr">
              <a:buNone/>
            </a:pPr>
            <a:r>
              <a:rPr lang="en-US" sz="4600" dirty="0" smtClean="0"/>
              <a:t>* { color: red; font-weight: bold; font-size: 12px; } </a:t>
            </a:r>
          </a:p>
          <a:p>
            <a:pPr algn="just">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56</a:t>
            </a:fld>
            <a:endParaRPr lang="en-US"/>
          </a:p>
        </p:txBody>
      </p:sp>
      <p:sp>
        <p:nvSpPr>
          <p:cNvPr id="5" name="Date Placeholder 4"/>
          <p:cNvSpPr>
            <a:spLocks noGrp="1"/>
          </p:cNvSpPr>
          <p:nvPr>
            <p:ph type="dt" sz="half" idx="10"/>
          </p:nvPr>
        </p:nvSpPr>
        <p:spPr/>
        <p:txBody>
          <a:bodyPr/>
          <a:lstStyle/>
          <a:p>
            <a:fld id="{33C0E5C7-CADC-4CD3-979A-765CB0D28025}"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Selectors</a:t>
            </a:r>
            <a:endParaRPr lang="en-US" dirty="0"/>
          </a:p>
        </p:txBody>
      </p:sp>
      <p:sp>
        <p:nvSpPr>
          <p:cNvPr id="3" name="Content Placeholder 2"/>
          <p:cNvSpPr>
            <a:spLocks noGrp="1"/>
          </p:cNvSpPr>
          <p:nvPr>
            <p:ph idx="1"/>
          </p:nvPr>
        </p:nvSpPr>
        <p:spPr/>
        <p:txBody>
          <a:bodyPr>
            <a:normAutofit fontScale="92500"/>
          </a:bodyPr>
          <a:lstStyle/>
          <a:p>
            <a:pPr algn="just"/>
            <a:r>
              <a:rPr lang="en-US" sz="3600" dirty="0" smtClean="0"/>
              <a:t>A class selector allows you to simultaneously target different HTML elements regardless of their position in the document tree</a:t>
            </a:r>
          </a:p>
          <a:p>
            <a:pPr algn="just"/>
            <a:r>
              <a:rPr lang="en-US" sz="3600" dirty="0" smtClean="0"/>
              <a:t>If a series of HTML elements labeled with the same class attribute value, then you can target them for styling by using a class selector, which takes the form – period(.) followed by the class name </a:t>
            </a:r>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57</a:t>
            </a:fld>
            <a:endParaRPr lang="en-US"/>
          </a:p>
        </p:txBody>
      </p:sp>
      <p:sp>
        <p:nvSpPr>
          <p:cNvPr id="5" name="Date Placeholder 4"/>
          <p:cNvSpPr>
            <a:spLocks noGrp="1"/>
          </p:cNvSpPr>
          <p:nvPr>
            <p:ph type="dt" sz="half" idx="10"/>
          </p:nvPr>
        </p:nvSpPr>
        <p:spPr/>
        <p:txBody>
          <a:bodyPr/>
          <a:lstStyle/>
          <a:p>
            <a:fld id="{D159B86F-DAA3-449F-8642-0F91FAEFC9F6}"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Class Selectors Example</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58</a:t>
            </a:fld>
            <a:endParaRPr lang="en-US"/>
          </a:p>
        </p:txBody>
      </p:sp>
      <p:pic>
        <p:nvPicPr>
          <p:cNvPr id="2050" name="Picture 2" descr="C:\Users\Sumedh\Downloads\WhatsApp Image 2020-09-23 at 9.45.13 AM.jpeg"/>
          <p:cNvPicPr>
            <a:picLocks noGrp="1" noChangeAspect="1" noChangeArrowheads="1"/>
          </p:cNvPicPr>
          <p:nvPr>
            <p:ph idx="1"/>
          </p:nvPr>
        </p:nvPicPr>
        <p:blipFill>
          <a:blip r:embed="rId2"/>
          <a:srcRect/>
          <a:stretch>
            <a:fillRect/>
          </a:stretch>
        </p:blipFill>
        <p:spPr bwMode="auto">
          <a:xfrm>
            <a:off x="228600" y="914400"/>
            <a:ext cx="8686800" cy="5562600"/>
          </a:xfrm>
          <a:prstGeom prst="rect">
            <a:avLst/>
          </a:prstGeom>
          <a:noFill/>
        </p:spPr>
      </p:pic>
      <p:sp>
        <p:nvSpPr>
          <p:cNvPr id="5" name="Date Placeholder 4"/>
          <p:cNvSpPr>
            <a:spLocks noGrp="1"/>
          </p:cNvSpPr>
          <p:nvPr>
            <p:ph type="dt" sz="half" idx="10"/>
          </p:nvPr>
        </p:nvSpPr>
        <p:spPr/>
        <p:txBody>
          <a:bodyPr/>
          <a:lstStyle/>
          <a:p>
            <a:fld id="{AA967575-629A-4D4D-A557-4F19C7E5FE72}"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 Selectors</a:t>
            </a:r>
            <a:endParaRPr lang="en-US" dirty="0"/>
          </a:p>
        </p:txBody>
      </p:sp>
      <p:sp>
        <p:nvSpPr>
          <p:cNvPr id="3" name="Content Placeholder 2"/>
          <p:cNvSpPr>
            <a:spLocks noGrp="1"/>
          </p:cNvSpPr>
          <p:nvPr>
            <p:ph idx="1"/>
          </p:nvPr>
        </p:nvSpPr>
        <p:spPr/>
        <p:txBody>
          <a:bodyPr>
            <a:noAutofit/>
          </a:bodyPr>
          <a:lstStyle/>
          <a:p>
            <a:pPr algn="just"/>
            <a:r>
              <a:rPr lang="en-US" sz="3600" dirty="0" smtClean="0"/>
              <a:t>An Id selector allows you to target a specific element by its id attribute regardless of its type or position</a:t>
            </a:r>
          </a:p>
          <a:p>
            <a:pPr algn="just"/>
            <a:r>
              <a:rPr lang="en-US" sz="3600" dirty="0" smtClean="0"/>
              <a:t>If an HTML element has been labeled with an id attribute, then you can target it for styling by using an id selector, which takes the form – pound/hash(#) followed by the id name</a:t>
            </a:r>
            <a:endParaRPr lang="en-US" sz="3600"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59</a:t>
            </a:fld>
            <a:endParaRPr lang="en-US"/>
          </a:p>
        </p:txBody>
      </p:sp>
      <p:sp>
        <p:nvSpPr>
          <p:cNvPr id="5" name="Date Placeholder 4"/>
          <p:cNvSpPr>
            <a:spLocks noGrp="1"/>
          </p:cNvSpPr>
          <p:nvPr>
            <p:ph type="dt" sz="half" idx="10"/>
          </p:nvPr>
        </p:nvSpPr>
        <p:spPr/>
        <p:txBody>
          <a:bodyPr/>
          <a:lstStyle/>
          <a:p>
            <a:fld id="{0ED17021-C708-45F1-A59B-64589C0EED74}"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smtClean="0"/>
              <a:t/>
            </a:r>
            <a:br>
              <a:rPr lang="en-US" dirty="0" smtClean="0"/>
            </a:br>
            <a:r>
              <a:rPr lang="en-US" dirty="0" smtClean="0"/>
              <a:t>What is HTML and where did it come from?</a:t>
            </a:r>
            <a:br>
              <a:rPr lang="en-US" dirty="0" smtClean="0"/>
            </a:br>
            <a:endParaRPr lang="en-US" dirty="0"/>
          </a:p>
        </p:txBody>
      </p:sp>
      <p:sp>
        <p:nvSpPr>
          <p:cNvPr id="3" name="Content Placeholder 2"/>
          <p:cNvSpPr>
            <a:spLocks noGrp="1"/>
          </p:cNvSpPr>
          <p:nvPr>
            <p:ph idx="1"/>
          </p:nvPr>
        </p:nvSpPr>
        <p:spPr>
          <a:xfrm>
            <a:off x="457200" y="1447800"/>
            <a:ext cx="8229600" cy="4678363"/>
          </a:xfrm>
        </p:spPr>
        <p:txBody>
          <a:bodyPr>
            <a:normAutofit lnSpcReduction="10000"/>
          </a:bodyPr>
          <a:lstStyle/>
          <a:p>
            <a:pPr algn="just"/>
            <a:r>
              <a:rPr lang="en-US" dirty="0" smtClean="0"/>
              <a:t>HTML stands for Hypertext Markup Language </a:t>
            </a:r>
          </a:p>
          <a:p>
            <a:pPr algn="just"/>
            <a:r>
              <a:rPr lang="en-US" dirty="0" smtClean="0"/>
              <a:t>HTML is also defined as Markup Language</a:t>
            </a:r>
          </a:p>
          <a:p>
            <a:pPr algn="just"/>
            <a:r>
              <a:rPr lang="en-US" dirty="0" smtClean="0"/>
              <a:t>Many markup languages are – HTML, XML, Tex, XHTML</a:t>
            </a:r>
          </a:p>
          <a:p>
            <a:pPr algn="just"/>
            <a:r>
              <a:rPr lang="en-US" dirty="0" smtClean="0"/>
              <a:t>Markup languages allow users to control how text and visual elements will be laid out and displayed</a:t>
            </a:r>
          </a:p>
          <a:p>
            <a:pPr algn="just"/>
            <a:r>
              <a:rPr lang="en-US" dirty="0" smtClean="0"/>
              <a:t>Markup is a way to indicate information about the content that is distinct from the content</a:t>
            </a:r>
          </a:p>
        </p:txBody>
      </p:sp>
      <p:sp>
        <p:nvSpPr>
          <p:cNvPr id="4" name="Slide Number Placeholder 3"/>
          <p:cNvSpPr>
            <a:spLocks noGrp="1"/>
          </p:cNvSpPr>
          <p:nvPr>
            <p:ph type="sldNum" sz="quarter" idx="12"/>
          </p:nvPr>
        </p:nvSpPr>
        <p:spPr/>
        <p:txBody>
          <a:bodyPr/>
          <a:lstStyle/>
          <a:p>
            <a:fld id="{528C707B-006C-4593-B41E-BE391FCD54BA}" type="slidenum">
              <a:rPr lang="en-US" smtClean="0"/>
              <a:pPr/>
              <a:t>6</a:t>
            </a:fld>
            <a:endParaRPr lang="en-US" dirty="0"/>
          </a:p>
        </p:txBody>
      </p:sp>
      <p:sp>
        <p:nvSpPr>
          <p:cNvPr id="5" name="Date Placeholder 4"/>
          <p:cNvSpPr>
            <a:spLocks noGrp="1"/>
          </p:cNvSpPr>
          <p:nvPr>
            <p:ph type="dt" sz="half" idx="10"/>
          </p:nvPr>
        </p:nvSpPr>
        <p:spPr/>
        <p:txBody>
          <a:bodyPr/>
          <a:lstStyle/>
          <a:p>
            <a:fld id="{11126153-E8A7-45A5-8541-42FDEE51597F}"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Id Selectors Example</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60</a:t>
            </a:fld>
            <a:endParaRPr lang="en-US"/>
          </a:p>
        </p:txBody>
      </p:sp>
      <p:pic>
        <p:nvPicPr>
          <p:cNvPr id="1027" name="Picture 3" descr="C:\Users\Sumedh\Downloads\WhatsApp Image 2020-09-23 at 9.44.17 AM.jpeg"/>
          <p:cNvPicPr>
            <a:picLocks noGrp="1" noChangeAspect="1" noChangeArrowheads="1"/>
          </p:cNvPicPr>
          <p:nvPr>
            <p:ph idx="1"/>
          </p:nvPr>
        </p:nvPicPr>
        <p:blipFill>
          <a:blip r:embed="rId2"/>
          <a:srcRect/>
          <a:stretch>
            <a:fillRect/>
          </a:stretch>
        </p:blipFill>
        <p:spPr bwMode="auto">
          <a:xfrm>
            <a:off x="381000" y="838200"/>
            <a:ext cx="8534400" cy="5638800"/>
          </a:xfrm>
          <a:prstGeom prst="rect">
            <a:avLst/>
          </a:prstGeom>
          <a:noFill/>
        </p:spPr>
      </p:pic>
      <p:sp>
        <p:nvSpPr>
          <p:cNvPr id="5" name="Date Placeholder 4"/>
          <p:cNvSpPr>
            <a:spLocks noGrp="1"/>
          </p:cNvSpPr>
          <p:nvPr>
            <p:ph type="dt" sz="half" idx="10"/>
          </p:nvPr>
        </p:nvSpPr>
        <p:spPr/>
        <p:txBody>
          <a:bodyPr/>
          <a:lstStyle/>
          <a:p>
            <a:fld id="{893CB370-2F67-4F02-93A5-F9D509605FCE}"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Attribute Selectors</a:t>
            </a:r>
            <a:endParaRPr lang="en-US" dirty="0"/>
          </a:p>
        </p:txBody>
      </p:sp>
      <p:sp>
        <p:nvSpPr>
          <p:cNvPr id="3" name="Content Placeholder 2"/>
          <p:cNvSpPr>
            <a:spLocks noGrp="1"/>
          </p:cNvSpPr>
          <p:nvPr>
            <p:ph idx="1"/>
          </p:nvPr>
        </p:nvSpPr>
        <p:spPr>
          <a:xfrm>
            <a:off x="457200" y="1219200"/>
            <a:ext cx="8229600" cy="4906963"/>
          </a:xfrm>
        </p:spPr>
        <p:txBody>
          <a:bodyPr>
            <a:normAutofit fontScale="32500" lnSpcReduction="20000"/>
          </a:bodyPr>
          <a:lstStyle/>
          <a:p>
            <a:pPr algn="just"/>
            <a:r>
              <a:rPr lang="en-US" sz="9600" dirty="0" smtClean="0"/>
              <a:t>An attribute selector provides a way to select HTML elements either by the presence of an element attribute or by the value of an attribute</a:t>
            </a:r>
          </a:p>
          <a:p>
            <a:pPr algn="just"/>
            <a:r>
              <a:rPr lang="en-US" sz="9600" dirty="0" smtClean="0"/>
              <a:t>This can be very powerful technique, but because of uneven support by some of the browsers, not all web authors have used them</a:t>
            </a:r>
          </a:p>
          <a:p>
            <a:pPr algn="just"/>
            <a:r>
              <a:rPr lang="en-US" sz="9600" dirty="0" smtClean="0"/>
              <a:t>Attribute selectors can be a very helpful technique in the styling of hyperlinks and images</a:t>
            </a:r>
          </a:p>
          <a:p>
            <a:pPr algn="just"/>
            <a:r>
              <a:rPr lang="en-US" sz="9600" dirty="0" smtClean="0"/>
              <a:t>Perhaps useful to the user when a pop-up tooltip is available for a link or image</a:t>
            </a:r>
          </a:p>
          <a:p>
            <a:pPr algn="just"/>
            <a:endParaRPr lang="en-US" dirty="0" smtClean="0"/>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61</a:t>
            </a:fld>
            <a:endParaRPr lang="en-US"/>
          </a:p>
        </p:txBody>
      </p:sp>
      <p:sp>
        <p:nvSpPr>
          <p:cNvPr id="5" name="Date Placeholder 4"/>
          <p:cNvSpPr>
            <a:spLocks noGrp="1"/>
          </p:cNvSpPr>
          <p:nvPr>
            <p:ph type="dt" sz="half" idx="10"/>
          </p:nvPr>
        </p:nvSpPr>
        <p:spPr/>
        <p:txBody>
          <a:bodyPr/>
          <a:lstStyle/>
          <a:p>
            <a:fld id="{B600024C-7F80-441C-BC8E-8DC5BBA010DB}"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Attribute Selectors Example</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62</a:t>
            </a:fld>
            <a:endParaRPr lang="en-US"/>
          </a:p>
        </p:txBody>
      </p:sp>
      <p:pic>
        <p:nvPicPr>
          <p:cNvPr id="1026" name="Picture 2" descr="C:\Users\Sumedh\Downloads\WhatsApp Image 2020-09-24 at 9.44.21 AM.jpeg"/>
          <p:cNvPicPr>
            <a:picLocks noGrp="1" noChangeAspect="1" noChangeArrowheads="1"/>
          </p:cNvPicPr>
          <p:nvPr>
            <p:ph idx="1"/>
          </p:nvPr>
        </p:nvPicPr>
        <p:blipFill>
          <a:blip r:embed="rId2"/>
          <a:srcRect/>
          <a:stretch>
            <a:fillRect/>
          </a:stretch>
        </p:blipFill>
        <p:spPr bwMode="auto">
          <a:xfrm>
            <a:off x="304800" y="914400"/>
            <a:ext cx="8382000" cy="5410200"/>
          </a:xfrm>
          <a:prstGeom prst="rect">
            <a:avLst/>
          </a:prstGeom>
          <a:noFill/>
        </p:spPr>
      </p:pic>
      <p:sp>
        <p:nvSpPr>
          <p:cNvPr id="5" name="Date Placeholder 4"/>
          <p:cNvSpPr>
            <a:spLocks noGrp="1"/>
          </p:cNvSpPr>
          <p:nvPr>
            <p:ph type="dt" sz="half" idx="10"/>
          </p:nvPr>
        </p:nvSpPr>
        <p:spPr/>
        <p:txBody>
          <a:bodyPr/>
          <a:lstStyle/>
          <a:p>
            <a:fld id="{CC97E361-4053-4D93-A6EC-610FCD5C8D8F}"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Summary of Attribute Selectors</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63</a:t>
            </a:fld>
            <a:endParaRPr lang="en-US"/>
          </a:p>
        </p:txBody>
      </p:sp>
      <p:pic>
        <p:nvPicPr>
          <p:cNvPr id="2050" name="Picture 2" descr="C:\Users\Sumedh\Downloads\WhatsApp Image 2020-09-24 at 9.44.21 AM (1).jpeg"/>
          <p:cNvPicPr>
            <a:picLocks noGrp="1" noChangeAspect="1" noChangeArrowheads="1"/>
          </p:cNvPicPr>
          <p:nvPr>
            <p:ph idx="1"/>
          </p:nvPr>
        </p:nvPicPr>
        <p:blipFill>
          <a:blip r:embed="rId2"/>
          <a:srcRect/>
          <a:stretch>
            <a:fillRect/>
          </a:stretch>
        </p:blipFill>
        <p:spPr bwMode="auto">
          <a:xfrm>
            <a:off x="533400" y="990600"/>
            <a:ext cx="8305800" cy="5135563"/>
          </a:xfrm>
          <a:prstGeom prst="rect">
            <a:avLst/>
          </a:prstGeom>
          <a:noFill/>
        </p:spPr>
      </p:pic>
      <p:sp>
        <p:nvSpPr>
          <p:cNvPr id="5" name="Date Placeholder 4"/>
          <p:cNvSpPr>
            <a:spLocks noGrp="1"/>
          </p:cNvSpPr>
          <p:nvPr>
            <p:ph type="dt" sz="half" idx="10"/>
          </p:nvPr>
        </p:nvSpPr>
        <p:spPr/>
        <p:txBody>
          <a:bodyPr/>
          <a:lstStyle/>
          <a:p>
            <a:fld id="{59F464F2-57EB-4B33-9EC3-B5ACF69A6638}"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Pseudo-Element &amp; Pseudo-Class Selectors</a:t>
            </a:r>
            <a:endParaRPr lang="en-US" dirty="0"/>
          </a:p>
        </p:txBody>
      </p:sp>
      <p:sp>
        <p:nvSpPr>
          <p:cNvPr id="3" name="Content Placeholder 2"/>
          <p:cNvSpPr>
            <a:spLocks noGrp="1"/>
          </p:cNvSpPr>
          <p:nvPr>
            <p:ph idx="1"/>
          </p:nvPr>
        </p:nvSpPr>
        <p:spPr/>
        <p:txBody>
          <a:bodyPr/>
          <a:lstStyle/>
          <a:p>
            <a:pPr algn="just"/>
            <a:r>
              <a:rPr lang="en-US" dirty="0" smtClean="0"/>
              <a:t>A pseudo-element selector is a way to select something that does not exist explicitly as an element in the HTML document tree but which is still a recognizable selectable object</a:t>
            </a:r>
          </a:p>
          <a:p>
            <a:pPr algn="just"/>
            <a:r>
              <a:rPr lang="en-US" dirty="0" smtClean="0"/>
              <a:t>A pseudo-class selector does apply to an HTML element, but targets either a particular state or, in CSS3, a variety of family relationships</a:t>
            </a:r>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64</a:t>
            </a:fld>
            <a:endParaRPr lang="en-US"/>
          </a:p>
        </p:txBody>
      </p:sp>
      <p:sp>
        <p:nvSpPr>
          <p:cNvPr id="5" name="Date Placeholder 4"/>
          <p:cNvSpPr>
            <a:spLocks noGrp="1"/>
          </p:cNvSpPr>
          <p:nvPr>
            <p:ph type="dt" sz="half" idx="10"/>
          </p:nvPr>
        </p:nvSpPr>
        <p:spPr/>
        <p:txBody>
          <a:bodyPr/>
          <a:lstStyle/>
          <a:p>
            <a:fld id="{337CAB3B-F9AA-4228-93D4-4844D237C75D}"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Pseudo-Class &amp; Pseudo-Element Selectors</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65</a:t>
            </a:fld>
            <a:endParaRPr lang="en-US"/>
          </a:p>
        </p:txBody>
      </p:sp>
      <p:pic>
        <p:nvPicPr>
          <p:cNvPr id="3074" name="Picture 2" descr="C:\Users\Sumedh\Downloads\WhatsApp Image 2020-09-24 at 9.44.21 AM (2).jpeg"/>
          <p:cNvPicPr>
            <a:picLocks noGrp="1" noChangeAspect="1" noChangeArrowheads="1"/>
          </p:cNvPicPr>
          <p:nvPr>
            <p:ph idx="1"/>
          </p:nvPr>
        </p:nvPicPr>
        <p:blipFill>
          <a:blip r:embed="rId2"/>
          <a:srcRect/>
          <a:stretch>
            <a:fillRect/>
          </a:stretch>
        </p:blipFill>
        <p:spPr bwMode="auto">
          <a:xfrm>
            <a:off x="533400" y="1600200"/>
            <a:ext cx="8229599" cy="5029200"/>
          </a:xfrm>
          <a:prstGeom prst="rect">
            <a:avLst/>
          </a:prstGeom>
          <a:noFill/>
        </p:spPr>
      </p:pic>
      <p:sp>
        <p:nvSpPr>
          <p:cNvPr id="5" name="Date Placeholder 4"/>
          <p:cNvSpPr>
            <a:spLocks noGrp="1"/>
          </p:cNvSpPr>
          <p:nvPr>
            <p:ph type="dt" sz="half" idx="10"/>
          </p:nvPr>
        </p:nvSpPr>
        <p:spPr/>
        <p:txBody>
          <a:bodyPr/>
          <a:lstStyle/>
          <a:p>
            <a:fld id="{89EE0C97-62A9-4B2E-B526-1849A4F8FB6A}"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of Common Pseudo-Class &amp; Pseudo-Element Selectors</a:t>
            </a:r>
            <a:endParaRPr lang="en-US" dirty="0"/>
          </a:p>
        </p:txBody>
      </p:sp>
      <p:sp>
        <p:nvSpPr>
          <p:cNvPr id="3" name="Content Placeholder 2"/>
          <p:cNvSpPr>
            <a:spLocks noGrp="1"/>
          </p:cNvSpPr>
          <p:nvPr>
            <p:ph idx="1"/>
          </p:nvPr>
        </p:nvSpPr>
        <p:spPr/>
        <p:txBody>
          <a:bodyPr/>
          <a:lstStyle/>
          <a:p>
            <a:pPr algn="just"/>
            <a:r>
              <a:rPr lang="en-US" dirty="0" smtClean="0"/>
              <a:t>The most common use of this type of selectors is for targeting link states</a:t>
            </a:r>
          </a:p>
          <a:p>
            <a:pPr algn="just"/>
            <a:r>
              <a:rPr lang="en-US" dirty="0" smtClean="0"/>
              <a:t>By default, browser displays link text in blue color and visited text link in purple color </a:t>
            </a:r>
          </a:p>
          <a:p>
            <a:pPr algn="just"/>
            <a:r>
              <a:rPr lang="en-US" dirty="0" smtClean="0"/>
              <a:t>The order of these pseudo-class elements are important</a:t>
            </a:r>
          </a:p>
          <a:p>
            <a:pPr algn="just"/>
            <a:r>
              <a:rPr lang="en-US" dirty="0" smtClean="0"/>
              <a:t>The :link and :visited pseudo-classes should appear before other pseudo-classes</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66</a:t>
            </a:fld>
            <a:endParaRPr lang="en-US"/>
          </a:p>
        </p:txBody>
      </p:sp>
      <p:sp>
        <p:nvSpPr>
          <p:cNvPr id="5" name="Date Placeholder 4"/>
          <p:cNvSpPr>
            <a:spLocks noGrp="1"/>
          </p:cNvSpPr>
          <p:nvPr>
            <p:ph type="dt" sz="half" idx="10"/>
          </p:nvPr>
        </p:nvSpPr>
        <p:spPr/>
        <p:txBody>
          <a:bodyPr/>
          <a:lstStyle/>
          <a:p>
            <a:fld id="{652E6206-9192-49CE-8BC5-44ADCB69109B}"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Pseudo-Class Selector Examples</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67</a:t>
            </a:fld>
            <a:endParaRPr lang="en-US"/>
          </a:p>
        </p:txBody>
      </p:sp>
      <p:pic>
        <p:nvPicPr>
          <p:cNvPr id="4098" name="Picture 2" descr="C:\Users\Sumedh\Downloads\WhatsApp Image 2020-09-24 at 9.44.21 AM (3).jpeg"/>
          <p:cNvPicPr>
            <a:picLocks noGrp="1" noChangeAspect="1" noChangeArrowheads="1"/>
          </p:cNvPicPr>
          <p:nvPr>
            <p:ph idx="1"/>
          </p:nvPr>
        </p:nvPicPr>
        <p:blipFill>
          <a:blip r:embed="rId2"/>
          <a:srcRect/>
          <a:stretch>
            <a:fillRect/>
          </a:stretch>
        </p:blipFill>
        <p:spPr bwMode="auto">
          <a:xfrm>
            <a:off x="381000" y="914400"/>
            <a:ext cx="8458200" cy="5211763"/>
          </a:xfrm>
          <a:prstGeom prst="rect">
            <a:avLst/>
          </a:prstGeom>
          <a:noFill/>
        </p:spPr>
      </p:pic>
      <p:sp>
        <p:nvSpPr>
          <p:cNvPr id="5" name="Date Placeholder 4"/>
          <p:cNvSpPr>
            <a:spLocks noGrp="1"/>
          </p:cNvSpPr>
          <p:nvPr>
            <p:ph type="dt" sz="half" idx="10"/>
          </p:nvPr>
        </p:nvSpPr>
        <p:spPr/>
        <p:txBody>
          <a:bodyPr/>
          <a:lstStyle/>
          <a:p>
            <a:fld id="{E0CE0DC0-B52D-4669-A716-44F45BE87E37}"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Contextual Selectors</a:t>
            </a:r>
            <a:endParaRPr lang="en-US" dirty="0"/>
          </a:p>
        </p:txBody>
      </p:sp>
      <p:sp>
        <p:nvSpPr>
          <p:cNvPr id="3" name="Content Placeholder 2"/>
          <p:cNvSpPr>
            <a:spLocks noGrp="1"/>
          </p:cNvSpPr>
          <p:nvPr>
            <p:ph idx="1"/>
          </p:nvPr>
        </p:nvSpPr>
        <p:spPr>
          <a:xfrm>
            <a:off x="457200" y="1295400"/>
            <a:ext cx="8229600" cy="4830763"/>
          </a:xfrm>
        </p:spPr>
        <p:txBody>
          <a:bodyPr/>
          <a:lstStyle/>
          <a:p>
            <a:pPr algn="just"/>
            <a:r>
              <a:rPr lang="en-US" dirty="0" smtClean="0"/>
              <a:t>A contextual selector (in CSS3 also called as combinators) allows you to select elements based on their ancestors, descendants, or siblings</a:t>
            </a:r>
          </a:p>
          <a:p>
            <a:pPr algn="just"/>
            <a:r>
              <a:rPr lang="en-US" dirty="0" smtClean="0"/>
              <a:t>That is, it selects elements based on their context or their relation to other element in the document tree</a:t>
            </a:r>
          </a:p>
          <a:p>
            <a:pPr algn="just"/>
            <a:r>
              <a:rPr lang="en-US" dirty="0" smtClean="0"/>
              <a:t>A descendant selector matches all elements that are contained within another element</a:t>
            </a:r>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68</a:t>
            </a:fld>
            <a:endParaRPr lang="en-US"/>
          </a:p>
        </p:txBody>
      </p:sp>
      <p:sp>
        <p:nvSpPr>
          <p:cNvPr id="5" name="Date Placeholder 4"/>
          <p:cNvSpPr>
            <a:spLocks noGrp="1"/>
          </p:cNvSpPr>
          <p:nvPr>
            <p:ph type="dt" sz="half" idx="10"/>
          </p:nvPr>
        </p:nvSpPr>
        <p:spPr/>
        <p:txBody>
          <a:bodyPr/>
          <a:lstStyle/>
          <a:p>
            <a:fld id="{8931EE4A-8E86-45C7-8D68-BC12BA6BFC79}"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Contextual Selectors List</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69</a:t>
            </a:fld>
            <a:endParaRPr lang="en-US"/>
          </a:p>
        </p:txBody>
      </p:sp>
      <p:pic>
        <p:nvPicPr>
          <p:cNvPr id="5122" name="Picture 2" descr="C:\Users\Sumedh\Downloads\WhatsApp Image 2020-09-24 at 9.44.21 AM (4).jpeg"/>
          <p:cNvPicPr>
            <a:picLocks noGrp="1" noChangeAspect="1" noChangeArrowheads="1"/>
          </p:cNvPicPr>
          <p:nvPr>
            <p:ph idx="1"/>
          </p:nvPr>
        </p:nvPicPr>
        <p:blipFill>
          <a:blip r:embed="rId2"/>
          <a:srcRect/>
          <a:stretch>
            <a:fillRect/>
          </a:stretch>
        </p:blipFill>
        <p:spPr bwMode="auto">
          <a:xfrm>
            <a:off x="457200" y="1066800"/>
            <a:ext cx="8229600" cy="5486400"/>
          </a:xfrm>
          <a:prstGeom prst="rect">
            <a:avLst/>
          </a:prstGeom>
          <a:noFill/>
        </p:spPr>
      </p:pic>
      <p:sp>
        <p:nvSpPr>
          <p:cNvPr id="5" name="Date Placeholder 4"/>
          <p:cNvSpPr>
            <a:spLocks noGrp="1"/>
          </p:cNvSpPr>
          <p:nvPr>
            <p:ph type="dt" sz="half" idx="10"/>
          </p:nvPr>
        </p:nvSpPr>
        <p:spPr/>
        <p:txBody>
          <a:bodyPr/>
          <a:lstStyle/>
          <a:p>
            <a:fld id="{871877EE-8EEE-462F-B662-0E5FE7AE51CA}"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dirty="0" smtClean="0"/>
              <a:t>XHTML</a:t>
            </a:r>
            <a:endParaRPr lang="en-US" dirty="0"/>
          </a:p>
        </p:txBody>
      </p:sp>
      <p:sp>
        <p:nvSpPr>
          <p:cNvPr id="3" name="Content Placeholder 2"/>
          <p:cNvSpPr>
            <a:spLocks noGrp="1"/>
          </p:cNvSpPr>
          <p:nvPr>
            <p:ph idx="1"/>
          </p:nvPr>
        </p:nvSpPr>
        <p:spPr>
          <a:xfrm>
            <a:off x="457200" y="1447800"/>
            <a:ext cx="8229600" cy="4678363"/>
          </a:xfrm>
        </p:spPr>
        <p:txBody>
          <a:bodyPr>
            <a:normAutofit fontScale="85000" lnSpcReduction="10000"/>
          </a:bodyPr>
          <a:lstStyle/>
          <a:p>
            <a:pPr algn="just"/>
            <a:r>
              <a:rPr lang="en-US" dirty="0" smtClean="0"/>
              <a:t>Instead of growing HTML, the W3C turned its attention in the late 1990s to a new specification called XHTML 1.0, which was version of HTML that used stricter XML(extensible markup language) syntax rules</a:t>
            </a:r>
          </a:p>
          <a:p>
            <a:pPr algn="just"/>
            <a:r>
              <a:rPr lang="en-US" dirty="0" smtClean="0"/>
              <a:t>XHTML stands for Extensible Hypertext Markup Language </a:t>
            </a:r>
          </a:p>
          <a:p>
            <a:pPr algn="just"/>
            <a:r>
              <a:rPr lang="en-US" dirty="0" smtClean="0"/>
              <a:t>The goal of XHTML with its strict rules was to make page rendering more predictable by forcing web authors to create web pages without syntax errors</a:t>
            </a:r>
          </a:p>
          <a:p>
            <a:pPr algn="just"/>
            <a:r>
              <a:rPr lang="en-US" dirty="0" smtClean="0"/>
              <a:t>Two versions of XHTML – XHTML 1.0 Strict &amp; XHTML 1.0 Transitional </a:t>
            </a:r>
          </a:p>
          <a:p>
            <a:pPr algn="just">
              <a:buNone/>
            </a:pPr>
            <a:endParaRPr lang="en-US" dirty="0" smtClean="0"/>
          </a:p>
        </p:txBody>
      </p:sp>
      <p:sp>
        <p:nvSpPr>
          <p:cNvPr id="4" name="Slide Number Placeholder 3"/>
          <p:cNvSpPr>
            <a:spLocks noGrp="1"/>
          </p:cNvSpPr>
          <p:nvPr>
            <p:ph type="sldNum" sz="quarter" idx="12"/>
          </p:nvPr>
        </p:nvSpPr>
        <p:spPr/>
        <p:txBody>
          <a:bodyPr/>
          <a:lstStyle/>
          <a:p>
            <a:fld id="{528C707B-006C-4593-B41E-BE391FCD54BA}" type="slidenum">
              <a:rPr lang="en-US" smtClean="0"/>
              <a:pPr/>
              <a:t>7</a:t>
            </a:fld>
            <a:endParaRPr lang="en-US" dirty="0"/>
          </a:p>
        </p:txBody>
      </p:sp>
      <p:sp>
        <p:nvSpPr>
          <p:cNvPr id="5" name="Date Placeholder 4"/>
          <p:cNvSpPr>
            <a:spLocks noGrp="1"/>
          </p:cNvSpPr>
          <p:nvPr>
            <p:ph type="dt" sz="half" idx="10"/>
          </p:nvPr>
        </p:nvSpPr>
        <p:spPr/>
        <p:txBody>
          <a:bodyPr/>
          <a:lstStyle/>
          <a:p>
            <a:fld id="{A0DAE805-3CEC-4C1D-8074-349BA51251B3}"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Contextual Selectors in Action</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70</a:t>
            </a:fld>
            <a:endParaRPr lang="en-US"/>
          </a:p>
        </p:txBody>
      </p:sp>
      <p:pic>
        <p:nvPicPr>
          <p:cNvPr id="6146" name="Picture 2" descr="C:\Users\Sumedh\Downloads\WhatsApp Image 2020-09-24 at 9.44.21 AM (5).jpeg"/>
          <p:cNvPicPr>
            <a:picLocks noGrp="1" noChangeAspect="1" noChangeArrowheads="1"/>
          </p:cNvPicPr>
          <p:nvPr>
            <p:ph idx="1"/>
          </p:nvPr>
        </p:nvPicPr>
        <p:blipFill>
          <a:blip r:embed="rId2"/>
          <a:srcRect/>
          <a:stretch>
            <a:fillRect/>
          </a:stretch>
        </p:blipFill>
        <p:spPr bwMode="auto">
          <a:xfrm>
            <a:off x="381000" y="1066800"/>
            <a:ext cx="8458200" cy="5334000"/>
          </a:xfrm>
          <a:prstGeom prst="rect">
            <a:avLst/>
          </a:prstGeom>
          <a:noFill/>
        </p:spPr>
      </p:pic>
      <p:sp>
        <p:nvSpPr>
          <p:cNvPr id="5" name="Date Placeholder 4"/>
          <p:cNvSpPr>
            <a:spLocks noGrp="1"/>
          </p:cNvSpPr>
          <p:nvPr>
            <p:ph type="dt" sz="half" idx="10"/>
          </p:nvPr>
        </p:nvSpPr>
        <p:spPr/>
        <p:txBody>
          <a:bodyPr/>
          <a:lstStyle/>
          <a:p>
            <a:fld id="{5F6B954D-7FF7-42FA-879D-C4B8CA552FA1}"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US" dirty="0" smtClean="0"/>
              <a:t/>
            </a:r>
            <a:br>
              <a:rPr lang="en-US" dirty="0" smtClean="0"/>
            </a:br>
            <a:r>
              <a:rPr lang="en-US" dirty="0" smtClean="0"/>
              <a:t>The Cascade: How Styles Interact</a:t>
            </a:r>
            <a:br>
              <a:rPr lang="en-US" dirty="0" smtClean="0"/>
            </a:br>
            <a:r>
              <a:rPr lang="en-US" dirty="0" smtClean="0"/>
              <a:t>Why Conflict Happens</a:t>
            </a:r>
            <a:br>
              <a:rPr lang="en-US" dirty="0" smtClean="0"/>
            </a:br>
            <a:r>
              <a:rPr lang="en-US" dirty="0" smtClean="0"/>
              <a:t>in CSS that</a:t>
            </a:r>
            <a:br>
              <a:rPr lang="en-US" dirty="0" smtClean="0"/>
            </a:br>
            <a:endParaRPr lang="en-US" dirty="0"/>
          </a:p>
        </p:txBody>
      </p:sp>
      <p:sp>
        <p:nvSpPr>
          <p:cNvPr id="3" name="Content Placeholder 2"/>
          <p:cNvSpPr>
            <a:spLocks noGrp="1"/>
          </p:cNvSpPr>
          <p:nvPr>
            <p:ph idx="1"/>
          </p:nvPr>
        </p:nvSpPr>
        <p:spPr>
          <a:xfrm>
            <a:off x="457200" y="2438400"/>
            <a:ext cx="8229600" cy="3687763"/>
          </a:xfrm>
        </p:spPr>
        <p:txBody>
          <a:bodyPr>
            <a:normAutofit fontScale="92500" lnSpcReduction="20000"/>
          </a:bodyPr>
          <a:lstStyle/>
          <a:p>
            <a:pPr algn="just"/>
            <a:r>
              <a:rPr lang="en-US" dirty="0" smtClean="0"/>
              <a:t>Because </a:t>
            </a:r>
          </a:p>
          <a:p>
            <a:pPr marL="225425" indent="-225425" algn="just"/>
            <a:r>
              <a:rPr lang="en-US" dirty="0" smtClean="0"/>
              <a:t>there are three different types of style sheets (author-created, user-defined, and the default browser style sheet), </a:t>
            </a:r>
          </a:p>
          <a:p>
            <a:pPr marL="225425" indent="-225425" algn="just"/>
            <a:r>
              <a:rPr lang="en-US" dirty="0" smtClean="0"/>
              <a:t>author-created stylesheets can define multiple rules for the same HTML element, </a:t>
            </a:r>
          </a:p>
          <a:p>
            <a:pPr algn="just"/>
            <a:r>
              <a:rPr lang="en-US" dirty="0" smtClean="0"/>
              <a:t>CSS has a system to help the browser determine how to display elements when different style rules conflict.</a:t>
            </a:r>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71</a:t>
            </a:fld>
            <a:endParaRPr lang="en-US"/>
          </a:p>
        </p:txBody>
      </p:sp>
      <p:sp>
        <p:nvSpPr>
          <p:cNvPr id="5" name="Date Placeholder 4"/>
          <p:cNvSpPr>
            <a:spLocks noGrp="1"/>
          </p:cNvSpPr>
          <p:nvPr>
            <p:ph type="dt" sz="half" idx="10"/>
          </p:nvPr>
        </p:nvSpPr>
        <p:spPr/>
        <p:txBody>
          <a:bodyPr/>
          <a:lstStyle/>
          <a:p>
            <a:fld id="{94DC273A-0979-4D68-B0A6-55AC3E8BF840}"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3600" dirty="0" smtClean="0"/>
              <a:t>Cascade</a:t>
            </a:r>
            <a:br>
              <a:rPr lang="en-US" sz="3600" dirty="0" smtClean="0"/>
            </a:br>
            <a:r>
              <a:rPr lang="en-US" sz="3600" dirty="0" smtClean="0"/>
              <a:t>How conflicting rules are handled in CSS</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pPr algn="just"/>
            <a:r>
              <a:rPr lang="en-US" dirty="0" smtClean="0"/>
              <a:t>The “Cascade” in CSS refers to how conflicting rules are handled. </a:t>
            </a:r>
          </a:p>
          <a:p>
            <a:pPr algn="just"/>
            <a:r>
              <a:rPr lang="en-US" dirty="0" smtClean="0"/>
              <a:t>The visual metaphor behind the term </a:t>
            </a:r>
            <a:r>
              <a:rPr lang="en-US" b="1" dirty="0" smtClean="0"/>
              <a:t>cascade</a:t>
            </a:r>
            <a:r>
              <a:rPr lang="en-US" dirty="0" smtClean="0"/>
              <a:t> is that of a mountain stream progressing downstream over rocks.</a:t>
            </a:r>
          </a:p>
          <a:p>
            <a:pPr algn="just"/>
            <a:r>
              <a:rPr lang="en-US" dirty="0" smtClean="0"/>
              <a:t>The downward movement of water down a cascade is meant to be analogous to how a given style rule will continue to take precedence with child elements.</a:t>
            </a:r>
          </a:p>
        </p:txBody>
      </p:sp>
      <p:sp>
        <p:nvSpPr>
          <p:cNvPr id="4" name="Slide Number Placeholder 3"/>
          <p:cNvSpPr>
            <a:spLocks noGrp="1"/>
          </p:cNvSpPr>
          <p:nvPr>
            <p:ph type="sldNum" sz="quarter" idx="12"/>
          </p:nvPr>
        </p:nvSpPr>
        <p:spPr/>
        <p:txBody>
          <a:bodyPr/>
          <a:lstStyle/>
          <a:p>
            <a:fld id="{528C707B-006C-4593-B41E-BE391FCD54BA}" type="slidenum">
              <a:rPr lang="en-US" smtClean="0"/>
              <a:pPr/>
              <a:t>72</a:t>
            </a:fld>
            <a:endParaRPr lang="en-US"/>
          </a:p>
        </p:txBody>
      </p:sp>
      <p:sp>
        <p:nvSpPr>
          <p:cNvPr id="5" name="Date Placeholder 4"/>
          <p:cNvSpPr>
            <a:spLocks noGrp="1"/>
          </p:cNvSpPr>
          <p:nvPr>
            <p:ph type="dt" sz="half" idx="10"/>
          </p:nvPr>
        </p:nvSpPr>
        <p:spPr/>
        <p:txBody>
          <a:bodyPr/>
          <a:lstStyle/>
          <a:p>
            <a:fld id="{5E0A510A-E459-4B8C-889B-C7ADDAB08684}"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Cascade Principles</a:t>
            </a:r>
            <a:endParaRPr lang="en-US" dirty="0"/>
          </a:p>
        </p:txBody>
      </p:sp>
      <p:sp>
        <p:nvSpPr>
          <p:cNvPr id="3" name="Content Placeholder 2"/>
          <p:cNvSpPr>
            <a:spLocks noGrp="1"/>
          </p:cNvSpPr>
          <p:nvPr>
            <p:ph idx="1"/>
          </p:nvPr>
        </p:nvSpPr>
        <p:spPr/>
        <p:txBody>
          <a:bodyPr/>
          <a:lstStyle/>
          <a:p>
            <a:pPr algn="just"/>
            <a:r>
              <a:rPr lang="en-US" sz="4400" dirty="0" smtClean="0"/>
              <a:t>CSS uses the following cascade principles to help it deal with conflicts: </a:t>
            </a:r>
          </a:p>
          <a:p>
            <a:pPr marL="914400" lvl="1" indent="-514350" algn="just">
              <a:buFont typeface="+mj-lt"/>
              <a:buAutoNum type="arabicPeriod"/>
            </a:pPr>
            <a:r>
              <a:rPr lang="en-US" sz="4000" b="1" dirty="0" smtClean="0">
                <a:solidFill>
                  <a:schemeClr val="accent1"/>
                </a:solidFill>
              </a:rPr>
              <a:t>Inheritance</a:t>
            </a:r>
          </a:p>
          <a:p>
            <a:pPr marL="914400" lvl="1" indent="-514350" algn="just">
              <a:buFont typeface="+mj-lt"/>
              <a:buAutoNum type="arabicPeriod"/>
            </a:pPr>
            <a:r>
              <a:rPr lang="en-US" sz="4000" b="1" dirty="0" smtClean="0">
                <a:solidFill>
                  <a:schemeClr val="accent1"/>
                </a:solidFill>
              </a:rPr>
              <a:t>Specificity</a:t>
            </a:r>
          </a:p>
          <a:p>
            <a:pPr marL="914400" lvl="1" indent="-514350" algn="just">
              <a:buFont typeface="+mj-lt"/>
              <a:buAutoNum type="arabicPeriod"/>
            </a:pPr>
            <a:r>
              <a:rPr lang="en-US" sz="4000" b="1" dirty="0" smtClean="0">
                <a:solidFill>
                  <a:schemeClr val="accent1"/>
                </a:solidFill>
              </a:rPr>
              <a:t>location</a:t>
            </a:r>
          </a:p>
          <a:p>
            <a:endParaRPr lang="en-US" dirty="0"/>
          </a:p>
        </p:txBody>
      </p:sp>
      <p:sp>
        <p:nvSpPr>
          <p:cNvPr id="4" name="Slide Number Placeholder 3"/>
          <p:cNvSpPr>
            <a:spLocks noGrp="1"/>
          </p:cNvSpPr>
          <p:nvPr>
            <p:ph type="sldNum" sz="quarter" idx="12"/>
          </p:nvPr>
        </p:nvSpPr>
        <p:spPr/>
        <p:txBody>
          <a:bodyPr/>
          <a:lstStyle/>
          <a:p>
            <a:fld id="{528C707B-006C-4593-B41E-BE391FCD54BA}" type="slidenum">
              <a:rPr lang="en-US" smtClean="0"/>
              <a:pPr/>
              <a:t>73</a:t>
            </a:fld>
            <a:endParaRPr lang="en-US"/>
          </a:p>
        </p:txBody>
      </p:sp>
      <p:sp>
        <p:nvSpPr>
          <p:cNvPr id="5" name="Date Placeholder 4"/>
          <p:cNvSpPr>
            <a:spLocks noGrp="1"/>
          </p:cNvSpPr>
          <p:nvPr>
            <p:ph type="dt" sz="half" idx="10"/>
          </p:nvPr>
        </p:nvSpPr>
        <p:spPr/>
        <p:txBody>
          <a:bodyPr/>
          <a:lstStyle/>
          <a:p>
            <a:fld id="{140D1090-2DB1-467E-95E9-358AFD25F3AC}" type="datetime1">
              <a:rPr lang="en-US" smtClean="0"/>
              <a:t>15/11/2020</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Inheritance</a:t>
            </a:r>
            <a:endParaRPr lang="en-US" dirty="0"/>
          </a:p>
        </p:txBody>
      </p:sp>
      <p:sp>
        <p:nvSpPr>
          <p:cNvPr id="3" name="Content Placeholder 2"/>
          <p:cNvSpPr>
            <a:spLocks noGrp="1"/>
          </p:cNvSpPr>
          <p:nvPr>
            <p:ph idx="1"/>
          </p:nvPr>
        </p:nvSpPr>
        <p:spPr/>
        <p:txBody>
          <a:bodyPr>
            <a:normAutofit/>
          </a:bodyPr>
          <a:lstStyle/>
          <a:p>
            <a:pPr marL="514350" indent="-514350" algn="just">
              <a:buFont typeface="+mj-lt"/>
              <a:buAutoNum type="arabicPeriod"/>
            </a:pPr>
            <a:r>
              <a:rPr lang="en-US" sz="3200" dirty="0" smtClean="0"/>
              <a:t>Many (but not all) CSS properties affect not only themselves but their descendants as well. </a:t>
            </a:r>
          </a:p>
          <a:p>
            <a:pPr marL="514350" indent="-514350" algn="just">
              <a:buFont typeface="+mj-lt"/>
              <a:buAutoNum type="arabicPeriod"/>
            </a:pPr>
            <a:r>
              <a:rPr lang="en-US" sz="3200" dirty="0" smtClean="0"/>
              <a:t>Font, color, list, and text properties are inheritable.</a:t>
            </a:r>
          </a:p>
          <a:p>
            <a:pPr marL="514350" indent="-514350" algn="just">
              <a:buFont typeface="+mj-lt"/>
              <a:buAutoNum type="arabicPeriod"/>
            </a:pPr>
            <a:r>
              <a:rPr lang="en-US" sz="3200" dirty="0" smtClean="0"/>
              <a:t>Layout, sizing, border, background and spacing properties are not.</a:t>
            </a:r>
            <a:endParaRPr lang="en-US" sz="3200" dirty="0"/>
          </a:p>
        </p:txBody>
      </p:sp>
      <p:sp>
        <p:nvSpPr>
          <p:cNvPr id="4" name="Content Placeholder 3"/>
          <p:cNvSpPr>
            <a:spLocks noGrp="1"/>
          </p:cNvSpPr>
          <p:nvPr>
            <p:ph sz="quarter" idx="13"/>
          </p:nvPr>
        </p:nvSpPr>
        <p:spPr/>
        <p:txBody>
          <a:bodyPr>
            <a:normAutofit lnSpcReduction="10000"/>
          </a:bodyPr>
          <a:lstStyle/>
          <a:p>
            <a:r>
              <a:rPr lang="en-US" dirty="0" smtClean="0"/>
              <a:t>Cascade Principle #1</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Inheritance</a:t>
            </a:r>
            <a:endParaRPr lang="en-US" dirty="0"/>
          </a:p>
        </p:txBody>
      </p:sp>
      <p:graphicFrame>
        <p:nvGraphicFramePr>
          <p:cNvPr id="61442" name="Object 2"/>
          <p:cNvGraphicFramePr>
            <a:graphicFrameLocks noChangeAspect="1"/>
          </p:cNvGraphicFramePr>
          <p:nvPr/>
        </p:nvGraphicFramePr>
        <p:xfrm>
          <a:off x="914399" y="990600"/>
          <a:ext cx="7818021" cy="4267200"/>
        </p:xfrm>
        <a:graphic>
          <a:graphicData uri="http://schemas.openxmlformats.org/presentationml/2006/ole">
            <p:oleObj spid="_x0000_s1026" name="Visio" r:id="rId3" imgW="6791412" imgH="3706238" progId="">
              <p:embed/>
            </p:oleObj>
          </a:graphicData>
        </a:graphic>
      </p:graphicFrame>
      <p:sp>
        <p:nvSpPr>
          <p:cNvPr id="4" name="Date Placeholder 3"/>
          <p:cNvSpPr>
            <a:spLocks noGrp="1"/>
          </p:cNvSpPr>
          <p:nvPr>
            <p:ph type="dt" sz="half" idx="10"/>
          </p:nvPr>
        </p:nvSpPr>
        <p:spPr/>
        <p:txBody>
          <a:bodyPr/>
          <a:lstStyle/>
          <a:p>
            <a:fld id="{499CE4C6-97E6-420B-A43D-A4B82D8C46D6}" type="datetime1">
              <a:rPr lang="en-US" smtClean="0"/>
              <a:t>15/11/2020</a:t>
            </a:fld>
            <a:endParaRPr lang="en-US"/>
          </a:p>
        </p:txBody>
      </p:sp>
      <p:sp>
        <p:nvSpPr>
          <p:cNvPr id="5" name="Slide Number Placeholder 4"/>
          <p:cNvSpPr>
            <a:spLocks noGrp="1"/>
          </p:cNvSpPr>
          <p:nvPr>
            <p:ph type="sldNum" sz="quarter" idx="12"/>
          </p:nvPr>
        </p:nvSpPr>
        <p:spPr/>
        <p:txBody>
          <a:bodyPr/>
          <a:lstStyle/>
          <a:p>
            <a:fld id="{528C707B-006C-4593-B41E-BE391FCD54BA}" type="slidenum">
              <a:rPr lang="en-US" smtClean="0"/>
              <a:pPr/>
              <a:t>75</a:t>
            </a:fld>
            <a:endParaRPr lang="en-US"/>
          </a:p>
        </p:txBody>
      </p:sp>
      <p:sp>
        <p:nvSpPr>
          <p:cNvPr id="7" name="Footer Placeholder 6"/>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Inheritance</a:t>
            </a:r>
            <a:endParaRPr lang="en-US" dirty="0"/>
          </a:p>
        </p:txBody>
      </p:sp>
      <p:sp>
        <p:nvSpPr>
          <p:cNvPr id="4" name="Content Placeholder 3"/>
          <p:cNvSpPr>
            <a:spLocks noGrp="1"/>
          </p:cNvSpPr>
          <p:nvPr>
            <p:ph idx="1"/>
          </p:nvPr>
        </p:nvSpPr>
        <p:spPr>
          <a:xfrm>
            <a:off x="914400" y="1646237"/>
            <a:ext cx="6400800" cy="868363"/>
          </a:xfrm>
        </p:spPr>
        <p:txBody>
          <a:bodyPr/>
          <a:lstStyle/>
          <a:p>
            <a:pPr algn="just"/>
            <a:r>
              <a:rPr lang="en-US" dirty="0" smtClean="0"/>
              <a:t>It is possible to tell elements to inherit properties that are normally not inheritable.</a:t>
            </a:r>
            <a:endParaRPr lang="en-US" dirty="0"/>
          </a:p>
        </p:txBody>
      </p:sp>
      <p:sp>
        <p:nvSpPr>
          <p:cNvPr id="5" name="Content Placeholder 4"/>
          <p:cNvSpPr>
            <a:spLocks noGrp="1"/>
          </p:cNvSpPr>
          <p:nvPr>
            <p:ph sz="quarter" idx="13"/>
          </p:nvPr>
        </p:nvSpPr>
        <p:spPr/>
        <p:txBody>
          <a:bodyPr>
            <a:normAutofit lnSpcReduction="10000"/>
          </a:bodyPr>
          <a:lstStyle/>
          <a:p>
            <a:r>
              <a:rPr lang="en-US" dirty="0" smtClean="0"/>
              <a:t>How to force inheritance</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xmlns="" val="998763256"/>
              </p:ext>
            </p:extLst>
          </p:nvPr>
        </p:nvGraphicFramePr>
        <p:xfrm>
          <a:off x="685800" y="2514600"/>
          <a:ext cx="7709885" cy="3505200"/>
        </p:xfrm>
        <a:graphic>
          <a:graphicData uri="http://schemas.openxmlformats.org/presentationml/2006/ole">
            <p:oleObj spid="_x0000_s2050" name="Visio" r:id="rId3" imgW="6298690" imgH="2863174" progId="">
              <p:embed/>
            </p:oleObj>
          </a:graphicData>
        </a:graphic>
      </p:graphicFrame>
      <p:sp>
        <p:nvSpPr>
          <p:cNvPr id="6" name="Slide Number Placeholder 5"/>
          <p:cNvSpPr>
            <a:spLocks noGrp="1"/>
          </p:cNvSpPr>
          <p:nvPr>
            <p:ph type="sldNum" sz="quarter" idx="12"/>
          </p:nvPr>
        </p:nvSpPr>
        <p:spPr/>
        <p:txBody>
          <a:bodyPr/>
          <a:lstStyle/>
          <a:p>
            <a:fld id="{8746D3AE-9A6B-4724-B938-46259D069CC8}" type="slidenum">
              <a:rPr lang="en-US" smtClean="0"/>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Inheritance</a:t>
            </a:r>
            <a:endParaRPr lang="en-US" dirty="0"/>
          </a:p>
        </p:txBody>
      </p:sp>
      <p:graphicFrame>
        <p:nvGraphicFramePr>
          <p:cNvPr id="62466" name="Object 2"/>
          <p:cNvGraphicFramePr>
            <a:graphicFrameLocks noChangeAspect="1"/>
          </p:cNvGraphicFramePr>
          <p:nvPr/>
        </p:nvGraphicFramePr>
        <p:xfrm>
          <a:off x="685799" y="1143000"/>
          <a:ext cx="7877459" cy="4191000"/>
        </p:xfrm>
        <a:graphic>
          <a:graphicData uri="http://schemas.openxmlformats.org/presentationml/2006/ole">
            <p:oleObj spid="_x0000_s3074" name="Visio" r:id="rId3" imgW="6791412" imgH="3613015" progId="">
              <p:embed/>
            </p:oleObj>
          </a:graphicData>
        </a:graphic>
      </p:graphicFrame>
      <p:sp>
        <p:nvSpPr>
          <p:cNvPr id="4" name="Date Placeholder 3"/>
          <p:cNvSpPr>
            <a:spLocks noGrp="1"/>
          </p:cNvSpPr>
          <p:nvPr>
            <p:ph type="dt" sz="half" idx="10"/>
          </p:nvPr>
        </p:nvSpPr>
        <p:spPr/>
        <p:txBody>
          <a:bodyPr/>
          <a:lstStyle/>
          <a:p>
            <a:fld id="{660B71D6-B472-4883-9CFA-6EB678385399}" type="datetime1">
              <a:rPr lang="en-US" smtClean="0"/>
              <a:t>15/11/2020</a:t>
            </a:fld>
            <a:endParaRPr lang="en-US"/>
          </a:p>
        </p:txBody>
      </p:sp>
      <p:sp>
        <p:nvSpPr>
          <p:cNvPr id="5" name="Slide Number Placeholder 4"/>
          <p:cNvSpPr>
            <a:spLocks noGrp="1"/>
          </p:cNvSpPr>
          <p:nvPr>
            <p:ph type="sldNum" sz="quarter" idx="12"/>
          </p:nvPr>
        </p:nvSpPr>
        <p:spPr/>
        <p:txBody>
          <a:bodyPr/>
          <a:lstStyle/>
          <a:p>
            <a:fld id="{528C707B-006C-4593-B41E-BE391FCD54BA}" type="slidenum">
              <a:rPr lang="en-US" smtClean="0"/>
              <a:pPr/>
              <a:t>77</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Specificity</a:t>
            </a:r>
            <a:endParaRPr lang="en-US" dirty="0"/>
          </a:p>
        </p:txBody>
      </p:sp>
      <p:sp>
        <p:nvSpPr>
          <p:cNvPr id="3" name="Content Placeholder 2"/>
          <p:cNvSpPr>
            <a:spLocks noGrp="1"/>
          </p:cNvSpPr>
          <p:nvPr>
            <p:ph idx="1"/>
          </p:nvPr>
        </p:nvSpPr>
        <p:spPr/>
        <p:txBody>
          <a:bodyPr>
            <a:normAutofit/>
          </a:bodyPr>
          <a:lstStyle/>
          <a:p>
            <a:pPr algn="just"/>
            <a:r>
              <a:rPr lang="en-US" sz="3200" b="1" dirty="0" smtClean="0">
                <a:solidFill>
                  <a:schemeClr val="accent1"/>
                </a:solidFill>
              </a:rPr>
              <a:t>Specificity</a:t>
            </a:r>
            <a:r>
              <a:rPr lang="en-US" sz="3200" dirty="0" smtClean="0"/>
              <a:t> is how the browser determines which style rule takes precedence when more than one style rule could be applied to the same element. </a:t>
            </a:r>
          </a:p>
          <a:p>
            <a:pPr algn="just"/>
            <a:r>
              <a:rPr lang="en-US" sz="3200" dirty="0" smtClean="0"/>
              <a:t>The more </a:t>
            </a:r>
            <a:r>
              <a:rPr lang="en-US" sz="3200" i="1" dirty="0" smtClean="0"/>
              <a:t>specific</a:t>
            </a:r>
            <a:r>
              <a:rPr lang="en-US" sz="3200" dirty="0" smtClean="0"/>
              <a:t> the selector, the more it takes precedence (i.e., overrides the previous definition).</a:t>
            </a:r>
            <a:endParaRPr lang="en-US" sz="3200" dirty="0"/>
          </a:p>
        </p:txBody>
      </p:sp>
      <p:sp>
        <p:nvSpPr>
          <p:cNvPr id="4" name="Content Placeholder 3"/>
          <p:cNvSpPr>
            <a:spLocks noGrp="1"/>
          </p:cNvSpPr>
          <p:nvPr>
            <p:ph sz="quarter" idx="13"/>
          </p:nvPr>
        </p:nvSpPr>
        <p:spPr/>
        <p:txBody>
          <a:bodyPr>
            <a:normAutofit lnSpcReduction="10000"/>
          </a:bodyPr>
          <a:lstStyle/>
          <a:p>
            <a:r>
              <a:rPr lang="en-US" dirty="0" smtClean="0"/>
              <a:t>Cascade Principle #2</a:t>
            </a:r>
          </a:p>
          <a:p>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Specificity</a:t>
            </a:r>
            <a:endParaRPr lang="en-US" dirty="0"/>
          </a:p>
        </p:txBody>
      </p:sp>
      <p:sp>
        <p:nvSpPr>
          <p:cNvPr id="3" name="Content Placeholder 2"/>
          <p:cNvSpPr>
            <a:spLocks noGrp="1"/>
          </p:cNvSpPr>
          <p:nvPr>
            <p:ph idx="1"/>
          </p:nvPr>
        </p:nvSpPr>
        <p:spPr/>
        <p:txBody>
          <a:bodyPr>
            <a:normAutofit/>
          </a:bodyPr>
          <a:lstStyle/>
          <a:p>
            <a:pPr algn="just"/>
            <a:r>
              <a:rPr lang="en-US" sz="3600" dirty="0" smtClean="0"/>
              <a:t>The way that specificity works in the browser is that the browser assigns a weight to each style rule.</a:t>
            </a:r>
          </a:p>
          <a:p>
            <a:pPr algn="just"/>
            <a:r>
              <a:rPr lang="en-US" sz="3600" dirty="0" smtClean="0"/>
              <a:t>When several rules apply, the one with the greatest weight takes precedence.</a:t>
            </a:r>
            <a:endParaRPr lang="en-US" sz="3600" dirty="0"/>
          </a:p>
        </p:txBody>
      </p:sp>
      <p:sp>
        <p:nvSpPr>
          <p:cNvPr id="4" name="Content Placeholder 3"/>
          <p:cNvSpPr>
            <a:spLocks noGrp="1"/>
          </p:cNvSpPr>
          <p:nvPr>
            <p:ph sz="quarter" idx="13"/>
          </p:nvPr>
        </p:nvSpPr>
        <p:spPr/>
        <p:txBody>
          <a:bodyPr>
            <a:normAutofit lnSpcReduction="10000"/>
          </a:bodyPr>
          <a:lstStyle/>
          <a:p>
            <a:r>
              <a:rPr lang="en-US" dirty="0" smtClean="0"/>
              <a:t>How it works</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dirty="0" smtClean="0"/>
              <a:t>HTML5</a:t>
            </a:r>
            <a:endParaRPr lang="en-US" dirty="0"/>
          </a:p>
        </p:txBody>
      </p:sp>
      <p:sp>
        <p:nvSpPr>
          <p:cNvPr id="3" name="Content Placeholder 2"/>
          <p:cNvSpPr>
            <a:spLocks noGrp="1"/>
          </p:cNvSpPr>
          <p:nvPr>
            <p:ph idx="1"/>
          </p:nvPr>
        </p:nvSpPr>
        <p:spPr>
          <a:xfrm>
            <a:off x="457200" y="1447800"/>
            <a:ext cx="8229600" cy="4678363"/>
          </a:xfrm>
        </p:spPr>
        <p:txBody>
          <a:bodyPr>
            <a:normAutofit/>
          </a:bodyPr>
          <a:lstStyle/>
          <a:p>
            <a:pPr algn="just"/>
            <a:r>
              <a:rPr lang="en-US" dirty="0" smtClean="0"/>
              <a:t>The Web Hypertext Application Technology Working Group (WHATWG) introduced one coherent development environment for web applications, through the creation of technical specification that are intended to be implemented in mass-market web browsers</a:t>
            </a:r>
          </a:p>
          <a:p>
            <a:pPr algn="just"/>
            <a:r>
              <a:rPr lang="en-US" dirty="0" smtClean="0"/>
              <a:t>W3C stopped work on XHTML 2.0 and adopted the work done by WHATWG and named it as HTML5 </a:t>
            </a:r>
          </a:p>
          <a:p>
            <a:pPr algn="just">
              <a:buNone/>
            </a:pPr>
            <a:endParaRPr lang="en-US" dirty="0" smtClean="0"/>
          </a:p>
        </p:txBody>
      </p:sp>
      <p:sp>
        <p:nvSpPr>
          <p:cNvPr id="4" name="Slide Number Placeholder 3"/>
          <p:cNvSpPr>
            <a:spLocks noGrp="1"/>
          </p:cNvSpPr>
          <p:nvPr>
            <p:ph type="sldNum" sz="quarter" idx="12"/>
          </p:nvPr>
        </p:nvSpPr>
        <p:spPr/>
        <p:txBody>
          <a:bodyPr/>
          <a:lstStyle/>
          <a:p>
            <a:fld id="{528C707B-006C-4593-B41E-BE391FCD54BA}" type="slidenum">
              <a:rPr lang="en-US" smtClean="0"/>
              <a:pPr/>
              <a:t>8</a:t>
            </a:fld>
            <a:endParaRPr lang="en-US" dirty="0"/>
          </a:p>
        </p:txBody>
      </p:sp>
      <p:sp>
        <p:nvSpPr>
          <p:cNvPr id="5" name="Date Placeholder 4"/>
          <p:cNvSpPr>
            <a:spLocks noGrp="1"/>
          </p:cNvSpPr>
          <p:nvPr>
            <p:ph type="dt" sz="half" idx="10"/>
          </p:nvPr>
        </p:nvSpPr>
        <p:spPr/>
        <p:txBody>
          <a:bodyPr/>
          <a:lstStyle/>
          <a:p>
            <a:fld id="{1C4658B8-5F5E-4DE8-820E-5CA047988742}"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Specificity</a:t>
            </a:r>
            <a:endParaRPr lang="en-US" dirty="0"/>
          </a:p>
        </p:txBody>
      </p:sp>
      <p:graphicFrame>
        <p:nvGraphicFramePr>
          <p:cNvPr id="64514" name="Object 2"/>
          <p:cNvGraphicFramePr>
            <a:graphicFrameLocks noChangeAspect="1"/>
          </p:cNvGraphicFramePr>
          <p:nvPr>
            <p:extLst>
              <p:ext uri="{D42A27DB-BD31-4B8C-83A1-F6EECF244321}">
                <p14:modId xmlns:p14="http://schemas.microsoft.com/office/powerpoint/2010/main" xmlns="" val="3620566820"/>
              </p:ext>
            </p:extLst>
          </p:nvPr>
        </p:nvGraphicFramePr>
        <p:xfrm>
          <a:off x="3048000" y="1382108"/>
          <a:ext cx="7462728" cy="5008185"/>
        </p:xfrm>
        <a:graphic>
          <a:graphicData uri="http://schemas.openxmlformats.org/presentationml/2006/ole">
            <p:oleObj spid="_x0000_s4098" name="Visio" r:id="rId3" imgW="6216569" imgH="4172355" progId="">
              <p:embed/>
            </p:oleObj>
          </a:graphicData>
        </a:graphic>
      </p:graphicFrame>
      <p:sp>
        <p:nvSpPr>
          <p:cNvPr id="10" name="Rectangle 9"/>
          <p:cNvSpPr/>
          <p:nvPr/>
        </p:nvSpPr>
        <p:spPr>
          <a:xfrm>
            <a:off x="267556" y="1313764"/>
            <a:ext cx="2362200" cy="769441"/>
          </a:xfrm>
          <a:prstGeom prst="rect">
            <a:avLst/>
          </a:prstGeom>
        </p:spPr>
        <p:txBody>
          <a:bodyPr wrap="square">
            <a:spAutoFit/>
          </a:bodyPr>
          <a:lstStyle/>
          <a:p>
            <a:r>
              <a:rPr lang="en-US" sz="1100" dirty="0" smtClean="0"/>
              <a:t>These color and font-weight properties are inheritable and thus potentially applicable to all the child elements contained within the body.</a:t>
            </a:r>
            <a:endParaRPr lang="en-US" sz="1100" dirty="0"/>
          </a:p>
        </p:txBody>
      </p:sp>
      <p:sp>
        <p:nvSpPr>
          <p:cNvPr id="11" name="Right Arrow 10"/>
          <p:cNvSpPr/>
          <p:nvPr/>
        </p:nvSpPr>
        <p:spPr>
          <a:xfrm>
            <a:off x="2759467" y="1546085"/>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59850" y="2147277"/>
            <a:ext cx="2362200" cy="1107996"/>
          </a:xfrm>
          <a:prstGeom prst="rect">
            <a:avLst/>
          </a:prstGeom>
        </p:spPr>
        <p:txBody>
          <a:bodyPr wrap="square">
            <a:spAutoFit/>
          </a:bodyPr>
          <a:lstStyle/>
          <a:p>
            <a:r>
              <a:rPr lang="en-US" sz="1100" dirty="0" smtClean="0"/>
              <a:t>However, because the &lt;div&gt; and &lt;p&gt; elements also have the same properties set, they </a:t>
            </a:r>
            <a:r>
              <a:rPr lang="en-US" sz="1100" i="1" dirty="0" smtClean="0"/>
              <a:t>override</a:t>
            </a:r>
            <a:r>
              <a:rPr lang="en-US" sz="1100" dirty="0" smtClean="0"/>
              <a:t> the value defined for the &lt;body&gt; element because their selectors (div and p) are </a:t>
            </a:r>
            <a:r>
              <a:rPr lang="en-US" sz="1100" dirty="0" smtClean="0">
                <a:solidFill>
                  <a:schemeClr val="accent1"/>
                </a:solidFill>
              </a:rPr>
              <a:t>more specific</a:t>
            </a:r>
            <a:r>
              <a:rPr lang="en-US" sz="1100" dirty="0" smtClean="0"/>
              <a:t>.</a:t>
            </a:r>
            <a:endParaRPr lang="en-US" sz="1100" dirty="0"/>
          </a:p>
        </p:txBody>
      </p:sp>
      <p:sp>
        <p:nvSpPr>
          <p:cNvPr id="13" name="Right Arrow 12"/>
          <p:cNvSpPr/>
          <p:nvPr/>
        </p:nvSpPr>
        <p:spPr>
          <a:xfrm rot="19679767">
            <a:off x="2700489" y="2231886"/>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752178">
            <a:off x="2701076" y="2807872"/>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81000" y="3359385"/>
            <a:ext cx="2209800" cy="769441"/>
          </a:xfrm>
          <a:prstGeom prst="rect">
            <a:avLst/>
          </a:prstGeom>
        </p:spPr>
        <p:txBody>
          <a:bodyPr wrap="square">
            <a:spAutoFit/>
          </a:bodyPr>
          <a:lstStyle/>
          <a:p>
            <a:r>
              <a:rPr lang="en-US" sz="1100" b="1" dirty="0" smtClean="0"/>
              <a:t>Class selectors </a:t>
            </a:r>
            <a:r>
              <a:rPr lang="en-US" sz="1100" dirty="0" smtClean="0"/>
              <a:t>are </a:t>
            </a:r>
            <a:r>
              <a:rPr lang="en-US" sz="1100" dirty="0">
                <a:solidFill>
                  <a:schemeClr val="accent1"/>
                </a:solidFill>
              </a:rPr>
              <a:t>more specific </a:t>
            </a:r>
            <a:r>
              <a:rPr lang="en-US" sz="1100" dirty="0" smtClean="0"/>
              <a:t>than element selectors, and thus take precedence and override element selectors.</a:t>
            </a:r>
            <a:endParaRPr lang="en-US" sz="1100" dirty="0"/>
          </a:p>
        </p:txBody>
      </p:sp>
      <p:sp>
        <p:nvSpPr>
          <p:cNvPr id="16" name="Right Arrow 15"/>
          <p:cNvSpPr/>
          <p:nvPr/>
        </p:nvSpPr>
        <p:spPr>
          <a:xfrm>
            <a:off x="2743200" y="3519225"/>
            <a:ext cx="304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5800" y="4572000"/>
            <a:ext cx="2209800" cy="769441"/>
          </a:xfrm>
          <a:prstGeom prst="rect">
            <a:avLst/>
          </a:prstGeom>
        </p:spPr>
        <p:txBody>
          <a:bodyPr wrap="square">
            <a:spAutoFit/>
          </a:bodyPr>
          <a:lstStyle/>
          <a:p>
            <a:r>
              <a:rPr lang="en-US" sz="1100" b="1" dirty="0" smtClean="0"/>
              <a:t>Id selectors </a:t>
            </a:r>
            <a:r>
              <a:rPr lang="en-US" sz="1100" dirty="0" smtClean="0"/>
              <a:t>are </a:t>
            </a:r>
            <a:r>
              <a:rPr lang="en-US" sz="1100" dirty="0">
                <a:solidFill>
                  <a:schemeClr val="accent1"/>
                </a:solidFill>
              </a:rPr>
              <a:t>more specific </a:t>
            </a:r>
            <a:r>
              <a:rPr lang="en-US" sz="1100" dirty="0" smtClean="0"/>
              <a:t>than class selectors, and thus take precedence and override class selectors.</a:t>
            </a:r>
            <a:endParaRPr lang="en-US" sz="1100" dirty="0"/>
          </a:p>
        </p:txBody>
      </p:sp>
      <p:sp>
        <p:nvSpPr>
          <p:cNvPr id="18" name="Right Arrow 17"/>
          <p:cNvSpPr/>
          <p:nvPr/>
        </p:nvSpPr>
        <p:spPr>
          <a:xfrm rot="19679767">
            <a:off x="2760422" y="4198013"/>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18"/>
          <p:cNvSpPr>
            <a:spLocks noGrp="1"/>
          </p:cNvSpPr>
          <p:nvPr>
            <p:ph type="dt" sz="half" idx="10"/>
          </p:nvPr>
        </p:nvSpPr>
        <p:spPr/>
        <p:txBody>
          <a:bodyPr/>
          <a:lstStyle/>
          <a:p>
            <a:fld id="{BAE5CA8B-1666-4821-9BF9-D708B914B30B}" type="datetime1">
              <a:rPr lang="en-US" smtClean="0"/>
              <a:t>15/11/2020</a:t>
            </a:fld>
            <a:endParaRPr lang="en-US"/>
          </a:p>
        </p:txBody>
      </p:sp>
      <p:sp>
        <p:nvSpPr>
          <p:cNvPr id="20" name="Slide Number Placeholder 19"/>
          <p:cNvSpPr>
            <a:spLocks noGrp="1"/>
          </p:cNvSpPr>
          <p:nvPr>
            <p:ph type="sldNum" sz="quarter" idx="12"/>
          </p:nvPr>
        </p:nvSpPr>
        <p:spPr/>
        <p:txBody>
          <a:bodyPr/>
          <a:lstStyle/>
          <a:p>
            <a:fld id="{528C707B-006C-4593-B41E-BE391FCD54BA}" type="slidenum">
              <a:rPr lang="en-US" smtClean="0"/>
              <a:pPr/>
              <a:t>80</a:t>
            </a:fld>
            <a:endParaRPr lang="en-US"/>
          </a:p>
        </p:txBody>
      </p:sp>
      <p:sp>
        <p:nvSpPr>
          <p:cNvPr id="21" name="Footer Placeholder 20"/>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Specificity Algorithm</a:t>
            </a:r>
            <a:endParaRPr lang="en-US" dirty="0"/>
          </a:p>
        </p:txBody>
      </p:sp>
      <p:sp>
        <p:nvSpPr>
          <p:cNvPr id="3" name="Content Placeholder 2"/>
          <p:cNvSpPr>
            <a:spLocks noGrp="1"/>
          </p:cNvSpPr>
          <p:nvPr>
            <p:ph idx="1"/>
          </p:nvPr>
        </p:nvSpPr>
        <p:spPr/>
        <p:txBody>
          <a:bodyPr/>
          <a:lstStyle/>
          <a:p>
            <a:pPr algn="just"/>
            <a:r>
              <a:rPr lang="en-US" dirty="0" smtClean="0"/>
              <a:t>First count 1 if the declaration is from a 'style' attribute in the HTML, 0 otherwise (let that value = a). </a:t>
            </a:r>
          </a:p>
          <a:p>
            <a:pPr algn="just"/>
            <a:r>
              <a:rPr lang="en-US" dirty="0" smtClean="0"/>
              <a:t>Count the number of ID attributes in the selector (let that value = b).  </a:t>
            </a:r>
          </a:p>
          <a:p>
            <a:pPr algn="just"/>
            <a:r>
              <a:rPr lang="en-US" dirty="0" smtClean="0"/>
              <a:t>Count the number of other attributes and pseudo-classes in the selector (let that value = c). </a:t>
            </a:r>
          </a:p>
          <a:p>
            <a:pPr algn="just"/>
            <a:r>
              <a:rPr lang="en-US" dirty="0" smtClean="0"/>
              <a:t>Count the number of element names and pseudo-elements in the selector (let that value = d). </a:t>
            </a:r>
          </a:p>
          <a:p>
            <a:pPr algn="just"/>
            <a:r>
              <a:rPr lang="en-US" dirty="0" smtClean="0"/>
              <a:t>Finally, concatenate the four numbers </a:t>
            </a:r>
            <a:r>
              <a:rPr lang="en-US" dirty="0" err="1" smtClean="0"/>
              <a:t>a+b+c+d</a:t>
            </a:r>
            <a:r>
              <a:rPr lang="en-US" dirty="0" smtClean="0"/>
              <a:t> together to calculate the selector’s specificity.</a:t>
            </a:r>
          </a:p>
          <a:p>
            <a:endParaRPr lang="en-US" dirty="0"/>
          </a:p>
        </p:txBody>
      </p:sp>
      <p:sp>
        <p:nvSpPr>
          <p:cNvPr id="4" name="Content Placeholder 3"/>
          <p:cNvSpPr>
            <a:spLocks noGrp="1"/>
          </p:cNvSpPr>
          <p:nvPr>
            <p:ph sz="quarter" idx="13"/>
          </p:nvPr>
        </p:nvSpPr>
        <p:spPr/>
        <p:txBody>
          <a:bodyPr>
            <a:normAutofit lnSpcReduction="10000"/>
          </a:bodyPr>
          <a:lstStyle/>
          <a:p>
            <a:r>
              <a:rPr lang="en-US" dirty="0" smtClean="0"/>
              <a:t>The algorithm that is used to determine specificity  is :</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Specificity Algorithm</a:t>
            </a:r>
            <a:endParaRPr lang="en-US" dirty="0"/>
          </a:p>
        </p:txBody>
      </p:sp>
      <p:graphicFrame>
        <p:nvGraphicFramePr>
          <p:cNvPr id="65538" name="Object 2"/>
          <p:cNvGraphicFramePr>
            <a:graphicFrameLocks noChangeAspect="1"/>
          </p:cNvGraphicFramePr>
          <p:nvPr/>
        </p:nvGraphicFramePr>
        <p:xfrm>
          <a:off x="914401" y="796925"/>
          <a:ext cx="5330464" cy="5680075"/>
        </p:xfrm>
        <a:graphic>
          <a:graphicData uri="http://schemas.openxmlformats.org/presentationml/2006/ole">
            <p:oleObj spid="_x0000_s5122" name="Visio" r:id="rId3" imgW="5687919" imgH="6061143" progId="">
              <p:embed/>
            </p:oleObj>
          </a:graphicData>
        </a:graphic>
      </p:graphicFrame>
      <p:sp>
        <p:nvSpPr>
          <p:cNvPr id="4" name="Date Placeholder 3"/>
          <p:cNvSpPr>
            <a:spLocks noGrp="1"/>
          </p:cNvSpPr>
          <p:nvPr>
            <p:ph type="dt" sz="half" idx="10"/>
          </p:nvPr>
        </p:nvSpPr>
        <p:spPr/>
        <p:txBody>
          <a:bodyPr/>
          <a:lstStyle/>
          <a:p>
            <a:fld id="{FFABE5AE-C344-4B2A-A7EF-99B37057E2A4}" type="datetime1">
              <a:rPr lang="en-US" smtClean="0"/>
              <a:t>15/11/2020</a:t>
            </a:fld>
            <a:endParaRPr lang="en-US"/>
          </a:p>
        </p:txBody>
      </p:sp>
      <p:sp>
        <p:nvSpPr>
          <p:cNvPr id="5" name="Slide Number Placeholder 4"/>
          <p:cNvSpPr>
            <a:spLocks noGrp="1"/>
          </p:cNvSpPr>
          <p:nvPr>
            <p:ph type="sldNum" sz="quarter" idx="12"/>
          </p:nvPr>
        </p:nvSpPr>
        <p:spPr/>
        <p:txBody>
          <a:bodyPr/>
          <a:lstStyle/>
          <a:p>
            <a:fld id="{528C707B-006C-4593-B41E-BE391FCD54BA}" type="slidenum">
              <a:rPr lang="en-US" smtClean="0"/>
              <a:pPr/>
              <a:t>82</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sp>
        <p:nvSpPr>
          <p:cNvPr id="3" name="Content Placeholder 2"/>
          <p:cNvSpPr>
            <a:spLocks noGrp="1"/>
          </p:cNvSpPr>
          <p:nvPr>
            <p:ph idx="1"/>
          </p:nvPr>
        </p:nvSpPr>
        <p:spPr/>
        <p:txBody>
          <a:bodyPr>
            <a:noAutofit/>
          </a:bodyPr>
          <a:lstStyle/>
          <a:p>
            <a:pPr algn="just"/>
            <a:r>
              <a:rPr lang="en-US" sz="3200" dirty="0" smtClean="0"/>
              <a:t>When inheritance and specificity cannot determine style precedence, the principle of  </a:t>
            </a:r>
            <a:r>
              <a:rPr lang="en-US" sz="3200" b="1" dirty="0" smtClean="0">
                <a:solidFill>
                  <a:schemeClr val="accent1"/>
                </a:solidFill>
              </a:rPr>
              <a:t>location</a:t>
            </a:r>
            <a:r>
              <a:rPr lang="en-US" sz="3200" dirty="0" smtClean="0"/>
              <a:t> will be used.</a:t>
            </a:r>
          </a:p>
          <a:p>
            <a:pPr algn="just"/>
            <a:r>
              <a:rPr lang="en-US" sz="3200" dirty="0" smtClean="0"/>
              <a:t>The principle of location is that when rules have the same specificity, then the latest are given more weight.</a:t>
            </a:r>
            <a:endParaRPr lang="en-US" sz="3200" dirty="0"/>
          </a:p>
        </p:txBody>
      </p:sp>
      <p:sp>
        <p:nvSpPr>
          <p:cNvPr id="4" name="Content Placeholder 3"/>
          <p:cNvSpPr>
            <a:spLocks noGrp="1"/>
          </p:cNvSpPr>
          <p:nvPr>
            <p:ph sz="quarter" idx="13"/>
          </p:nvPr>
        </p:nvSpPr>
        <p:spPr/>
        <p:txBody>
          <a:bodyPr>
            <a:normAutofit lnSpcReduction="10000"/>
          </a:bodyPr>
          <a:lstStyle/>
          <a:p>
            <a:r>
              <a:rPr lang="en-US" dirty="0" smtClean="0"/>
              <a:t>Cascade Principle #3</a:t>
            </a:r>
          </a:p>
          <a:p>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graphicFrame>
        <p:nvGraphicFramePr>
          <p:cNvPr id="66562" name="Object 2"/>
          <p:cNvGraphicFramePr>
            <a:graphicFrameLocks noChangeAspect="1"/>
          </p:cNvGraphicFramePr>
          <p:nvPr>
            <p:extLst>
              <p:ext uri="{D42A27DB-BD31-4B8C-83A1-F6EECF244321}">
                <p14:modId xmlns:p14="http://schemas.microsoft.com/office/powerpoint/2010/main" xmlns="" val="3438988948"/>
              </p:ext>
            </p:extLst>
          </p:nvPr>
        </p:nvGraphicFramePr>
        <p:xfrm>
          <a:off x="838200" y="838200"/>
          <a:ext cx="6172200" cy="5185336"/>
        </p:xfrm>
        <a:graphic>
          <a:graphicData uri="http://schemas.openxmlformats.org/presentationml/2006/ole">
            <p:oleObj spid="_x0000_s6146" name="Visio" r:id="rId3" imgW="5698995" imgH="4787900" progId="">
              <p:embed/>
            </p:oleObj>
          </a:graphicData>
        </a:graphic>
      </p:graphicFrame>
      <p:sp>
        <p:nvSpPr>
          <p:cNvPr id="3" name="TextBox 2"/>
          <p:cNvSpPr txBox="1"/>
          <p:nvPr/>
        </p:nvSpPr>
        <p:spPr>
          <a:xfrm>
            <a:off x="3124200" y="5809565"/>
            <a:ext cx="5518690" cy="646331"/>
          </a:xfrm>
          <a:prstGeom prst="rect">
            <a:avLst/>
          </a:prstGeom>
          <a:noFill/>
        </p:spPr>
        <p:txBody>
          <a:bodyPr wrap="none" rtlCol="0">
            <a:spAutoFit/>
          </a:bodyPr>
          <a:lstStyle/>
          <a:p>
            <a:r>
              <a:rPr lang="en-US" dirty="0"/>
              <a:t>Can you guess what will be the color of the sample text ?</a:t>
            </a:r>
          </a:p>
          <a:p>
            <a:endParaRPr lang="en-US" dirty="0"/>
          </a:p>
        </p:txBody>
      </p:sp>
      <p:sp>
        <p:nvSpPr>
          <p:cNvPr id="5" name="Right Arrow 4"/>
          <p:cNvSpPr/>
          <p:nvPr/>
        </p:nvSpPr>
        <p:spPr>
          <a:xfrm rot="13482828">
            <a:off x="2971800" y="5562600"/>
            <a:ext cx="304800" cy="246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8746D3AE-9A6B-4724-B938-46259D069CC8}"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sp>
        <p:nvSpPr>
          <p:cNvPr id="4" name="Content Placeholder 3"/>
          <p:cNvSpPr>
            <a:spLocks noGrp="1"/>
          </p:cNvSpPr>
          <p:nvPr>
            <p:ph idx="1"/>
          </p:nvPr>
        </p:nvSpPr>
        <p:spPr>
          <a:xfrm>
            <a:off x="914400" y="838200"/>
            <a:ext cx="6705600" cy="304800"/>
          </a:xfrm>
        </p:spPr>
        <p:txBody>
          <a:bodyPr>
            <a:normAutofit fontScale="70000" lnSpcReduction="20000"/>
          </a:bodyPr>
          <a:lstStyle/>
          <a:p>
            <a:r>
              <a:rPr lang="en-US" dirty="0" smtClean="0"/>
              <a:t>What color would the sample text be if there wasn’t an inline style definition?</a:t>
            </a:r>
            <a:endParaRPr lang="en-US" dirty="0"/>
          </a:p>
        </p:txBody>
      </p:sp>
      <p:graphicFrame>
        <p:nvGraphicFramePr>
          <p:cNvPr id="66562" name="Object 2"/>
          <p:cNvGraphicFramePr>
            <a:graphicFrameLocks noChangeAspect="1"/>
          </p:cNvGraphicFramePr>
          <p:nvPr/>
        </p:nvGraphicFramePr>
        <p:xfrm>
          <a:off x="990600" y="1295400"/>
          <a:ext cx="6172200" cy="5185336"/>
        </p:xfrm>
        <a:graphic>
          <a:graphicData uri="http://schemas.openxmlformats.org/presentationml/2006/ole">
            <p:oleObj spid="_x0000_s7170" name="Visio" r:id="rId3" imgW="5698995" imgH="4787900" progId="">
              <p:embed/>
            </p:oleObj>
          </a:graphicData>
        </a:graphic>
      </p:graphicFrame>
      <p:sp>
        <p:nvSpPr>
          <p:cNvPr id="5" name="Slide Number Placeholder 4"/>
          <p:cNvSpPr>
            <a:spLocks noGrp="1"/>
          </p:cNvSpPr>
          <p:nvPr>
            <p:ph type="sldNum" sz="quarter" idx="12"/>
          </p:nvPr>
        </p:nvSpPr>
        <p:spPr/>
        <p:txBody>
          <a:bodyPr/>
          <a:lstStyle/>
          <a:p>
            <a:fld id="{8746D3AE-9A6B-4724-B938-46259D069CC8}" type="slidenum">
              <a:rPr lang="en-US" smtClean="0"/>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sp>
        <p:nvSpPr>
          <p:cNvPr id="3" name="Content Placeholder 2"/>
          <p:cNvSpPr>
            <a:spLocks noGrp="1"/>
          </p:cNvSpPr>
          <p:nvPr>
            <p:ph idx="1"/>
          </p:nvPr>
        </p:nvSpPr>
        <p:spPr/>
        <p:txBody>
          <a:bodyPr>
            <a:normAutofit/>
          </a:bodyPr>
          <a:lstStyle/>
          <a:p>
            <a:pPr algn="just"/>
            <a:r>
              <a:rPr lang="en-US" sz="2800" dirty="0" smtClean="0"/>
              <a:t>There is one exception to the principle of location. </a:t>
            </a:r>
          </a:p>
          <a:p>
            <a:pPr algn="just"/>
            <a:r>
              <a:rPr lang="en-US" sz="2800" dirty="0" smtClean="0"/>
              <a:t>If a property is marked with </a:t>
            </a:r>
            <a:r>
              <a:rPr lang="en-US" sz="2800" dirty="0" smtClean="0">
                <a:solidFill>
                  <a:schemeClr val="accent1"/>
                </a:solidFill>
              </a:rPr>
              <a:t>!important </a:t>
            </a:r>
            <a:r>
              <a:rPr lang="en-US" sz="2800" dirty="0" smtClean="0"/>
              <a:t>in an author-created style rule, then it will override any other author-created style regardless of its location. </a:t>
            </a:r>
          </a:p>
          <a:p>
            <a:pPr algn="just"/>
            <a:r>
              <a:rPr lang="en-US" sz="2800" dirty="0" smtClean="0"/>
              <a:t>The only exception is a style marked with !important in an user style sheet; such a rule will override all others. </a:t>
            </a:r>
            <a:endParaRPr lang="en-US" sz="2800" dirty="0"/>
          </a:p>
        </p:txBody>
      </p:sp>
      <p:sp>
        <p:nvSpPr>
          <p:cNvPr id="4" name="Content Placeholder 3"/>
          <p:cNvSpPr>
            <a:spLocks noGrp="1"/>
          </p:cNvSpPr>
          <p:nvPr>
            <p:ph sz="quarter" idx="13"/>
          </p:nvPr>
        </p:nvSpPr>
        <p:spPr/>
        <p:txBody>
          <a:bodyPr>
            <a:normAutofit lnSpcReduction="10000"/>
          </a:bodyPr>
          <a:lstStyle/>
          <a:p>
            <a:r>
              <a:rPr lang="en-US" dirty="0" smtClean="0"/>
              <a:t>There’s always an exception</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Box Model</a:t>
            </a:r>
            <a:endParaRPr lang="en-US" dirty="0"/>
          </a:p>
        </p:txBody>
      </p:sp>
      <p:sp>
        <p:nvSpPr>
          <p:cNvPr id="3" name="Content Placeholder 2"/>
          <p:cNvSpPr>
            <a:spLocks noGrp="1"/>
          </p:cNvSpPr>
          <p:nvPr>
            <p:ph idx="1"/>
          </p:nvPr>
        </p:nvSpPr>
        <p:spPr>
          <a:xfrm>
            <a:off x="914400" y="1646237"/>
            <a:ext cx="7620000" cy="4525963"/>
          </a:xfrm>
        </p:spPr>
        <p:txBody>
          <a:bodyPr>
            <a:noAutofit/>
          </a:bodyPr>
          <a:lstStyle/>
          <a:p>
            <a:pPr algn="just"/>
            <a:r>
              <a:rPr lang="en-US" sz="3600" dirty="0" smtClean="0"/>
              <a:t>In CSS, all HTML elements exist within an </a:t>
            </a:r>
            <a:r>
              <a:rPr lang="en-US" sz="3600" b="1" dirty="0" smtClean="0">
                <a:solidFill>
                  <a:schemeClr val="accent1"/>
                </a:solidFill>
              </a:rPr>
              <a:t>element box</a:t>
            </a:r>
            <a:r>
              <a:rPr lang="en-US" sz="3600" dirty="0" smtClean="0"/>
              <a:t>. </a:t>
            </a:r>
          </a:p>
          <a:p>
            <a:pPr algn="just"/>
            <a:r>
              <a:rPr lang="en-US" sz="3600" dirty="0" smtClean="0"/>
              <a:t>It is absolutely essential that you familiarize yourself with the terminology and relationship of the CSS properties within the element box.</a:t>
            </a:r>
            <a:endParaRPr lang="en-US" sz="3600" dirty="0"/>
          </a:p>
        </p:txBody>
      </p:sp>
      <p:sp>
        <p:nvSpPr>
          <p:cNvPr id="4" name="Content Placeholder 3"/>
          <p:cNvSpPr>
            <a:spLocks noGrp="1"/>
          </p:cNvSpPr>
          <p:nvPr>
            <p:ph sz="quarter" idx="13"/>
          </p:nvPr>
        </p:nvSpPr>
        <p:spPr/>
        <p:txBody>
          <a:bodyPr>
            <a:normAutofit lnSpcReduction="10000"/>
          </a:bodyPr>
          <a:lstStyle/>
          <a:p>
            <a:pPr algn="ctr"/>
            <a:r>
              <a:rPr lang="en-US" dirty="0" smtClean="0"/>
              <a:t>Time to think inside the box</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639762"/>
          </a:xfrm>
        </p:spPr>
        <p:txBody>
          <a:bodyPr>
            <a:normAutofit fontScale="90000"/>
          </a:bodyPr>
          <a:lstStyle/>
          <a:p>
            <a:r>
              <a:rPr lang="en-US" dirty="0" smtClean="0"/>
              <a:t>The Box Model</a:t>
            </a:r>
            <a:endParaRPr lang="en-US" dirty="0"/>
          </a:p>
        </p:txBody>
      </p:sp>
      <p:graphicFrame>
        <p:nvGraphicFramePr>
          <p:cNvPr id="68610" name="Object 2"/>
          <p:cNvGraphicFramePr>
            <a:graphicFrameLocks noChangeAspect="1"/>
          </p:cNvGraphicFramePr>
          <p:nvPr/>
        </p:nvGraphicFramePr>
        <p:xfrm>
          <a:off x="1066800" y="990600"/>
          <a:ext cx="4648200" cy="5415206"/>
        </p:xfrm>
        <a:graphic>
          <a:graphicData uri="http://schemas.openxmlformats.org/presentationml/2006/ole">
            <p:oleObj spid="_x0000_s102402" name="Visio" r:id="rId3" imgW="4155995" imgH="4841943" progId="">
              <p:embed/>
            </p:oleObj>
          </a:graphicData>
        </a:graphic>
      </p:graphicFrame>
      <p:sp>
        <p:nvSpPr>
          <p:cNvPr id="4" name="Date Placeholder 3"/>
          <p:cNvSpPr>
            <a:spLocks noGrp="1"/>
          </p:cNvSpPr>
          <p:nvPr>
            <p:ph type="dt" sz="half" idx="10"/>
          </p:nvPr>
        </p:nvSpPr>
        <p:spPr/>
        <p:txBody>
          <a:bodyPr/>
          <a:lstStyle/>
          <a:p>
            <a:fld id="{6B363631-BB61-4137-8043-553F51DA2D7C}" type="datetime1">
              <a:rPr lang="en-US" smtClean="0"/>
              <a:t>15/11/2020</a:t>
            </a:fld>
            <a:endParaRPr lang="en-US"/>
          </a:p>
        </p:txBody>
      </p:sp>
      <p:sp>
        <p:nvSpPr>
          <p:cNvPr id="6" name="Slide Number Placeholder 5"/>
          <p:cNvSpPr>
            <a:spLocks noGrp="1"/>
          </p:cNvSpPr>
          <p:nvPr>
            <p:ph type="sldNum" sz="quarter" idx="12"/>
          </p:nvPr>
        </p:nvSpPr>
        <p:spPr/>
        <p:txBody>
          <a:bodyPr/>
          <a:lstStyle/>
          <a:p>
            <a:fld id="{528C707B-006C-4593-B41E-BE391FCD54BA}" type="slidenum">
              <a:rPr lang="en-US" smtClean="0"/>
              <a:pPr/>
              <a:t>88</a:t>
            </a:fld>
            <a:endParaRPr lang="en-US"/>
          </a:p>
        </p:txBody>
      </p:sp>
      <p:sp>
        <p:nvSpPr>
          <p:cNvPr id="7" name="Footer Placeholder 6"/>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914400" y="1371601"/>
            <a:ext cx="7391400" cy="4800600"/>
          </a:xfrm>
        </p:spPr>
        <p:txBody>
          <a:bodyPr>
            <a:noAutofit/>
          </a:bodyPr>
          <a:lstStyle/>
          <a:p>
            <a:pPr algn="just"/>
            <a:r>
              <a:rPr lang="en-US" sz="3200" dirty="0" smtClean="0"/>
              <a:t>The background color or image of an element fills an element out to its border (if it has one that is). </a:t>
            </a:r>
          </a:p>
          <a:p>
            <a:pPr algn="just"/>
            <a:r>
              <a:rPr lang="en-US" sz="3200" dirty="0" smtClean="0"/>
              <a:t>In contemporary web design, it has become extremely common too use CSS to display purely presentational images (such as background gradients and patterns, decorative images, etc) rather than using the &lt;</a:t>
            </a:r>
            <a:r>
              <a:rPr lang="en-US" sz="3200" dirty="0" err="1" smtClean="0"/>
              <a:t>img</a:t>
            </a:r>
            <a:r>
              <a:rPr lang="en-US" sz="3200" dirty="0" smtClean="0"/>
              <a:t>&gt; element. </a:t>
            </a:r>
            <a:endParaRPr lang="en-US" sz="3200" dirty="0"/>
          </a:p>
        </p:txBody>
      </p:sp>
      <p:sp>
        <p:nvSpPr>
          <p:cNvPr id="4" name="Content Placeholder 3"/>
          <p:cNvSpPr>
            <a:spLocks noGrp="1"/>
          </p:cNvSpPr>
          <p:nvPr>
            <p:ph sz="quarter" idx="13"/>
          </p:nvPr>
        </p:nvSpPr>
        <p:spPr/>
        <p:txBody>
          <a:bodyPr>
            <a:normAutofit lnSpcReduction="10000"/>
          </a:bodyPr>
          <a:lstStyle/>
          <a:p>
            <a:r>
              <a:rPr lang="en-US" dirty="0" smtClean="0"/>
              <a:t>Box Model Property #1</a:t>
            </a:r>
            <a:endParaRPr lang="en-US" dirty="0"/>
          </a:p>
        </p:txBody>
      </p:sp>
      <p:sp>
        <p:nvSpPr>
          <p:cNvPr id="5" name="Slide Number Placeholder 4"/>
          <p:cNvSpPr>
            <a:spLocks noGrp="1"/>
          </p:cNvSpPr>
          <p:nvPr>
            <p:ph type="sldNum" sz="quarter" idx="12"/>
          </p:nvPr>
        </p:nvSpPr>
        <p:spPr/>
        <p:txBody>
          <a:bodyPr/>
          <a:lstStyle/>
          <a:p>
            <a:fld id="{8746D3AE-9A6B-4724-B938-46259D069CC8}" type="slidenum">
              <a:rPr lang="en-US" smtClean="0"/>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dirty="0" smtClean="0"/>
              <a:t>3 Main Aims to HTML5</a:t>
            </a:r>
            <a:endParaRPr lang="en-US" dirty="0"/>
          </a:p>
        </p:txBody>
      </p:sp>
      <p:sp>
        <p:nvSpPr>
          <p:cNvPr id="3" name="Content Placeholder 2"/>
          <p:cNvSpPr>
            <a:spLocks noGrp="1"/>
          </p:cNvSpPr>
          <p:nvPr>
            <p:ph idx="1"/>
          </p:nvPr>
        </p:nvSpPr>
        <p:spPr>
          <a:xfrm>
            <a:off x="457200" y="1447800"/>
            <a:ext cx="8229600" cy="4678363"/>
          </a:xfrm>
        </p:spPr>
        <p:txBody>
          <a:bodyPr>
            <a:normAutofit fontScale="92500" lnSpcReduction="10000"/>
          </a:bodyPr>
          <a:lstStyle/>
          <a:p>
            <a:pPr marL="514350" indent="-514350" algn="just">
              <a:buFont typeface="+mj-lt"/>
              <a:buAutoNum type="arabicPeriod"/>
            </a:pPr>
            <a:r>
              <a:rPr lang="en-US" sz="4000" dirty="0" smtClean="0"/>
              <a:t>Specify unambiguously how browsers should deal with invalid markup</a:t>
            </a:r>
          </a:p>
          <a:p>
            <a:pPr marL="514350" indent="-514350" algn="just">
              <a:buFont typeface="+mj-lt"/>
              <a:buAutoNum type="arabicPeriod"/>
            </a:pPr>
            <a:r>
              <a:rPr lang="en-US" sz="4000" dirty="0" smtClean="0"/>
              <a:t>Provide an open, nonproprietary programming framework ( via JavaScript for creating rich web applications )</a:t>
            </a:r>
          </a:p>
          <a:p>
            <a:pPr marL="514350" indent="-514350" algn="just">
              <a:buFont typeface="+mj-lt"/>
              <a:buAutoNum type="arabicPeriod"/>
            </a:pPr>
            <a:r>
              <a:rPr lang="en-US" sz="4000" dirty="0" smtClean="0"/>
              <a:t>Be backward compatible with the existing web</a:t>
            </a:r>
          </a:p>
          <a:p>
            <a:pPr algn="just">
              <a:buNone/>
            </a:pPr>
            <a:endParaRPr lang="en-US" dirty="0" smtClean="0"/>
          </a:p>
        </p:txBody>
      </p:sp>
      <p:sp>
        <p:nvSpPr>
          <p:cNvPr id="4" name="Slide Number Placeholder 3"/>
          <p:cNvSpPr>
            <a:spLocks noGrp="1"/>
          </p:cNvSpPr>
          <p:nvPr>
            <p:ph type="sldNum" sz="quarter" idx="12"/>
          </p:nvPr>
        </p:nvSpPr>
        <p:spPr/>
        <p:txBody>
          <a:bodyPr/>
          <a:lstStyle/>
          <a:p>
            <a:fld id="{528C707B-006C-4593-B41E-BE391FCD54BA}" type="slidenum">
              <a:rPr lang="en-US" smtClean="0"/>
              <a:pPr/>
              <a:t>9</a:t>
            </a:fld>
            <a:endParaRPr lang="en-US" dirty="0"/>
          </a:p>
        </p:txBody>
      </p:sp>
      <p:sp>
        <p:nvSpPr>
          <p:cNvPr id="5" name="Date Placeholder 4"/>
          <p:cNvSpPr>
            <a:spLocks noGrp="1"/>
          </p:cNvSpPr>
          <p:nvPr>
            <p:ph type="dt" sz="half" idx="10"/>
          </p:nvPr>
        </p:nvSpPr>
        <p:spPr/>
        <p:txBody>
          <a:bodyPr/>
          <a:lstStyle/>
          <a:p>
            <a:fld id="{F0590564-E8E0-4439-9D65-AB779F809397}" type="datetime1">
              <a:rPr lang="en-US" smtClean="0"/>
              <a:t>15/11/2020</a:t>
            </a:fld>
            <a:endParaRPr lang="en-US" dirty="0"/>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Background Properties</a:t>
            </a:r>
            <a:endParaRPr lang="en-US" dirty="0"/>
          </a:p>
        </p:txBody>
      </p:sp>
      <p:graphicFrame>
        <p:nvGraphicFramePr>
          <p:cNvPr id="6" name="Table 5"/>
          <p:cNvGraphicFramePr>
            <a:graphicFrameLocks noGrp="1"/>
          </p:cNvGraphicFramePr>
          <p:nvPr>
            <p:extLst>
              <p:ext uri="{D42A27DB-BD31-4B8C-83A1-F6EECF244321}">
                <p14:modId xmlns="" xmlns:p14="http://schemas.microsoft.com/office/powerpoint/2010/main" val="230568005"/>
              </p:ext>
            </p:extLst>
          </p:nvPr>
        </p:nvGraphicFramePr>
        <p:xfrm>
          <a:off x="1066800" y="990600"/>
          <a:ext cx="7010400" cy="5333999"/>
        </p:xfrm>
        <a:graphic>
          <a:graphicData uri="http://schemas.openxmlformats.org/drawingml/2006/table">
            <a:tbl>
              <a:tblPr firstRow="1" firstCol="1">
                <a:tableStyleId>{5C22544A-7EE6-4342-B048-85BDC9FD1C3A}</a:tableStyleId>
              </a:tblPr>
              <a:tblGrid>
                <a:gridCol w="2389987"/>
                <a:gridCol w="4620413"/>
              </a:tblGrid>
              <a:tr h="201078">
                <a:tc>
                  <a:txBody>
                    <a:bodyPr/>
                    <a:lstStyle/>
                    <a:p>
                      <a:pPr marL="0" marR="0">
                        <a:lnSpc>
                          <a:spcPts val="1500"/>
                        </a:lnSpc>
                        <a:spcBef>
                          <a:spcPts val="0"/>
                        </a:spcBef>
                        <a:spcAft>
                          <a:spcPts val="1400"/>
                        </a:spcAft>
                      </a:pPr>
                      <a:r>
                        <a:rPr lang="en-US" sz="1600" dirty="0"/>
                        <a:t>Property</a:t>
                      </a:r>
                      <a:endParaRPr lang="en-US" sz="1600" dirty="0">
                        <a:solidFill>
                          <a:srgbClr val="1F497D"/>
                        </a:solidFill>
                        <a:latin typeface="Calibri"/>
                        <a:ea typeface="Calibri"/>
                        <a:cs typeface="Times New Roman"/>
                      </a:endParaRPr>
                    </a:p>
                  </a:txBody>
                  <a:tcPr marL="56271" marR="56271" marT="0" marB="0"/>
                </a:tc>
                <a:tc>
                  <a:txBody>
                    <a:bodyPr/>
                    <a:lstStyle/>
                    <a:p>
                      <a:pPr marL="0" marR="0">
                        <a:lnSpc>
                          <a:spcPts val="1500"/>
                        </a:lnSpc>
                        <a:spcBef>
                          <a:spcPts val="0"/>
                        </a:spcBef>
                        <a:spcAft>
                          <a:spcPts val="1400"/>
                        </a:spcAft>
                      </a:pPr>
                      <a:r>
                        <a:rPr lang="en-US" sz="1600"/>
                        <a:t>Description</a:t>
                      </a:r>
                      <a:endParaRPr lang="en-US" sz="1600">
                        <a:solidFill>
                          <a:srgbClr val="1F497D"/>
                        </a:solidFill>
                        <a:latin typeface="Calibri"/>
                        <a:ea typeface="Calibri"/>
                        <a:cs typeface="Times New Roman"/>
                      </a:endParaRPr>
                    </a:p>
                  </a:txBody>
                  <a:tcPr marL="56271" marR="56271" marT="0" marB="0"/>
                </a:tc>
              </a:tr>
              <a:tr h="832793">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050"/>
                        <a:t>background</a:t>
                      </a:r>
                      <a:endParaRPr lang="en-US" sz="1050">
                        <a:latin typeface="Consolas"/>
                        <a:ea typeface="Calibri"/>
                        <a:cs typeface="Times New Roman"/>
                      </a:endParaRPr>
                    </a:p>
                  </a:txBody>
                  <a:tcPr marL="56271" marR="56271" marT="0" marB="0"/>
                </a:tc>
                <a:tc>
                  <a:txBody>
                    <a:bodyPr/>
                    <a:lstStyle/>
                    <a:p>
                      <a:pPr marL="0" marR="0">
                        <a:lnSpc>
                          <a:spcPts val="1500"/>
                        </a:lnSpc>
                        <a:spcBef>
                          <a:spcPts val="700"/>
                        </a:spcBef>
                        <a:spcAft>
                          <a:spcPts val="700"/>
                        </a:spcAft>
                      </a:pPr>
                      <a:r>
                        <a:rPr lang="en-US" sz="1100"/>
                        <a:t>A combined short-hand property that allows you to set the background values in one property. While you can omit properties with the short-hand, do remember that any omitted properties will be set to their default value.</a:t>
                      </a:r>
                      <a:endParaRPr lang="en-US" sz="1100">
                        <a:latin typeface="Calibri"/>
                        <a:ea typeface="Times New Roman"/>
                        <a:cs typeface="Times New Roman"/>
                      </a:endParaRPr>
                    </a:p>
                  </a:txBody>
                  <a:tcPr marL="56271" marR="56271" marT="0" marB="0"/>
                </a:tc>
              </a:tr>
              <a:tr h="619498">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050" dirty="0"/>
                        <a:t>background-attachment</a:t>
                      </a:r>
                      <a:endParaRPr lang="en-US" sz="1050" dirty="0">
                        <a:latin typeface="Consolas"/>
                        <a:ea typeface="Calibri"/>
                        <a:cs typeface="Times New Roman"/>
                      </a:endParaRPr>
                    </a:p>
                  </a:txBody>
                  <a:tcPr marL="56271" marR="56271" marT="0" marB="0"/>
                </a:tc>
                <a:tc>
                  <a:txBody>
                    <a:bodyPr/>
                    <a:lstStyle/>
                    <a:p>
                      <a:pPr marL="0" marR="0">
                        <a:lnSpc>
                          <a:spcPts val="1500"/>
                        </a:lnSpc>
                        <a:spcBef>
                          <a:spcPts val="700"/>
                        </a:spcBef>
                        <a:spcAft>
                          <a:spcPts val="700"/>
                        </a:spcAft>
                      </a:pPr>
                      <a:r>
                        <a:rPr lang="en-US" sz="1100"/>
                        <a:t>Specifies whether the background image scrolls with the document (default) or remains fixed. Possible values are: fixed, scroll.</a:t>
                      </a:r>
                      <a:endParaRPr lang="en-US" sz="1100">
                        <a:latin typeface="Calibri"/>
                        <a:ea typeface="Times New Roman"/>
                        <a:cs typeface="Times New Roman"/>
                      </a:endParaRPr>
                    </a:p>
                  </a:txBody>
                  <a:tcPr marL="56271" marR="56271" marT="0" marB="0"/>
                </a:tc>
              </a:tr>
              <a:tr h="349671">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050"/>
                        <a:t>background-color</a:t>
                      </a:r>
                      <a:endParaRPr lang="en-US" sz="1050">
                        <a:latin typeface="Consolas"/>
                        <a:ea typeface="Calibri"/>
                        <a:cs typeface="Times New Roman"/>
                      </a:endParaRPr>
                    </a:p>
                  </a:txBody>
                  <a:tcPr marL="56271" marR="56271" marT="0" marB="0"/>
                </a:tc>
                <a:tc>
                  <a:txBody>
                    <a:bodyPr/>
                    <a:lstStyle/>
                    <a:p>
                      <a:pPr marL="0" marR="0">
                        <a:lnSpc>
                          <a:spcPts val="1500"/>
                        </a:lnSpc>
                        <a:spcBef>
                          <a:spcPts val="700"/>
                        </a:spcBef>
                        <a:spcAft>
                          <a:spcPts val="700"/>
                        </a:spcAft>
                      </a:pPr>
                      <a:r>
                        <a:rPr lang="en-US" sz="1100" dirty="0"/>
                        <a:t>Sets the background color of the element. </a:t>
                      </a:r>
                      <a:endParaRPr lang="en-US" sz="1100" dirty="0">
                        <a:latin typeface="Calibri"/>
                        <a:ea typeface="Times New Roman"/>
                        <a:cs typeface="Times New Roman"/>
                      </a:endParaRPr>
                    </a:p>
                  </a:txBody>
                  <a:tcPr marL="56271" marR="56271" marT="0" marB="0"/>
                </a:tc>
              </a:tr>
              <a:tr h="832793">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050"/>
                        <a:t>background-image</a:t>
                      </a:r>
                      <a:endParaRPr lang="en-US" sz="1050">
                        <a:latin typeface="Consolas"/>
                        <a:ea typeface="Calibri"/>
                        <a:cs typeface="Times New Roman"/>
                      </a:endParaRPr>
                    </a:p>
                  </a:txBody>
                  <a:tcPr marL="56271" marR="56271" marT="0" marB="0"/>
                </a:tc>
                <a:tc>
                  <a:txBody>
                    <a:bodyPr/>
                    <a:lstStyle/>
                    <a:p>
                      <a:pPr marL="0" marR="0">
                        <a:lnSpc>
                          <a:spcPts val="1500"/>
                        </a:lnSpc>
                        <a:spcBef>
                          <a:spcPts val="700"/>
                        </a:spcBef>
                        <a:spcAft>
                          <a:spcPts val="700"/>
                        </a:spcAft>
                      </a:pPr>
                      <a:r>
                        <a:rPr lang="en-US" sz="1100"/>
                        <a:t>Specifies the background image (which is generally a jpeg, gif, or png file) for the element. Note that the URL is relative to the CSS file and not the HTML. CSS3 introduced the ability to specify multiple background images.</a:t>
                      </a:r>
                      <a:endParaRPr lang="en-US" sz="1100">
                        <a:latin typeface="Calibri"/>
                        <a:ea typeface="Times New Roman"/>
                        <a:cs typeface="Times New Roman"/>
                      </a:endParaRPr>
                    </a:p>
                  </a:txBody>
                  <a:tcPr marL="56271" marR="56271" marT="0" marB="0"/>
                </a:tc>
              </a:tr>
              <a:tr h="1258956">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050"/>
                        <a:t>background-position</a:t>
                      </a:r>
                      <a:endParaRPr lang="en-US" sz="1050">
                        <a:latin typeface="Consolas"/>
                        <a:ea typeface="Calibri"/>
                        <a:cs typeface="Times New Roman"/>
                      </a:endParaRPr>
                    </a:p>
                  </a:txBody>
                  <a:tcPr marL="56271" marR="56271" marT="0" marB="0"/>
                </a:tc>
                <a:tc>
                  <a:txBody>
                    <a:bodyPr/>
                    <a:lstStyle/>
                    <a:p>
                      <a:pPr marL="0" marR="0">
                        <a:lnSpc>
                          <a:spcPts val="1500"/>
                        </a:lnSpc>
                        <a:spcBef>
                          <a:spcPts val="700"/>
                        </a:spcBef>
                        <a:spcAft>
                          <a:spcPts val="700"/>
                        </a:spcAft>
                      </a:pPr>
                      <a:r>
                        <a:rPr lang="en-US" sz="1100" dirty="0"/>
                        <a:t>Specifies where on the element the background image will be placed. Some possible values include: bottom, center, left, and right. You can also supply a pixel or percentage numeric position value as well. When supplying a numeric value, you must supply a horizontal/vertical pair; this value indicates its distance from the top left corner of the </a:t>
                      </a:r>
                      <a:r>
                        <a:rPr lang="en-US" sz="1100" dirty="0" smtClean="0"/>
                        <a:t>element.</a:t>
                      </a:r>
                      <a:endParaRPr lang="en-US" sz="1100" dirty="0">
                        <a:latin typeface="Calibri"/>
                        <a:ea typeface="Times New Roman"/>
                        <a:cs typeface="Times New Roman"/>
                      </a:endParaRPr>
                    </a:p>
                  </a:txBody>
                  <a:tcPr marL="56271" marR="56271" marT="0" marB="0"/>
                </a:tc>
              </a:tr>
              <a:tr h="832579">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050"/>
                        <a:t>background-repeat</a:t>
                      </a:r>
                      <a:endParaRPr lang="en-US" sz="1050">
                        <a:latin typeface="Consolas"/>
                        <a:ea typeface="Calibri"/>
                        <a:cs typeface="Times New Roman"/>
                      </a:endParaRPr>
                    </a:p>
                  </a:txBody>
                  <a:tcPr marL="56271" marR="56271" marT="0" marB="0"/>
                </a:tc>
                <a:tc>
                  <a:txBody>
                    <a:bodyPr/>
                    <a:lstStyle/>
                    <a:p>
                      <a:pPr marL="0" marR="0">
                        <a:lnSpc>
                          <a:spcPts val="1500"/>
                        </a:lnSpc>
                        <a:spcBef>
                          <a:spcPts val="700"/>
                        </a:spcBef>
                        <a:spcAft>
                          <a:spcPts val="700"/>
                        </a:spcAft>
                      </a:pPr>
                      <a:r>
                        <a:rPr lang="en-US" sz="1100" dirty="0"/>
                        <a:t>Determines whether the background image will be repeated. This is a common technique for creating a tiled background (it is in fact the default behavior</a:t>
                      </a:r>
                      <a:r>
                        <a:rPr lang="en-US" sz="1100" dirty="0" smtClean="0"/>
                        <a:t>). </a:t>
                      </a:r>
                      <a:r>
                        <a:rPr lang="en-US" sz="1100" dirty="0"/>
                        <a:t>Possible values are: repeat, repeat-x, repeat-y, and no-repeat.</a:t>
                      </a:r>
                      <a:endParaRPr lang="en-US" sz="1100" dirty="0">
                        <a:latin typeface="Calibri"/>
                        <a:ea typeface="Times New Roman"/>
                        <a:cs typeface="Times New Roman"/>
                      </a:endParaRPr>
                    </a:p>
                  </a:txBody>
                  <a:tcPr marL="56271" marR="56271" marT="0" marB="0"/>
                </a:tc>
              </a:tr>
              <a:tr h="406631">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050"/>
                        <a:t>background-size</a:t>
                      </a:r>
                      <a:endParaRPr lang="en-US" sz="1050">
                        <a:latin typeface="Consolas"/>
                        <a:ea typeface="Calibri"/>
                        <a:cs typeface="Times New Roman"/>
                      </a:endParaRPr>
                    </a:p>
                  </a:txBody>
                  <a:tcPr marL="56271" marR="56271" marT="0" marB="0"/>
                </a:tc>
                <a:tc>
                  <a:txBody>
                    <a:bodyPr/>
                    <a:lstStyle/>
                    <a:p>
                      <a:pPr marL="0" marR="0">
                        <a:lnSpc>
                          <a:spcPts val="1500"/>
                        </a:lnSpc>
                        <a:spcBef>
                          <a:spcPts val="700"/>
                        </a:spcBef>
                        <a:spcAft>
                          <a:spcPts val="700"/>
                        </a:spcAft>
                      </a:pPr>
                      <a:r>
                        <a:rPr lang="en-US" sz="1100" dirty="0"/>
                        <a:t>New to CSS3, this property lets you modify the size of the background image.</a:t>
                      </a:r>
                      <a:endParaRPr lang="en-US" sz="1100" dirty="0">
                        <a:latin typeface="Calibri"/>
                        <a:ea typeface="Times New Roman"/>
                        <a:cs typeface="Times New Roman"/>
                      </a:endParaRPr>
                    </a:p>
                  </a:txBody>
                  <a:tcPr marL="56271" marR="56271" marT="0" marB="0"/>
                </a:tc>
              </a:tr>
            </a:tbl>
          </a:graphicData>
        </a:graphic>
      </p:graphicFrame>
      <p:sp>
        <p:nvSpPr>
          <p:cNvPr id="4" name="Date Placeholder 3"/>
          <p:cNvSpPr>
            <a:spLocks noGrp="1"/>
          </p:cNvSpPr>
          <p:nvPr>
            <p:ph type="dt" sz="half" idx="10"/>
          </p:nvPr>
        </p:nvSpPr>
        <p:spPr/>
        <p:txBody>
          <a:bodyPr/>
          <a:lstStyle/>
          <a:p>
            <a:fld id="{55FE7339-DAE1-4004-B405-862355C73D66}" type="datetime1">
              <a:rPr lang="en-US" smtClean="0"/>
              <a:t>15/11/2020</a:t>
            </a:fld>
            <a:endParaRPr lang="en-US"/>
          </a:p>
        </p:txBody>
      </p:sp>
      <p:sp>
        <p:nvSpPr>
          <p:cNvPr id="7" name="Slide Number Placeholder 6"/>
          <p:cNvSpPr>
            <a:spLocks noGrp="1"/>
          </p:cNvSpPr>
          <p:nvPr>
            <p:ph type="sldNum" sz="quarter" idx="12"/>
          </p:nvPr>
        </p:nvSpPr>
        <p:spPr/>
        <p:txBody>
          <a:bodyPr/>
          <a:lstStyle/>
          <a:p>
            <a:fld id="{528C707B-006C-4593-B41E-BE391FCD54BA}" type="slidenum">
              <a:rPr lang="en-US" smtClean="0"/>
              <a:pPr/>
              <a:t>90</a:t>
            </a:fld>
            <a:endParaRPr lang="en-US"/>
          </a:p>
        </p:txBody>
      </p:sp>
      <p:sp>
        <p:nvSpPr>
          <p:cNvPr id="8" name="Footer Placeholder 7"/>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Repeat</a:t>
            </a:r>
            <a:endParaRPr lang="en-US" dirty="0"/>
          </a:p>
        </p:txBody>
      </p:sp>
      <p:graphicFrame>
        <p:nvGraphicFramePr>
          <p:cNvPr id="83970" name="Object 2"/>
          <p:cNvGraphicFramePr>
            <a:graphicFrameLocks noChangeAspect="1"/>
          </p:cNvGraphicFramePr>
          <p:nvPr/>
        </p:nvGraphicFramePr>
        <p:xfrm>
          <a:off x="990600" y="990600"/>
          <a:ext cx="7815259" cy="4437063"/>
        </p:xfrm>
        <a:graphic>
          <a:graphicData uri="http://schemas.openxmlformats.org/presentationml/2006/ole">
            <p:oleObj spid="_x0000_s103426" name="Visio" r:id="rId3" imgW="6339480" imgH="3598423" progId="">
              <p:embed/>
            </p:oleObj>
          </a:graphicData>
        </a:graphic>
      </p:graphicFrame>
      <p:sp>
        <p:nvSpPr>
          <p:cNvPr id="4" name="Date Placeholder 3"/>
          <p:cNvSpPr>
            <a:spLocks noGrp="1"/>
          </p:cNvSpPr>
          <p:nvPr>
            <p:ph type="dt" sz="half" idx="10"/>
          </p:nvPr>
        </p:nvSpPr>
        <p:spPr/>
        <p:txBody>
          <a:bodyPr/>
          <a:lstStyle/>
          <a:p>
            <a:fld id="{ED2EF9B5-7CDC-405B-B85B-F1A3BF8D851B}" type="datetime1">
              <a:rPr lang="en-US" smtClean="0"/>
              <a:t>15/11/2020</a:t>
            </a:fld>
            <a:endParaRPr lang="en-US"/>
          </a:p>
        </p:txBody>
      </p:sp>
      <p:sp>
        <p:nvSpPr>
          <p:cNvPr id="5" name="Slide Number Placeholder 4"/>
          <p:cNvSpPr>
            <a:spLocks noGrp="1"/>
          </p:cNvSpPr>
          <p:nvPr>
            <p:ph type="sldNum" sz="quarter" idx="12"/>
          </p:nvPr>
        </p:nvSpPr>
        <p:spPr/>
        <p:txBody>
          <a:bodyPr/>
          <a:lstStyle/>
          <a:p>
            <a:fld id="{528C707B-006C-4593-B41E-BE391FCD54BA}" type="slidenum">
              <a:rPr lang="en-US" smtClean="0"/>
              <a:pPr/>
              <a:t>91</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Position</a:t>
            </a:r>
            <a:endParaRPr lang="en-US" dirty="0"/>
          </a:p>
        </p:txBody>
      </p:sp>
      <p:graphicFrame>
        <p:nvGraphicFramePr>
          <p:cNvPr id="84994" name="Object 2"/>
          <p:cNvGraphicFramePr>
            <a:graphicFrameLocks noChangeAspect="1"/>
          </p:cNvGraphicFramePr>
          <p:nvPr/>
        </p:nvGraphicFramePr>
        <p:xfrm>
          <a:off x="944563" y="990600"/>
          <a:ext cx="7684464" cy="3429000"/>
        </p:xfrm>
        <a:graphic>
          <a:graphicData uri="http://schemas.openxmlformats.org/presentationml/2006/ole">
            <p:oleObj spid="_x0000_s104450" name="Visio" r:id="rId3" imgW="5150895" imgH="2298700" progId="">
              <p:embed/>
            </p:oleObj>
          </a:graphicData>
        </a:graphic>
      </p:graphicFrame>
      <p:sp>
        <p:nvSpPr>
          <p:cNvPr id="4" name="Date Placeholder 3"/>
          <p:cNvSpPr>
            <a:spLocks noGrp="1"/>
          </p:cNvSpPr>
          <p:nvPr>
            <p:ph type="dt" sz="half" idx="10"/>
          </p:nvPr>
        </p:nvSpPr>
        <p:spPr/>
        <p:txBody>
          <a:bodyPr/>
          <a:lstStyle/>
          <a:p>
            <a:fld id="{CD88B1CA-88F9-4E0C-9A8A-73086EA3069B}" type="datetime1">
              <a:rPr lang="en-US" smtClean="0"/>
              <a:t>15/11/2020</a:t>
            </a:fld>
            <a:endParaRPr lang="en-US"/>
          </a:p>
        </p:txBody>
      </p:sp>
      <p:sp>
        <p:nvSpPr>
          <p:cNvPr id="5" name="Slide Number Placeholder 4"/>
          <p:cNvSpPr>
            <a:spLocks noGrp="1"/>
          </p:cNvSpPr>
          <p:nvPr>
            <p:ph type="sldNum" sz="quarter" idx="12"/>
          </p:nvPr>
        </p:nvSpPr>
        <p:spPr/>
        <p:txBody>
          <a:bodyPr/>
          <a:lstStyle/>
          <a:p>
            <a:fld id="{528C707B-006C-4593-B41E-BE391FCD54BA}" type="slidenum">
              <a:rPr lang="en-US" smtClean="0"/>
              <a:pPr/>
              <a:t>92</a:t>
            </a:fld>
            <a:endParaRPr lang="en-US"/>
          </a:p>
        </p:txBody>
      </p:sp>
      <p:sp>
        <p:nvSpPr>
          <p:cNvPr id="6" name="Footer Placeholder 5"/>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Borders</a:t>
            </a:r>
            <a:endParaRPr lang="en-US" dirty="0"/>
          </a:p>
        </p:txBody>
      </p:sp>
      <p:sp>
        <p:nvSpPr>
          <p:cNvPr id="3" name="Content Placeholder 2"/>
          <p:cNvSpPr>
            <a:spLocks noGrp="1"/>
          </p:cNvSpPr>
          <p:nvPr>
            <p:ph idx="1"/>
          </p:nvPr>
        </p:nvSpPr>
        <p:spPr/>
        <p:txBody>
          <a:bodyPr>
            <a:normAutofit/>
          </a:bodyPr>
          <a:lstStyle/>
          <a:p>
            <a:pPr algn="just"/>
            <a:r>
              <a:rPr lang="en-US" sz="4400" dirty="0" smtClean="0"/>
              <a:t>Borders provide a way to visually separate elements.</a:t>
            </a:r>
          </a:p>
          <a:p>
            <a:pPr algn="just"/>
            <a:r>
              <a:rPr lang="en-US" sz="4400" dirty="0" smtClean="0"/>
              <a:t>You can put borders around all four sides of an element, or just one, two, or three of the sides. </a:t>
            </a:r>
            <a:endParaRPr lang="en-US" sz="4400" dirty="0"/>
          </a:p>
        </p:txBody>
      </p:sp>
      <p:sp>
        <p:nvSpPr>
          <p:cNvPr id="4" name="Content Placeholder 3"/>
          <p:cNvSpPr>
            <a:spLocks noGrp="1"/>
          </p:cNvSpPr>
          <p:nvPr>
            <p:ph sz="quarter" idx="13"/>
          </p:nvPr>
        </p:nvSpPr>
        <p:spPr/>
        <p:txBody>
          <a:bodyPr>
            <a:normAutofit lnSpcReduction="10000"/>
          </a:bodyPr>
          <a:lstStyle/>
          <a:p>
            <a:r>
              <a:rPr lang="en-US" dirty="0" smtClean="0"/>
              <a:t>Box Model Property #2</a:t>
            </a:r>
          </a:p>
        </p:txBody>
      </p:sp>
      <p:sp>
        <p:nvSpPr>
          <p:cNvPr id="5" name="Slide Number Placeholder 4"/>
          <p:cNvSpPr>
            <a:spLocks noGrp="1"/>
          </p:cNvSpPr>
          <p:nvPr>
            <p:ph type="sldNum" sz="quarter" idx="12"/>
          </p:nvPr>
        </p:nvSpPr>
        <p:spPr/>
        <p:txBody>
          <a:bodyPr/>
          <a:lstStyle/>
          <a:p>
            <a:fld id="{8746D3AE-9A6B-4724-B938-46259D069CC8}" type="slidenum">
              <a:rPr lang="en-US" smtClean="0"/>
              <a:pPr/>
              <a:t>93</a:t>
            </a:fld>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Borders</a:t>
            </a:r>
            <a:endParaRPr lang="en-US" dirty="0"/>
          </a:p>
        </p:txBody>
      </p:sp>
      <p:graphicFrame>
        <p:nvGraphicFramePr>
          <p:cNvPr id="6" name="Table 5"/>
          <p:cNvGraphicFramePr>
            <a:graphicFrameLocks noGrp="1"/>
          </p:cNvGraphicFramePr>
          <p:nvPr>
            <p:extLst>
              <p:ext uri="{D42A27DB-BD31-4B8C-83A1-F6EECF244321}">
                <p14:modId xmlns="" xmlns:p14="http://schemas.microsoft.com/office/powerpoint/2010/main" val="4119200301"/>
              </p:ext>
            </p:extLst>
          </p:nvPr>
        </p:nvGraphicFramePr>
        <p:xfrm>
          <a:off x="1066800" y="1143001"/>
          <a:ext cx="7239000" cy="4191001"/>
        </p:xfrm>
        <a:graphic>
          <a:graphicData uri="http://schemas.openxmlformats.org/drawingml/2006/table">
            <a:tbl>
              <a:tblPr firstRow="1" firstCol="1">
                <a:tableStyleId>{5C22544A-7EE6-4342-B048-85BDC9FD1C3A}</a:tableStyleId>
              </a:tblPr>
              <a:tblGrid>
                <a:gridCol w="1510393"/>
                <a:gridCol w="5728607"/>
              </a:tblGrid>
              <a:tr h="328141">
                <a:tc>
                  <a:txBody>
                    <a:bodyPr/>
                    <a:lstStyle/>
                    <a:p>
                      <a:pPr marL="0" marR="0">
                        <a:lnSpc>
                          <a:spcPts val="1500"/>
                        </a:lnSpc>
                        <a:spcBef>
                          <a:spcPts val="0"/>
                        </a:spcBef>
                        <a:spcAft>
                          <a:spcPts val="1400"/>
                        </a:spcAft>
                      </a:pPr>
                      <a:r>
                        <a:rPr lang="en-US" sz="1800" dirty="0"/>
                        <a:t>Property</a:t>
                      </a:r>
                      <a:endParaRPr lang="en-US" sz="1800" dirty="0">
                        <a:solidFill>
                          <a:srgbClr val="1F497D"/>
                        </a:solidFill>
                        <a:latin typeface="Calibri"/>
                        <a:ea typeface="Calibri"/>
                        <a:cs typeface="Times New Roman"/>
                      </a:endParaRPr>
                    </a:p>
                  </a:txBody>
                  <a:tcPr marL="68580" marR="68580" marT="0" marB="0"/>
                </a:tc>
                <a:tc>
                  <a:txBody>
                    <a:bodyPr/>
                    <a:lstStyle/>
                    <a:p>
                      <a:pPr marL="0" marR="0">
                        <a:lnSpc>
                          <a:spcPts val="1500"/>
                        </a:lnSpc>
                        <a:spcBef>
                          <a:spcPts val="0"/>
                        </a:spcBef>
                        <a:spcAft>
                          <a:spcPts val="1400"/>
                        </a:spcAft>
                      </a:pPr>
                      <a:r>
                        <a:rPr lang="en-US" sz="1800" dirty="0"/>
                        <a:t>Description</a:t>
                      </a:r>
                      <a:endParaRPr lang="en-US" sz="1800" dirty="0">
                        <a:solidFill>
                          <a:srgbClr val="1F497D"/>
                        </a:solidFill>
                        <a:latin typeface="Calibri"/>
                        <a:ea typeface="Calibri"/>
                        <a:cs typeface="Times New Roman"/>
                      </a:endParaRPr>
                    </a:p>
                  </a:txBody>
                  <a:tcPr marL="68580" marR="68580" marT="0" marB="0"/>
                </a:tc>
              </a:tr>
              <a:tr h="1341969">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200"/>
                        <a:t>border</a:t>
                      </a:r>
                      <a:endParaRPr lang="en-US" sz="1200">
                        <a:latin typeface="Consolas"/>
                        <a:ea typeface="Calibri"/>
                        <a:cs typeface="Times New Roman"/>
                      </a:endParaRPr>
                    </a:p>
                  </a:txBody>
                  <a:tcPr marL="68580" marR="68580" marT="0" marB="0"/>
                </a:tc>
                <a:tc>
                  <a:txBody>
                    <a:bodyPr/>
                    <a:lstStyle/>
                    <a:p>
                      <a:pPr marL="0" marR="0">
                        <a:lnSpc>
                          <a:spcPts val="1500"/>
                        </a:lnSpc>
                        <a:spcBef>
                          <a:spcPts val="700"/>
                        </a:spcBef>
                        <a:spcAft>
                          <a:spcPts val="700"/>
                        </a:spcAft>
                      </a:pPr>
                      <a:r>
                        <a:rPr lang="en-US" sz="1600" dirty="0"/>
                        <a:t>A combined short-hand property that allows you to set the style, width, and color of a border in one property. The order is important and must be:</a:t>
                      </a:r>
                    </a:p>
                    <a:p>
                      <a:pPr marL="0" marR="0">
                        <a:lnSpc>
                          <a:spcPts val="1500"/>
                        </a:lnSpc>
                        <a:spcBef>
                          <a:spcPts val="700"/>
                        </a:spcBef>
                        <a:spcAft>
                          <a:spcPts val="0"/>
                        </a:spcAft>
                        <a:tabLst>
                          <a:tab pos="342900" algn="l"/>
                          <a:tab pos="685800" algn="l"/>
                          <a:tab pos="1028700" algn="l"/>
                          <a:tab pos="1371600" algn="l"/>
                          <a:tab pos="1714500" algn="l"/>
                        </a:tabLst>
                      </a:pPr>
                      <a:r>
                        <a:rPr lang="en-US" sz="1600" b="1" kern="1200" dirty="0">
                          <a:solidFill>
                            <a:schemeClr val="dk1"/>
                          </a:solidFill>
                          <a:latin typeface="+mn-lt"/>
                          <a:ea typeface="+mn-ea"/>
                          <a:cs typeface="+mn-cs"/>
                        </a:rPr>
                        <a:t>border-style border-width border-color</a:t>
                      </a:r>
                    </a:p>
                  </a:txBody>
                  <a:tcPr marL="68580" marR="68580" marT="0" marB="0"/>
                </a:tc>
              </a:tr>
              <a:tr h="839565">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200"/>
                        <a:t>border-style</a:t>
                      </a:r>
                      <a:endParaRPr lang="en-US" sz="1200">
                        <a:latin typeface="Consolas"/>
                        <a:ea typeface="Calibri"/>
                        <a:cs typeface="Times New Roman"/>
                      </a:endParaRPr>
                    </a:p>
                  </a:txBody>
                  <a:tcPr marL="68580" marR="68580" marT="0" marB="0"/>
                </a:tc>
                <a:tc>
                  <a:txBody>
                    <a:bodyPr/>
                    <a:lstStyle/>
                    <a:p>
                      <a:pPr marL="0" marR="0">
                        <a:lnSpc>
                          <a:spcPts val="1500"/>
                        </a:lnSpc>
                        <a:spcBef>
                          <a:spcPts val="700"/>
                        </a:spcBef>
                        <a:spcAft>
                          <a:spcPts val="700"/>
                        </a:spcAft>
                      </a:pPr>
                      <a:r>
                        <a:rPr lang="en-US" sz="1600" dirty="0"/>
                        <a:t>Specifies the line type of the border. Possible values are: </a:t>
                      </a:r>
                      <a:r>
                        <a:rPr lang="en-US" sz="1800" dirty="0"/>
                        <a:t>solid</a:t>
                      </a:r>
                      <a:r>
                        <a:rPr lang="en-US" sz="1600" dirty="0"/>
                        <a:t>, </a:t>
                      </a:r>
                      <a:r>
                        <a:rPr lang="en-US" sz="1800" dirty="0"/>
                        <a:t>dotted</a:t>
                      </a:r>
                      <a:r>
                        <a:rPr lang="en-US" sz="1600" dirty="0"/>
                        <a:t>, </a:t>
                      </a:r>
                      <a:r>
                        <a:rPr lang="en-US" sz="1800" dirty="0"/>
                        <a:t>dashed</a:t>
                      </a:r>
                      <a:r>
                        <a:rPr lang="en-US" sz="1600" dirty="0"/>
                        <a:t>, </a:t>
                      </a:r>
                      <a:r>
                        <a:rPr lang="en-US" sz="1800" dirty="0"/>
                        <a:t>double</a:t>
                      </a:r>
                      <a:r>
                        <a:rPr lang="en-US" sz="1600" dirty="0"/>
                        <a:t>, </a:t>
                      </a:r>
                      <a:r>
                        <a:rPr lang="en-US" sz="1800" dirty="0"/>
                        <a:t>groove</a:t>
                      </a:r>
                      <a:r>
                        <a:rPr lang="en-US" sz="1600" dirty="0"/>
                        <a:t>, </a:t>
                      </a:r>
                      <a:r>
                        <a:rPr lang="en-US" sz="1800" dirty="0"/>
                        <a:t>ridge</a:t>
                      </a:r>
                      <a:r>
                        <a:rPr lang="en-US" sz="1600" dirty="0"/>
                        <a:t>, </a:t>
                      </a:r>
                      <a:r>
                        <a:rPr lang="en-US" sz="1800" dirty="0"/>
                        <a:t>inset</a:t>
                      </a:r>
                      <a:r>
                        <a:rPr lang="en-US" sz="1600" dirty="0"/>
                        <a:t>, and </a:t>
                      </a:r>
                      <a:r>
                        <a:rPr lang="en-US" sz="1800" dirty="0"/>
                        <a:t>outset</a:t>
                      </a:r>
                      <a:r>
                        <a:rPr lang="en-US" sz="1600" dirty="0"/>
                        <a:t>.</a:t>
                      </a:r>
                      <a:endParaRPr lang="en-US" sz="1600" dirty="0">
                        <a:latin typeface="Calibri"/>
                        <a:ea typeface="Times New Roman"/>
                        <a:cs typeface="Times New Roman"/>
                      </a:endParaRPr>
                    </a:p>
                  </a:txBody>
                  <a:tcPr marL="68580" marR="68580" marT="0" marB="0"/>
                </a:tc>
              </a:tr>
              <a:tr h="832062">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200"/>
                        <a:t>border-width</a:t>
                      </a:r>
                      <a:endParaRPr lang="en-US" sz="1200">
                        <a:latin typeface="Consolas"/>
                        <a:ea typeface="Calibri"/>
                        <a:cs typeface="Times New Roman"/>
                      </a:endParaRPr>
                    </a:p>
                  </a:txBody>
                  <a:tcPr marL="68580" marR="68580" marT="0" marB="0"/>
                </a:tc>
                <a:tc>
                  <a:txBody>
                    <a:bodyPr/>
                    <a:lstStyle/>
                    <a:p>
                      <a:pPr marL="0" marR="0">
                        <a:lnSpc>
                          <a:spcPts val="1500"/>
                        </a:lnSpc>
                        <a:spcBef>
                          <a:spcPts val="700"/>
                        </a:spcBef>
                        <a:spcAft>
                          <a:spcPts val="700"/>
                        </a:spcAft>
                      </a:pPr>
                      <a:r>
                        <a:rPr lang="en-US" sz="1600"/>
                        <a:t>The width of the border in a unit (but not percents). A variety of keywords (</a:t>
                      </a:r>
                      <a:r>
                        <a:rPr lang="en-US" sz="1800"/>
                        <a:t>thin</a:t>
                      </a:r>
                      <a:r>
                        <a:rPr lang="en-US" sz="1600"/>
                        <a:t>, </a:t>
                      </a:r>
                      <a:r>
                        <a:rPr lang="en-US" sz="1800"/>
                        <a:t>medium</a:t>
                      </a:r>
                      <a:r>
                        <a:rPr lang="en-US" sz="1600"/>
                        <a:t>, etc) are also supported.</a:t>
                      </a:r>
                      <a:endParaRPr lang="en-US" sz="1600">
                        <a:latin typeface="Calibri"/>
                        <a:ea typeface="Times New Roman"/>
                        <a:cs typeface="Times New Roman"/>
                      </a:endParaRPr>
                    </a:p>
                  </a:txBody>
                  <a:tcPr marL="68580" marR="68580" marT="0" marB="0"/>
                </a:tc>
              </a:tr>
              <a:tr h="283088">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200"/>
                        <a:t>border-color</a:t>
                      </a:r>
                      <a:endParaRPr lang="en-US" sz="1200">
                        <a:latin typeface="Consolas"/>
                        <a:ea typeface="Calibri"/>
                        <a:cs typeface="Times New Roman"/>
                      </a:endParaRPr>
                    </a:p>
                  </a:txBody>
                  <a:tcPr marL="68580" marR="68580" marT="0" marB="0"/>
                </a:tc>
                <a:tc>
                  <a:txBody>
                    <a:bodyPr/>
                    <a:lstStyle/>
                    <a:p>
                      <a:pPr marL="0" marR="0">
                        <a:lnSpc>
                          <a:spcPts val="1500"/>
                        </a:lnSpc>
                        <a:spcBef>
                          <a:spcPts val="700"/>
                        </a:spcBef>
                        <a:spcAft>
                          <a:spcPts val="700"/>
                        </a:spcAft>
                      </a:pPr>
                      <a:r>
                        <a:rPr lang="en-US" sz="1600"/>
                        <a:t>The color of the border in a color unit.</a:t>
                      </a:r>
                      <a:endParaRPr lang="en-US" sz="1600">
                        <a:latin typeface="Calibri"/>
                        <a:ea typeface="Times New Roman"/>
                        <a:cs typeface="Times New Roman"/>
                      </a:endParaRPr>
                    </a:p>
                  </a:txBody>
                  <a:tcPr marL="68580" marR="68580" marT="0" marB="0"/>
                </a:tc>
              </a:tr>
              <a:tr h="283088">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200"/>
                        <a:t>border-radius</a:t>
                      </a:r>
                      <a:endParaRPr lang="en-US" sz="1200">
                        <a:latin typeface="Consolas"/>
                        <a:ea typeface="Calibri"/>
                        <a:cs typeface="Times New Roman"/>
                      </a:endParaRPr>
                    </a:p>
                  </a:txBody>
                  <a:tcPr marL="68580" marR="68580" marT="0" marB="0"/>
                </a:tc>
                <a:tc>
                  <a:txBody>
                    <a:bodyPr/>
                    <a:lstStyle/>
                    <a:p>
                      <a:pPr marL="0" marR="0">
                        <a:lnSpc>
                          <a:spcPts val="1500"/>
                        </a:lnSpc>
                        <a:spcBef>
                          <a:spcPts val="700"/>
                        </a:spcBef>
                        <a:spcAft>
                          <a:spcPts val="700"/>
                        </a:spcAft>
                      </a:pPr>
                      <a:r>
                        <a:rPr lang="en-US" sz="1600"/>
                        <a:t>The radius of a rounded corner.</a:t>
                      </a:r>
                      <a:endParaRPr lang="en-US" sz="1600">
                        <a:latin typeface="Calibri"/>
                        <a:ea typeface="Times New Roman"/>
                        <a:cs typeface="Times New Roman"/>
                      </a:endParaRPr>
                    </a:p>
                  </a:txBody>
                  <a:tcPr marL="68580" marR="68580" marT="0" marB="0"/>
                </a:tc>
              </a:tr>
              <a:tr h="283088">
                <a:tc>
                  <a:txBody>
                    <a:bodyPr/>
                    <a:lstStyle/>
                    <a:p>
                      <a:pPr marL="0" marR="0">
                        <a:lnSpc>
                          <a:spcPts val="1500"/>
                        </a:lnSpc>
                        <a:spcBef>
                          <a:spcPts val="700"/>
                        </a:spcBef>
                        <a:spcAft>
                          <a:spcPts val="0"/>
                        </a:spcAft>
                        <a:tabLst>
                          <a:tab pos="342900" algn="l"/>
                          <a:tab pos="685800" algn="l"/>
                          <a:tab pos="1028700" algn="l"/>
                          <a:tab pos="1371600" algn="l"/>
                          <a:tab pos="1714500" algn="l"/>
                        </a:tabLst>
                      </a:pPr>
                      <a:r>
                        <a:rPr lang="en-US" sz="1200"/>
                        <a:t>border-image</a:t>
                      </a:r>
                      <a:endParaRPr lang="en-US" sz="1200">
                        <a:latin typeface="Consolas"/>
                        <a:ea typeface="Calibri"/>
                        <a:cs typeface="Times New Roman"/>
                      </a:endParaRPr>
                    </a:p>
                  </a:txBody>
                  <a:tcPr marL="68580" marR="68580" marT="0" marB="0"/>
                </a:tc>
                <a:tc>
                  <a:txBody>
                    <a:bodyPr/>
                    <a:lstStyle/>
                    <a:p>
                      <a:pPr marL="0" marR="0">
                        <a:lnSpc>
                          <a:spcPts val="1500"/>
                        </a:lnSpc>
                        <a:spcBef>
                          <a:spcPts val="700"/>
                        </a:spcBef>
                        <a:spcAft>
                          <a:spcPts val="700"/>
                        </a:spcAft>
                      </a:pPr>
                      <a:r>
                        <a:rPr lang="en-US" sz="1600" dirty="0"/>
                        <a:t>The URL of an image to use as a border.</a:t>
                      </a:r>
                      <a:endParaRPr lang="en-US" sz="1600" dirty="0">
                        <a:latin typeface="Calibri"/>
                        <a:ea typeface="Times New Roman"/>
                        <a:cs typeface="Times New Roman"/>
                      </a:endParaRPr>
                    </a:p>
                  </a:txBody>
                  <a:tcPr marL="68580" marR="68580" marT="0" marB="0"/>
                </a:tc>
              </a:tr>
            </a:tbl>
          </a:graphicData>
        </a:graphic>
      </p:graphicFrame>
      <p:sp>
        <p:nvSpPr>
          <p:cNvPr id="4" name="Date Placeholder 3"/>
          <p:cNvSpPr>
            <a:spLocks noGrp="1"/>
          </p:cNvSpPr>
          <p:nvPr>
            <p:ph type="dt" sz="half" idx="10"/>
          </p:nvPr>
        </p:nvSpPr>
        <p:spPr/>
        <p:txBody>
          <a:bodyPr/>
          <a:lstStyle/>
          <a:p>
            <a:fld id="{C43F053C-86D5-4049-B9D5-E529B19A8E95}" type="datetime1">
              <a:rPr lang="en-US" smtClean="0"/>
              <a:t>15/11/2020</a:t>
            </a:fld>
            <a:endParaRPr lang="en-US"/>
          </a:p>
        </p:txBody>
      </p:sp>
      <p:sp>
        <p:nvSpPr>
          <p:cNvPr id="7" name="Slide Number Placeholder 6"/>
          <p:cNvSpPr>
            <a:spLocks noGrp="1"/>
          </p:cNvSpPr>
          <p:nvPr>
            <p:ph type="sldNum" sz="quarter" idx="12"/>
          </p:nvPr>
        </p:nvSpPr>
        <p:spPr/>
        <p:txBody>
          <a:bodyPr/>
          <a:lstStyle/>
          <a:p>
            <a:fld id="{528C707B-006C-4593-B41E-BE391FCD54BA}" type="slidenum">
              <a:rPr lang="en-US" smtClean="0"/>
              <a:pPr/>
              <a:t>94</a:t>
            </a:fld>
            <a:endParaRPr lang="en-US"/>
          </a:p>
        </p:txBody>
      </p:sp>
      <p:sp>
        <p:nvSpPr>
          <p:cNvPr id="8" name="Footer Placeholder 7"/>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Shortcut notation</a:t>
            </a:r>
            <a:endParaRPr lang="en-US" dirty="0"/>
          </a:p>
        </p:txBody>
      </p:sp>
      <p:sp>
        <p:nvSpPr>
          <p:cNvPr id="3" name="Content Placeholder 2"/>
          <p:cNvSpPr>
            <a:spLocks noGrp="1"/>
          </p:cNvSpPr>
          <p:nvPr>
            <p:ph idx="1"/>
          </p:nvPr>
        </p:nvSpPr>
        <p:spPr/>
        <p:txBody>
          <a:bodyPr/>
          <a:lstStyle/>
          <a:p>
            <a:r>
              <a:rPr lang="en-US" dirty="0" smtClean="0"/>
              <a:t>With border, margin, and padding properties, there are long-form and shortcut methods to set the 4 sides</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TRBL</a:t>
            </a:r>
            <a:endParaRPr lang="en-US" dirty="0"/>
          </a:p>
        </p:txBody>
      </p:sp>
      <p:sp>
        <p:nvSpPr>
          <p:cNvPr id="5" name="Rectangle 1"/>
          <p:cNvSpPr>
            <a:spLocks noChangeArrowheads="1"/>
          </p:cNvSpPr>
          <p:nvPr/>
        </p:nvSpPr>
        <p:spPr bwMode="auto">
          <a:xfrm>
            <a:off x="989744" y="2667000"/>
            <a:ext cx="5943600" cy="1785104"/>
          </a:xfrm>
          <a:prstGeom prst="rect">
            <a:avLst/>
          </a:prstGeom>
          <a:solidFill>
            <a:srgbClr val="F2F2F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000" dirty="0" smtClean="0">
                <a:latin typeface="Consolas"/>
                <a:ea typeface="Times New Roman"/>
                <a:cs typeface="Times New Roman"/>
              </a:rPr>
              <a:t>border-top-color: red;           </a:t>
            </a:r>
            <a:r>
              <a:rPr lang="en-US" sz="1000" i="1" dirty="0" smtClean="0">
                <a:latin typeface="Consolas"/>
                <a:ea typeface="Times New Roman"/>
                <a:cs typeface="Times New Roman"/>
              </a:rPr>
              <a:t>/* sets just the top side */</a:t>
            </a:r>
          </a:p>
          <a:p>
            <a:r>
              <a:rPr lang="en-US" sz="1000" dirty="0" smtClean="0">
                <a:latin typeface="Consolas"/>
                <a:ea typeface="Times New Roman"/>
                <a:cs typeface="Times New Roman"/>
              </a:rPr>
              <a:t>border-right-color: green;       </a:t>
            </a:r>
            <a:r>
              <a:rPr lang="en-US" sz="1000" i="1" dirty="0" smtClean="0">
                <a:latin typeface="Consolas"/>
                <a:ea typeface="Times New Roman"/>
                <a:cs typeface="Times New Roman"/>
              </a:rPr>
              <a:t>/* sets just the right side */</a:t>
            </a:r>
          </a:p>
          <a:p>
            <a:r>
              <a:rPr lang="en-US" sz="1000" dirty="0" smtClean="0">
                <a:latin typeface="Consolas"/>
                <a:ea typeface="Times New Roman"/>
                <a:cs typeface="Times New Roman"/>
              </a:rPr>
              <a:t>border-bottom-color: yellow;     </a:t>
            </a:r>
            <a:r>
              <a:rPr lang="en-US" sz="1000" i="1" dirty="0" smtClean="0">
                <a:latin typeface="Consolas"/>
                <a:ea typeface="Times New Roman"/>
                <a:cs typeface="Times New Roman"/>
              </a:rPr>
              <a:t>/* sets just the bottom side */</a:t>
            </a:r>
          </a:p>
          <a:p>
            <a:r>
              <a:rPr lang="en-US" sz="1000" dirty="0" smtClean="0">
                <a:latin typeface="Consolas"/>
                <a:ea typeface="Times New Roman"/>
                <a:cs typeface="Times New Roman"/>
              </a:rPr>
              <a:t>border-left-color: blue;         </a:t>
            </a:r>
            <a:r>
              <a:rPr lang="en-US" sz="1000" i="1" dirty="0" smtClean="0">
                <a:latin typeface="Consolas"/>
                <a:ea typeface="Times New Roman"/>
                <a:cs typeface="Times New Roman"/>
              </a:rPr>
              <a:t>/* sets just the left side */</a:t>
            </a:r>
          </a:p>
          <a:p>
            <a:endParaRPr lang="en-US" sz="1000" i="1" dirty="0" smtClean="0">
              <a:latin typeface="Consolas"/>
              <a:ea typeface="Times New Roman"/>
              <a:cs typeface="Times New Roman"/>
            </a:endParaRPr>
          </a:p>
          <a:p>
            <a:r>
              <a:rPr lang="en-US" sz="1000" dirty="0" smtClean="0">
                <a:latin typeface="Consolas" pitchFamily="49" charset="0"/>
                <a:cs typeface="Consolas" pitchFamily="49" charset="0"/>
              </a:rPr>
              <a:t>border-color: red;               </a:t>
            </a:r>
            <a:r>
              <a:rPr lang="en-US" sz="1000" i="1" dirty="0" smtClean="0">
                <a:latin typeface="Consolas" pitchFamily="49" charset="0"/>
                <a:cs typeface="Consolas" pitchFamily="49" charset="0"/>
              </a:rPr>
              <a:t>/* sets all four sides to red */</a:t>
            </a:r>
          </a:p>
          <a:p>
            <a:endParaRPr lang="en-US" sz="1000" i="1" dirty="0" smtClean="0">
              <a:latin typeface="Consolas" pitchFamily="49" charset="0"/>
              <a:ea typeface="Times New Roman"/>
              <a:cs typeface="Consolas" pitchFamily="49" charset="0"/>
            </a:endParaRPr>
          </a:p>
          <a:p>
            <a:r>
              <a:rPr lang="en-US" sz="1000" dirty="0" smtClean="0">
                <a:latin typeface="Consolas" pitchFamily="49" charset="0"/>
                <a:cs typeface="Consolas" pitchFamily="49" charset="0"/>
              </a:rPr>
              <a:t>border-color: red green orange blue;     </a:t>
            </a:r>
            <a:r>
              <a:rPr lang="en-US" sz="1000" i="1" dirty="0" smtClean="0">
                <a:latin typeface="Consolas" pitchFamily="49" charset="0"/>
                <a:cs typeface="Consolas" pitchFamily="49" charset="0"/>
              </a:rPr>
              <a:t>/* sets all four sides differently */</a:t>
            </a:r>
          </a:p>
          <a:p>
            <a:endParaRPr lang="en-US" sz="1000" i="1" dirty="0" smtClean="0"/>
          </a:p>
          <a:p>
            <a:r>
              <a:rPr lang="en-US" sz="1000" dirty="0" smtClean="0"/>
              <a:t>When using this multiple values shortcut, they are applied in clockwise order starting at the top. </a:t>
            </a:r>
          </a:p>
          <a:p>
            <a:r>
              <a:rPr lang="en-US" sz="1000" dirty="0" smtClean="0"/>
              <a:t>Thus the order is: </a:t>
            </a:r>
            <a:r>
              <a:rPr lang="en-US" sz="1000" b="1" dirty="0" smtClean="0">
                <a:solidFill>
                  <a:schemeClr val="accent1"/>
                </a:solidFill>
              </a:rPr>
              <a:t>top right bottom left.</a:t>
            </a:r>
            <a:endParaRPr lang="en-US" sz="1000" dirty="0" smtClean="0">
              <a:solidFill>
                <a:schemeClr val="accent1"/>
              </a:solidFill>
            </a:endParaRPr>
          </a:p>
        </p:txBody>
      </p:sp>
      <p:graphicFrame>
        <p:nvGraphicFramePr>
          <p:cNvPr id="88066" name="Object 2"/>
          <p:cNvGraphicFramePr>
            <a:graphicFrameLocks noChangeAspect="1"/>
          </p:cNvGraphicFramePr>
          <p:nvPr>
            <p:extLst>
              <p:ext uri="{D42A27DB-BD31-4B8C-83A1-F6EECF244321}">
                <p14:modId xmlns="" xmlns:p14="http://schemas.microsoft.com/office/powerpoint/2010/main" val="599324878"/>
              </p:ext>
            </p:extLst>
          </p:nvPr>
        </p:nvGraphicFramePr>
        <p:xfrm>
          <a:off x="1295400" y="4572000"/>
          <a:ext cx="5798165" cy="1909762"/>
        </p:xfrm>
        <a:graphic>
          <a:graphicData uri="http://schemas.openxmlformats.org/presentationml/2006/ole">
            <p:oleObj spid="_x0000_s105474" name="Visio" r:id="rId3" imgW="4410190" imgH="1452934" progId="">
              <p:embed/>
            </p:oleObj>
          </a:graphicData>
        </a:graphic>
      </p:graphicFrame>
      <p:sp>
        <p:nvSpPr>
          <p:cNvPr id="7" name="Slide Number Placeholder 6"/>
          <p:cNvSpPr>
            <a:spLocks noGrp="1"/>
          </p:cNvSpPr>
          <p:nvPr>
            <p:ph type="sldNum" sz="quarter" idx="12"/>
          </p:nvPr>
        </p:nvSpPr>
        <p:spPr/>
        <p:txBody>
          <a:bodyPr/>
          <a:lstStyle/>
          <a:p>
            <a:fld id="{8746D3AE-9A6B-4724-B938-46259D069CC8}" type="slidenum">
              <a:rPr lang="en-US" smtClean="0"/>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Margins and Padding</a:t>
            </a:r>
            <a:endParaRPr lang="en-US" dirty="0"/>
          </a:p>
        </p:txBody>
      </p:sp>
      <p:sp>
        <p:nvSpPr>
          <p:cNvPr id="4" name="Content Placeholder 3"/>
          <p:cNvSpPr>
            <a:spLocks noGrp="1"/>
          </p:cNvSpPr>
          <p:nvPr>
            <p:ph idx="1"/>
          </p:nvPr>
        </p:nvSpPr>
        <p:spPr>
          <a:xfrm>
            <a:off x="914400" y="762001"/>
            <a:ext cx="6400800" cy="5410200"/>
          </a:xfrm>
        </p:spPr>
        <p:txBody>
          <a:bodyPr>
            <a:normAutofit/>
          </a:bodyPr>
          <a:lstStyle/>
          <a:p>
            <a:r>
              <a:rPr lang="en-US" dirty="0" smtClean="0"/>
              <a:t>Box Model Properties #3 and #4</a:t>
            </a:r>
          </a:p>
          <a:p>
            <a:endParaRPr lang="en-US" dirty="0"/>
          </a:p>
        </p:txBody>
      </p:sp>
      <p:graphicFrame>
        <p:nvGraphicFramePr>
          <p:cNvPr id="89090" name="Object 2"/>
          <p:cNvGraphicFramePr>
            <a:graphicFrameLocks noChangeAspect="1"/>
          </p:cNvGraphicFramePr>
          <p:nvPr>
            <p:extLst>
              <p:ext uri="{D42A27DB-BD31-4B8C-83A1-F6EECF244321}">
                <p14:modId xmlns="" xmlns:p14="http://schemas.microsoft.com/office/powerpoint/2010/main" val="3133404079"/>
              </p:ext>
            </p:extLst>
          </p:nvPr>
        </p:nvGraphicFramePr>
        <p:xfrm>
          <a:off x="914400" y="1219200"/>
          <a:ext cx="4074319" cy="5329110"/>
        </p:xfrm>
        <a:graphic>
          <a:graphicData uri="http://schemas.openxmlformats.org/presentationml/2006/ole">
            <p:oleObj spid="_x0000_s106498" name="Visio" r:id="rId3" imgW="3881810" imgH="5076757" progId="">
              <p:embed/>
            </p:oleObj>
          </a:graphicData>
        </a:graphic>
      </p:graphicFrame>
      <p:sp>
        <p:nvSpPr>
          <p:cNvPr id="5" name="Slide Number Placeholder 4"/>
          <p:cNvSpPr>
            <a:spLocks noGrp="1"/>
          </p:cNvSpPr>
          <p:nvPr>
            <p:ph type="sldNum" sz="quarter" idx="12"/>
          </p:nvPr>
        </p:nvSpPr>
        <p:spPr/>
        <p:txBody>
          <a:bodyPr/>
          <a:lstStyle/>
          <a:p>
            <a:fld id="{8746D3AE-9A6B-4724-B938-46259D069CC8}" type="slidenum">
              <a:rPr lang="en-US" smtClean="0"/>
              <a:pPr/>
              <a:t>96</a:t>
            </a:fld>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Margins</a:t>
            </a:r>
            <a:endParaRPr lang="en-US" dirty="0"/>
          </a:p>
        </p:txBody>
      </p:sp>
      <p:sp>
        <p:nvSpPr>
          <p:cNvPr id="3" name="Content Placeholder 2"/>
          <p:cNvSpPr>
            <a:spLocks noGrp="1"/>
          </p:cNvSpPr>
          <p:nvPr>
            <p:ph idx="1"/>
          </p:nvPr>
        </p:nvSpPr>
        <p:spPr>
          <a:xfrm>
            <a:off x="609600" y="1981200"/>
            <a:ext cx="4495800" cy="4525963"/>
          </a:xfrm>
        </p:spPr>
        <p:txBody>
          <a:bodyPr/>
          <a:lstStyle/>
          <a:p>
            <a:r>
              <a:rPr lang="en-US" dirty="0" smtClean="0"/>
              <a:t>Did you notice that the space between paragraphs one and two and between two and three is the same as the space before paragraph one and after paragraph three? </a:t>
            </a:r>
          </a:p>
          <a:p>
            <a:r>
              <a:rPr lang="en-US" dirty="0" smtClean="0"/>
              <a:t>This is due to the fact that adjoining vertical margins collapse. </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Why they will cause you trouble.</a:t>
            </a:r>
            <a:endParaRPr lang="en-US" dirty="0"/>
          </a:p>
        </p:txBody>
      </p:sp>
      <p:graphicFrame>
        <p:nvGraphicFramePr>
          <p:cNvPr id="90114" name="Object 2"/>
          <p:cNvGraphicFramePr>
            <a:graphicFrameLocks noChangeAspect="1"/>
          </p:cNvGraphicFramePr>
          <p:nvPr>
            <p:extLst>
              <p:ext uri="{D42A27DB-BD31-4B8C-83A1-F6EECF244321}">
                <p14:modId xmlns="" xmlns:p14="http://schemas.microsoft.com/office/powerpoint/2010/main" val="1243808153"/>
              </p:ext>
            </p:extLst>
          </p:nvPr>
        </p:nvGraphicFramePr>
        <p:xfrm>
          <a:off x="5105400" y="1101752"/>
          <a:ext cx="3639092" cy="4760886"/>
        </p:xfrm>
        <a:graphic>
          <a:graphicData uri="http://schemas.openxmlformats.org/presentationml/2006/ole">
            <p:oleObj spid="_x0000_s107522" name="Visio" r:id="rId3" imgW="3881810" imgH="5076757" progId="">
              <p:embed/>
            </p:oleObj>
          </a:graphicData>
        </a:graphic>
      </p:graphicFrame>
      <p:sp>
        <p:nvSpPr>
          <p:cNvPr id="6" name="Right Arrow 5"/>
          <p:cNvSpPr/>
          <p:nvPr/>
        </p:nvSpPr>
        <p:spPr>
          <a:xfrm>
            <a:off x="4800600" y="50292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800600" y="54864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800600" y="31242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800600" y="34290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8746D3AE-9A6B-4724-B938-46259D069CC8}" type="slidenum">
              <a:rPr lang="en-US" smtClean="0"/>
              <a:pPr/>
              <a:t>97</a:t>
            </a:fld>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Collapsing Margins</a:t>
            </a:r>
            <a:endParaRPr lang="en-US" dirty="0"/>
          </a:p>
        </p:txBody>
      </p:sp>
      <p:graphicFrame>
        <p:nvGraphicFramePr>
          <p:cNvPr id="91138" name="Object 2"/>
          <p:cNvGraphicFramePr>
            <a:graphicFrameLocks noChangeAspect="1"/>
          </p:cNvGraphicFramePr>
          <p:nvPr/>
        </p:nvGraphicFramePr>
        <p:xfrm>
          <a:off x="958850" y="935037"/>
          <a:ext cx="7784202" cy="4094163"/>
        </p:xfrm>
        <a:graphic>
          <a:graphicData uri="http://schemas.openxmlformats.org/presentationml/2006/ole">
            <p:oleObj spid="_x0000_s108546" name="Visio" r:id="rId3" imgW="5136578" imgH="2701857" progId="">
              <p:embed/>
            </p:oleObj>
          </a:graphicData>
        </a:graphic>
      </p:graphicFrame>
      <p:sp>
        <p:nvSpPr>
          <p:cNvPr id="91143" name="Rectangle 7"/>
          <p:cNvSpPr>
            <a:spLocks noChangeArrowheads="1"/>
          </p:cNvSpPr>
          <p:nvPr/>
        </p:nvSpPr>
        <p:spPr bwMode="auto">
          <a:xfrm>
            <a:off x="381000" y="4876800"/>
            <a:ext cx="5049374"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smtClean="0">
                <a:latin typeface="+mj-lt"/>
              </a:rPr>
              <a:t>If overlapping margins did not collapse, then margin space for  </a:t>
            </a:r>
            <a:r>
              <a:rPr kumimoji="0" lang="en-US" sz="1400" b="0" i="0" u="none" strike="noStrike" cap="none" normalizeH="0" baseline="0" dirty="0" smtClean="0">
                <a:ln>
                  <a:noFill/>
                </a:ln>
                <a:solidFill>
                  <a:schemeClr val="tx1"/>
                </a:solidFill>
                <a:effectLst/>
                <a:latin typeface="+mj-lt"/>
                <a:ea typeface="Calibri" pitchFamily="34" charset="0"/>
                <a:cs typeface="Times New Roman" pitchFamily="18" charset="0"/>
              </a:rPr>
              <a:t>would be 180p (90pixels for the bottom margin of the first </a:t>
            </a:r>
            <a:r>
              <a:rPr kumimoji="0" lang="en-US" sz="1400" b="0" i="0" u="none" strike="noStrike" cap="none" normalizeH="0" baseline="0" dirty="0" smtClean="0">
                <a:ln>
                  <a:noFill/>
                </a:ln>
                <a:solidFill>
                  <a:schemeClr val="tx1"/>
                </a:solidFill>
                <a:effectLst/>
                <a:latin typeface="+mj-lt"/>
                <a:ea typeface="Calibri" pitchFamily="34" charset="0"/>
                <a:cs typeface="Consolas" pitchFamily="49" charset="0"/>
              </a:rPr>
              <a:t>&lt;div&gt;</a:t>
            </a:r>
            <a:r>
              <a:rPr kumimoji="0" lang="en-US" sz="1400" b="0" i="0" u="none" strike="noStrike" cap="none" normalizeH="0" baseline="0" dirty="0" smtClean="0">
                <a:ln>
                  <a:noFill/>
                </a:ln>
                <a:solidFill>
                  <a:schemeClr val="tx1"/>
                </a:solidFill>
                <a:effectLst/>
                <a:latin typeface="+mj-lt"/>
                <a:ea typeface="Calibri" pitchFamily="34" charset="0"/>
                <a:cs typeface="Times New Roman" pitchFamily="18" charset="0"/>
              </a:rPr>
              <a:t> + 90 pixels for the top margin of the second </a:t>
            </a:r>
            <a:r>
              <a:rPr kumimoji="0" lang="en-US" sz="1400" b="0" i="0" u="none" strike="noStrike" cap="none" normalizeH="0" baseline="0" dirty="0" smtClean="0">
                <a:ln>
                  <a:noFill/>
                </a:ln>
                <a:solidFill>
                  <a:schemeClr val="tx1"/>
                </a:solidFill>
                <a:effectLst/>
                <a:latin typeface="+mj-lt"/>
                <a:ea typeface="Calibri" pitchFamily="34" charset="0"/>
                <a:cs typeface="Consolas" pitchFamily="49" charset="0"/>
              </a:rPr>
              <a:t>&lt;div&gt;</a:t>
            </a:r>
            <a:r>
              <a:rPr kumimoji="0" lang="en-US" sz="1400" b="0" i="0" u="none" strike="noStrike" cap="none" normalizeH="0" baseline="0" dirty="0" smtClean="0">
                <a:ln>
                  <a:noFill/>
                </a:ln>
                <a:solidFill>
                  <a:schemeClr val="tx1"/>
                </a:solidFill>
                <a:effectLst/>
                <a:latin typeface="+mj-lt"/>
                <a:ea typeface="Calibri" pitchFamily="34" charset="0"/>
                <a:cs typeface="Times New Roman" pitchFamily="18" charset="0"/>
              </a:rPr>
              <a:t>), while the margins       and       </a:t>
            </a:r>
            <a:r>
              <a:rPr lang="en-US" sz="1400" dirty="0" smtClean="0">
                <a:latin typeface="+mj-lt"/>
                <a:ea typeface="Calibri" pitchFamily="34" charset="0"/>
                <a:cs typeface="Times New Roman" pitchFamily="18" charset="0"/>
              </a:rPr>
              <a:t>for would be 100px. </a:t>
            </a:r>
          </a:p>
          <a:p>
            <a:pPr fontAlgn="base">
              <a:spcBef>
                <a:spcPct val="0"/>
              </a:spcBef>
              <a:spcAft>
                <a:spcPct val="0"/>
              </a:spcAft>
            </a:pPr>
            <a:endParaRPr lang="en-US" sz="1400" dirty="0" smtClean="0">
              <a:latin typeface="+mj-lt"/>
              <a:ea typeface="Calibri" pitchFamily="34" charset="0"/>
              <a:cs typeface="Times New Roman" pitchFamily="18" charset="0"/>
            </a:endParaRPr>
          </a:p>
          <a:p>
            <a:pPr fontAlgn="base">
              <a:spcBef>
                <a:spcPct val="0"/>
              </a:spcBef>
              <a:spcAft>
                <a:spcPct val="0"/>
              </a:spcAft>
            </a:pPr>
            <a:r>
              <a:rPr lang="en-US" sz="1400" dirty="0" smtClean="0">
                <a:latin typeface="+mj-lt"/>
                <a:ea typeface="Calibri" pitchFamily="34" charset="0"/>
                <a:cs typeface="Times New Roman" pitchFamily="18" charset="0"/>
              </a:rPr>
              <a:t>However, as you can see this is not the case.</a:t>
            </a:r>
          </a:p>
          <a:p>
            <a:pPr fontAlgn="base">
              <a:spcBef>
                <a:spcPct val="0"/>
              </a:spcBef>
              <a:spcAft>
                <a:spcPct val="0"/>
              </a:spcAft>
            </a:pPr>
            <a:endParaRPr kumimoji="0" lang="en-US" sz="1400" b="0" i="0" u="none" strike="noStrike" cap="none" normalizeH="0" baseline="0" dirty="0" smtClean="0">
              <a:ln>
                <a:noFill/>
              </a:ln>
              <a:solidFill>
                <a:schemeClr val="tx1"/>
              </a:solidFill>
              <a:effectLst/>
              <a:latin typeface="+mj-lt"/>
              <a:cs typeface="Arial" pitchFamily="34" charset="0"/>
            </a:endParaRPr>
          </a:p>
        </p:txBody>
      </p:sp>
      <p:pic>
        <p:nvPicPr>
          <p:cNvPr id="13" name="Picture 12" descr="circle-02.png"/>
          <p:cNvPicPr/>
          <p:nvPr/>
        </p:nvPicPr>
        <p:blipFill>
          <a:blip r:embed="rId4" cstate="print"/>
          <a:stretch>
            <a:fillRect/>
          </a:stretch>
        </p:blipFill>
        <p:spPr>
          <a:xfrm>
            <a:off x="4953000" y="4953000"/>
            <a:ext cx="190500" cy="171450"/>
          </a:xfrm>
          <a:prstGeom prst="rect">
            <a:avLst/>
          </a:prstGeom>
        </p:spPr>
      </p:pic>
      <p:pic>
        <p:nvPicPr>
          <p:cNvPr id="14" name="Picture 13" descr="circle-04.png"/>
          <p:cNvPicPr/>
          <p:nvPr/>
        </p:nvPicPr>
        <p:blipFill>
          <a:blip r:embed="rId5" cstate="print"/>
          <a:stretch>
            <a:fillRect/>
          </a:stretch>
        </p:blipFill>
        <p:spPr>
          <a:xfrm>
            <a:off x="1087348" y="5603696"/>
            <a:ext cx="190500" cy="171450"/>
          </a:xfrm>
          <a:prstGeom prst="rect">
            <a:avLst/>
          </a:prstGeom>
        </p:spPr>
      </p:pic>
      <p:pic>
        <p:nvPicPr>
          <p:cNvPr id="15" name="Picture 14" descr="circle-05.png"/>
          <p:cNvPicPr/>
          <p:nvPr/>
        </p:nvPicPr>
        <p:blipFill>
          <a:blip r:embed="rId6" cstate="print"/>
          <a:stretch>
            <a:fillRect/>
          </a:stretch>
        </p:blipFill>
        <p:spPr>
          <a:xfrm>
            <a:off x="1641296" y="5597704"/>
            <a:ext cx="190500" cy="171450"/>
          </a:xfrm>
          <a:prstGeom prst="rect">
            <a:avLst/>
          </a:prstGeom>
        </p:spPr>
      </p:pic>
      <p:sp>
        <p:nvSpPr>
          <p:cNvPr id="8" name="Date Placeholder 7"/>
          <p:cNvSpPr>
            <a:spLocks noGrp="1"/>
          </p:cNvSpPr>
          <p:nvPr>
            <p:ph type="dt" sz="half" idx="10"/>
          </p:nvPr>
        </p:nvSpPr>
        <p:spPr/>
        <p:txBody>
          <a:bodyPr/>
          <a:lstStyle/>
          <a:p>
            <a:fld id="{624399A1-BB13-4D30-85BE-1D9042C3DDDA}" type="datetime1">
              <a:rPr lang="en-US" smtClean="0"/>
              <a:t>15/11/2020</a:t>
            </a:fld>
            <a:endParaRPr lang="en-US"/>
          </a:p>
        </p:txBody>
      </p:sp>
      <p:sp>
        <p:nvSpPr>
          <p:cNvPr id="9" name="Slide Number Placeholder 8"/>
          <p:cNvSpPr>
            <a:spLocks noGrp="1"/>
          </p:cNvSpPr>
          <p:nvPr>
            <p:ph type="sldNum" sz="quarter" idx="12"/>
          </p:nvPr>
        </p:nvSpPr>
        <p:spPr/>
        <p:txBody>
          <a:bodyPr/>
          <a:lstStyle/>
          <a:p>
            <a:fld id="{528C707B-006C-4593-B41E-BE391FCD54BA}" type="slidenum">
              <a:rPr lang="en-US" smtClean="0"/>
              <a:pPr/>
              <a:t>98</a:t>
            </a:fld>
            <a:endParaRPr lang="en-US"/>
          </a:p>
        </p:txBody>
      </p:sp>
      <p:sp>
        <p:nvSpPr>
          <p:cNvPr id="10" name="Footer Placeholder 9"/>
          <p:cNvSpPr>
            <a:spLocks noGrp="1"/>
          </p:cNvSpPr>
          <p:nvPr>
            <p:ph type="ftr" sz="quarter" idx="11"/>
          </p:nvPr>
        </p:nvSpPr>
        <p:spPr/>
        <p:txBody>
          <a:bodyPr/>
          <a:lstStyle/>
          <a:p>
            <a:r>
              <a:rPr lang="en-US" dirty="0" smtClean="0"/>
              <a:t>Prof. C. R. Belavi, Department of CSE, HSIT, Nidaoshi</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Collapsing Margins</a:t>
            </a:r>
            <a:endParaRPr lang="en-US" dirty="0"/>
          </a:p>
        </p:txBody>
      </p:sp>
      <p:sp>
        <p:nvSpPr>
          <p:cNvPr id="4" name="Content Placeholder 3"/>
          <p:cNvSpPr>
            <a:spLocks noGrp="1"/>
          </p:cNvSpPr>
          <p:nvPr>
            <p:ph idx="1"/>
          </p:nvPr>
        </p:nvSpPr>
        <p:spPr/>
        <p:txBody>
          <a:bodyPr>
            <a:noAutofit/>
          </a:bodyPr>
          <a:lstStyle/>
          <a:p>
            <a:pPr algn="just"/>
            <a:r>
              <a:rPr lang="en-US" sz="2300" dirty="0" smtClean="0"/>
              <a:t>When the </a:t>
            </a:r>
            <a:r>
              <a:rPr lang="en-US" sz="2300" b="1" dirty="0" smtClean="0"/>
              <a:t>vertical</a:t>
            </a:r>
            <a:r>
              <a:rPr lang="en-US" sz="2300" dirty="0" smtClean="0"/>
              <a:t> margins of two elements touch, </a:t>
            </a:r>
          </a:p>
          <a:p>
            <a:pPr marL="342900" indent="-342900" algn="just">
              <a:buFont typeface="Arial" panose="020B0604020202020204" pitchFamily="34" charset="0"/>
              <a:buChar char="•"/>
            </a:pPr>
            <a:r>
              <a:rPr lang="en-US" sz="2300" dirty="0" smtClean="0"/>
              <a:t>the largest margin value of the elements will be displayed</a:t>
            </a:r>
          </a:p>
          <a:p>
            <a:pPr marL="342900" indent="-342900" algn="just">
              <a:buFont typeface="Arial" panose="020B0604020202020204" pitchFamily="34" charset="0"/>
              <a:buChar char="•"/>
            </a:pPr>
            <a:r>
              <a:rPr lang="en-US" sz="2300" dirty="0" smtClean="0"/>
              <a:t>the smaller margin value will be collapsed to zero. </a:t>
            </a:r>
          </a:p>
          <a:p>
            <a:pPr algn="just"/>
            <a:r>
              <a:rPr lang="en-US" sz="2300" dirty="0" smtClean="0"/>
              <a:t>Horizontal margins, on the other hand, </a:t>
            </a:r>
            <a:r>
              <a:rPr lang="en-US" sz="2300" b="1" dirty="0" smtClean="0"/>
              <a:t>never</a:t>
            </a:r>
            <a:r>
              <a:rPr lang="en-US" sz="2300" dirty="0" smtClean="0"/>
              <a:t> collapse.</a:t>
            </a:r>
          </a:p>
          <a:p>
            <a:pPr algn="just"/>
            <a:r>
              <a:rPr lang="en-US" sz="2300" dirty="0" smtClean="0"/>
              <a:t>To complicate matters even further, there are a large number of special cases in which adjoining vertical margins do </a:t>
            </a:r>
            <a:r>
              <a:rPr lang="en-US" sz="2300" b="1" dirty="0" smtClean="0"/>
              <a:t>not</a:t>
            </a:r>
            <a:r>
              <a:rPr lang="en-US" sz="2300" dirty="0" smtClean="0"/>
              <a:t> collapse.</a:t>
            </a:r>
          </a:p>
        </p:txBody>
      </p:sp>
      <p:sp>
        <p:nvSpPr>
          <p:cNvPr id="5" name="Content Placeholder 4"/>
          <p:cNvSpPr>
            <a:spLocks noGrp="1"/>
          </p:cNvSpPr>
          <p:nvPr>
            <p:ph sz="quarter" idx="13"/>
          </p:nvPr>
        </p:nvSpPr>
        <p:spPr/>
        <p:txBody>
          <a:bodyPr>
            <a:normAutofit lnSpcReduction="10000"/>
          </a:bodyPr>
          <a:lstStyle/>
          <a:p>
            <a:r>
              <a:rPr lang="en-US" dirty="0" smtClean="0"/>
              <a:t>How it works</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99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1513</TotalTime>
  <Words>6858</Words>
  <Application>Microsoft Office PowerPoint</Application>
  <PresentationFormat>On-screen Show (4:3)</PresentationFormat>
  <Paragraphs>902</Paragraphs>
  <Slides>122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122</vt:i4>
      </vt:variant>
    </vt:vector>
  </HeadingPairs>
  <TitlesOfParts>
    <vt:vector size="124" baseType="lpstr">
      <vt:lpstr>Office Theme</vt:lpstr>
      <vt:lpstr>Visio</vt:lpstr>
      <vt:lpstr>S. J. P. N. TRUST’S HIRASUGAR INSTITUTE OF TECHNOLOGY, NIDASOSHI Accredited at 'A' Grade by NAAC  Programmes Accredited by NBA: CSE, ECE, EEE &amp; ME.</vt:lpstr>
      <vt:lpstr>Topics to Cover</vt:lpstr>
      <vt:lpstr>Topics to Cover</vt:lpstr>
      <vt:lpstr>Topics to Cover</vt:lpstr>
      <vt:lpstr> Introduction to HTML </vt:lpstr>
      <vt:lpstr> What is HTML and where did it come from? </vt:lpstr>
      <vt:lpstr>XHTML</vt:lpstr>
      <vt:lpstr>HTML5</vt:lpstr>
      <vt:lpstr>3 Main Aims to HTML5</vt:lpstr>
      <vt:lpstr>HTML Syntax</vt:lpstr>
      <vt:lpstr>HTML Syntax</vt:lpstr>
      <vt:lpstr>HTML Syntax</vt:lpstr>
      <vt:lpstr>Parts of HTML Element &amp; Attribute</vt:lpstr>
      <vt:lpstr>HTML Document Outline</vt:lpstr>
      <vt:lpstr>Nesting HTML Elements</vt:lpstr>
      <vt:lpstr>Advantages of Semantic Markup Over Presentation Markup</vt:lpstr>
      <vt:lpstr>Structure of HTML Document</vt:lpstr>
      <vt:lpstr>Structure of HTML Document</vt:lpstr>
      <vt:lpstr>Structure of HTML Document</vt:lpstr>
      <vt:lpstr>Quick Tour of HTML Elements</vt:lpstr>
      <vt:lpstr>Quick Tour of HTML Elements</vt:lpstr>
      <vt:lpstr>Quick Tour of HTML Elements</vt:lpstr>
      <vt:lpstr>Different Link Destinations</vt:lpstr>
      <vt:lpstr>Quick Tour of HTML Elements</vt:lpstr>
      <vt:lpstr>Quick Tour of HTML Elements</vt:lpstr>
      <vt:lpstr>Inline Text Elements</vt:lpstr>
      <vt:lpstr>Character Entities</vt:lpstr>
      <vt:lpstr>Lists</vt:lpstr>
      <vt:lpstr>Unordered List</vt:lpstr>
      <vt:lpstr>Ordered List</vt:lpstr>
      <vt:lpstr>Definition List</vt:lpstr>
      <vt:lpstr>HTML5 Semantic structure elements</vt:lpstr>
      <vt:lpstr>Sample &lt;div&gt; Based XHTML Layout</vt:lpstr>
      <vt:lpstr>Sample Layout Using new HTML5 Semantic Structure Elements</vt:lpstr>
      <vt:lpstr>Header and Footer</vt:lpstr>
      <vt:lpstr>Heading Groups</vt:lpstr>
      <vt:lpstr>Navigation Example</vt:lpstr>
      <vt:lpstr>Articles &amp; Sections</vt:lpstr>
      <vt:lpstr>Figure and Figure Captions</vt:lpstr>
      <vt:lpstr>Aside</vt:lpstr>
      <vt:lpstr>Introduction to CSS</vt:lpstr>
      <vt:lpstr>Benefits of CSS</vt:lpstr>
      <vt:lpstr>CSS Syntax</vt:lpstr>
      <vt:lpstr>CSS Syntax</vt:lpstr>
      <vt:lpstr>CSS Syntax</vt:lpstr>
      <vt:lpstr>CSS Selector</vt:lpstr>
      <vt:lpstr>CSS Properties</vt:lpstr>
      <vt:lpstr>Location of Styles</vt:lpstr>
      <vt:lpstr>Inline Styles</vt:lpstr>
      <vt:lpstr>Inline Styles</vt:lpstr>
      <vt:lpstr>Embedded Style Sheets</vt:lpstr>
      <vt:lpstr>External Style Sheets</vt:lpstr>
      <vt:lpstr>External Style Sheets - Example</vt:lpstr>
      <vt:lpstr>Selectors</vt:lpstr>
      <vt:lpstr>Element Selectors</vt:lpstr>
      <vt:lpstr>Element Selectors Example</vt:lpstr>
      <vt:lpstr>Class Selectors</vt:lpstr>
      <vt:lpstr>Class Selectors Example</vt:lpstr>
      <vt:lpstr>Id Selectors</vt:lpstr>
      <vt:lpstr>Id Selectors Example</vt:lpstr>
      <vt:lpstr>Attribute Selectors</vt:lpstr>
      <vt:lpstr>Attribute Selectors Example</vt:lpstr>
      <vt:lpstr>Summary of Attribute Selectors</vt:lpstr>
      <vt:lpstr>Pseudo-Element &amp; Pseudo-Class Selectors</vt:lpstr>
      <vt:lpstr>Common Pseudo-Class &amp; Pseudo-Element Selectors</vt:lpstr>
      <vt:lpstr>Use of Common Pseudo-Class &amp; Pseudo-Element Selectors</vt:lpstr>
      <vt:lpstr>Pseudo-Class Selector Examples</vt:lpstr>
      <vt:lpstr>Contextual Selectors</vt:lpstr>
      <vt:lpstr>Contextual Selectors List</vt:lpstr>
      <vt:lpstr>Contextual Selectors in Action</vt:lpstr>
      <vt:lpstr> The Cascade: How Styles Interact Why Conflict Happens in CSS that </vt:lpstr>
      <vt:lpstr> Cascade How conflicting rules are handled in CSS </vt:lpstr>
      <vt:lpstr>Cascade Principles</vt:lpstr>
      <vt:lpstr>Inheritance</vt:lpstr>
      <vt:lpstr>Inheritance</vt:lpstr>
      <vt:lpstr>Inheritance</vt:lpstr>
      <vt:lpstr>Inheritance</vt:lpstr>
      <vt:lpstr>Specificity</vt:lpstr>
      <vt:lpstr>Specificity</vt:lpstr>
      <vt:lpstr>Specificity</vt:lpstr>
      <vt:lpstr>Specificity Algorithm</vt:lpstr>
      <vt:lpstr>Specificity Algorithm</vt:lpstr>
      <vt:lpstr>Location</vt:lpstr>
      <vt:lpstr>Location</vt:lpstr>
      <vt:lpstr>Location</vt:lpstr>
      <vt:lpstr>Location</vt:lpstr>
      <vt:lpstr>The Box Model</vt:lpstr>
      <vt:lpstr>The Box Model</vt:lpstr>
      <vt:lpstr>Background</vt:lpstr>
      <vt:lpstr>Background Properties</vt:lpstr>
      <vt:lpstr>Background Repeat</vt:lpstr>
      <vt:lpstr>Background Position</vt:lpstr>
      <vt:lpstr>Borders</vt:lpstr>
      <vt:lpstr>Borders</vt:lpstr>
      <vt:lpstr>Shortcut notation</vt:lpstr>
      <vt:lpstr>Margins and Padding</vt:lpstr>
      <vt:lpstr>Margins</vt:lpstr>
      <vt:lpstr>Collapsing Margins</vt:lpstr>
      <vt:lpstr>Collapsing Margins</vt:lpstr>
      <vt:lpstr>Width and Height</vt:lpstr>
      <vt:lpstr>Width and Height</vt:lpstr>
      <vt:lpstr>Width and Height</vt:lpstr>
      <vt:lpstr>Slide 103</vt:lpstr>
      <vt:lpstr>Width and Height</vt:lpstr>
      <vt:lpstr>Overflow Property</vt:lpstr>
      <vt:lpstr>Sizing Elements</vt:lpstr>
      <vt:lpstr>Slide 107</vt:lpstr>
      <vt:lpstr>Developer Tools</vt:lpstr>
      <vt:lpstr>Developer Tools</vt:lpstr>
      <vt:lpstr>Text Properties</vt:lpstr>
      <vt:lpstr>Font-Family</vt:lpstr>
      <vt:lpstr>Specifying the Font-Family</vt:lpstr>
      <vt:lpstr>Generic Font-Family</vt:lpstr>
      <vt:lpstr>@font-face</vt:lpstr>
      <vt:lpstr>Font Sizes</vt:lpstr>
      <vt:lpstr>Font Sizes</vt:lpstr>
      <vt:lpstr>How to use ems and percents</vt:lpstr>
      <vt:lpstr>How to use ems and percents</vt:lpstr>
      <vt:lpstr>How to use ems and percents</vt:lpstr>
      <vt:lpstr>ems and percents</vt:lpstr>
      <vt:lpstr>The rem unit</vt:lpstr>
      <vt:lpstr>The rem unit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 I Introduction To HTML</dc:title>
  <dc:creator>Sumedh</dc:creator>
  <cp:lastModifiedBy>Sumedh</cp:lastModifiedBy>
  <cp:revision>198</cp:revision>
  <dcterms:created xsi:type="dcterms:W3CDTF">2020-09-05T12:52:26Z</dcterms:created>
  <dcterms:modified xsi:type="dcterms:W3CDTF">2020-11-15T13:16:31Z</dcterms:modified>
</cp:coreProperties>
</file>