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20" r:id="rId2"/>
    <p:sldId id="31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318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9" r:id="rId57"/>
    <p:sldId id="315" r:id="rId58"/>
    <p:sldId id="316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08122-19E0-4018-9773-1342C38971FC}" type="datetimeFigureOut">
              <a:rPr lang="en-US" smtClean="0"/>
              <a:t>15/11/2020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F51C9-44F9-4F3B-A670-C0DBFFB0D8F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AF7CC-7109-46D5-939E-B225746875C4}" type="datetime1">
              <a:rPr lang="en-US" smtClean="0"/>
              <a:t>15/11/2020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F4DA-F87C-4336-8E21-1F73BC9DE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378B1-BC09-4DCD-8810-88EAC0520C65}" type="datetime1">
              <a:rPr lang="en-US" smtClean="0"/>
              <a:t>15/11/2020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F4DA-F87C-4336-8E21-1F73BC9DE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FB73A-678F-4AD8-BD3C-55FDCF53CCF6}" type="datetime1">
              <a:rPr lang="en-US" smtClean="0"/>
              <a:t>15/11/2020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F4DA-F87C-4336-8E21-1F73BC9DE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6400800" cy="45259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1pPr>
            <a:lvl2pPr marL="461963" indent="-4763">
              <a:spcAft>
                <a:spcPts val="1200"/>
              </a:spcAft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4008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C42C1-6B6E-467F-964D-1F261AC5B348}" type="datetime1">
              <a:rPr lang="en-US" smtClean="0"/>
              <a:t>15/11/2020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F4DA-F87C-4336-8E21-1F73BC9DE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4E9-5590-4F80-BE35-BA4DA049699B}" type="datetime1">
              <a:rPr lang="en-US" smtClean="0"/>
              <a:t>15/11/2020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F4DA-F87C-4336-8E21-1F73BC9DE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FF9FE-9BD9-41A3-A2A6-1C6A573254AC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F4DA-F87C-4336-8E21-1F73BC9DE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C312-4940-4A63-9BEA-D0FA83190FA0}" type="datetime1">
              <a:rPr lang="en-US" smtClean="0"/>
              <a:t>15/11/2020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F4DA-F87C-4336-8E21-1F73BC9DE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C2B65-6EAA-41B2-B333-A11C42E4059C}" type="datetime1">
              <a:rPr lang="en-US" smtClean="0"/>
              <a:t>15/11/2020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F4DA-F87C-4336-8E21-1F73BC9DE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ECFE-C3A0-4DCB-9F7F-09F0E5ABFEC7}" type="datetime1">
              <a:rPr lang="en-US" smtClean="0"/>
              <a:t>15/11/2020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F4DA-F87C-4336-8E21-1F73BC9DE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0F475-FF72-4503-818C-8802124DC274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F4DA-F87C-4336-8E21-1F73BC9DE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F4640-AC5F-42F8-8A81-F7D4736550F4}" type="datetime1">
              <a:rPr lang="en-US" smtClean="0"/>
              <a:t>15/11/2020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F4DA-F87C-4336-8E21-1F73BC9DE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A28AE-C2AA-4819-BF16-01E94BC4F04B}" type="datetime1">
              <a:rPr lang="en-US" smtClean="0"/>
              <a:t>15/11/2020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Prof. C. R. Belavi, Department of CSE, HSIT, Nidaoshi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4F4DA-F87C-4336-8E21-1F73BC9DE5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3.org/WAI/intro/wcag.php" TargetMode="Externa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ctrTitle"/>
          </p:nvPr>
        </p:nvSpPr>
        <p:spPr>
          <a:xfrm>
            <a:off x="76200" y="228600"/>
            <a:ext cx="9067800" cy="1143000"/>
          </a:xfrm>
        </p:spPr>
        <p:txBody>
          <a:bodyPr>
            <a:normAutofit fontScale="90000"/>
          </a:bodyPr>
          <a:lstStyle/>
          <a:p>
            <a:pPr fontAlgn="t"/>
            <a:r>
              <a:rPr lang="en-US" sz="2200" b="1" dirty="0" smtClean="0">
                <a:solidFill>
                  <a:srgbClr val="0070C0"/>
                </a:solidFill>
              </a:rPr>
              <a:t>S. J. P. N. TRUST’S</a:t>
            </a:r>
            <a:br>
              <a:rPr lang="en-US" sz="2200" b="1" dirty="0" smtClean="0">
                <a:solidFill>
                  <a:srgbClr val="0070C0"/>
                </a:solidFill>
              </a:rPr>
            </a:br>
            <a:r>
              <a:rPr lang="en-US" sz="2200" b="1" dirty="0" smtClean="0">
                <a:solidFill>
                  <a:srgbClr val="0070C0"/>
                </a:solidFill>
              </a:rPr>
              <a:t>HIRASUGAR INSTITUTE OF TECHNOLOGY, NIDASOSHI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IN" sz="1800" b="1" dirty="0" smtClean="0">
                <a:solidFill>
                  <a:srgbClr val="FF0000"/>
                </a:solidFill>
              </a:rPr>
              <a:t>Accredited at 'A' Grade by NAAC </a:t>
            </a:r>
            <a:r>
              <a:rPr lang="en-US" sz="1800" dirty="0" smtClean="0">
                <a:solidFill>
                  <a:srgbClr val="FF0000"/>
                </a:solidFill>
              </a:rPr>
              <a:t/>
            </a:r>
            <a:br>
              <a:rPr lang="en-US" sz="1800" dirty="0" smtClean="0">
                <a:solidFill>
                  <a:srgbClr val="FF0000"/>
                </a:solidFill>
              </a:rPr>
            </a:br>
            <a:r>
              <a:rPr lang="en-IN" sz="1800" b="1" dirty="0" smtClean="0">
                <a:solidFill>
                  <a:srgbClr val="FF0000"/>
                </a:solidFill>
              </a:rPr>
              <a:t>Programmes Accredited by NBA: CSE, ECE, EEE &amp; ME.</a:t>
            </a:r>
            <a:endParaRPr lang="en-US" sz="1800" dirty="0" smtClean="0">
              <a:solidFill>
                <a:srgbClr val="FF0000"/>
              </a:solidFill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04800" y="1295400"/>
            <a:ext cx="8453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itchFamily="34" charset="0"/>
              </a:rPr>
              <a:t>Department of Computer Science &amp; Engineering</a:t>
            </a:r>
          </a:p>
        </p:txBody>
      </p:sp>
      <p:pic>
        <p:nvPicPr>
          <p:cNvPr id="2053" name="Picture 2" descr="Description: hit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94932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2057400"/>
            <a:ext cx="8686800" cy="1775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/>
          <a:p>
            <a:pPr algn="ctr">
              <a:spcBef>
                <a:spcPct val="0"/>
              </a:spcBef>
              <a:defRPr/>
            </a:pPr>
            <a:endParaRPr kumimoji="0" lang="en-US" sz="49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kumimoji="0" lang="en-US" sz="4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Course: Web</a:t>
            </a:r>
            <a:r>
              <a:rPr kumimoji="0" lang="en-US" sz="49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Technology &amp; It’s Applications</a:t>
            </a:r>
            <a:r>
              <a:rPr lang="en-US" sz="4900" dirty="0" smtClean="0">
                <a:latin typeface="+mj-lt"/>
                <a:ea typeface="+mj-ea"/>
                <a:cs typeface="+mj-cs"/>
              </a:rPr>
              <a:t> </a:t>
            </a:r>
            <a:r>
              <a:rPr kumimoji="0" lang="en-US" sz="4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(18CS71)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kumimoji="0" 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Module </a:t>
            </a:r>
            <a:r>
              <a:rPr kumimoji="0" 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2: </a:t>
            </a:r>
            <a:r>
              <a:rPr lang="en-US" sz="61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Introduction to </a:t>
            </a:r>
            <a:r>
              <a:rPr lang="en-US" sz="61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HTML Tables, Forms </a:t>
            </a:r>
            <a:r>
              <a:rPr lang="en-US" sz="61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&amp; </a:t>
            </a:r>
            <a:r>
              <a:rPr lang="en-US" sz="6100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Advanced CSS</a:t>
            </a:r>
            <a:endParaRPr lang="en-US" sz="610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8006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Prof. C. R. Belavi</a:t>
            </a:r>
          </a:p>
          <a:p>
            <a:pPr algn="ctr"/>
            <a:r>
              <a:rPr lang="en-US" sz="3200" dirty="0" smtClean="0"/>
              <a:t>Asst. Prof. , Dept. of Computer Science &amp; </a:t>
            </a:r>
            <a:r>
              <a:rPr lang="en-US" sz="3200" dirty="0" err="1" smtClean="0"/>
              <a:t>Engg</a:t>
            </a:r>
            <a:r>
              <a:rPr lang="en-US" sz="3200" dirty="0" smtClean="0"/>
              <a:t>.,</a:t>
            </a:r>
          </a:p>
          <a:p>
            <a:pPr algn="ctr"/>
            <a:r>
              <a:rPr lang="en-US" sz="3200" dirty="0" smtClean="0"/>
              <a:t>Hirasugar Institute of Technology, Nidasoshi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1683-F721-45A9-BC86-EF610ED4A0BA}" type="datetime1">
              <a:rPr lang="en-US" smtClean="0"/>
              <a:t>15/11/2020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BE8D0-4C74-471A-A870-F5EC6C73E3D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4876800" cy="365125"/>
          </a:xfrm>
        </p:spPr>
        <p:txBody>
          <a:bodyPr/>
          <a:lstStyle/>
          <a:p>
            <a:r>
              <a:rPr lang="en-US" dirty="0" smtClean="0"/>
              <a:t>Prof. C. R. Belavi, Department of CSE, HSIT, Nidaoshi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Using Tables for Layout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It works in many situations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1425273"/>
            <a:ext cx="3276600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spcBef>
                <a:spcPct val="200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CA" sz="2200" dirty="0" smtClean="0"/>
              <a:t>Popular in 1990s</a:t>
            </a:r>
          </a:p>
          <a:p>
            <a:pPr indent="457200">
              <a:spcBef>
                <a:spcPct val="200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CA" sz="2200" dirty="0" smtClean="0"/>
              <a:t>Results in table bloat</a:t>
            </a:r>
          </a:p>
          <a:p>
            <a:pPr indent="457200">
              <a:spcBef>
                <a:spcPct val="200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CA" sz="2200" dirty="0" smtClean="0"/>
              <a:t>Not semantic</a:t>
            </a:r>
          </a:p>
          <a:p>
            <a:pPr indent="457200">
              <a:spcBef>
                <a:spcPct val="200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CA" sz="2200" dirty="0" smtClean="0"/>
              <a:t>Larger HTML pages</a:t>
            </a:r>
          </a:p>
          <a:p>
            <a:pPr indent="457200">
              <a:spcBef>
                <a:spcPct val="200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CA" sz="2200" dirty="0" smtClean="0"/>
              <a:t>Browser quirks</a:t>
            </a:r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124945" name="Picture 17" descr="T:\CompSci\Research\web development textbook\manuscript\19.FinalART\9780133407150_FinalArt\CH04\4071504005.e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14400"/>
            <a:ext cx="5185262" cy="556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Example Table layouts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CA"/>
          </a:p>
        </p:txBody>
      </p:sp>
      <p:pic>
        <p:nvPicPr>
          <p:cNvPr id="126991" name="Picture 15" descr="T:\CompSci\Research\web development textbook\manuscript\19.FinalART\9780133407150_FinalArt\CH04\4071504007.e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6324600" cy="562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792162"/>
          </a:xfrm>
        </p:spPr>
        <p:txBody>
          <a:bodyPr/>
          <a:lstStyle/>
          <a:p>
            <a:pPr algn="ctr"/>
            <a:r>
              <a:rPr lang="en-CA" dirty="0" smtClean="0"/>
              <a:t>Additional table tags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609600" y="1425273"/>
            <a:ext cx="3276600" cy="337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spcBef>
                <a:spcPct val="200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CA" sz="2200" dirty="0" smtClean="0"/>
              <a:t>&lt;caption&gt;</a:t>
            </a:r>
          </a:p>
          <a:p>
            <a:pPr indent="457200">
              <a:spcBef>
                <a:spcPct val="200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CA" sz="2200" dirty="0" smtClean="0"/>
              <a:t>&lt;</a:t>
            </a:r>
            <a:r>
              <a:rPr lang="en-CA" sz="2200" dirty="0" err="1" smtClean="0"/>
              <a:t>col</a:t>
            </a:r>
            <a:r>
              <a:rPr lang="en-CA" sz="2200" dirty="0" smtClean="0"/>
              <a:t>&gt;,&lt;</a:t>
            </a:r>
            <a:r>
              <a:rPr lang="en-CA" sz="2200" dirty="0" err="1" smtClean="0"/>
              <a:t>colgroup</a:t>
            </a:r>
            <a:r>
              <a:rPr lang="en-CA" sz="2200" dirty="0" smtClean="0"/>
              <a:t>&gt;</a:t>
            </a:r>
          </a:p>
          <a:p>
            <a:pPr indent="457200">
              <a:spcBef>
                <a:spcPct val="200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CA" sz="2200" dirty="0" smtClean="0"/>
              <a:t>&lt;</a:t>
            </a:r>
            <a:r>
              <a:rPr lang="en-CA" sz="2200" dirty="0" err="1" smtClean="0"/>
              <a:t>thead</a:t>
            </a:r>
            <a:r>
              <a:rPr lang="en-CA" sz="2200" dirty="0" smtClean="0"/>
              <a:t>&gt;</a:t>
            </a:r>
          </a:p>
          <a:p>
            <a:pPr indent="457200">
              <a:spcBef>
                <a:spcPct val="200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CA" sz="2200" dirty="0" smtClean="0"/>
              <a:t>&lt;</a:t>
            </a:r>
            <a:r>
              <a:rPr lang="en-CA" sz="2200" dirty="0" err="1" smtClean="0"/>
              <a:t>tfoot</a:t>
            </a:r>
            <a:r>
              <a:rPr lang="en-CA" sz="2200" dirty="0" smtClean="0"/>
              <a:t>&gt;</a:t>
            </a:r>
          </a:p>
          <a:p>
            <a:pPr indent="457200">
              <a:spcBef>
                <a:spcPct val="200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</a:pPr>
            <a:r>
              <a:rPr lang="en-CA" sz="2200" dirty="0" smtClean="0"/>
              <a:t>&lt;</a:t>
            </a:r>
            <a:r>
              <a:rPr lang="en-CA" sz="2200" dirty="0" err="1" smtClean="0"/>
              <a:t>tbody</a:t>
            </a:r>
            <a:r>
              <a:rPr lang="en-CA" sz="2200" dirty="0" smtClean="0"/>
              <a:t>&gt;</a:t>
            </a:r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125972" name="Picture 20" descr="T:\CompSci\Research\web development textbook\manuscript\19.FinalART\9780133407150_FinalArt\CH04\4071504006.e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25273"/>
            <a:ext cx="5184245" cy="515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Styling Tables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1"/>
            <a:ext cx="7467600" cy="4800600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n-CA" sz="3800" dirty="0" smtClean="0"/>
              <a:t>In HTML5 it is left to CSS, However legacy support for deprecated HTML attributes still exist</a:t>
            </a:r>
          </a:p>
          <a:p>
            <a:pPr indent="457200" algn="just">
              <a:buFont typeface="Wingdings" pitchFamily="2" charset="2"/>
              <a:buChar char="§"/>
            </a:pPr>
            <a:r>
              <a:rPr lang="en-CA" sz="3800" b="1" dirty="0" smtClean="0"/>
              <a:t>width, height</a:t>
            </a:r>
            <a:r>
              <a:rPr lang="en-CA" sz="3800" dirty="0" smtClean="0"/>
              <a:t>—for setting the width and height of cells</a:t>
            </a:r>
          </a:p>
          <a:p>
            <a:pPr indent="457200" algn="just">
              <a:buFont typeface="Wingdings" pitchFamily="2" charset="2"/>
              <a:buChar char="§"/>
            </a:pPr>
            <a:r>
              <a:rPr lang="en-CA" sz="3800" dirty="0" smtClean="0"/>
              <a:t> </a:t>
            </a:r>
            <a:r>
              <a:rPr lang="en-CA" sz="3800" b="1" dirty="0" err="1" smtClean="0"/>
              <a:t>cellspacing</a:t>
            </a:r>
            <a:r>
              <a:rPr lang="en-CA" sz="3800" dirty="0" smtClean="0"/>
              <a:t>—for adding space between every cell in the table</a:t>
            </a:r>
          </a:p>
          <a:p>
            <a:pPr indent="457200" algn="just">
              <a:buFont typeface="Wingdings" pitchFamily="2" charset="2"/>
              <a:buChar char="§"/>
            </a:pPr>
            <a:r>
              <a:rPr lang="en-CA" sz="3800" dirty="0" smtClean="0"/>
              <a:t> </a:t>
            </a:r>
            <a:r>
              <a:rPr lang="en-CA" sz="3800" b="1" dirty="0" err="1" smtClean="0"/>
              <a:t>cellpadding</a:t>
            </a:r>
            <a:r>
              <a:rPr lang="en-CA" sz="3800" dirty="0" smtClean="0"/>
              <a:t>—for adding space between the content of the cell and its border</a:t>
            </a:r>
          </a:p>
          <a:p>
            <a:pPr indent="457200" algn="just">
              <a:buFont typeface="Wingdings" pitchFamily="2" charset="2"/>
              <a:buChar char="§"/>
            </a:pPr>
            <a:r>
              <a:rPr lang="en-CA" sz="3800" dirty="0" smtClean="0"/>
              <a:t> </a:t>
            </a:r>
            <a:r>
              <a:rPr lang="en-CA" sz="3800" b="1" dirty="0" err="1" smtClean="0"/>
              <a:t>bgcolor</a:t>
            </a:r>
            <a:r>
              <a:rPr lang="en-CA" sz="3800" dirty="0" smtClean="0"/>
              <a:t>—for changing the background color of any table element</a:t>
            </a:r>
          </a:p>
          <a:p>
            <a:pPr indent="457200" algn="just">
              <a:buFont typeface="Wingdings" pitchFamily="2" charset="2"/>
              <a:buChar char="§"/>
            </a:pPr>
            <a:r>
              <a:rPr lang="en-CA" sz="3800" dirty="0" smtClean="0"/>
              <a:t> </a:t>
            </a:r>
            <a:r>
              <a:rPr lang="en-CA" sz="3800" b="1" dirty="0" smtClean="0"/>
              <a:t>background</a:t>
            </a:r>
            <a:r>
              <a:rPr lang="en-CA" sz="3800" dirty="0" smtClean="0"/>
              <a:t>—for adding a background image to any table element</a:t>
            </a:r>
          </a:p>
          <a:p>
            <a:pPr indent="457200" algn="just">
              <a:buFont typeface="Wingdings" pitchFamily="2" charset="2"/>
              <a:buChar char="§"/>
            </a:pPr>
            <a:r>
              <a:rPr lang="en-CA" sz="3800" b="1" dirty="0" smtClean="0"/>
              <a:t> align</a:t>
            </a:r>
            <a:r>
              <a:rPr lang="en-CA" sz="3800" dirty="0" smtClean="0"/>
              <a:t>—for indicating the alignment of a table in relation to the surrounding container</a:t>
            </a:r>
          </a:p>
          <a:p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CA" dirty="0" smtClean="0"/>
              <a:t>The old way’s deprecated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Styling Tables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Borders</a:t>
            </a:r>
            <a:endParaRPr lang="en-CA" dirty="0"/>
          </a:p>
        </p:txBody>
      </p:sp>
      <p:pic>
        <p:nvPicPr>
          <p:cNvPr id="9" name="Content Placeholder 8" descr="Figure04-08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47835"/>
          <a:stretch>
            <a:fillRect/>
          </a:stretch>
        </p:blipFill>
        <p:spPr>
          <a:xfrm>
            <a:off x="609600" y="1371600"/>
            <a:ext cx="7962900" cy="5029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Styling Tables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Padding and spacing</a:t>
            </a:r>
            <a:endParaRPr lang="en-CA" dirty="0"/>
          </a:p>
        </p:txBody>
      </p:sp>
      <p:pic>
        <p:nvPicPr>
          <p:cNvPr id="9" name="Content Placeholder 8" descr="Figure04-08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51295"/>
          <a:stretch>
            <a:fillRect/>
          </a:stretch>
        </p:blipFill>
        <p:spPr>
          <a:xfrm>
            <a:off x="762000" y="1524000"/>
            <a:ext cx="7239000" cy="426875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Styling Tables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Examples</a:t>
            </a:r>
            <a:endParaRPr lang="en-CA" dirty="0"/>
          </a:p>
        </p:txBody>
      </p:sp>
      <p:pic>
        <p:nvPicPr>
          <p:cNvPr id="129037" name="Picture 13" descr="T:\CompSci\Research\web development textbook\manuscript\19.FinalART\9780133407150_FinalArt\CH04\4071504009.e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5219700" cy="553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Nth-Child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Nifty Table styling tricks: hover effect and zebra-stripes</a:t>
            </a:r>
            <a:endParaRPr lang="en-CA" dirty="0"/>
          </a:p>
        </p:txBody>
      </p:sp>
      <p:pic>
        <p:nvPicPr>
          <p:cNvPr id="130068" name="Picture 20" descr="T:\CompSci\Research\web development textbook\manuscript\19.FinalART\9780133407150_FinalArt\CH04\4071504010.e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1" y="1123125"/>
            <a:ext cx="5791200" cy="524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2819400"/>
            <a:ext cx="784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INTRODUCING FORMS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HTML Forms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620000" cy="4525963"/>
          </a:xfrm>
        </p:spPr>
        <p:txBody>
          <a:bodyPr>
            <a:normAutofit/>
          </a:bodyPr>
          <a:lstStyle/>
          <a:p>
            <a:pPr algn="just"/>
            <a:r>
              <a:rPr lang="en-CA" sz="2800" b="1" dirty="0" smtClean="0">
                <a:solidFill>
                  <a:srgbClr val="00B0F0"/>
                </a:solidFill>
              </a:rPr>
              <a:t>Forms</a:t>
            </a:r>
            <a:r>
              <a:rPr lang="en-CA" sz="2800" dirty="0" smtClean="0"/>
              <a:t> provide the user with an alternative way to interact with a web server.</a:t>
            </a:r>
          </a:p>
          <a:p>
            <a:pPr indent="457200" algn="just">
              <a:buFont typeface="Arial" pitchFamily="34" charset="0"/>
              <a:buChar char="•"/>
            </a:pPr>
            <a:r>
              <a:rPr lang="en-CA" sz="2800" dirty="0" smtClean="0"/>
              <a:t>Forms provide rich mechanisms like:</a:t>
            </a:r>
          </a:p>
          <a:p>
            <a:pPr lvl="1" indent="457200" algn="just">
              <a:buFont typeface="Arial" pitchFamily="34" charset="0"/>
              <a:buChar char="•"/>
            </a:pPr>
            <a:r>
              <a:rPr lang="en-CA" sz="2800" dirty="0" smtClean="0"/>
              <a:t>Text input</a:t>
            </a:r>
          </a:p>
          <a:p>
            <a:pPr lvl="1" indent="457200" algn="just">
              <a:buFont typeface="Arial" pitchFamily="34" charset="0"/>
              <a:buChar char="•"/>
            </a:pPr>
            <a:r>
              <a:rPr lang="en-CA" sz="2800" dirty="0" smtClean="0"/>
              <a:t>Password input</a:t>
            </a:r>
          </a:p>
          <a:p>
            <a:pPr lvl="1" indent="457200" algn="just">
              <a:buFont typeface="Arial" pitchFamily="34" charset="0"/>
              <a:buChar char="•"/>
            </a:pPr>
            <a:r>
              <a:rPr lang="en-CA" sz="2800" dirty="0" smtClean="0"/>
              <a:t>Options Lists</a:t>
            </a:r>
          </a:p>
          <a:p>
            <a:pPr lvl="1" indent="457200" algn="just">
              <a:buFont typeface="Arial" pitchFamily="34" charset="0"/>
              <a:buChar char="•"/>
            </a:pPr>
            <a:r>
              <a:rPr lang="en-CA" sz="2800" dirty="0" smtClean="0"/>
              <a:t>Radio and check boxes</a:t>
            </a:r>
            <a:endParaRPr lang="en-CA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Richer way to interact with server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590800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Introducing Tables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3F9A5-BFA2-468E-A413-69C16D304D79}" type="datetime1">
              <a:rPr lang="en-US" smtClean="0"/>
              <a:t>15/11/2020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F4DA-F87C-4336-8E21-1F73BC9DE52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Form Structure</a:t>
            </a:r>
            <a:endParaRPr lang="en-CA" dirty="0"/>
          </a:p>
        </p:txBody>
      </p:sp>
      <p:pic>
        <p:nvPicPr>
          <p:cNvPr id="132113" name="Picture 17" descr="T:\CompSci\Research\web development textbook\manuscript\19.FinalART\9780133407150_FinalArt\CH04\4071504011.e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789126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How forms interact with servers</a:t>
            </a:r>
            <a:endParaRPr lang="en-CA" dirty="0"/>
          </a:p>
        </p:txBody>
      </p:sp>
      <p:pic>
        <p:nvPicPr>
          <p:cNvPr id="139268" name="Picture 4" descr="T:\CompSci\Research\web development textbook\manuscript\19.FinalART\9780133407150_FinalArt\CH04\4071504012.e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30954"/>
            <a:ext cx="7848600" cy="533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 smtClean="0"/>
              <a:t>Query Strings</a:t>
            </a:r>
            <a:endParaRPr lang="en-CA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At the end of the day, another string</a:t>
            </a:r>
            <a:endParaRPr lang="en-CA" dirty="0"/>
          </a:p>
        </p:txBody>
      </p:sp>
      <p:pic>
        <p:nvPicPr>
          <p:cNvPr id="133134" name="Picture 14" descr="T:\CompSci\Research\web development textbook\manuscript\19.FinalART\9780133407150_FinalArt\CH04\4071504013.e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007" y="1219200"/>
            <a:ext cx="8329193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dirty="0" smtClean="0"/>
              <a:t>URL encoding</a:t>
            </a:r>
            <a:endParaRPr lang="en-CA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Special symbols</a:t>
            </a:r>
            <a:endParaRPr lang="en-CA" dirty="0"/>
          </a:p>
        </p:txBody>
      </p:sp>
      <p:pic>
        <p:nvPicPr>
          <p:cNvPr id="134157" name="Picture 13" descr="T:\CompSci\Research\web development textbook\manuscript\19.FinalART\9780133407150_FinalArt\CH04\4071504014.e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78486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792162"/>
          </a:xfrm>
        </p:spPr>
        <p:txBody>
          <a:bodyPr/>
          <a:lstStyle/>
          <a:p>
            <a:pPr algn="ctr"/>
            <a:r>
              <a:rPr lang="en-CA" dirty="0" smtClean="0"/>
              <a:t>&lt;form&gt; element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1"/>
            <a:ext cx="7620000" cy="4876800"/>
          </a:xfrm>
        </p:spPr>
        <p:txBody>
          <a:bodyPr>
            <a:normAutofit lnSpcReduction="10000"/>
          </a:bodyPr>
          <a:lstStyle/>
          <a:p>
            <a:pPr algn="just"/>
            <a:r>
              <a:rPr lang="en-CA" sz="2800" dirty="0" smtClean="0"/>
              <a:t>Two essential features of any form, namely the </a:t>
            </a:r>
            <a:r>
              <a:rPr lang="en-CA" sz="2800" b="1" dirty="0" smtClean="0"/>
              <a:t>action</a:t>
            </a:r>
            <a:r>
              <a:rPr lang="en-CA" sz="2800" dirty="0" smtClean="0"/>
              <a:t> and the </a:t>
            </a:r>
            <a:r>
              <a:rPr lang="en-CA" sz="2800" b="1" dirty="0" smtClean="0"/>
              <a:t>method</a:t>
            </a:r>
            <a:r>
              <a:rPr lang="en-CA" sz="2800" dirty="0" smtClean="0"/>
              <a:t> attributes.</a:t>
            </a:r>
          </a:p>
          <a:p>
            <a:pPr indent="457200" algn="just">
              <a:buFont typeface="Arial" pitchFamily="34" charset="0"/>
              <a:buChar char="•"/>
            </a:pPr>
            <a:r>
              <a:rPr lang="en-CA" sz="2800" dirty="0" smtClean="0"/>
              <a:t>The </a:t>
            </a:r>
            <a:r>
              <a:rPr lang="en-CA" sz="2800" b="1" dirty="0" smtClean="0"/>
              <a:t>action</a:t>
            </a:r>
            <a:r>
              <a:rPr lang="en-CA" sz="2800" dirty="0" smtClean="0"/>
              <a:t> attribute specifies the URL of the server-side resource that will process the form data</a:t>
            </a:r>
          </a:p>
          <a:p>
            <a:pPr indent="457200" algn="just">
              <a:buFont typeface="Arial" pitchFamily="34" charset="0"/>
              <a:buChar char="•"/>
            </a:pPr>
            <a:r>
              <a:rPr lang="en-CA" sz="2800" dirty="0" smtClean="0"/>
              <a:t>The </a:t>
            </a:r>
            <a:r>
              <a:rPr lang="en-CA" sz="2800" b="1" dirty="0" smtClean="0"/>
              <a:t>method</a:t>
            </a:r>
            <a:r>
              <a:rPr lang="en-CA" sz="2800" dirty="0" smtClean="0"/>
              <a:t> attribute specifies how the query string data will be transmitted from the browser to the server.</a:t>
            </a:r>
          </a:p>
          <a:p>
            <a:pPr lvl="1" indent="457200" algn="just">
              <a:buFont typeface="Arial" pitchFamily="34" charset="0"/>
              <a:buChar char="•"/>
            </a:pPr>
            <a:r>
              <a:rPr lang="en-CA" sz="2800" dirty="0" smtClean="0"/>
              <a:t>GET</a:t>
            </a:r>
          </a:p>
          <a:p>
            <a:pPr lvl="1" indent="457200" algn="just">
              <a:buFont typeface="Arial" pitchFamily="34" charset="0"/>
              <a:buChar char="•"/>
            </a:pPr>
            <a:r>
              <a:rPr lang="en-CA" sz="2800" dirty="0" smtClean="0"/>
              <a:t>POST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GET </a:t>
            </a:r>
            <a:r>
              <a:rPr lang="en-CA" dirty="0" err="1" smtClean="0"/>
              <a:t>vs</a:t>
            </a:r>
            <a:r>
              <a:rPr lang="en-CA" dirty="0" smtClean="0"/>
              <a:t> POST</a:t>
            </a:r>
            <a:endParaRPr lang="en-CA" dirty="0"/>
          </a:p>
        </p:txBody>
      </p:sp>
      <p:pic>
        <p:nvPicPr>
          <p:cNvPr id="135178" name="Picture 10" descr="T:\CompSci\Research\web development textbook\manuscript\19.FinalART\9780133407150_FinalArt\CH04\4071504015.e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305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GET </a:t>
            </a:r>
            <a:r>
              <a:rPr lang="en-CA" dirty="0" err="1" smtClean="0"/>
              <a:t>vs</a:t>
            </a:r>
            <a:r>
              <a:rPr lang="en-CA" dirty="0" smtClean="0"/>
              <a:t> POST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b="1" dirty="0" smtClean="0"/>
              <a:t>Advantages and Disadvantages</a:t>
            </a:r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914400" y="1295400"/>
            <a:ext cx="7543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buClr>
                <a:schemeClr val="accent3">
                  <a:lumMod val="50000"/>
                </a:schemeClr>
              </a:buClr>
            </a:pPr>
            <a:r>
              <a:rPr lang="en-CA" sz="2800" b="1" dirty="0" smtClean="0"/>
              <a:t>	GET</a:t>
            </a:r>
          </a:p>
          <a:p>
            <a:pPr indent="457200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CA" sz="2800" dirty="0" smtClean="0"/>
              <a:t>Data can be clearly seen in the address bar.</a:t>
            </a:r>
          </a:p>
          <a:p>
            <a:pPr indent="457200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CA" sz="2800" dirty="0" smtClean="0"/>
              <a:t>Data remains in browser history and cache.</a:t>
            </a:r>
          </a:p>
          <a:p>
            <a:pPr indent="457200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CA" sz="2800" dirty="0" smtClean="0"/>
              <a:t>Data can be bookmarked</a:t>
            </a:r>
          </a:p>
          <a:p>
            <a:pPr indent="457200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CA" sz="2800" dirty="0" smtClean="0"/>
              <a:t>Limit on the number of characters in the form data returned.</a:t>
            </a:r>
          </a:p>
          <a:p>
            <a:r>
              <a:rPr lang="en-CA" sz="2800" b="1" dirty="0" smtClean="0"/>
              <a:t>	POST </a:t>
            </a:r>
          </a:p>
          <a:p>
            <a:pPr indent="457200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CA" sz="2800" dirty="0" smtClean="0"/>
              <a:t>Data can contain binary data.</a:t>
            </a:r>
          </a:p>
          <a:p>
            <a:pPr indent="457200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CA" sz="2800" dirty="0" smtClean="0"/>
              <a:t>Data is hidden from user.</a:t>
            </a:r>
          </a:p>
          <a:p>
            <a:pPr indent="457200" algn="just">
              <a:buClr>
                <a:schemeClr val="accent3">
                  <a:lumMod val="50000"/>
                </a:schemeClr>
              </a:buClr>
              <a:buFont typeface="Wingdings" pitchFamily="2" charset="2"/>
              <a:buChar char="§"/>
            </a:pPr>
            <a:r>
              <a:rPr lang="en-CA" sz="2800" dirty="0" smtClean="0"/>
              <a:t>Submitted data is not stored in cache, history, or bookmarks</a:t>
            </a:r>
            <a:r>
              <a:rPr lang="en-CA" sz="2000" dirty="0" smtClean="0"/>
              <a:t>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</a:rPr>
              <a:t>Forms Control Elements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C92D2-18BB-4BDD-971F-F58CE1E2A6AA}" type="datetime1">
              <a:rPr lang="en-US" smtClean="0"/>
              <a:t>15/11/2020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F4DA-F87C-4336-8E21-1F73BC9DE52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664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63976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Form-Related HTML Elements</a:t>
            </a:r>
            <a:endParaRPr lang="en-CA" dirty="0"/>
          </a:p>
        </p:txBody>
      </p:sp>
      <p:graphicFrame>
        <p:nvGraphicFramePr>
          <p:cNvPr id="5" name="Content Placeholder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1877910848"/>
              </p:ext>
            </p:extLst>
          </p:nvPr>
        </p:nvGraphicFramePr>
        <p:xfrm>
          <a:off x="533400" y="838203"/>
          <a:ext cx="7848600" cy="5562593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575046"/>
                <a:gridCol w="6273554"/>
              </a:tblGrid>
              <a:tr h="459908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Type</a:t>
                      </a:r>
                      <a:endParaRPr lang="en-US" sz="1400" b="1" dirty="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" marR="685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dirty="0">
                          <a:effectLst/>
                        </a:rPr>
                        <a:t>Description</a:t>
                      </a:r>
                      <a:endParaRPr lang="en-US" sz="1400" b="1" dirty="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" marR="6858" marT="0" marB="0"/>
                </a:tc>
              </a:tr>
              <a:tr h="459908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&lt;button</a:t>
                      </a:r>
                      <a:r>
                        <a:rPr lang="en-US" sz="1400" dirty="0">
                          <a:effectLst/>
                        </a:rPr>
                        <a:t>&gt;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Defines </a:t>
                      </a:r>
                      <a:r>
                        <a:rPr lang="en-US" sz="1400" dirty="0">
                          <a:effectLst/>
                        </a:rPr>
                        <a:t>a clickable button.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</a:tr>
              <a:tr h="459908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>
                          <a:effectLst/>
                        </a:rPr>
                        <a:t>&lt;datalist&gt;</a:t>
                      </a:r>
                      <a:endParaRPr lang="en-US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>
                          <a:effectLst/>
                        </a:rPr>
                        <a:t>An HTML5 element form defines lists to be used with other form elements.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</a:tr>
              <a:tr h="459908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 dirty="0">
                          <a:effectLst/>
                        </a:rPr>
                        <a:t>&lt;</a:t>
                      </a:r>
                      <a:r>
                        <a:rPr lang="en-US" sz="1400" dirty="0" err="1">
                          <a:effectLst/>
                        </a:rPr>
                        <a:t>fieldset</a:t>
                      </a:r>
                      <a:r>
                        <a:rPr lang="en-US" sz="1400" dirty="0">
                          <a:effectLst/>
                        </a:rPr>
                        <a:t>&gt;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 dirty="0">
                          <a:effectLst/>
                        </a:rPr>
                        <a:t>Groups related elements in a form together. 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</a:tr>
              <a:tr h="459908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>
                          <a:effectLst/>
                        </a:rPr>
                        <a:t>&lt;form&gt;</a:t>
                      </a:r>
                      <a:endParaRPr lang="en-US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 dirty="0">
                          <a:effectLst/>
                        </a:rPr>
                        <a:t>Defines the form container.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</a:tr>
              <a:tr h="459908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 dirty="0">
                          <a:effectLst/>
                        </a:rPr>
                        <a:t>&lt;input&gt;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>
                          <a:effectLst/>
                        </a:rPr>
                        <a:t>Defines an input field. HTML5 defines over 20 different types of input. 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</a:tr>
              <a:tr h="459908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>
                          <a:effectLst/>
                        </a:rPr>
                        <a:t>&lt;label&gt;</a:t>
                      </a:r>
                      <a:endParaRPr lang="en-US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>
                          <a:effectLst/>
                        </a:rPr>
                        <a:t>Defines a label for a form input element.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</a:tr>
              <a:tr h="459908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>
                          <a:effectLst/>
                        </a:rPr>
                        <a:t>&lt;legend&gt;</a:t>
                      </a:r>
                      <a:endParaRPr lang="en-US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>
                          <a:effectLst/>
                        </a:rPr>
                        <a:t>Defines the label for a fieldset group.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</a:tr>
              <a:tr h="459908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>
                          <a:effectLst/>
                        </a:rPr>
                        <a:t>&lt;option&gt;</a:t>
                      </a:r>
                      <a:endParaRPr lang="en-US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>
                          <a:effectLst/>
                        </a:rPr>
                        <a:t>Defines an option in a multi-item list.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</a:tr>
              <a:tr h="459908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 dirty="0">
                          <a:effectLst/>
                        </a:rPr>
                        <a:t>&lt;optgroup&gt;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>
                          <a:effectLst/>
                        </a:rPr>
                        <a:t>Defines a group of related options in a multi-item list.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</a:tr>
              <a:tr h="459908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>
                          <a:effectLst/>
                        </a:rPr>
                        <a:t>&lt;select&gt;</a:t>
                      </a:r>
                      <a:endParaRPr lang="en-US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 dirty="0">
                          <a:effectLst/>
                        </a:rPr>
                        <a:t>Defines a multi-item list.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</a:tr>
              <a:tr h="503605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 dirty="0">
                          <a:effectLst/>
                        </a:rPr>
                        <a:t>&lt;</a:t>
                      </a:r>
                      <a:r>
                        <a:rPr lang="en-US" sz="1400" dirty="0" err="1">
                          <a:effectLst/>
                        </a:rPr>
                        <a:t>textarea</a:t>
                      </a:r>
                      <a:r>
                        <a:rPr lang="en-US" sz="1400" dirty="0" smtClean="0">
                          <a:effectLst/>
                        </a:rPr>
                        <a:t>&gt;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 dirty="0">
                          <a:effectLst/>
                        </a:rPr>
                        <a:t>Defines a multiline text entry box</a:t>
                      </a:r>
                      <a:r>
                        <a:rPr lang="en-US" sz="1400" dirty="0" smtClean="0">
                          <a:effectLst/>
                        </a:rPr>
                        <a:t>.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" marR="6858" marT="0" marB="0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Text Input Controls</a:t>
            </a:r>
            <a:endParaRPr lang="en-CA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422204171"/>
              </p:ext>
            </p:extLst>
          </p:nvPr>
        </p:nvGraphicFramePr>
        <p:xfrm>
          <a:off x="990600" y="762000"/>
          <a:ext cx="7162800" cy="541020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914400"/>
                <a:gridCol w="6248400"/>
              </a:tblGrid>
              <a:tr h="285915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Type</a:t>
                      </a:r>
                      <a:endParaRPr lang="en-US" sz="1400" dirty="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53" marR="325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1400"/>
                        </a:spcAft>
                      </a:pPr>
                      <a:r>
                        <a:rPr lang="en-US" sz="1400">
                          <a:effectLst/>
                        </a:rPr>
                        <a:t>Description</a:t>
                      </a:r>
                      <a:endParaRPr lang="en-US" sz="1400">
                        <a:solidFill>
                          <a:srgbClr val="1F497D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253" marR="3253" marT="0" marB="0"/>
                </a:tc>
              </a:tr>
              <a:tr h="531601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text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53" marR="325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Creates </a:t>
                      </a:r>
                      <a:r>
                        <a:rPr lang="en-US" sz="1200" dirty="0">
                          <a:effectLst/>
                        </a:rPr>
                        <a:t>a single line text entry box</a:t>
                      </a:r>
                      <a:r>
                        <a:rPr lang="en-US" sz="1200" b="1" dirty="0" smtClean="0">
                          <a:effectLst/>
                        </a:rPr>
                        <a:t>.</a:t>
                      </a:r>
                      <a:r>
                        <a:rPr lang="en-US" sz="1200" b="1" baseline="0" dirty="0" smtClean="0">
                          <a:effectLst/>
                        </a:rPr>
                        <a:t>    </a:t>
                      </a:r>
                      <a:r>
                        <a:rPr lang="en-US" sz="1200" b="1" dirty="0" smtClean="0">
                          <a:effectLst/>
                        </a:rPr>
                        <a:t>&lt;</a:t>
                      </a:r>
                      <a:r>
                        <a:rPr lang="en-US" sz="1200" b="1" dirty="0">
                          <a:effectLst/>
                        </a:rPr>
                        <a:t>input type="text" name="title" </a:t>
                      </a:r>
                      <a:r>
                        <a:rPr lang="en-US" sz="1200" b="1" dirty="0" smtClean="0">
                          <a:effectLst/>
                        </a:rPr>
                        <a:t>/&gt;</a:t>
                      </a:r>
                      <a:endParaRPr lang="en-US" sz="1200" b="1" dirty="0">
                        <a:effectLst/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253" marR="3253" marT="0" marB="0"/>
                </a:tc>
              </a:tr>
              <a:tr h="463103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>
                          <a:effectLst/>
                        </a:rPr>
                        <a:t>textarea</a:t>
                      </a:r>
                      <a:endParaRPr lang="en-US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53" marR="325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>
                          <a:effectLst/>
                        </a:rPr>
                        <a:t>Creates a multiline text entry box. 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en-US" sz="1200" b="1" dirty="0" smtClean="0">
                          <a:effectLst/>
                        </a:rPr>
                        <a:t>&lt;</a:t>
                      </a:r>
                      <a:r>
                        <a:rPr lang="en-US" sz="1200" b="1" dirty="0" err="1">
                          <a:effectLst/>
                        </a:rPr>
                        <a:t>textarea</a:t>
                      </a:r>
                      <a:r>
                        <a:rPr lang="en-US" sz="1200" b="1" dirty="0">
                          <a:effectLst/>
                        </a:rPr>
                        <a:t> rows="3" ... </a:t>
                      </a:r>
                      <a:r>
                        <a:rPr lang="en-US" sz="1200" b="1" dirty="0" smtClean="0">
                          <a:effectLst/>
                        </a:rPr>
                        <a:t>/&gt;</a:t>
                      </a:r>
                      <a:endParaRPr lang="en-US" sz="1200" b="1" dirty="0">
                        <a:effectLst/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253" marR="3253" marT="0" marB="0"/>
                </a:tc>
              </a:tr>
              <a:tr h="457364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 dirty="0">
                          <a:effectLst/>
                        </a:rPr>
                        <a:t>password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53" marR="325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>
                          <a:effectLst/>
                        </a:rPr>
                        <a:t>Creates a single line text entry box for a </a:t>
                      </a:r>
                      <a:r>
                        <a:rPr lang="en-US" sz="1200" dirty="0" smtClean="0">
                          <a:effectLst/>
                        </a:rPr>
                        <a:t>password </a:t>
                      </a:r>
                      <a:r>
                        <a:rPr lang="en-US" sz="1200" b="1" dirty="0" smtClean="0">
                          <a:effectLst/>
                        </a:rPr>
                        <a:t>&lt;input </a:t>
                      </a:r>
                      <a:r>
                        <a:rPr lang="en-US" sz="1200" b="1" dirty="0">
                          <a:effectLst/>
                        </a:rPr>
                        <a:t>type="password" ... </a:t>
                      </a:r>
                      <a:r>
                        <a:rPr lang="en-US" sz="1200" b="1" dirty="0" smtClean="0">
                          <a:effectLst/>
                        </a:rPr>
                        <a:t>/&gt;</a:t>
                      </a:r>
                      <a:endParaRPr lang="en-US" sz="1200" b="1" dirty="0">
                        <a:effectLst/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253" marR="3253" marT="0" marB="0"/>
                </a:tc>
              </a:tr>
              <a:tr h="836561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>
                          <a:effectLst/>
                        </a:rPr>
                        <a:t>search</a:t>
                      </a:r>
                      <a:endParaRPr lang="en-US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53" marR="325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>
                          <a:effectLst/>
                        </a:rPr>
                        <a:t>Creates a single-line text entry box suitable for a search string. This is an HTML5 element. </a:t>
                      </a:r>
                      <a:endParaRPr lang="en-US" sz="1200" dirty="0" smtClean="0">
                        <a:effectLst/>
                      </a:endParaRPr>
                    </a:p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&lt;</a:t>
                      </a:r>
                      <a:r>
                        <a:rPr lang="en-US" sz="1200" b="1" dirty="0">
                          <a:effectLst/>
                        </a:rPr>
                        <a:t>input type="search" … </a:t>
                      </a:r>
                      <a:r>
                        <a:rPr lang="en-US" sz="1200" b="1" dirty="0" smtClean="0">
                          <a:effectLst/>
                        </a:rPr>
                        <a:t>/&gt;</a:t>
                      </a:r>
                      <a:endParaRPr lang="en-US" sz="1200" b="1" dirty="0">
                        <a:effectLst/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253" marR="3253" marT="0" marB="0"/>
                </a:tc>
              </a:tr>
              <a:tr h="989632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>
                          <a:effectLst/>
                        </a:rPr>
                        <a:t>email</a:t>
                      </a:r>
                      <a:endParaRPr lang="en-US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53" marR="325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>
                          <a:effectLst/>
                        </a:rPr>
                        <a:t>Creates a single-line text entry box suitable for entering an email address. This is an HTML5 element. </a:t>
                      </a:r>
                      <a:endParaRPr lang="en-US" sz="1200" dirty="0" smtClean="0">
                        <a:effectLst/>
                      </a:endParaRPr>
                    </a:p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&lt;input </a:t>
                      </a:r>
                      <a:r>
                        <a:rPr lang="en-US" sz="1200" b="1" dirty="0">
                          <a:effectLst/>
                        </a:rPr>
                        <a:t>type="email" … </a:t>
                      </a:r>
                      <a:r>
                        <a:rPr lang="en-US" sz="1200" b="1" dirty="0" smtClean="0">
                          <a:effectLst/>
                        </a:rPr>
                        <a:t>/&gt;</a:t>
                      </a:r>
                      <a:endParaRPr lang="en-US" sz="1200" b="1" dirty="0">
                        <a:effectLst/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253" marR="3253" marT="0" marB="0"/>
                </a:tc>
              </a:tr>
              <a:tr h="1009464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>
                          <a:effectLst/>
                        </a:rPr>
                        <a:t>tel</a:t>
                      </a:r>
                      <a:endParaRPr lang="en-US" sz="14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53" marR="325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>
                          <a:effectLst/>
                        </a:rPr>
                        <a:t>Creates a single-line text entry box suitable for entering a telephone. This is an HTML5 element. </a:t>
                      </a:r>
                      <a:endParaRPr lang="en-US" sz="1200" dirty="0" smtClean="0">
                        <a:effectLst/>
                      </a:endParaRPr>
                    </a:p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&lt;</a:t>
                      </a:r>
                      <a:r>
                        <a:rPr lang="en-US" sz="1200" b="1" dirty="0">
                          <a:effectLst/>
                        </a:rPr>
                        <a:t>input type="</a:t>
                      </a:r>
                      <a:r>
                        <a:rPr lang="en-US" sz="1200" b="1" dirty="0" err="1">
                          <a:effectLst/>
                        </a:rPr>
                        <a:t>tel</a:t>
                      </a:r>
                      <a:r>
                        <a:rPr lang="en-US" sz="1200" b="1" dirty="0">
                          <a:effectLst/>
                        </a:rPr>
                        <a:t>" … </a:t>
                      </a:r>
                      <a:r>
                        <a:rPr lang="en-US" sz="1200" b="1" dirty="0" smtClean="0">
                          <a:effectLst/>
                        </a:rPr>
                        <a:t>/&gt;</a:t>
                      </a:r>
                      <a:endParaRPr lang="en-US" sz="1200" b="1" dirty="0">
                        <a:effectLst/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253" marR="3253" marT="0" marB="0"/>
                </a:tc>
              </a:tr>
              <a:tr h="836561"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400" dirty="0" err="1" smtClean="0">
                          <a:effectLst/>
                        </a:rPr>
                        <a:t>url</a:t>
                      </a:r>
                      <a:endParaRPr lang="en-US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253" marR="3253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>
                          <a:effectLst/>
                        </a:rPr>
                        <a:t>Creates a single-line text entry box suitable for entering a URL. This is an HTML5 element. </a:t>
                      </a:r>
                      <a:endParaRPr lang="en-US" sz="1200" dirty="0" smtClean="0">
                        <a:effectLst/>
                      </a:endParaRPr>
                    </a:p>
                    <a:p>
                      <a:pPr marL="0" marR="0"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&lt;</a:t>
                      </a:r>
                      <a:r>
                        <a:rPr lang="en-US" sz="1200" b="1" dirty="0">
                          <a:effectLst/>
                        </a:rPr>
                        <a:t>input type="</a:t>
                      </a:r>
                      <a:r>
                        <a:rPr lang="en-US" sz="1200" b="1" dirty="0" err="1">
                          <a:effectLst/>
                        </a:rPr>
                        <a:t>url</a:t>
                      </a:r>
                      <a:r>
                        <a:rPr lang="en-US" sz="1200" b="1" dirty="0">
                          <a:effectLst/>
                        </a:rPr>
                        <a:t>" …  </a:t>
                      </a:r>
                      <a:r>
                        <a:rPr lang="en-US" sz="1200" b="1" dirty="0" smtClean="0">
                          <a:effectLst/>
                        </a:rPr>
                        <a:t>/&gt;</a:t>
                      </a:r>
                      <a:endParaRPr lang="en-US" sz="1200" b="1" dirty="0">
                        <a:effectLst/>
                        <a:latin typeface="Consolas"/>
                        <a:ea typeface="Times New Roman"/>
                        <a:cs typeface="Times New Roman"/>
                      </a:endParaRPr>
                    </a:p>
                  </a:txBody>
                  <a:tcPr marL="3253" marR="3253" marT="0" marB="0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HTML Tables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620000" cy="4525963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en-CA" sz="4400" dirty="0" smtClean="0"/>
              <a:t>A </a:t>
            </a:r>
            <a:r>
              <a:rPr lang="en-CA" sz="4400" dirty="0" smtClean="0">
                <a:solidFill>
                  <a:srgbClr val="00B0F0"/>
                </a:solidFill>
              </a:rPr>
              <a:t>table</a:t>
            </a:r>
            <a:r>
              <a:rPr lang="en-CA" sz="4400" dirty="0" smtClean="0"/>
              <a:t> in HTML is created using the </a:t>
            </a:r>
            <a:r>
              <a:rPr lang="en-CA" sz="4400" b="1" dirty="0" smtClean="0"/>
              <a:t>&lt;table&gt; </a:t>
            </a:r>
            <a:r>
              <a:rPr lang="en-CA" sz="4400" dirty="0" smtClean="0"/>
              <a:t>element</a:t>
            </a:r>
          </a:p>
          <a:p>
            <a:pPr algn="just"/>
            <a:r>
              <a:rPr lang="en-CA" sz="4400" dirty="0" smtClean="0"/>
              <a:t>Tables can be used to display:</a:t>
            </a:r>
          </a:p>
          <a:p>
            <a:pPr algn="just">
              <a:buFont typeface="Arial" pitchFamily="34" charset="0"/>
              <a:buChar char="•"/>
            </a:pPr>
            <a:r>
              <a:rPr lang="en-CA" sz="4400" dirty="0" smtClean="0"/>
              <a:t>Many types of content</a:t>
            </a:r>
          </a:p>
          <a:p>
            <a:pPr lvl="1" algn="just">
              <a:buFont typeface="Arial" pitchFamily="34" charset="0"/>
              <a:buChar char="•"/>
            </a:pPr>
            <a:r>
              <a:rPr lang="en-CA" sz="4400" dirty="0" smtClean="0"/>
              <a:t>Calendars, financial data, lists, etc…</a:t>
            </a:r>
          </a:p>
          <a:p>
            <a:pPr algn="just">
              <a:buFont typeface="Arial" pitchFamily="34" charset="0"/>
              <a:buChar char="•"/>
            </a:pPr>
            <a:r>
              <a:rPr lang="en-CA" sz="4400" dirty="0" smtClean="0"/>
              <a:t>Any type of data</a:t>
            </a:r>
          </a:p>
          <a:p>
            <a:pPr lvl="1" algn="just">
              <a:buFont typeface="Arial" pitchFamily="34" charset="0"/>
              <a:buChar char="•"/>
            </a:pPr>
            <a:r>
              <a:rPr lang="en-CA" sz="4400" dirty="0" smtClean="0"/>
              <a:t>Images</a:t>
            </a:r>
          </a:p>
          <a:p>
            <a:pPr lvl="1" algn="just">
              <a:buFont typeface="Arial" pitchFamily="34" charset="0"/>
              <a:buChar char="•"/>
            </a:pPr>
            <a:r>
              <a:rPr lang="en-CA" sz="4400" dirty="0" smtClean="0"/>
              <a:t>Text</a:t>
            </a:r>
          </a:p>
          <a:p>
            <a:pPr lvl="1" algn="just">
              <a:buFont typeface="Arial" pitchFamily="34" charset="0"/>
              <a:buChar char="•"/>
            </a:pPr>
            <a:r>
              <a:rPr lang="en-CA" sz="4400" dirty="0" smtClean="0"/>
              <a:t>Links</a:t>
            </a:r>
          </a:p>
          <a:p>
            <a:pPr lvl="1" algn="just">
              <a:buFont typeface="Arial" pitchFamily="34" charset="0"/>
              <a:buChar char="•"/>
            </a:pPr>
            <a:r>
              <a:rPr lang="en-CA" sz="4400" dirty="0" smtClean="0"/>
              <a:t>Other tables</a:t>
            </a:r>
          </a:p>
          <a:p>
            <a:pPr lvl="1">
              <a:buFont typeface="Arial" pitchFamily="34" charset="0"/>
              <a:buChar char="•"/>
            </a:pPr>
            <a:endParaRPr lang="en-CA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A grid of cells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Text Input </a:t>
            </a:r>
            <a:r>
              <a:rPr lang="en-CA" dirty="0"/>
              <a:t>Controls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b="1" dirty="0" smtClean="0"/>
              <a:t>Classic</a:t>
            </a:r>
            <a:endParaRPr lang="en-CA" dirty="0"/>
          </a:p>
        </p:txBody>
      </p:sp>
      <p:pic>
        <p:nvPicPr>
          <p:cNvPr id="138272" name="Picture 32" descr="T:\CompSci\Research\web development textbook\manuscript\19.FinalART\9780133407150_FinalArt\CH04\4071504016.ep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811"/>
          <a:stretch/>
        </p:blipFill>
        <p:spPr bwMode="auto">
          <a:xfrm>
            <a:off x="381000" y="1371600"/>
            <a:ext cx="794698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350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Text Input </a:t>
            </a:r>
            <a:r>
              <a:rPr lang="en-CA" dirty="0"/>
              <a:t>Controls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b="1" dirty="0" smtClean="0"/>
              <a:t>HTML5</a:t>
            </a:r>
            <a:endParaRPr lang="en-CA" dirty="0"/>
          </a:p>
        </p:txBody>
      </p:sp>
      <p:pic>
        <p:nvPicPr>
          <p:cNvPr id="143362" name="Picture 2" descr="T:\CompSci\Research\web development textbook\manuscript\19.FinalART\9780133407150_FinalArt\CH04\4071504016.ep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61"/>
          <a:stretch/>
        </p:blipFill>
        <p:spPr bwMode="auto">
          <a:xfrm>
            <a:off x="624337" y="1066800"/>
            <a:ext cx="8062464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825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HTML5 advanced controls</a:t>
            </a:r>
            <a:endParaRPr lang="en-CA" dirty="0"/>
          </a:p>
        </p:txBody>
      </p:sp>
      <p:pic>
        <p:nvPicPr>
          <p:cNvPr id="3" name="Picture 2" descr="4071504017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1905000"/>
            <a:ext cx="8582941" cy="1436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447800"/>
            <a:ext cx="23412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Pattern attribute</a:t>
            </a:r>
            <a:endParaRPr lang="en-US" sz="2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3657600"/>
            <a:ext cx="12492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/>
              <a:t>datalist</a:t>
            </a:r>
            <a:endParaRPr lang="en-US" sz="2200" b="1" dirty="0"/>
          </a:p>
        </p:txBody>
      </p:sp>
      <p:pic>
        <p:nvPicPr>
          <p:cNvPr id="9" name="Picture 8" descr="4071504018.ep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4114799"/>
            <a:ext cx="8153400" cy="236220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029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Select Lists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Chose an option, any option.</a:t>
            </a:r>
            <a:endParaRPr lang="en-CA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1371601"/>
            <a:ext cx="7315200" cy="4800600"/>
          </a:xfrm>
        </p:spPr>
        <p:txBody>
          <a:bodyPr>
            <a:no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800" b="1" dirty="0"/>
              <a:t>&lt;select&gt; </a:t>
            </a:r>
            <a:r>
              <a:rPr lang="en-US" sz="2800" dirty="0"/>
              <a:t>element is used to create a multiline box for selecting one or </a:t>
            </a:r>
            <a:r>
              <a:rPr lang="en-US" sz="2800" dirty="0" smtClean="0"/>
              <a:t>more items</a:t>
            </a:r>
          </a:p>
          <a:p>
            <a:pPr marL="804863" lvl="1" indent="-342900" algn="just">
              <a:buFont typeface="Arial"/>
              <a:buChar char="•"/>
            </a:pPr>
            <a:r>
              <a:rPr lang="en-US" sz="2800" dirty="0"/>
              <a:t>The options </a:t>
            </a:r>
            <a:r>
              <a:rPr lang="en-US" sz="2800" dirty="0" smtClean="0"/>
              <a:t>are defined </a:t>
            </a:r>
            <a:r>
              <a:rPr lang="en-US" sz="2800" dirty="0"/>
              <a:t>using the </a:t>
            </a:r>
            <a:r>
              <a:rPr lang="en-US" sz="2800" b="1" dirty="0"/>
              <a:t>&lt;</a:t>
            </a:r>
            <a:r>
              <a:rPr lang="en-US" b="1" dirty="0"/>
              <a:t>option</a:t>
            </a:r>
            <a:r>
              <a:rPr lang="en-US" sz="2800" b="1" dirty="0"/>
              <a:t>&gt; </a:t>
            </a:r>
            <a:r>
              <a:rPr lang="en-US" sz="2800" dirty="0" smtClean="0"/>
              <a:t>element</a:t>
            </a:r>
          </a:p>
          <a:p>
            <a:pPr marL="804863" lvl="1" indent="-342900" algn="just">
              <a:buFont typeface="Arial"/>
              <a:buChar char="•"/>
            </a:pPr>
            <a:r>
              <a:rPr lang="en-US" sz="2800" dirty="0" smtClean="0"/>
              <a:t>can </a:t>
            </a:r>
            <a:r>
              <a:rPr lang="en-US" sz="2800" dirty="0"/>
              <a:t>be hidden in a </a:t>
            </a:r>
            <a:r>
              <a:rPr lang="en-US" sz="2800" dirty="0" smtClean="0"/>
              <a:t>dropdown or </a:t>
            </a:r>
            <a:r>
              <a:rPr lang="en-US" sz="2800" dirty="0"/>
              <a:t>multiple rows of the list can be </a:t>
            </a:r>
            <a:r>
              <a:rPr lang="en-US" sz="2800" dirty="0" smtClean="0"/>
              <a:t>visible</a:t>
            </a:r>
          </a:p>
          <a:p>
            <a:pPr marL="804863" lvl="1" indent="-342900" algn="just">
              <a:buFont typeface="Arial"/>
              <a:buChar char="•"/>
            </a:pPr>
            <a:r>
              <a:rPr lang="en-US" sz="2800" dirty="0" smtClean="0"/>
              <a:t>Option </a:t>
            </a:r>
            <a:r>
              <a:rPr lang="en-US" sz="2800" dirty="0"/>
              <a:t>items can be </a:t>
            </a:r>
            <a:r>
              <a:rPr lang="en-US" sz="2800" dirty="0" smtClean="0"/>
              <a:t>grouped together </a:t>
            </a:r>
            <a:r>
              <a:rPr lang="en-US" sz="2800" dirty="0"/>
              <a:t>via the </a:t>
            </a:r>
            <a:r>
              <a:rPr lang="en-US" sz="2800" b="1" dirty="0"/>
              <a:t>&lt;</a:t>
            </a:r>
            <a:r>
              <a:rPr lang="en-US" b="1" dirty="0"/>
              <a:t>optgroup</a:t>
            </a:r>
            <a:r>
              <a:rPr lang="en-US" sz="2800" b="1" dirty="0"/>
              <a:t>&gt; </a:t>
            </a:r>
            <a:r>
              <a:rPr lang="en-US" sz="2800" dirty="0"/>
              <a:t>element.</a:t>
            </a:r>
            <a:endParaRPr lang="en-US" sz="5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115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Select Lists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Select List Examples</a:t>
            </a:r>
            <a:endParaRPr lang="en-CA" dirty="0"/>
          </a:p>
        </p:txBody>
      </p:sp>
      <p:pic>
        <p:nvPicPr>
          <p:cNvPr id="3" name="Picture 2" descr="4071504019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3905" y="1219200"/>
            <a:ext cx="7404295" cy="5181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932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792162"/>
          </a:xfrm>
        </p:spPr>
        <p:txBody>
          <a:bodyPr/>
          <a:lstStyle/>
          <a:p>
            <a:pPr algn="ctr"/>
            <a:r>
              <a:rPr lang="en-US" dirty="0" smtClean="0"/>
              <a:t>Which Value to send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848600" cy="5410199"/>
          </a:xfrm>
        </p:spPr>
        <p:txBody>
          <a:bodyPr/>
          <a:lstStyle/>
          <a:p>
            <a:pPr algn="just"/>
            <a:r>
              <a:rPr lang="en-US" dirty="0"/>
              <a:t>The </a:t>
            </a:r>
            <a:r>
              <a:rPr lang="en-US" b="1" dirty="0"/>
              <a:t>value</a:t>
            </a:r>
            <a:r>
              <a:rPr lang="en-US" dirty="0"/>
              <a:t> attribute of the &lt;option&gt; element is used to specify what value </a:t>
            </a:r>
            <a:r>
              <a:rPr lang="en-US" dirty="0" smtClean="0"/>
              <a:t>will be </a:t>
            </a:r>
            <a:r>
              <a:rPr lang="en-US" dirty="0"/>
              <a:t>sent back to the </a:t>
            </a:r>
            <a:r>
              <a:rPr lang="en-US" dirty="0" smtClean="0"/>
              <a:t>server.</a:t>
            </a:r>
          </a:p>
          <a:p>
            <a:pPr algn="just"/>
            <a:r>
              <a:rPr lang="en-US" dirty="0"/>
              <a:t>The </a:t>
            </a:r>
            <a:r>
              <a:rPr lang="en-US" dirty="0" smtClean="0"/>
              <a:t>value attribute </a:t>
            </a:r>
            <a:r>
              <a:rPr lang="en-US" dirty="0"/>
              <a:t>is optional; if it is not specified, then the text within the container is </a:t>
            </a:r>
            <a:r>
              <a:rPr lang="en-US" dirty="0" smtClean="0"/>
              <a:t>sent instead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Select Lists Cont.</a:t>
            </a:r>
            <a:endParaRPr lang="en-US" dirty="0"/>
          </a:p>
        </p:txBody>
      </p:sp>
      <p:pic>
        <p:nvPicPr>
          <p:cNvPr id="5" name="Picture 4" descr="4071504020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400" y="2819400"/>
            <a:ext cx="6640981" cy="357298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9328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Radio Buttons</a:t>
            </a:r>
            <a:endParaRPr lang="en-CA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990601"/>
            <a:ext cx="7696200" cy="5181600"/>
          </a:xfrm>
        </p:spPr>
        <p:txBody>
          <a:bodyPr>
            <a:normAutofit/>
          </a:bodyPr>
          <a:lstStyle/>
          <a:p>
            <a:r>
              <a:rPr lang="en-US" sz="2400" b="1" dirty="0"/>
              <a:t>Radio buttons </a:t>
            </a:r>
            <a:r>
              <a:rPr lang="en-US" sz="2400" dirty="0"/>
              <a:t>are useful when you want the user to select a single item from a </a:t>
            </a:r>
            <a:r>
              <a:rPr lang="en-US" sz="2400" dirty="0" smtClean="0"/>
              <a:t>small list </a:t>
            </a:r>
            <a:r>
              <a:rPr lang="en-US" sz="2400" dirty="0"/>
              <a:t>of choices and you want all the choices to be </a:t>
            </a:r>
            <a:r>
              <a:rPr lang="en-US" sz="2400" dirty="0" smtClean="0"/>
              <a:t>visible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/>
              <a:t>radio buttons are added via the </a:t>
            </a:r>
            <a:r>
              <a:rPr lang="en-US" sz="2400" b="1" dirty="0"/>
              <a:t>&lt;input type="radio"&gt; </a:t>
            </a:r>
            <a:r>
              <a:rPr lang="en-US" sz="2400" dirty="0" smtClean="0"/>
              <a:t>element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 smtClean="0"/>
              <a:t>The </a:t>
            </a:r>
            <a:r>
              <a:rPr lang="en-US" sz="2400" dirty="0"/>
              <a:t>buttons </a:t>
            </a:r>
            <a:r>
              <a:rPr lang="en-US" sz="2400" dirty="0" smtClean="0"/>
              <a:t>are mutually </a:t>
            </a:r>
            <a:r>
              <a:rPr lang="en-US" sz="2400" dirty="0"/>
              <a:t>exclusive (i.e., only one can be chosen) by sharing the same </a:t>
            </a:r>
            <a:r>
              <a:rPr lang="en-US" sz="2400" dirty="0" smtClean="0"/>
              <a:t>name attribute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/>
              <a:t>The checked attribute is used to indicate the </a:t>
            </a:r>
            <a:r>
              <a:rPr lang="en-US" sz="2400" dirty="0" smtClean="0"/>
              <a:t>default choice</a:t>
            </a:r>
          </a:p>
          <a:p>
            <a:pPr marL="571500" indent="-571500">
              <a:buFont typeface="Arial"/>
              <a:buChar char="•"/>
            </a:pPr>
            <a:r>
              <a:rPr lang="en-US" sz="2400" dirty="0"/>
              <a:t>the value attribute works in the same manner as with the &lt;option&gt; </a:t>
            </a:r>
            <a:r>
              <a:rPr lang="en-US" sz="2400" dirty="0" smtClean="0"/>
              <a:t>element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18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Radio Buttons</a:t>
            </a:r>
            <a:endParaRPr lang="en-CA" dirty="0"/>
          </a:p>
        </p:txBody>
      </p:sp>
      <p:pic>
        <p:nvPicPr>
          <p:cNvPr id="6" name="Picture 5" descr="4071504021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447800"/>
            <a:ext cx="8229600" cy="2209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131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/>
              <a:t>Checkboxes</a:t>
            </a:r>
            <a:endParaRPr lang="en-CA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914400" y="1066801"/>
            <a:ext cx="7543800" cy="5105400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/>
              <a:t>Checkboxes </a:t>
            </a:r>
            <a:r>
              <a:rPr lang="en-US" sz="2400" dirty="0"/>
              <a:t>are used for getting yes/no or on/off responses from the user</a:t>
            </a:r>
            <a:r>
              <a:rPr lang="en-US" sz="2400" dirty="0" smtClean="0"/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/>
              <a:t>checkboxes are added via </a:t>
            </a:r>
            <a:r>
              <a:rPr lang="en-US" sz="2400" b="1" dirty="0"/>
              <a:t>the &lt;input type="</a:t>
            </a:r>
            <a:r>
              <a:rPr lang="en-US" sz="2400" b="1" dirty="0" smtClean="0"/>
              <a:t>checkbox”&gt; </a:t>
            </a:r>
            <a:r>
              <a:rPr lang="en-US" sz="2400" dirty="0" smtClean="0"/>
              <a:t>Element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You </a:t>
            </a:r>
            <a:r>
              <a:rPr lang="en-US" sz="2400" dirty="0"/>
              <a:t>can also group checkboxes together by having them share the </a:t>
            </a:r>
            <a:r>
              <a:rPr lang="en-US" sz="2400" dirty="0" smtClean="0"/>
              <a:t>same name attribute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/>
              <a:t>Each checked checkbox will have its value sent to the </a:t>
            </a:r>
            <a:r>
              <a:rPr lang="en-US" sz="2400" dirty="0" smtClean="0"/>
              <a:t>server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 smtClean="0"/>
              <a:t>Like </a:t>
            </a:r>
            <a:r>
              <a:rPr lang="en-US" sz="2400" dirty="0"/>
              <a:t>with radio buttons, the checked attribute can be used to set the </a:t>
            </a:r>
            <a:r>
              <a:rPr lang="en-US" sz="2400" dirty="0" smtClean="0"/>
              <a:t>default value </a:t>
            </a:r>
            <a:r>
              <a:rPr lang="en-US" sz="2400" dirty="0"/>
              <a:t>of a checkbox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865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Checkboxes</a:t>
            </a:r>
            <a:endParaRPr lang="en-CA" dirty="0"/>
          </a:p>
        </p:txBody>
      </p:sp>
      <p:pic>
        <p:nvPicPr>
          <p:cNvPr id="3" name="Picture 2" descr="4071504022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066800"/>
            <a:ext cx="7848600" cy="43434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857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HTML Tables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Example usages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315199" cy="526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Button Controls</a:t>
            </a:r>
            <a:endParaRPr lang="en-CA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838200" y="990600"/>
          <a:ext cx="7467600" cy="524337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224391"/>
                <a:gridCol w="5243209"/>
              </a:tblGrid>
              <a:tr h="33974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1400"/>
                        </a:spcAft>
                      </a:pPr>
                      <a:r>
                        <a:rPr lang="en-US" sz="1800" dirty="0"/>
                        <a:t>Type</a:t>
                      </a:r>
                      <a:endParaRPr lang="en-CA" sz="1800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1400"/>
                        </a:spcAft>
                      </a:pPr>
                      <a:r>
                        <a:rPr lang="en-US" sz="1800" dirty="0"/>
                        <a:t>Description</a:t>
                      </a:r>
                      <a:endParaRPr lang="en-CA" sz="1800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328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600"/>
                        <a:t>&lt;input type="submit"&gt;</a:t>
                      </a:r>
                      <a:endParaRPr lang="en-CA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600"/>
                        <a:t>Creates a button that submits the form data to the server.</a:t>
                      </a:r>
                      <a:endParaRPr lang="en-CA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9589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600" dirty="0"/>
                        <a:t>&lt;input type="reset"&gt;</a:t>
                      </a:r>
                      <a:endParaRPr lang="en-CA" sz="16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600" dirty="0"/>
                        <a:t>Creates a button that clears any of the user’s already entered form data.</a:t>
                      </a:r>
                      <a:endParaRPr lang="en-CA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7949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600"/>
                        <a:t>&lt;input type="button"&gt;</a:t>
                      </a:r>
                      <a:endParaRPr lang="en-CA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600" dirty="0"/>
                        <a:t>Creates a custom button. This button may require </a:t>
                      </a:r>
                      <a:r>
                        <a:rPr lang="en-US" sz="1600" dirty="0" err="1"/>
                        <a:t>Javascript</a:t>
                      </a:r>
                      <a:r>
                        <a:rPr lang="en-US" sz="1600" dirty="0"/>
                        <a:t> for it to actually perform any action. </a:t>
                      </a:r>
                      <a:endParaRPr lang="en-CA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2551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600"/>
                        <a:t>&lt;input type="image"&gt;</a:t>
                      </a:r>
                      <a:endParaRPr lang="en-CA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600"/>
                        <a:t>Creates a custom submit button that uses an image for its display.</a:t>
                      </a:r>
                      <a:endParaRPr lang="en-CA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35747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600"/>
                        <a:t>&lt;button&gt;</a:t>
                      </a:r>
                      <a:endParaRPr lang="en-CA" sz="16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600" dirty="0"/>
                        <a:t>Creates a custom button. The </a:t>
                      </a:r>
                      <a:r>
                        <a:rPr lang="en-US" sz="1800" dirty="0"/>
                        <a:t>&lt;button&gt;</a:t>
                      </a:r>
                      <a:r>
                        <a:rPr lang="en-US" sz="1600" dirty="0"/>
                        <a:t> element differs </a:t>
                      </a:r>
                      <a:r>
                        <a:rPr lang="en-US" sz="1800" dirty="0"/>
                        <a:t>from &lt;input type="button"&gt;</a:t>
                      </a:r>
                      <a:r>
                        <a:rPr lang="en-US" sz="1600" dirty="0"/>
                        <a:t> in that you can completely customize what appears in the button; using it, you can, for instance, include both images and text, or skip server-side processing entirely by using hyperlinks. </a:t>
                      </a:r>
                      <a:endParaRPr lang="en-CA" sz="1600" dirty="0"/>
                    </a:p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600" dirty="0"/>
                        <a:t>You can turn the button into a submit button by using the type="submit" attribute.</a:t>
                      </a:r>
                      <a:endParaRPr lang="en-CA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37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4111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Button Controls</a:t>
            </a:r>
            <a:endParaRPr lang="en-US" dirty="0"/>
          </a:p>
        </p:txBody>
      </p:sp>
      <p:pic>
        <p:nvPicPr>
          <p:cNvPr id="6" name="Picture 5" descr="4071504023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00" y="990600"/>
            <a:ext cx="7391400" cy="5029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5090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Specialized Controls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I’m so special	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3400" y="1524000"/>
            <a:ext cx="8077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4763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6363" indent="-4763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en-US" b="1" dirty="0" smtClean="0"/>
              <a:t>&lt;input type=hidden&gt;</a:t>
            </a:r>
          </a:p>
          <a:p>
            <a:pPr marL="342900" indent="-342900">
              <a:buFont typeface="Arial"/>
              <a:buChar char="•"/>
            </a:pPr>
            <a:r>
              <a:rPr lang="en-US" b="1" dirty="0" smtClean="0"/>
              <a:t>&lt;input type=file&gt;</a:t>
            </a:r>
          </a:p>
          <a:p>
            <a:pPr marL="342900" indent="-342900">
              <a:buFont typeface="Arial"/>
              <a:buChar char="•"/>
            </a:pPr>
            <a:endParaRPr lang="en-US" b="1" dirty="0" smtClean="0"/>
          </a:p>
          <a:p>
            <a:endParaRPr lang="en-US" sz="2000" dirty="0" smtClean="0"/>
          </a:p>
        </p:txBody>
      </p:sp>
      <p:pic>
        <p:nvPicPr>
          <p:cNvPr id="7" name="Picture 6" descr="4071504024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0" y="3429000"/>
            <a:ext cx="7772400" cy="130048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6861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Number and Range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1143000"/>
            <a:ext cx="75438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4763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6363" indent="-4763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dirty="0" smtClean="0"/>
              <a:t>Typically input values need be </a:t>
            </a:r>
            <a:r>
              <a:rPr lang="en-US" sz="3600" b="1" dirty="0" smtClean="0"/>
              <a:t>validated</a:t>
            </a:r>
            <a:r>
              <a:rPr lang="en-US" sz="3600" dirty="0" smtClean="0"/>
              <a:t>. Although server side validation is required, optional client side pre-validation is good practice.</a:t>
            </a:r>
          </a:p>
          <a:p>
            <a:pPr algn="just"/>
            <a:r>
              <a:rPr lang="en-US" sz="3600" dirty="0" smtClean="0"/>
              <a:t>The </a:t>
            </a:r>
            <a:r>
              <a:rPr lang="en-US" sz="3600" dirty="0"/>
              <a:t>number and range controls Added in HTML5  </a:t>
            </a:r>
            <a:r>
              <a:rPr lang="en-US" sz="3600" dirty="0" smtClean="0"/>
              <a:t>provide </a:t>
            </a:r>
            <a:r>
              <a:rPr lang="en-US" sz="3600" dirty="0"/>
              <a:t>a way to input numeric values </a:t>
            </a:r>
            <a:r>
              <a:rPr lang="en-US" sz="3600" dirty="0" smtClean="0"/>
              <a:t>that </a:t>
            </a:r>
            <a:r>
              <a:rPr lang="en-US" sz="3600" b="1" dirty="0" smtClean="0"/>
              <a:t>eliminates the </a:t>
            </a:r>
            <a:r>
              <a:rPr lang="en-US" sz="3600" b="1" dirty="0"/>
              <a:t>need </a:t>
            </a:r>
            <a:r>
              <a:rPr lang="en-US" sz="3600" b="1" dirty="0" smtClean="0"/>
              <a:t>for JavaScript numeric validation!!!</a:t>
            </a:r>
            <a:endParaRPr lang="en-US" sz="3200" b="1" dirty="0" smtClean="0"/>
          </a:p>
          <a:p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64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Number and Range</a:t>
            </a:r>
            <a:endParaRPr lang="en-US" dirty="0"/>
          </a:p>
        </p:txBody>
      </p:sp>
      <p:pic>
        <p:nvPicPr>
          <p:cNvPr id="3" name="Picture 2" descr="4071504025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" y="1219200"/>
            <a:ext cx="7543800" cy="4572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17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Color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1524000"/>
            <a:ext cx="6400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4763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6363" indent="-4763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 smtClean="0"/>
          </a:p>
        </p:txBody>
      </p:sp>
      <p:pic>
        <p:nvPicPr>
          <p:cNvPr id="3" name="Picture 2" descr="4071504026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838200"/>
            <a:ext cx="8229600" cy="54102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0472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Date and Time Controls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14400" y="990600"/>
            <a:ext cx="7391400" cy="5059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Clr>
                <a:schemeClr val="accent3">
                  <a:lumMod val="75000"/>
                </a:schemeClr>
              </a:buClr>
              <a:buFont typeface="Wingdings" pitchFamily="2" charset="2"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1963" indent="-4763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6363" indent="-4763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/>
              <a:t>D</a:t>
            </a:r>
            <a:r>
              <a:rPr lang="en-US" sz="3200" dirty="0" smtClean="0"/>
              <a:t>ates </a:t>
            </a:r>
            <a:r>
              <a:rPr lang="en-US" sz="3200" dirty="0"/>
              <a:t>and times often need validation when gathering </a:t>
            </a:r>
            <a:r>
              <a:rPr lang="en-US" sz="3200" dirty="0" smtClean="0"/>
              <a:t>this information </a:t>
            </a:r>
            <a:r>
              <a:rPr lang="en-US" sz="3200" dirty="0"/>
              <a:t>from a regular text input </a:t>
            </a:r>
            <a:r>
              <a:rPr lang="en-US" sz="3200" dirty="0" smtClean="0"/>
              <a:t>control.</a:t>
            </a:r>
            <a:endParaRPr lang="en-US" sz="3200" b="1" dirty="0" smtClean="0"/>
          </a:p>
          <a:p>
            <a:pPr algn="just"/>
            <a:r>
              <a:rPr lang="en-US" sz="3200" dirty="0"/>
              <a:t>From a user’s perspective, </a:t>
            </a:r>
            <a:r>
              <a:rPr lang="en-US" sz="3200" dirty="0" smtClean="0"/>
              <a:t>entering dates </a:t>
            </a:r>
            <a:r>
              <a:rPr lang="en-US" sz="3200" dirty="0"/>
              <a:t>can be tricky as well: you probably have wondered at some point in time </a:t>
            </a:r>
            <a:r>
              <a:rPr lang="en-US" sz="3200" dirty="0" smtClean="0"/>
              <a:t>when entering </a:t>
            </a:r>
            <a:r>
              <a:rPr lang="en-US" sz="3200" dirty="0"/>
              <a:t>a date into a web form, what format to enter it in, whether the day </a:t>
            </a:r>
            <a:r>
              <a:rPr lang="en-US" sz="3200" dirty="0" smtClean="0"/>
              <a:t>comes before </a:t>
            </a:r>
            <a:r>
              <a:rPr lang="en-US" sz="3200" dirty="0"/>
              <a:t>the month, whether the month should be entered as an abbreviation or </a:t>
            </a:r>
            <a:r>
              <a:rPr lang="en-US" sz="3200" dirty="0" smtClean="0"/>
              <a:t>a number</a:t>
            </a:r>
            <a:r>
              <a:rPr lang="en-US" sz="3200" dirty="0"/>
              <a:t>, and so on</a:t>
            </a:r>
            <a:r>
              <a:rPr lang="en-US" sz="3200" dirty="0" smtClean="0"/>
              <a:t>.</a:t>
            </a:r>
          </a:p>
          <a:p>
            <a:endParaRPr lang="en-US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549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HTML5 Date and Time Controls</a:t>
            </a:r>
            <a:endParaRPr lang="en-US" dirty="0"/>
          </a:p>
        </p:txBody>
      </p:sp>
      <p:pic>
        <p:nvPicPr>
          <p:cNvPr id="3" name="Picture 2" descr="4071504027.ep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3027"/>
          <a:stretch/>
        </p:blipFill>
        <p:spPr>
          <a:xfrm>
            <a:off x="533400" y="1295400"/>
            <a:ext cx="8083737" cy="510540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26165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HTML5 Date and Time Controls</a:t>
            </a:r>
            <a:endParaRPr lang="en-US" dirty="0"/>
          </a:p>
        </p:txBody>
      </p:sp>
      <p:pic>
        <p:nvPicPr>
          <p:cNvPr id="5" name="Picture 4" descr="4071504027.ep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861"/>
          <a:stretch/>
        </p:blipFill>
        <p:spPr>
          <a:xfrm>
            <a:off x="609600" y="914400"/>
            <a:ext cx="7315200" cy="508911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20780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HTML Controls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</p:nvPr>
        </p:nvGraphicFramePr>
        <p:xfrm>
          <a:off x="990600" y="1219202"/>
          <a:ext cx="7162800" cy="4626424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209465"/>
                <a:gridCol w="5953335"/>
              </a:tblGrid>
              <a:tr h="380998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1400"/>
                        </a:spcAft>
                      </a:pPr>
                      <a:r>
                        <a:rPr lang="en-US" sz="1400" dirty="0"/>
                        <a:t>Type</a:t>
                      </a:r>
                      <a:endParaRPr lang="en-CA" sz="1400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52" marR="9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Aft>
                          <a:spcPts val="1400"/>
                        </a:spcAft>
                      </a:pPr>
                      <a:r>
                        <a:rPr lang="en-US" sz="1400" dirty="0"/>
                        <a:t>Description</a:t>
                      </a:r>
                      <a:endParaRPr lang="en-CA" sz="1400" dirty="0">
                        <a:solidFill>
                          <a:srgbClr val="1F497D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352" marR="9352" marT="0" marB="0"/>
                </a:tc>
              </a:tr>
              <a:tr h="70757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date</a:t>
                      </a:r>
                      <a:endParaRPr lang="en-CA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352" marR="9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Creates a general date input control. The format for the date is "</a:t>
                      </a:r>
                      <a:r>
                        <a:rPr lang="en-US" sz="1200" dirty="0" err="1"/>
                        <a:t>yyyy</a:t>
                      </a:r>
                      <a:r>
                        <a:rPr lang="en-US" sz="1200" dirty="0"/>
                        <a:t>-mm-</a:t>
                      </a:r>
                      <a:r>
                        <a:rPr lang="en-US" sz="1200" dirty="0" err="1"/>
                        <a:t>dd</a:t>
                      </a:r>
                      <a:r>
                        <a:rPr lang="en-US" sz="1200" dirty="0"/>
                        <a:t>".</a:t>
                      </a:r>
                      <a:endParaRPr lang="en-CA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352" marR="9352" marT="0" marB="0"/>
                </a:tc>
              </a:tr>
              <a:tr h="70757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time</a:t>
                      </a:r>
                      <a:endParaRPr lang="en-CA" sz="12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352" marR="9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Creates a time input control. The format for the time is "HH:MM:SS", for </a:t>
                      </a:r>
                      <a:r>
                        <a:rPr lang="en-US" sz="1200" dirty="0" err="1"/>
                        <a:t>hours:minutes:seconds</a:t>
                      </a:r>
                      <a:r>
                        <a:rPr lang="en-US" sz="1200" dirty="0"/>
                        <a:t>.</a:t>
                      </a:r>
                      <a:endParaRPr lang="en-CA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352" marR="9352" marT="0" marB="0"/>
                </a:tc>
              </a:tr>
              <a:tr h="70757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datetime</a:t>
                      </a:r>
                      <a:endParaRPr lang="en-CA" sz="12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352" marR="9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Creates a control in which the user can enter a date and time.</a:t>
                      </a:r>
                      <a:endParaRPr lang="en-CA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352" marR="9352" marT="0" marB="0"/>
                </a:tc>
              </a:tr>
              <a:tr h="70757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datetime-local</a:t>
                      </a:r>
                      <a:endParaRPr lang="en-CA" sz="12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352" marR="9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Creates a control in which the user can enter a date and time without specifying a time zone.</a:t>
                      </a:r>
                      <a:endParaRPr lang="en-CA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352" marR="9352" marT="0" marB="0"/>
                </a:tc>
              </a:tr>
              <a:tr h="70757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month</a:t>
                      </a:r>
                      <a:endParaRPr lang="en-CA" sz="12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352" marR="9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Creates a control in which the user can enter a month in a year. The format is "</a:t>
                      </a:r>
                      <a:r>
                        <a:rPr lang="en-US" sz="1200" dirty="0" err="1"/>
                        <a:t>yyyy</a:t>
                      </a:r>
                      <a:r>
                        <a:rPr lang="en-US" sz="1200" dirty="0"/>
                        <a:t>-mm".</a:t>
                      </a:r>
                      <a:endParaRPr lang="en-CA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352" marR="9352" marT="0" marB="0"/>
                </a:tc>
              </a:tr>
              <a:tr h="707571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/>
                        <a:t>week</a:t>
                      </a:r>
                      <a:endParaRPr lang="en-CA" sz="1200" b="1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352" marR="935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en-US" sz="1200" dirty="0"/>
                        <a:t>Creates a control in which the user can specify a week in a year. The format is "</a:t>
                      </a:r>
                      <a:r>
                        <a:rPr lang="en-US" sz="1200" dirty="0" err="1"/>
                        <a:t>yyyy</a:t>
                      </a:r>
                      <a:r>
                        <a:rPr lang="en-US" sz="1200" dirty="0"/>
                        <a:t>-W</a:t>
                      </a:r>
                      <a:r>
                        <a:rPr lang="en-CA" sz="1200" dirty="0"/>
                        <a:t>##</a:t>
                      </a:r>
                      <a:r>
                        <a:rPr lang="en-US" sz="1200" dirty="0"/>
                        <a:t>".</a:t>
                      </a:r>
                      <a:endParaRPr lang="en-CA" sz="12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9352" marR="9352" marT="0" marB="0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7356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Tables Basics	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772400" cy="4525963"/>
          </a:xfrm>
        </p:spPr>
        <p:txBody>
          <a:bodyPr>
            <a:norm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en-CA" dirty="0" smtClean="0"/>
              <a:t>an HTML </a:t>
            </a:r>
            <a:r>
              <a:rPr lang="en-CA" b="1" dirty="0" smtClean="0"/>
              <a:t>&lt;table&gt; </a:t>
            </a:r>
            <a:r>
              <a:rPr lang="en-CA" dirty="0" smtClean="0"/>
              <a:t>contains any number of rows (</a:t>
            </a:r>
            <a:r>
              <a:rPr lang="en-CA" b="1" dirty="0" smtClean="0"/>
              <a:t>&lt;</a:t>
            </a:r>
            <a:r>
              <a:rPr lang="en-CA" b="1" dirty="0" err="1" smtClean="0"/>
              <a:t>tr</a:t>
            </a:r>
            <a:r>
              <a:rPr lang="en-CA" b="1" dirty="0" smtClean="0"/>
              <a:t>&gt;</a:t>
            </a:r>
            <a:r>
              <a:rPr lang="en-CA" dirty="0" smtClean="0"/>
              <a:t>)</a:t>
            </a:r>
          </a:p>
          <a:p>
            <a:pPr indent="457200" algn="just">
              <a:buFont typeface="Arial" pitchFamily="34" charset="0"/>
              <a:buChar char="•"/>
            </a:pPr>
            <a:r>
              <a:rPr lang="en-CA" dirty="0" smtClean="0"/>
              <a:t>each row contains any number of table data cells (</a:t>
            </a:r>
            <a:r>
              <a:rPr lang="en-CA" b="1" dirty="0" smtClean="0"/>
              <a:t>&lt;td&gt;</a:t>
            </a:r>
            <a:r>
              <a:rPr lang="en-CA" dirty="0" smtClean="0"/>
              <a:t>)</a:t>
            </a:r>
          </a:p>
          <a:p>
            <a:pPr indent="457200" algn="just">
              <a:buFont typeface="Arial" pitchFamily="34" charset="0"/>
              <a:buChar char="•"/>
            </a:pPr>
            <a:r>
              <a:rPr lang="en-CA" dirty="0" smtClean="0"/>
              <a:t>Content goes inside of </a:t>
            </a:r>
            <a:r>
              <a:rPr lang="en-CA" b="1" dirty="0" smtClean="0"/>
              <a:t>&lt;td&gt;&lt;/td&gt; </a:t>
            </a:r>
            <a:r>
              <a:rPr lang="en-CA" dirty="0" smtClean="0"/>
              <a:t>tags</a:t>
            </a:r>
          </a:p>
          <a:p>
            <a:pPr indent="457200">
              <a:spcBef>
                <a:spcPts val="0"/>
              </a:spcBef>
              <a:spcAft>
                <a:spcPts val="0"/>
              </a:spcAft>
            </a:pPr>
            <a:r>
              <a:rPr lang="en-CA" dirty="0" smtClean="0">
                <a:solidFill>
                  <a:srgbClr val="C00000"/>
                </a:solidFill>
              </a:rPr>
              <a:t>	&lt;table&gt; </a:t>
            </a:r>
          </a:p>
          <a:p>
            <a:pPr indent="457200">
              <a:spcBef>
                <a:spcPts val="0"/>
              </a:spcBef>
              <a:spcAft>
                <a:spcPts val="0"/>
              </a:spcAft>
            </a:pPr>
            <a:r>
              <a:rPr lang="en-CA" dirty="0" smtClean="0">
                <a:solidFill>
                  <a:srgbClr val="C00000"/>
                </a:solidFill>
              </a:rPr>
              <a:t>	&lt;</a:t>
            </a:r>
            <a:r>
              <a:rPr lang="en-CA" dirty="0" err="1" smtClean="0">
                <a:solidFill>
                  <a:srgbClr val="C00000"/>
                </a:solidFill>
              </a:rPr>
              <a:t>tr</a:t>
            </a:r>
            <a:r>
              <a:rPr lang="en-CA" dirty="0" smtClean="0">
                <a:solidFill>
                  <a:srgbClr val="C00000"/>
                </a:solidFill>
              </a:rPr>
              <a:t>&gt;</a:t>
            </a:r>
            <a:br>
              <a:rPr lang="en-CA" dirty="0" smtClean="0">
                <a:solidFill>
                  <a:srgbClr val="C00000"/>
                </a:solidFill>
              </a:rPr>
            </a:br>
            <a:r>
              <a:rPr lang="en-CA" dirty="0" smtClean="0">
                <a:solidFill>
                  <a:srgbClr val="C00000"/>
                </a:solidFill>
              </a:rPr>
              <a:t>		&lt;td&gt;</a:t>
            </a:r>
            <a:r>
              <a:rPr lang="en-CA" dirty="0" smtClean="0">
                <a:solidFill>
                  <a:srgbClr val="00B0F0"/>
                </a:solidFill>
              </a:rPr>
              <a:t>The Death of Marat </a:t>
            </a:r>
            <a:r>
              <a:rPr lang="en-CA" dirty="0" smtClean="0">
                <a:solidFill>
                  <a:srgbClr val="C00000"/>
                </a:solidFill>
              </a:rPr>
              <a:t>&lt;/td&gt;</a:t>
            </a:r>
            <a:br>
              <a:rPr lang="en-CA" dirty="0" smtClean="0">
                <a:solidFill>
                  <a:srgbClr val="C00000"/>
                </a:solidFill>
              </a:rPr>
            </a:br>
            <a:r>
              <a:rPr lang="en-CA" dirty="0" smtClean="0">
                <a:solidFill>
                  <a:srgbClr val="C00000"/>
                </a:solidFill>
              </a:rPr>
              <a:t>	&lt;/</a:t>
            </a:r>
            <a:r>
              <a:rPr lang="en-CA" dirty="0" err="1" smtClean="0">
                <a:solidFill>
                  <a:srgbClr val="C00000"/>
                </a:solidFill>
              </a:rPr>
              <a:t>tr</a:t>
            </a:r>
            <a:r>
              <a:rPr lang="en-CA" dirty="0" smtClean="0">
                <a:solidFill>
                  <a:srgbClr val="C00000"/>
                </a:solidFill>
              </a:rPr>
              <a:t>&gt;</a:t>
            </a:r>
            <a:br>
              <a:rPr lang="en-CA" dirty="0" smtClean="0">
                <a:solidFill>
                  <a:srgbClr val="C00000"/>
                </a:solidFill>
              </a:rPr>
            </a:br>
            <a:r>
              <a:rPr lang="en-CA" dirty="0" smtClean="0">
                <a:solidFill>
                  <a:srgbClr val="C00000"/>
                </a:solidFill>
              </a:rPr>
              <a:t>	&lt;/table&gt;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Rows and cells</a:t>
            </a:r>
            <a:endParaRPr lang="en-CA" dirty="0"/>
          </a:p>
        </p:txBody>
      </p:sp>
      <p:sp>
        <p:nvSpPr>
          <p:cNvPr id="5" name="Right Arrow 4"/>
          <p:cNvSpPr/>
          <p:nvPr/>
        </p:nvSpPr>
        <p:spPr>
          <a:xfrm rot="13223472">
            <a:off x="4743976" y="4388089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5181600" y="4724400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content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Other Controls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0"/>
            <a:ext cx="7543800" cy="5257799"/>
          </a:xfrm>
        </p:spPr>
        <p:txBody>
          <a:bodyPr>
            <a:no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3200" dirty="0"/>
              <a:t>The &lt;progress&gt; and &lt;meter&gt; elements can be used to provide feedback to users</a:t>
            </a:r>
            <a:r>
              <a:rPr lang="en-US" sz="3200" dirty="0" smtClean="0"/>
              <a:t>,</a:t>
            </a:r>
          </a:p>
          <a:p>
            <a:pPr marL="804863" lvl="1" indent="-342900" algn="just">
              <a:buFont typeface="Arial"/>
              <a:buChar char="•"/>
            </a:pPr>
            <a:r>
              <a:rPr lang="en-US" sz="3200" dirty="0" smtClean="0"/>
              <a:t>but requires </a:t>
            </a:r>
            <a:r>
              <a:rPr lang="en-US" sz="3200" dirty="0"/>
              <a:t>JavaScript to function dynamically</a:t>
            </a:r>
            <a:r>
              <a:rPr lang="en-US" sz="3200" dirty="0" smtClean="0"/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en-US" sz="3200" dirty="0"/>
              <a:t>The &lt;output&gt; element can </a:t>
            </a:r>
            <a:r>
              <a:rPr lang="en-US" sz="3200" dirty="0" smtClean="0"/>
              <a:t>be used </a:t>
            </a:r>
            <a:r>
              <a:rPr lang="en-US" sz="3200" dirty="0"/>
              <a:t>to hold the output from a calculation</a:t>
            </a:r>
            <a:r>
              <a:rPr lang="en-US" sz="3200" dirty="0" smtClean="0"/>
              <a:t>.</a:t>
            </a:r>
          </a:p>
          <a:p>
            <a:pPr marL="342900" indent="-342900" algn="just">
              <a:buFont typeface="Arial"/>
              <a:buChar char="•"/>
            </a:pPr>
            <a:r>
              <a:rPr lang="en-US" sz="3200" dirty="0"/>
              <a:t>T</a:t>
            </a:r>
            <a:r>
              <a:rPr lang="en-US" sz="3200" dirty="0" smtClean="0"/>
              <a:t>he </a:t>
            </a:r>
            <a:r>
              <a:rPr lang="en-US" sz="3200" dirty="0"/>
              <a:t>&lt;</a:t>
            </a:r>
            <a:r>
              <a:rPr lang="en-US" sz="3200" dirty="0" err="1"/>
              <a:t>keygen</a:t>
            </a:r>
            <a:r>
              <a:rPr lang="en-US" sz="3200" dirty="0"/>
              <a:t>&gt; element can be used to hold </a:t>
            </a:r>
            <a:r>
              <a:rPr lang="en-US" sz="3200" dirty="0" smtClean="0"/>
              <a:t>a private </a:t>
            </a:r>
            <a:r>
              <a:rPr lang="en-US" sz="3200" dirty="0"/>
              <a:t>key for public-key encryption</a:t>
            </a:r>
          </a:p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You mean there’s more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06426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3200"/>
            <a:ext cx="7772400" cy="83819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Table and form accessibility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C2380-8F1A-4527-9367-FF8730FC3564}" type="datetime1">
              <a:rPr lang="en-US" smtClean="0"/>
              <a:t>15/11/2020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4F4DA-F87C-4336-8E21-1F73BC9DE523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C. R. Belavi, Department of CSE, HSIT, Nidaoshi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Web</a:t>
            </a:r>
            <a:r>
              <a:rPr lang="en-US" b="1" dirty="0" smtClean="0"/>
              <a:t> </a:t>
            </a:r>
            <a:r>
              <a:rPr lang="en-US" dirty="0"/>
              <a:t>A</a:t>
            </a:r>
            <a:r>
              <a:rPr lang="en-US" dirty="0" smtClean="0"/>
              <a:t>ccessibility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4400"/>
            <a:ext cx="8153400" cy="5257801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800" dirty="0" smtClean="0"/>
              <a:t> Not </a:t>
            </a:r>
            <a:r>
              <a:rPr lang="en-US" sz="2800" dirty="0"/>
              <a:t>all web users are able to view the content on web pages in the same </a:t>
            </a:r>
            <a:r>
              <a:rPr lang="en-US" sz="2800" dirty="0" smtClean="0"/>
              <a:t>manner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endParaRPr lang="en-US" sz="2800" dirty="0" smtClean="0"/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800" dirty="0" smtClean="0"/>
              <a:t> The </a:t>
            </a:r>
            <a:r>
              <a:rPr lang="en-US" sz="2800" dirty="0"/>
              <a:t>term </a:t>
            </a:r>
            <a:r>
              <a:rPr lang="en-US" sz="2800" b="1" dirty="0"/>
              <a:t>web accessibility </a:t>
            </a:r>
            <a:r>
              <a:rPr lang="en-US" sz="2800" dirty="0"/>
              <a:t>refers to the assistive technologies</a:t>
            </a:r>
            <a:r>
              <a:rPr lang="en-US" sz="2800" dirty="0" smtClean="0"/>
              <a:t>, various </a:t>
            </a:r>
            <a:r>
              <a:rPr lang="en-US" sz="2800" dirty="0"/>
              <a:t>features of HTML that work with those technologies, and different </a:t>
            </a:r>
            <a:r>
              <a:rPr lang="en-US" sz="2800" dirty="0" smtClean="0"/>
              <a:t>coding and </a:t>
            </a:r>
            <a:r>
              <a:rPr lang="en-US" sz="2800" dirty="0"/>
              <a:t>design practices that can make a site more usable for people with visual, mobility</a:t>
            </a:r>
            <a:r>
              <a:rPr lang="en-US" sz="2800" dirty="0" smtClean="0"/>
              <a:t>, auditory</a:t>
            </a:r>
            <a:r>
              <a:rPr lang="en-US" sz="2800" dirty="0"/>
              <a:t>, and cognitive </a:t>
            </a:r>
            <a:r>
              <a:rPr lang="en-US" sz="2800" dirty="0" smtClean="0"/>
              <a:t>disabilities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/>
              <a:t>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sz="2800" dirty="0" smtClean="0"/>
              <a:t> In </a:t>
            </a:r>
            <a:r>
              <a:rPr lang="en-US" sz="2800" dirty="0"/>
              <a:t>order to improve the accessibility of websites, the W3C created the </a:t>
            </a:r>
            <a:r>
              <a:rPr lang="en-US" sz="2800" b="1" dirty="0" smtClean="0"/>
              <a:t>Web Accessibility </a:t>
            </a:r>
            <a:r>
              <a:rPr lang="en-US" sz="2800" b="1" dirty="0"/>
              <a:t>Initiative (WAI</a:t>
            </a:r>
            <a:r>
              <a:rPr lang="en-US" sz="2800" b="1" dirty="0" smtClean="0"/>
              <a:t>)</a:t>
            </a:r>
          </a:p>
          <a:p>
            <a:pPr marL="342900" indent="-342900" algn="ctr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hlinkClick r:id="rId2"/>
              </a:rPr>
              <a:t>Web </a:t>
            </a:r>
            <a:r>
              <a:rPr lang="en-US" sz="2800" dirty="0">
                <a:hlinkClick r:id="rId2"/>
              </a:rPr>
              <a:t>Content </a:t>
            </a:r>
            <a:r>
              <a:rPr lang="en-US" sz="2800" dirty="0" smtClean="0">
                <a:hlinkClick r:id="rId2"/>
              </a:rPr>
              <a:t>Accessibility Guidelines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9338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792162"/>
          </a:xfrm>
        </p:spPr>
        <p:txBody>
          <a:bodyPr>
            <a:normAutofit/>
          </a:bodyPr>
          <a:lstStyle/>
          <a:p>
            <a:pPr marL="342900" indent="-342900" algn="ctr"/>
            <a:r>
              <a:rPr lang="en-US" sz="3600" dirty="0"/>
              <a:t>Web Content Accessibility Guidelines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838200"/>
            <a:ext cx="7696200" cy="5257800"/>
          </a:xfrm>
        </p:spPr>
        <p:txBody>
          <a:bodyPr>
            <a:no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800" dirty="0" smtClean="0"/>
              <a:t>Provide </a:t>
            </a:r>
            <a:r>
              <a:rPr lang="en-US" sz="2800" dirty="0"/>
              <a:t>text alternatives for any </a:t>
            </a:r>
            <a:r>
              <a:rPr lang="en-US" sz="2800" dirty="0" smtClean="0"/>
              <a:t>non-text </a:t>
            </a:r>
            <a:r>
              <a:rPr lang="en-US" sz="2800" dirty="0"/>
              <a:t>content so that it can be </a:t>
            </a:r>
            <a:r>
              <a:rPr lang="en-US" sz="2800" dirty="0" smtClean="0"/>
              <a:t>changed into </a:t>
            </a:r>
            <a:r>
              <a:rPr lang="en-US" sz="2800" dirty="0"/>
              <a:t>other forms people need, such as large print, braille, speech, symbols, </a:t>
            </a:r>
            <a:r>
              <a:rPr lang="en-US" sz="2800" dirty="0" smtClean="0"/>
              <a:t>or simpler </a:t>
            </a:r>
            <a:r>
              <a:rPr lang="en-US" sz="2800" dirty="0"/>
              <a:t>language.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800" dirty="0" smtClean="0"/>
              <a:t>Create </a:t>
            </a:r>
            <a:r>
              <a:rPr lang="en-US" sz="2800" dirty="0"/>
              <a:t>content that can be presented in different ways (for example </a:t>
            </a:r>
            <a:r>
              <a:rPr lang="en-US" sz="2800" dirty="0" smtClean="0"/>
              <a:t>simpler layout</a:t>
            </a:r>
            <a:r>
              <a:rPr lang="en-US" sz="2800" dirty="0"/>
              <a:t>) without losing information or structure.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800" dirty="0" smtClean="0"/>
              <a:t>Make </a:t>
            </a:r>
            <a:r>
              <a:rPr lang="en-US" sz="2800" dirty="0"/>
              <a:t>all functionality available from a keyboard.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800" dirty="0" smtClean="0"/>
              <a:t>Provide </a:t>
            </a:r>
            <a:r>
              <a:rPr lang="en-US" sz="2800" dirty="0"/>
              <a:t>ways to help users navigate, find content, and determine where </a:t>
            </a:r>
            <a:r>
              <a:rPr lang="en-US" sz="2800" dirty="0" smtClean="0"/>
              <a:t>they are.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64448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487362"/>
          </a:xfrm>
        </p:spPr>
        <p:txBody>
          <a:bodyPr>
            <a:normAutofit fontScale="90000"/>
          </a:bodyPr>
          <a:lstStyle/>
          <a:p>
            <a:pPr marL="342900" indent="-342900" algn="ctr"/>
            <a:r>
              <a:rPr lang="en-US" dirty="0" smtClean="0"/>
              <a:t>Accessible Tables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914401"/>
            <a:ext cx="7620000" cy="525780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Describe </a:t>
            </a:r>
            <a:r>
              <a:rPr lang="en-US" dirty="0"/>
              <a:t>the table’s content using the &lt;caption&gt; </a:t>
            </a:r>
            <a:r>
              <a:rPr lang="en-US" dirty="0" smtClean="0"/>
              <a:t>element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Connect the cells with a textual description in the </a:t>
            </a:r>
            <a:r>
              <a:rPr lang="en-US" dirty="0" smtClean="0"/>
              <a:t>header</a:t>
            </a:r>
          </a:p>
          <a:p>
            <a:pPr marL="457200" indent="-457200"/>
            <a:endParaRPr lang="en-US" dirty="0" smtClean="0"/>
          </a:p>
        </p:txBody>
      </p:sp>
      <p:pic>
        <p:nvPicPr>
          <p:cNvPr id="3" name="Picture 2" descr="Screen Shot 2014-02-04 at 11.07.18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790"/>
          <a:stretch/>
        </p:blipFill>
        <p:spPr>
          <a:xfrm>
            <a:off x="1676400" y="2209800"/>
            <a:ext cx="6248400" cy="35814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24407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487362"/>
          </a:xfrm>
        </p:spPr>
        <p:txBody>
          <a:bodyPr>
            <a:normAutofit fontScale="90000"/>
          </a:bodyPr>
          <a:lstStyle/>
          <a:p>
            <a:pPr marL="342900" indent="-342900" algn="ctr"/>
            <a:r>
              <a:rPr lang="en-US" dirty="0" smtClean="0"/>
              <a:t>Accessible Forms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4400" y="838201"/>
            <a:ext cx="7620000" cy="53340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Recall the </a:t>
            </a:r>
            <a:r>
              <a:rPr lang="en-US" dirty="0"/>
              <a:t>&lt;</a:t>
            </a:r>
            <a:r>
              <a:rPr lang="en-US" dirty="0" err="1"/>
              <a:t>fieldset</a:t>
            </a:r>
            <a:r>
              <a:rPr lang="en-US" dirty="0"/>
              <a:t>&gt;, &lt;legend&gt;, </a:t>
            </a:r>
            <a:r>
              <a:rPr lang="en-US" dirty="0" smtClean="0"/>
              <a:t>and &lt;</a:t>
            </a:r>
            <a:r>
              <a:rPr lang="en-US" dirty="0"/>
              <a:t>label</a:t>
            </a:r>
            <a:r>
              <a:rPr lang="en-US" dirty="0" smtClean="0"/>
              <a:t>&gt; elements.</a:t>
            </a:r>
          </a:p>
          <a:p>
            <a:pPr algn="just"/>
            <a:r>
              <a:rPr lang="en-US" dirty="0"/>
              <a:t>Each &lt;label&gt; element should be associated with a single input element.</a:t>
            </a:r>
            <a:endParaRPr lang="en-US" dirty="0" smtClean="0"/>
          </a:p>
        </p:txBody>
      </p:sp>
      <p:pic>
        <p:nvPicPr>
          <p:cNvPr id="4" name="Picture 3" descr="4071504028.ep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0600" y="2590800"/>
            <a:ext cx="6781800" cy="3429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8137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2971800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MICROFORMATS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Microformats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95401"/>
            <a:ext cx="7391400" cy="4572000"/>
          </a:xfrm>
        </p:spPr>
        <p:txBody>
          <a:bodyPr>
            <a:normAutofit/>
          </a:bodyPr>
          <a:lstStyle/>
          <a:p>
            <a:pPr algn="just"/>
            <a:r>
              <a:rPr lang="en-US" sz="3600" dirty="0" smtClean="0"/>
              <a:t>A </a:t>
            </a:r>
            <a:r>
              <a:rPr lang="en-US" sz="3600" b="1" dirty="0" err="1"/>
              <a:t>microformat</a:t>
            </a:r>
            <a:r>
              <a:rPr lang="en-US" sz="3600" b="1" dirty="0"/>
              <a:t> </a:t>
            </a:r>
            <a:r>
              <a:rPr lang="en-US" sz="3600" dirty="0"/>
              <a:t>is a small pattern of HTML markup and attributes </a:t>
            </a:r>
            <a:r>
              <a:rPr lang="en-US" sz="3600" dirty="0" smtClean="0"/>
              <a:t>to represent </a:t>
            </a:r>
            <a:r>
              <a:rPr lang="en-US" sz="3600" dirty="0"/>
              <a:t>common blocks of information such as people, events, and news stories </a:t>
            </a:r>
            <a:r>
              <a:rPr lang="en-US" sz="3600" dirty="0" smtClean="0"/>
              <a:t>so that </a:t>
            </a:r>
            <a:r>
              <a:rPr lang="en-US" sz="3600" dirty="0"/>
              <a:t>the information in them can be extracted and indexed by software agents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44253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792162"/>
          </a:xfrm>
        </p:spPr>
        <p:txBody>
          <a:bodyPr/>
          <a:lstStyle/>
          <a:p>
            <a:pPr algn="ctr"/>
            <a:r>
              <a:rPr lang="en-US" dirty="0" err="1" smtClean="0"/>
              <a:t>Microformat</a:t>
            </a:r>
            <a:endParaRPr lang="en-US" dirty="0"/>
          </a:p>
        </p:txBody>
      </p:sp>
      <p:pic>
        <p:nvPicPr>
          <p:cNvPr id="5" name="Content Placeholder 4" descr="4071504029.eps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1737" b="-11737"/>
          <a:stretch>
            <a:fillRect/>
          </a:stretch>
        </p:blipFill>
        <p:spPr>
          <a:xfrm>
            <a:off x="990600" y="1219200"/>
            <a:ext cx="7239000" cy="4495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7476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 smtClean="0"/>
              <a:t>A basic Example</a:t>
            </a:r>
            <a:endParaRPr lang="en-CA" dirty="0"/>
          </a:p>
        </p:txBody>
      </p:sp>
      <p:pic>
        <p:nvPicPr>
          <p:cNvPr id="120848" name="Picture 16" descr="T:\CompSci\Research\web development textbook\manuscript\19.FinalART\9780133407150_FinalArt\CH04\4071504002.e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031874" cy="530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868362"/>
          </a:xfrm>
        </p:spPr>
        <p:txBody>
          <a:bodyPr/>
          <a:lstStyle/>
          <a:p>
            <a:pPr algn="ctr"/>
            <a:r>
              <a:rPr lang="en-CA" dirty="0" smtClean="0"/>
              <a:t>With Table Headings</a:t>
            </a:r>
            <a:endParaRPr lang="en-CA" dirty="0"/>
          </a:p>
        </p:txBody>
      </p:sp>
      <p:sp>
        <p:nvSpPr>
          <p:cNvPr id="8" name="Left Brace 7"/>
          <p:cNvSpPr/>
          <p:nvPr/>
        </p:nvSpPr>
        <p:spPr>
          <a:xfrm>
            <a:off x="1295400" y="3352800"/>
            <a:ext cx="685800" cy="685800"/>
          </a:xfrm>
          <a:prstGeom prst="leftBrace">
            <a:avLst>
              <a:gd name="adj1" fmla="val 8333"/>
              <a:gd name="adj2" fmla="val 5211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914400" y="3516868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err="1" smtClean="0">
                <a:solidFill>
                  <a:srgbClr val="00B0F0"/>
                </a:solidFill>
              </a:rPr>
              <a:t>th</a:t>
            </a:r>
            <a:endParaRPr lang="en-CA" b="1" dirty="0">
              <a:solidFill>
                <a:srgbClr val="00B0F0"/>
              </a:solidFill>
            </a:endParaRPr>
          </a:p>
        </p:txBody>
      </p:sp>
      <p:pic>
        <p:nvPicPr>
          <p:cNvPr id="121873" name="Picture 17" descr="T:\CompSci\Research\web development textbook\manuscript\19.FinalART\9780133407150_FinalArt\CH04\4071504003.e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81100"/>
            <a:ext cx="5564435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868362"/>
          </a:xfrm>
        </p:spPr>
        <p:txBody>
          <a:bodyPr/>
          <a:lstStyle/>
          <a:p>
            <a:pPr algn="ctr"/>
            <a:r>
              <a:rPr lang="en-CA" dirty="0" smtClean="0"/>
              <a:t>Why  Table Headings</a:t>
            </a:r>
            <a:endParaRPr lang="en-CA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620000" cy="4525963"/>
          </a:xfrm>
        </p:spPr>
        <p:txBody>
          <a:bodyPr>
            <a:normAutofit/>
          </a:bodyPr>
          <a:lstStyle/>
          <a:p>
            <a:pPr algn="just"/>
            <a:r>
              <a:rPr lang="en-CA" sz="3200" dirty="0" smtClean="0"/>
              <a:t>A table heading &lt;</a:t>
            </a:r>
            <a:r>
              <a:rPr lang="en-CA" sz="3200" dirty="0" err="1" smtClean="0"/>
              <a:t>th</a:t>
            </a:r>
            <a:r>
              <a:rPr lang="en-CA" sz="3200" dirty="0" smtClean="0"/>
              <a:t>&gt;</a:t>
            </a:r>
          </a:p>
          <a:p>
            <a:pPr indent="457200" algn="just">
              <a:buFont typeface="Arial" pitchFamily="34" charset="0"/>
              <a:buChar char="•"/>
            </a:pPr>
            <a:r>
              <a:rPr lang="en-CA" sz="3200" dirty="0" smtClean="0"/>
              <a:t>Browsers tend to make the content within a &lt;</a:t>
            </a:r>
            <a:r>
              <a:rPr lang="en-CA" sz="3200" dirty="0" err="1" smtClean="0"/>
              <a:t>th</a:t>
            </a:r>
            <a:r>
              <a:rPr lang="en-CA" sz="3200" dirty="0" smtClean="0"/>
              <a:t>&gt; element bold</a:t>
            </a:r>
          </a:p>
          <a:p>
            <a:pPr indent="457200" algn="just">
              <a:buFont typeface="Arial" pitchFamily="34" charset="0"/>
              <a:buChar char="•"/>
            </a:pPr>
            <a:r>
              <a:rPr lang="en-CA" sz="3200" dirty="0" smtClean="0"/>
              <a:t>&lt;</a:t>
            </a:r>
            <a:r>
              <a:rPr lang="en-CA" sz="3200" dirty="0" err="1" smtClean="0"/>
              <a:t>th</a:t>
            </a:r>
            <a:r>
              <a:rPr lang="en-CA" sz="3200" dirty="0" smtClean="0"/>
              <a:t>&gt; element for accessibility (it helps those using screen readers)</a:t>
            </a:r>
          </a:p>
          <a:p>
            <a:pPr indent="457200" algn="just">
              <a:buFont typeface="Arial" pitchFamily="34" charset="0"/>
              <a:buChar char="•"/>
            </a:pPr>
            <a:r>
              <a:rPr lang="en-CA" sz="3200" dirty="0" smtClean="0"/>
              <a:t>Provides some semantic info about the row being a row of headers</a:t>
            </a:r>
          </a:p>
          <a:p>
            <a:pPr indent="457200"/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Spanning Rows and Columns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CA" dirty="0" smtClean="0"/>
              <a:t>Span </a:t>
            </a:r>
            <a:r>
              <a:rPr lang="en-CA" dirty="0" err="1" smtClean="0"/>
              <a:t>Span</a:t>
            </a:r>
            <a:r>
              <a:rPr lang="en-CA" dirty="0" smtClean="0"/>
              <a:t> </a:t>
            </a:r>
            <a:r>
              <a:rPr lang="en-CA" dirty="0" err="1" smtClean="0"/>
              <a:t>Span</a:t>
            </a:r>
            <a:r>
              <a:rPr lang="en-CA" dirty="0" smtClean="0"/>
              <a:t> a Row</a:t>
            </a:r>
            <a:endParaRPr lang="en-CA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3200400" cy="4525963"/>
          </a:xfrm>
        </p:spPr>
        <p:txBody>
          <a:bodyPr>
            <a:normAutofit/>
          </a:bodyPr>
          <a:lstStyle/>
          <a:p>
            <a:r>
              <a:rPr lang="en-CA" dirty="0" smtClean="0"/>
              <a:t>Each row must have the same number of &lt;td&gt; or &lt;</a:t>
            </a:r>
            <a:r>
              <a:rPr lang="en-CA" dirty="0" err="1" smtClean="0"/>
              <a:t>th</a:t>
            </a:r>
            <a:r>
              <a:rPr lang="en-CA" dirty="0" smtClean="0"/>
              <a:t>&gt; containers. If you want a given cell to cover several columns or rows, </a:t>
            </a:r>
          </a:p>
          <a:p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use the </a:t>
            </a:r>
            <a:r>
              <a:rPr lang="en-CA" b="1" dirty="0" err="1" smtClean="0"/>
              <a:t>colspan</a:t>
            </a:r>
            <a:r>
              <a:rPr lang="en-CA" b="1" dirty="0" smtClean="0"/>
              <a:t> or </a:t>
            </a:r>
            <a:r>
              <a:rPr lang="en-CA" b="1" dirty="0" err="1" smtClean="0"/>
              <a:t>rowspan</a:t>
            </a:r>
            <a:r>
              <a:rPr lang="en-CA" b="1" dirty="0" smtClean="0"/>
              <a:t> attributes</a:t>
            </a:r>
            <a:endParaRPr lang="en-CA" dirty="0" smtClean="0"/>
          </a:p>
        </p:txBody>
      </p:sp>
      <p:sp>
        <p:nvSpPr>
          <p:cNvPr id="6" name="Right Arrow 5"/>
          <p:cNvSpPr/>
          <p:nvPr/>
        </p:nvSpPr>
        <p:spPr>
          <a:xfrm rot="19706168">
            <a:off x="2895352" y="4563075"/>
            <a:ext cx="1917615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3920" name="Picture 16" descr="T:\CompSci\Research\web development textbook\manuscript\19.FinalART\9780133407150_FinalArt\CH04\4071504004.e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5500" y="1676400"/>
            <a:ext cx="540303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2031</Words>
  <Application>Microsoft Office PowerPoint</Application>
  <PresentationFormat>On-screen Show (4:3)</PresentationFormat>
  <Paragraphs>327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S. J. P. N. TRUST’S HIRASUGAR INSTITUTE OF TECHNOLOGY, NIDASOSHI Accredited at 'A' Grade by NAAC  Programmes Accredited by NBA: CSE, ECE, EEE &amp; ME.</vt:lpstr>
      <vt:lpstr>Slide 2</vt:lpstr>
      <vt:lpstr>HTML Tables</vt:lpstr>
      <vt:lpstr>HTML Tables</vt:lpstr>
      <vt:lpstr>Tables Basics </vt:lpstr>
      <vt:lpstr>A basic Example</vt:lpstr>
      <vt:lpstr>With Table Headings</vt:lpstr>
      <vt:lpstr>Why  Table Headings</vt:lpstr>
      <vt:lpstr>Spanning Rows and Columns</vt:lpstr>
      <vt:lpstr>Using Tables for Layout</vt:lpstr>
      <vt:lpstr>Example Table layouts</vt:lpstr>
      <vt:lpstr>Additional table tags</vt:lpstr>
      <vt:lpstr>Styling Tables</vt:lpstr>
      <vt:lpstr>Styling Tables</vt:lpstr>
      <vt:lpstr>Styling Tables</vt:lpstr>
      <vt:lpstr>Styling Tables</vt:lpstr>
      <vt:lpstr>Nth-Child</vt:lpstr>
      <vt:lpstr>Slide 18</vt:lpstr>
      <vt:lpstr>HTML Forms</vt:lpstr>
      <vt:lpstr>Form Structure</vt:lpstr>
      <vt:lpstr>How forms interact with servers</vt:lpstr>
      <vt:lpstr>Query Strings</vt:lpstr>
      <vt:lpstr>URL encoding</vt:lpstr>
      <vt:lpstr>&lt;form&gt; element</vt:lpstr>
      <vt:lpstr>GET vs POST</vt:lpstr>
      <vt:lpstr>GET vs POST</vt:lpstr>
      <vt:lpstr>Slide 27</vt:lpstr>
      <vt:lpstr>Form-Related HTML Elements</vt:lpstr>
      <vt:lpstr>Text Input Controls</vt:lpstr>
      <vt:lpstr>Text Input Controls</vt:lpstr>
      <vt:lpstr>Text Input Controls</vt:lpstr>
      <vt:lpstr>HTML5 advanced controls</vt:lpstr>
      <vt:lpstr>Select Lists</vt:lpstr>
      <vt:lpstr>Select Lists</vt:lpstr>
      <vt:lpstr>Which Value to send</vt:lpstr>
      <vt:lpstr>Radio Buttons</vt:lpstr>
      <vt:lpstr>Radio Buttons</vt:lpstr>
      <vt:lpstr>Checkboxes</vt:lpstr>
      <vt:lpstr>Checkboxes</vt:lpstr>
      <vt:lpstr>Button Controls</vt:lpstr>
      <vt:lpstr>Button Controls</vt:lpstr>
      <vt:lpstr>Specialized Controls</vt:lpstr>
      <vt:lpstr>Number and Range</vt:lpstr>
      <vt:lpstr>Number and Range</vt:lpstr>
      <vt:lpstr>Color</vt:lpstr>
      <vt:lpstr>Date and Time Controls</vt:lpstr>
      <vt:lpstr>HTML5 Date and Time Controls</vt:lpstr>
      <vt:lpstr>HTML5 Date and Time Controls</vt:lpstr>
      <vt:lpstr>HTML Controls</vt:lpstr>
      <vt:lpstr>Other Controls</vt:lpstr>
      <vt:lpstr>Table and form accessibility</vt:lpstr>
      <vt:lpstr>Web Accessibility</vt:lpstr>
      <vt:lpstr>Web Content Accessibility Guidelines</vt:lpstr>
      <vt:lpstr>Accessible Tables</vt:lpstr>
      <vt:lpstr>Accessible Forms</vt:lpstr>
      <vt:lpstr>Slide 56</vt:lpstr>
      <vt:lpstr>Microformats</vt:lpstr>
      <vt:lpstr>Microformat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- II</dc:title>
  <dc:creator>Sumedh</dc:creator>
  <cp:lastModifiedBy>Sumedh</cp:lastModifiedBy>
  <cp:revision>54</cp:revision>
  <dcterms:created xsi:type="dcterms:W3CDTF">2020-10-22T09:22:01Z</dcterms:created>
  <dcterms:modified xsi:type="dcterms:W3CDTF">2020-11-15T13:20:54Z</dcterms:modified>
</cp:coreProperties>
</file>