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262" r:id="rId3"/>
    <p:sldId id="263" r:id="rId4"/>
    <p:sldId id="264" r:id="rId5"/>
    <p:sldId id="265" r:id="rId6"/>
    <p:sldId id="267" r:id="rId7"/>
    <p:sldId id="268" r:id="rId8"/>
    <p:sldId id="269" r:id="rId9"/>
    <p:sldId id="270" r:id="rId10"/>
    <p:sldId id="272" r:id="rId11"/>
    <p:sldId id="273" r:id="rId12"/>
    <p:sldId id="274" r:id="rId13"/>
    <p:sldId id="275" r:id="rId14"/>
    <p:sldId id="277" r:id="rId15"/>
    <p:sldId id="278" r:id="rId16"/>
    <p:sldId id="279" r:id="rId17"/>
    <p:sldId id="280" r:id="rId18"/>
    <p:sldId id="281" r:id="rId19"/>
    <p:sldId id="283" r:id="rId20"/>
    <p:sldId id="284" r:id="rId21"/>
    <p:sldId id="285" r:id="rId22"/>
    <p:sldId id="286" r:id="rId23"/>
    <p:sldId id="288" r:id="rId24"/>
    <p:sldId id="289" r:id="rId25"/>
    <p:sldId id="291" r:id="rId26"/>
    <p:sldId id="292" r:id="rId27"/>
    <p:sldId id="293" r:id="rId28"/>
    <p:sldId id="294" r:id="rId29"/>
    <p:sldId id="296" r:id="rId30"/>
    <p:sldId id="297" r:id="rId31"/>
    <p:sldId id="298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9B342-6036-466B-9890-9A0D2D36596E}" type="datetimeFigureOut">
              <a:rPr lang="en-US" smtClean="0"/>
              <a:pPr/>
              <a:t>18/11/2020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03098-6D58-44C0-8A71-59000D3CE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03098-6D58-44C0-8A71-59000D3CEDF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DF80-3DD0-49AE-B522-D13DC3F29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DF80-3DD0-49AE-B522-D13DC3F29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DF80-3DD0-49AE-B522-D13DC3F29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2238"/>
            <a:ext cx="7772400" cy="10207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6400800" cy="4525963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2200">
                <a:solidFill>
                  <a:schemeClr val="tx1"/>
                </a:solidFill>
              </a:defRPr>
            </a:lvl1pPr>
            <a:lvl2pPr marL="461963" indent="-4763">
              <a:spcAft>
                <a:spcPts val="1200"/>
              </a:spcAft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6363" indent="-4763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914400" y="838200"/>
            <a:ext cx="6400800" cy="304800"/>
          </a:xfrm>
        </p:spPr>
        <p:txBody>
          <a:bodyPr>
            <a:normAutofit/>
          </a:bodyPr>
          <a:lstStyle>
            <a:lvl1pPr>
              <a:buNone/>
              <a:defRPr sz="1500">
                <a:latin typeface="Rockwell" pitchFamily="18" charset="0"/>
              </a:defRPr>
            </a:lvl1pPr>
          </a:lstStyle>
          <a:p>
            <a:pPr lvl="0"/>
            <a:r>
              <a:rPr lang="en-US" dirty="0"/>
              <a:t>Enter subtitle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DF80-3DD0-49AE-B522-D13DC3F29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DF80-3DD0-49AE-B522-D13DC3F29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DF80-3DD0-49AE-B522-D13DC3F29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DF80-3DD0-49AE-B522-D13DC3F29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DF80-3DD0-49AE-B522-D13DC3F29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DF80-3DD0-49AE-B522-D13DC3F29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DF80-3DD0-49AE-B522-D13DC3F29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DF80-3DD0-49AE-B522-D13DC3F29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Prof. C. R. Belavi, Department of CSE, HSIT, Nidaoshi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1DF80-3DD0-49AE-B522-D13DC3F29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76200" y="228600"/>
            <a:ext cx="9067800" cy="1143000"/>
          </a:xfrm>
        </p:spPr>
        <p:txBody>
          <a:bodyPr>
            <a:normAutofit fontScale="90000"/>
          </a:bodyPr>
          <a:lstStyle/>
          <a:p>
            <a:pPr fontAlgn="t"/>
            <a:r>
              <a:rPr lang="en-US" sz="2200" b="1" dirty="0" smtClean="0">
                <a:solidFill>
                  <a:srgbClr val="0070C0"/>
                </a:solidFill>
              </a:rPr>
              <a:t>S. J. P. N. TRUST’S</a:t>
            </a:r>
            <a:br>
              <a:rPr lang="en-US" sz="2200" b="1" dirty="0" smtClean="0">
                <a:solidFill>
                  <a:srgbClr val="0070C0"/>
                </a:solidFill>
              </a:rPr>
            </a:br>
            <a:r>
              <a:rPr lang="en-US" sz="2200" b="1" dirty="0" smtClean="0">
                <a:solidFill>
                  <a:srgbClr val="0070C0"/>
                </a:solidFill>
              </a:rPr>
              <a:t>HIRASUGAR INSTITUTE OF TECHNOLOGY, NIDASOSHI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IN" sz="1800" b="1" dirty="0" smtClean="0">
                <a:solidFill>
                  <a:srgbClr val="FF0000"/>
                </a:solidFill>
              </a:rPr>
              <a:t>Accredited at 'A' Grade by NAAC </a:t>
            </a: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IN" sz="1800" b="1" dirty="0" smtClean="0">
                <a:solidFill>
                  <a:srgbClr val="FF0000"/>
                </a:solidFill>
              </a:rPr>
              <a:t>Programmes Accredited by NBA: CSE, ECE, EEE &amp; ME.</a:t>
            </a:r>
            <a:endParaRPr 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04800" y="1295400"/>
            <a:ext cx="8453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libri" pitchFamily="34" charset="0"/>
              </a:rPr>
              <a:t>Department of Computer Science &amp; Engineering</a:t>
            </a:r>
          </a:p>
        </p:txBody>
      </p:sp>
      <p:pic>
        <p:nvPicPr>
          <p:cNvPr id="2053" name="Picture 2" descr="Description: hit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94932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28600" y="2057400"/>
            <a:ext cx="8686800" cy="1775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kumimoji="0" lang="en-US" sz="4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kumimoji="0" lang="en-US" sz="4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Course: Web</a:t>
            </a:r>
            <a:r>
              <a:rPr kumimoji="0" lang="en-US" sz="49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Technology &amp; It’s Applications</a:t>
            </a:r>
            <a:r>
              <a:rPr lang="en-US" sz="4900" dirty="0" smtClean="0">
                <a:latin typeface="+mj-lt"/>
                <a:ea typeface="+mj-ea"/>
                <a:cs typeface="+mj-cs"/>
              </a:rPr>
              <a:t> </a:t>
            </a:r>
            <a:r>
              <a:rPr kumimoji="0" lang="en-US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(18CS71)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Module 3: </a:t>
            </a:r>
            <a:r>
              <a:rPr lang="en-US" sz="61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Introduction </a:t>
            </a:r>
            <a:r>
              <a:rPr lang="en-US" sz="610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to JavaScript </a:t>
            </a:r>
            <a:r>
              <a:rPr lang="en-US" sz="61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&amp; PHP </a:t>
            </a:r>
            <a:endParaRPr lang="en-US" sz="6100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8006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Prof. C. R. Belavi</a:t>
            </a:r>
          </a:p>
          <a:p>
            <a:pPr algn="ctr"/>
            <a:r>
              <a:rPr lang="en-US" sz="3200" dirty="0" smtClean="0"/>
              <a:t>Asst. Prof. , Dept. of Computer Science &amp; </a:t>
            </a:r>
            <a:r>
              <a:rPr lang="en-US" sz="3200" dirty="0" err="1" smtClean="0"/>
              <a:t>Engg</a:t>
            </a:r>
            <a:r>
              <a:rPr lang="en-US" sz="3200" dirty="0" smtClean="0"/>
              <a:t>.,</a:t>
            </a:r>
          </a:p>
          <a:p>
            <a:pPr algn="ctr"/>
            <a:r>
              <a:rPr lang="en-US" sz="3200" dirty="0" smtClean="0"/>
              <a:t>Hirasugar Institute of Technology, Nidasoshi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4876800" cy="365125"/>
          </a:xfrm>
        </p:spPr>
        <p:txBody>
          <a:bodyPr/>
          <a:lstStyle/>
          <a:p>
            <a:r>
              <a:rPr lang="en-US" dirty="0" smtClean="0"/>
              <a:t>Prof. C. R. Belavi, Department of CSE, HSIT, 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Variables and Data Types 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Variables in JavaScript are </a:t>
            </a:r>
            <a:r>
              <a:rPr lang="en-US" b="1" dirty="0"/>
              <a:t>dynamically typed</a:t>
            </a:r>
          </a:p>
          <a:p>
            <a:r>
              <a:rPr lang="en-US" dirty="0"/>
              <a:t> This simplifies variable declarations, since we do not require the familiar data-type identifiers</a:t>
            </a:r>
          </a:p>
          <a:p>
            <a:r>
              <a:rPr lang="en-US" dirty="0"/>
              <a:t>Instead  we simply use the </a:t>
            </a:r>
            <a:r>
              <a:rPr lang="en-US" b="1" dirty="0" err="1"/>
              <a:t>var</a:t>
            </a:r>
            <a:r>
              <a:rPr lang="en-US" dirty="0"/>
              <a:t> keyword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119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Variables and Data Types </a:t>
            </a:r>
            <a:endParaRPr lang="en-US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Example variable declarations and Assignments</a:t>
            </a:r>
          </a:p>
        </p:txBody>
      </p:sp>
      <p:pic>
        <p:nvPicPr>
          <p:cNvPr id="6" name="Content Placeholder 5" descr="4812608007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653" r="-3653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3739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Variables and Data Types 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258000" cy="4525963"/>
          </a:xfrm>
        </p:spPr>
        <p:txBody>
          <a:bodyPr/>
          <a:lstStyle/>
          <a:p>
            <a:r>
              <a:rPr lang="en-US" dirty="0"/>
              <a:t> two basic data types: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 reference types  (usually referred to as objects) and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 primitive types</a:t>
            </a:r>
          </a:p>
          <a:p>
            <a:r>
              <a:rPr lang="en-US" dirty="0"/>
              <a:t> Primitive types represent simple forms of data.</a:t>
            </a:r>
          </a:p>
          <a:p>
            <a:pPr marL="342900" indent="-342900">
              <a:buFont typeface="Arial"/>
              <a:buChar char="•"/>
            </a:pPr>
            <a:r>
              <a:rPr lang="en-US" b="1" dirty="0"/>
              <a:t>Boolean, Number, String, </a:t>
            </a:r>
            <a:r>
              <a:rPr lang="mr-IN" b="1" dirty="0"/>
              <a:t>…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Types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3333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Variables and Data Types </a:t>
            </a:r>
            <a:endParaRPr lang="en-US" dirty="0">
              <a:effectLst/>
            </a:endParaRPr>
          </a:p>
        </p:txBody>
      </p:sp>
      <p:pic>
        <p:nvPicPr>
          <p:cNvPr id="5" name="Content Placeholder 4" descr="4812608008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641" r="-4641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Reference</a:t>
            </a:r>
            <a:r>
              <a:rPr lang="en-US" baseline="0" dirty="0"/>
              <a:t> </a:t>
            </a:r>
            <a:r>
              <a:rPr lang="en-US" dirty="0"/>
              <a:t>Types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5522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JavaScript Output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alert("Hello world");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2544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JavaScript Output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var</a:t>
            </a:r>
            <a:r>
              <a:rPr lang="en-US" dirty="0"/>
              <a:t> name = "Randy";</a:t>
            </a:r>
          </a:p>
          <a:p>
            <a:r>
              <a:rPr lang="en-US" b="1" dirty="0" err="1"/>
              <a:t>document.write</a:t>
            </a:r>
            <a:r>
              <a:rPr lang="en-US" dirty="0"/>
              <a:t>("&lt;h1&gt;Title&lt;/h1&gt;");</a:t>
            </a:r>
          </a:p>
          <a:p>
            <a:r>
              <a:rPr lang="en-US" dirty="0"/>
              <a:t>// this uses the concatenate operator (+)</a:t>
            </a:r>
          </a:p>
          <a:p>
            <a:r>
              <a:rPr lang="en-US" b="1" dirty="0" err="1"/>
              <a:t>document.write</a:t>
            </a:r>
            <a:r>
              <a:rPr lang="en-US" dirty="0"/>
              <a:t>("Hello " + name + " and welcome");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685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JavaScript Output</a:t>
            </a:r>
            <a:endParaRPr lang="en-US" sz="320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alert() Displays content within a pop-up box.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/>
              <a:t>console.log</a:t>
            </a:r>
            <a:r>
              <a:rPr lang="en-US" dirty="0"/>
              <a:t>() Displays content in the Browser’s JavaScript console.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/>
              <a:t>document.write</a:t>
            </a:r>
            <a:r>
              <a:rPr lang="en-US" dirty="0"/>
              <a:t>() Outputs the content (as markup) directly to the HTML document.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5532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JavaScript Output</a:t>
            </a:r>
            <a:endParaRPr lang="en-US" sz="320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Chrome JavaScript Console</a:t>
            </a:r>
          </a:p>
        </p:txBody>
      </p:sp>
      <p:pic>
        <p:nvPicPr>
          <p:cNvPr id="6" name="Content Placeholder 5" descr="4812608009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400" r="-3400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6945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JavaScript Output</a:t>
            </a:r>
            <a:endParaRPr lang="en-US" sz="320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Fun with </a:t>
            </a:r>
            <a:r>
              <a:rPr lang="en-US" dirty="0" err="1"/>
              <a:t>document.write</a:t>
            </a:r>
            <a:r>
              <a:rPr lang="en-US" dirty="0"/>
              <a:t>()</a:t>
            </a:r>
          </a:p>
        </p:txBody>
      </p:sp>
      <p:pic>
        <p:nvPicPr>
          <p:cNvPr id="5" name="Content Placeholder 4" descr="4812608010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3841" r="-23841"/>
          <a:stretch>
            <a:fillRect/>
          </a:stretch>
        </p:blipFill>
        <p:spPr/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8916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Conditionals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546032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A82233"/>
                </a:solidFill>
              </a:rPr>
              <a:t>if (</a:t>
            </a:r>
            <a:r>
              <a:rPr lang="en-US" dirty="0" err="1"/>
              <a:t>hourOfDay</a:t>
            </a:r>
            <a:r>
              <a:rPr lang="en-US" dirty="0"/>
              <a:t> &gt; 4 &amp;&amp; </a:t>
            </a:r>
            <a:r>
              <a:rPr lang="en-US" dirty="0" err="1"/>
              <a:t>hourOfDay</a:t>
            </a:r>
            <a:r>
              <a:rPr lang="en-US" dirty="0"/>
              <a:t> &lt; 12) {</a:t>
            </a:r>
          </a:p>
          <a:p>
            <a:r>
              <a:rPr lang="en-US" dirty="0"/>
              <a:t>	greeting = "Good Morning";</a:t>
            </a:r>
          </a:p>
          <a:p>
            <a:r>
              <a:rPr lang="en-US" dirty="0"/>
              <a:t>}</a:t>
            </a:r>
          </a:p>
          <a:p>
            <a:r>
              <a:rPr lang="en-US" b="1" dirty="0">
                <a:solidFill>
                  <a:srgbClr val="A82233"/>
                </a:solidFill>
              </a:rPr>
              <a:t>else if (</a:t>
            </a:r>
            <a:r>
              <a:rPr lang="en-US" dirty="0" err="1"/>
              <a:t>hourOfDay</a:t>
            </a:r>
            <a:r>
              <a:rPr lang="en-US" dirty="0"/>
              <a:t> &gt;= 12 &amp;&amp; </a:t>
            </a:r>
            <a:r>
              <a:rPr lang="en-US" dirty="0" err="1"/>
              <a:t>hourOfDay</a:t>
            </a:r>
            <a:r>
              <a:rPr lang="en-US" dirty="0"/>
              <a:t> &lt; 18) {</a:t>
            </a:r>
          </a:p>
          <a:p>
            <a:r>
              <a:rPr lang="en-US" dirty="0"/>
              <a:t>	greeting = "Good Afternoon";</a:t>
            </a:r>
          </a:p>
          <a:p>
            <a:r>
              <a:rPr lang="en-US" dirty="0"/>
              <a:t>}</a:t>
            </a:r>
          </a:p>
          <a:p>
            <a:r>
              <a:rPr lang="en-US" b="1" dirty="0">
                <a:solidFill>
                  <a:srgbClr val="A82233"/>
                </a:solidFill>
              </a:rPr>
              <a:t>else {</a:t>
            </a:r>
          </a:p>
          <a:p>
            <a:r>
              <a:rPr lang="en-US" dirty="0"/>
              <a:t>	greeting = "Good Evening";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If, else if, else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7548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What is JavaScript &amp; What Can It Do? </a:t>
            </a:r>
            <a:endParaRPr lang="en-US" sz="3200" dirty="0"/>
          </a:p>
        </p:txBody>
      </p:sp>
      <p:pic>
        <p:nvPicPr>
          <p:cNvPr id="5" name="Content Placeholder 4" descr="4812608001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4865" b="-4865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Client-Side Scripting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844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Conditionals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546032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A82233"/>
                </a:solidFill>
              </a:rPr>
              <a:t>switch</a:t>
            </a:r>
            <a:r>
              <a:rPr lang="en-US" dirty="0"/>
              <a:t> (</a:t>
            </a:r>
            <a:r>
              <a:rPr lang="en-US" dirty="0" err="1"/>
              <a:t>artType</a:t>
            </a:r>
            <a:r>
              <a:rPr lang="en-US" dirty="0"/>
              <a:t>)</a:t>
            </a:r>
            <a:r>
              <a:rPr lang="en-US" b="1" dirty="0">
                <a:solidFill>
                  <a:srgbClr val="A82233"/>
                </a:solidFill>
              </a:rPr>
              <a:t> {</a:t>
            </a:r>
          </a:p>
          <a:p>
            <a:r>
              <a:rPr lang="en-US" dirty="0"/>
              <a:t>	</a:t>
            </a:r>
            <a:r>
              <a:rPr lang="en-US" b="1" dirty="0">
                <a:solidFill>
                  <a:srgbClr val="A82233"/>
                </a:solidFill>
              </a:rPr>
              <a:t>case</a:t>
            </a:r>
            <a:r>
              <a:rPr lang="en-US" dirty="0"/>
              <a:t> "PT":</a:t>
            </a:r>
          </a:p>
          <a:p>
            <a:r>
              <a:rPr lang="en-US" dirty="0"/>
              <a:t>		output = "Painting";</a:t>
            </a:r>
          </a:p>
          <a:p>
            <a:r>
              <a:rPr lang="en-US" dirty="0"/>
              <a:t>		break;</a:t>
            </a:r>
          </a:p>
          <a:p>
            <a:r>
              <a:rPr lang="en-US" dirty="0">
                <a:solidFill>
                  <a:srgbClr val="A82233"/>
                </a:solidFill>
              </a:rPr>
              <a:t>	</a:t>
            </a:r>
            <a:r>
              <a:rPr lang="en-US" b="1" dirty="0">
                <a:solidFill>
                  <a:srgbClr val="A82233"/>
                </a:solidFill>
              </a:rPr>
              <a:t>case</a:t>
            </a:r>
            <a:r>
              <a:rPr lang="en-US" dirty="0">
                <a:solidFill>
                  <a:srgbClr val="A82233"/>
                </a:solidFill>
              </a:rPr>
              <a:t> </a:t>
            </a:r>
            <a:r>
              <a:rPr lang="en-US" dirty="0"/>
              <a:t>"SC":</a:t>
            </a:r>
          </a:p>
          <a:p>
            <a:r>
              <a:rPr lang="en-US" dirty="0"/>
              <a:t>		output = "Sculpture";</a:t>
            </a:r>
          </a:p>
          <a:p>
            <a:r>
              <a:rPr lang="en-US" dirty="0"/>
              <a:t>		break;</a:t>
            </a:r>
          </a:p>
          <a:p>
            <a:r>
              <a:rPr lang="en-US" dirty="0">
                <a:solidFill>
                  <a:srgbClr val="A82233"/>
                </a:solidFill>
              </a:rPr>
              <a:t>	</a:t>
            </a:r>
            <a:r>
              <a:rPr lang="en-US" b="1" dirty="0">
                <a:solidFill>
                  <a:srgbClr val="A82233"/>
                </a:solidFill>
              </a:rPr>
              <a:t>default</a:t>
            </a:r>
            <a:r>
              <a:rPr lang="en-US" dirty="0">
                <a:solidFill>
                  <a:srgbClr val="A82233"/>
                </a:solidFill>
              </a:rPr>
              <a:t>:</a:t>
            </a:r>
          </a:p>
          <a:p>
            <a:r>
              <a:rPr lang="en-US" dirty="0"/>
              <a:t>	output = "Other";</a:t>
            </a:r>
          </a:p>
          <a:p>
            <a:r>
              <a:rPr lang="en-US" b="1" dirty="0">
                <a:solidFill>
                  <a:srgbClr val="A82233"/>
                </a:solidFill>
              </a:rPr>
              <a:t>}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switch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1114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Conditionals</a:t>
            </a:r>
            <a:endParaRPr lang="en-US" sz="320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Conditional Assignment</a:t>
            </a:r>
          </a:p>
        </p:txBody>
      </p:sp>
      <p:pic>
        <p:nvPicPr>
          <p:cNvPr id="6" name="Content Placeholder 5" descr="4812608011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13054" b="-113054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5633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Conditionals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In JavaScript, a value is said to be </a:t>
            </a:r>
            <a:r>
              <a:rPr lang="en-US" b="1" dirty="0" err="1"/>
              <a:t>truthy</a:t>
            </a:r>
            <a:r>
              <a:rPr lang="en-US" dirty="0"/>
              <a:t>  if it translates to true, while a value is said to be </a:t>
            </a:r>
            <a:r>
              <a:rPr lang="en-US" b="1" dirty="0" err="1"/>
              <a:t>falsy</a:t>
            </a:r>
            <a:r>
              <a:rPr lang="en-US" dirty="0"/>
              <a:t>  if it translates to false.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 Almost all values in JavaScript are </a:t>
            </a:r>
            <a:r>
              <a:rPr lang="en-US" dirty="0" err="1"/>
              <a:t>truthy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false, null, "", '', 0, </a:t>
            </a:r>
            <a:r>
              <a:rPr lang="en-US" dirty="0" err="1"/>
              <a:t>NaN</a:t>
            </a:r>
            <a:r>
              <a:rPr lang="en-US" dirty="0"/>
              <a:t>, and undefined are </a:t>
            </a:r>
            <a:r>
              <a:rPr lang="en-US" dirty="0" err="1"/>
              <a:t>falsy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Truthy</a:t>
            </a:r>
            <a:r>
              <a:rPr lang="en-US" dirty="0"/>
              <a:t> and </a:t>
            </a:r>
            <a:r>
              <a:rPr lang="en-US" dirty="0" err="1"/>
              <a:t>Falsy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8468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Loops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var</a:t>
            </a:r>
            <a:r>
              <a:rPr lang="en-US" dirty="0"/>
              <a:t> count = 0;</a:t>
            </a:r>
          </a:p>
          <a:p>
            <a:r>
              <a:rPr lang="en-US" b="1" dirty="0">
                <a:solidFill>
                  <a:srgbClr val="A82233"/>
                </a:solidFill>
              </a:rPr>
              <a:t>while </a:t>
            </a:r>
            <a:r>
              <a:rPr lang="en-US" dirty="0"/>
              <a:t>(count &lt; 10) {</a:t>
            </a:r>
          </a:p>
          <a:p>
            <a:r>
              <a:rPr lang="en-US" dirty="0"/>
              <a:t>	// do something</a:t>
            </a:r>
          </a:p>
          <a:p>
            <a:r>
              <a:rPr lang="en-CA" dirty="0"/>
              <a:t>	</a:t>
            </a:r>
            <a:r>
              <a:rPr lang="mr-IN" dirty="0"/>
              <a:t>// ...</a:t>
            </a:r>
          </a:p>
          <a:p>
            <a:r>
              <a:rPr lang="en-US" dirty="0"/>
              <a:t>	count++;</a:t>
            </a:r>
          </a:p>
          <a:p>
            <a:r>
              <a:rPr lang="en-US" b="1" dirty="0"/>
              <a:t>}</a:t>
            </a:r>
          </a:p>
          <a:p>
            <a:r>
              <a:rPr lang="en-US" dirty="0"/>
              <a:t>count = 0;</a:t>
            </a:r>
          </a:p>
          <a:p>
            <a:r>
              <a:rPr lang="pt-BR" b="1" dirty="0">
                <a:solidFill>
                  <a:srgbClr val="A82233"/>
                </a:solidFill>
              </a:rPr>
              <a:t>do {</a:t>
            </a:r>
          </a:p>
          <a:p>
            <a:r>
              <a:rPr lang="pt-BR" dirty="0"/>
              <a:t>	// do </a:t>
            </a:r>
            <a:r>
              <a:rPr lang="pt-BR" dirty="0" err="1"/>
              <a:t>something</a:t>
            </a:r>
            <a:endParaRPr lang="pt-BR" dirty="0"/>
          </a:p>
          <a:p>
            <a:r>
              <a:rPr lang="en-CA" dirty="0"/>
              <a:t>	</a:t>
            </a:r>
            <a:r>
              <a:rPr lang="mr-IN" dirty="0"/>
              <a:t>// ...</a:t>
            </a:r>
          </a:p>
          <a:p>
            <a:r>
              <a:rPr lang="en-US" dirty="0"/>
              <a:t>	count++;</a:t>
            </a:r>
          </a:p>
          <a:p>
            <a:r>
              <a:rPr lang="en-US" b="1" dirty="0">
                <a:solidFill>
                  <a:srgbClr val="A82233"/>
                </a:solidFill>
              </a:rPr>
              <a:t>} while </a:t>
            </a:r>
            <a:r>
              <a:rPr lang="en-US" dirty="0"/>
              <a:t>(count &lt; 10);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While and do . . . while Loops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408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Loops</a:t>
            </a:r>
            <a:endParaRPr lang="en-US" sz="3200" dirty="0">
              <a:effectLst/>
            </a:endParaRPr>
          </a:p>
        </p:txBody>
      </p:sp>
      <p:pic>
        <p:nvPicPr>
          <p:cNvPr id="5" name="Content Placeholder 4" descr="4812608012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61196" b="-61196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 Loops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2890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Arrays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Arrays are one of the most commonly used data structures in programming.</a:t>
            </a:r>
          </a:p>
          <a:p>
            <a:r>
              <a:rPr lang="en-US" dirty="0"/>
              <a:t> JavaScript provides two main ways to define an array.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object literal notation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 use the Array()  constructor</a:t>
            </a:r>
          </a:p>
          <a:p>
            <a:pPr marL="804863" lvl="1" indent="-342900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358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Arrays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The literal notation approach is generally preferred since it involves less typing, is more readable, and executes a little bit quicker</a:t>
            </a:r>
          </a:p>
          <a:p>
            <a:endParaRPr lang="en-US" dirty="0"/>
          </a:p>
          <a:p>
            <a:r>
              <a:rPr lang="en-US" dirty="0" err="1"/>
              <a:t>var</a:t>
            </a:r>
            <a:r>
              <a:rPr lang="en-US" dirty="0"/>
              <a:t> years = [1855, 1648, 1420];</a:t>
            </a:r>
          </a:p>
          <a:p>
            <a:r>
              <a:rPr lang="en-US" dirty="0" err="1"/>
              <a:t>var</a:t>
            </a:r>
            <a:r>
              <a:rPr lang="en-US" dirty="0"/>
              <a:t> countries = ["Canada", "France",</a:t>
            </a:r>
          </a:p>
          <a:p>
            <a:r>
              <a:rPr lang="en-US" dirty="0"/>
              <a:t>		"Germany", "Nigeria",</a:t>
            </a:r>
          </a:p>
          <a:p>
            <a:r>
              <a:rPr lang="en-US" dirty="0"/>
              <a:t>		"Thailand", "United States"];</a:t>
            </a:r>
          </a:p>
          <a:p>
            <a:r>
              <a:rPr lang="mr-IN" dirty="0">
                <a:latin typeface="Calibri"/>
                <a:cs typeface="Calibri"/>
              </a:rPr>
              <a:t>var mess = [53, "Canada", true, 1420];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 literal notation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0515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Arrays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 arrays in JavaScript are zero indexed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Calibri"/>
                <a:cs typeface="Calibri"/>
              </a:rPr>
              <a:t>[] notation for access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Calibri"/>
                <a:cs typeface="Calibri"/>
              </a:rPr>
              <a:t>.length gives the length of the array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Calibri"/>
                <a:cs typeface="Calibri"/>
              </a:rPr>
              <a:t>.push()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Calibri"/>
                <a:cs typeface="Calibri"/>
              </a:rPr>
              <a:t>.pop()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/>
              <a:t>concat</a:t>
            </a:r>
            <a:r>
              <a:rPr lang="en-US" dirty="0"/>
              <a:t>(), slice(), join(), reverse(), shift(), and sort()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Some common features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9613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Arrays</a:t>
            </a:r>
            <a:endParaRPr lang="en-US" sz="320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Arrays Illustrated</a:t>
            </a:r>
          </a:p>
        </p:txBody>
      </p:sp>
      <p:pic>
        <p:nvPicPr>
          <p:cNvPr id="6" name="Content Placeholder 5" descr="4812608013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0128" r="-10128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6162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Objects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objName</a:t>
            </a:r>
            <a:r>
              <a:rPr lang="en-US" dirty="0"/>
              <a:t> = {</a:t>
            </a:r>
          </a:p>
          <a:p>
            <a:r>
              <a:rPr lang="en-US" dirty="0"/>
              <a:t>	name1: value1,</a:t>
            </a:r>
          </a:p>
          <a:p>
            <a:r>
              <a:rPr lang="en-US" dirty="0"/>
              <a:t>	name2: value2,</a:t>
            </a:r>
          </a:p>
          <a:p>
            <a:r>
              <a:rPr lang="en-CA" dirty="0"/>
              <a:t>	</a:t>
            </a:r>
            <a:r>
              <a:rPr lang="mr-IN" dirty="0"/>
              <a:t>// ...</a:t>
            </a:r>
          </a:p>
          <a:p>
            <a:r>
              <a:rPr lang="en-US" dirty="0"/>
              <a:t>	</a:t>
            </a:r>
            <a:r>
              <a:rPr lang="en-US" dirty="0" err="1"/>
              <a:t>nameN</a:t>
            </a:r>
            <a:r>
              <a:rPr lang="en-US" dirty="0"/>
              <a:t>: </a:t>
            </a:r>
            <a:r>
              <a:rPr lang="en-US" dirty="0" err="1"/>
              <a:t>valueN</a:t>
            </a:r>
            <a:endParaRPr lang="en-US" dirty="0"/>
          </a:p>
          <a:p>
            <a:r>
              <a:rPr lang="mr-IN" dirty="0"/>
              <a:t>};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 Creation—Object Literal Notation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4247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What is JavaScript &amp; What Can It Do?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JavaScript was introduced by Netscape in their Navigator browser back in 1996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 JavaScript that is supported by your browser contains language features</a:t>
            </a:r>
          </a:p>
          <a:p>
            <a:pPr marL="804863" lvl="1" indent="-342900">
              <a:buFont typeface="Arial"/>
              <a:buChar char="•"/>
            </a:pPr>
            <a:r>
              <a:rPr lang="en-US" dirty="0"/>
              <a:t> not included in the current </a:t>
            </a:r>
            <a:r>
              <a:rPr lang="en-US" dirty="0" err="1"/>
              <a:t>ECMAScript</a:t>
            </a:r>
            <a:r>
              <a:rPr lang="en-US" dirty="0"/>
              <a:t> specification and</a:t>
            </a:r>
          </a:p>
          <a:p>
            <a:pPr marL="804863" lvl="1" indent="-342900">
              <a:buFont typeface="Arial"/>
              <a:buChar char="•"/>
            </a:pPr>
            <a:r>
              <a:rPr lang="en-US" dirty="0"/>
              <a:t>missing certain language features from that specification</a:t>
            </a:r>
          </a:p>
          <a:p>
            <a:r>
              <a:rPr lang="en-US" sz="2400" dirty="0"/>
              <a:t> The latest version of </a:t>
            </a:r>
            <a:r>
              <a:rPr lang="en-US" sz="2400" dirty="0" err="1"/>
              <a:t>ECMAScript</a:t>
            </a:r>
            <a:r>
              <a:rPr lang="en-US" sz="2400" dirty="0"/>
              <a:t> is the Sixth Edition (generally referred to as ES6  or ES2015 ).</a:t>
            </a: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JavaScript’s History</a:t>
            </a:r>
            <a:endParaRPr lang="en-US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22344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Objects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 using either of: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objName.name1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/>
              <a:t>objName</a:t>
            </a:r>
            <a:r>
              <a:rPr lang="en-US" dirty="0"/>
              <a:t>["name1"]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 Creation—Object Literal Notation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74204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Objects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// first create an empty object</a:t>
            </a:r>
          </a:p>
          <a:p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objName</a:t>
            </a:r>
            <a:r>
              <a:rPr lang="en-US" dirty="0"/>
              <a:t> = new Object();</a:t>
            </a:r>
          </a:p>
          <a:p>
            <a:r>
              <a:rPr lang="en-US" dirty="0"/>
              <a:t>// then define properties for this object</a:t>
            </a:r>
          </a:p>
          <a:p>
            <a:r>
              <a:rPr lang="en-US" dirty="0"/>
              <a:t>objName.name1 = value1;</a:t>
            </a:r>
          </a:p>
          <a:p>
            <a:r>
              <a:rPr lang="en-US" dirty="0"/>
              <a:t>objName.name2 = value2;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Object Creation—Constructed Form</a:t>
            </a:r>
            <a:endParaRPr lang="en-US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0299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Functions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Functions</a:t>
            </a:r>
            <a:r>
              <a:rPr lang="en-US" dirty="0"/>
              <a:t> are the building block for modular code in JavaScript.</a:t>
            </a:r>
          </a:p>
          <a:p>
            <a:r>
              <a:rPr lang="en-US" b="1" dirty="0">
                <a:solidFill>
                  <a:srgbClr val="A82233"/>
                </a:solidFill>
                <a:latin typeface="Monaco"/>
                <a:cs typeface="Monaco"/>
              </a:rPr>
              <a:t>function</a:t>
            </a:r>
            <a:r>
              <a:rPr lang="en-US" dirty="0">
                <a:solidFill>
                  <a:srgbClr val="A82233"/>
                </a:solidFill>
                <a:latin typeface="Monaco"/>
                <a:cs typeface="Monaco"/>
              </a:rPr>
              <a:t> </a:t>
            </a:r>
            <a:r>
              <a:rPr lang="en-US" dirty="0">
                <a:latin typeface="Monaco"/>
                <a:cs typeface="Monaco"/>
              </a:rPr>
              <a:t>subtotal(</a:t>
            </a:r>
            <a:r>
              <a:rPr lang="en-US" dirty="0" err="1">
                <a:latin typeface="Monaco"/>
                <a:cs typeface="Monaco"/>
              </a:rPr>
              <a:t>price,quantity</a:t>
            </a:r>
            <a:r>
              <a:rPr lang="en-US" dirty="0">
                <a:latin typeface="Monaco"/>
                <a:cs typeface="Monaco"/>
              </a:rPr>
              <a:t>) {</a:t>
            </a:r>
          </a:p>
          <a:p>
            <a:r>
              <a:rPr lang="en-US" dirty="0">
                <a:latin typeface="Monaco"/>
                <a:cs typeface="Monaco"/>
              </a:rPr>
              <a:t>	return price * quantity;</a:t>
            </a:r>
          </a:p>
          <a:p>
            <a:r>
              <a:rPr lang="en-US" dirty="0">
                <a:latin typeface="Monaco"/>
                <a:cs typeface="Monaco"/>
              </a:rPr>
              <a:t>}</a:t>
            </a:r>
          </a:p>
          <a:p>
            <a:r>
              <a:rPr lang="en-US" dirty="0"/>
              <a:t>The above is formally called a </a:t>
            </a:r>
            <a:r>
              <a:rPr lang="en-US" b="1" dirty="0"/>
              <a:t>function declaration</a:t>
            </a:r>
            <a:r>
              <a:rPr lang="en-US" dirty="0"/>
              <a:t>, called or invoked by using the () operator</a:t>
            </a:r>
          </a:p>
          <a:p>
            <a:r>
              <a:rPr lang="en-US" dirty="0" err="1">
                <a:latin typeface="Monaco"/>
                <a:cs typeface="Monaco"/>
              </a:rPr>
              <a:t>var</a:t>
            </a:r>
            <a:r>
              <a:rPr lang="en-US" dirty="0">
                <a:latin typeface="Monaco"/>
                <a:cs typeface="Monaco"/>
              </a:rPr>
              <a:t> result = subtotal(10,2);</a:t>
            </a:r>
          </a:p>
          <a:p>
            <a:endParaRPr lang="en-US" dirty="0">
              <a:latin typeface="Monaco"/>
              <a:cs typeface="Monaco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Function Declarations vs. Function Expressions</a:t>
            </a:r>
            <a:endParaRPr lang="en-US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67022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Functions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402016" cy="4525963"/>
          </a:xfrm>
        </p:spPr>
        <p:txBody>
          <a:bodyPr>
            <a:normAutofit/>
          </a:bodyPr>
          <a:lstStyle/>
          <a:p>
            <a:r>
              <a:rPr lang="en-US" dirty="0"/>
              <a:t>// defines a function using a function expression</a:t>
            </a:r>
          </a:p>
          <a:p>
            <a:r>
              <a:rPr lang="en-US" dirty="0" err="1">
                <a:latin typeface="Monaco"/>
                <a:cs typeface="Monaco"/>
              </a:rPr>
              <a:t>var</a:t>
            </a:r>
            <a:r>
              <a:rPr lang="en-US" dirty="0">
                <a:latin typeface="Monaco"/>
                <a:cs typeface="Monaco"/>
              </a:rPr>
              <a:t> sub = function subtotal(</a:t>
            </a:r>
            <a:r>
              <a:rPr lang="en-US" dirty="0" err="1">
                <a:latin typeface="Monaco"/>
                <a:cs typeface="Monaco"/>
              </a:rPr>
              <a:t>price,quantity</a:t>
            </a:r>
            <a:r>
              <a:rPr lang="en-US" dirty="0">
                <a:latin typeface="Monaco"/>
                <a:cs typeface="Monaco"/>
              </a:rPr>
              <a:t>) {</a:t>
            </a:r>
          </a:p>
          <a:p>
            <a:r>
              <a:rPr lang="en-US" dirty="0">
                <a:latin typeface="Monaco"/>
                <a:cs typeface="Monaco"/>
              </a:rPr>
              <a:t>	return price * quantity;</a:t>
            </a:r>
          </a:p>
          <a:p>
            <a:r>
              <a:rPr lang="mr-IN" dirty="0">
                <a:latin typeface="Monaco"/>
                <a:cs typeface="Monaco"/>
              </a:rPr>
              <a:t>};</a:t>
            </a:r>
          </a:p>
          <a:p>
            <a:r>
              <a:rPr lang="en-US" dirty="0"/>
              <a:t>// invokes the function</a:t>
            </a:r>
          </a:p>
          <a:p>
            <a:r>
              <a:rPr lang="mr-IN" dirty="0">
                <a:latin typeface="Monaco"/>
                <a:cs typeface="Monaco"/>
              </a:rPr>
              <a:t>var result = sub(10,2);</a:t>
            </a:r>
            <a:endParaRPr lang="en-CA" dirty="0">
              <a:latin typeface="Monaco"/>
              <a:cs typeface="Monaco"/>
            </a:endParaRPr>
          </a:p>
          <a:p>
            <a:r>
              <a:rPr lang="en-US" dirty="0"/>
              <a:t>It is conventional to leave out the function name in function expressions</a:t>
            </a:r>
            <a:endParaRPr lang="en-US" dirty="0">
              <a:latin typeface="Monaco"/>
              <a:cs typeface="Monaco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Function Declarations vs. Function Expressions</a:t>
            </a:r>
            <a:endParaRPr lang="en-US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18958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Functions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402016" cy="4525963"/>
          </a:xfrm>
        </p:spPr>
        <p:txBody>
          <a:bodyPr>
            <a:normAutofit/>
          </a:bodyPr>
          <a:lstStyle/>
          <a:p>
            <a:r>
              <a:rPr lang="en-US" dirty="0"/>
              <a:t>// defines a function using an anonymous function expression</a:t>
            </a:r>
          </a:p>
          <a:p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calculateSubtotal</a:t>
            </a:r>
            <a:r>
              <a:rPr lang="en-US" dirty="0"/>
              <a:t> = function (</a:t>
            </a:r>
            <a:r>
              <a:rPr lang="en-US" dirty="0" err="1"/>
              <a:t>price,quantity</a:t>
            </a:r>
            <a:r>
              <a:rPr lang="en-US" dirty="0"/>
              <a:t>) {</a:t>
            </a:r>
          </a:p>
          <a:p>
            <a:r>
              <a:rPr lang="en-US" dirty="0"/>
              <a:t>	return price * quantity;</a:t>
            </a:r>
          </a:p>
          <a:p>
            <a:r>
              <a:rPr lang="mr-IN" dirty="0"/>
              <a:t>};</a:t>
            </a:r>
          </a:p>
          <a:p>
            <a:r>
              <a:rPr lang="en-US" dirty="0"/>
              <a:t>// invokes the function</a:t>
            </a:r>
          </a:p>
          <a:p>
            <a:r>
              <a:rPr lang="en-US" dirty="0" err="1"/>
              <a:t>var</a:t>
            </a:r>
            <a:r>
              <a:rPr lang="en-US" dirty="0"/>
              <a:t> result = </a:t>
            </a:r>
            <a:r>
              <a:rPr lang="en-US" dirty="0" err="1"/>
              <a:t>calculateSubtotal</a:t>
            </a:r>
            <a:r>
              <a:rPr lang="en-US" dirty="0"/>
              <a:t>(10,2);</a:t>
            </a:r>
            <a:endParaRPr lang="en-US" dirty="0">
              <a:latin typeface="Monaco"/>
              <a:cs typeface="Monaco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Anonymous Function Expressions</a:t>
            </a:r>
            <a:endParaRPr lang="en-US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95750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Functions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function </a:t>
            </a:r>
            <a:r>
              <a:rPr lang="en-US" dirty="0" err="1"/>
              <a:t>calculateTotal</a:t>
            </a:r>
            <a:r>
              <a:rPr lang="en-US" dirty="0"/>
              <a:t>(</a:t>
            </a:r>
            <a:r>
              <a:rPr lang="en-US" dirty="0" err="1"/>
              <a:t>price,quantity</a:t>
            </a:r>
            <a:r>
              <a:rPr lang="en-US" dirty="0"/>
              <a:t>) {</a:t>
            </a:r>
          </a:p>
          <a:p>
            <a:r>
              <a:rPr lang="en-US" dirty="0"/>
              <a:t>	</a:t>
            </a:r>
            <a:r>
              <a:rPr lang="en-US" dirty="0" err="1"/>
              <a:t>var</a:t>
            </a:r>
            <a:r>
              <a:rPr lang="en-US" dirty="0"/>
              <a:t> subtotal = price * quantity;</a:t>
            </a:r>
          </a:p>
          <a:p>
            <a:r>
              <a:rPr lang="en-US" dirty="0"/>
              <a:t>	return subtotal + </a:t>
            </a:r>
            <a:r>
              <a:rPr lang="en-US" dirty="0" err="1"/>
              <a:t>calculateTax</a:t>
            </a:r>
            <a:r>
              <a:rPr lang="en-US" dirty="0"/>
              <a:t>(subtotal);</a:t>
            </a:r>
          </a:p>
          <a:p>
            <a:r>
              <a:rPr lang="en-US" dirty="0"/>
              <a:t>	// this function is nested</a:t>
            </a:r>
          </a:p>
          <a:p>
            <a:r>
              <a:rPr lang="en-US" dirty="0">
                <a:solidFill>
                  <a:srgbClr val="A82233"/>
                </a:solidFill>
              </a:rPr>
              <a:t>	function </a:t>
            </a:r>
            <a:r>
              <a:rPr lang="en-US" dirty="0" err="1">
                <a:solidFill>
                  <a:srgbClr val="A82233"/>
                </a:solidFill>
              </a:rPr>
              <a:t>calculateTax</a:t>
            </a:r>
            <a:r>
              <a:rPr lang="en-US" dirty="0">
                <a:solidFill>
                  <a:srgbClr val="A82233"/>
                </a:solidFill>
              </a:rPr>
              <a:t>(subtotal) {</a:t>
            </a:r>
          </a:p>
          <a:p>
            <a:r>
              <a:rPr lang="en-CA" dirty="0">
                <a:solidFill>
                  <a:srgbClr val="A82233"/>
                </a:solidFill>
              </a:rPr>
              <a:t>		</a:t>
            </a:r>
            <a:r>
              <a:rPr lang="mr-IN" dirty="0">
                <a:solidFill>
                  <a:srgbClr val="A82233"/>
                </a:solidFill>
                <a:latin typeface="Calibri"/>
                <a:cs typeface="Calibri"/>
              </a:rPr>
              <a:t>var taxRate = 0.05;</a:t>
            </a:r>
          </a:p>
          <a:p>
            <a:r>
              <a:rPr lang="en-US" dirty="0">
                <a:solidFill>
                  <a:srgbClr val="A82233"/>
                </a:solidFill>
              </a:rPr>
              <a:t>		</a:t>
            </a:r>
            <a:r>
              <a:rPr lang="en-US" dirty="0" err="1">
                <a:solidFill>
                  <a:srgbClr val="A82233"/>
                </a:solidFill>
              </a:rPr>
              <a:t>var</a:t>
            </a:r>
            <a:r>
              <a:rPr lang="en-US" dirty="0">
                <a:solidFill>
                  <a:srgbClr val="A82233"/>
                </a:solidFill>
              </a:rPr>
              <a:t> tax = subtotal * </a:t>
            </a:r>
            <a:r>
              <a:rPr lang="en-US" dirty="0" err="1">
                <a:solidFill>
                  <a:srgbClr val="A82233"/>
                </a:solidFill>
              </a:rPr>
              <a:t>taxRate</a:t>
            </a:r>
            <a:r>
              <a:rPr lang="en-US" dirty="0">
                <a:solidFill>
                  <a:srgbClr val="A82233"/>
                </a:solidFill>
              </a:rPr>
              <a:t>;</a:t>
            </a:r>
          </a:p>
          <a:p>
            <a:r>
              <a:rPr lang="en-US" dirty="0">
                <a:solidFill>
                  <a:srgbClr val="A82233"/>
                </a:solidFill>
              </a:rPr>
              <a:t>		return tax;</a:t>
            </a:r>
          </a:p>
          <a:p>
            <a:r>
              <a:rPr lang="en-US" dirty="0">
                <a:solidFill>
                  <a:srgbClr val="A82233"/>
                </a:solidFill>
              </a:rPr>
              <a:t>	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Nested Functions</a:t>
            </a:r>
            <a:endParaRPr lang="en-US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14378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Functions</a:t>
            </a:r>
            <a:endParaRPr lang="en-US" sz="3200" dirty="0">
              <a:effectLst/>
            </a:endParaRPr>
          </a:p>
        </p:txBody>
      </p:sp>
      <p:pic>
        <p:nvPicPr>
          <p:cNvPr id="5" name="Content Placeholder 4" descr="4812608014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122" r="-8122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Hoisting in JavaScript</a:t>
            </a:r>
            <a:endParaRPr lang="en-US" dirty="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00176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Functions</a:t>
            </a:r>
            <a:endParaRPr lang="en-US" sz="3200" dirty="0">
              <a:effectLst/>
            </a:endParaRPr>
          </a:p>
        </p:txBody>
      </p:sp>
      <p:pic>
        <p:nvPicPr>
          <p:cNvPr id="5" name="Content Placeholder 4" descr="4812608015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6692" b="-6692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Callback Functions </a:t>
            </a:r>
            <a:endParaRPr lang="en-US" dirty="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3808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Functions</a:t>
            </a:r>
            <a:endParaRPr lang="en-US" sz="320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Callback Functions </a:t>
            </a:r>
            <a:endParaRPr lang="en-US" dirty="0">
              <a:effectLst/>
            </a:endParaRPr>
          </a:p>
        </p:txBody>
      </p:sp>
      <p:pic>
        <p:nvPicPr>
          <p:cNvPr id="6" name="Content Placeholder 5" descr="4812608016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45924" b="-45924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51090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Functions</a:t>
            </a:r>
            <a:endParaRPr lang="en-US" sz="3200" dirty="0">
              <a:effectLst/>
            </a:endParaRPr>
          </a:p>
        </p:txBody>
      </p:sp>
      <p:pic>
        <p:nvPicPr>
          <p:cNvPr id="5" name="Content Placeholder 4" descr="4812608017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9811" r="-19811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Objects and Functions Together</a:t>
            </a:r>
            <a:endParaRPr lang="en-US" dirty="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3566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What is JavaScript &amp; What Can It Do?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6400800" cy="3459163"/>
          </a:xfrm>
        </p:spPr>
        <p:txBody>
          <a:bodyPr/>
          <a:lstStyle/>
          <a:p>
            <a:pPr marL="342900" indent="-342900" algn="ctr">
              <a:buFont typeface="Arial"/>
              <a:buChar char="•"/>
            </a:pPr>
            <a:r>
              <a:rPr lang="en-US" dirty="0"/>
              <a:t>Early JavaScript had only a few common uses: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2000s onward saw more sophisticated uses for JavaScript</a:t>
            </a:r>
          </a:p>
          <a:p>
            <a:pPr marL="342900" indent="-342900">
              <a:buFont typeface="Arial"/>
              <a:buChar char="•"/>
            </a:pPr>
            <a:r>
              <a:rPr lang="en-US" b="1" dirty="0"/>
              <a:t>AJAX</a:t>
            </a:r>
            <a:r>
              <a:rPr lang="en-US" dirty="0"/>
              <a:t> as both an acronym and a general term 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 Chapters 10 and 19 will cover AJAX in much more detail.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JavaScript and Web 2.0</a:t>
            </a:r>
            <a:endParaRPr lang="en-US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85062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Functions</a:t>
            </a:r>
            <a:endParaRPr lang="en-US" sz="320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Scope in JavaScript</a:t>
            </a:r>
            <a:endParaRPr lang="en-US" dirty="0">
              <a:effectLst/>
            </a:endParaRPr>
          </a:p>
        </p:txBody>
      </p:sp>
      <p:pic>
        <p:nvPicPr>
          <p:cNvPr id="7" name="Content Placeholder 6" descr="4812608019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745" r="-7745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8860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Functions</a:t>
            </a:r>
            <a:endParaRPr lang="en-US" sz="3200" dirty="0">
              <a:effectLst/>
            </a:endParaRPr>
          </a:p>
        </p:txBody>
      </p:sp>
      <p:pic>
        <p:nvPicPr>
          <p:cNvPr id="5" name="Content Placeholder 4" descr="4812608018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280" b="-2280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Scope in JavaScript</a:t>
            </a:r>
            <a:endParaRPr lang="en-US" dirty="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11232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Functions</a:t>
            </a:r>
            <a:endParaRPr lang="en-US" sz="320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Scope in JavaScript</a:t>
            </a:r>
            <a:endParaRPr lang="en-US" dirty="0">
              <a:effectLst/>
            </a:endParaRPr>
          </a:p>
        </p:txBody>
      </p:sp>
      <p:pic>
        <p:nvPicPr>
          <p:cNvPr id="7" name="Content Placeholder 6" descr="4812608022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965" r="-8965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73155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Functions</a:t>
            </a:r>
            <a:endParaRPr lang="en-US" sz="3200" dirty="0">
              <a:effectLst/>
            </a:endParaRPr>
          </a:p>
        </p:txBody>
      </p:sp>
      <p:pic>
        <p:nvPicPr>
          <p:cNvPr id="6" name="Content Placeholder 5" descr="4812608023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8821" b="-18821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Function Constructors </a:t>
            </a:r>
            <a:endParaRPr lang="en-US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383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What is JavaScript &amp; What Can It Do? 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JavaScript in Contemporary Software Development</a:t>
            </a:r>
            <a:endParaRPr lang="en-US" dirty="0">
              <a:effectLst/>
            </a:endParaRPr>
          </a:p>
        </p:txBody>
      </p:sp>
      <p:pic>
        <p:nvPicPr>
          <p:cNvPr id="7" name="Content Placeholder 6" descr="4812608004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051" b="-5051"/>
          <a:stretch>
            <a:fillRect/>
          </a:stretch>
        </p:blipFill>
        <p:spPr>
          <a:xfrm>
            <a:off x="914400" y="980729"/>
            <a:ext cx="7341990" cy="519147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254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Where Does JavaScript Go?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474024" cy="4525963"/>
          </a:xfrm>
        </p:spPr>
        <p:txBody>
          <a:bodyPr/>
          <a:lstStyle/>
          <a:p>
            <a:r>
              <a:rPr lang="en-US" b="1" dirty="0"/>
              <a:t>Inline JavaScript </a:t>
            </a:r>
            <a:r>
              <a:rPr lang="en-US" dirty="0"/>
              <a:t>refers to the practice of including JavaScript code directly within certain HTML attributes</a:t>
            </a:r>
          </a:p>
          <a:p>
            <a:endParaRPr lang="en-US" dirty="0"/>
          </a:p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</a:t>
            </a:r>
            <a:r>
              <a:rPr lang="en-US" b="1" dirty="0" err="1">
                <a:solidFill>
                  <a:srgbClr val="A82233"/>
                </a:solidFill>
              </a:rPr>
              <a:t>JavaScript:OpenWindow</a:t>
            </a:r>
            <a:r>
              <a:rPr lang="en-US" b="1" dirty="0">
                <a:solidFill>
                  <a:srgbClr val="A82233"/>
                </a:solidFill>
              </a:rPr>
              <a:t>();</a:t>
            </a:r>
            <a:r>
              <a:rPr lang="en-US" dirty="0"/>
              <a:t>"&gt;more info&lt;/a&gt;</a:t>
            </a:r>
          </a:p>
          <a:p>
            <a:r>
              <a:rPr lang="en-US" dirty="0"/>
              <a:t>&lt;input type="button" </a:t>
            </a:r>
            <a:r>
              <a:rPr lang="en-US" dirty="0" err="1">
                <a:solidFill>
                  <a:srgbClr val="A82233"/>
                </a:solidFill>
              </a:rPr>
              <a:t>onClick</a:t>
            </a:r>
            <a:r>
              <a:rPr lang="en-US" dirty="0"/>
              <a:t>="</a:t>
            </a:r>
            <a:r>
              <a:rPr lang="en-US" b="1" dirty="0">
                <a:solidFill>
                  <a:srgbClr val="A82233"/>
                </a:solidFill>
              </a:rPr>
              <a:t>alert('Are you sure?');</a:t>
            </a:r>
            <a:r>
              <a:rPr lang="en-US" dirty="0"/>
              <a:t>" /&gt;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Inline JavaScript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472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Where Does JavaScript Go?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Embedded JavaScript </a:t>
            </a:r>
            <a:r>
              <a:rPr lang="en-US" dirty="0"/>
              <a:t>refers to the practice of placing JavaScript code within a &lt;script&gt; element</a:t>
            </a:r>
          </a:p>
          <a:p>
            <a:endParaRPr lang="en-US" dirty="0"/>
          </a:p>
          <a:p>
            <a:r>
              <a:rPr lang="en-US" dirty="0">
                <a:solidFill>
                  <a:srgbClr val="A82233"/>
                </a:solidFill>
              </a:rPr>
              <a:t>&lt;script type="text/</a:t>
            </a:r>
            <a:r>
              <a:rPr lang="en-US" dirty="0" err="1">
                <a:solidFill>
                  <a:srgbClr val="A82233"/>
                </a:solidFill>
              </a:rPr>
              <a:t>javascript</a:t>
            </a:r>
            <a:r>
              <a:rPr lang="en-US" dirty="0">
                <a:solidFill>
                  <a:srgbClr val="A82233"/>
                </a:solidFill>
              </a:rPr>
              <a:t>"&gt;</a:t>
            </a:r>
          </a:p>
          <a:p>
            <a:r>
              <a:rPr lang="en-US" dirty="0"/>
              <a:t>	/* A JavaScript Comment */</a:t>
            </a:r>
          </a:p>
          <a:p>
            <a:r>
              <a:rPr lang="en-US" dirty="0"/>
              <a:t>	alert("Hello World!");</a:t>
            </a:r>
          </a:p>
          <a:p>
            <a:r>
              <a:rPr lang="en-US" b="1" dirty="0">
                <a:solidFill>
                  <a:srgbClr val="A82233"/>
                </a:solidFill>
              </a:rPr>
              <a:t>&lt;/script&gt;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Embedded JavaScript</a:t>
            </a:r>
            <a:endParaRPr lang="en-US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0831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Where Does JavaScript Go?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474024" cy="4525963"/>
          </a:xfrm>
        </p:spPr>
        <p:txBody>
          <a:bodyPr/>
          <a:lstStyle/>
          <a:p>
            <a:r>
              <a:rPr lang="en-US" b="1" dirty="0"/>
              <a:t>external JavaScript </a:t>
            </a:r>
            <a:r>
              <a:rPr lang="en-US" dirty="0"/>
              <a:t>files typically contain function definitions, data definitions, and entire frameworks.</a:t>
            </a:r>
          </a:p>
          <a:p>
            <a:endParaRPr lang="en-US" dirty="0"/>
          </a:p>
          <a:p>
            <a:r>
              <a:rPr lang="en-US" dirty="0"/>
              <a:t>&lt;head&gt;</a:t>
            </a:r>
          </a:p>
          <a:p>
            <a:r>
              <a:rPr lang="en-US" b="1" dirty="0">
                <a:solidFill>
                  <a:srgbClr val="A82233"/>
                </a:solidFill>
              </a:rPr>
              <a:t>      &lt;script type="text/</a:t>
            </a:r>
            <a:r>
              <a:rPr lang="en-US" b="1" dirty="0" err="1">
                <a:solidFill>
                  <a:srgbClr val="A82233"/>
                </a:solidFill>
              </a:rPr>
              <a:t>javascript</a:t>
            </a:r>
            <a:r>
              <a:rPr lang="en-US" b="1" dirty="0">
                <a:solidFill>
                  <a:srgbClr val="A82233"/>
                </a:solidFill>
              </a:rPr>
              <a:t>" </a:t>
            </a:r>
            <a:r>
              <a:rPr lang="en-US" b="1" dirty="0" err="1">
                <a:solidFill>
                  <a:srgbClr val="A82233"/>
                </a:solidFill>
              </a:rPr>
              <a:t>src</a:t>
            </a:r>
            <a:r>
              <a:rPr lang="en-US" b="1" dirty="0">
                <a:solidFill>
                  <a:srgbClr val="A82233"/>
                </a:solidFill>
              </a:rPr>
              <a:t>="</a:t>
            </a:r>
            <a:r>
              <a:rPr lang="en-US" b="1" dirty="0" err="1">
                <a:solidFill>
                  <a:srgbClr val="A82233"/>
                </a:solidFill>
              </a:rPr>
              <a:t>greeting.js</a:t>
            </a:r>
            <a:r>
              <a:rPr lang="en-US" b="1" dirty="0">
                <a:solidFill>
                  <a:srgbClr val="A82233"/>
                </a:solidFill>
              </a:rPr>
              <a:t>"&gt;&lt;/script&gt;</a:t>
            </a:r>
          </a:p>
          <a:p>
            <a:r>
              <a:rPr lang="en-CA" dirty="0"/>
              <a:t>&lt;</a:t>
            </a:r>
            <a:r>
              <a:rPr lang="mr-IN" dirty="0"/>
              <a:t>/head</a:t>
            </a:r>
            <a:r>
              <a:rPr lang="en-CA" dirty="0"/>
              <a:t>&gt;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External JavaScript</a:t>
            </a:r>
            <a:endParaRPr lang="en-US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2967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Where Does JavaScript Go?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 Web crawler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 Browser plug-in.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 Text-based client.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 Visually disabled client.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The &lt;</a:t>
            </a:r>
            <a:r>
              <a:rPr lang="en-US" dirty="0" err="1"/>
              <a:t>NoScript</a:t>
            </a:r>
            <a:r>
              <a:rPr lang="en-US" dirty="0"/>
              <a:t>&gt; Tag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Users without JavaScript</a:t>
            </a:r>
            <a:endParaRPr lang="en-US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081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971</Words>
  <Application>Microsoft Office PowerPoint</Application>
  <PresentationFormat>On-screen Show (4:3)</PresentationFormat>
  <Paragraphs>275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S. J. P. N. TRUST’S HIRASUGAR INSTITUTE OF TECHNOLOGY, NIDASOSHI Accredited at 'A' Grade by NAAC  Programmes Accredited by NBA: CSE, ECE, EEE &amp; ME.</vt:lpstr>
      <vt:lpstr>What is JavaScript &amp; What Can It Do? </vt:lpstr>
      <vt:lpstr>What is JavaScript &amp; What Can It Do? </vt:lpstr>
      <vt:lpstr>What is JavaScript &amp; What Can It Do? </vt:lpstr>
      <vt:lpstr>What is JavaScript &amp; What Can It Do? </vt:lpstr>
      <vt:lpstr>Where Does JavaScript Go? </vt:lpstr>
      <vt:lpstr>Where Does JavaScript Go? </vt:lpstr>
      <vt:lpstr>Where Does JavaScript Go? </vt:lpstr>
      <vt:lpstr>Where Does JavaScript Go? </vt:lpstr>
      <vt:lpstr>Variables and Data Types </vt:lpstr>
      <vt:lpstr>Variables and Data Types </vt:lpstr>
      <vt:lpstr>Variables and Data Types </vt:lpstr>
      <vt:lpstr>Variables and Data Types </vt:lpstr>
      <vt:lpstr>JavaScript Output</vt:lpstr>
      <vt:lpstr>JavaScript Output</vt:lpstr>
      <vt:lpstr>JavaScript Output</vt:lpstr>
      <vt:lpstr>JavaScript Output</vt:lpstr>
      <vt:lpstr>JavaScript Output</vt:lpstr>
      <vt:lpstr>Conditionals</vt:lpstr>
      <vt:lpstr>Conditionals</vt:lpstr>
      <vt:lpstr>Conditionals</vt:lpstr>
      <vt:lpstr>Conditionals</vt:lpstr>
      <vt:lpstr>Loops</vt:lpstr>
      <vt:lpstr>Loops</vt:lpstr>
      <vt:lpstr>Arrays</vt:lpstr>
      <vt:lpstr>Arrays</vt:lpstr>
      <vt:lpstr>Arrays</vt:lpstr>
      <vt:lpstr>Arrays</vt:lpstr>
      <vt:lpstr>Objects</vt:lpstr>
      <vt:lpstr>Objects</vt:lpstr>
      <vt:lpstr>Objects</vt:lpstr>
      <vt:lpstr>Functions</vt:lpstr>
      <vt:lpstr>Functions</vt:lpstr>
      <vt:lpstr>Functions</vt:lpstr>
      <vt:lpstr>Functions</vt:lpstr>
      <vt:lpstr>Functions</vt:lpstr>
      <vt:lpstr>Functions</vt:lpstr>
      <vt:lpstr>Functions</vt:lpstr>
      <vt:lpstr>Functions</vt:lpstr>
      <vt:lpstr>Functions</vt:lpstr>
      <vt:lpstr>Functions</vt:lpstr>
      <vt:lpstr>Functions</vt:lpstr>
      <vt:lpstr>Functions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S. J. P. N. TRUST’S HIRASUGAR INSTITUTE OF TECHNOLOGY, NIDASOSHI Accredited at 'A' Grade by NAAC  Programmes Accredited by NBA: CSE, ECE, EEE &amp; ME.</dc:title>
  <dc:creator>Sumedh</dc:creator>
  <cp:lastModifiedBy>Sumedh</cp:lastModifiedBy>
  <cp:revision>3</cp:revision>
  <dcterms:created xsi:type="dcterms:W3CDTF">2020-11-15T13:18:19Z</dcterms:created>
  <dcterms:modified xsi:type="dcterms:W3CDTF">2020-11-18T09:49:58Z</dcterms:modified>
</cp:coreProperties>
</file>