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257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258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3" r:id="rId52"/>
    <p:sldId id="274" r:id="rId53"/>
    <p:sldId id="275" r:id="rId54"/>
    <p:sldId id="276" r:id="rId55"/>
    <p:sldId id="277" r:id="rId56"/>
    <p:sldId id="278" r:id="rId57"/>
    <p:sldId id="279" r:id="rId58"/>
    <p:sldId id="280" r:id="rId59"/>
    <p:sldId id="281" r:id="rId60"/>
    <p:sldId id="282" r:id="rId61"/>
    <p:sldId id="283" r:id="rId62"/>
    <p:sldId id="284" r:id="rId63"/>
    <p:sldId id="285" r:id="rId64"/>
    <p:sldId id="286" r:id="rId65"/>
    <p:sldId id="287" r:id="rId66"/>
    <p:sldId id="288" r:id="rId67"/>
    <p:sldId id="289" r:id="rId68"/>
    <p:sldId id="290" r:id="rId69"/>
    <p:sldId id="291" r:id="rId70"/>
    <p:sldId id="292" r:id="rId71"/>
    <p:sldId id="293" r:id="rId72"/>
    <p:sldId id="294" r:id="rId73"/>
    <p:sldId id="295" r:id="rId74"/>
    <p:sldId id="296" r:id="rId75"/>
    <p:sldId id="297" r:id="rId76"/>
    <p:sldId id="298" r:id="rId77"/>
    <p:sldId id="299" r:id="rId78"/>
    <p:sldId id="300" r:id="rId79"/>
    <p:sldId id="301" r:id="rId80"/>
    <p:sldId id="302" r:id="rId81"/>
    <p:sldId id="303" r:id="rId82"/>
    <p:sldId id="304" r:id="rId83"/>
    <p:sldId id="305" r:id="rId84"/>
    <p:sldId id="306" r:id="rId85"/>
    <p:sldId id="307" r:id="rId86"/>
    <p:sldId id="308" r:id="rId87"/>
    <p:sldId id="309" r:id="rId88"/>
    <p:sldId id="310" r:id="rId89"/>
    <p:sldId id="311" r:id="rId90"/>
    <p:sldId id="312" r:id="rId91"/>
    <p:sldId id="313" r:id="rId92"/>
    <p:sldId id="314" r:id="rId93"/>
    <p:sldId id="315" r:id="rId94"/>
    <p:sldId id="316" r:id="rId95"/>
    <p:sldId id="317" r:id="rId96"/>
    <p:sldId id="318" r:id="rId97"/>
    <p:sldId id="319" r:id="rId98"/>
    <p:sldId id="320" r:id="rId99"/>
    <p:sldId id="321" r:id="rId100"/>
    <p:sldId id="322" r:id="rId101"/>
    <p:sldId id="323" r:id="rId102"/>
    <p:sldId id="324" r:id="rId103"/>
    <p:sldId id="325" r:id="rId104"/>
    <p:sldId id="326" r:id="rId105"/>
    <p:sldId id="327" r:id="rId106"/>
    <p:sldId id="328" r:id="rId107"/>
    <p:sldId id="329" r:id="rId108"/>
    <p:sldId id="330" r:id="rId109"/>
    <p:sldId id="331" r:id="rId110"/>
    <p:sldId id="332" r:id="rId111"/>
    <p:sldId id="333" r:id="rId112"/>
    <p:sldId id="334" r:id="rId113"/>
    <p:sldId id="335" r:id="rId114"/>
    <p:sldId id="336" r:id="rId115"/>
    <p:sldId id="337" r:id="rId116"/>
    <p:sldId id="338" r:id="rId117"/>
    <p:sldId id="339" r:id="rId118"/>
    <p:sldId id="340" r:id="rId119"/>
    <p:sldId id="341" r:id="rId120"/>
    <p:sldId id="342" r:id="rId121"/>
    <p:sldId id="343" r:id="rId122"/>
    <p:sldId id="344" r:id="rId123"/>
    <p:sldId id="345" r:id="rId124"/>
    <p:sldId id="346" r:id="rId125"/>
    <p:sldId id="347" r:id="rId126"/>
    <p:sldId id="348" r:id="rId127"/>
    <p:sldId id="349" r:id="rId128"/>
    <p:sldId id="350" r:id="rId129"/>
    <p:sldId id="351" r:id="rId130"/>
    <p:sldId id="352" r:id="rId131"/>
    <p:sldId id="353" r:id="rId132"/>
    <p:sldId id="354" r:id="rId133"/>
    <p:sldId id="355" r:id="rId134"/>
    <p:sldId id="356" r:id="rId135"/>
    <p:sldId id="357" r:id="rId136"/>
    <p:sldId id="358" r:id="rId1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2E161-5030-4A63-B010-79EA3C6C5E4F}" type="datetimeFigureOut">
              <a:rPr lang="en-US" smtClean="0"/>
              <a:t>15/11/2020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1C164-6946-4730-AF7F-994B6FC27FB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4FDB-7BC5-4682-8272-D9836CE2B8F9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F36A-06B9-42D3-A831-4011FF7D349C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7A87-D44A-487A-89EB-8E6FA98937CA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1F27-67AB-4223-8CC0-AA08BE455375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5D7-8AC1-4813-9384-4C28898E25C9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40FF-C476-494D-8176-F5FAADD75FC4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A373B-F5E0-4D49-AF18-65271F85C0BC}" type="datetime1">
              <a:rPr lang="en-US" smtClean="0"/>
              <a:t>15/11/2020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3C4B7-1705-4759-B929-DFA44BD4686F}" type="datetime1">
              <a:rPr lang="en-US" smtClean="0"/>
              <a:t>15/11/2020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0CCD-B81C-4B65-9A3F-E42B0A5249D5}" type="datetime1">
              <a:rPr lang="en-US" smtClean="0"/>
              <a:t>15/11/2020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73A9-B856-45A3-B0E8-F5D4C33DA935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4CE-C9B7-4F6B-97B3-CDC122E2B74D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6E289-B469-41CA-9C5E-D5932452D916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42123-3808-4787-90DE-CA87C3D3E5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unwebdev.com" TargetMode="Externa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://underscorejs.org/" TargetMode="Externa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76200" y="228600"/>
            <a:ext cx="9067800" cy="1143000"/>
          </a:xfrm>
        </p:spPr>
        <p:txBody>
          <a:bodyPr>
            <a:normAutofit fontScale="90000"/>
          </a:bodyPr>
          <a:lstStyle/>
          <a:p>
            <a:pPr fontAlgn="t"/>
            <a:r>
              <a:rPr lang="en-US" sz="2200" b="1" dirty="0" smtClean="0">
                <a:solidFill>
                  <a:srgbClr val="0070C0"/>
                </a:solidFill>
              </a:rPr>
              <a:t>S. J. P. N. TRUST’S</a:t>
            </a:r>
            <a:br>
              <a:rPr lang="en-US" sz="2200" b="1" dirty="0" smtClean="0">
                <a:solidFill>
                  <a:srgbClr val="0070C0"/>
                </a:solidFill>
              </a:rPr>
            </a:br>
            <a:r>
              <a:rPr lang="en-US" sz="2200" b="1" dirty="0" smtClean="0">
                <a:solidFill>
                  <a:srgbClr val="0070C0"/>
                </a:solidFill>
              </a:rPr>
              <a:t>HIRASUGAR INSTITUTE OF TECHNOLOGY, NIDASOSHI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IN" sz="1800" b="1" dirty="0" smtClean="0">
                <a:solidFill>
                  <a:srgbClr val="FF0000"/>
                </a:solidFill>
              </a:rPr>
              <a:t>Accredited at 'A' Grade by NAAC 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IN" sz="1800" b="1" dirty="0" smtClean="0">
                <a:solidFill>
                  <a:srgbClr val="FF0000"/>
                </a:solidFill>
              </a:rPr>
              <a:t>Programmes Accredited by NBA: CSE, ECE, EEE &amp; ME.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4800" y="1295400"/>
            <a:ext cx="8453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itchFamily="34" charset="0"/>
              </a:rPr>
              <a:t>Department of Computer Science &amp; Engineering</a:t>
            </a:r>
          </a:p>
        </p:txBody>
      </p:sp>
      <p:pic>
        <p:nvPicPr>
          <p:cNvPr id="2053" name="Picture 2" descr="Description: hit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9493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2057400"/>
            <a:ext cx="8686800" cy="177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kumimoji="0" lang="en-US" sz="4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kumimoji="0" lang="en-US" sz="4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Course: Web</a:t>
            </a:r>
            <a:r>
              <a:rPr kumimoji="0" lang="en-US" sz="4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Technology &amp; It’s Applications</a:t>
            </a:r>
            <a:r>
              <a:rPr lang="en-US" sz="49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(18CS71)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Module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5: </a:t>
            </a:r>
            <a:r>
              <a:rPr kumimoji="0" lang="en-US" sz="6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Managing State, </a:t>
            </a:r>
            <a:r>
              <a:rPr kumimoji="0" lang="en-US" sz="6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jQuery</a:t>
            </a:r>
            <a:r>
              <a:rPr kumimoji="0" lang="en-US" sz="6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AJAX, MVC</a:t>
            </a:r>
            <a:endParaRPr lang="en-US" sz="61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8006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Prof. C. R. Belavi</a:t>
            </a:r>
          </a:p>
          <a:p>
            <a:pPr algn="ctr"/>
            <a:r>
              <a:rPr lang="en-US" sz="3200" dirty="0" smtClean="0"/>
              <a:t>Asst. Prof. , Dept. of Computer Science &amp; </a:t>
            </a:r>
            <a:r>
              <a:rPr lang="en-US" sz="3200" dirty="0" err="1" smtClean="0"/>
              <a:t>Engg</a:t>
            </a:r>
            <a:r>
              <a:rPr lang="en-US" sz="3200" dirty="0" smtClean="0"/>
              <a:t>.,</a:t>
            </a:r>
          </a:p>
          <a:p>
            <a:pPr algn="ctr"/>
            <a:r>
              <a:rPr lang="en-US" sz="3200" dirty="0" smtClean="0"/>
              <a:t>Hirasugar Institute of Technology, Nidasoshi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E8D0-4C74-471A-A870-F5EC6C73E3D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4876800" cy="365125"/>
          </a:xfrm>
        </p:spPr>
        <p:txBody>
          <a:bodyPr/>
          <a:lstStyle/>
          <a:p>
            <a:r>
              <a:rPr lang="en-US" dirty="0" smtClean="0"/>
              <a:t>Prof. C. R. Belavi, Department of CSE, HSIT, Nidaoshi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1A9E-2529-4EAD-BB09-BAA69C8FAD39}" type="datetime1">
              <a:rPr lang="en-US" smtClean="0"/>
              <a:t>15/11/2020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Passing Info via URL Path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Idealized looking link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ynamic </a:t>
            </a:r>
            <a:r>
              <a:rPr lang="en-US" dirty="0"/>
              <a:t>URLs (i.e., query string parameters) are a </a:t>
            </a:r>
            <a:r>
              <a:rPr lang="en-US" dirty="0" smtClean="0"/>
              <a:t>pretty essential </a:t>
            </a:r>
            <a:r>
              <a:rPr lang="en-US" dirty="0"/>
              <a:t>part of web application development.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can we do without them? </a:t>
            </a:r>
            <a:endParaRPr lang="en-US" dirty="0" smtClean="0"/>
          </a:p>
          <a:p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answer </a:t>
            </a:r>
            <a:r>
              <a:rPr lang="en-US" dirty="0"/>
              <a:t>is to rewrite the dynamic URL into a static one (and vice versa). This </a:t>
            </a:r>
            <a:r>
              <a:rPr lang="en-US" dirty="0" smtClean="0"/>
              <a:t>process is </a:t>
            </a:r>
            <a:r>
              <a:rPr lang="en-US" dirty="0"/>
              <a:t>commonly called </a:t>
            </a:r>
            <a:r>
              <a:rPr lang="en-US" b="1" dirty="0"/>
              <a:t>URL rewriting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687671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requests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Via jQuery AJAX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</a:t>
            </a:r>
            <a:r>
              <a:rPr lang="en-US" dirty="0"/>
              <a:t>we were to convert our vote casting code </a:t>
            </a:r>
            <a:r>
              <a:rPr lang="en-US" dirty="0" smtClean="0"/>
              <a:t>it </a:t>
            </a:r>
            <a:r>
              <a:rPr lang="en-US" dirty="0"/>
              <a:t>would simply change the first line from</a:t>
            </a:r>
          </a:p>
          <a:p>
            <a:r>
              <a:rPr lang="en-US" b="1" dirty="0" err="1"/>
              <a:t>var</a:t>
            </a:r>
            <a:r>
              <a:rPr lang="en-US" b="1" dirty="0"/>
              <a:t> </a:t>
            </a:r>
            <a:r>
              <a:rPr lang="en-US" b="1" dirty="0" err="1"/>
              <a:t>jqxhr</a:t>
            </a:r>
            <a:r>
              <a:rPr lang="en-US" b="1" dirty="0"/>
              <a:t> = </a:t>
            </a:r>
            <a:r>
              <a:rPr lang="en-US" b="1" dirty="0">
                <a:solidFill>
                  <a:srgbClr val="CE2933"/>
                </a:solidFill>
              </a:rPr>
              <a:t>$.get</a:t>
            </a:r>
            <a:r>
              <a:rPr lang="en-US" b="1" dirty="0"/>
              <a:t>("/</a:t>
            </a:r>
            <a:r>
              <a:rPr lang="en-US" b="1" dirty="0" err="1"/>
              <a:t>vote.php?option</a:t>
            </a:r>
            <a:r>
              <a:rPr lang="en-US" b="1" dirty="0"/>
              <a:t>=C");</a:t>
            </a:r>
          </a:p>
          <a:p>
            <a:r>
              <a:rPr lang="en-US" dirty="0"/>
              <a:t>to</a:t>
            </a:r>
          </a:p>
          <a:p>
            <a:r>
              <a:rPr lang="en-US" b="1" dirty="0" err="1"/>
              <a:t>var</a:t>
            </a:r>
            <a:r>
              <a:rPr lang="en-US" b="1" dirty="0"/>
              <a:t> </a:t>
            </a:r>
            <a:r>
              <a:rPr lang="en-US" b="1" dirty="0" err="1"/>
              <a:t>jqxhr</a:t>
            </a:r>
            <a:r>
              <a:rPr lang="en-US" b="1" dirty="0"/>
              <a:t> = </a:t>
            </a:r>
            <a:r>
              <a:rPr lang="en-US" b="1" dirty="0">
                <a:solidFill>
                  <a:srgbClr val="CE2933"/>
                </a:solidFill>
              </a:rPr>
              <a:t>$.post</a:t>
            </a:r>
            <a:r>
              <a:rPr lang="en-US" b="1" dirty="0"/>
              <a:t>("/</a:t>
            </a:r>
            <a:r>
              <a:rPr lang="en-US" b="1" dirty="0" err="1"/>
              <a:t>vote.php</a:t>
            </a:r>
            <a:r>
              <a:rPr lang="en-US" b="1" dirty="0"/>
              <a:t>"</a:t>
            </a:r>
            <a:r>
              <a:rPr lang="en-US" b="1" dirty="0">
                <a:solidFill>
                  <a:srgbClr val="CE2933"/>
                </a:solidFill>
              </a:rPr>
              <a:t>,</a:t>
            </a:r>
            <a:r>
              <a:rPr lang="en-US" b="1" dirty="0"/>
              <a:t> "option=C");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53029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requests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Serialize() will seriously help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serialize(</a:t>
            </a:r>
            <a:r>
              <a:rPr lang="en-US" dirty="0" smtClean="0"/>
              <a:t>)  can </a:t>
            </a:r>
            <a:r>
              <a:rPr lang="en-US" dirty="0"/>
              <a:t>be called on any form object to return its </a:t>
            </a:r>
            <a:r>
              <a:rPr lang="en-US" dirty="0" smtClean="0"/>
              <a:t>current key</a:t>
            </a:r>
            <a:r>
              <a:rPr lang="en-US" dirty="0"/>
              <a:t>-value pairing as an &amp; separated string, suitable for use with post()</a:t>
            </a:r>
            <a:r>
              <a:rPr lang="en-US" dirty="0" smtClean="0"/>
              <a:t>.</a:t>
            </a:r>
          </a:p>
          <a:p>
            <a:r>
              <a:rPr lang="en-US" b="1" dirty="0" err="1"/>
              <a:t>var</a:t>
            </a:r>
            <a:r>
              <a:rPr lang="en-US" b="1" dirty="0"/>
              <a:t> </a:t>
            </a:r>
            <a:r>
              <a:rPr lang="en-US" b="1" dirty="0" err="1"/>
              <a:t>postData</a:t>
            </a:r>
            <a:r>
              <a:rPr lang="en-US" b="1" dirty="0"/>
              <a:t> = $("#</a:t>
            </a:r>
            <a:r>
              <a:rPr lang="en-US" b="1" dirty="0" err="1"/>
              <a:t>voteForm</a:t>
            </a:r>
            <a:r>
              <a:rPr lang="en-US" b="1" dirty="0"/>
              <a:t>").</a:t>
            </a:r>
            <a:r>
              <a:rPr lang="en-US" b="1" dirty="0">
                <a:solidFill>
                  <a:srgbClr val="CE2933"/>
                </a:solidFill>
              </a:rPr>
              <a:t>serialize()</a:t>
            </a:r>
            <a:r>
              <a:rPr lang="en-US" b="1" dirty="0"/>
              <a:t>;</a:t>
            </a:r>
          </a:p>
          <a:p>
            <a:r>
              <a:rPr lang="en-US" b="1" dirty="0" smtClean="0">
                <a:solidFill>
                  <a:srgbClr val="CE2933"/>
                </a:solidFill>
              </a:rPr>
              <a:t>$</a:t>
            </a:r>
            <a:r>
              <a:rPr lang="en-US" b="1" dirty="0">
                <a:solidFill>
                  <a:srgbClr val="CE2933"/>
                </a:solidFill>
              </a:rPr>
              <a:t>.post</a:t>
            </a:r>
            <a:r>
              <a:rPr lang="en-US" b="1" dirty="0"/>
              <a:t>("</a:t>
            </a:r>
            <a:r>
              <a:rPr lang="en-US" b="1" dirty="0" err="1"/>
              <a:t>vote.php</a:t>
            </a:r>
            <a:r>
              <a:rPr lang="en-US" b="1" dirty="0"/>
              <a:t>", </a:t>
            </a:r>
            <a:r>
              <a:rPr lang="en-US" b="1" dirty="0" err="1"/>
              <a:t>postData</a:t>
            </a:r>
            <a:r>
              <a:rPr lang="en-US" b="1" dirty="0"/>
              <a:t>);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01504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have complete control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turns out both the $.get() and $.post() methods are actually shorthand </a:t>
            </a:r>
            <a:r>
              <a:rPr lang="en-US" dirty="0" smtClean="0"/>
              <a:t>forms for </a:t>
            </a:r>
            <a:r>
              <a:rPr lang="en-US" dirty="0"/>
              <a:t>the jQuery().</a:t>
            </a:r>
            <a:r>
              <a:rPr lang="en-US" dirty="0" err="1"/>
              <a:t>ajax</a:t>
            </a:r>
            <a:r>
              <a:rPr lang="en-US" dirty="0"/>
              <a:t>() </a:t>
            </a:r>
            <a:r>
              <a:rPr lang="en-US" dirty="0" smtClean="0"/>
              <a:t>method</a:t>
            </a:r>
          </a:p>
          <a:p>
            <a:r>
              <a:rPr lang="en-US" dirty="0"/>
              <a:t>The </a:t>
            </a:r>
            <a:r>
              <a:rPr lang="en-US" dirty="0" err="1"/>
              <a:t>ajax</a:t>
            </a:r>
            <a:r>
              <a:rPr lang="en-US" dirty="0"/>
              <a:t>() method has two versions. In the first it takes two parameters: a </a:t>
            </a:r>
            <a:r>
              <a:rPr lang="en-US" dirty="0" smtClean="0"/>
              <a:t>URL and </a:t>
            </a:r>
            <a:r>
              <a:rPr lang="en-US" dirty="0"/>
              <a:t>a Plain </a:t>
            </a:r>
            <a:r>
              <a:rPr lang="en-US" dirty="0" smtClean="0"/>
              <a:t>Object, </a:t>
            </a:r>
            <a:r>
              <a:rPr lang="en-US" dirty="0"/>
              <a:t>containing any of over 30 fields.</a:t>
            </a:r>
          </a:p>
          <a:p>
            <a:r>
              <a:rPr lang="en-US" dirty="0"/>
              <a:t>A second version with only one parameter is more commonly used, where the </a:t>
            </a:r>
            <a:r>
              <a:rPr lang="en-US" dirty="0" smtClean="0"/>
              <a:t>URL is </a:t>
            </a:r>
            <a:r>
              <a:rPr lang="en-US" dirty="0"/>
              <a:t>but one of the key-value pairs in the Plain Object.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88510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More verbose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one line required to </a:t>
            </a:r>
            <a:r>
              <a:rPr lang="en-US" dirty="0" smtClean="0"/>
              <a:t>post our </a:t>
            </a:r>
            <a:r>
              <a:rPr lang="en-US" dirty="0"/>
              <a:t>form using get() becomes the more verbose code</a:t>
            </a:r>
            <a:endParaRPr lang="en-US" b="1" dirty="0"/>
          </a:p>
        </p:txBody>
      </p:sp>
      <p:pic>
        <p:nvPicPr>
          <p:cNvPr id="3" name="Picture 2" descr="Screen Shot 2014-02-16 at 12.07.3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71800"/>
            <a:ext cx="8209109" cy="199160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99860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have complete control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pass HTTP headers to the </a:t>
            </a:r>
            <a:r>
              <a:rPr lang="en-US" dirty="0" err="1"/>
              <a:t>ajax</a:t>
            </a:r>
            <a:r>
              <a:rPr lang="en-US" dirty="0"/>
              <a:t>() method, you enclose as many as </a:t>
            </a:r>
            <a:r>
              <a:rPr lang="en-US" dirty="0" smtClean="0"/>
              <a:t>you would </a:t>
            </a:r>
            <a:r>
              <a:rPr lang="en-US" dirty="0"/>
              <a:t>like in a Plain Object. To illustrate how you could override User-Agent </a:t>
            </a:r>
            <a:r>
              <a:rPr lang="en-US" dirty="0" smtClean="0"/>
              <a:t>and </a:t>
            </a:r>
            <a:r>
              <a:rPr lang="en-US" dirty="0" err="1" smtClean="0"/>
              <a:t>Referer</a:t>
            </a:r>
            <a:r>
              <a:rPr lang="en-US" dirty="0" smtClean="0"/>
              <a:t> </a:t>
            </a:r>
            <a:r>
              <a:rPr lang="en-US" dirty="0"/>
              <a:t>headers in the POST</a:t>
            </a:r>
            <a:endParaRPr lang="en-US" b="1" dirty="0"/>
          </a:p>
        </p:txBody>
      </p:sp>
      <p:pic>
        <p:nvPicPr>
          <p:cNvPr id="5" name="Picture 4" descr="Screen Shot 2014-02-16 at 12.09.3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01996"/>
            <a:ext cx="8001000" cy="25828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07708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modern browsers prevent cross-origin requests </a:t>
            </a:r>
            <a:r>
              <a:rPr lang="en-US" dirty="0" smtClean="0"/>
              <a:t>by default </a:t>
            </a:r>
            <a:r>
              <a:rPr lang="en-US" dirty="0"/>
              <a:t>(which is good for security), sharing content legitimately between two </a:t>
            </a:r>
            <a:r>
              <a:rPr lang="en-US" dirty="0" smtClean="0"/>
              <a:t>domains becomes </a:t>
            </a:r>
            <a:r>
              <a:rPr lang="en-US" dirty="0"/>
              <a:t>harder. </a:t>
            </a:r>
            <a:endParaRPr lang="en-US" dirty="0" smtClean="0"/>
          </a:p>
          <a:p>
            <a:r>
              <a:rPr lang="en-US" b="1" dirty="0" smtClean="0"/>
              <a:t>Cross</a:t>
            </a:r>
            <a:r>
              <a:rPr lang="en-US" b="1" dirty="0"/>
              <a:t>-origin resource sharing (CORS) </a:t>
            </a:r>
            <a:r>
              <a:rPr lang="en-US" dirty="0"/>
              <a:t>uses </a:t>
            </a:r>
            <a:r>
              <a:rPr lang="en-US" dirty="0" smtClean="0"/>
              <a:t>new headers </a:t>
            </a:r>
            <a:r>
              <a:rPr lang="en-US" dirty="0"/>
              <a:t>in the HTML5 </a:t>
            </a:r>
            <a:r>
              <a:rPr lang="en-US" dirty="0" smtClean="0"/>
              <a:t>standard implemented </a:t>
            </a:r>
            <a:r>
              <a:rPr lang="en-US" dirty="0"/>
              <a:t>in most new browsers.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a site wants to allow any domain to access </a:t>
            </a:r>
            <a:r>
              <a:rPr lang="en-US" dirty="0" smtClean="0"/>
              <a:t>its content </a:t>
            </a:r>
            <a:r>
              <a:rPr lang="en-US" dirty="0"/>
              <a:t>through JavaScript, it would add the following header to all of its responses.</a:t>
            </a:r>
          </a:p>
          <a:p>
            <a:r>
              <a:rPr lang="en-US" b="1" dirty="0"/>
              <a:t>Access-Control-Allow-Origin: *</a:t>
            </a:r>
            <a:endParaRPr lang="en-US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Cross Origin Resource Sharing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70121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better usage is to specify specific domains that are allowed, rather than </a:t>
            </a:r>
            <a:r>
              <a:rPr lang="en-US" dirty="0" smtClean="0"/>
              <a:t>cast the </a:t>
            </a:r>
            <a:r>
              <a:rPr lang="en-US" dirty="0"/>
              <a:t>gates open to each and every domain. </a:t>
            </a:r>
            <a:r>
              <a:rPr lang="en-US" dirty="0" smtClean="0"/>
              <a:t>To allow our domain to make cross site requests we would add the header:</a:t>
            </a:r>
            <a:endParaRPr lang="en-US" dirty="0"/>
          </a:p>
          <a:p>
            <a:r>
              <a:rPr lang="en-US" dirty="0"/>
              <a:t>Access-Control-Allow-Origin: </a:t>
            </a:r>
            <a:r>
              <a:rPr lang="en-US" dirty="0" smtClean="0">
                <a:hlinkClick r:id="rId2"/>
              </a:rPr>
              <a:t>www.funwebdev.com</a:t>
            </a:r>
            <a:endParaRPr lang="en-US" dirty="0" smtClean="0"/>
          </a:p>
          <a:p>
            <a:endParaRPr lang="en-US" b="1" dirty="0"/>
          </a:p>
          <a:p>
            <a:r>
              <a:rPr lang="en-US" dirty="0" smtClean="0"/>
              <a:t>Rather than the wildcard *.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Cross Origin Resource Sharing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09371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46708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rgbClr val="404040"/>
                </a:solidFill>
              </a:rPr>
              <a:t>Asynchronous </a:t>
            </a:r>
            <a:r>
              <a:rPr lang="en-US" sz="4400" dirty="0" smtClean="0">
                <a:solidFill>
                  <a:srgbClr val="467082"/>
                </a:solidFill>
              </a:rPr>
              <a:t>File Transmission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E3C4-1D43-4F70-BEFA-C04342A709AE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107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45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File Transmission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a simple form as defined below: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Primer</a:t>
            </a:r>
            <a:endParaRPr lang="en-US" dirty="0"/>
          </a:p>
        </p:txBody>
      </p:sp>
      <p:pic>
        <p:nvPicPr>
          <p:cNvPr id="5" name="Picture 4" descr="Screen Shot 2014-02-16 at 12.12.5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0"/>
            <a:ext cx="7543800" cy="169773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16311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File Transmission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original workaround to allow the asynchronous posting of files was to use </a:t>
            </a:r>
            <a:r>
              <a:rPr lang="en-US" dirty="0" smtClean="0"/>
              <a:t>a hidden </a:t>
            </a:r>
            <a:r>
              <a:rPr lang="en-US" dirty="0"/>
              <a:t>&lt;</a:t>
            </a:r>
            <a:r>
              <a:rPr lang="en-US" dirty="0" err="1"/>
              <a:t>iframe</a:t>
            </a:r>
            <a:r>
              <a:rPr lang="en-US" dirty="0"/>
              <a:t>&gt; element to receive the posted files.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old </a:t>
            </a:r>
            <a:r>
              <a:rPr lang="en-US" dirty="0" err="1" smtClean="0"/>
              <a:t>iFrame</a:t>
            </a:r>
            <a:r>
              <a:rPr lang="en-US" dirty="0" smtClean="0"/>
              <a:t> technique</a:t>
            </a:r>
            <a:endParaRPr lang="en-US" dirty="0"/>
          </a:p>
        </p:txBody>
      </p:sp>
      <p:pic>
        <p:nvPicPr>
          <p:cNvPr id="6" name="Picture 5" descr="4071515013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19400"/>
            <a:ext cx="6934200" cy="348829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0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URL rewriting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Search Engine (Fine… and Human) Friendly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can try doing our own rewriting. Let us begin with the following URL </a:t>
            </a:r>
            <a:r>
              <a:rPr lang="en-US" dirty="0" smtClean="0"/>
              <a:t>with its </a:t>
            </a:r>
            <a:r>
              <a:rPr lang="en-US" dirty="0"/>
              <a:t>query string information:</a:t>
            </a:r>
          </a:p>
          <a:p>
            <a:r>
              <a:rPr lang="en-US" b="1" dirty="0" err="1"/>
              <a:t>www.somedomain.com</a:t>
            </a:r>
            <a:r>
              <a:rPr lang="en-US" b="1" dirty="0"/>
              <a:t>/</a:t>
            </a:r>
            <a:r>
              <a:rPr lang="en-US" b="1" dirty="0" err="1"/>
              <a:t>DisplayArtist.php?artist</a:t>
            </a:r>
            <a:r>
              <a:rPr lang="en-US" b="1" dirty="0"/>
              <a:t>=16</a:t>
            </a:r>
          </a:p>
          <a:p>
            <a:r>
              <a:rPr lang="en-US" dirty="0"/>
              <a:t>One typical alternate approach would be to rewrite the URL to:</a:t>
            </a:r>
          </a:p>
          <a:p>
            <a:r>
              <a:rPr lang="en-US" b="1" dirty="0" err="1"/>
              <a:t>www.somedomain.com</a:t>
            </a:r>
            <a:r>
              <a:rPr lang="en-US" b="1" dirty="0"/>
              <a:t>/artists/16.php</a:t>
            </a:r>
          </a:p>
          <a:p>
            <a:r>
              <a:rPr lang="en-US" dirty="0"/>
              <a:t>Notice that the query string name and value have been turned into path </a:t>
            </a:r>
            <a:r>
              <a:rPr lang="en-US" dirty="0" smtClean="0"/>
              <a:t>names. One </a:t>
            </a:r>
            <a:r>
              <a:rPr lang="en-US" dirty="0"/>
              <a:t>could improve this to make it more SEO friendly using the following:</a:t>
            </a:r>
          </a:p>
          <a:p>
            <a:r>
              <a:rPr lang="en-US" b="1" dirty="0" err="1"/>
              <a:t>www.somedomain.com</a:t>
            </a:r>
            <a:r>
              <a:rPr lang="en-US" b="1" dirty="0"/>
              <a:t>/artists/Mary-Cassatt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4069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File Transmission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old </a:t>
            </a:r>
            <a:r>
              <a:rPr lang="en-US" dirty="0" err="1" smtClean="0"/>
              <a:t>iFrame</a:t>
            </a:r>
            <a:r>
              <a:rPr lang="en-US" dirty="0" smtClean="0"/>
              <a:t> technique</a:t>
            </a:r>
            <a:endParaRPr lang="en-US" dirty="0"/>
          </a:p>
        </p:txBody>
      </p:sp>
      <p:pic>
        <p:nvPicPr>
          <p:cNvPr id="8" name="Picture 7" descr="Screen Shot 2014-02-16 at 12.15.1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48200"/>
            <a:ext cx="5867400" cy="1730973"/>
          </a:xfrm>
          <a:prstGeom prst="rect">
            <a:avLst/>
          </a:prstGeom>
        </p:spPr>
      </p:pic>
      <p:pic>
        <p:nvPicPr>
          <p:cNvPr id="7" name="Picture 6" descr="Screen Shot 2014-02-16 at 12.14.2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5805"/>
            <a:ext cx="5867400" cy="330859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78197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File Transmission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the </a:t>
            </a:r>
            <a:r>
              <a:rPr lang="en-US" b="1" dirty="0" err="1"/>
              <a:t>FormData</a:t>
            </a:r>
            <a:r>
              <a:rPr lang="en-US" b="1" dirty="0"/>
              <a:t> </a:t>
            </a:r>
            <a:r>
              <a:rPr lang="en-US" dirty="0"/>
              <a:t>interface and File API, which is part of HTML5, you no </a:t>
            </a:r>
            <a:r>
              <a:rPr lang="en-US" dirty="0" smtClean="0"/>
              <a:t>longer have </a:t>
            </a:r>
            <a:r>
              <a:rPr lang="en-US" dirty="0"/>
              <a:t>to trick the browser into posting your file data asynchronously.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 Form Data technique</a:t>
            </a:r>
            <a:endParaRPr lang="en-US" dirty="0"/>
          </a:p>
        </p:txBody>
      </p:sp>
      <p:pic>
        <p:nvPicPr>
          <p:cNvPr id="5" name="Picture 4" descr="4071515014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71800"/>
            <a:ext cx="6934200" cy="33545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434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File Transmission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 Form Data technique</a:t>
            </a:r>
            <a:endParaRPr lang="en-US" dirty="0"/>
          </a:p>
        </p:txBody>
      </p:sp>
      <p:pic>
        <p:nvPicPr>
          <p:cNvPr id="7" name="Content Placeholder 6" descr="Screen Shot 2014-02-16 at 12.16.56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720" r="-11720"/>
          <a:stretch>
            <a:fillRect/>
          </a:stretch>
        </p:blipFill>
        <p:spPr>
          <a:xfrm>
            <a:off x="228600" y="1161313"/>
            <a:ext cx="7391400" cy="522641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51000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File Transmission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Advanced modern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we consider uploading multiple files, you may want to upload a single file</a:t>
            </a:r>
            <a:r>
              <a:rPr lang="en-US" dirty="0" smtClean="0"/>
              <a:t>, rather </a:t>
            </a:r>
            <a:r>
              <a:rPr lang="en-US" dirty="0"/>
              <a:t>than the entire form every time. To support that pattern, you can access </a:t>
            </a:r>
            <a:r>
              <a:rPr lang="en-US" dirty="0" smtClean="0"/>
              <a:t>a single </a:t>
            </a:r>
            <a:r>
              <a:rPr lang="en-US" dirty="0"/>
              <a:t>file and post it by appending the raw file to a </a:t>
            </a:r>
            <a:r>
              <a:rPr lang="en-US" dirty="0" err="1"/>
              <a:t>FormData</a:t>
            </a:r>
            <a:r>
              <a:rPr lang="en-US" dirty="0"/>
              <a:t> </a:t>
            </a:r>
            <a:r>
              <a:rPr lang="en-US" dirty="0" smtClean="0"/>
              <a:t>object.</a:t>
            </a:r>
          </a:p>
          <a:p>
            <a:r>
              <a:rPr lang="en-US" dirty="0"/>
              <a:t>The advantage of this technique is that you submit each file to </a:t>
            </a:r>
            <a:r>
              <a:rPr lang="en-US" dirty="0" smtClean="0"/>
              <a:t>the server </a:t>
            </a:r>
            <a:r>
              <a:rPr lang="en-US" dirty="0"/>
              <a:t>asynchronously as the user changes it; and it allows multiple files to be </a:t>
            </a:r>
            <a:r>
              <a:rPr lang="en-US" dirty="0" smtClean="0"/>
              <a:t>transmitted at </a:t>
            </a:r>
            <a:r>
              <a:rPr lang="en-US" dirty="0"/>
              <a:t>once.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185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File Transmission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Advanced modern technique</a:t>
            </a:r>
            <a:endParaRPr lang="en-US" dirty="0"/>
          </a:p>
        </p:txBody>
      </p:sp>
      <p:pic>
        <p:nvPicPr>
          <p:cNvPr id="9" name="Picture 8" descr="Screen Shot 2014-02-16 at 12.18.2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6629400" cy="1517411"/>
          </a:xfrm>
          <a:prstGeom prst="rect">
            <a:avLst/>
          </a:prstGeom>
        </p:spPr>
      </p:pic>
      <p:pic>
        <p:nvPicPr>
          <p:cNvPr id="11" name="Picture 10" descr="Screen Shot 2014-02-16 at 12.18.4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0" y="4018375"/>
            <a:ext cx="6629400" cy="156264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71463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46708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404040"/>
                </a:solidFill>
              </a:rPr>
              <a:t>Animation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9B34-95DF-4BD0-802B-F74E1EE8178A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115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66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hide() and show() methods can be called with no arguments to perform </a:t>
            </a:r>
            <a:r>
              <a:rPr lang="en-US" dirty="0" smtClean="0"/>
              <a:t>a default </a:t>
            </a:r>
            <a:r>
              <a:rPr lang="en-US" dirty="0"/>
              <a:t>animation. Another version allows two parameters: the duration of the </a:t>
            </a:r>
            <a:r>
              <a:rPr lang="en-US" dirty="0" smtClean="0"/>
              <a:t>animation (</a:t>
            </a:r>
            <a:r>
              <a:rPr lang="en-US" dirty="0"/>
              <a:t>in milliseconds) and a callback method to execute on completion.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Hide() and Show()</a:t>
            </a:r>
            <a:endParaRPr lang="en-US" dirty="0"/>
          </a:p>
        </p:txBody>
      </p:sp>
      <p:pic>
        <p:nvPicPr>
          <p:cNvPr id="5" name="Picture 4" descr="4071515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0"/>
            <a:ext cx="4988406" cy="685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23992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fadeIn</a:t>
            </a:r>
            <a:r>
              <a:rPr lang="en-US" dirty="0"/>
              <a:t>() and </a:t>
            </a:r>
            <a:r>
              <a:rPr lang="en-US" dirty="0" err="1"/>
              <a:t>fadeOut</a:t>
            </a:r>
            <a:r>
              <a:rPr lang="en-US" dirty="0"/>
              <a:t>() shortcut methods control the opacity of an element. </a:t>
            </a:r>
            <a:r>
              <a:rPr lang="en-US" dirty="0" smtClean="0"/>
              <a:t>The parameters </a:t>
            </a:r>
            <a:r>
              <a:rPr lang="en-US" dirty="0"/>
              <a:t>passed are the duration and the callback, just like hide() and show()</a:t>
            </a:r>
            <a:r>
              <a:rPr lang="en-US" dirty="0" smtClean="0"/>
              <a:t>. Unlike </a:t>
            </a:r>
            <a:r>
              <a:rPr lang="en-US" dirty="0"/>
              <a:t>hide() and show(), there is no scaling of the element, just strictly control </a:t>
            </a:r>
            <a:r>
              <a:rPr lang="en-US" dirty="0" smtClean="0"/>
              <a:t>over the </a:t>
            </a:r>
            <a:r>
              <a:rPr lang="en-US" dirty="0"/>
              <a:t>transparency.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fadeIn</a:t>
            </a:r>
            <a:r>
              <a:rPr lang="en-US" dirty="0" smtClean="0"/>
              <a:t>() and </a:t>
            </a:r>
            <a:r>
              <a:rPr lang="en-US" dirty="0" err="1" smtClean="0"/>
              <a:t>fadeOut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6" name="Picture 5" descr="4071515016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4572000"/>
            <a:ext cx="5264039" cy="6858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75664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slideUp</a:t>
            </a:r>
            <a:r>
              <a:rPr lang="en-US" dirty="0"/>
              <a:t>() and </a:t>
            </a:r>
            <a:r>
              <a:rPr lang="en-US" dirty="0" err="1"/>
              <a:t>slideDown</a:t>
            </a:r>
            <a:r>
              <a:rPr lang="en-US" dirty="0"/>
              <a:t>(</a:t>
            </a:r>
            <a:r>
              <a:rPr lang="en-US" dirty="0" smtClean="0"/>
              <a:t>)  do </a:t>
            </a:r>
            <a:r>
              <a:rPr lang="en-US" dirty="0"/>
              <a:t>not touch the opacity of an element, but rather gradually </a:t>
            </a:r>
            <a:r>
              <a:rPr lang="en-US" dirty="0" smtClean="0"/>
              <a:t>change its </a:t>
            </a:r>
            <a:r>
              <a:rPr lang="en-US" dirty="0"/>
              <a:t>height</a:t>
            </a:r>
            <a:r>
              <a:rPr lang="en-US" dirty="0" smtClean="0"/>
              <a:t>.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email </a:t>
            </a:r>
            <a:r>
              <a:rPr lang="en-US" sz="2000" dirty="0"/>
              <a:t>icon </a:t>
            </a:r>
            <a:r>
              <a:rPr lang="en-US" sz="2000" dirty="0" smtClean="0"/>
              <a:t>from </a:t>
            </a:r>
            <a:r>
              <a:rPr lang="en-US" sz="2000" b="1" dirty="0" smtClean="0"/>
              <a:t>http</a:t>
            </a:r>
            <a:r>
              <a:rPr lang="en-US" sz="2000" b="1" dirty="0"/>
              <a:t>://</a:t>
            </a:r>
            <a:r>
              <a:rPr lang="en-US" sz="2000" b="1" dirty="0" err="1"/>
              <a:t>openiconlibrary.sourceforge.net</a:t>
            </a:r>
            <a:r>
              <a:rPr lang="en-US" sz="2000" b="1" dirty="0"/>
              <a:t>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SlideUp</a:t>
            </a:r>
            <a:r>
              <a:rPr lang="en-US" dirty="0" smtClean="0"/>
              <a:t>() and </a:t>
            </a:r>
            <a:r>
              <a:rPr lang="en-US" dirty="0" err="1" smtClean="0"/>
              <a:t>SlideDown</a:t>
            </a:r>
            <a:r>
              <a:rPr lang="en-US" dirty="0" smtClean="0"/>
              <a:t>()</a:t>
            </a:r>
            <a:endParaRPr lang="en-US" dirty="0"/>
          </a:p>
        </p:txBody>
      </p:sp>
      <p:pic>
        <p:nvPicPr>
          <p:cNvPr id="5" name="Picture 4" descr="4071515017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95800"/>
            <a:ext cx="6287066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70064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you may have seen, the shortcut methods come in pairs, which make them </a:t>
            </a:r>
            <a:r>
              <a:rPr lang="en-US" dirty="0" smtClean="0"/>
              <a:t>ideal for </a:t>
            </a:r>
            <a:r>
              <a:rPr lang="en-US" dirty="0"/>
              <a:t>toggling between a shown and hidden state</a:t>
            </a:r>
            <a:r>
              <a:rPr lang="en-US" dirty="0" smtClean="0"/>
              <a:t>.</a:t>
            </a:r>
            <a:r>
              <a:rPr lang="en-US" dirty="0"/>
              <a:t> Using a toggle method means you don’t have to check the current state and </a:t>
            </a:r>
            <a:r>
              <a:rPr lang="en-US" dirty="0" smtClean="0"/>
              <a:t>then conditionally </a:t>
            </a:r>
            <a:r>
              <a:rPr lang="en-US" dirty="0"/>
              <a:t>call one of the two methods</a:t>
            </a:r>
            <a:r>
              <a:rPr lang="en-US" dirty="0" smtClean="0"/>
              <a:t>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To toggle between the </a:t>
            </a:r>
            <a:r>
              <a:rPr lang="en-US" sz="2000" dirty="0"/>
              <a:t>visible and hidden states </a:t>
            </a:r>
            <a:r>
              <a:rPr lang="en-US" sz="2000" dirty="0" smtClean="0"/>
              <a:t>you </a:t>
            </a:r>
            <a:r>
              <a:rPr lang="en-US" sz="2000" dirty="0"/>
              <a:t>can use the </a:t>
            </a:r>
            <a:r>
              <a:rPr lang="en-US" sz="2000" b="1" dirty="0"/>
              <a:t>toggle() </a:t>
            </a:r>
            <a:r>
              <a:rPr lang="en-US" sz="2000" dirty="0"/>
              <a:t>methods. 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To </a:t>
            </a:r>
            <a:r>
              <a:rPr lang="en-US" sz="2000" dirty="0"/>
              <a:t>toggle between fading in and fading out, </a:t>
            </a:r>
            <a:r>
              <a:rPr lang="en-US" sz="2000" dirty="0" smtClean="0"/>
              <a:t>use the </a:t>
            </a:r>
            <a:r>
              <a:rPr lang="en-US" sz="2000" b="1" dirty="0" err="1"/>
              <a:t>fadeToggle</a:t>
            </a:r>
            <a:r>
              <a:rPr lang="en-US" sz="2000" b="1" dirty="0"/>
              <a:t>() </a:t>
            </a:r>
            <a:r>
              <a:rPr lang="en-US" sz="2000" dirty="0" smtClean="0"/>
              <a:t>method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To toggle between </a:t>
            </a:r>
            <a:r>
              <a:rPr lang="en-US" sz="2000" dirty="0"/>
              <a:t>the two sliding states can be </a:t>
            </a:r>
            <a:r>
              <a:rPr lang="en-US" sz="2000" dirty="0" smtClean="0"/>
              <a:t>achieved using </a:t>
            </a:r>
            <a:r>
              <a:rPr lang="en-US" sz="2000" dirty="0"/>
              <a:t>the </a:t>
            </a:r>
            <a:r>
              <a:rPr lang="en-US" sz="2000" b="1" dirty="0" err="1"/>
              <a:t>slideToggle</a:t>
            </a:r>
            <a:r>
              <a:rPr lang="en-US" sz="2000" b="1" dirty="0"/>
              <a:t>() </a:t>
            </a:r>
            <a:r>
              <a:rPr lang="en-US" sz="2000" dirty="0"/>
              <a:t>method.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Toggle()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28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URL rewriting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Search Engine (Fine… and Human) Friendly</a:t>
            </a:r>
            <a:endParaRPr lang="en-US" dirty="0"/>
          </a:p>
        </p:txBody>
      </p:sp>
      <p:pic>
        <p:nvPicPr>
          <p:cNvPr id="6" name="Content Placeholder 5" descr="4071513005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35" r="-6135"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23154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animate() method has several versions, but the one we will look at has </a:t>
            </a:r>
            <a:r>
              <a:rPr lang="en-US" dirty="0" smtClean="0"/>
              <a:t>the following </a:t>
            </a:r>
            <a:r>
              <a:rPr lang="en-US" dirty="0"/>
              <a:t>form:</a:t>
            </a:r>
          </a:p>
          <a:p>
            <a:r>
              <a:rPr lang="en-US" dirty="0"/>
              <a:t>.animate( properties, options )</a:t>
            </a:r>
            <a:r>
              <a:rPr lang="en-US" dirty="0" smtClean="0"/>
              <a:t>;</a:t>
            </a:r>
          </a:p>
          <a:p>
            <a:r>
              <a:rPr lang="en-US" sz="2000" dirty="0"/>
              <a:t>The properties parameter contains a Plain Object with all the CSS styles of </a:t>
            </a:r>
            <a:r>
              <a:rPr lang="en-US" sz="2000" dirty="0" smtClean="0"/>
              <a:t>the final </a:t>
            </a:r>
            <a:r>
              <a:rPr lang="en-US" sz="2000" dirty="0"/>
              <a:t>state of the animation.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options parameter contains another Plain </a:t>
            </a:r>
            <a:r>
              <a:rPr lang="en-US" sz="2000" dirty="0" smtClean="0"/>
              <a:t>Object with </a:t>
            </a:r>
            <a:r>
              <a:rPr lang="en-US" sz="2000" dirty="0"/>
              <a:t>any of the </a:t>
            </a:r>
            <a:r>
              <a:rPr lang="en-US" sz="2000" dirty="0" smtClean="0"/>
              <a:t>following options set</a:t>
            </a:r>
            <a:r>
              <a:rPr lang="en-US" sz="2000" dirty="0"/>
              <a:t>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Full control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54527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/>
              <a:t>always</a:t>
            </a:r>
            <a:r>
              <a:rPr lang="en-US" sz="2000" dirty="0"/>
              <a:t> is the function to be called when the animation completes or </a:t>
            </a:r>
            <a:r>
              <a:rPr lang="en-US" sz="2000" dirty="0" smtClean="0"/>
              <a:t>stops with </a:t>
            </a:r>
            <a:r>
              <a:rPr lang="en-US" sz="2000" dirty="0"/>
              <a:t>a fail condition. This function will always be called (hence the name)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done</a:t>
            </a:r>
            <a:r>
              <a:rPr lang="en-US" sz="2000" dirty="0" smtClean="0"/>
              <a:t> </a:t>
            </a:r>
            <a:r>
              <a:rPr lang="en-US" sz="2000" dirty="0"/>
              <a:t>is a function to be called when the animation completes.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duration</a:t>
            </a:r>
            <a:r>
              <a:rPr lang="en-US" sz="2000" dirty="0" smtClean="0"/>
              <a:t> </a:t>
            </a:r>
            <a:r>
              <a:rPr lang="en-US" sz="2000" dirty="0"/>
              <a:t>is a number controlling the duration of the animation.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fail</a:t>
            </a:r>
            <a:r>
              <a:rPr lang="en-US" sz="2000" dirty="0" smtClean="0"/>
              <a:t> </a:t>
            </a:r>
            <a:r>
              <a:rPr lang="en-US" sz="2000" dirty="0"/>
              <a:t>is the function called if the animation does not </a:t>
            </a:r>
            <a:r>
              <a:rPr lang="en-US" sz="2000" dirty="0" smtClean="0"/>
              <a:t>complete</a:t>
            </a:r>
            <a:r>
              <a:rPr lang="en-US" sz="2000" dirty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progress</a:t>
            </a:r>
            <a:r>
              <a:rPr lang="en-US" sz="2000" dirty="0" smtClean="0"/>
              <a:t> </a:t>
            </a:r>
            <a:r>
              <a:rPr lang="en-US" sz="2000" dirty="0"/>
              <a:t>is a function to be called after each step of the animation.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Options parameter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5231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/>
              <a:t>queue</a:t>
            </a:r>
            <a:r>
              <a:rPr lang="en-US" sz="2000" dirty="0"/>
              <a:t> is a Boolean value telling the animation whether to wait in the </a:t>
            </a:r>
            <a:r>
              <a:rPr lang="en-US" sz="2000" dirty="0" smtClean="0"/>
              <a:t>queue of </a:t>
            </a:r>
            <a:r>
              <a:rPr lang="en-US" sz="2000" dirty="0"/>
              <a:t>animations or not. If false, the animation begins immediately.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step</a:t>
            </a:r>
            <a:r>
              <a:rPr lang="en-US" sz="2000" dirty="0" smtClean="0"/>
              <a:t> </a:t>
            </a:r>
            <a:r>
              <a:rPr lang="en-US" sz="2000" dirty="0"/>
              <a:t>is a function you can define that will be called periodically while </a:t>
            </a:r>
            <a:r>
              <a:rPr lang="en-US" sz="2000" dirty="0" smtClean="0"/>
              <a:t>the animation </a:t>
            </a:r>
            <a:r>
              <a:rPr lang="en-US" sz="2000" dirty="0"/>
              <a:t>is still going. 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Advanced </a:t>
            </a:r>
            <a:r>
              <a:rPr lang="en-US" sz="2000" dirty="0"/>
              <a:t>options called </a:t>
            </a:r>
            <a:r>
              <a:rPr lang="en-US" sz="2000" b="1" dirty="0"/>
              <a:t>easing</a:t>
            </a:r>
            <a:r>
              <a:rPr lang="en-US" sz="2000" dirty="0"/>
              <a:t> and </a:t>
            </a:r>
            <a:r>
              <a:rPr lang="en-US" sz="2000" b="1" dirty="0" err="1"/>
              <a:t>specialEasing</a:t>
            </a:r>
            <a:r>
              <a:rPr lang="en-US" sz="2000" dirty="0"/>
              <a:t> allow for </a:t>
            </a:r>
            <a:r>
              <a:rPr lang="en-US" sz="2000" dirty="0" smtClean="0"/>
              <a:t>advanced control </a:t>
            </a:r>
            <a:r>
              <a:rPr lang="en-US" sz="2000" dirty="0"/>
              <a:t>over the speed of animation.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Options parameter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235807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web development</a:t>
            </a:r>
            <a:r>
              <a:rPr lang="en-US" sz="2000" dirty="0" smtClean="0"/>
              <a:t>, </a:t>
            </a:r>
            <a:r>
              <a:rPr lang="en-US" sz="2000" b="1" dirty="0" smtClean="0"/>
              <a:t>easing </a:t>
            </a:r>
            <a:r>
              <a:rPr lang="en-US" sz="2000" b="1" dirty="0"/>
              <a:t>functions </a:t>
            </a:r>
            <a:r>
              <a:rPr lang="en-US" sz="2000" dirty="0"/>
              <a:t>are used to simulate that natural type of movement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  <a:r>
              <a:rPr lang="en-US" sz="2000" dirty="0" smtClean="0"/>
              <a:t>They are </a:t>
            </a:r>
            <a:r>
              <a:rPr lang="en-US" sz="2000" dirty="0"/>
              <a:t>mathematical equations that describe how fast or slow the transitions occur </a:t>
            </a:r>
            <a:r>
              <a:rPr lang="en-US" sz="2000" dirty="0" smtClean="0"/>
              <a:t>at various </a:t>
            </a:r>
            <a:r>
              <a:rPr lang="en-US" sz="2000" dirty="0"/>
              <a:t>points during the animation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Included in jQuery are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linear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swing </a:t>
            </a:r>
          </a:p>
          <a:p>
            <a:r>
              <a:rPr lang="en-US" sz="2000" dirty="0" smtClean="0"/>
              <a:t>easing </a:t>
            </a:r>
            <a:r>
              <a:rPr lang="en-US" sz="2000" dirty="0"/>
              <a:t>functions.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Easing functions – advanced animation</a:t>
            </a:r>
            <a:endParaRPr lang="en-US" dirty="0"/>
          </a:p>
        </p:txBody>
      </p:sp>
      <p:pic>
        <p:nvPicPr>
          <p:cNvPr id="5" name="Picture 4" descr="4071515018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24200"/>
            <a:ext cx="4542295" cy="324842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87898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For example, the </a:t>
            </a:r>
            <a:r>
              <a:rPr lang="en-US" sz="2000" dirty="0" smtClean="0"/>
              <a:t>function defining </a:t>
            </a:r>
            <a:r>
              <a:rPr lang="en-US" sz="2000" dirty="0"/>
              <a:t>swing for values of time </a:t>
            </a:r>
            <a:r>
              <a:rPr lang="en-US" sz="2000" i="1" dirty="0"/>
              <a:t>t </a:t>
            </a:r>
            <a:r>
              <a:rPr lang="en-US" sz="2000" dirty="0"/>
              <a:t>between 0 and 1 </a:t>
            </a:r>
            <a:r>
              <a:rPr lang="en-US" sz="2000" dirty="0" smtClean="0"/>
              <a:t>is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/>
              <a:t>The jQuery UI extension provides over 30 easing functions, including </a:t>
            </a:r>
            <a:r>
              <a:rPr lang="en-US" sz="2000" dirty="0" smtClean="0"/>
              <a:t>cubic functions </a:t>
            </a:r>
            <a:r>
              <a:rPr lang="en-US" sz="2000" dirty="0"/>
              <a:t>and bouncing effects, so you should not have to define your own.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Easing functions – advanced animation</a:t>
            </a:r>
            <a:endParaRPr lang="en-US" dirty="0"/>
          </a:p>
        </p:txBody>
      </p:sp>
      <p:pic>
        <p:nvPicPr>
          <p:cNvPr id="6" name="Picture 5" descr="Screen Shot 2014-02-16 at 12.30.3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14600"/>
            <a:ext cx="3505200" cy="82058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8918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rotating</a:t>
            </a:r>
            <a:endParaRPr lang="en-US" dirty="0"/>
          </a:p>
        </p:txBody>
      </p:sp>
      <p:pic>
        <p:nvPicPr>
          <p:cNvPr id="5" name="Picture 4" descr="Screen Shot 2014-02-16 at 12.31.3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7540846" cy="4953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842653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Animation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Rotating</a:t>
            </a:r>
            <a:endParaRPr lang="en-US" dirty="0"/>
          </a:p>
        </p:txBody>
      </p:sp>
      <p:pic>
        <p:nvPicPr>
          <p:cNvPr id="7" name="Picture 6" descr="4071515019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5210116" cy="990600"/>
          </a:xfrm>
          <a:prstGeom prst="rect">
            <a:avLst/>
          </a:prstGeom>
        </p:spPr>
      </p:pic>
      <p:pic>
        <p:nvPicPr>
          <p:cNvPr id="9" name="Picture 8" descr="4071515020.ep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800"/>
            <a:ext cx="7924800" cy="379208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923455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46708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4400" dirty="0" err="1" smtClean="0">
                <a:solidFill>
                  <a:srgbClr val="404040"/>
                </a:solidFill>
              </a:rPr>
              <a:t>BackBone</a:t>
            </a:r>
            <a:r>
              <a:rPr lang="en-US" sz="4400" dirty="0" smtClean="0">
                <a:solidFill>
                  <a:srgbClr val="404040"/>
                </a:solidFill>
              </a:rPr>
              <a:t> MVC </a:t>
            </a:r>
            <a:r>
              <a:rPr lang="en-US" sz="4400" dirty="0" smtClean="0">
                <a:solidFill>
                  <a:srgbClr val="467082"/>
                </a:solidFill>
              </a:rPr>
              <a:t>Frameworks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17685-937D-48D7-AFFA-37D61E396346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127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685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Backbone </a:t>
            </a:r>
            <a:r>
              <a:rPr lang="en-US" dirty="0"/>
              <a:t>is an MVC framework that further abstracts JavaScript with </a:t>
            </a:r>
            <a:r>
              <a:rPr lang="en-US" dirty="0" smtClean="0"/>
              <a:t>libraries intended </a:t>
            </a:r>
            <a:r>
              <a:rPr lang="en-US" dirty="0"/>
              <a:t>to adhere more closely to the MVC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This library </a:t>
            </a:r>
            <a:r>
              <a:rPr lang="en-US" dirty="0"/>
              <a:t>is available from </a:t>
            </a:r>
            <a:r>
              <a:rPr lang="en-US" b="1" dirty="0"/>
              <a:t>http://</a:t>
            </a:r>
            <a:r>
              <a:rPr lang="en-US" b="1" dirty="0" err="1"/>
              <a:t>backbonejs.org</a:t>
            </a:r>
            <a:r>
              <a:rPr lang="en-US" b="1" dirty="0"/>
              <a:t> </a:t>
            </a:r>
            <a:r>
              <a:rPr lang="en-US" dirty="0"/>
              <a:t>and relies on the underscore library</a:t>
            </a:r>
            <a:r>
              <a:rPr lang="en-US" dirty="0" smtClean="0"/>
              <a:t>, available </a:t>
            </a:r>
            <a:r>
              <a:rPr lang="en-US" dirty="0"/>
              <a:t>from </a:t>
            </a:r>
            <a:r>
              <a:rPr lang="en-US" b="1" dirty="0">
                <a:hlinkClick r:id="rId2"/>
              </a:rPr>
              <a:t>http://underscorejs.org/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Include with:</a:t>
            </a:r>
          </a:p>
          <a:p>
            <a:r>
              <a:rPr lang="en-US" b="1" dirty="0" smtClean="0"/>
              <a:t>&lt;script </a:t>
            </a:r>
            <a:r>
              <a:rPr lang="en-US" b="1" dirty="0" err="1" smtClean="0"/>
              <a:t>src</a:t>
            </a:r>
            <a:r>
              <a:rPr lang="en-US" b="1" dirty="0" smtClean="0"/>
              <a:t>="underscore-</a:t>
            </a:r>
            <a:r>
              <a:rPr lang="en-US" b="1" dirty="0" err="1" smtClean="0"/>
              <a:t>min.js</a:t>
            </a:r>
            <a:r>
              <a:rPr lang="en-US" b="1" dirty="0" smtClean="0"/>
              <a:t>"&gt;&lt;/script&gt;</a:t>
            </a:r>
          </a:p>
          <a:p>
            <a:r>
              <a:rPr lang="en-US" b="1" dirty="0" smtClean="0"/>
              <a:t>&lt;</a:t>
            </a:r>
            <a:r>
              <a:rPr lang="en-US" b="1" dirty="0"/>
              <a:t>script </a:t>
            </a:r>
            <a:r>
              <a:rPr lang="en-US" b="1" dirty="0" err="1"/>
              <a:t>src</a:t>
            </a:r>
            <a:r>
              <a:rPr lang="en-US" b="1" dirty="0"/>
              <a:t>="backbone-</a:t>
            </a:r>
            <a:r>
              <a:rPr lang="en-US" b="1" dirty="0" err="1"/>
              <a:t>min.js</a:t>
            </a:r>
            <a:r>
              <a:rPr lang="en-US" b="1" dirty="0"/>
              <a:t>"&gt;&lt;/script&gt;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Another framework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326035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Backbone, you build your client scripts around the concept of </a:t>
            </a:r>
            <a:r>
              <a:rPr lang="en-US" b="1" dirty="0"/>
              <a:t>models</a:t>
            </a:r>
            <a:r>
              <a:rPr lang="en-US" dirty="0" smtClean="0"/>
              <a:t>.</a:t>
            </a:r>
          </a:p>
          <a:p>
            <a:r>
              <a:rPr lang="en-US" dirty="0" err="1"/>
              <a:t>Backbone.js</a:t>
            </a:r>
            <a:r>
              <a:rPr lang="en-US" dirty="0"/>
              <a:t> defines </a:t>
            </a:r>
            <a:r>
              <a:rPr lang="en-US" b="1" dirty="0"/>
              <a:t>models </a:t>
            </a:r>
            <a:r>
              <a:rPr lang="en-US" dirty="0"/>
              <a:t>as</a:t>
            </a:r>
          </a:p>
          <a:p>
            <a:r>
              <a:rPr lang="en-US" i="1" dirty="0"/>
              <a:t>the heart of any JavaScript application, containing the interactive data as </a:t>
            </a:r>
            <a:r>
              <a:rPr lang="en-US" i="1" dirty="0" smtClean="0"/>
              <a:t>well as </a:t>
            </a:r>
            <a:r>
              <a:rPr lang="en-US" i="1" dirty="0"/>
              <a:t>a large part of the logic surrounding it: conversions, validations, </a:t>
            </a:r>
            <a:r>
              <a:rPr lang="en-US" i="1" dirty="0" smtClean="0"/>
              <a:t>computed properties</a:t>
            </a:r>
            <a:r>
              <a:rPr lang="en-US" i="1" dirty="0"/>
              <a:t>, and access control</a:t>
            </a:r>
            <a:r>
              <a:rPr lang="en-US" i="1" dirty="0" smtClean="0"/>
              <a:t>.</a:t>
            </a:r>
          </a:p>
          <a:p>
            <a:r>
              <a:rPr lang="en-US" dirty="0" smtClean="0"/>
              <a:t>The Models </a:t>
            </a:r>
            <a:r>
              <a:rPr lang="en-US" dirty="0"/>
              <a:t>you define using Backbone must </a:t>
            </a:r>
            <a:r>
              <a:rPr lang="en-US" i="1" dirty="0"/>
              <a:t>extend </a:t>
            </a:r>
            <a:r>
              <a:rPr lang="en-US" dirty="0" err="1"/>
              <a:t>Backbone.Model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586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URL rewriting in Apache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mod_rewrite</a:t>
            </a:r>
            <a:r>
              <a:rPr lang="en-US" dirty="0"/>
              <a:t> module uses a rule-based rewriting engine that utilizes </a:t>
            </a:r>
            <a:r>
              <a:rPr lang="en-US" dirty="0" smtClean="0"/>
              <a:t>Perl compatible regular </a:t>
            </a:r>
            <a:r>
              <a:rPr lang="en-US" dirty="0"/>
              <a:t>expressions to change the URLs so that the requested URL </a:t>
            </a:r>
            <a:r>
              <a:rPr lang="en-US" dirty="0" smtClean="0"/>
              <a:t>can be </a:t>
            </a:r>
            <a:r>
              <a:rPr lang="en-US" dirty="0"/>
              <a:t>mapped or redirected to another URL internally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Look in Chapter 19 for details on Apache and URL rewriting.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are not yet ready </a:t>
            </a:r>
            <a:r>
              <a:rPr lang="en-US" dirty="0" err="1" smtClean="0"/>
              <a:t>grasshoper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578280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addition to models, Backbone introduces the concept of </a:t>
            </a:r>
            <a:r>
              <a:rPr lang="en-US" b="1" dirty="0"/>
              <a:t>Collections</a:t>
            </a:r>
            <a:r>
              <a:rPr lang="en-US" dirty="0"/>
              <a:t>, which </a:t>
            </a:r>
            <a:r>
              <a:rPr lang="en-US" dirty="0" smtClean="0"/>
              <a:t>are normally </a:t>
            </a:r>
            <a:r>
              <a:rPr lang="en-US" dirty="0"/>
              <a:t>used to contain lists of Model objects</a:t>
            </a:r>
            <a:r>
              <a:rPr lang="en-US" dirty="0" smtClean="0"/>
              <a:t>.</a:t>
            </a:r>
          </a:p>
          <a:p>
            <a:r>
              <a:rPr lang="en-US" dirty="0"/>
              <a:t>These collections have </a:t>
            </a:r>
            <a:r>
              <a:rPr lang="en-US" dirty="0" smtClean="0"/>
              <a:t>advanced features </a:t>
            </a:r>
            <a:r>
              <a:rPr lang="en-US" dirty="0"/>
              <a:t>and like a database can have indexes to improve search performance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n-US" dirty="0"/>
              <a:t>collection </a:t>
            </a:r>
            <a:r>
              <a:rPr lang="en-US" dirty="0" smtClean="0"/>
              <a:t>is </a:t>
            </a:r>
            <a:r>
              <a:rPr lang="en-US" dirty="0"/>
              <a:t>defined by extending </a:t>
            </a:r>
            <a:r>
              <a:rPr lang="en-US" dirty="0" smtClean="0"/>
              <a:t>from Backbone’s </a:t>
            </a:r>
            <a:r>
              <a:rPr lang="en-US" dirty="0"/>
              <a:t>Collection object.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163021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Views allow you to translate your models into the HTML that is seen by the users</a:t>
            </a:r>
            <a:r>
              <a:rPr lang="en-US" dirty="0" smtClean="0"/>
              <a:t>.</a:t>
            </a:r>
          </a:p>
          <a:p>
            <a:r>
              <a:rPr lang="en-US" dirty="0"/>
              <a:t>They attach themselves to methods and properties of the Collection and </a:t>
            </a:r>
            <a:r>
              <a:rPr lang="en-US" dirty="0" smtClean="0"/>
              <a:t>define methods </a:t>
            </a:r>
            <a:r>
              <a:rPr lang="en-US" dirty="0"/>
              <a:t>that will be called whenever Backbone determines the view </a:t>
            </a:r>
            <a:r>
              <a:rPr lang="en-US" dirty="0" smtClean="0"/>
              <a:t>needs refreshing.</a:t>
            </a:r>
          </a:p>
          <a:p>
            <a:r>
              <a:rPr lang="en-US" dirty="0"/>
              <a:t>You </a:t>
            </a:r>
            <a:r>
              <a:rPr lang="en-US" dirty="0" smtClean="0"/>
              <a:t>must always </a:t>
            </a:r>
            <a:r>
              <a:rPr lang="en-US" dirty="0"/>
              <a:t>override the render() method since it defines the HTML that is output.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064176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pic>
        <p:nvPicPr>
          <p:cNvPr id="5" name="Content Placeholder 4" descr="4071515021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4118" b="-14118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013314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Model Example</a:t>
            </a:r>
            <a:endParaRPr lang="en-US" dirty="0"/>
          </a:p>
        </p:txBody>
      </p:sp>
      <p:pic>
        <p:nvPicPr>
          <p:cNvPr id="6" name="Content Placeholder 5" descr="Screen Shot 2014-02-16 at 12.40.42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2776" b="-22776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670305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Collection Example</a:t>
            </a:r>
            <a:endParaRPr lang="en-US" dirty="0"/>
          </a:p>
        </p:txBody>
      </p:sp>
      <p:pic>
        <p:nvPicPr>
          <p:cNvPr id="5" name="Content Placeholder 4" descr="Screen Shot 2014-02-16 at 12.41.14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8252" b="-8252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87848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View Example</a:t>
            </a:r>
            <a:endParaRPr lang="en-US" dirty="0"/>
          </a:p>
        </p:txBody>
      </p:sp>
      <p:pic>
        <p:nvPicPr>
          <p:cNvPr id="6" name="Content Placeholder 5" descr="Screen Shot 2014-02-16 at 12.41.44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5239" r="-15239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77704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Bring it all together</a:t>
            </a:r>
            <a:endParaRPr lang="en-US" dirty="0"/>
          </a:p>
        </p:txBody>
      </p:sp>
      <p:pic>
        <p:nvPicPr>
          <p:cNvPr id="5" name="Content Placeholder 4" descr="Screen Shot 2014-02-16 at 12.42.14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7316" r="-37316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1791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URL rewriting in Apache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mod_rewrite</a:t>
            </a:r>
            <a:r>
              <a:rPr lang="en-US" dirty="0"/>
              <a:t> module uses a rule-based rewriting engine that utilizes </a:t>
            </a:r>
            <a:r>
              <a:rPr lang="en-US" dirty="0" smtClean="0"/>
              <a:t>Perl compatible regular </a:t>
            </a:r>
            <a:r>
              <a:rPr lang="en-US" dirty="0"/>
              <a:t>expressions to change the URLs so that the requested URL </a:t>
            </a:r>
            <a:r>
              <a:rPr lang="en-US" dirty="0" smtClean="0"/>
              <a:t>can be </a:t>
            </a:r>
            <a:r>
              <a:rPr lang="en-US" dirty="0"/>
              <a:t>mapped or redirected to another URL internally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Look in Chapter 19 for details on Apache and URL rewriting.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are not yet ready </a:t>
            </a:r>
            <a:r>
              <a:rPr lang="en-US" dirty="0" err="1" smtClean="0"/>
              <a:t>grasshoper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9547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dirty="0" smtClean="0">
                <a:solidFill>
                  <a:srgbClr val="404040"/>
                </a:solidFill>
              </a:rPr>
              <a:t>Cookies</a:t>
            </a:r>
            <a:endParaRPr lang="en-US" sz="8800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2459-AC68-4E63-AB5F-F4095E7D96CF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45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Cookies </a:t>
            </a:r>
            <a:r>
              <a:rPr lang="en-US" dirty="0"/>
              <a:t>are a client-side approach for persisting </a:t>
            </a:r>
            <a:r>
              <a:rPr lang="en-US" dirty="0" smtClean="0"/>
              <a:t>state information.</a:t>
            </a:r>
          </a:p>
          <a:p>
            <a:endParaRPr lang="en-US" dirty="0"/>
          </a:p>
          <a:p>
            <a:r>
              <a:rPr lang="en-US" dirty="0"/>
              <a:t>They are name=value pairs that are saved within one or more </a:t>
            </a:r>
            <a:r>
              <a:rPr lang="en-US" dirty="0" smtClean="0"/>
              <a:t>text </a:t>
            </a:r>
            <a:r>
              <a:rPr lang="pl-PL" dirty="0" err="1" smtClean="0"/>
              <a:t>files</a:t>
            </a:r>
            <a:r>
              <a:rPr lang="pl-PL" dirty="0" smtClean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managed</a:t>
            </a:r>
            <a:r>
              <a:rPr lang="pl-PL" dirty="0"/>
              <a:t> by the </a:t>
            </a:r>
            <a:r>
              <a:rPr lang="pl-PL" dirty="0" err="1"/>
              <a:t>browser</a:t>
            </a:r>
            <a:r>
              <a:rPr lang="pl-PL" dirty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690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While cookie information is stored and retrieved by the browser, the information </a:t>
            </a:r>
            <a:r>
              <a:rPr lang="en-US" dirty="0" smtClean="0"/>
              <a:t>in a </a:t>
            </a:r>
            <a:r>
              <a:rPr lang="en-US" dirty="0"/>
              <a:t>cookie travels within the HTTP header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ites </a:t>
            </a:r>
            <a:r>
              <a:rPr lang="en-US" dirty="0"/>
              <a:t>that use cookies should not depend on </a:t>
            </a:r>
            <a:r>
              <a:rPr lang="en-US" dirty="0" smtClean="0"/>
              <a:t>their availability </a:t>
            </a:r>
            <a:r>
              <a:rPr lang="en-US" dirty="0"/>
              <a:t>for critical </a:t>
            </a:r>
            <a:r>
              <a:rPr lang="en-US" dirty="0" smtClean="0"/>
              <a:t>features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user can </a:t>
            </a:r>
            <a:r>
              <a:rPr lang="en-US" dirty="0" smtClean="0"/>
              <a:t>delete </a:t>
            </a:r>
            <a:r>
              <a:rPr lang="en-US" dirty="0"/>
              <a:t>cookies or </a:t>
            </a:r>
            <a:r>
              <a:rPr lang="en-US" dirty="0" smtClean="0"/>
              <a:t>tamper </a:t>
            </a:r>
            <a:r>
              <a:rPr lang="en-US" dirty="0"/>
              <a:t>with </a:t>
            </a:r>
            <a:r>
              <a:rPr lang="en-US" dirty="0" smtClean="0"/>
              <a:t>them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 they Work?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4049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 they Work?</a:t>
            </a:r>
            <a:endParaRPr lang="en-US" dirty="0"/>
          </a:p>
        </p:txBody>
      </p:sp>
      <p:pic>
        <p:nvPicPr>
          <p:cNvPr id="6" name="Content Placeholder 5" descr="4071513006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291" r="-4291"/>
          <a:stretch>
            <a:fillRect/>
          </a:stretch>
        </p:blipFill>
        <p:spPr>
          <a:xfrm>
            <a:off x="609600" y="1295400"/>
            <a:ext cx="7201768" cy="509232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9109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kinds of Cookie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b="1" dirty="0"/>
              <a:t>session cookie </a:t>
            </a:r>
            <a:r>
              <a:rPr lang="en-US" dirty="0"/>
              <a:t>has no expiry stated and thus will be deleted at the end </a:t>
            </a:r>
            <a:r>
              <a:rPr lang="en-US" dirty="0" smtClean="0"/>
              <a:t>of the </a:t>
            </a:r>
            <a:r>
              <a:rPr lang="en-US" dirty="0"/>
              <a:t>user browsing session.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Persistent </a:t>
            </a:r>
            <a:r>
              <a:rPr lang="en-US" b="1" dirty="0"/>
              <a:t>cookies </a:t>
            </a:r>
            <a:r>
              <a:rPr lang="en-US" dirty="0"/>
              <a:t>have an expiry date specified;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Chocolate and peanut butter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2513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in Web Applications</a:t>
            </a:r>
            <a:endParaRPr lang="en-US" dirty="0"/>
          </a:p>
        </p:txBody>
      </p:sp>
      <p:pic>
        <p:nvPicPr>
          <p:cNvPr id="5" name="Content Placeholder 4" descr="4071513001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617" r="-18617"/>
          <a:stretch>
            <a:fillRect/>
          </a:stretch>
        </p:blipFill>
        <p:spPr>
          <a:xfrm>
            <a:off x="609600" y="1143000"/>
            <a:ext cx="7569698" cy="535248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 like a desktop application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8274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Cookies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Writing a cookie</a:t>
            </a:r>
            <a:endParaRPr lang="en-US" dirty="0"/>
          </a:p>
        </p:txBody>
      </p:sp>
      <p:pic>
        <p:nvPicPr>
          <p:cNvPr id="6" name="Content Placeholder 5" descr="Screen Shot 2014-02-15 at 9.58.2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9215" b="-49215"/>
          <a:stretch>
            <a:fillRect/>
          </a:stretch>
        </p:blipFill>
        <p:spPr>
          <a:xfrm>
            <a:off x="914400" y="1066800"/>
            <a:ext cx="64008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914400" y="54864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</a:t>
            </a:r>
            <a:r>
              <a:rPr lang="en-US" dirty="0" smtClean="0"/>
              <a:t>important to </a:t>
            </a:r>
            <a:r>
              <a:rPr lang="en-US" dirty="0"/>
              <a:t>note that cookies must be written before any other page output.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7553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Cookies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Reading a cookie</a:t>
            </a:r>
            <a:endParaRPr lang="en-US" dirty="0"/>
          </a:p>
        </p:txBody>
      </p:sp>
      <p:pic>
        <p:nvPicPr>
          <p:cNvPr id="8" name="Content Placeholder 7" descr="Screen Shot 2014-02-15 at 9.59.3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1826" b="-51826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5981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Cookies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Common usages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addition to being used to track authenticated users and shopping carts, cookies can implement: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“Remember me” persistent cookie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Store user preferences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Track a user’s browsing behavior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976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467082"/>
                </a:solidFill>
              </a:rPr>
              <a:t>Session</a:t>
            </a:r>
            <a:r>
              <a:rPr lang="en-US" sz="6000" dirty="0" smtClean="0">
                <a:solidFill>
                  <a:srgbClr val="404040"/>
                </a:solidFill>
              </a:rPr>
              <a:t> State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F2D-3AC7-4F8B-A87A-CE0245AE5652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685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State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Visual</a:t>
            </a:r>
            <a:endParaRPr lang="en-US" dirty="0"/>
          </a:p>
        </p:txBody>
      </p:sp>
      <p:pic>
        <p:nvPicPr>
          <p:cNvPr id="6" name="Content Placeholder 5" descr="4071513008.ep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809" r="-4809"/>
          <a:stretch>
            <a:fillRect/>
          </a:stretch>
        </p:blipFill>
        <p:spPr>
          <a:xfrm>
            <a:off x="659902" y="914400"/>
            <a:ext cx="7645898" cy="540636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113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modern web development environments provide some type of session </a:t>
            </a:r>
            <a:r>
              <a:rPr lang="en-US" dirty="0" smtClean="0"/>
              <a:t>state mechanism.</a:t>
            </a:r>
          </a:p>
          <a:p>
            <a:r>
              <a:rPr lang="en-US" b="1" dirty="0" smtClean="0"/>
              <a:t>Session </a:t>
            </a:r>
            <a:r>
              <a:rPr lang="en-US" b="1" dirty="0"/>
              <a:t>state </a:t>
            </a:r>
            <a:r>
              <a:rPr lang="en-US" dirty="0"/>
              <a:t>is a server-based state mechanism that lets web </a:t>
            </a:r>
            <a:r>
              <a:rPr lang="en-US" dirty="0" smtClean="0"/>
              <a:t>applications store </a:t>
            </a:r>
            <a:r>
              <a:rPr lang="en-US" dirty="0"/>
              <a:t>and retrieve objects of any type for each unique user session</a:t>
            </a:r>
            <a:r>
              <a:rPr lang="en-US" dirty="0" smtClean="0"/>
              <a:t>.</a:t>
            </a:r>
          </a:p>
          <a:p>
            <a:r>
              <a:rPr lang="en-US" dirty="0"/>
              <a:t>Session state is ideal for storing more complex </a:t>
            </a:r>
            <a:r>
              <a:rPr lang="en-US" dirty="0" smtClean="0"/>
              <a:t>objects </a:t>
            </a:r>
            <a:r>
              <a:rPr lang="en-US" dirty="0"/>
              <a:t>or data structures that are associated with a user session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 PHP, session state is available to the </a:t>
            </a:r>
            <a:r>
              <a:rPr lang="en-US" dirty="0" smtClean="0"/>
              <a:t>via the $</a:t>
            </a:r>
            <a:r>
              <a:rPr lang="en-US" dirty="0"/>
              <a:t>_SESSION </a:t>
            </a:r>
            <a:r>
              <a:rPr lang="en-US" dirty="0" smtClean="0"/>
              <a:t>variable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Must use </a:t>
            </a:r>
            <a:r>
              <a:rPr lang="en-US" dirty="0" err="1" smtClean="0"/>
              <a:t>session_start</a:t>
            </a:r>
            <a:r>
              <a:rPr lang="en-US" dirty="0" smtClean="0"/>
              <a:t>() to enable sessions.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688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State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Accessing State</a:t>
            </a:r>
            <a:endParaRPr lang="en-US" dirty="0"/>
          </a:p>
        </p:txBody>
      </p:sp>
      <p:pic>
        <p:nvPicPr>
          <p:cNvPr id="6" name="Content Placeholder 5" descr="Screen Shot 2014-02-15 at 10.11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3627" b="-3362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48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State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Checking Session </a:t>
            </a:r>
            <a:r>
              <a:rPr lang="en-US" dirty="0" err="1" smtClean="0"/>
              <a:t>existance</a:t>
            </a:r>
            <a:endParaRPr lang="en-US" dirty="0"/>
          </a:p>
        </p:txBody>
      </p:sp>
      <p:pic>
        <p:nvPicPr>
          <p:cNvPr id="5" name="Content Placeholder 4" descr="Screen Shot 2014-02-15 at 10.12.0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2706" b="-22706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27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State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Checking Session existence</a:t>
            </a:r>
            <a:endParaRPr lang="en-US" dirty="0"/>
          </a:p>
        </p:txBody>
      </p:sp>
      <p:pic>
        <p:nvPicPr>
          <p:cNvPr id="5" name="Content Placeholder 4" descr="Screen Shot 2014-02-15 at 10.12.0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2706" b="-22706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59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state session work?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It’s magic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0"/>
            <a:ext cx="3352800" cy="2667000"/>
          </a:xfrm>
        </p:spPr>
        <p:txBody>
          <a:bodyPr>
            <a:normAutofit/>
          </a:bodyPr>
          <a:lstStyle/>
          <a:p>
            <a:r>
              <a:rPr lang="en-US" dirty="0"/>
              <a:t>Sessions in PHP </a:t>
            </a:r>
            <a:r>
              <a:rPr lang="en-US" dirty="0" smtClean="0"/>
              <a:t>are identified </a:t>
            </a:r>
            <a:r>
              <a:rPr lang="en-US" dirty="0"/>
              <a:t>with a unique 32-byte </a:t>
            </a:r>
            <a:r>
              <a:rPr lang="en-US" dirty="0" smtClean="0"/>
              <a:t>session </a:t>
            </a:r>
            <a:r>
              <a:rPr lang="en-US" dirty="0"/>
              <a:t>ID. </a:t>
            </a:r>
            <a:endParaRPr lang="en-US" dirty="0" smtClean="0"/>
          </a:p>
          <a:p>
            <a:r>
              <a:rPr lang="en-US" dirty="0" smtClean="0"/>
              <a:t>This is transmitted </a:t>
            </a:r>
            <a:r>
              <a:rPr lang="en-US" dirty="0"/>
              <a:t>back and forth between the user and the server via a </a:t>
            </a:r>
            <a:r>
              <a:rPr lang="en-US" dirty="0" smtClean="0"/>
              <a:t>session cookie</a:t>
            </a:r>
            <a:endParaRPr lang="en-US" dirty="0"/>
          </a:p>
        </p:txBody>
      </p:sp>
      <p:pic>
        <p:nvPicPr>
          <p:cNvPr id="6" name="Picture 5" descr="4071513009.e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67" y="1447800"/>
            <a:ext cx="6414633" cy="484401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35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in Web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 like a desktop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Unlike the unified single </a:t>
            </a:r>
            <a:r>
              <a:rPr lang="en-US" dirty="0" smtClean="0"/>
              <a:t>process that </a:t>
            </a:r>
            <a:r>
              <a:rPr lang="en-US" dirty="0"/>
              <a:t>is the typical desktop application, a web application consists of a series </a:t>
            </a:r>
            <a:r>
              <a:rPr lang="en-US" dirty="0" smtClean="0"/>
              <a:t>of disconnected </a:t>
            </a:r>
            <a:r>
              <a:rPr lang="en-US" dirty="0"/>
              <a:t>HTTP requests to a web server where each request for a server page </a:t>
            </a:r>
            <a:r>
              <a:rPr lang="en-US" dirty="0" smtClean="0"/>
              <a:t>is essentially </a:t>
            </a:r>
            <a:r>
              <a:rPr lang="en-US" dirty="0"/>
              <a:t>a request to run a separate </a:t>
            </a:r>
            <a:r>
              <a:rPr lang="en-US" dirty="0" smtClean="0"/>
              <a:t>program.</a:t>
            </a:r>
          </a:p>
          <a:p>
            <a:r>
              <a:rPr lang="en-US" dirty="0"/>
              <a:t>The HTTP protocol does not</a:t>
            </a:r>
            <a:r>
              <a:rPr lang="en-US" dirty="0" smtClean="0"/>
              <a:t>, without </a:t>
            </a:r>
            <a:r>
              <a:rPr lang="en-US" dirty="0"/>
              <a:t>programming intervention, distinguish two requests by one source </a:t>
            </a:r>
            <a:r>
              <a:rPr lang="en-US" dirty="0" smtClean="0"/>
              <a:t>from two </a:t>
            </a:r>
            <a:r>
              <a:rPr lang="en-US" dirty="0"/>
              <a:t>requests from two different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6605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state session work?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It’s magic right?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For a brand new session, PHP assigns an initially </a:t>
            </a:r>
            <a:r>
              <a:rPr lang="en-US" dirty="0" smtClean="0"/>
              <a:t>empty dictionary</a:t>
            </a:r>
            <a:r>
              <a:rPr lang="en-US" dirty="0"/>
              <a:t>-style collection that can be used to hold any state values for this session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When the request processing is finished, the session state is saved to some type </a:t>
            </a:r>
            <a:r>
              <a:rPr lang="en-US" dirty="0" smtClean="0"/>
              <a:t>of state </a:t>
            </a:r>
            <a:r>
              <a:rPr lang="en-US" dirty="0"/>
              <a:t>storage mechanism, called a session state </a:t>
            </a:r>
            <a:r>
              <a:rPr lang="en-US" dirty="0" smtClean="0"/>
              <a:t>provider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hen </a:t>
            </a:r>
            <a:r>
              <a:rPr lang="en-US" dirty="0"/>
              <a:t>a new request is received for an already existing session, the </a:t>
            </a:r>
            <a:r>
              <a:rPr lang="en-US" dirty="0" smtClean="0"/>
              <a:t>session’s dictionary </a:t>
            </a:r>
            <a:r>
              <a:rPr lang="en-US" dirty="0"/>
              <a:t>collection is filled with the previously saved session data from the </a:t>
            </a:r>
            <a:r>
              <a:rPr lang="en-US" dirty="0" smtClean="0"/>
              <a:t>session state </a:t>
            </a:r>
            <a:r>
              <a:rPr lang="en-US" dirty="0"/>
              <a:t>provider.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27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46708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404040"/>
                </a:solidFill>
              </a:rPr>
              <a:t>HTML5 </a:t>
            </a:r>
            <a:r>
              <a:rPr lang="en-US" sz="6000" dirty="0" smtClean="0">
                <a:solidFill>
                  <a:srgbClr val="467082"/>
                </a:solidFill>
              </a:rPr>
              <a:t>Web Storage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0535-9FA5-4F2B-9273-70F81A0961E2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31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74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Web storage </a:t>
            </a:r>
            <a:r>
              <a:rPr lang="en-US" dirty="0"/>
              <a:t>is a new JavaScript-only API introduced in HTML5.4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meant to </a:t>
            </a:r>
            <a:r>
              <a:rPr lang="en-US" dirty="0" smtClean="0"/>
              <a:t>be a </a:t>
            </a:r>
            <a:r>
              <a:rPr lang="en-US" dirty="0"/>
              <a:t>replacement (or perhaps </a:t>
            </a:r>
            <a:r>
              <a:rPr lang="en-US" dirty="0" smtClean="0"/>
              <a:t>supplement</a:t>
            </a:r>
            <a:r>
              <a:rPr lang="en-US" dirty="0"/>
              <a:t>) to cookies, in that web storage </a:t>
            </a:r>
            <a:r>
              <a:rPr lang="en-US" dirty="0" smtClean="0"/>
              <a:t>is managed by </a:t>
            </a:r>
            <a:r>
              <a:rPr lang="en-US" dirty="0"/>
              <a:t>the browser; </a:t>
            </a:r>
            <a:endParaRPr lang="en-US" dirty="0" smtClean="0"/>
          </a:p>
          <a:p>
            <a:r>
              <a:rPr lang="en-US" dirty="0" smtClean="0"/>
              <a:t>unlike </a:t>
            </a:r>
            <a:r>
              <a:rPr lang="en-US" dirty="0"/>
              <a:t>cookies, web storage data is not transported to and from </a:t>
            </a:r>
            <a:r>
              <a:rPr lang="en-US" dirty="0" smtClean="0"/>
              <a:t>the server </a:t>
            </a:r>
            <a:r>
              <a:rPr lang="en-US" dirty="0"/>
              <a:t>with every request and response.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addition, web storage is not limited to </a:t>
            </a:r>
            <a:r>
              <a:rPr lang="en-US" dirty="0" smtClean="0"/>
              <a:t>the 4K </a:t>
            </a:r>
            <a:r>
              <a:rPr lang="en-US" dirty="0"/>
              <a:t>size barrier of cookies;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HTML5 only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36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as there were two types of cookies, there are two types of global web </a:t>
            </a:r>
            <a:r>
              <a:rPr lang="en-US" dirty="0" smtClean="0"/>
              <a:t>storage: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b="1" dirty="0" err="1"/>
              <a:t>localStorage</a:t>
            </a:r>
            <a:r>
              <a:rPr lang="en-US" dirty="0"/>
              <a:t> object is </a:t>
            </a:r>
            <a:r>
              <a:rPr lang="en-US" dirty="0" smtClean="0"/>
              <a:t>for saving </a:t>
            </a:r>
            <a:r>
              <a:rPr lang="en-US" dirty="0"/>
              <a:t>information that will persist between browser sessions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b="1" dirty="0" err="1" smtClean="0"/>
              <a:t>sessionStorage</a:t>
            </a:r>
            <a:r>
              <a:rPr lang="en-US" dirty="0" smtClean="0"/>
              <a:t> object </a:t>
            </a:r>
            <a:r>
              <a:rPr lang="en-US" dirty="0"/>
              <a:t>is for information that will be lost once the browser session is finished.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Two types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51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Web Storage</a:t>
            </a:r>
            <a:endParaRPr lang="en-US" dirty="0"/>
          </a:p>
        </p:txBody>
      </p:sp>
      <p:pic>
        <p:nvPicPr>
          <p:cNvPr id="5" name="Content Placeholder 4" descr="Screen Shot 2014-02-15 at 10.23.5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671" b="-567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JavaScript code for writing information to web storage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87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Web Storage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JavaScript code for </a:t>
            </a:r>
            <a:r>
              <a:rPr lang="en-US" dirty="0" smtClean="0"/>
              <a:t>reading information from web </a:t>
            </a:r>
            <a:r>
              <a:rPr lang="en-US" dirty="0"/>
              <a:t>storage</a:t>
            </a:r>
          </a:p>
        </p:txBody>
      </p:sp>
      <p:pic>
        <p:nvPicPr>
          <p:cNvPr id="6" name="Content Placeholder 5" descr="Screen Shot 2014-02-15 at 10.24.2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7" r="266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65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Web Storage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Why would you do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better way to think about web storage is not as a cookie replacement but </a:t>
            </a:r>
            <a:r>
              <a:rPr lang="en-US" dirty="0" smtClean="0"/>
              <a:t>as a </a:t>
            </a:r>
            <a:r>
              <a:rPr lang="en-US" dirty="0"/>
              <a:t>local cache for relatively static items available to </a:t>
            </a:r>
            <a:r>
              <a:rPr lang="en-US" dirty="0" smtClean="0"/>
              <a:t>JavaScript</a:t>
            </a:r>
          </a:p>
          <a:p>
            <a:r>
              <a:rPr lang="en-US" dirty="0"/>
              <a:t>One practical use </a:t>
            </a:r>
            <a:r>
              <a:rPr lang="en-US" dirty="0" smtClean="0"/>
              <a:t>of web </a:t>
            </a:r>
            <a:r>
              <a:rPr lang="en-US" dirty="0"/>
              <a:t>storage is to store static content downloaded asynchronously such as XML </a:t>
            </a:r>
            <a:r>
              <a:rPr lang="en-US" dirty="0" smtClean="0"/>
              <a:t>or JSON </a:t>
            </a:r>
            <a:r>
              <a:rPr lang="en-US" dirty="0"/>
              <a:t>from a web service in web storage, thus reducing server load for </a:t>
            </a:r>
            <a:r>
              <a:rPr lang="en-US" dirty="0" smtClean="0"/>
              <a:t>subsequent requests </a:t>
            </a:r>
            <a:r>
              <a:rPr lang="en-US" dirty="0"/>
              <a:t>by the session.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424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Web Storage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would you do it?</a:t>
            </a:r>
            <a:endParaRPr lang="en-US" dirty="0"/>
          </a:p>
        </p:txBody>
      </p:sp>
      <p:pic>
        <p:nvPicPr>
          <p:cNvPr id="6" name="Content Placeholder 5" descr="4071513013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5569" r="-35569"/>
          <a:stretch>
            <a:fillRect/>
          </a:stretch>
        </p:blipFill>
        <p:spPr>
          <a:xfrm>
            <a:off x="381000" y="1269073"/>
            <a:ext cx="7257495" cy="513172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171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85800"/>
            <a:ext cx="7315200" cy="2819400"/>
          </a:xfrm>
        </p:spPr>
        <p:txBody>
          <a:bodyPr/>
          <a:lstStyle/>
          <a:p>
            <a:r>
              <a:rPr lang="en-US" dirty="0" smtClean="0"/>
              <a:t>Advanced JavaScript &amp; JQuery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079696"/>
            <a:ext cx="5486400" cy="533400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A2FE-A064-4489-AD3F-9702FA4184B2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err="1" smtClean="0"/>
              <a:t>JavaSCript</a:t>
            </a:r>
            <a:r>
              <a:rPr lang="en-US" sz="5400" dirty="0" smtClean="0"/>
              <a:t> </a:t>
            </a:r>
            <a:r>
              <a:rPr lang="en-US" sz="5400" dirty="0" smtClean="0">
                <a:solidFill>
                  <a:schemeClr val="tx2"/>
                </a:solidFill>
              </a:rPr>
              <a:t>Pseudo-Classes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1CC7D-9B56-44B6-A80E-0A809198819A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39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49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in Web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issue?</a:t>
            </a:r>
            <a:endParaRPr lang="en-US" dirty="0"/>
          </a:p>
        </p:txBody>
      </p:sp>
      <p:pic>
        <p:nvPicPr>
          <p:cNvPr id="6" name="Content Placeholder 5" descr="4071513002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1317" r="-71317"/>
          <a:stretch>
            <a:fillRect/>
          </a:stretch>
        </p:blipFill>
        <p:spPr>
          <a:xfrm>
            <a:off x="76200" y="914400"/>
            <a:ext cx="7848600" cy="554969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8015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/>
              <a:t>O</a:t>
            </a:r>
            <a:r>
              <a:rPr lang="en-US" dirty="0" smtClean="0"/>
              <a:t>bject Literals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object </a:t>
            </a:r>
            <a:r>
              <a:rPr lang="en-US" dirty="0"/>
              <a:t>can be instantiated using </a:t>
            </a:r>
            <a:r>
              <a:rPr lang="en-US" dirty="0" smtClean="0"/>
              <a:t>object literals.</a:t>
            </a:r>
          </a:p>
          <a:p>
            <a:r>
              <a:rPr lang="en-US" b="1" dirty="0"/>
              <a:t>O</a:t>
            </a:r>
            <a:r>
              <a:rPr lang="en-US" b="1" dirty="0" smtClean="0"/>
              <a:t>bject literals</a:t>
            </a:r>
            <a:r>
              <a:rPr lang="en-US" dirty="0"/>
              <a:t> </a:t>
            </a:r>
            <a:r>
              <a:rPr lang="en-US" dirty="0" smtClean="0"/>
              <a:t>are a list </a:t>
            </a:r>
            <a:r>
              <a:rPr lang="en-US" dirty="0"/>
              <a:t>of key-value pairs with colons between the key </a:t>
            </a:r>
            <a:r>
              <a:rPr lang="en-US" dirty="0" smtClean="0"/>
              <a:t>and value </a:t>
            </a:r>
            <a:r>
              <a:rPr lang="en-US" dirty="0"/>
              <a:t>with commas separating key-value </a:t>
            </a:r>
            <a:r>
              <a:rPr lang="en-US" dirty="0" smtClean="0"/>
              <a:t>pairs. </a:t>
            </a:r>
          </a:p>
          <a:p>
            <a:r>
              <a:rPr lang="en-US" dirty="0"/>
              <a:t>Object literals are also known as </a:t>
            </a:r>
            <a:r>
              <a:rPr lang="en-US" b="1" dirty="0"/>
              <a:t>Plain Objects </a:t>
            </a:r>
            <a:r>
              <a:rPr lang="en-US" dirty="0"/>
              <a:t>in jQuery.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Without Classes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8278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Oriented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873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JavaScript has no formal class </a:t>
            </a:r>
            <a:r>
              <a:rPr lang="en-US" dirty="0" smtClean="0"/>
              <a:t>mechanism.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Without Classes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4419600"/>
            <a:ext cx="228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Properties</a:t>
            </a:r>
          </a:p>
          <a:p>
            <a:r>
              <a:rPr lang="en-US" dirty="0" smtClean="0"/>
              <a:t>car.name </a:t>
            </a:r>
            <a:r>
              <a:rPr lang="en-US" dirty="0"/>
              <a:t>= </a:t>
            </a:r>
            <a:r>
              <a:rPr lang="en-US" dirty="0" smtClean="0"/>
              <a:t>Fiat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car.model</a:t>
            </a:r>
            <a:r>
              <a:rPr lang="en-US" dirty="0"/>
              <a:t> = </a:t>
            </a:r>
            <a:r>
              <a:rPr lang="en-US" dirty="0" smtClean="0"/>
              <a:t>500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car.weight</a:t>
            </a:r>
            <a:r>
              <a:rPr lang="en-US" dirty="0"/>
              <a:t> = </a:t>
            </a:r>
            <a:r>
              <a:rPr lang="en-US" dirty="0" smtClean="0"/>
              <a:t>850kg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car.color</a:t>
            </a:r>
            <a:r>
              <a:rPr lang="en-US" dirty="0"/>
              <a:t> = white 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4382869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Methods:</a:t>
            </a:r>
          </a:p>
          <a:p>
            <a:r>
              <a:rPr lang="en-US" dirty="0" err="1" smtClean="0"/>
              <a:t>car.start</a:t>
            </a:r>
            <a:r>
              <a:rPr lang="en-US" dirty="0"/>
              <a:t>()</a:t>
            </a:r>
            <a:br>
              <a:rPr lang="en-US" dirty="0"/>
            </a:br>
            <a:r>
              <a:rPr lang="en-US" dirty="0" err="1" smtClean="0"/>
              <a:t>car.drive</a:t>
            </a:r>
            <a:r>
              <a:rPr lang="en-US" dirty="0"/>
              <a:t>()</a:t>
            </a:r>
            <a:br>
              <a:rPr lang="en-US" dirty="0"/>
            </a:br>
            <a:r>
              <a:rPr lang="en-US" dirty="0" err="1" smtClean="0"/>
              <a:t>car.brake</a:t>
            </a:r>
            <a:r>
              <a:rPr lang="en-US" dirty="0"/>
              <a:t>() </a:t>
            </a:r>
            <a:br>
              <a:rPr lang="en-US" dirty="0"/>
            </a:br>
            <a:r>
              <a:rPr lang="en-US" dirty="0" err="1" smtClean="0"/>
              <a:t>car.stop</a:t>
            </a:r>
            <a:r>
              <a:rPr lang="en-US" dirty="0"/>
              <a:t>()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2689902" cy="1447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50247" y="2935069"/>
            <a:ext cx="4736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Then this</a:t>
            </a:r>
          </a:p>
          <a:p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/>
              <a:t>car = {</a:t>
            </a:r>
            <a:r>
              <a:rPr lang="en-US" dirty="0" err="1"/>
              <a:t>type:"Fiat</a:t>
            </a:r>
            <a:r>
              <a:rPr lang="en-US" dirty="0"/>
              <a:t>", model:500, </a:t>
            </a:r>
            <a:r>
              <a:rPr lang="en-US" dirty="0" err="1"/>
              <a:t>color:"white</a:t>
            </a:r>
            <a:r>
              <a:rPr lang="en-US" dirty="0"/>
              <a:t>"};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9376" y="2207399"/>
            <a:ext cx="1682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Simple Variable</a:t>
            </a:r>
          </a:p>
          <a:p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/>
              <a:t>car = "Fiat";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2930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/>
              <a:t>O</a:t>
            </a:r>
            <a:r>
              <a:rPr lang="en-US" dirty="0" smtClean="0"/>
              <a:t>bject Literals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>
                <a:solidFill>
                  <a:schemeClr val="accent1"/>
                </a:solidFill>
              </a:rPr>
              <a:t>//</a:t>
            </a:r>
            <a:r>
              <a:rPr lang="de-DE" b="1" dirty="0" err="1" smtClean="0">
                <a:solidFill>
                  <a:schemeClr val="accent1"/>
                </a:solidFill>
              </a:rPr>
              <a:t>define</a:t>
            </a:r>
            <a:r>
              <a:rPr lang="de-DE" b="1" dirty="0" smtClean="0">
                <a:solidFill>
                  <a:schemeClr val="accent1"/>
                </a:solidFill>
              </a:rPr>
              <a:t> a 6 </a:t>
            </a:r>
            <a:r>
              <a:rPr lang="de-DE" b="1" dirty="0" err="1" smtClean="0">
                <a:solidFill>
                  <a:schemeClr val="accent1"/>
                </a:solidFill>
              </a:rPr>
              <a:t>faced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dice</a:t>
            </a:r>
            <a:r>
              <a:rPr lang="de-DE" b="1" dirty="0" smtClean="0">
                <a:solidFill>
                  <a:schemeClr val="accent1"/>
                </a:solidFill>
              </a:rPr>
              <a:t>, </a:t>
            </a:r>
            <a:r>
              <a:rPr lang="de-DE" b="1" dirty="0" err="1" smtClean="0">
                <a:solidFill>
                  <a:schemeClr val="accent1"/>
                </a:solidFill>
              </a:rPr>
              <a:t>with</a:t>
            </a:r>
            <a:r>
              <a:rPr lang="de-DE" b="1" dirty="0" smtClean="0">
                <a:solidFill>
                  <a:schemeClr val="accent1"/>
                </a:solidFill>
              </a:rPr>
              <a:t> a </a:t>
            </a:r>
            <a:r>
              <a:rPr lang="de-DE" b="1" dirty="0" err="1" smtClean="0">
                <a:solidFill>
                  <a:schemeClr val="accent1"/>
                </a:solidFill>
              </a:rPr>
              <a:t>red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color</a:t>
            </a:r>
            <a:r>
              <a:rPr lang="de-DE" b="1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de-DE" b="1" dirty="0" err="1" smtClean="0"/>
              <a:t>var</a:t>
            </a:r>
            <a:r>
              <a:rPr lang="de-DE" b="1" dirty="0" smtClean="0"/>
              <a:t> </a:t>
            </a:r>
            <a:r>
              <a:rPr lang="de-DE" b="1" i="1" dirty="0" err="1"/>
              <a:t>oneDie</a:t>
            </a:r>
            <a:r>
              <a:rPr lang="de-DE" b="1" dirty="0"/>
              <a:t> = </a:t>
            </a:r>
            <a:r>
              <a:rPr lang="de-DE" b="1" dirty="0" smtClean="0"/>
              <a:t>	{ </a:t>
            </a:r>
            <a:r>
              <a:rPr lang="de-DE" b="1" dirty="0" err="1" smtClean="0">
                <a:solidFill>
                  <a:schemeClr val="tx2"/>
                </a:solidFill>
              </a:rPr>
              <a:t>color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/>
              <a:t>: </a:t>
            </a:r>
            <a:r>
              <a:rPr lang="de-DE" b="1" dirty="0">
                <a:solidFill>
                  <a:schemeClr val="accent2"/>
                </a:solidFill>
              </a:rPr>
              <a:t>"FF0000"</a:t>
            </a:r>
            <a:r>
              <a:rPr lang="de-DE" b="1" dirty="0"/>
              <a:t>, </a:t>
            </a:r>
            <a:endParaRPr lang="de-DE" b="1" dirty="0" smtClean="0"/>
          </a:p>
          <a:p>
            <a:r>
              <a:rPr lang="de-DE" b="1" dirty="0"/>
              <a:t>	</a:t>
            </a:r>
            <a:r>
              <a:rPr lang="de-DE" b="1" dirty="0" smtClean="0"/>
              <a:t>	   </a:t>
            </a:r>
            <a:r>
              <a:rPr lang="de-DE" b="1" dirty="0" err="1" smtClean="0">
                <a:solidFill>
                  <a:srgbClr val="467082"/>
                </a:solidFill>
              </a:rPr>
              <a:t>faces</a:t>
            </a:r>
            <a:r>
              <a:rPr lang="de-DE" b="1" dirty="0" smtClean="0">
                <a:solidFill>
                  <a:srgbClr val="467082"/>
                </a:solidFill>
              </a:rPr>
              <a:t> </a:t>
            </a:r>
            <a:r>
              <a:rPr lang="de-DE" b="1" dirty="0"/>
              <a:t>: </a:t>
            </a:r>
            <a:r>
              <a:rPr lang="de-DE" b="1" dirty="0">
                <a:solidFill>
                  <a:schemeClr val="accent2"/>
                </a:solidFill>
              </a:rPr>
              <a:t>[1,2,3,4,5,6] </a:t>
            </a:r>
            <a:endParaRPr lang="de-DE" b="1" dirty="0" smtClean="0">
              <a:solidFill>
                <a:schemeClr val="accent2"/>
              </a:solidFill>
            </a:endParaRPr>
          </a:p>
          <a:p>
            <a:r>
              <a:rPr lang="de-DE" b="1" dirty="0" smtClean="0"/>
              <a:t>		}</a:t>
            </a:r>
            <a:r>
              <a:rPr lang="de-DE" b="1" dirty="0"/>
              <a:t>;</a:t>
            </a:r>
          </a:p>
          <a:p>
            <a:r>
              <a:rPr lang="de-DE" dirty="0" smtClean="0"/>
              <a:t>These </a:t>
            </a:r>
            <a:r>
              <a:rPr lang="de-DE" dirty="0" err="1" smtClean="0"/>
              <a:t>elements</a:t>
            </a:r>
            <a:r>
              <a:rPr lang="de-DE" dirty="0" smtClean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accessed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dot</a:t>
            </a:r>
            <a:r>
              <a:rPr lang="de-DE" dirty="0"/>
              <a:t> </a:t>
            </a:r>
            <a:r>
              <a:rPr lang="de-DE" dirty="0" err="1"/>
              <a:t>notation</a:t>
            </a:r>
            <a:r>
              <a:rPr lang="de-DE" dirty="0" smtClean="0"/>
              <a:t>.</a:t>
            </a:r>
          </a:p>
          <a:p>
            <a:r>
              <a:rPr lang="de-DE" dirty="0" smtClean="0"/>
              <a:t>For instance</a:t>
            </a:r>
          </a:p>
          <a:p>
            <a:r>
              <a:rPr lang="de-DE" b="1" i="1" dirty="0" err="1"/>
              <a:t>oneDie</a:t>
            </a:r>
            <a:r>
              <a:rPr lang="de-DE" b="1" dirty="0" err="1"/>
              <a:t>.</a:t>
            </a:r>
            <a:r>
              <a:rPr lang="de-DE" b="1" dirty="0" err="1">
                <a:solidFill>
                  <a:schemeClr val="tx2"/>
                </a:solidFill>
              </a:rPr>
              <a:t>color</a:t>
            </a:r>
            <a:r>
              <a:rPr lang="de-DE" b="1" dirty="0"/>
              <a:t>="</a:t>
            </a:r>
            <a:r>
              <a:rPr lang="de-DE" b="1" dirty="0">
                <a:solidFill>
                  <a:srgbClr val="CE2933"/>
                </a:solidFill>
              </a:rPr>
              <a:t>0000FF</a:t>
            </a:r>
            <a:r>
              <a:rPr lang="de-DE" b="1" dirty="0"/>
              <a:t>";</a:t>
            </a:r>
          </a:p>
          <a:p>
            <a:endParaRPr lang="de-DE" dirty="0"/>
          </a:p>
          <a:p>
            <a:endParaRPr lang="en-US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Consider a die (single dice)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1499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Emulate Classes with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functions </a:t>
            </a:r>
            <a:r>
              <a:rPr lang="en-US" dirty="0"/>
              <a:t>to encapsulate variables and methods </a:t>
            </a:r>
            <a:r>
              <a:rPr lang="en-US" dirty="0" smtClean="0"/>
              <a:t>together.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Instantiation looks much like in PHP:</a:t>
            </a:r>
          </a:p>
          <a:p>
            <a:r>
              <a:rPr lang="en-US" b="1" dirty="0" err="1" smtClean="0"/>
              <a:t>var</a:t>
            </a:r>
            <a:r>
              <a:rPr lang="en-US" b="1" dirty="0" smtClean="0"/>
              <a:t> </a:t>
            </a:r>
            <a:r>
              <a:rPr lang="en-US" b="1" dirty="0" err="1"/>
              <a:t>oneDie</a:t>
            </a:r>
            <a:r>
              <a:rPr lang="en-US" b="1" dirty="0"/>
              <a:t> = new Die("0000FF");</a:t>
            </a:r>
            <a:endParaRPr lang="en-US" b="1" dirty="0" smtClean="0"/>
          </a:p>
          <a:p>
            <a:endParaRPr lang="de-DE" dirty="0"/>
          </a:p>
          <a:p>
            <a:endParaRPr lang="en-US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told you this would get weird</a:t>
            </a:r>
            <a:endParaRPr lang="en-US" dirty="0"/>
          </a:p>
        </p:txBody>
      </p:sp>
      <p:pic>
        <p:nvPicPr>
          <p:cNvPr id="5" name="Picture 4" descr="Screen Shot 2014-02-16 at 10.29.5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0"/>
            <a:ext cx="7508658" cy="16543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7998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Emulate Classes with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3126"/>
            <a:ext cx="6400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One technique for adding </a:t>
            </a:r>
            <a:r>
              <a:rPr lang="en-US" dirty="0"/>
              <a:t>a method inside of a class definition is by assigning an </a:t>
            </a:r>
            <a:r>
              <a:rPr lang="en-US" dirty="0" smtClean="0"/>
              <a:t> anonymous function to </a:t>
            </a:r>
            <a:r>
              <a:rPr lang="en-US" dirty="0"/>
              <a:t>a </a:t>
            </a:r>
            <a:r>
              <a:rPr lang="en-US" dirty="0" smtClean="0"/>
              <a:t>variable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err="1" smtClean="0"/>
              <a:t>var</a:t>
            </a:r>
            <a:r>
              <a:rPr lang="en-US" b="1" dirty="0" smtClean="0"/>
              <a:t> </a:t>
            </a:r>
            <a:r>
              <a:rPr lang="en-US" b="1" dirty="0" err="1"/>
              <a:t>oneDie</a:t>
            </a:r>
            <a:r>
              <a:rPr lang="en-US" b="1" dirty="0"/>
              <a:t> = new Die("0000FF")</a:t>
            </a:r>
            <a:r>
              <a:rPr lang="en-US" b="1" dirty="0" smtClean="0"/>
              <a:t>;</a:t>
            </a:r>
            <a:br>
              <a:rPr lang="en-US" b="1" dirty="0" smtClean="0"/>
            </a:br>
            <a:r>
              <a:rPr lang="en-US" b="1" dirty="0" err="1" smtClean="0"/>
              <a:t>console.log</a:t>
            </a:r>
            <a:r>
              <a:rPr lang="en-US" b="1" dirty="0"/>
              <a:t>(</a:t>
            </a:r>
            <a:r>
              <a:rPr lang="en-US" b="1" dirty="0" err="1"/>
              <a:t>oneDie.</a:t>
            </a:r>
            <a:r>
              <a:rPr lang="en-US" b="1" dirty="0" err="1">
                <a:solidFill>
                  <a:srgbClr val="CE2933"/>
                </a:solidFill>
              </a:rPr>
              <a:t>randomRoll</a:t>
            </a:r>
            <a:r>
              <a:rPr lang="en-US" b="1" dirty="0">
                <a:solidFill>
                  <a:srgbClr val="CE2933"/>
                </a:solidFill>
              </a:rPr>
              <a:t>() </a:t>
            </a:r>
            <a:r>
              <a:rPr lang="en-US" b="1" dirty="0"/>
              <a:t>+ " was rolled");</a:t>
            </a:r>
            <a:endParaRPr lang="de-DE" b="1" dirty="0"/>
          </a:p>
          <a:p>
            <a:endParaRPr lang="en-US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Add methods to the object – mimic methods</a:t>
            </a:r>
            <a:endParaRPr lang="en-US" dirty="0"/>
          </a:p>
        </p:txBody>
      </p:sp>
      <p:pic>
        <p:nvPicPr>
          <p:cNvPr id="7" name="Picture 6" descr="Screen Shot 2014-02-16 at 10.32.14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0800"/>
            <a:ext cx="7086600" cy="27306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2175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Emulate Classes with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Defining methods as we have shown is </a:t>
            </a:r>
            <a:r>
              <a:rPr lang="en-US" dirty="0"/>
              <a:t>not a memory-</a:t>
            </a:r>
            <a:r>
              <a:rPr lang="en-US" dirty="0" smtClean="0"/>
              <a:t>efficient </a:t>
            </a:r>
          </a:p>
          <a:p>
            <a:r>
              <a:rPr lang="en-US" dirty="0" smtClean="0"/>
              <a:t>each </a:t>
            </a:r>
            <a:r>
              <a:rPr lang="en-US" dirty="0"/>
              <a:t>inline method is redefined for each new </a:t>
            </a:r>
            <a:r>
              <a:rPr lang="en-US" dirty="0" smtClean="0"/>
              <a:t>object</a:t>
            </a:r>
          </a:p>
          <a:p>
            <a:endParaRPr lang="en-US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 very efficient</a:t>
            </a:r>
            <a:endParaRPr lang="en-US" dirty="0"/>
          </a:p>
        </p:txBody>
      </p:sp>
      <p:pic>
        <p:nvPicPr>
          <p:cNvPr id="5" name="Picture 4" descr="4071515001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00400"/>
            <a:ext cx="6172200" cy="272238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4089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Prototypes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 you can use a </a:t>
            </a:r>
            <a:r>
              <a:rPr lang="en-US" i="1" dirty="0" smtClean="0"/>
              <a:t>prototype </a:t>
            </a:r>
            <a:r>
              <a:rPr lang="en-US" dirty="0" smtClean="0"/>
              <a:t>of </a:t>
            </a:r>
            <a:r>
              <a:rPr lang="en-US" dirty="0"/>
              <a:t>the class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Prototypes </a:t>
            </a:r>
            <a:r>
              <a:rPr lang="en-US" dirty="0" smtClean="0"/>
              <a:t>are </a:t>
            </a:r>
            <a:r>
              <a:rPr lang="en-US" dirty="0"/>
              <a:t>used to </a:t>
            </a:r>
            <a:r>
              <a:rPr lang="en-US" dirty="0" smtClean="0"/>
              <a:t>make JavaScript </a:t>
            </a:r>
            <a:r>
              <a:rPr lang="en-US" dirty="0"/>
              <a:t>behave more like an object-oriented language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The prototype </a:t>
            </a:r>
            <a:r>
              <a:rPr lang="en-US" dirty="0" smtClean="0"/>
              <a:t>properties and </a:t>
            </a:r>
            <a:r>
              <a:rPr lang="en-US" dirty="0"/>
              <a:t>methods are defined </a:t>
            </a:r>
            <a:r>
              <a:rPr lang="en-US" i="1" dirty="0"/>
              <a:t>once </a:t>
            </a:r>
            <a:r>
              <a:rPr lang="en-US" dirty="0"/>
              <a:t>for all instances of an </a:t>
            </a:r>
            <a:r>
              <a:rPr lang="en-US" i="1" dirty="0"/>
              <a:t>object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Every object has a prototype</a:t>
            </a:r>
            <a:endParaRPr lang="en-US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Prototypes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7727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Prototypes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moving the </a:t>
            </a:r>
            <a:r>
              <a:rPr lang="en-US" dirty="0" err="1"/>
              <a:t>randomRoll</a:t>
            </a:r>
            <a:r>
              <a:rPr lang="en-US" dirty="0"/>
              <a:t>() </a:t>
            </a:r>
            <a:r>
              <a:rPr lang="en-US" dirty="0" smtClean="0"/>
              <a:t>function into the </a:t>
            </a:r>
            <a:r>
              <a:rPr lang="en-US" b="1" dirty="0" smtClean="0"/>
              <a:t>prototype</a:t>
            </a:r>
            <a:r>
              <a:rPr lang="en-US" dirty="0"/>
              <a:t>.</a:t>
            </a:r>
          </a:p>
        </p:txBody>
      </p:sp>
      <p:pic>
        <p:nvPicPr>
          <p:cNvPr id="8" name="Content Placeholder 7" descr="Screen Shot 2014-02-16 at 10.38.28 A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5180" b="-3518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4450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Using Prototypes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 duplication of methods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all instances of a Die share the same prototype object, the </a:t>
            </a:r>
            <a:r>
              <a:rPr lang="en-US" dirty="0" smtClean="0"/>
              <a:t>function declaration </a:t>
            </a:r>
            <a:r>
              <a:rPr lang="en-US" dirty="0"/>
              <a:t>only happens one time and is shared with all Die instances.</a:t>
            </a:r>
          </a:p>
        </p:txBody>
      </p:sp>
      <p:pic>
        <p:nvPicPr>
          <p:cNvPr id="7" name="Picture 6" descr="4071515002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24200"/>
            <a:ext cx="5867400" cy="2708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8622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i="1" dirty="0"/>
              <a:t>A prototype is an object from which other objects inherit.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6665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020762"/>
          </a:xfrm>
        </p:spPr>
        <p:txBody>
          <a:bodyPr>
            <a:normAutofit/>
          </a:bodyPr>
          <a:lstStyle/>
          <a:p>
            <a:r>
              <a:rPr lang="en-US" dirty="0" smtClean="0"/>
              <a:t>More about Prototypes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Extend any Object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</a:t>
            </a:r>
            <a:r>
              <a:rPr lang="en-US" dirty="0"/>
              <a:t>object (and method) in JavaScript has a prototype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addition to </a:t>
            </a:r>
            <a:r>
              <a:rPr lang="en-US" dirty="0" smtClean="0"/>
              <a:t>using prototypes for our </a:t>
            </a:r>
            <a:r>
              <a:rPr lang="en-US" dirty="0"/>
              <a:t>own pseudo-classes</a:t>
            </a:r>
            <a:r>
              <a:rPr lang="en-US" dirty="0" smtClean="0"/>
              <a:t>, prototypes </a:t>
            </a:r>
            <a:r>
              <a:rPr lang="en-US" dirty="0"/>
              <a:t>enable you to </a:t>
            </a:r>
            <a:r>
              <a:rPr lang="en-US" i="1" dirty="0"/>
              <a:t>extend </a:t>
            </a:r>
            <a:r>
              <a:rPr lang="en-US" dirty="0"/>
              <a:t>existing classes by adding to their </a:t>
            </a:r>
            <a:r>
              <a:rPr lang="en-US" dirty="0" smtClean="0"/>
              <a:t>prototypes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Below we extend String:</a:t>
            </a:r>
          </a:p>
          <a:p>
            <a:endParaRPr lang="en-US" sz="2400" dirty="0"/>
          </a:p>
        </p:txBody>
      </p:sp>
      <p:pic>
        <p:nvPicPr>
          <p:cNvPr id="3" name="Picture 2" descr="Screen Shot 2014-02-16 at 10.44.3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710360"/>
            <a:ext cx="7086600" cy="23094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9582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in Web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What’s the desired outcome</a:t>
            </a:r>
            <a:endParaRPr lang="en-US" dirty="0"/>
          </a:p>
        </p:txBody>
      </p:sp>
      <p:pic>
        <p:nvPicPr>
          <p:cNvPr id="5" name="Content Placeholder 4" descr="4071513003.ep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474" r="-3474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8494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020762"/>
          </a:xfrm>
        </p:spPr>
        <p:txBody>
          <a:bodyPr>
            <a:normAutofit/>
          </a:bodyPr>
          <a:lstStyle/>
          <a:p>
            <a:r>
              <a:rPr lang="en-US" dirty="0" smtClean="0"/>
              <a:t>More about Prototypes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Extending String, for example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646237"/>
            <a:ext cx="7391400" cy="4525963"/>
          </a:xfrm>
        </p:spPr>
        <p:txBody>
          <a:bodyPr>
            <a:normAutofit/>
          </a:bodyPr>
          <a:lstStyle/>
          <a:p>
            <a:r>
              <a:rPr lang="en-US" dirty="0"/>
              <a:t>Now any </a:t>
            </a:r>
            <a:r>
              <a:rPr lang="en-US" b="1" dirty="0"/>
              <a:t>new</a:t>
            </a:r>
            <a:r>
              <a:rPr lang="en-US" dirty="0"/>
              <a:t> instances of String will have this method available to them </a:t>
            </a:r>
            <a:r>
              <a:rPr lang="en-US" dirty="0" smtClean="0"/>
              <a:t>while </a:t>
            </a:r>
            <a:r>
              <a:rPr lang="en-US" dirty="0"/>
              <a:t>existing strings will not. </a:t>
            </a:r>
            <a:endParaRPr lang="en-US" dirty="0" smtClean="0"/>
          </a:p>
          <a:p>
            <a:r>
              <a:rPr lang="en-US" dirty="0" smtClean="0"/>
              <a:t>Now we can use the new method in all new Strings.</a:t>
            </a:r>
          </a:p>
          <a:p>
            <a:r>
              <a:rPr lang="en-US" dirty="0" smtClean="0"/>
              <a:t>The following </a:t>
            </a:r>
            <a:r>
              <a:rPr lang="en-US" dirty="0"/>
              <a:t>example will output </a:t>
            </a:r>
            <a:endParaRPr lang="en-US" dirty="0" smtClean="0"/>
          </a:p>
          <a:p>
            <a:pPr lvl="1"/>
            <a:r>
              <a:rPr lang="en-US" i="1" dirty="0" smtClean="0"/>
              <a:t>Hello </a:t>
            </a:r>
            <a:r>
              <a:rPr lang="en-US" i="1" dirty="0"/>
              <a:t>World has 3 letter l's.</a:t>
            </a:r>
          </a:p>
          <a:p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/>
                </a:solidFill>
              </a:rPr>
              <a:t>hel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= </a:t>
            </a:r>
            <a:r>
              <a:rPr lang="en-US" dirty="0" smtClean="0"/>
              <a:t>new </a:t>
            </a:r>
            <a:r>
              <a:rPr lang="en-US" b="1" dirty="0" smtClean="0">
                <a:solidFill>
                  <a:srgbClr val="CE2933"/>
                </a:solidFill>
              </a:rPr>
              <a:t>String</a:t>
            </a:r>
            <a:r>
              <a:rPr lang="en-US" dirty="0" smtClean="0"/>
              <a:t>("</a:t>
            </a:r>
            <a:r>
              <a:rPr lang="en-US" dirty="0"/>
              <a:t>Hello </a:t>
            </a:r>
            <a:r>
              <a:rPr lang="en-US" dirty="0" smtClean="0"/>
              <a:t>World”);</a:t>
            </a:r>
            <a:br>
              <a:rPr lang="en-US" dirty="0" smtClean="0"/>
            </a:br>
            <a:r>
              <a:rPr lang="en-US" dirty="0" err="1" smtClean="0"/>
              <a:t>console.log</a:t>
            </a:r>
            <a:r>
              <a:rPr lang="en-US" dirty="0"/>
              <a:t>(</a:t>
            </a:r>
            <a:r>
              <a:rPr lang="en-US" dirty="0" err="1"/>
              <a:t>hel</a:t>
            </a:r>
            <a:r>
              <a:rPr lang="en-US" dirty="0"/>
              <a:t> + "has" + </a:t>
            </a:r>
            <a:r>
              <a:rPr lang="en-US" b="1" dirty="0" err="1">
                <a:solidFill>
                  <a:srgbClr val="009FDA"/>
                </a:solidFill>
              </a:rPr>
              <a:t>hel</a:t>
            </a:r>
            <a:r>
              <a:rPr lang="en-US" b="1" dirty="0" err="1"/>
              <a:t>.</a:t>
            </a:r>
            <a:r>
              <a:rPr lang="en-US" b="1" dirty="0" err="1">
                <a:solidFill>
                  <a:srgbClr val="CE2933"/>
                </a:solidFill>
              </a:rPr>
              <a:t>countChars</a:t>
            </a:r>
            <a:r>
              <a:rPr lang="en-US" dirty="0"/>
              <a:t>("l") + " letter l's");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1580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err="1" smtClean="0">
                <a:solidFill>
                  <a:schemeClr val="tx2"/>
                </a:solidFill>
              </a:rPr>
              <a:t>jQuery</a:t>
            </a:r>
            <a:r>
              <a:rPr lang="en-US" sz="6600" dirty="0" smtClean="0">
                <a:solidFill>
                  <a:srgbClr val="404040"/>
                </a:solidFill>
              </a:rPr>
              <a:t> Foundations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FBD0-7DF5-4FDE-BA5A-E01B9194372B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51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8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library </a:t>
            </a:r>
            <a:r>
              <a:rPr lang="en-US" dirty="0"/>
              <a:t>or </a:t>
            </a:r>
            <a:r>
              <a:rPr lang="en-US" b="1" dirty="0"/>
              <a:t>framework </a:t>
            </a:r>
            <a:r>
              <a:rPr lang="en-US" dirty="0"/>
              <a:t>is software that you can utilize in your own software</a:t>
            </a:r>
            <a:r>
              <a:rPr lang="en-US" dirty="0" smtClean="0"/>
              <a:t>, which </a:t>
            </a:r>
            <a:r>
              <a:rPr lang="en-US" dirty="0"/>
              <a:t>provides some common implementations of standard ideas</a:t>
            </a:r>
            <a:r>
              <a:rPr lang="en-US" dirty="0" smtClean="0"/>
              <a:t>.</a:t>
            </a:r>
          </a:p>
          <a:p>
            <a:r>
              <a:rPr lang="en-US" dirty="0"/>
              <a:t>Many developers find that once they start using a framework </a:t>
            </a:r>
            <a:r>
              <a:rPr lang="en-US" dirty="0" smtClean="0"/>
              <a:t>like jQuery</a:t>
            </a:r>
            <a:r>
              <a:rPr lang="en-US" dirty="0"/>
              <a:t>, there’s no going back to “pure” JavaScript because the framework offers </a:t>
            </a:r>
            <a:r>
              <a:rPr lang="en-US" dirty="0" smtClean="0"/>
              <a:t>so many </a:t>
            </a:r>
            <a:r>
              <a:rPr lang="en-US" dirty="0"/>
              <a:t>useful shortcuts and succinct ways of doing things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8590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August 2005 jQuery </a:t>
            </a:r>
            <a:r>
              <a:rPr lang="en-US" dirty="0"/>
              <a:t>founder </a:t>
            </a:r>
            <a:r>
              <a:rPr lang="en-US" dirty="0" smtClean="0"/>
              <a:t>John </a:t>
            </a:r>
            <a:r>
              <a:rPr lang="en-US" dirty="0" err="1" smtClean="0"/>
              <a:t>Resig</a:t>
            </a:r>
            <a:r>
              <a:rPr lang="en-US" dirty="0" smtClean="0"/>
              <a:t> </a:t>
            </a:r>
            <a:r>
              <a:rPr lang="en-US" dirty="0"/>
              <a:t>was looking into how to better combine </a:t>
            </a:r>
            <a:r>
              <a:rPr lang="en-US" b="1" dirty="0"/>
              <a:t>CSS selectors with succinct </a:t>
            </a:r>
            <a:r>
              <a:rPr lang="en-US" b="1" dirty="0" smtClean="0"/>
              <a:t>JavaScript notation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Within 1 year AJAX </a:t>
            </a:r>
            <a:r>
              <a:rPr lang="en-US" dirty="0"/>
              <a:t>and animations were </a:t>
            </a:r>
            <a:r>
              <a:rPr lang="en-US" dirty="0" smtClean="0"/>
              <a:t>added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Additional modules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jQuery </a:t>
            </a:r>
            <a:r>
              <a:rPr lang="en-US" dirty="0"/>
              <a:t>UI </a:t>
            </a:r>
            <a:r>
              <a:rPr lang="en-US" dirty="0" smtClean="0"/>
              <a:t>extension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mobile </a:t>
            </a:r>
            <a:r>
              <a:rPr lang="en-US" dirty="0"/>
              <a:t>device </a:t>
            </a:r>
            <a:r>
              <a:rPr lang="en-US" dirty="0" smtClean="0"/>
              <a:t>support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Continues to improve.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1 slide history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5444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 the only one, but a popular one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jQuery </a:t>
            </a:r>
            <a:r>
              <a:rPr lang="en-US" dirty="0"/>
              <a:t>is now the </a:t>
            </a:r>
            <a:r>
              <a:rPr lang="en-US" dirty="0" smtClean="0"/>
              <a:t>most popular </a:t>
            </a:r>
            <a:r>
              <a:rPr lang="en-US" dirty="0"/>
              <a:t>JavaScript library currently in use as supported by the </a:t>
            </a:r>
            <a:r>
              <a:rPr lang="en-US" dirty="0" smtClean="0"/>
              <a:t>statistics from </a:t>
            </a:r>
            <a:r>
              <a:rPr lang="en-US" dirty="0" err="1" smtClean="0"/>
              <a:t>BuiltWith.com</a:t>
            </a:r>
            <a:endParaRPr lang="en-US" dirty="0"/>
          </a:p>
        </p:txBody>
      </p:sp>
      <p:pic>
        <p:nvPicPr>
          <p:cNvPr id="8" name="Picture 7" descr="4071515003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00400"/>
            <a:ext cx="8153400" cy="278308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7532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Including jQuery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get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must </a:t>
            </a:r>
            <a:r>
              <a:rPr lang="en-US" dirty="0" smtClean="0"/>
              <a:t>either: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link to a locally hosted version of the </a:t>
            </a:r>
            <a:r>
              <a:rPr lang="en-US" dirty="0" smtClean="0"/>
              <a:t>library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 an </a:t>
            </a:r>
            <a:r>
              <a:rPr lang="en-US" dirty="0"/>
              <a:t>approved third-party host, such as Google, Microsoft, or jQuery itself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3415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Including jQuery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Content Delivery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a third-party </a:t>
            </a:r>
            <a:r>
              <a:rPr lang="en-US" b="1" dirty="0"/>
              <a:t>content delivery network (CDN) </a:t>
            </a:r>
            <a:r>
              <a:rPr lang="en-US" dirty="0"/>
              <a:t>is advantageous for </a:t>
            </a:r>
            <a:r>
              <a:rPr lang="en-US" dirty="0" smtClean="0"/>
              <a:t>several  reasons.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bandwidth of the file is offloaded to reduce the demand on </a:t>
            </a:r>
            <a:r>
              <a:rPr lang="en-US" dirty="0" smtClean="0"/>
              <a:t>your servers</a:t>
            </a:r>
            <a:r>
              <a:rPr lang="en-US" dirty="0"/>
              <a:t>.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user </a:t>
            </a:r>
            <a:r>
              <a:rPr lang="en-US" dirty="0"/>
              <a:t>may already have cached the third-party file and thus </a:t>
            </a:r>
            <a:r>
              <a:rPr lang="en-US" dirty="0" smtClean="0"/>
              <a:t>not have </a:t>
            </a:r>
            <a:r>
              <a:rPr lang="en-US" dirty="0"/>
              <a:t>to download it again, thereby reducing the total loading time</a:t>
            </a:r>
            <a:r>
              <a:rPr lang="en-US" dirty="0" smtClean="0"/>
              <a:t>.</a:t>
            </a:r>
          </a:p>
          <a:p>
            <a:r>
              <a:rPr lang="en-US" dirty="0"/>
              <a:t>A disadvantage to the third-party CDN is that your jQuery will fail if the </a:t>
            </a:r>
            <a:r>
              <a:rPr lang="en-US" dirty="0" smtClean="0"/>
              <a:t>third-party host fails (unlikely but possible)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9372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Including jQuery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Content Delivery Network and fallback</a:t>
            </a:r>
            <a:endParaRPr lang="en-US" dirty="0"/>
          </a:p>
        </p:txBody>
      </p:sp>
      <p:pic>
        <p:nvPicPr>
          <p:cNvPr id="6" name="Content Placeholder 5" descr="Screen Shot 2014-02-16 at 10.55.58 A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99648" b="-99648"/>
          <a:stretch>
            <a:fillRect/>
          </a:stretch>
        </p:blipFill>
        <p:spPr>
          <a:xfrm>
            <a:off x="609600" y="1143000"/>
            <a:ext cx="7461933" cy="527628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6384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 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Should ring a bell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discussing basic JavaScript we </a:t>
            </a:r>
            <a:r>
              <a:rPr lang="en-US" dirty="0"/>
              <a:t>introduced the </a:t>
            </a:r>
            <a:r>
              <a:rPr lang="en-US" b="1" dirty="0" err="1" smtClean="0"/>
              <a:t>getElementByID</a:t>
            </a:r>
            <a:r>
              <a:rPr lang="en-US" b="1" dirty="0"/>
              <a:t>() </a:t>
            </a:r>
            <a:r>
              <a:rPr lang="en-US" dirty="0"/>
              <a:t>and </a:t>
            </a:r>
            <a:r>
              <a:rPr lang="en-US" b="1" dirty="0" err="1"/>
              <a:t>querySelector</a:t>
            </a:r>
            <a:r>
              <a:rPr lang="en-US" b="1" dirty="0"/>
              <a:t>() </a:t>
            </a:r>
            <a:r>
              <a:rPr lang="en-US" dirty="0" smtClean="0"/>
              <a:t>selector</a:t>
            </a:r>
            <a:r>
              <a:rPr lang="en-US" b="1" dirty="0" smtClean="0"/>
              <a:t> </a:t>
            </a:r>
            <a:r>
              <a:rPr lang="en-US" dirty="0" smtClean="0"/>
              <a:t>functions </a:t>
            </a:r>
            <a:r>
              <a:rPr lang="en-US" dirty="0"/>
              <a:t>in </a:t>
            </a:r>
            <a:r>
              <a:rPr lang="en-US" dirty="0" smtClean="0"/>
              <a:t>JavaScript. </a:t>
            </a:r>
          </a:p>
          <a:p>
            <a:r>
              <a:rPr lang="en-US" dirty="0" smtClean="0"/>
              <a:t>Although the </a:t>
            </a:r>
            <a:r>
              <a:rPr lang="en-US" dirty="0"/>
              <a:t>advanced </a:t>
            </a:r>
            <a:r>
              <a:rPr lang="en-US" b="1" dirty="0" err="1"/>
              <a:t>querySelector</a:t>
            </a:r>
            <a:r>
              <a:rPr lang="en-US" b="1" dirty="0"/>
              <a:t>() </a:t>
            </a:r>
            <a:r>
              <a:rPr lang="en-US" dirty="0"/>
              <a:t>methods allow selection of DOM </a:t>
            </a:r>
            <a:r>
              <a:rPr lang="en-US" dirty="0" smtClean="0"/>
              <a:t>elements based </a:t>
            </a:r>
            <a:r>
              <a:rPr lang="en-US" dirty="0"/>
              <a:t>on CSS selectors, it is only implemented in newest </a:t>
            </a:r>
            <a:r>
              <a:rPr lang="en-US" dirty="0" smtClean="0"/>
              <a:t>browsers</a:t>
            </a:r>
          </a:p>
          <a:p>
            <a:r>
              <a:rPr lang="en-US" dirty="0"/>
              <a:t>jQuery introduces its own way to select an element, which under the </a:t>
            </a:r>
            <a:r>
              <a:rPr lang="en-US" dirty="0" smtClean="0"/>
              <a:t>hood supports </a:t>
            </a:r>
            <a:r>
              <a:rPr lang="en-US" dirty="0"/>
              <a:t>a myriad of older browsers for you!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6843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 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easiest way to select an element yet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relationship between DOM objects and selectors is so important </a:t>
            </a:r>
            <a:r>
              <a:rPr lang="en-US" dirty="0" smtClean="0"/>
              <a:t>in JavaScript </a:t>
            </a:r>
            <a:r>
              <a:rPr lang="en-US" dirty="0"/>
              <a:t>programming that the pseudo-class bearing the name of the framework,</a:t>
            </a:r>
          </a:p>
          <a:p>
            <a:r>
              <a:rPr lang="en-US" b="1" dirty="0"/>
              <a:t>jQuery(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Is reserved for selecting elements from the DOM.</a:t>
            </a:r>
          </a:p>
          <a:p>
            <a:r>
              <a:rPr lang="en-US" dirty="0"/>
              <a:t>Because it is used so frequently, it has a shortcut notation and can </a:t>
            </a:r>
            <a:r>
              <a:rPr lang="en-US" dirty="0" smtClean="0"/>
              <a:t>be written </a:t>
            </a:r>
            <a:r>
              <a:rPr lang="en-US" dirty="0"/>
              <a:t>as </a:t>
            </a:r>
            <a:endParaRPr lang="en-US" dirty="0" smtClean="0"/>
          </a:p>
          <a:p>
            <a:r>
              <a:rPr lang="en-US" b="1" dirty="0" smtClean="0"/>
              <a:t>$</a:t>
            </a:r>
            <a:r>
              <a:rPr lang="en-US" b="1" dirty="0"/>
              <a:t>()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295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in Web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 we reach our desired outcome?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</a:t>
            </a:r>
            <a:r>
              <a:rPr lang="en-US" dirty="0"/>
              <a:t>mechanisms </a:t>
            </a:r>
            <a:r>
              <a:rPr lang="en-US" dirty="0" smtClean="0"/>
              <a:t>are available </a:t>
            </a:r>
            <a:r>
              <a:rPr lang="en-US" dirty="0"/>
              <a:t>within HTTP to pass information to the server in our requests</a:t>
            </a:r>
            <a:r>
              <a:rPr lang="en-US" dirty="0" smtClean="0"/>
              <a:t>?</a:t>
            </a:r>
          </a:p>
          <a:p>
            <a:r>
              <a:rPr lang="en-US" dirty="0"/>
              <a:t>In HTTP</a:t>
            </a:r>
            <a:r>
              <a:rPr lang="en-US" dirty="0" smtClean="0"/>
              <a:t>, we </a:t>
            </a:r>
            <a:r>
              <a:rPr lang="en-US" dirty="0"/>
              <a:t>can pass information using: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Query </a:t>
            </a:r>
            <a:r>
              <a:rPr lang="en-US" dirty="0"/>
              <a:t>strings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Cookies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8243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the way back to CSS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646237"/>
            <a:ext cx="6858000" cy="4525963"/>
          </a:xfrm>
        </p:spPr>
        <p:txBody>
          <a:bodyPr/>
          <a:lstStyle/>
          <a:p>
            <a:r>
              <a:rPr lang="en-US" dirty="0"/>
              <a:t>The four basic selectors </a:t>
            </a:r>
            <a:r>
              <a:rPr lang="en-US" dirty="0" smtClean="0"/>
              <a:t>are: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$("*") </a:t>
            </a:r>
            <a:r>
              <a:rPr lang="en-US" b="1" dirty="0"/>
              <a:t>Universal selector </a:t>
            </a:r>
            <a:r>
              <a:rPr lang="en-US" dirty="0"/>
              <a:t>matches all elements (and is slow)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$</a:t>
            </a:r>
            <a:r>
              <a:rPr lang="en-US" dirty="0"/>
              <a:t>("tag") </a:t>
            </a:r>
            <a:r>
              <a:rPr lang="en-US" b="1" dirty="0"/>
              <a:t>Element selector </a:t>
            </a:r>
            <a:r>
              <a:rPr lang="en-US" dirty="0"/>
              <a:t>matches all elements with the given element name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$</a:t>
            </a:r>
            <a:r>
              <a:rPr lang="en-US" dirty="0"/>
              <a:t>(".class") </a:t>
            </a:r>
            <a:r>
              <a:rPr lang="en-US" b="1" dirty="0"/>
              <a:t>Class selector </a:t>
            </a:r>
            <a:r>
              <a:rPr lang="en-US" dirty="0"/>
              <a:t>matches all elements with the given CSS class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$</a:t>
            </a:r>
            <a:r>
              <a:rPr lang="en-US" dirty="0"/>
              <a:t>("#id") </a:t>
            </a:r>
            <a:r>
              <a:rPr lang="en-US" b="1" dirty="0"/>
              <a:t>Id selector </a:t>
            </a:r>
            <a:r>
              <a:rPr lang="en-US" dirty="0"/>
              <a:t>matches all elements with a given HTML id attribute.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5954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the way back to CSS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646237"/>
            <a:ext cx="6858000" cy="4525963"/>
          </a:xfrm>
        </p:spPr>
        <p:txBody>
          <a:bodyPr/>
          <a:lstStyle/>
          <a:p>
            <a:r>
              <a:rPr lang="en-US" dirty="0"/>
              <a:t>For example, to select the single &lt;div&gt; element with id="grab" you </a:t>
            </a:r>
            <a:r>
              <a:rPr lang="en-US" dirty="0" smtClean="0"/>
              <a:t>would write</a:t>
            </a:r>
            <a:r>
              <a:rPr lang="en-US" dirty="0"/>
              <a:t>:</a:t>
            </a:r>
          </a:p>
          <a:p>
            <a:r>
              <a:rPr lang="en-US" b="1" dirty="0" err="1"/>
              <a:t>var</a:t>
            </a:r>
            <a:r>
              <a:rPr lang="en-US" b="1" dirty="0"/>
              <a:t> </a:t>
            </a:r>
            <a:r>
              <a:rPr lang="en-US" b="1" dirty="0" err="1"/>
              <a:t>singleElement</a:t>
            </a:r>
            <a:r>
              <a:rPr lang="en-US" b="1" dirty="0"/>
              <a:t> = </a:t>
            </a:r>
            <a:r>
              <a:rPr lang="en-US" b="1" dirty="0">
                <a:solidFill>
                  <a:srgbClr val="CE2933"/>
                </a:solidFill>
              </a:rPr>
              <a:t>$</a:t>
            </a:r>
            <a:r>
              <a:rPr lang="en-US" b="1" dirty="0"/>
              <a:t>("</a:t>
            </a:r>
            <a:r>
              <a:rPr lang="en-US" b="1" dirty="0">
                <a:solidFill>
                  <a:schemeClr val="accent1"/>
                </a:solidFill>
              </a:rPr>
              <a:t>#grab</a:t>
            </a:r>
            <a:r>
              <a:rPr lang="en-US" b="1" dirty="0"/>
              <a:t>")</a:t>
            </a:r>
            <a:r>
              <a:rPr lang="en-US" b="1" dirty="0" smtClean="0"/>
              <a:t>;</a:t>
            </a:r>
          </a:p>
          <a:p>
            <a:r>
              <a:rPr lang="en-US" dirty="0" smtClean="0"/>
              <a:t>To </a:t>
            </a:r>
            <a:r>
              <a:rPr lang="en-US" dirty="0"/>
              <a:t>get a set of all the &lt;a&gt; elements the selector would be:</a:t>
            </a:r>
          </a:p>
          <a:p>
            <a:r>
              <a:rPr lang="nb-NO" b="1" dirty="0"/>
              <a:t>var </a:t>
            </a:r>
            <a:r>
              <a:rPr lang="nb-NO" b="1" dirty="0" err="1"/>
              <a:t>allAs</a:t>
            </a:r>
            <a:r>
              <a:rPr lang="nb-NO" b="1" dirty="0"/>
              <a:t> = </a:t>
            </a:r>
            <a:r>
              <a:rPr lang="nb-NO" b="1" dirty="0">
                <a:solidFill>
                  <a:schemeClr val="accent2"/>
                </a:solidFill>
              </a:rPr>
              <a:t>$</a:t>
            </a:r>
            <a:r>
              <a:rPr lang="nb-NO" b="1" dirty="0"/>
              <a:t>("</a:t>
            </a:r>
            <a:r>
              <a:rPr lang="nb-NO" b="1" dirty="0">
                <a:solidFill>
                  <a:srgbClr val="009FDA"/>
                </a:solidFill>
              </a:rPr>
              <a:t>a</a:t>
            </a:r>
            <a:r>
              <a:rPr lang="nb-NO" b="1" dirty="0"/>
              <a:t>")</a:t>
            </a:r>
            <a:r>
              <a:rPr lang="nb-NO" b="1" dirty="0" smtClean="0"/>
              <a:t>;</a:t>
            </a:r>
            <a:br>
              <a:rPr lang="nb-NO" b="1" dirty="0" smtClean="0"/>
            </a:br>
            <a:endParaRPr lang="nb-NO" b="1" dirty="0" smtClean="0"/>
          </a:p>
          <a:p>
            <a:r>
              <a:rPr lang="en-US" dirty="0" smtClean="0"/>
              <a:t>These </a:t>
            </a:r>
            <a:r>
              <a:rPr lang="en-US" dirty="0"/>
              <a:t>selectors </a:t>
            </a:r>
            <a:r>
              <a:rPr lang="en-US" dirty="0" smtClean="0"/>
              <a:t>replace </a:t>
            </a:r>
            <a:r>
              <a:rPr lang="en-US" dirty="0"/>
              <a:t>the use </a:t>
            </a:r>
            <a:r>
              <a:rPr lang="en-US" dirty="0" smtClean="0"/>
              <a:t>of </a:t>
            </a:r>
            <a:r>
              <a:rPr lang="en-US" dirty="0" err="1" smtClean="0"/>
              <a:t>getElementById</a:t>
            </a:r>
            <a:r>
              <a:rPr lang="en-US" dirty="0"/>
              <a:t>() entirely.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15986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CSS 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jQuery’s</a:t>
            </a:r>
            <a:r>
              <a:rPr lang="en-US" dirty="0" smtClean="0"/>
              <a:t> selectors are powerful indeed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addition to these basic selectors, you can use the other CSS selectors </a:t>
            </a:r>
            <a:r>
              <a:rPr lang="en-US" dirty="0" smtClean="0"/>
              <a:t>that were </a:t>
            </a:r>
            <a:r>
              <a:rPr lang="en-US" dirty="0"/>
              <a:t>covered in Chapter </a:t>
            </a:r>
            <a:r>
              <a:rPr lang="en-US" dirty="0" smtClean="0"/>
              <a:t>3 on CSS: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attribute </a:t>
            </a:r>
            <a:r>
              <a:rPr lang="en-US" dirty="0"/>
              <a:t>selectors,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pseudo</a:t>
            </a:r>
            <a:r>
              <a:rPr lang="en-US" dirty="0"/>
              <a:t>-element selectors, and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contextual selectors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1490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CSS 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jQuery’s</a:t>
            </a:r>
            <a:r>
              <a:rPr lang="en-US" dirty="0" smtClean="0"/>
              <a:t> selectors are powerful indeed</a:t>
            </a:r>
            <a:endParaRPr lang="en-US" dirty="0"/>
          </a:p>
        </p:txBody>
      </p:sp>
      <p:pic>
        <p:nvPicPr>
          <p:cNvPr id="6" name="Content Placeholder 5" descr="4071515004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997" b="-2997"/>
          <a:stretch>
            <a:fillRect/>
          </a:stretch>
        </p:blipFill>
        <p:spPr>
          <a:xfrm>
            <a:off x="533400" y="1143000"/>
            <a:ext cx="7645898" cy="540636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96315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Selector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Really a review of CSS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Recall from CSS that </a:t>
            </a:r>
            <a:r>
              <a:rPr lang="en-US" dirty="0"/>
              <a:t>you can select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by </a:t>
            </a:r>
            <a:r>
              <a:rPr lang="en-US" dirty="0"/>
              <a:t>attribute with square brackets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[</a:t>
            </a:r>
            <a:r>
              <a:rPr lang="en-US" dirty="0"/>
              <a:t>attribute</a:t>
            </a:r>
            <a:r>
              <a:rPr lang="en-US" dirty="0" smtClean="0"/>
              <a:t>]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Specify a </a:t>
            </a:r>
            <a:r>
              <a:rPr lang="en-US" dirty="0"/>
              <a:t>value with an equals sign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[</a:t>
            </a:r>
            <a:r>
              <a:rPr lang="en-US" dirty="0"/>
              <a:t>attribute=value</a:t>
            </a:r>
            <a:r>
              <a:rPr lang="en-US" dirty="0" smtClean="0"/>
              <a:t>]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earch </a:t>
            </a:r>
            <a:r>
              <a:rPr lang="en-US" dirty="0"/>
              <a:t>for a particular value </a:t>
            </a:r>
            <a:r>
              <a:rPr lang="en-US" dirty="0" smtClean="0"/>
              <a:t>in the </a:t>
            </a:r>
            <a:r>
              <a:rPr lang="en-US" dirty="0"/>
              <a:t>beginning, end, or anywhere inside a string </a:t>
            </a:r>
            <a:endParaRPr lang="en-US" dirty="0" smtClean="0"/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[</a:t>
            </a:r>
            <a:r>
              <a:rPr lang="en-US" dirty="0"/>
              <a:t>attribute^=value</a:t>
            </a:r>
            <a:r>
              <a:rPr lang="en-US" dirty="0" smtClean="0"/>
              <a:t>]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[</a:t>
            </a:r>
            <a:r>
              <a:rPr lang="en-US" dirty="0"/>
              <a:t>attribute$=value</a:t>
            </a:r>
            <a:r>
              <a:rPr lang="en-US" dirty="0" smtClean="0"/>
              <a:t>]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[</a:t>
            </a:r>
            <a:r>
              <a:rPr lang="en-US" dirty="0"/>
              <a:t>attribute*=value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09373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Selector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Really a review of CSS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 a </a:t>
            </a:r>
            <a:r>
              <a:rPr lang="en-US" dirty="0"/>
              <a:t>selector to grab all &lt;</a:t>
            </a:r>
            <a:r>
              <a:rPr lang="en-US" dirty="0" err="1"/>
              <a:t>img</a:t>
            </a:r>
            <a:r>
              <a:rPr lang="en-US" dirty="0"/>
              <a:t>&gt; elements with an </a:t>
            </a:r>
            <a:r>
              <a:rPr lang="en-US" dirty="0" err="1"/>
              <a:t>src</a:t>
            </a:r>
            <a:r>
              <a:rPr lang="en-US" dirty="0"/>
              <a:t> attribute beginning </a:t>
            </a:r>
            <a:r>
              <a:rPr lang="en-US" dirty="0" smtClean="0"/>
              <a:t>with </a:t>
            </a:r>
            <a:r>
              <a:rPr lang="en-US" i="1" dirty="0" smtClean="0"/>
              <a:t>/</a:t>
            </a:r>
            <a:r>
              <a:rPr lang="en-US" i="1" dirty="0"/>
              <a:t>artist/ </a:t>
            </a:r>
            <a:r>
              <a:rPr lang="en-US" dirty="0"/>
              <a:t>as:</a:t>
            </a:r>
          </a:p>
          <a:p>
            <a:r>
              <a:rPr lang="en-US" b="1" dirty="0" err="1"/>
              <a:t>var</a:t>
            </a:r>
            <a:r>
              <a:rPr lang="en-US" b="1" dirty="0"/>
              <a:t> </a:t>
            </a:r>
            <a:r>
              <a:rPr lang="en-US" b="1" dirty="0" err="1"/>
              <a:t>artistImages</a:t>
            </a:r>
            <a:r>
              <a:rPr lang="en-US" b="1" dirty="0"/>
              <a:t> = $("</a:t>
            </a:r>
            <a:r>
              <a:rPr lang="en-US" b="1" dirty="0" err="1"/>
              <a:t>img</a:t>
            </a:r>
            <a:r>
              <a:rPr lang="en-US" b="1" dirty="0">
                <a:solidFill>
                  <a:srgbClr val="CE2933"/>
                </a:solidFill>
              </a:rPr>
              <a:t>[</a:t>
            </a:r>
            <a:r>
              <a:rPr lang="en-US" b="1" dirty="0" err="1">
                <a:solidFill>
                  <a:srgbClr val="CE2933"/>
                </a:solidFill>
              </a:rPr>
              <a:t>src</a:t>
            </a:r>
            <a:r>
              <a:rPr lang="en-US" b="1" dirty="0">
                <a:solidFill>
                  <a:srgbClr val="CE2933"/>
                </a:solidFill>
              </a:rPr>
              <a:t>^='/artist/']</a:t>
            </a:r>
            <a:r>
              <a:rPr lang="en-US" b="1" dirty="0"/>
              <a:t>");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99594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Pseudo-Element Selector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 to be confused with the pseudo-classes in JavaScript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pseudo-element selectors </a:t>
            </a:r>
            <a:r>
              <a:rPr lang="en-US" dirty="0" smtClean="0"/>
              <a:t>are also from CSS and allow </a:t>
            </a:r>
            <a:r>
              <a:rPr lang="en-US" dirty="0"/>
              <a:t>you to </a:t>
            </a:r>
            <a:r>
              <a:rPr lang="en-US" dirty="0" smtClean="0"/>
              <a:t>append to </a:t>
            </a:r>
            <a:r>
              <a:rPr lang="en-US" dirty="0"/>
              <a:t>any selector using the colon and </a:t>
            </a:r>
            <a:r>
              <a:rPr lang="en-US" dirty="0" smtClean="0"/>
              <a:t>one of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:link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:visited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:focus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:hover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:active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:checked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:first</a:t>
            </a:r>
            <a:r>
              <a:rPr lang="en-US" dirty="0"/>
              <a:t>-</a:t>
            </a:r>
            <a:r>
              <a:rPr lang="en-US" dirty="0" smtClean="0"/>
              <a:t>child, :first</a:t>
            </a:r>
            <a:r>
              <a:rPr lang="en-US" dirty="0"/>
              <a:t>-line, and :first-letter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8308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Pseudo-Element Selector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 to be confused with the pseudo-classes in JavaScript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Selecting all links that have been visited, for example, would be </a:t>
            </a:r>
            <a:r>
              <a:rPr lang="en-US" dirty="0" smtClean="0"/>
              <a:t>specified with</a:t>
            </a:r>
            <a:r>
              <a:rPr lang="en-US" dirty="0"/>
              <a:t>:</a:t>
            </a:r>
          </a:p>
          <a:p>
            <a:r>
              <a:rPr lang="en-US" b="1" dirty="0" err="1"/>
              <a:t>var</a:t>
            </a:r>
            <a:r>
              <a:rPr lang="en-US" b="1" dirty="0"/>
              <a:t> </a:t>
            </a:r>
            <a:r>
              <a:rPr lang="en-US" b="1" dirty="0" err="1"/>
              <a:t>visitedLinks</a:t>
            </a:r>
            <a:r>
              <a:rPr lang="en-US" b="1" dirty="0"/>
              <a:t> = $("</a:t>
            </a:r>
            <a:r>
              <a:rPr lang="en-US" b="1" dirty="0" err="1"/>
              <a:t>a</a:t>
            </a:r>
            <a:r>
              <a:rPr lang="en-US" b="1" dirty="0" err="1">
                <a:solidFill>
                  <a:schemeClr val="accent2"/>
                </a:solidFill>
              </a:rPr>
              <a:t>:visited</a:t>
            </a:r>
            <a:r>
              <a:rPr lang="en-US" b="1" dirty="0"/>
              <a:t>");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8830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Contextual Selector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Put it into context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ontextual </a:t>
            </a:r>
            <a:r>
              <a:rPr lang="en-US" b="1" dirty="0"/>
              <a:t>selectors </a:t>
            </a:r>
            <a:r>
              <a:rPr lang="en-US" dirty="0" smtClean="0"/>
              <a:t>are also from CSS. Recall that these include: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descendant </a:t>
            </a:r>
            <a:r>
              <a:rPr lang="en-US" dirty="0"/>
              <a:t>(space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child </a:t>
            </a:r>
            <a:r>
              <a:rPr lang="en-US" dirty="0"/>
              <a:t>(&gt;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adjacent </a:t>
            </a:r>
            <a:r>
              <a:rPr lang="en-US" dirty="0"/>
              <a:t>sibling (+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and </a:t>
            </a:r>
            <a:r>
              <a:rPr lang="en-US" dirty="0"/>
              <a:t>general sibling (~).</a:t>
            </a:r>
          </a:p>
          <a:p>
            <a:r>
              <a:rPr lang="en-US" dirty="0"/>
              <a:t>To select all &lt;p&gt; elements inside of &lt;div&gt; elements you would write</a:t>
            </a:r>
          </a:p>
          <a:p>
            <a:r>
              <a:rPr lang="es-ES_tradnl" b="1" dirty="0" err="1"/>
              <a:t>var</a:t>
            </a:r>
            <a:r>
              <a:rPr lang="es-ES_tradnl" b="1" dirty="0"/>
              <a:t> para = $("</a:t>
            </a:r>
            <a:r>
              <a:rPr lang="es-ES_tradnl" b="1" dirty="0">
                <a:solidFill>
                  <a:srgbClr val="CE2933"/>
                </a:solidFill>
              </a:rPr>
              <a:t>div p</a:t>
            </a:r>
            <a:r>
              <a:rPr lang="es-ES_tradnl" b="1" dirty="0"/>
              <a:t>");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9589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content filter </a:t>
            </a:r>
            <a:r>
              <a:rPr lang="en-US" dirty="0"/>
              <a:t>is the only jQuery selector that allows you to append filters to all </a:t>
            </a:r>
            <a:r>
              <a:rPr lang="en-US" dirty="0" smtClean="0"/>
              <a:t>of the </a:t>
            </a:r>
            <a:r>
              <a:rPr lang="en-US" dirty="0"/>
              <a:t>selectors you’ve used thus far and match a particular pattern</a:t>
            </a:r>
            <a:r>
              <a:rPr lang="en-US" dirty="0" smtClean="0"/>
              <a:t>.</a:t>
            </a:r>
          </a:p>
          <a:p>
            <a:r>
              <a:rPr lang="en-US" dirty="0" smtClean="0"/>
              <a:t>Select </a:t>
            </a:r>
            <a:r>
              <a:rPr lang="en-US" dirty="0"/>
              <a:t>elements that </a:t>
            </a:r>
            <a:r>
              <a:rPr lang="en-US" dirty="0" smtClean="0"/>
              <a:t>have: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particular child using :has(</a:t>
            </a:r>
            <a:r>
              <a:rPr lang="en-US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have </a:t>
            </a:r>
            <a:r>
              <a:rPr lang="en-US" dirty="0"/>
              <a:t>no children using :</a:t>
            </a:r>
            <a:r>
              <a:rPr lang="en-US" dirty="0" smtClean="0"/>
              <a:t>empty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match </a:t>
            </a:r>
            <a:r>
              <a:rPr lang="en-US" dirty="0"/>
              <a:t>a particular piece of text with :contains()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Above and Beyond CSS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0654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rgbClr val="404040"/>
                </a:solidFill>
              </a:rPr>
              <a:t>Passing Information via </a:t>
            </a:r>
            <a:r>
              <a:rPr lang="en-US" sz="3600" dirty="0" smtClean="0">
                <a:solidFill>
                  <a:schemeClr val="tx2"/>
                </a:solidFill>
              </a:rPr>
              <a:t>Query Strings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0D77-AA5D-4E1B-A8C1-691C8582B34C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8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162800" cy="4525963"/>
          </a:xfrm>
        </p:spPr>
        <p:txBody>
          <a:bodyPr/>
          <a:lstStyle/>
          <a:p>
            <a:r>
              <a:rPr lang="en-US" b="1" dirty="0" smtClean="0"/>
              <a:t>$</a:t>
            </a:r>
            <a:r>
              <a:rPr lang="en-US" b="1" dirty="0"/>
              <a:t>("body *:</a:t>
            </a:r>
            <a:r>
              <a:rPr lang="en-US" b="1" dirty="0">
                <a:solidFill>
                  <a:srgbClr val="CE2933"/>
                </a:solidFill>
              </a:rPr>
              <a:t>contains('warning'</a:t>
            </a:r>
            <a:r>
              <a:rPr lang="en-US" b="1" dirty="0" smtClean="0">
                <a:solidFill>
                  <a:srgbClr val="CE2933"/>
                </a:solidFill>
              </a:rPr>
              <a:t>)</a:t>
            </a:r>
            <a:r>
              <a:rPr lang="en-US" b="1" dirty="0" smtClean="0"/>
              <a:t>”)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Above and Beyond CSS</a:t>
            </a:r>
            <a:endParaRPr lang="en-US" dirty="0"/>
          </a:p>
        </p:txBody>
      </p:sp>
      <p:pic>
        <p:nvPicPr>
          <p:cNvPr id="5" name="Picture 4" descr="4071515005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0"/>
            <a:ext cx="6225443" cy="260062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1540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 Selectors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Above and Beyond CSS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90600" y="1216108"/>
          <a:ext cx="7391399" cy="474340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2866"/>
                <a:gridCol w="2183734"/>
                <a:gridCol w="4114799"/>
              </a:tblGrid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 smtClean="0"/>
                        <a:t>Selector</a:t>
                      </a:r>
                      <a:endParaRPr lang="en-CA" sz="1200" b="1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CSS Equivalent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Description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7934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100" dirty="0" smtClean="0"/>
                        <a:t>$(:</a:t>
                      </a:r>
                      <a:r>
                        <a:rPr lang="en-US" sz="1100" dirty="0"/>
                        <a:t>button)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200" dirty="0" smtClean="0"/>
                        <a:t>$("</a:t>
                      </a:r>
                      <a:r>
                        <a:rPr lang="en-US" sz="1200" dirty="0"/>
                        <a:t>button, input[type='button']")</a:t>
                      </a:r>
                      <a:r>
                        <a:rPr lang="en-US" sz="1100" dirty="0"/>
                        <a:t> 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Selects all buttons</a:t>
                      </a:r>
                      <a:endParaRPr lang="en-CA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$(:checkbox)</a:t>
                      </a:r>
                      <a:endParaRPr lang="en-CA" sz="1200" b="1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200" dirty="0" smtClean="0"/>
                        <a:t>$('[</a:t>
                      </a:r>
                      <a:r>
                        <a:rPr lang="en-US" sz="1200" dirty="0"/>
                        <a:t>type=checkbox</a:t>
                      </a:r>
                      <a:r>
                        <a:rPr lang="en-US" sz="1200" dirty="0" smtClean="0"/>
                        <a:t>]‘)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Selects all checkboxes</a:t>
                      </a:r>
                      <a:endParaRPr lang="en-CA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$(:checked)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No Equivalent</a:t>
                      </a:r>
                      <a:endParaRPr lang="en-CA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Selects elements that are checked. This includes radio buttons and checkboxes.</a:t>
                      </a:r>
                      <a:endParaRPr lang="en-CA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31897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$(:disabled)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No Equivalent</a:t>
                      </a:r>
                      <a:endParaRPr lang="en-CA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Selects form elements that are disabled. </a:t>
                      </a:r>
                      <a:endParaRPr lang="en-CA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$(:enabled)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No Equivalent</a:t>
                      </a:r>
                      <a:endParaRPr lang="en-CA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Opposite of </a:t>
                      </a:r>
                      <a:r>
                        <a:rPr lang="en-US" sz="1200" dirty="0" smtClean="0"/>
                        <a:t>:disabled</a:t>
                      </a:r>
                      <a:endParaRPr lang="en-CA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$(:file)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100" dirty="0" smtClean="0"/>
                        <a:t>$('[</a:t>
                      </a:r>
                      <a:r>
                        <a:rPr lang="en-US" sz="1100" dirty="0"/>
                        <a:t>type=file]') 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Selects all elements of type </a:t>
                      </a:r>
                      <a:r>
                        <a:rPr lang="en-US" sz="1200" dirty="0" smtClean="0"/>
                        <a:t>file</a:t>
                      </a:r>
                      <a:endParaRPr lang="en-CA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$(:focus)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100" dirty="0" smtClean="0"/>
                        <a:t>$( </a:t>
                      </a:r>
                      <a:r>
                        <a:rPr lang="en-US" sz="1100" dirty="0" err="1"/>
                        <a:t>document.activeElement</a:t>
                      </a:r>
                      <a:r>
                        <a:rPr lang="en-US" sz="1100" dirty="0"/>
                        <a:t> ) 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The element with focus</a:t>
                      </a:r>
                      <a:endParaRPr lang="en-CA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$(:image)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100" dirty="0" smtClean="0"/>
                        <a:t>$('[</a:t>
                      </a:r>
                      <a:r>
                        <a:rPr lang="en-US" sz="1100" dirty="0"/>
                        <a:t>type=image</a:t>
                      </a:r>
                      <a:r>
                        <a:rPr lang="en-US" sz="1100" dirty="0" smtClean="0"/>
                        <a:t>]')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/>
                        <a:t>Selects all elements of type image</a:t>
                      </a:r>
                      <a:endParaRPr lang="en-CA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35011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$(:input)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No Equivalent</a:t>
                      </a:r>
                      <a:endParaRPr lang="en-CA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Selects all </a:t>
                      </a:r>
                      <a:r>
                        <a:rPr lang="en-US" sz="1200" dirty="0" smtClean="0"/>
                        <a:t>&lt;</a:t>
                      </a:r>
                      <a:r>
                        <a:rPr lang="en-US" sz="1200" dirty="0"/>
                        <a:t>input</a:t>
                      </a:r>
                      <a:r>
                        <a:rPr lang="en-US" sz="1200" dirty="0" smtClean="0"/>
                        <a:t>&gt;, &lt;</a:t>
                      </a:r>
                      <a:r>
                        <a:rPr lang="en-US" sz="1200" dirty="0" err="1"/>
                        <a:t>textarea</a:t>
                      </a:r>
                      <a:r>
                        <a:rPr lang="en-US" sz="1200" dirty="0" smtClean="0"/>
                        <a:t>&gt;, &lt;</a:t>
                      </a:r>
                      <a:r>
                        <a:rPr lang="en-US" sz="1200" dirty="0"/>
                        <a:t>select</a:t>
                      </a:r>
                      <a:r>
                        <a:rPr lang="en-US" sz="1200" dirty="0" smtClean="0"/>
                        <a:t>&gt;</a:t>
                      </a:r>
                      <a:r>
                        <a:rPr lang="en-US" sz="1100" dirty="0" smtClean="0"/>
                        <a:t>,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and </a:t>
                      </a:r>
                      <a:r>
                        <a:rPr lang="en-US" sz="1200" dirty="0" smtClean="0"/>
                        <a:t>&lt;</a:t>
                      </a:r>
                      <a:r>
                        <a:rPr lang="en-US" sz="1200" dirty="0"/>
                        <a:t>button</a:t>
                      </a:r>
                      <a:r>
                        <a:rPr lang="en-US" sz="1200" dirty="0" smtClean="0"/>
                        <a:t>&gt; </a:t>
                      </a:r>
                      <a:r>
                        <a:rPr lang="en-US" sz="1200" dirty="0"/>
                        <a:t>elements.</a:t>
                      </a:r>
                      <a:endParaRPr lang="en-CA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$(:password)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100" dirty="0" smtClean="0"/>
                        <a:t>$('[</a:t>
                      </a:r>
                      <a:r>
                        <a:rPr lang="en-US" sz="1100" dirty="0"/>
                        <a:t>type=password]') 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Selects all </a:t>
                      </a:r>
                      <a:r>
                        <a:rPr lang="en-US" sz="1200" dirty="0" smtClean="0"/>
                        <a:t>password </a:t>
                      </a:r>
                      <a:r>
                        <a:rPr lang="en-US" sz="1200" dirty="0"/>
                        <a:t>fields</a:t>
                      </a:r>
                      <a:endParaRPr lang="en-CA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$(:radio)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100" dirty="0" smtClean="0"/>
                        <a:t>$('[</a:t>
                      </a:r>
                      <a:r>
                        <a:rPr lang="en-US" sz="1100" dirty="0"/>
                        <a:t>type=radio]') 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Selects all </a:t>
                      </a:r>
                      <a:r>
                        <a:rPr lang="en-US" sz="1200" dirty="0" smtClean="0"/>
                        <a:t>radio </a:t>
                      </a:r>
                      <a:r>
                        <a:rPr lang="en-US" sz="1200" dirty="0"/>
                        <a:t>elements</a:t>
                      </a:r>
                      <a:endParaRPr lang="en-CA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$(:reset)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100" dirty="0" smtClean="0"/>
                        <a:t>$('[</a:t>
                      </a:r>
                      <a:r>
                        <a:rPr lang="en-US" sz="1100" dirty="0"/>
                        <a:t>type=reset</a:t>
                      </a:r>
                      <a:r>
                        <a:rPr lang="en-US" sz="1100" dirty="0" smtClean="0"/>
                        <a:t>]')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Selects all the </a:t>
                      </a:r>
                      <a:r>
                        <a:rPr lang="en-US" sz="1200" dirty="0" smtClean="0"/>
                        <a:t>reset </a:t>
                      </a:r>
                      <a:r>
                        <a:rPr lang="en-US" sz="1200" dirty="0"/>
                        <a:t>buttons</a:t>
                      </a:r>
                      <a:endParaRPr lang="en-CA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35756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$(:selected)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No Equivalent</a:t>
                      </a:r>
                      <a:endParaRPr lang="en-CA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/>
                        <a:t>Selects all the elements that are currently selected of type </a:t>
                      </a:r>
                      <a:r>
                        <a:rPr lang="en-US" sz="1200" dirty="0" smtClean="0"/>
                        <a:t>&lt;</a:t>
                      </a:r>
                      <a:r>
                        <a:rPr lang="en-US" sz="1200" dirty="0"/>
                        <a:t>option</a:t>
                      </a:r>
                      <a:r>
                        <a:rPr lang="en-US" sz="1200" dirty="0" smtClean="0"/>
                        <a:t>&gt;. </a:t>
                      </a:r>
                      <a:r>
                        <a:rPr lang="en-US" sz="1200" dirty="0"/>
                        <a:t>It does not include checkboxes or radio buttons.</a:t>
                      </a:r>
                      <a:endParaRPr lang="en-CA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22835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$(:submit)</a:t>
                      </a:r>
                      <a:endParaRPr lang="en-CA" sz="1200" b="1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685800" algn="l"/>
                          <a:tab pos="1028700" algn="l"/>
                          <a:tab pos="1371600" algn="l"/>
                          <a:tab pos="1714500" algn="l"/>
                        </a:tabLst>
                      </a:pPr>
                      <a:r>
                        <a:rPr lang="en-US" sz="1100" dirty="0" smtClean="0"/>
                        <a:t>$('[</a:t>
                      </a:r>
                      <a:r>
                        <a:rPr lang="en-US" sz="1100" dirty="0"/>
                        <a:t>type=submit]') </a:t>
                      </a:r>
                      <a:endParaRPr lang="en-CA" sz="1100" dirty="0"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Selects all submit input elements</a:t>
                      </a:r>
                      <a:endParaRPr lang="en-CA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  <a:tr h="66279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$(:</a:t>
                      </a:r>
                      <a:r>
                        <a:rPr lang="en-US" sz="1200" dirty="0" smtClean="0"/>
                        <a:t>text)</a:t>
                      </a:r>
                      <a:endParaRPr lang="en-CA" sz="1200" b="1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No Equivalent</a:t>
                      </a:r>
                      <a:endParaRPr lang="en-CA" sz="12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Selects all input elements of type </a:t>
                      </a:r>
                      <a:r>
                        <a:rPr lang="en-US" sz="1200" dirty="0" smtClean="0"/>
                        <a:t>text. $('[</a:t>
                      </a:r>
                      <a:r>
                        <a:rPr lang="en-US" sz="1200" dirty="0"/>
                        <a:t>type=text]')</a:t>
                      </a:r>
                      <a:r>
                        <a:rPr lang="en-US" sz="1100" dirty="0"/>
                        <a:t> 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is almost the same, except that </a:t>
                      </a:r>
                      <a:r>
                        <a:rPr lang="en-US" sz="1200" dirty="0" smtClean="0"/>
                        <a:t>$(:</a:t>
                      </a:r>
                      <a:r>
                        <a:rPr lang="en-US" sz="1200" dirty="0"/>
                        <a:t>text</a:t>
                      </a:r>
                      <a:r>
                        <a:rPr lang="en-US" sz="1200" dirty="0" smtClean="0"/>
                        <a:t>) </a:t>
                      </a:r>
                      <a:r>
                        <a:rPr lang="en-US" sz="1200" dirty="0"/>
                        <a:t>includes &lt;input&gt; fields with no type specified.</a:t>
                      </a:r>
                      <a:endParaRPr lang="en-CA" sz="12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0831" marR="30831" marT="0" marB="0"/>
                </a:tc>
              </a:tr>
            </a:tbl>
          </a:graphicData>
        </a:graphic>
      </p:graphicFrame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0"/>
            <a:ext cx="3017838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9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"/>
              </a:rPr>
              <a:t>[m1]</a:t>
            </a: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Au: I HAVEN’T TAGGED COMMAS IN THESE LISTS. Please check other lists in this table below.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07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 Attributes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Back to HTML now.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646237"/>
            <a:ext cx="7010400" cy="4525963"/>
          </a:xfrm>
        </p:spPr>
        <p:txBody>
          <a:bodyPr/>
          <a:lstStyle/>
          <a:p>
            <a:r>
              <a:rPr lang="en-US" dirty="0"/>
              <a:t>In order to understand how to fully manipulate the </a:t>
            </a:r>
            <a:r>
              <a:rPr lang="en-US" dirty="0" smtClean="0"/>
              <a:t>elements you </a:t>
            </a:r>
            <a:r>
              <a:rPr lang="en-US" dirty="0"/>
              <a:t>now have access to, one must understand an element’s </a:t>
            </a:r>
            <a:r>
              <a:rPr lang="en-US" i="1" dirty="0"/>
              <a:t>attributes </a:t>
            </a:r>
            <a:r>
              <a:rPr lang="en-US" dirty="0"/>
              <a:t>and </a:t>
            </a:r>
            <a:r>
              <a:rPr lang="en-US" i="1" dirty="0"/>
              <a:t>properties</a:t>
            </a:r>
            <a:r>
              <a:rPr lang="en-US" dirty="0" smtClean="0"/>
              <a:t>.</a:t>
            </a:r>
          </a:p>
          <a:p>
            <a:r>
              <a:rPr lang="en-US" dirty="0"/>
              <a:t>The core set of attributes related to DOM elements are the ones specified in </a:t>
            </a:r>
            <a:r>
              <a:rPr lang="en-US" dirty="0" smtClean="0"/>
              <a:t>the HTML tags.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i="1" dirty="0" err="1" smtClean="0"/>
              <a:t>href</a:t>
            </a:r>
            <a:r>
              <a:rPr lang="en-US" dirty="0" smtClean="0"/>
              <a:t> </a:t>
            </a:r>
            <a:r>
              <a:rPr lang="en-US" dirty="0"/>
              <a:t>attribute of an &lt;a&gt; </a:t>
            </a:r>
            <a:r>
              <a:rPr lang="en-US" dirty="0" smtClean="0"/>
              <a:t>tag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i="1" dirty="0" err="1"/>
              <a:t>src</a:t>
            </a:r>
            <a:r>
              <a:rPr lang="en-US" dirty="0"/>
              <a:t> attribute of an &lt;</a:t>
            </a:r>
            <a:r>
              <a:rPr lang="en-US" dirty="0" err="1"/>
              <a:t>img</a:t>
            </a:r>
            <a:r>
              <a:rPr lang="en-US" dirty="0" smtClean="0"/>
              <a:t>&gt;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i="1" dirty="0" smtClean="0"/>
              <a:t>class</a:t>
            </a:r>
            <a:r>
              <a:rPr lang="en-US" dirty="0" smtClean="0"/>
              <a:t> </a:t>
            </a:r>
            <a:r>
              <a:rPr lang="en-US" dirty="0"/>
              <a:t>attribute of most elements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6089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 Attributes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And some examples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646237"/>
            <a:ext cx="7010400" cy="4525963"/>
          </a:xfrm>
        </p:spPr>
        <p:txBody>
          <a:bodyPr/>
          <a:lstStyle/>
          <a:p>
            <a:r>
              <a:rPr lang="en-US" dirty="0"/>
              <a:t>In jQuery we can both set and get an attribute value by using the </a:t>
            </a:r>
            <a:r>
              <a:rPr lang="en-US" b="1" dirty="0" err="1"/>
              <a:t>attr</a:t>
            </a:r>
            <a:r>
              <a:rPr lang="en-US" b="1" dirty="0"/>
              <a:t>() </a:t>
            </a:r>
            <a:r>
              <a:rPr lang="en-US" dirty="0" smtClean="0"/>
              <a:t>method on </a:t>
            </a:r>
            <a:r>
              <a:rPr lang="en-US" dirty="0"/>
              <a:t>any element from a selector</a:t>
            </a:r>
            <a:r>
              <a:rPr lang="en-US" dirty="0" smtClean="0"/>
              <a:t>.</a:t>
            </a:r>
          </a:p>
          <a:p>
            <a:r>
              <a:rPr lang="en-US" i="1" dirty="0">
                <a:solidFill>
                  <a:schemeClr val="accent1"/>
                </a:solidFill>
              </a:rPr>
              <a:t>// </a:t>
            </a:r>
            <a:r>
              <a:rPr lang="en-US" i="1" dirty="0" err="1">
                <a:solidFill>
                  <a:schemeClr val="accent1"/>
                </a:solidFill>
              </a:rPr>
              <a:t>var</a:t>
            </a:r>
            <a:r>
              <a:rPr lang="en-US" i="1" dirty="0">
                <a:solidFill>
                  <a:schemeClr val="accent1"/>
                </a:solidFill>
              </a:rPr>
              <a:t> link is assigned the </a:t>
            </a:r>
            <a:r>
              <a:rPr lang="en-US" i="1" dirty="0" err="1">
                <a:solidFill>
                  <a:schemeClr val="accent1"/>
                </a:solidFill>
              </a:rPr>
              <a:t>href</a:t>
            </a:r>
            <a:r>
              <a:rPr lang="en-US" i="1" dirty="0">
                <a:solidFill>
                  <a:schemeClr val="accent1"/>
                </a:solidFill>
              </a:rPr>
              <a:t> attribute of the first &lt;a&gt; </a:t>
            </a:r>
            <a:r>
              <a:rPr lang="en-US" i="1" dirty="0" smtClean="0">
                <a:solidFill>
                  <a:schemeClr val="accent1"/>
                </a:solidFill>
              </a:rPr>
              <a:t>tag</a:t>
            </a:r>
            <a:br>
              <a:rPr lang="en-US" i="1" dirty="0" smtClean="0">
                <a:solidFill>
                  <a:schemeClr val="accent1"/>
                </a:solidFill>
              </a:rPr>
            </a:br>
            <a:r>
              <a:rPr lang="de-DE" b="1" dirty="0" err="1" smtClean="0"/>
              <a:t>var</a:t>
            </a:r>
            <a:r>
              <a:rPr lang="de-DE" b="1" dirty="0" smtClean="0"/>
              <a:t> </a:t>
            </a:r>
            <a:r>
              <a:rPr lang="de-DE" b="1" dirty="0"/>
              <a:t>link = $("a").</a:t>
            </a:r>
            <a:r>
              <a:rPr lang="de-DE" b="1" dirty="0" err="1">
                <a:solidFill>
                  <a:schemeClr val="accent2"/>
                </a:solidFill>
              </a:rPr>
              <a:t>attr</a:t>
            </a:r>
            <a:r>
              <a:rPr lang="de-DE" b="1" dirty="0"/>
              <a:t>("</a:t>
            </a:r>
            <a:r>
              <a:rPr lang="de-DE" b="1" dirty="0" err="1"/>
              <a:t>href</a:t>
            </a:r>
            <a:r>
              <a:rPr lang="de-DE" b="1" dirty="0"/>
              <a:t>");</a:t>
            </a:r>
          </a:p>
          <a:p>
            <a:r>
              <a:rPr lang="de-DE" i="1" dirty="0">
                <a:solidFill>
                  <a:srgbClr val="009FDA"/>
                </a:solidFill>
              </a:rPr>
              <a:t>// </a:t>
            </a:r>
            <a:r>
              <a:rPr lang="de-DE" i="1" dirty="0" err="1">
                <a:solidFill>
                  <a:srgbClr val="009FDA"/>
                </a:solidFill>
              </a:rPr>
              <a:t>change</a:t>
            </a:r>
            <a:r>
              <a:rPr lang="de-DE" i="1" dirty="0">
                <a:solidFill>
                  <a:srgbClr val="009FDA"/>
                </a:solidFill>
              </a:rPr>
              <a:t> all links in </a:t>
            </a:r>
            <a:r>
              <a:rPr lang="de-DE" i="1" dirty="0" err="1">
                <a:solidFill>
                  <a:srgbClr val="009FDA"/>
                </a:solidFill>
              </a:rPr>
              <a:t>the</a:t>
            </a:r>
            <a:r>
              <a:rPr lang="de-DE" i="1" dirty="0">
                <a:solidFill>
                  <a:srgbClr val="009FDA"/>
                </a:solidFill>
              </a:rPr>
              <a:t> </a:t>
            </a:r>
            <a:r>
              <a:rPr lang="de-DE" i="1" dirty="0" err="1">
                <a:solidFill>
                  <a:srgbClr val="009FDA"/>
                </a:solidFill>
              </a:rPr>
              <a:t>page</a:t>
            </a:r>
            <a:r>
              <a:rPr lang="de-DE" i="1" dirty="0">
                <a:solidFill>
                  <a:srgbClr val="009FDA"/>
                </a:solidFill>
              </a:rPr>
              <a:t> </a:t>
            </a:r>
            <a:r>
              <a:rPr lang="de-DE" i="1" dirty="0" err="1">
                <a:solidFill>
                  <a:srgbClr val="009FDA"/>
                </a:solidFill>
              </a:rPr>
              <a:t>to</a:t>
            </a:r>
            <a:r>
              <a:rPr lang="de-DE" i="1" dirty="0">
                <a:solidFill>
                  <a:srgbClr val="009FDA"/>
                </a:solidFill>
              </a:rPr>
              <a:t> http://</a:t>
            </a:r>
            <a:r>
              <a:rPr lang="de-DE" i="1" dirty="0" err="1" smtClean="0">
                <a:solidFill>
                  <a:srgbClr val="009FDA"/>
                </a:solidFill>
              </a:rPr>
              <a:t>funwebdev.com</a:t>
            </a:r>
            <a:r>
              <a:rPr lang="de-DE" i="1" dirty="0" smtClean="0">
                <a:solidFill>
                  <a:srgbClr val="009FDA"/>
                </a:solidFill>
              </a:rPr>
              <a:t/>
            </a:r>
            <a:br>
              <a:rPr lang="de-DE" i="1" dirty="0" smtClean="0">
                <a:solidFill>
                  <a:srgbClr val="009FDA"/>
                </a:solidFill>
              </a:rPr>
            </a:br>
            <a:r>
              <a:rPr lang="de-DE" b="1" dirty="0" smtClean="0"/>
              <a:t>$</a:t>
            </a:r>
            <a:r>
              <a:rPr lang="de-DE" b="1" dirty="0"/>
              <a:t>("a").</a:t>
            </a:r>
            <a:r>
              <a:rPr lang="de-DE" b="1" dirty="0" err="1">
                <a:solidFill>
                  <a:srgbClr val="CE2933"/>
                </a:solidFill>
              </a:rPr>
              <a:t>attr</a:t>
            </a:r>
            <a:r>
              <a:rPr lang="de-DE" b="1" dirty="0"/>
              <a:t>("</a:t>
            </a:r>
            <a:r>
              <a:rPr lang="de-DE" b="1" dirty="0" err="1">
                <a:solidFill>
                  <a:srgbClr val="CE2933"/>
                </a:solidFill>
              </a:rPr>
              <a:t>href</a:t>
            </a:r>
            <a:r>
              <a:rPr lang="de-DE" b="1" dirty="0"/>
              <a:t>","</a:t>
            </a:r>
            <a:r>
              <a:rPr lang="de-DE" b="1" dirty="0">
                <a:solidFill>
                  <a:srgbClr val="CE2933"/>
                </a:solidFill>
              </a:rPr>
              <a:t>http://</a:t>
            </a:r>
            <a:r>
              <a:rPr lang="de-DE" b="1" dirty="0" err="1">
                <a:solidFill>
                  <a:srgbClr val="CE2933"/>
                </a:solidFill>
              </a:rPr>
              <a:t>funwebdev.com</a:t>
            </a:r>
            <a:r>
              <a:rPr lang="de-DE" b="1" dirty="0"/>
              <a:t>");</a:t>
            </a:r>
          </a:p>
          <a:p>
            <a:r>
              <a:rPr lang="de-DE" i="1" dirty="0">
                <a:solidFill>
                  <a:srgbClr val="009FDA"/>
                </a:solidFill>
              </a:rPr>
              <a:t>// </a:t>
            </a:r>
            <a:r>
              <a:rPr lang="de-DE" i="1" dirty="0" err="1">
                <a:solidFill>
                  <a:srgbClr val="009FDA"/>
                </a:solidFill>
              </a:rPr>
              <a:t>change</a:t>
            </a:r>
            <a:r>
              <a:rPr lang="de-DE" i="1" dirty="0">
                <a:solidFill>
                  <a:srgbClr val="009FDA"/>
                </a:solidFill>
              </a:rPr>
              <a:t> </a:t>
            </a:r>
            <a:r>
              <a:rPr lang="de-DE" i="1" dirty="0" err="1">
                <a:solidFill>
                  <a:srgbClr val="009FDA"/>
                </a:solidFill>
              </a:rPr>
              <a:t>the</a:t>
            </a:r>
            <a:r>
              <a:rPr lang="de-DE" i="1" dirty="0">
                <a:solidFill>
                  <a:srgbClr val="009FDA"/>
                </a:solidFill>
              </a:rPr>
              <a:t> </a:t>
            </a:r>
            <a:r>
              <a:rPr lang="de-DE" i="1" dirty="0" err="1">
                <a:solidFill>
                  <a:srgbClr val="009FDA"/>
                </a:solidFill>
              </a:rPr>
              <a:t>class</a:t>
            </a:r>
            <a:r>
              <a:rPr lang="de-DE" i="1" dirty="0">
                <a:solidFill>
                  <a:srgbClr val="009FDA"/>
                </a:solidFill>
              </a:rPr>
              <a:t> </a:t>
            </a:r>
            <a:r>
              <a:rPr lang="de-DE" i="1" dirty="0" err="1">
                <a:solidFill>
                  <a:srgbClr val="009FDA"/>
                </a:solidFill>
              </a:rPr>
              <a:t>for</a:t>
            </a:r>
            <a:r>
              <a:rPr lang="de-DE" i="1" dirty="0">
                <a:solidFill>
                  <a:srgbClr val="009FDA"/>
                </a:solidFill>
              </a:rPr>
              <a:t> all </a:t>
            </a:r>
            <a:r>
              <a:rPr lang="de-DE" i="1" dirty="0" err="1">
                <a:solidFill>
                  <a:srgbClr val="009FDA"/>
                </a:solidFill>
              </a:rPr>
              <a:t>images</a:t>
            </a:r>
            <a:r>
              <a:rPr lang="de-DE" i="1" dirty="0">
                <a:solidFill>
                  <a:srgbClr val="009FDA"/>
                </a:solidFill>
              </a:rPr>
              <a:t> on </a:t>
            </a:r>
            <a:r>
              <a:rPr lang="de-DE" i="1" dirty="0" err="1">
                <a:solidFill>
                  <a:srgbClr val="009FDA"/>
                </a:solidFill>
              </a:rPr>
              <a:t>the</a:t>
            </a:r>
            <a:r>
              <a:rPr lang="de-DE" i="1" dirty="0">
                <a:solidFill>
                  <a:srgbClr val="009FDA"/>
                </a:solidFill>
              </a:rPr>
              <a:t> </a:t>
            </a:r>
            <a:r>
              <a:rPr lang="de-DE" i="1" dirty="0" err="1">
                <a:solidFill>
                  <a:srgbClr val="009FDA"/>
                </a:solidFill>
              </a:rPr>
              <a:t>page</a:t>
            </a:r>
            <a:r>
              <a:rPr lang="de-DE" i="1" dirty="0">
                <a:solidFill>
                  <a:srgbClr val="009FDA"/>
                </a:solidFill>
              </a:rPr>
              <a:t> </a:t>
            </a:r>
            <a:r>
              <a:rPr lang="de-DE" i="1" dirty="0" err="1">
                <a:solidFill>
                  <a:srgbClr val="009FDA"/>
                </a:solidFill>
              </a:rPr>
              <a:t>to</a:t>
            </a:r>
            <a:r>
              <a:rPr lang="de-DE" i="1" dirty="0">
                <a:solidFill>
                  <a:srgbClr val="009FDA"/>
                </a:solidFill>
              </a:rPr>
              <a:t> </a:t>
            </a:r>
            <a:r>
              <a:rPr lang="de-DE" i="1" dirty="0" err="1" smtClean="0">
                <a:solidFill>
                  <a:srgbClr val="009FDA"/>
                </a:solidFill>
              </a:rPr>
              <a:t>fancy</a:t>
            </a:r>
            <a:r>
              <a:rPr lang="de-DE" i="1" dirty="0" smtClean="0">
                <a:solidFill>
                  <a:srgbClr val="009FDA"/>
                </a:solidFill>
              </a:rPr>
              <a:t/>
            </a:r>
            <a:br>
              <a:rPr lang="de-DE" i="1" dirty="0" smtClean="0">
                <a:solidFill>
                  <a:srgbClr val="009FDA"/>
                </a:solidFill>
              </a:rPr>
            </a:br>
            <a:r>
              <a:rPr lang="de-DE" b="1" dirty="0" smtClean="0"/>
              <a:t>$</a:t>
            </a:r>
            <a:r>
              <a:rPr lang="de-DE" b="1" dirty="0"/>
              <a:t>("</a:t>
            </a:r>
            <a:r>
              <a:rPr lang="de-DE" b="1" dirty="0" err="1"/>
              <a:t>img</a:t>
            </a:r>
            <a:r>
              <a:rPr lang="de-DE" b="1" dirty="0"/>
              <a:t>").</a:t>
            </a:r>
            <a:r>
              <a:rPr lang="de-DE" b="1" dirty="0" err="1">
                <a:solidFill>
                  <a:srgbClr val="CE2933"/>
                </a:solidFill>
              </a:rPr>
              <a:t>attr</a:t>
            </a:r>
            <a:r>
              <a:rPr lang="de-DE" b="1" dirty="0"/>
              <a:t>("</a:t>
            </a:r>
            <a:r>
              <a:rPr lang="de-DE" b="1" dirty="0" err="1">
                <a:solidFill>
                  <a:srgbClr val="CE2933"/>
                </a:solidFill>
              </a:rPr>
              <a:t>class</a:t>
            </a:r>
            <a:r>
              <a:rPr lang="de-DE" b="1" dirty="0"/>
              <a:t>","</a:t>
            </a:r>
            <a:r>
              <a:rPr lang="de-DE" b="1" dirty="0" err="1">
                <a:solidFill>
                  <a:srgbClr val="CE2933"/>
                </a:solidFill>
              </a:rPr>
              <a:t>fancy</a:t>
            </a:r>
            <a:r>
              <a:rPr lang="de-DE" b="1" dirty="0"/>
              <a:t>");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20045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Properties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Full circle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646237"/>
            <a:ext cx="70104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Many HTML tags include </a:t>
            </a:r>
            <a:r>
              <a:rPr lang="en-US" i="1" dirty="0"/>
              <a:t>properties</a:t>
            </a:r>
            <a:r>
              <a:rPr lang="en-US" dirty="0"/>
              <a:t> as well as attributes, the most common </a:t>
            </a:r>
            <a:r>
              <a:rPr lang="en-US" dirty="0" smtClean="0"/>
              <a:t>being the </a:t>
            </a:r>
            <a:r>
              <a:rPr lang="en-US" i="1" dirty="0"/>
              <a:t>checked </a:t>
            </a:r>
            <a:r>
              <a:rPr lang="en-US" dirty="0"/>
              <a:t>property of a radio button or checkbox</a:t>
            </a:r>
            <a:r>
              <a:rPr lang="en-US" dirty="0" smtClean="0"/>
              <a:t>.</a:t>
            </a:r>
          </a:p>
          <a:p>
            <a:r>
              <a:rPr lang="en-US" dirty="0"/>
              <a:t>The prop() method </a:t>
            </a:r>
            <a:r>
              <a:rPr lang="en-US" dirty="0" smtClean="0"/>
              <a:t>is the </a:t>
            </a:r>
            <a:r>
              <a:rPr lang="en-US" dirty="0"/>
              <a:t>preferred way to retrieve and set the value of a property although, </a:t>
            </a:r>
            <a:r>
              <a:rPr lang="en-US" dirty="0" err="1"/>
              <a:t>attr</a:t>
            </a:r>
            <a:r>
              <a:rPr lang="en-US" dirty="0"/>
              <a:t>(</a:t>
            </a:r>
            <a:r>
              <a:rPr lang="en-US" dirty="0" smtClean="0"/>
              <a:t>) may </a:t>
            </a:r>
            <a:r>
              <a:rPr lang="en-US" dirty="0"/>
              <a:t>return some (less useful) values</a:t>
            </a:r>
            <a:r>
              <a:rPr lang="en-US" dirty="0" smtClean="0"/>
              <a:t>.</a:t>
            </a:r>
          </a:p>
          <a:p>
            <a:r>
              <a:rPr lang="en-US" dirty="0"/>
              <a:t>&lt;input </a:t>
            </a:r>
            <a:r>
              <a:rPr lang="en-US" b="1" dirty="0">
                <a:solidFill>
                  <a:srgbClr val="CE2933"/>
                </a:solidFill>
              </a:rPr>
              <a:t>class ="meh" </a:t>
            </a:r>
            <a:r>
              <a:rPr lang="en-US" dirty="0"/>
              <a:t>type="checkbox" checked="checked"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Is accessed by jQuery as follows:</a:t>
            </a:r>
          </a:p>
          <a:p>
            <a:r>
              <a:rPr lang="en-US" b="1" dirty="0" err="1"/>
              <a:t>var</a:t>
            </a:r>
            <a:r>
              <a:rPr lang="en-US" b="1" dirty="0"/>
              <a:t> </a:t>
            </a:r>
            <a:r>
              <a:rPr lang="en-US" b="1" dirty="0" err="1"/>
              <a:t>theBox</a:t>
            </a:r>
            <a:r>
              <a:rPr lang="en-US" b="1" dirty="0"/>
              <a:t> = $(".meh")</a:t>
            </a:r>
            <a:r>
              <a:rPr lang="en-US" b="1" dirty="0" smtClean="0"/>
              <a:t>;</a:t>
            </a:r>
            <a:br>
              <a:rPr lang="en-US" b="1" dirty="0" smtClean="0"/>
            </a:br>
            <a:r>
              <a:rPr lang="en-US" b="1" dirty="0" err="1" smtClean="0"/>
              <a:t>theBox.</a:t>
            </a:r>
            <a:r>
              <a:rPr lang="en-US" b="1" dirty="0" err="1" smtClean="0">
                <a:solidFill>
                  <a:schemeClr val="accent2"/>
                </a:solidFill>
              </a:rPr>
              <a:t>prop</a:t>
            </a:r>
            <a:r>
              <a:rPr lang="en-US" b="1" dirty="0"/>
              <a:t>("checked"</a:t>
            </a:r>
            <a:r>
              <a:rPr lang="en-US" b="1" dirty="0" smtClean="0"/>
              <a:t>); </a:t>
            </a:r>
            <a:r>
              <a:rPr lang="en-US" i="1" dirty="0">
                <a:solidFill>
                  <a:schemeClr val="accent1"/>
                </a:solidFill>
              </a:rPr>
              <a:t>// evaluates to </a:t>
            </a:r>
            <a:r>
              <a:rPr lang="en-US" i="1" dirty="0" smtClean="0">
                <a:solidFill>
                  <a:schemeClr val="accent1"/>
                </a:solidFill>
              </a:rPr>
              <a:t>TRUE</a:t>
            </a:r>
            <a:br>
              <a:rPr lang="en-US" i="1" dirty="0" smtClean="0">
                <a:solidFill>
                  <a:schemeClr val="accent1"/>
                </a:solidFill>
              </a:rPr>
            </a:br>
            <a:r>
              <a:rPr lang="en-US" b="1" dirty="0" err="1" smtClean="0"/>
              <a:t>theBox.</a:t>
            </a:r>
            <a:r>
              <a:rPr lang="en-US" b="1" dirty="0" err="1" smtClean="0">
                <a:solidFill>
                  <a:srgbClr val="CE2933"/>
                </a:solidFill>
              </a:rPr>
              <a:t>attr</a:t>
            </a:r>
            <a:r>
              <a:rPr lang="en-US" b="1" dirty="0"/>
              <a:t>("checked"</a:t>
            </a:r>
            <a:r>
              <a:rPr lang="en-US" dirty="0" smtClean="0"/>
              <a:t>); </a:t>
            </a:r>
            <a:r>
              <a:rPr lang="en-US" i="1" dirty="0">
                <a:solidFill>
                  <a:srgbClr val="009FDA"/>
                </a:solidFill>
              </a:rPr>
              <a:t>// evaluates to "checked"</a:t>
            </a:r>
            <a:endParaRPr lang="en-US" dirty="0">
              <a:solidFill>
                <a:srgbClr val="009FD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75389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 jQuery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46237"/>
            <a:ext cx="8077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jQuery provides </a:t>
            </a:r>
            <a:r>
              <a:rPr lang="en-US" dirty="0"/>
              <a:t>the extremely intuitive </a:t>
            </a:r>
            <a:r>
              <a:rPr lang="en-US" b="1" dirty="0" err="1"/>
              <a:t>css</a:t>
            </a:r>
            <a:r>
              <a:rPr lang="en-US" b="1" dirty="0"/>
              <a:t>() </a:t>
            </a:r>
            <a:r>
              <a:rPr lang="en-US" dirty="0"/>
              <a:t>methods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To get a </a:t>
            </a:r>
            <a:r>
              <a:rPr lang="en-US" dirty="0" err="1" smtClean="0"/>
              <a:t>css</a:t>
            </a:r>
            <a:r>
              <a:rPr lang="en-US" dirty="0" smtClean="0"/>
              <a:t> value use the </a:t>
            </a:r>
            <a:r>
              <a:rPr lang="en-US" dirty="0" err="1" smtClean="0"/>
              <a:t>css</a:t>
            </a:r>
            <a:r>
              <a:rPr lang="en-US" dirty="0" smtClean="0"/>
              <a:t>() method with 1 parameter:</a:t>
            </a:r>
            <a:endParaRPr lang="en-US" dirty="0"/>
          </a:p>
          <a:p>
            <a:r>
              <a:rPr lang="en-US" dirty="0"/>
              <a:t>$color = $("#</a:t>
            </a:r>
            <a:r>
              <a:rPr lang="en-US" dirty="0" err="1"/>
              <a:t>colourBox</a:t>
            </a:r>
            <a:r>
              <a:rPr lang="en-US" dirty="0"/>
              <a:t>").</a:t>
            </a:r>
            <a:r>
              <a:rPr lang="en-US" b="1" dirty="0" err="1">
                <a:solidFill>
                  <a:srgbClr val="CE2933"/>
                </a:solidFill>
              </a:rPr>
              <a:t>css</a:t>
            </a:r>
            <a:r>
              <a:rPr lang="en-US" dirty="0"/>
              <a:t>("</a:t>
            </a:r>
            <a:r>
              <a:rPr lang="en-US" b="1" dirty="0">
                <a:solidFill>
                  <a:schemeClr val="accent1"/>
                </a:solidFill>
              </a:rPr>
              <a:t>background-color</a:t>
            </a:r>
            <a:r>
              <a:rPr lang="en-US" dirty="0"/>
              <a:t>"); </a:t>
            </a:r>
            <a:r>
              <a:rPr lang="en-US" i="1" dirty="0"/>
              <a:t>// </a:t>
            </a:r>
            <a:r>
              <a:rPr lang="en-US" b="1" i="1" dirty="0"/>
              <a:t>get</a:t>
            </a:r>
            <a:r>
              <a:rPr lang="en-US" i="1" dirty="0"/>
              <a:t> the </a:t>
            </a:r>
            <a:r>
              <a:rPr lang="en-US" i="1" dirty="0" smtClean="0"/>
              <a:t>color</a:t>
            </a:r>
          </a:p>
          <a:p>
            <a:r>
              <a:rPr lang="en-US" dirty="0" smtClean="0"/>
              <a:t>To set a CSS variable use </a:t>
            </a:r>
            <a:r>
              <a:rPr lang="en-US" dirty="0" err="1" smtClean="0"/>
              <a:t>css</a:t>
            </a:r>
            <a:r>
              <a:rPr lang="en-US" dirty="0"/>
              <a:t>(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with two parameters</a:t>
            </a:r>
            <a:r>
              <a:rPr lang="en-US" dirty="0"/>
              <a:t>: the first being the CSS attribute, and the second the value.</a:t>
            </a:r>
          </a:p>
          <a:p>
            <a:r>
              <a:rPr lang="en-US" i="1" dirty="0"/>
              <a:t>//</a:t>
            </a:r>
            <a:r>
              <a:rPr lang="en-US" b="1" i="1" dirty="0"/>
              <a:t> set </a:t>
            </a:r>
            <a:r>
              <a:rPr lang="en-US" i="1" dirty="0"/>
              <a:t>color to </a:t>
            </a:r>
            <a:r>
              <a:rPr lang="en-US" i="1" dirty="0" smtClean="0"/>
              <a:t>red</a:t>
            </a:r>
            <a:br>
              <a:rPr lang="en-US" i="1" dirty="0" smtClean="0"/>
            </a:br>
            <a:r>
              <a:rPr lang="en-US" dirty="0" smtClean="0"/>
              <a:t>$</a:t>
            </a:r>
            <a:r>
              <a:rPr lang="en-US" dirty="0"/>
              <a:t>("#</a:t>
            </a:r>
            <a:r>
              <a:rPr lang="en-US" dirty="0" err="1"/>
              <a:t>colourBox</a:t>
            </a:r>
            <a:r>
              <a:rPr lang="en-US" dirty="0"/>
              <a:t>").</a:t>
            </a:r>
            <a:r>
              <a:rPr lang="en-US" b="1" dirty="0" err="1">
                <a:solidFill>
                  <a:schemeClr val="accent2"/>
                </a:solidFill>
              </a:rPr>
              <a:t>css</a:t>
            </a:r>
            <a:r>
              <a:rPr lang="en-US" dirty="0"/>
              <a:t>("</a:t>
            </a:r>
            <a:r>
              <a:rPr lang="en-US" b="1" dirty="0">
                <a:solidFill>
                  <a:schemeClr val="accent1"/>
                </a:solidFill>
              </a:rPr>
              <a:t>background-color</a:t>
            </a:r>
            <a:r>
              <a:rPr lang="en-US" dirty="0"/>
              <a:t>", "</a:t>
            </a:r>
            <a:r>
              <a:rPr lang="en-US" b="1" dirty="0">
                <a:solidFill>
                  <a:srgbClr val="009FDA"/>
                </a:solidFill>
              </a:rPr>
              <a:t>#FF0000</a:t>
            </a:r>
            <a:r>
              <a:rPr lang="en-US" dirty="0"/>
              <a:t>");</a:t>
            </a:r>
            <a:endParaRPr lang="en-US" dirty="0">
              <a:solidFill>
                <a:srgbClr val="009FD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55170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Shortcut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 jQuery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46237"/>
            <a:ext cx="8077200" cy="452596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The </a:t>
            </a:r>
            <a:r>
              <a:rPr lang="en-US" b="1" dirty="0"/>
              <a:t>html()</a:t>
            </a:r>
            <a:r>
              <a:rPr lang="en-US" dirty="0"/>
              <a:t> method is used to get the HTML contents of an </a:t>
            </a:r>
            <a:r>
              <a:rPr lang="en-US" dirty="0" smtClean="0"/>
              <a:t>element. If </a:t>
            </a:r>
            <a:r>
              <a:rPr lang="en-US" dirty="0"/>
              <a:t>passed with a parameter, it updates the HTML of that element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The </a:t>
            </a:r>
            <a:r>
              <a:rPr lang="en-US" b="1" dirty="0" err="1"/>
              <a:t>val</a:t>
            </a:r>
            <a:r>
              <a:rPr lang="en-US" b="1" dirty="0"/>
              <a:t>() </a:t>
            </a:r>
            <a:r>
              <a:rPr lang="en-US" dirty="0"/>
              <a:t>method returns the value of the element</a:t>
            </a:r>
            <a:r>
              <a:rPr lang="en-US" dirty="0" smtClean="0"/>
              <a:t>.</a:t>
            </a:r>
            <a:endParaRPr lang="en-US" b="1" dirty="0" smtClean="0"/>
          </a:p>
          <a:p>
            <a:pPr marL="342900" indent="-342900">
              <a:buFont typeface="Arial"/>
              <a:buChar char="•"/>
            </a:pPr>
            <a:r>
              <a:rPr lang="en-US" dirty="0"/>
              <a:t>The shortcut methods </a:t>
            </a:r>
            <a:r>
              <a:rPr lang="en-US" b="1" dirty="0" err="1"/>
              <a:t>addClass</a:t>
            </a:r>
            <a:r>
              <a:rPr lang="en-US" dirty="0"/>
              <a:t>(</a:t>
            </a:r>
            <a:r>
              <a:rPr lang="en-US" dirty="0" err="1"/>
              <a:t>className</a:t>
            </a:r>
            <a:r>
              <a:rPr lang="en-US" dirty="0"/>
              <a:t>) / </a:t>
            </a:r>
            <a:r>
              <a:rPr lang="en-US" dirty="0" smtClean="0"/>
              <a:t> </a:t>
            </a:r>
            <a:r>
              <a:rPr lang="en-US" b="1" dirty="0" err="1" smtClean="0"/>
              <a:t>removeClass</a:t>
            </a:r>
            <a:r>
              <a:rPr lang="en-US" dirty="0"/>
              <a:t>(</a:t>
            </a:r>
            <a:r>
              <a:rPr lang="en-US" dirty="0" err="1"/>
              <a:t>className</a:t>
            </a:r>
            <a:r>
              <a:rPr lang="en-US" dirty="0"/>
              <a:t>) add </a:t>
            </a:r>
            <a:r>
              <a:rPr lang="en-US" dirty="0" smtClean="0"/>
              <a:t>or remove </a:t>
            </a:r>
            <a:r>
              <a:rPr lang="en-US" dirty="0"/>
              <a:t>a CSS class to the element being worked on. The </a:t>
            </a:r>
            <a:r>
              <a:rPr lang="en-US" dirty="0" err="1"/>
              <a:t>className</a:t>
            </a:r>
            <a:r>
              <a:rPr lang="en-US" dirty="0"/>
              <a:t> used for </a:t>
            </a:r>
            <a:r>
              <a:rPr lang="en-US" dirty="0" smtClean="0"/>
              <a:t>these functions </a:t>
            </a:r>
            <a:r>
              <a:rPr lang="en-US" dirty="0"/>
              <a:t>can contain a space-separated list of </a:t>
            </a:r>
            <a:r>
              <a:rPr lang="en-US" dirty="0" err="1"/>
              <a:t>classnames</a:t>
            </a:r>
            <a:r>
              <a:rPr lang="en-US" dirty="0"/>
              <a:t> to be added or removed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The </a:t>
            </a:r>
            <a:r>
              <a:rPr lang="en-US" b="1" dirty="0" err="1"/>
              <a:t>hasClass</a:t>
            </a:r>
            <a:r>
              <a:rPr lang="en-US" dirty="0"/>
              <a:t>(</a:t>
            </a:r>
            <a:r>
              <a:rPr lang="en-US" dirty="0" err="1"/>
              <a:t>classname</a:t>
            </a:r>
            <a:r>
              <a:rPr lang="en-US" dirty="0"/>
              <a:t>) method returns true if the element has the </a:t>
            </a:r>
            <a:r>
              <a:rPr lang="en-US" dirty="0" err="1" smtClean="0"/>
              <a:t>className</a:t>
            </a:r>
            <a:r>
              <a:rPr lang="en-US" dirty="0" smtClean="0"/>
              <a:t> currently </a:t>
            </a:r>
            <a:r>
              <a:rPr lang="en-US" dirty="0"/>
              <a:t>assigned. False, otherwise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9FD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43556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 Listeners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543800" cy="4525963"/>
          </a:xfrm>
        </p:spPr>
        <p:txBody>
          <a:bodyPr/>
          <a:lstStyle/>
          <a:p>
            <a:r>
              <a:rPr lang="en-US" dirty="0"/>
              <a:t>In JavaScript, you learned why having your </a:t>
            </a:r>
            <a:r>
              <a:rPr lang="en-US" b="1" dirty="0"/>
              <a:t>listeners </a:t>
            </a:r>
            <a:r>
              <a:rPr lang="en-US" dirty="0"/>
              <a:t>set up inside of </a:t>
            </a:r>
            <a:r>
              <a:rPr lang="en-US" dirty="0" smtClean="0"/>
              <a:t>the </a:t>
            </a:r>
            <a:r>
              <a:rPr lang="en-US" dirty="0" err="1" smtClean="0"/>
              <a:t>window.onload</a:t>
            </a:r>
            <a:r>
              <a:rPr lang="en-US" dirty="0"/>
              <a:t>() event was a good </a:t>
            </a:r>
            <a:r>
              <a:rPr lang="en-US" dirty="0" smtClean="0"/>
              <a:t>practice.</a:t>
            </a:r>
          </a:p>
          <a:p>
            <a:r>
              <a:rPr lang="en-US" dirty="0" smtClean="0"/>
              <a:t>With jQuery </a:t>
            </a:r>
            <a:r>
              <a:rPr lang="en-US" dirty="0"/>
              <a:t>we do the same thing but use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$(document</a:t>
            </a:r>
            <a:r>
              <a:rPr lang="en-US" dirty="0"/>
              <a:t>).ready() event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Set up after page load</a:t>
            </a:r>
            <a:endParaRPr lang="en-US" dirty="0"/>
          </a:p>
        </p:txBody>
      </p:sp>
      <p:pic>
        <p:nvPicPr>
          <p:cNvPr id="5" name="Picture 4" descr="Screen Shot 2014-02-16 at 11.26.1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0000"/>
            <a:ext cx="7010400" cy="20639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23866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 Listeners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543800" cy="4525963"/>
          </a:xfrm>
        </p:spPr>
        <p:txBody>
          <a:bodyPr/>
          <a:lstStyle/>
          <a:p>
            <a:r>
              <a:rPr lang="en-US" dirty="0"/>
              <a:t>While pure JavaScript uses the </a:t>
            </a:r>
            <a:r>
              <a:rPr lang="en-US" dirty="0" err="1"/>
              <a:t>addEventListener</a:t>
            </a:r>
            <a:r>
              <a:rPr lang="en-US" dirty="0"/>
              <a:t>() method, jQuery has on() </a:t>
            </a:r>
            <a:r>
              <a:rPr lang="en-US" dirty="0" smtClean="0"/>
              <a:t>and off</a:t>
            </a:r>
            <a:r>
              <a:rPr lang="en-US" dirty="0"/>
              <a:t>() methods as well as shortcut methods to attach events.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Listener Management</a:t>
            </a:r>
            <a:endParaRPr lang="en-US" dirty="0"/>
          </a:p>
        </p:txBody>
      </p:sp>
      <p:pic>
        <p:nvPicPr>
          <p:cNvPr id="6" name="Picture 5" descr="Screen Shot 2014-02-16 at 11.27.0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05200"/>
            <a:ext cx="7239000" cy="214080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55919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Modifying the DOM</a:t>
            </a:r>
            <a:endParaRPr lang="en-US" dirty="0"/>
          </a:p>
        </p:txBody>
      </p:sp>
      <p:pic>
        <p:nvPicPr>
          <p:cNvPr id="5" name="Content Placeholder 4" descr="Screen Shot 2014-02-16 at 11.28.06 A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810" b="-4810"/>
          <a:stretch>
            <a:fillRect/>
          </a:stretch>
        </p:blipFill>
        <p:spPr>
          <a:xfrm>
            <a:off x="914400" y="1646238"/>
            <a:ext cx="7543800" cy="452596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Creating Nodes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7879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 in Query Strings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Recall GET and POST</a:t>
            </a:r>
            <a:endParaRPr lang="en-US" dirty="0"/>
          </a:p>
        </p:txBody>
      </p:sp>
      <p:pic>
        <p:nvPicPr>
          <p:cNvPr id="7" name="Content Placeholder 6" descr="4071513004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4854" r="-14854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3804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Modifying the DOM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Appending </a:t>
            </a:r>
            <a:r>
              <a:rPr lang="en-US" dirty="0"/>
              <a:t>DOM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append() method takes as a parameter an HTML string, a DOM object, </a:t>
            </a:r>
            <a:r>
              <a:rPr lang="en-US" dirty="0" smtClean="0"/>
              <a:t>or a </a:t>
            </a:r>
            <a:r>
              <a:rPr lang="en-US" dirty="0"/>
              <a:t>jQuery object. That object is then added as the last child to the element(s) </a:t>
            </a:r>
            <a:r>
              <a:rPr lang="en-US" dirty="0" smtClean="0"/>
              <a:t>being selected</a:t>
            </a:r>
            <a:r>
              <a:rPr lang="en-US" dirty="0"/>
              <a:t>.</a:t>
            </a:r>
          </a:p>
        </p:txBody>
      </p:sp>
      <p:pic>
        <p:nvPicPr>
          <p:cNvPr id="6" name="Picture 5" descr="4071515006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76600"/>
            <a:ext cx="7620000" cy="300877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45990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Modifying the DOM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Prepending </a:t>
            </a:r>
            <a:r>
              <a:rPr lang="en-US" dirty="0" smtClean="0"/>
              <a:t>DOM </a:t>
            </a:r>
            <a:r>
              <a:rPr lang="en-US" dirty="0"/>
              <a:t>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prepend() and </a:t>
            </a:r>
            <a:r>
              <a:rPr lang="en-US" dirty="0" err="1"/>
              <a:t>prependTo</a:t>
            </a:r>
            <a:r>
              <a:rPr lang="en-US" dirty="0"/>
              <a:t>() methods operate in a similar manner </a:t>
            </a:r>
            <a:r>
              <a:rPr lang="en-US" dirty="0" smtClean="0"/>
              <a:t>except that </a:t>
            </a:r>
            <a:r>
              <a:rPr lang="en-US" dirty="0"/>
              <a:t>they add the new element as the first child rather than the last.</a:t>
            </a:r>
          </a:p>
        </p:txBody>
      </p:sp>
      <p:pic>
        <p:nvPicPr>
          <p:cNvPr id="5" name="Picture 4" descr="4071515007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7542290" cy="30378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80781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Modifying the DOM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Wrapping Existing DOM in New Tags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$("</a:t>
            </a:r>
            <a:r>
              <a:rPr lang="en-US" b="1" dirty="0"/>
              <a:t>.</a:t>
            </a:r>
            <a:r>
              <a:rPr lang="en-US" b="1" dirty="0">
                <a:solidFill>
                  <a:schemeClr val="accent2"/>
                </a:solidFill>
              </a:rPr>
              <a:t>gallery</a:t>
            </a:r>
            <a:r>
              <a:rPr lang="en-US" dirty="0"/>
              <a:t>").wrap('</a:t>
            </a:r>
            <a:r>
              <a:rPr lang="en-US" dirty="0">
                <a:solidFill>
                  <a:schemeClr val="accent1"/>
                </a:solidFill>
              </a:rPr>
              <a:t>&lt;div class="</a:t>
            </a:r>
            <a:r>
              <a:rPr lang="en-US" dirty="0" err="1">
                <a:solidFill>
                  <a:schemeClr val="accent1"/>
                </a:solidFill>
              </a:rPr>
              <a:t>galleryLink</a:t>
            </a:r>
            <a:r>
              <a:rPr lang="en-US" dirty="0">
                <a:solidFill>
                  <a:schemeClr val="accent1"/>
                </a:solidFill>
              </a:rPr>
              <a:t>"/&gt;</a:t>
            </a:r>
            <a:r>
              <a:rPr lang="en-US" dirty="0"/>
              <a:t>')</a:t>
            </a:r>
            <a:r>
              <a:rPr lang="en-US" dirty="0" smtClean="0"/>
              <a:t>;</a:t>
            </a:r>
          </a:p>
          <a:p>
            <a:endParaRPr lang="en-US" dirty="0"/>
          </a:p>
        </p:txBody>
      </p:sp>
      <p:pic>
        <p:nvPicPr>
          <p:cNvPr id="6" name="Picture 5" descr="Screen Shot 2014-02-16 at 11.38.4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5036166" cy="1447800"/>
          </a:xfrm>
          <a:prstGeom prst="rect">
            <a:avLst/>
          </a:prstGeom>
        </p:spPr>
      </p:pic>
      <p:pic>
        <p:nvPicPr>
          <p:cNvPr id="7" name="Picture 6" descr="Screen Shot 2014-02-16 at 11.39.3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29000"/>
            <a:ext cx="7010400" cy="258240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23258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Modifying the DOM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Wrapping Existing DOM in New Tags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more advanced technique might make use of the content of each div being modified. In that case we use a callback function in place of a simple element.</a:t>
            </a:r>
          </a:p>
          <a:p>
            <a:r>
              <a:rPr lang="en-US" dirty="0"/>
              <a:t>The wrap() method is a callback function, which is called for each element in </a:t>
            </a:r>
            <a:r>
              <a:rPr lang="en-US" dirty="0" smtClean="0"/>
              <a:t>a set </a:t>
            </a:r>
            <a:r>
              <a:rPr lang="en-US" dirty="0"/>
              <a:t>(often an array). </a:t>
            </a:r>
            <a:endParaRPr lang="en-US" dirty="0" smtClean="0"/>
          </a:p>
          <a:p>
            <a:r>
              <a:rPr lang="en-US" dirty="0" smtClean="0"/>
              <a:t>Each </a:t>
            </a:r>
            <a:r>
              <a:rPr lang="en-US" dirty="0"/>
              <a:t>element then becomes this for the duration of one of </a:t>
            </a:r>
            <a:r>
              <a:rPr lang="en-US" dirty="0" smtClean="0"/>
              <a:t>the wrap</a:t>
            </a:r>
            <a:r>
              <a:rPr lang="en-US" dirty="0"/>
              <a:t>() function’s executions, allowing the unique title attributes as shown </a:t>
            </a:r>
            <a:r>
              <a:rPr lang="en-US" dirty="0" smtClean="0"/>
              <a:t>in Listing </a:t>
            </a:r>
            <a:r>
              <a:rPr lang="en-US" dirty="0"/>
              <a:t>15.12.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96885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Modifying the DOM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Wrapping Existing DOM in New Tags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 Shot 2014-02-16 at 11.42.0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7131850" cy="2819400"/>
          </a:xfrm>
          <a:prstGeom prst="rect">
            <a:avLst/>
          </a:prstGeom>
        </p:spPr>
      </p:pic>
      <p:pic>
        <p:nvPicPr>
          <p:cNvPr id="7" name="Picture 6" descr="Screen Shot 2014-02-16 at 11.41.41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53742"/>
            <a:ext cx="7086600" cy="177525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99485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04040"/>
                </a:solidFill>
              </a:rPr>
              <a:t>AJAX</a:t>
            </a:r>
            <a:endParaRPr lang="en-US" dirty="0">
              <a:solidFill>
                <a:srgbClr val="46708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Section </a:t>
            </a:r>
            <a:r>
              <a:rPr lang="en-US" dirty="0" smtClean="0">
                <a:solidFill>
                  <a:schemeClr val="accent1"/>
                </a:solidFill>
              </a:rPr>
              <a:t>3</a:t>
            </a:r>
            <a:r>
              <a:rPr lang="en-US" dirty="0" smtClean="0"/>
              <a:t> of 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FC658-B991-4C0F-81DB-DBF5E5426BAE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85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95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Asynchronous JavaScript with XML (AJAX) is a term used to describe a paradigm </a:t>
            </a:r>
            <a:r>
              <a:rPr lang="en-US" dirty="0" smtClean="0"/>
              <a:t>that allows </a:t>
            </a:r>
            <a:r>
              <a:rPr lang="en-US" dirty="0"/>
              <a:t>a web browser to send messages back to the server without interrupting the </a:t>
            </a:r>
            <a:r>
              <a:rPr lang="en-US" dirty="0" smtClean="0"/>
              <a:t>flow of </a:t>
            </a:r>
            <a:r>
              <a:rPr lang="en-US" dirty="0"/>
              <a:t>what’s being shown in the browser.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Asynchronous JavaScript with XML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40838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UML of an asynchronous request</a:t>
            </a:r>
            <a:endParaRPr lang="en-US" dirty="0"/>
          </a:p>
        </p:txBody>
      </p:sp>
      <p:pic>
        <p:nvPicPr>
          <p:cNvPr id="6" name="Content Placeholder 5" descr="4071515008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9782" r="-19782"/>
          <a:stretch>
            <a:fillRect/>
          </a:stretch>
        </p:blipFill>
        <p:spPr>
          <a:xfrm>
            <a:off x="304800" y="1215193"/>
            <a:ext cx="7391400" cy="522641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24601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Consider a webpage that displays the server’s time</a:t>
            </a:r>
            <a:endParaRPr lang="en-US" dirty="0"/>
          </a:p>
        </p:txBody>
      </p:sp>
      <p:pic>
        <p:nvPicPr>
          <p:cNvPr id="5" name="Picture 4" descr="4071515009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6248400" cy="525174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05208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Consider a webpage that displays the server’s time</a:t>
            </a:r>
            <a:endParaRPr lang="en-US" dirty="0"/>
          </a:p>
        </p:txBody>
      </p:sp>
      <p:pic>
        <p:nvPicPr>
          <p:cNvPr id="3" name="Picture 2" descr="4071515010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4953000" cy="524574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4210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46708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404040"/>
                </a:solidFill>
              </a:rPr>
              <a:t>Passing Information via the </a:t>
            </a:r>
            <a:r>
              <a:rPr lang="en-US" sz="4000" dirty="0" smtClean="0">
                <a:solidFill>
                  <a:srgbClr val="467082"/>
                </a:solidFill>
              </a:rPr>
              <a:t>URL Path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E16A-1E5F-4977-BEF9-CF5D55A690F7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2123-3808-4787-90DE-CA87C3D3E5F5}" type="slidenum">
              <a:rPr lang="en-US" smtClean="0"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95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Making Asynchronous requests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jQuery provides a family of methods to make asynchronous requests</a:t>
            </a:r>
            <a:r>
              <a:rPr lang="en-US" dirty="0" smtClean="0"/>
              <a:t>. We will start simple and work our way up.</a:t>
            </a:r>
          </a:p>
          <a:p>
            <a:r>
              <a:rPr lang="en-US" dirty="0"/>
              <a:t>Consider </a:t>
            </a:r>
            <a:r>
              <a:rPr lang="en-US" dirty="0" smtClean="0"/>
              <a:t>the </a:t>
            </a:r>
            <a:r>
              <a:rPr lang="en-US" dirty="0"/>
              <a:t>very simple server time </a:t>
            </a:r>
            <a:r>
              <a:rPr lang="en-US" dirty="0" smtClean="0"/>
              <a:t>example we just saw. If </a:t>
            </a:r>
            <a:r>
              <a:rPr lang="en-US" dirty="0" err="1"/>
              <a:t>currentTime.php</a:t>
            </a:r>
            <a:r>
              <a:rPr lang="en-US" dirty="0"/>
              <a:t> returns a single string and you want to load that value </a:t>
            </a:r>
            <a:r>
              <a:rPr lang="en-US" dirty="0" smtClean="0"/>
              <a:t>asynchronously into </a:t>
            </a:r>
            <a:r>
              <a:rPr lang="en-US" dirty="0"/>
              <a:t>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&lt;</a:t>
            </a:r>
            <a:r>
              <a:rPr lang="en-US" dirty="0"/>
              <a:t>div id="</a:t>
            </a:r>
            <a:r>
              <a:rPr lang="en-US" dirty="0" err="1"/>
              <a:t>timeDiv</a:t>
            </a:r>
            <a:r>
              <a:rPr lang="en-US" dirty="0"/>
              <a:t>"&gt; element, you could write:</a:t>
            </a:r>
          </a:p>
          <a:p>
            <a:r>
              <a:rPr lang="en-US" b="1" dirty="0"/>
              <a:t>$("#</a:t>
            </a:r>
            <a:r>
              <a:rPr lang="en-US" b="1" dirty="0" err="1"/>
              <a:t>timeDiv</a:t>
            </a:r>
            <a:r>
              <a:rPr lang="en-US" b="1" dirty="0"/>
              <a:t>").</a:t>
            </a:r>
            <a:r>
              <a:rPr lang="en-US" b="1" dirty="0">
                <a:solidFill>
                  <a:schemeClr val="accent2"/>
                </a:solidFill>
              </a:rPr>
              <a:t>load</a:t>
            </a:r>
            <a:r>
              <a:rPr lang="en-US" b="1" dirty="0"/>
              <a:t>("</a:t>
            </a:r>
            <a:r>
              <a:rPr lang="en-US" b="1" dirty="0" err="1"/>
              <a:t>currentTime.php</a:t>
            </a:r>
            <a:r>
              <a:rPr lang="en-US" b="1" dirty="0"/>
              <a:t>");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56247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 Requests</a:t>
            </a:r>
            <a:endParaRPr lang="en-US" dirty="0"/>
          </a:p>
        </p:txBody>
      </p:sp>
      <p:pic>
        <p:nvPicPr>
          <p:cNvPr id="6" name="Content Placeholder 5" descr="4071515011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6570" r="-26570"/>
          <a:stretch>
            <a:fillRect/>
          </a:stretch>
        </p:blipFill>
        <p:spPr>
          <a:xfrm>
            <a:off x="-228600" y="1219200"/>
            <a:ext cx="7467600" cy="5280290"/>
          </a:xfrm>
        </p:spPr>
      </p:pic>
      <p:sp>
        <p:nvSpPr>
          <p:cNvPr id="7" name="TextBox 6"/>
          <p:cNvSpPr txBox="1"/>
          <p:nvPr/>
        </p:nvSpPr>
        <p:spPr>
          <a:xfrm>
            <a:off x="5029200" y="2057400"/>
            <a:ext cx="293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E2933"/>
                </a:solidFill>
              </a:rPr>
              <a:t>$.get</a:t>
            </a:r>
            <a:r>
              <a:rPr lang="en-US" dirty="0"/>
              <a:t>("/</a:t>
            </a:r>
            <a:r>
              <a:rPr lang="en-US" dirty="0" err="1"/>
              <a:t>vote.php?option</a:t>
            </a:r>
            <a:r>
              <a:rPr lang="en-US" dirty="0"/>
              <a:t>=C");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49521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 Requests – formal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001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jQuery.get</a:t>
            </a:r>
            <a:r>
              <a:rPr lang="en-US" dirty="0" smtClean="0"/>
              <a:t> </a:t>
            </a:r>
            <a:r>
              <a:rPr lang="en-US" dirty="0"/>
              <a:t>( </a:t>
            </a:r>
            <a:r>
              <a:rPr lang="en-US" b="1" dirty="0" err="1"/>
              <a:t>url</a:t>
            </a:r>
            <a:r>
              <a:rPr lang="en-US" dirty="0"/>
              <a:t> </a:t>
            </a:r>
            <a:r>
              <a:rPr lang="en-US" b="1" dirty="0"/>
              <a:t>[, data ] [, success(data, </a:t>
            </a:r>
            <a:r>
              <a:rPr lang="en-US" b="1" dirty="0" err="1"/>
              <a:t>textStatus</a:t>
            </a:r>
            <a:r>
              <a:rPr lang="en-US" b="1" dirty="0"/>
              <a:t>, </a:t>
            </a:r>
            <a:r>
              <a:rPr lang="en-US" b="1" dirty="0" err="1"/>
              <a:t>jqXHR</a:t>
            </a:r>
            <a:r>
              <a:rPr lang="en-US" b="1" dirty="0"/>
              <a:t>) </a:t>
            </a:r>
            <a:r>
              <a:rPr lang="en-US" b="1" dirty="0" smtClean="0"/>
              <a:t>] </a:t>
            </a:r>
            <a:r>
              <a:rPr lang="nl-NL" b="1" dirty="0" smtClean="0"/>
              <a:t>[</a:t>
            </a:r>
            <a:r>
              <a:rPr lang="nl-NL" b="1" dirty="0"/>
              <a:t>, </a:t>
            </a:r>
            <a:r>
              <a:rPr lang="nl-NL" b="1" dirty="0" err="1"/>
              <a:t>dataType</a:t>
            </a:r>
            <a:r>
              <a:rPr lang="nl-NL" b="1" dirty="0"/>
              <a:t> ]</a:t>
            </a:r>
            <a:r>
              <a:rPr lang="nl-NL" dirty="0"/>
              <a:t> </a:t>
            </a:r>
            <a:r>
              <a:rPr lang="nl-NL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nl-NL" b="1" dirty="0" err="1" smtClean="0"/>
              <a:t>url</a:t>
            </a:r>
            <a:r>
              <a:rPr lang="nl-NL" dirty="0" smtClean="0"/>
              <a:t> </a:t>
            </a:r>
            <a:r>
              <a:rPr lang="nl-NL" dirty="0"/>
              <a:t>is a string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holds</a:t>
            </a:r>
            <a:r>
              <a:rPr lang="nl-NL" dirty="0"/>
              <a:t> the </a:t>
            </a:r>
            <a:r>
              <a:rPr lang="nl-NL" dirty="0" err="1"/>
              <a:t>location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send</a:t>
            </a:r>
            <a:r>
              <a:rPr lang="nl-NL" dirty="0"/>
              <a:t> the </a:t>
            </a:r>
            <a:r>
              <a:rPr lang="nl-NL" dirty="0" err="1" smtClean="0"/>
              <a:t>request</a:t>
            </a:r>
            <a:r>
              <a:rPr lang="nl-NL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nl-NL" b="1" dirty="0" smtClean="0"/>
              <a:t>data</a:t>
            </a:r>
            <a:r>
              <a:rPr lang="nl-NL" dirty="0" smtClean="0"/>
              <a:t> </a:t>
            </a:r>
            <a:r>
              <a:rPr lang="nl-NL" dirty="0"/>
              <a:t>is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optional</a:t>
            </a:r>
            <a:r>
              <a:rPr lang="nl-NL" dirty="0"/>
              <a:t> parameter </a:t>
            </a:r>
            <a:r>
              <a:rPr lang="nl-NL" dirty="0" err="1"/>
              <a:t>that</a:t>
            </a:r>
            <a:r>
              <a:rPr lang="nl-NL" dirty="0"/>
              <a:t> is a query string or a </a:t>
            </a:r>
            <a:r>
              <a:rPr lang="nl-NL" i="1" dirty="0" err="1"/>
              <a:t>Plain</a:t>
            </a:r>
            <a:r>
              <a:rPr lang="nl-NL" i="1" dirty="0"/>
              <a:t> </a:t>
            </a:r>
            <a:r>
              <a:rPr lang="nl-NL" i="1" dirty="0" smtClean="0"/>
              <a:t>Object.</a:t>
            </a:r>
          </a:p>
          <a:p>
            <a:pPr marL="342900" indent="-342900">
              <a:buFont typeface="Arial"/>
              <a:buChar char="•"/>
            </a:pPr>
            <a:r>
              <a:rPr lang="nl-NL" b="1" dirty="0" err="1" smtClean="0"/>
              <a:t>success</a:t>
            </a:r>
            <a:r>
              <a:rPr lang="nl-NL" b="1" dirty="0"/>
              <a:t>(</a:t>
            </a:r>
            <a:r>
              <a:rPr lang="nl-NL" b="1" dirty="0" err="1"/>
              <a:t>data,textStatus,jqXHR</a:t>
            </a:r>
            <a:r>
              <a:rPr lang="nl-NL" b="1" dirty="0"/>
              <a:t>) </a:t>
            </a:r>
            <a:r>
              <a:rPr lang="nl-NL" dirty="0"/>
              <a:t>is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optional</a:t>
            </a:r>
            <a:r>
              <a:rPr lang="nl-NL" dirty="0"/>
              <a:t> </a:t>
            </a:r>
            <a:r>
              <a:rPr lang="nl-NL" i="1" dirty="0" err="1"/>
              <a:t>callback</a:t>
            </a:r>
            <a:r>
              <a:rPr lang="nl-NL" i="1" dirty="0"/>
              <a:t> </a:t>
            </a:r>
            <a:r>
              <a:rPr lang="nl-NL" dirty="0" err="1"/>
              <a:t>function</a:t>
            </a:r>
            <a:r>
              <a:rPr lang="nl-NL" dirty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executes</a:t>
            </a:r>
            <a:r>
              <a:rPr lang="nl-NL" dirty="0" smtClean="0"/>
              <a:t> </a:t>
            </a:r>
            <a:r>
              <a:rPr lang="nl-NL" dirty="0" err="1"/>
              <a:t>when</a:t>
            </a:r>
            <a:r>
              <a:rPr lang="nl-NL" dirty="0"/>
              <a:t> the response is </a:t>
            </a:r>
            <a:r>
              <a:rPr lang="nl-NL" dirty="0" err="1"/>
              <a:t>received</a:t>
            </a:r>
            <a:r>
              <a:rPr lang="nl-NL" dirty="0"/>
              <a:t>. </a:t>
            </a:r>
          </a:p>
          <a:p>
            <a:pPr marL="804863" lvl="1" indent="-342900">
              <a:buFont typeface="Arial"/>
              <a:buChar char="•"/>
            </a:pPr>
            <a:r>
              <a:rPr lang="en-US" b="1" dirty="0" smtClean="0"/>
              <a:t>data</a:t>
            </a:r>
            <a:r>
              <a:rPr lang="en-US" dirty="0" smtClean="0"/>
              <a:t> </a:t>
            </a:r>
            <a:r>
              <a:rPr lang="en-US" dirty="0"/>
              <a:t>holding the body of the response as a </a:t>
            </a:r>
            <a:r>
              <a:rPr lang="en-US" dirty="0" smtClean="0"/>
              <a:t>string.</a:t>
            </a:r>
          </a:p>
          <a:p>
            <a:pPr marL="804863" lvl="1" indent="-342900">
              <a:buFont typeface="Arial"/>
              <a:buChar char="•"/>
            </a:pPr>
            <a:r>
              <a:rPr lang="en-US" b="1" dirty="0" err="1" smtClean="0"/>
              <a:t>textStatus</a:t>
            </a:r>
            <a:r>
              <a:rPr lang="en-US" dirty="0" smtClean="0"/>
              <a:t> </a:t>
            </a:r>
            <a:r>
              <a:rPr lang="en-US" dirty="0"/>
              <a:t>holding the status of the request (i.e., “success”)</a:t>
            </a:r>
            <a:r>
              <a:rPr lang="en-US" dirty="0" smtClean="0"/>
              <a:t>.</a:t>
            </a:r>
          </a:p>
          <a:p>
            <a:pPr marL="804863" lvl="1" indent="-342900">
              <a:buFont typeface="Arial"/>
              <a:buChar char="•"/>
            </a:pPr>
            <a:r>
              <a:rPr lang="en-US" b="1" dirty="0" err="1" smtClean="0"/>
              <a:t>jqXHR</a:t>
            </a:r>
            <a:r>
              <a:rPr lang="en-US" dirty="0" smtClean="0"/>
              <a:t> </a:t>
            </a:r>
            <a:r>
              <a:rPr lang="en-US" dirty="0"/>
              <a:t>holding a </a:t>
            </a:r>
            <a:r>
              <a:rPr lang="en-US" dirty="0" err="1"/>
              <a:t>jqXHR</a:t>
            </a:r>
            <a:r>
              <a:rPr lang="en-US" dirty="0"/>
              <a:t> object, described shortly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/>
              <a:t>dataType</a:t>
            </a:r>
            <a:r>
              <a:rPr lang="en-US" dirty="0"/>
              <a:t> is an optional parameter to hold the type of data expected </a:t>
            </a:r>
            <a:r>
              <a:rPr lang="en-US" dirty="0" smtClean="0"/>
              <a:t>from the </a:t>
            </a:r>
            <a:r>
              <a:rPr lang="en-US" dirty="0"/>
              <a:t>server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21934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 Requests – an example</a:t>
            </a:r>
            <a:endParaRPr lang="en-US" dirty="0"/>
          </a:p>
        </p:txBody>
      </p:sp>
      <p:pic>
        <p:nvPicPr>
          <p:cNvPr id="6" name="Content Placeholder 5" descr="Screen Shot 2014-02-16 at 11.56.45 A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5380" b="-4538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80161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jqXHR</a:t>
            </a:r>
            <a:r>
              <a:rPr lang="en-US" dirty="0" smtClean="0"/>
              <a:t> Object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the $.get() requests made by jQuery return a </a:t>
            </a:r>
            <a:r>
              <a:rPr lang="en-US" b="1" dirty="0" err="1"/>
              <a:t>jqXHR</a:t>
            </a:r>
            <a:r>
              <a:rPr lang="en-US" b="1" dirty="0"/>
              <a:t> </a:t>
            </a:r>
            <a:r>
              <a:rPr lang="en-US" dirty="0"/>
              <a:t>object to </a:t>
            </a:r>
            <a:r>
              <a:rPr lang="en-US" dirty="0" smtClean="0"/>
              <a:t>encapsulate the </a:t>
            </a:r>
            <a:r>
              <a:rPr lang="en-US" dirty="0"/>
              <a:t>response from the server</a:t>
            </a:r>
            <a:r>
              <a:rPr lang="en-US" dirty="0" smtClean="0"/>
              <a:t>.</a:t>
            </a:r>
          </a:p>
          <a:p>
            <a:r>
              <a:rPr lang="en-US" dirty="0"/>
              <a:t>In practice that means the data being referred to in </a:t>
            </a:r>
            <a:r>
              <a:rPr lang="en-US" dirty="0" smtClean="0"/>
              <a:t>the callback </a:t>
            </a:r>
            <a:r>
              <a:rPr lang="en-US" dirty="0"/>
              <a:t>from Listing 15.13 is actually an object with backward compatibility </a:t>
            </a:r>
            <a:r>
              <a:rPr lang="en-US" dirty="0" smtClean="0"/>
              <a:t>with </a:t>
            </a:r>
            <a:r>
              <a:rPr lang="en-US" dirty="0" err="1" smtClean="0"/>
              <a:t>XMLHttpRequest</a:t>
            </a:r>
            <a:r>
              <a:rPr lang="en-US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49792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jqXHR</a:t>
            </a:r>
            <a:r>
              <a:rPr lang="en-US" dirty="0" smtClean="0"/>
              <a:t> - </a:t>
            </a:r>
            <a:r>
              <a:rPr lang="en-US" dirty="0" err="1" smtClean="0"/>
              <a:t>XMLHttpRequest</a:t>
            </a:r>
            <a:r>
              <a:rPr lang="en-US" dirty="0" smtClean="0"/>
              <a:t> compatibility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1"/>
            <a:ext cx="7467600" cy="4724400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b="1" dirty="0" smtClean="0"/>
              <a:t>abort</a:t>
            </a:r>
            <a:r>
              <a:rPr lang="en-US" sz="1800" b="1" dirty="0"/>
              <a:t>() </a:t>
            </a:r>
            <a:r>
              <a:rPr lang="en-US" sz="1800" dirty="0"/>
              <a:t>stops execution and prevents any callback or handlers from </a:t>
            </a:r>
            <a:r>
              <a:rPr lang="en-US" sz="1800" dirty="0" smtClean="0"/>
              <a:t>receiving the </a:t>
            </a:r>
            <a:r>
              <a:rPr lang="en-US" sz="1800" dirty="0"/>
              <a:t>trigger to </a:t>
            </a:r>
            <a:r>
              <a:rPr lang="en-US" sz="1800" dirty="0" smtClean="0"/>
              <a:t>execute.</a:t>
            </a:r>
          </a:p>
          <a:p>
            <a:pPr marL="342900" indent="-342900">
              <a:buFont typeface="Arial"/>
              <a:buChar char="•"/>
            </a:pPr>
            <a:r>
              <a:rPr lang="en-US" sz="1800" b="1" dirty="0" err="1" smtClean="0"/>
              <a:t>getResponseHeader</a:t>
            </a:r>
            <a:r>
              <a:rPr lang="en-US" sz="1800" b="1" dirty="0"/>
              <a:t>() </a:t>
            </a:r>
            <a:r>
              <a:rPr lang="en-US" sz="1800" dirty="0"/>
              <a:t>takes a parameter and gets the current value of that header</a:t>
            </a:r>
            <a:r>
              <a:rPr lang="en-US" sz="18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1800" b="1" dirty="0" err="1"/>
              <a:t>readyState</a:t>
            </a:r>
            <a:r>
              <a:rPr lang="en-US" sz="1800" dirty="0"/>
              <a:t> is an integer from 1 to 4 representing the state of the request. </a:t>
            </a:r>
            <a:r>
              <a:rPr lang="en-US" sz="1800" dirty="0" smtClean="0"/>
              <a:t>The values </a:t>
            </a:r>
            <a:r>
              <a:rPr lang="en-US" sz="1800" dirty="0"/>
              <a:t>include 1: sending, 3: response being processed, and 4: </a:t>
            </a:r>
            <a:r>
              <a:rPr lang="en-US" sz="1800" dirty="0" smtClean="0"/>
              <a:t>completed.</a:t>
            </a:r>
          </a:p>
          <a:p>
            <a:pPr marL="342900" indent="-342900">
              <a:buFont typeface="Arial"/>
              <a:buChar char="•"/>
            </a:pPr>
            <a:r>
              <a:rPr lang="en-US" sz="1800" b="1" dirty="0" err="1" smtClean="0"/>
              <a:t>responseXML</a:t>
            </a:r>
            <a:r>
              <a:rPr lang="en-US" sz="1800" dirty="0" smtClean="0"/>
              <a:t> </a:t>
            </a:r>
            <a:r>
              <a:rPr lang="en-US" sz="1800" dirty="0"/>
              <a:t>and/or </a:t>
            </a:r>
            <a:r>
              <a:rPr lang="en-US" sz="1800" b="1" dirty="0" err="1"/>
              <a:t>responseText</a:t>
            </a:r>
            <a:r>
              <a:rPr lang="en-US" sz="1800" dirty="0"/>
              <a:t> the main response to the </a:t>
            </a:r>
            <a:r>
              <a:rPr lang="en-US" sz="1800" dirty="0" smtClean="0"/>
              <a:t>request.</a:t>
            </a:r>
          </a:p>
          <a:p>
            <a:pPr marL="342900" indent="-342900">
              <a:buFont typeface="Arial"/>
              <a:buChar char="•"/>
            </a:pPr>
            <a:r>
              <a:rPr lang="en-US" sz="1800" b="1" dirty="0" err="1" smtClean="0"/>
              <a:t>setRequestHeader</a:t>
            </a:r>
            <a:r>
              <a:rPr lang="en-US" sz="1800" b="1" dirty="0"/>
              <a:t>(name, value) </a:t>
            </a:r>
            <a:r>
              <a:rPr lang="en-US" sz="1800" dirty="0"/>
              <a:t>when used before actually instantiating </a:t>
            </a:r>
            <a:r>
              <a:rPr lang="en-US" sz="1800" dirty="0" smtClean="0"/>
              <a:t>the request </a:t>
            </a:r>
            <a:r>
              <a:rPr lang="en-US" sz="1800" dirty="0"/>
              <a:t>allows headers to be changed for the </a:t>
            </a:r>
            <a:r>
              <a:rPr lang="en-US" sz="1800" dirty="0" smtClean="0"/>
              <a:t>request.</a:t>
            </a:r>
          </a:p>
          <a:p>
            <a:pPr marL="342900" indent="-342900">
              <a:buFont typeface="Arial"/>
              <a:buChar char="•"/>
            </a:pPr>
            <a:r>
              <a:rPr lang="en-US" sz="1800" b="1" dirty="0" smtClean="0"/>
              <a:t>status </a:t>
            </a:r>
            <a:r>
              <a:rPr lang="en-US" sz="1800" dirty="0"/>
              <a:t>is the HTTP request status codes </a:t>
            </a:r>
            <a:r>
              <a:rPr lang="en-US" sz="1800" dirty="0" smtClean="0"/>
              <a:t>(</a:t>
            </a:r>
            <a:r>
              <a:rPr lang="en-US" sz="1800" dirty="0"/>
              <a:t>200 = ok</a:t>
            </a:r>
            <a:r>
              <a:rPr lang="en-US" sz="18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1800" b="1" dirty="0" err="1" smtClean="0"/>
              <a:t>statusText</a:t>
            </a:r>
            <a:r>
              <a:rPr lang="en-US" sz="1800" dirty="0" smtClean="0"/>
              <a:t> </a:t>
            </a:r>
            <a:r>
              <a:rPr lang="en-US" sz="1800" dirty="0"/>
              <a:t>is the associated description of the status code.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52321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jqXHR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Actually quite easy to use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10200" y="1524001"/>
            <a:ext cx="3124200" cy="4648200"/>
          </a:xfrm>
        </p:spPr>
        <p:txBody>
          <a:bodyPr/>
          <a:lstStyle/>
          <a:p>
            <a:r>
              <a:rPr lang="en-US" dirty="0" err="1"/>
              <a:t>jqXHR</a:t>
            </a:r>
            <a:r>
              <a:rPr lang="en-US" dirty="0"/>
              <a:t> objects have </a:t>
            </a:r>
            <a:r>
              <a:rPr lang="en-US" dirty="0" smtClean="0"/>
              <a:t>methods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done</a:t>
            </a:r>
            <a:r>
              <a:rPr lang="en-US" dirty="0"/>
              <a:t>(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fail</a:t>
            </a:r>
            <a:r>
              <a:rPr lang="en-US" dirty="0"/>
              <a:t>(</a:t>
            </a:r>
            <a:r>
              <a:rPr lang="en-US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always</a:t>
            </a:r>
            <a:r>
              <a:rPr lang="en-US" dirty="0"/>
              <a:t>(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which </a:t>
            </a:r>
            <a:r>
              <a:rPr lang="en-US" dirty="0"/>
              <a:t>allow us </a:t>
            </a:r>
            <a:r>
              <a:rPr lang="en-US" dirty="0" smtClean="0"/>
              <a:t>to structure </a:t>
            </a:r>
            <a:r>
              <a:rPr lang="en-US" dirty="0"/>
              <a:t>our code in a more modular way than the inline callback</a:t>
            </a:r>
          </a:p>
        </p:txBody>
      </p:sp>
      <p:pic>
        <p:nvPicPr>
          <p:cNvPr id="6" name="Picture 5" descr="4071515012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4338478" cy="5181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82510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jqXHR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Very modular code</a:t>
            </a:r>
            <a:endParaRPr lang="en-US" dirty="0"/>
          </a:p>
        </p:txBody>
      </p:sp>
      <p:pic>
        <p:nvPicPr>
          <p:cNvPr id="3" name="Content Placeholder 2" descr="Screen Shot 2014-02-16 at 12.02.08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13447" b="-113447"/>
          <a:stretch>
            <a:fillRect/>
          </a:stretch>
        </p:blipFill>
        <p:spPr>
          <a:xfrm>
            <a:off x="914400" y="1524000"/>
            <a:ext cx="6172200" cy="4648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93871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requests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Via jQuery AJAX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 requests are often preferred to GET requests because one can post an </a:t>
            </a:r>
            <a:r>
              <a:rPr lang="en-US" dirty="0" smtClean="0"/>
              <a:t>unlimited amount </a:t>
            </a:r>
            <a:r>
              <a:rPr lang="en-US" dirty="0"/>
              <a:t>of data, and because they do not generate viewable URLs for each action.</a:t>
            </a:r>
          </a:p>
          <a:p>
            <a:r>
              <a:rPr lang="en-US" dirty="0"/>
              <a:t>GET requests are typically not used when we have forms because of the messy </a:t>
            </a:r>
            <a:r>
              <a:rPr lang="en-US" dirty="0" smtClean="0"/>
              <a:t>URLs and </a:t>
            </a:r>
            <a:r>
              <a:rPr lang="en-US" dirty="0"/>
              <a:t>that limitation on how much data we can transmit. </a:t>
            </a:r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/>
              <a:t>POST it </a:t>
            </a:r>
            <a:r>
              <a:rPr lang="en-US" dirty="0" smtClean="0"/>
              <a:t>is possible </a:t>
            </a:r>
            <a:r>
              <a:rPr lang="en-US" dirty="0"/>
              <a:t>to transmit files, something which is not possible with GET.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89341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requests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Via jQuery AJAX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HTTP 1.1 definition describes GET as a </a:t>
            </a:r>
            <a:r>
              <a:rPr lang="en-US" b="1" dirty="0"/>
              <a:t>safe method </a:t>
            </a:r>
            <a:r>
              <a:rPr lang="en-US" dirty="0"/>
              <a:t>meaning that they </a:t>
            </a:r>
            <a:r>
              <a:rPr lang="en-US" dirty="0" smtClean="0"/>
              <a:t>should not </a:t>
            </a:r>
            <a:r>
              <a:rPr lang="en-US" dirty="0"/>
              <a:t>change anything, and should only read data. </a:t>
            </a:r>
            <a:endParaRPr lang="en-US" dirty="0" smtClean="0"/>
          </a:p>
          <a:p>
            <a:r>
              <a:rPr lang="en-US" dirty="0" smtClean="0"/>
              <a:t>POSTs </a:t>
            </a:r>
            <a:r>
              <a:rPr lang="en-US" dirty="0"/>
              <a:t>on the other hand are </a:t>
            </a:r>
            <a:r>
              <a:rPr lang="en-US" dirty="0" smtClean="0"/>
              <a:t>not safe</a:t>
            </a:r>
            <a:r>
              <a:rPr lang="en-US" dirty="0"/>
              <a:t>, and should be used whenever we are changing the state of our system (</a:t>
            </a:r>
            <a:r>
              <a:rPr lang="en-US" dirty="0" smtClean="0"/>
              <a:t>like casting </a:t>
            </a:r>
            <a:r>
              <a:rPr lang="en-US" dirty="0"/>
              <a:t>a vote)</a:t>
            </a:r>
            <a:r>
              <a:rPr lang="en-US" dirty="0" smtClean="0"/>
              <a:t>.</a:t>
            </a:r>
            <a:r>
              <a:rPr lang="en-US" dirty="0"/>
              <a:t> get() method</a:t>
            </a:r>
            <a:r>
              <a:rPr lang="en-US" dirty="0" smtClean="0"/>
              <a:t>.</a:t>
            </a:r>
          </a:p>
          <a:p>
            <a:r>
              <a:rPr lang="en-US" dirty="0" smtClean="0"/>
              <a:t>POST syntax is almost identical to GET.</a:t>
            </a:r>
          </a:p>
          <a:p>
            <a:r>
              <a:rPr lang="en-US" dirty="0" err="1"/>
              <a:t>jQuery.</a:t>
            </a:r>
            <a:r>
              <a:rPr lang="en-US" b="1" dirty="0" err="1">
                <a:solidFill>
                  <a:srgbClr val="CE2933"/>
                </a:solidFill>
              </a:rPr>
              <a:t>post</a:t>
            </a:r>
            <a:r>
              <a:rPr lang="en-US" b="1" dirty="0">
                <a:solidFill>
                  <a:srgbClr val="CE2933"/>
                </a:solidFill>
              </a:rPr>
              <a:t> </a:t>
            </a:r>
            <a:r>
              <a:rPr lang="en-US" dirty="0"/>
              <a:t>( </a:t>
            </a:r>
            <a:r>
              <a:rPr lang="en-US" dirty="0" err="1"/>
              <a:t>url</a:t>
            </a:r>
            <a:r>
              <a:rPr lang="en-US" dirty="0"/>
              <a:t> [, data ] [, success(data, </a:t>
            </a:r>
            <a:r>
              <a:rPr lang="en-US" dirty="0" err="1"/>
              <a:t>textStatus</a:t>
            </a:r>
            <a:r>
              <a:rPr lang="en-US" dirty="0"/>
              <a:t>, </a:t>
            </a:r>
            <a:r>
              <a:rPr lang="en-US" dirty="0" err="1"/>
              <a:t>jqXHR</a:t>
            </a:r>
            <a:r>
              <a:rPr lang="en-US" dirty="0"/>
              <a:t>) </a:t>
            </a:r>
            <a:r>
              <a:rPr lang="en-US" dirty="0" smtClean="0"/>
              <a:t>] </a:t>
            </a:r>
            <a:r>
              <a:rPr lang="nl-NL" dirty="0" smtClean="0"/>
              <a:t>[</a:t>
            </a:r>
            <a:r>
              <a:rPr lang="nl-NL" dirty="0"/>
              <a:t>, </a:t>
            </a:r>
            <a:r>
              <a:rPr lang="nl-NL" dirty="0" err="1"/>
              <a:t>dataType</a:t>
            </a:r>
            <a:r>
              <a:rPr lang="nl-NL" dirty="0"/>
              <a:t> ] 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7396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5652</Words>
  <Application>Microsoft Office PowerPoint</Application>
  <PresentationFormat>On-screen Show (4:3)</PresentationFormat>
  <Paragraphs>793</Paragraphs>
  <Slides>136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7" baseType="lpstr">
      <vt:lpstr>Office Theme</vt:lpstr>
      <vt:lpstr>S. J. P. N. TRUST’S HIRASUGAR INSTITUTE OF TECHNOLOGY, NIDASOSHI Accredited at 'A' Grade by NAAC  Programmes Accredited by NBA: CSE, ECE, EEE &amp; ME.</vt:lpstr>
      <vt:lpstr>State in Web Applications</vt:lpstr>
      <vt:lpstr>State in Web Applications</vt:lpstr>
      <vt:lpstr>State in Web Applications</vt:lpstr>
      <vt:lpstr>State in Web Applications</vt:lpstr>
      <vt:lpstr>State in Web Applications</vt:lpstr>
      <vt:lpstr>Slide 7</vt:lpstr>
      <vt:lpstr>Info in Query Strings</vt:lpstr>
      <vt:lpstr>Slide 9</vt:lpstr>
      <vt:lpstr>Passing Info via URL Path</vt:lpstr>
      <vt:lpstr>URL rewriting</vt:lpstr>
      <vt:lpstr>URL rewriting</vt:lpstr>
      <vt:lpstr>URL rewriting in Apache</vt:lpstr>
      <vt:lpstr>URL rewriting in Apache</vt:lpstr>
      <vt:lpstr>Slide 15</vt:lpstr>
      <vt:lpstr>Cookies</vt:lpstr>
      <vt:lpstr>Cookies</vt:lpstr>
      <vt:lpstr>Cookies</vt:lpstr>
      <vt:lpstr>Cookies</vt:lpstr>
      <vt:lpstr>Using Cookies</vt:lpstr>
      <vt:lpstr>Using Cookies</vt:lpstr>
      <vt:lpstr>Using Cookies</vt:lpstr>
      <vt:lpstr>Slide 23</vt:lpstr>
      <vt:lpstr>Session State</vt:lpstr>
      <vt:lpstr>Session State</vt:lpstr>
      <vt:lpstr>Session State</vt:lpstr>
      <vt:lpstr>Session State</vt:lpstr>
      <vt:lpstr>Session State</vt:lpstr>
      <vt:lpstr>How does state session work?</vt:lpstr>
      <vt:lpstr>How does state session work?</vt:lpstr>
      <vt:lpstr>Slide 31</vt:lpstr>
      <vt:lpstr>Web Storage</vt:lpstr>
      <vt:lpstr>Web Storage</vt:lpstr>
      <vt:lpstr>Using Web Storage</vt:lpstr>
      <vt:lpstr>Using Web Storage</vt:lpstr>
      <vt:lpstr>Using Web Storage</vt:lpstr>
      <vt:lpstr>Using Web Storage</vt:lpstr>
      <vt:lpstr>Advanced JavaScript &amp; JQuery</vt:lpstr>
      <vt:lpstr>Slide 39</vt:lpstr>
      <vt:lpstr>Using Object Literals</vt:lpstr>
      <vt:lpstr>Object Oriented Design</vt:lpstr>
      <vt:lpstr>Using Object Literals</vt:lpstr>
      <vt:lpstr>Emulate Classes with functions</vt:lpstr>
      <vt:lpstr>Emulate Classes with functions</vt:lpstr>
      <vt:lpstr>Emulate Classes with functions</vt:lpstr>
      <vt:lpstr>Using Prototypes</vt:lpstr>
      <vt:lpstr>Using Prototypes</vt:lpstr>
      <vt:lpstr>Using Prototypes</vt:lpstr>
      <vt:lpstr>More about Prototypes</vt:lpstr>
      <vt:lpstr>More about Prototypes</vt:lpstr>
      <vt:lpstr>Slide 51</vt:lpstr>
      <vt:lpstr>jQuery</vt:lpstr>
      <vt:lpstr>jQuery</vt:lpstr>
      <vt:lpstr>jQuery</vt:lpstr>
      <vt:lpstr>Including jQuery</vt:lpstr>
      <vt:lpstr>Including jQuery</vt:lpstr>
      <vt:lpstr>Including jQuery</vt:lpstr>
      <vt:lpstr>jQuery Selectors</vt:lpstr>
      <vt:lpstr>jQuery Selectors</vt:lpstr>
      <vt:lpstr>Basic Selectors</vt:lpstr>
      <vt:lpstr>Basic Selectors</vt:lpstr>
      <vt:lpstr>More CSS Selectors</vt:lpstr>
      <vt:lpstr>More CSS Selectors</vt:lpstr>
      <vt:lpstr>Attribute Selector</vt:lpstr>
      <vt:lpstr>Attribute Selector</vt:lpstr>
      <vt:lpstr>Pseudo-Element Selector</vt:lpstr>
      <vt:lpstr>Pseudo-Element Selector</vt:lpstr>
      <vt:lpstr>Contextual Selector</vt:lpstr>
      <vt:lpstr>Content Filters</vt:lpstr>
      <vt:lpstr>Content Filters</vt:lpstr>
      <vt:lpstr>Form Selectors</vt:lpstr>
      <vt:lpstr>jQuery Attributes</vt:lpstr>
      <vt:lpstr>jQuery Attributes</vt:lpstr>
      <vt:lpstr>HTML Properties</vt:lpstr>
      <vt:lpstr>Changing CSS</vt:lpstr>
      <vt:lpstr>Shortcut Methods</vt:lpstr>
      <vt:lpstr>jQuery Listeners</vt:lpstr>
      <vt:lpstr>jQuery Listeners</vt:lpstr>
      <vt:lpstr>Modifying the DOM</vt:lpstr>
      <vt:lpstr>Modifying the DOM</vt:lpstr>
      <vt:lpstr>Modifying the DOM</vt:lpstr>
      <vt:lpstr>Modifying the DOM</vt:lpstr>
      <vt:lpstr>Modifying the DOM</vt:lpstr>
      <vt:lpstr>Modifying the DOM</vt:lpstr>
      <vt:lpstr>AJAX</vt:lpstr>
      <vt:lpstr>AJAX</vt:lpstr>
      <vt:lpstr>AJAX</vt:lpstr>
      <vt:lpstr>AJAX</vt:lpstr>
      <vt:lpstr>AJAX</vt:lpstr>
      <vt:lpstr>AJAX</vt:lpstr>
      <vt:lpstr>AJAX</vt:lpstr>
      <vt:lpstr>AJAX</vt:lpstr>
      <vt:lpstr>AJAX</vt:lpstr>
      <vt:lpstr>AJAX</vt:lpstr>
      <vt:lpstr>AJAX</vt:lpstr>
      <vt:lpstr>jqXHR</vt:lpstr>
      <vt:lpstr>jqXHR</vt:lpstr>
      <vt:lpstr>POST requests</vt:lpstr>
      <vt:lpstr>POST requests</vt:lpstr>
      <vt:lpstr>POST requests</vt:lpstr>
      <vt:lpstr>POST requests</vt:lpstr>
      <vt:lpstr>Ajax</vt:lpstr>
      <vt:lpstr>Ajax</vt:lpstr>
      <vt:lpstr>Ajax</vt:lpstr>
      <vt:lpstr>CORS</vt:lpstr>
      <vt:lpstr>CORS</vt:lpstr>
      <vt:lpstr>Slide 107</vt:lpstr>
      <vt:lpstr>Asynchronous File Transmission</vt:lpstr>
      <vt:lpstr>Asynchronous File Transmission</vt:lpstr>
      <vt:lpstr>Asynchronous File Transmission</vt:lpstr>
      <vt:lpstr>Asynchronous File Transmission</vt:lpstr>
      <vt:lpstr>Asynchronous File Transmission</vt:lpstr>
      <vt:lpstr>Asynchronous File Transmission</vt:lpstr>
      <vt:lpstr>Asynchronous File Transmission</vt:lpstr>
      <vt:lpstr>Slide 115</vt:lpstr>
      <vt:lpstr>Animation</vt:lpstr>
      <vt:lpstr>Animation</vt:lpstr>
      <vt:lpstr>Animation</vt:lpstr>
      <vt:lpstr>Animation</vt:lpstr>
      <vt:lpstr>Raw Animation</vt:lpstr>
      <vt:lpstr>Raw Animation</vt:lpstr>
      <vt:lpstr>Raw Animation</vt:lpstr>
      <vt:lpstr>Raw Animation</vt:lpstr>
      <vt:lpstr>Raw Animation</vt:lpstr>
      <vt:lpstr>Advanced example</vt:lpstr>
      <vt:lpstr>Raw Animation</vt:lpstr>
      <vt:lpstr>Slide 127</vt:lpstr>
      <vt:lpstr>Backbone</vt:lpstr>
      <vt:lpstr>Backbone</vt:lpstr>
      <vt:lpstr>Backbone</vt:lpstr>
      <vt:lpstr>Backbone</vt:lpstr>
      <vt:lpstr>Backbone</vt:lpstr>
      <vt:lpstr>Backbone</vt:lpstr>
      <vt:lpstr>Backbone</vt:lpstr>
      <vt:lpstr>Backbone</vt:lpstr>
      <vt:lpstr>Backbone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 J. P. N. TRUST’S HIRASUGAR INSTITUTE OF TECHNOLOGY, NIDASOSHI Accredited at 'A' Grade by NAAC  Programmes Accredited by NBA: CSE, ECE, EEE &amp; ME.</dc:title>
  <dc:creator>Sumedh</dc:creator>
  <cp:lastModifiedBy>Sumedh</cp:lastModifiedBy>
  <cp:revision>5</cp:revision>
  <dcterms:created xsi:type="dcterms:W3CDTF">2020-11-15T13:29:12Z</dcterms:created>
  <dcterms:modified xsi:type="dcterms:W3CDTF">2020-11-15T13:49:16Z</dcterms:modified>
</cp:coreProperties>
</file>