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306" r:id="rId3"/>
    <p:sldId id="307" r:id="rId4"/>
    <p:sldId id="308" r:id="rId5"/>
    <p:sldId id="258" r:id="rId6"/>
    <p:sldId id="309" r:id="rId7"/>
    <p:sldId id="259" r:id="rId8"/>
    <p:sldId id="260" r:id="rId9"/>
    <p:sldId id="261" r:id="rId10"/>
    <p:sldId id="262" r:id="rId11"/>
    <p:sldId id="263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6" r:id="rId24"/>
    <p:sldId id="297" r:id="rId25"/>
    <p:sldId id="298" r:id="rId26"/>
    <p:sldId id="299" r:id="rId27"/>
    <p:sldId id="300" r:id="rId28"/>
    <p:sldId id="301" r:id="rId29"/>
    <p:sldId id="305" r:id="rId30"/>
    <p:sldId id="302" r:id="rId31"/>
    <p:sldId id="303" r:id="rId32"/>
    <p:sldId id="304" r:id="rId33"/>
    <p:sldId id="310" r:id="rId34"/>
    <p:sldId id="311" r:id="rId35"/>
    <p:sldId id="312" r:id="rId36"/>
    <p:sldId id="313" r:id="rId37"/>
    <p:sldId id="314" r:id="rId38"/>
    <p:sldId id="315" r:id="rId39"/>
    <p:sldId id="31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213B8-87AE-4FAA-A9D6-B3B1ADF10587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15033-0C4F-4E47-BF01-A5951BA77D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5511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281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072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638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625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48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103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3799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003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282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348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813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C183A-0B6C-4842-95B6-0656F04F8F22}" type="datetimeFigureOut">
              <a:rPr lang="en-US" smtClean="0"/>
              <a:pPr/>
              <a:t>08-Oct-18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CC999-2A40-4DFA-BFC5-710247CAF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513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Levels of Testing, </a:t>
            </a:r>
            <a:endParaRPr lang="en-US" b="1" dirty="0" smtClean="0"/>
          </a:p>
          <a:p>
            <a:r>
              <a:rPr lang="en-US" b="1" dirty="0" smtClean="0"/>
              <a:t>Integration </a:t>
            </a:r>
            <a:r>
              <a:rPr lang="en-US" b="1" dirty="0" smtClean="0"/>
              <a:t>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067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262912"/>
            <a:ext cx="8552573" cy="1109007"/>
          </a:xfrm>
          <a:noFill/>
          <a:ln/>
        </p:spPr>
        <p:txBody>
          <a:bodyPr lIns="90840" tIns="44623" rIns="90840" bIns="44623"/>
          <a:lstStyle/>
          <a:p>
            <a:r>
              <a:rPr lang="en-GB" dirty="0"/>
              <a:t>Evolutionary development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840" tIns="44623" rIns="90840" bIns="44623">
            <a:normAutofit lnSpcReduction="10000"/>
          </a:bodyPr>
          <a:lstStyle/>
          <a:p>
            <a:r>
              <a:rPr lang="en-GB" dirty="0"/>
              <a:t>Problems</a:t>
            </a:r>
          </a:p>
          <a:p>
            <a:pPr lvl="1"/>
            <a:r>
              <a:rPr lang="en-GB" dirty="0"/>
              <a:t>Lack of process visibility;</a:t>
            </a:r>
          </a:p>
          <a:p>
            <a:pPr lvl="1"/>
            <a:r>
              <a:rPr lang="en-GB" dirty="0"/>
              <a:t>Systems are often poorly structured;</a:t>
            </a:r>
          </a:p>
          <a:p>
            <a:pPr lvl="1"/>
            <a:r>
              <a:rPr lang="en-GB" dirty="0"/>
              <a:t>Special skills (e.g. in languages for rapid prototyping) may be required.</a:t>
            </a:r>
          </a:p>
          <a:p>
            <a:r>
              <a:rPr lang="en-GB" dirty="0"/>
              <a:t>Applicability</a:t>
            </a:r>
          </a:p>
          <a:p>
            <a:pPr lvl="1"/>
            <a:r>
              <a:rPr lang="en-GB" dirty="0"/>
              <a:t>For small or medium-size interactive systems;</a:t>
            </a:r>
          </a:p>
          <a:p>
            <a:pPr lvl="1"/>
            <a:r>
              <a:rPr lang="en-GB" dirty="0"/>
              <a:t>For parts of large systems (e.g. the user interface);</a:t>
            </a:r>
          </a:p>
          <a:p>
            <a:pPr lvl="1"/>
            <a:r>
              <a:rPr lang="en-GB" dirty="0"/>
              <a:t>For short-lifetime systems.</a:t>
            </a:r>
          </a:p>
        </p:txBody>
      </p:sp>
    </p:spTree>
    <p:extLst>
      <p:ext uri="{BB962C8B-B14F-4D97-AF65-F5344CB8AC3E}">
        <p14:creationId xmlns:p14="http://schemas.microsoft.com/office/powerpoint/2010/main" xmlns="" val="49817765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Spiral development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Process is represented as a spiral rather than as a sequence of activities with backtracking.</a:t>
            </a:r>
          </a:p>
          <a:p>
            <a:r>
              <a:rPr lang="en-GB" dirty="0"/>
              <a:t>Each loop in the spiral represents a phase in the process. </a:t>
            </a:r>
          </a:p>
          <a:p>
            <a:r>
              <a:rPr lang="en-GB" dirty="0"/>
              <a:t>No fixed phases such as specification or design - loops in the spiral are chosen depending on what is required.</a:t>
            </a:r>
          </a:p>
          <a:p>
            <a:r>
              <a:rPr lang="en-GB" dirty="0"/>
              <a:t>Risks are explicitly assessed and resolved throughout the process.</a:t>
            </a:r>
          </a:p>
        </p:txBody>
      </p:sp>
    </p:spTree>
    <p:extLst>
      <p:ext uri="{BB962C8B-B14F-4D97-AF65-F5344CB8AC3E}">
        <p14:creationId xmlns:p14="http://schemas.microsoft.com/office/powerpoint/2010/main" xmlns="" val="1533310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Waterfall spin-offs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467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4889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848600" cy="4419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84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9342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6787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781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5146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001000" cy="5029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370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1"/>
            <a:ext cx="5943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77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162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14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57912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169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Levels of Testing, Integration Testing: </a:t>
            </a:r>
            <a:r>
              <a:rPr lang="en-US" dirty="0"/>
              <a:t>Traditional view of testing levels, Alternative life-cycle models, The SATM system, Separating integration and system testing. A closer look at the SATM system, Decomposition-</a:t>
            </a:r>
            <a:r>
              <a:rPr lang="en-US" dirty="0" err="1"/>
              <a:t>based,call</a:t>
            </a:r>
            <a:r>
              <a:rPr lang="en-US" dirty="0"/>
              <a:t> graph-based, Path-based integrations.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3420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7800"/>
            <a:ext cx="4038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47800"/>
            <a:ext cx="352901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491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Contents</a:t>
            </a:r>
          </a:p>
          <a:p>
            <a:pPr marL="0" indent="0">
              <a:buNone/>
            </a:pPr>
            <a:r>
              <a:rPr lang="en-US" dirty="0" smtClean="0"/>
              <a:t>1.System Testing Overview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.Functional system Testing</a:t>
            </a:r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.Non-functional system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1809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Testing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complete system.</a:t>
            </a:r>
          </a:p>
          <a:p>
            <a:r>
              <a:rPr lang="en-US" dirty="0" smtClean="0"/>
              <a:t>It is done by independent Tester.</a:t>
            </a:r>
            <a:endParaRPr lang="en-US" dirty="0"/>
          </a:p>
          <a:p>
            <a:r>
              <a:rPr lang="en-US" dirty="0" smtClean="0"/>
              <a:t>Bring in customer perspective in testing.</a:t>
            </a:r>
          </a:p>
          <a:p>
            <a:r>
              <a:rPr lang="en-US" dirty="0" smtClean="0"/>
              <a:t>Objective is to find product level defects and in building the confidence before the product is released to the customer.</a:t>
            </a:r>
          </a:p>
          <a:p>
            <a:r>
              <a:rPr lang="en-US" dirty="0" smtClean="0"/>
              <a:t>Provide a fresh pair of eyes to discover defects not found earlier by testing.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096141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closer look at the SATM system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Decomposition based 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1285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Closer look at SATM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unit Calling graph is the directed graph in which nodes are </a:t>
            </a:r>
            <a:r>
              <a:rPr lang="en-US" dirty="0" smtClean="0">
                <a:solidFill>
                  <a:srgbClr val="FF0000"/>
                </a:solidFill>
              </a:rPr>
              <a:t>program units </a:t>
            </a:r>
            <a:r>
              <a:rPr lang="en-US" dirty="0" smtClean="0"/>
              <a:t>and edges corresponds to </a:t>
            </a:r>
            <a:r>
              <a:rPr lang="en-US" dirty="0" smtClean="0">
                <a:solidFill>
                  <a:srgbClr val="FF0000"/>
                </a:solidFill>
              </a:rPr>
              <a:t>program calls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56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4953000" cy="68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09600"/>
            <a:ext cx="4572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3764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6106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704934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 Based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is to interface Among Separately tested units.</a:t>
            </a:r>
          </a:p>
          <a:p>
            <a:r>
              <a:rPr lang="en-US" dirty="0" smtClean="0"/>
              <a:t>We can obtain four integration strategies based on functional decomposition tree</a:t>
            </a:r>
          </a:p>
          <a:p>
            <a:pPr marL="0" indent="0">
              <a:buNone/>
            </a:pPr>
            <a:r>
              <a:rPr lang="en-US" dirty="0" smtClean="0"/>
              <a:t>1.Top down</a:t>
            </a:r>
          </a:p>
          <a:p>
            <a:pPr marL="0" indent="0">
              <a:buNone/>
            </a:pPr>
            <a:r>
              <a:rPr lang="en-US" dirty="0" smtClean="0"/>
              <a:t>2.Bottom Up</a:t>
            </a:r>
          </a:p>
          <a:p>
            <a:pPr marL="0" indent="0">
              <a:buNone/>
            </a:pPr>
            <a:r>
              <a:rPr lang="en-US" dirty="0" smtClean="0"/>
              <a:t>3.Sandwich</a:t>
            </a:r>
          </a:p>
          <a:p>
            <a:pPr marL="0" indent="0">
              <a:buNone/>
            </a:pPr>
            <a:r>
              <a:rPr lang="en-US" dirty="0" smtClean="0"/>
              <a:t>4.Big bang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6740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down integration begin with the main program.</a:t>
            </a:r>
          </a:p>
          <a:p>
            <a:r>
              <a:rPr lang="en-US" dirty="0" smtClean="0"/>
              <a:t>Any lower level unit that is called by main program appear to be stub</a:t>
            </a:r>
          </a:p>
          <a:p>
            <a:r>
              <a:rPr lang="en-US" dirty="0" smtClean="0"/>
              <a:t>Stub: they are piece of throwaway code that emulate a called unit</a:t>
            </a:r>
          </a:p>
          <a:p>
            <a:r>
              <a:rPr lang="en-US" dirty="0" smtClean="0"/>
              <a:t>It follows breadth first traversal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41150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4343400" cy="3733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1213" y="1752600"/>
            <a:ext cx="4294187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8097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Goals/Purpose of Integration Testing</a:t>
            </a:r>
          </a:p>
          <a:p>
            <a:pPr marL="0" indent="0">
              <a:buNone/>
            </a:pPr>
            <a:r>
              <a:rPr lang="en-US" dirty="0"/>
              <a:t>• Presumes previously tested units</a:t>
            </a:r>
          </a:p>
          <a:p>
            <a:pPr marL="0" indent="0">
              <a:buNone/>
            </a:pPr>
            <a:r>
              <a:rPr lang="en-US" dirty="0"/>
              <a:t>• Not system testing</a:t>
            </a:r>
          </a:p>
          <a:p>
            <a:pPr marL="0" indent="0">
              <a:buNone/>
            </a:pPr>
            <a:r>
              <a:rPr lang="en-US" dirty="0"/>
              <a:t>• Tests functionality "between" unit and system levels</a:t>
            </a:r>
          </a:p>
          <a:p>
            <a:pPr marL="0" indent="0">
              <a:buNone/>
            </a:pPr>
            <a:r>
              <a:rPr lang="en-US" dirty="0"/>
              <a:t>• Basis for test case identification?</a:t>
            </a:r>
          </a:p>
        </p:txBody>
      </p:sp>
    </p:spTree>
    <p:extLst>
      <p:ext uri="{BB962C8B-B14F-4D97-AF65-F5344CB8AC3E}">
        <p14:creationId xmlns:p14="http://schemas.microsoft.com/office/powerpoint/2010/main" xmlns="" val="3948242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83820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818213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up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mirror image to the top down approach.</a:t>
            </a:r>
          </a:p>
          <a:p>
            <a:r>
              <a:rPr lang="en-US" dirty="0" smtClean="0"/>
              <a:t>Only change is we use Drivers instead of stubs.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229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82296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317360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Top-Down Integration Mechanism</a:t>
            </a:r>
          </a:p>
          <a:p>
            <a:pPr marL="0" indent="0">
              <a:buNone/>
            </a:pPr>
            <a:r>
              <a:rPr lang="en-US" dirty="0" smtClean="0"/>
              <a:t>•Breadth-first </a:t>
            </a:r>
            <a:r>
              <a:rPr lang="en-US" dirty="0"/>
              <a:t>traversal of the functional</a:t>
            </a:r>
          </a:p>
          <a:p>
            <a:pPr marL="0" indent="0">
              <a:buNone/>
            </a:pPr>
            <a:r>
              <a:rPr lang="en-US" dirty="0"/>
              <a:t>decomposition tree.</a:t>
            </a:r>
          </a:p>
          <a:p>
            <a:pPr marL="0" indent="0">
              <a:buNone/>
            </a:pPr>
            <a:r>
              <a:rPr lang="en-US" dirty="0"/>
              <a:t>• First step: Check main program logic, with all called</a:t>
            </a:r>
          </a:p>
          <a:p>
            <a:r>
              <a:rPr lang="en-US" dirty="0"/>
              <a:t>units replaced by stubs that always return correct</a:t>
            </a:r>
          </a:p>
          <a:p>
            <a:pPr marL="0" indent="0">
              <a:buNone/>
            </a:pPr>
            <a:r>
              <a:rPr lang="en-US" dirty="0"/>
              <a:t>values.</a:t>
            </a:r>
          </a:p>
          <a:p>
            <a:pPr marL="0" indent="0">
              <a:buNone/>
            </a:pPr>
            <a:r>
              <a:rPr lang="en-US" dirty="0"/>
              <a:t>• Move down one level</a:t>
            </a:r>
          </a:p>
          <a:p>
            <a:pPr marL="0" indent="0">
              <a:buNone/>
            </a:pPr>
            <a:r>
              <a:rPr lang="en-US" dirty="0"/>
              <a:t>– replace one stub at a time with actual code.</a:t>
            </a:r>
          </a:p>
          <a:p>
            <a:pPr marL="0" indent="0">
              <a:buNone/>
            </a:pPr>
            <a:r>
              <a:rPr lang="en-US" dirty="0"/>
              <a:t>– any fault must be in the newly integrated unit</a:t>
            </a:r>
          </a:p>
        </p:txBody>
      </p:sp>
    </p:spTree>
    <p:extLst>
      <p:ext uri="{BB962C8B-B14F-4D97-AF65-F5344CB8AC3E}">
        <p14:creationId xmlns:p14="http://schemas.microsoft.com/office/powerpoint/2010/main" xmlns="" val="1948052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82000" cy="6019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Bottom-Up Integration Mechanism</a:t>
            </a:r>
          </a:p>
          <a:p>
            <a:pPr marL="0" indent="0">
              <a:buNone/>
            </a:pPr>
            <a:r>
              <a:rPr lang="en-US" dirty="0"/>
              <a:t>• Reverse of top-down integration</a:t>
            </a:r>
          </a:p>
          <a:p>
            <a:pPr marL="0" indent="0">
              <a:buNone/>
            </a:pPr>
            <a:r>
              <a:rPr lang="en-US" dirty="0"/>
              <a:t>• Start at leaves of the functional decomposition tree.</a:t>
            </a:r>
          </a:p>
          <a:p>
            <a:pPr marL="0" indent="0">
              <a:buNone/>
            </a:pPr>
            <a:r>
              <a:rPr lang="en-US" dirty="0"/>
              <a:t>• Driver units...</a:t>
            </a:r>
          </a:p>
          <a:p>
            <a:pPr marL="0" indent="0">
              <a:buNone/>
            </a:pPr>
            <a:r>
              <a:rPr lang="en-US" dirty="0"/>
              <a:t>– call next level unit</a:t>
            </a:r>
          </a:p>
          <a:p>
            <a:pPr marL="0" indent="0">
              <a:buNone/>
            </a:pPr>
            <a:r>
              <a:rPr lang="en-US" dirty="0"/>
              <a:t>– serve as a small test bed</a:t>
            </a:r>
          </a:p>
          <a:p>
            <a:pPr marL="0" indent="0">
              <a:buNone/>
            </a:pPr>
            <a:r>
              <a:rPr lang="en-US" dirty="0"/>
              <a:t>– “drive” the unit with inputs</a:t>
            </a:r>
          </a:p>
          <a:p>
            <a:pPr marL="0" indent="0">
              <a:buNone/>
            </a:pPr>
            <a:r>
              <a:rPr lang="en-US" dirty="0"/>
              <a:t>– drivers know expected outputs</a:t>
            </a:r>
          </a:p>
          <a:p>
            <a:pPr marL="0" indent="0">
              <a:buNone/>
            </a:pPr>
            <a:r>
              <a:rPr lang="en-US" dirty="0"/>
              <a:t>• As with top-down integration, one driver unit at a</a:t>
            </a:r>
          </a:p>
          <a:p>
            <a:pPr marL="0" indent="0">
              <a:buNone/>
            </a:pPr>
            <a:r>
              <a:rPr lang="en-US" dirty="0"/>
              <a:t>time is replaced with actual code.</a:t>
            </a:r>
          </a:p>
          <a:p>
            <a:pPr marL="0" indent="0">
              <a:buNone/>
            </a:pPr>
            <a:r>
              <a:rPr lang="en-US" dirty="0"/>
              <a:t>• Any fault is (most likely) in the newly integrated</a:t>
            </a:r>
          </a:p>
          <a:p>
            <a:pPr marL="0" indent="0">
              <a:buNone/>
            </a:pPr>
            <a:r>
              <a:rPr lang="en-US" dirty="0"/>
              <a:t>code.</a:t>
            </a:r>
          </a:p>
        </p:txBody>
      </p:sp>
    </p:spTree>
    <p:extLst>
      <p:ext uri="{BB962C8B-B14F-4D97-AF65-F5344CB8AC3E}">
        <p14:creationId xmlns:p14="http://schemas.microsoft.com/office/powerpoint/2010/main" xmlns="" val="3192961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Call Graph-Based </a:t>
            </a:r>
            <a:r>
              <a:rPr lang="en-US" dirty="0" smtClean="0"/>
              <a:t>Integration</a:t>
            </a:r>
          </a:p>
          <a:p>
            <a:endParaRPr lang="en-US" dirty="0"/>
          </a:p>
          <a:p>
            <a:r>
              <a:rPr lang="en-US" dirty="0"/>
              <a:t>• Definition: The </a:t>
            </a:r>
            <a:r>
              <a:rPr lang="en-US" i="1" dirty="0"/>
              <a:t>Call Graph </a:t>
            </a:r>
            <a:r>
              <a:rPr lang="en-US" dirty="0"/>
              <a:t>of a program is </a:t>
            </a:r>
            <a:r>
              <a:rPr lang="en-US" dirty="0" smtClean="0"/>
              <a:t>a directed </a:t>
            </a:r>
            <a:r>
              <a:rPr lang="en-US" dirty="0"/>
              <a:t>graph in which</a:t>
            </a:r>
          </a:p>
          <a:p>
            <a:r>
              <a:rPr lang="en-US" dirty="0"/>
              <a:t>– nodes are unit</a:t>
            </a:r>
          </a:p>
          <a:p>
            <a:r>
              <a:rPr lang="en-US" dirty="0"/>
              <a:t>– edges correspond to actual program calls (</a:t>
            </a:r>
            <a:r>
              <a:rPr lang="en-US" dirty="0" smtClean="0"/>
              <a:t>or messages</a:t>
            </a:r>
            <a:r>
              <a:rPr lang="en-US" dirty="0"/>
              <a:t>)</a:t>
            </a:r>
          </a:p>
          <a:p>
            <a:r>
              <a:rPr lang="en-US" dirty="0"/>
              <a:t>• Call Graph Integration avoids the possibility </a:t>
            </a:r>
            <a:r>
              <a:rPr lang="en-US" dirty="0" smtClean="0"/>
              <a:t>of impossible </a:t>
            </a:r>
            <a:r>
              <a:rPr lang="en-US" dirty="0"/>
              <a:t>edges in decomposition-based</a:t>
            </a:r>
          </a:p>
          <a:p>
            <a:r>
              <a:rPr lang="en-US" dirty="0"/>
              <a:t>integration.</a:t>
            </a:r>
          </a:p>
          <a:p>
            <a:r>
              <a:rPr lang="en-US" dirty="0"/>
              <a:t>• Can still use the notions of stubs and drivers.</a:t>
            </a:r>
          </a:p>
          <a:p>
            <a:r>
              <a:rPr lang="en-US" dirty="0"/>
              <a:t>• Can still traverse the Call Graph in a top-down </a:t>
            </a:r>
            <a:r>
              <a:rPr lang="en-US" dirty="0" smtClean="0"/>
              <a:t>or bottom-up </a:t>
            </a:r>
            <a:r>
              <a:rPr lang="en-US" dirty="0"/>
              <a:t>strategy.</a:t>
            </a:r>
          </a:p>
        </p:txBody>
      </p:sp>
    </p:spTree>
    <p:extLst>
      <p:ext uri="{BB962C8B-B14F-4D97-AF65-F5344CB8AC3E}">
        <p14:creationId xmlns:p14="http://schemas.microsoft.com/office/powerpoint/2010/main" xmlns="" val="16460943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09600"/>
            <a:ext cx="8153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Call Graph-Based Integration (continued)</a:t>
            </a:r>
          </a:p>
          <a:p>
            <a:r>
              <a:rPr lang="en-US" sz="2000" dirty="0"/>
              <a:t>• Two strategies</a:t>
            </a:r>
          </a:p>
          <a:p>
            <a:r>
              <a:rPr lang="en-US" sz="2000" dirty="0"/>
              <a:t>– Pair-wise integration</a:t>
            </a:r>
          </a:p>
          <a:p>
            <a:r>
              <a:rPr lang="en-US" sz="2000" dirty="0"/>
              <a:t>– Neighborhood integration</a:t>
            </a:r>
          </a:p>
          <a:p>
            <a:r>
              <a:rPr lang="en-US" sz="2000" dirty="0"/>
              <a:t>• Degrees of nodes in the Call Graph indicate</a:t>
            </a:r>
          </a:p>
          <a:p>
            <a:r>
              <a:rPr lang="en-US" sz="2000" dirty="0"/>
              <a:t>integration sessions</a:t>
            </a:r>
          </a:p>
          <a:p>
            <a:r>
              <a:rPr lang="en-US" sz="2000" dirty="0"/>
              <a:t>– </a:t>
            </a:r>
            <a:r>
              <a:rPr lang="en-US" sz="2000" dirty="0" err="1"/>
              <a:t>isLeap</a:t>
            </a:r>
            <a:r>
              <a:rPr lang="en-US" sz="2000" dirty="0"/>
              <a:t> and </a:t>
            </a:r>
            <a:r>
              <a:rPr lang="en-US" sz="2000" dirty="0" err="1"/>
              <a:t>weekDay</a:t>
            </a:r>
            <a:r>
              <a:rPr lang="en-US" sz="2000" dirty="0"/>
              <a:t> are each used by three units</a:t>
            </a:r>
          </a:p>
          <a:p>
            <a:r>
              <a:rPr lang="en-US" sz="2000" dirty="0"/>
              <a:t>• Possible strategies</a:t>
            </a:r>
          </a:p>
          <a:p>
            <a:r>
              <a:rPr lang="en-US" sz="2000" dirty="0"/>
              <a:t>– test high </a:t>
            </a:r>
            <a:r>
              <a:rPr lang="en-US" sz="2000" dirty="0" err="1"/>
              <a:t>indegree</a:t>
            </a:r>
            <a:r>
              <a:rPr lang="en-US" sz="2000" dirty="0"/>
              <a:t> nodes first, or at least,</a:t>
            </a:r>
          </a:p>
          <a:p>
            <a:r>
              <a:rPr lang="en-US" sz="2000" dirty="0"/>
              <a:t>– pay special attention to “popular” nodes</a:t>
            </a:r>
          </a:p>
        </p:txBody>
      </p:sp>
    </p:spTree>
    <p:extLst>
      <p:ext uri="{BB962C8B-B14F-4D97-AF65-F5344CB8AC3E}">
        <p14:creationId xmlns:p14="http://schemas.microsoft.com/office/powerpoint/2010/main" xmlns="" val="1218515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Pair-Wise Integration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By definition, and edge in the Call Graph refers to</a:t>
            </a:r>
          </a:p>
          <a:p>
            <a:pPr marL="0" indent="0">
              <a:buNone/>
            </a:pPr>
            <a:r>
              <a:rPr lang="en-US" dirty="0"/>
              <a:t>an interface between the units that are the</a:t>
            </a:r>
          </a:p>
          <a:p>
            <a:pPr marL="0" indent="0">
              <a:buNone/>
            </a:pPr>
            <a:r>
              <a:rPr lang="en-US" dirty="0"/>
              <a:t>endpoints of the edge.</a:t>
            </a:r>
          </a:p>
          <a:p>
            <a:pPr marL="0" indent="0">
              <a:buNone/>
            </a:pPr>
            <a:r>
              <a:rPr lang="en-US" dirty="0"/>
              <a:t>• Every edge represents a pair of units to test.</a:t>
            </a:r>
          </a:p>
          <a:p>
            <a:pPr marL="0" indent="0">
              <a:buNone/>
            </a:pPr>
            <a:r>
              <a:rPr lang="en-US" dirty="0"/>
              <a:t>• Still might need stubs and drivers</a:t>
            </a:r>
          </a:p>
          <a:p>
            <a:pPr marL="0" indent="0">
              <a:buNone/>
            </a:pPr>
            <a:r>
              <a:rPr lang="en-US" dirty="0"/>
              <a:t>• Fault isolation is localized to the pair being</a:t>
            </a:r>
          </a:p>
          <a:p>
            <a:pPr marL="0" indent="0">
              <a:buNone/>
            </a:pPr>
            <a:r>
              <a:rPr lang="en-US" dirty="0"/>
              <a:t>integrated</a:t>
            </a:r>
          </a:p>
        </p:txBody>
      </p:sp>
    </p:spTree>
    <p:extLst>
      <p:ext uri="{BB962C8B-B14F-4D97-AF65-F5344CB8AC3E}">
        <p14:creationId xmlns:p14="http://schemas.microsoft.com/office/powerpoint/2010/main" xmlns="" val="18609084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Neighborhood Integration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 neighborhood (or radius 1) of a node in a</a:t>
            </a:r>
          </a:p>
          <a:p>
            <a:pPr marL="0" indent="0">
              <a:buNone/>
            </a:pPr>
            <a:r>
              <a:rPr lang="en-US" dirty="0"/>
              <a:t>graph is the set of nodes that are one edge away</a:t>
            </a:r>
          </a:p>
          <a:p>
            <a:pPr marL="0" indent="0">
              <a:buNone/>
            </a:pPr>
            <a:r>
              <a:rPr lang="en-US" dirty="0"/>
              <a:t>from the given node.</a:t>
            </a:r>
          </a:p>
          <a:p>
            <a:pPr marL="0" indent="0">
              <a:buNone/>
            </a:pPr>
            <a:r>
              <a:rPr lang="en-US" dirty="0"/>
              <a:t>• This can be extended to larger sets by choosing</a:t>
            </a:r>
          </a:p>
          <a:p>
            <a:pPr marL="0" indent="0">
              <a:buNone/>
            </a:pPr>
            <a:r>
              <a:rPr lang="en-US" dirty="0"/>
              <a:t>larger values for the radius.</a:t>
            </a:r>
          </a:p>
          <a:p>
            <a:pPr marL="0" indent="0">
              <a:buNone/>
            </a:pPr>
            <a:r>
              <a:rPr lang="en-US" dirty="0"/>
              <a:t>• Stub and driver effort is reduced.</a:t>
            </a:r>
          </a:p>
        </p:txBody>
      </p:sp>
    </p:spTree>
    <p:extLst>
      <p:ext uri="{BB962C8B-B14F-4D97-AF65-F5344CB8AC3E}">
        <p14:creationId xmlns:p14="http://schemas.microsoft.com/office/powerpoint/2010/main" xmlns="" val="25561549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Path-Based Integration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Wanted: an integration testing level construct</a:t>
            </a:r>
          </a:p>
          <a:p>
            <a:pPr marL="0" indent="0">
              <a:buNone/>
            </a:pPr>
            <a:r>
              <a:rPr lang="en-US" dirty="0"/>
              <a:t>similar to DD-Paths for unit testing...</a:t>
            </a:r>
          </a:p>
          <a:p>
            <a:pPr marL="0" indent="0">
              <a:buNone/>
            </a:pPr>
            <a:r>
              <a:rPr lang="en-US" dirty="0"/>
              <a:t>– extend the symbiosis of spec-based and code-based</a:t>
            </a:r>
          </a:p>
          <a:p>
            <a:pPr marL="0" indent="0">
              <a:buNone/>
            </a:pPr>
            <a:r>
              <a:rPr lang="en-US" dirty="0"/>
              <a:t>testing to the integration level</a:t>
            </a:r>
          </a:p>
          <a:p>
            <a:pPr marL="0" indent="0">
              <a:buNone/>
            </a:pPr>
            <a:r>
              <a:rPr lang="en-US" dirty="0"/>
              <a:t>– greater emphasis on behavioral threads</a:t>
            </a:r>
          </a:p>
          <a:p>
            <a:pPr marL="0" indent="0">
              <a:buNone/>
            </a:pPr>
            <a:r>
              <a:rPr lang="en-US" dirty="0"/>
              <a:t>– shift emphasis from interface testing to interactions </a:t>
            </a:r>
            <a:r>
              <a:rPr lang="en-US" dirty="0" smtClean="0"/>
              <a:t>(confutations)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among units</a:t>
            </a:r>
          </a:p>
          <a:p>
            <a:pPr marL="0" indent="0">
              <a:buNone/>
            </a:pPr>
            <a:r>
              <a:rPr lang="en-US" dirty="0"/>
              <a:t>• Need some new definitions</a:t>
            </a:r>
          </a:p>
          <a:p>
            <a:pPr marL="0" indent="0">
              <a:buNone/>
            </a:pPr>
            <a:r>
              <a:rPr lang="en-US" dirty="0"/>
              <a:t>– source and sink nodes in a program graph</a:t>
            </a:r>
          </a:p>
          <a:p>
            <a:pPr marL="0" indent="0">
              <a:buNone/>
            </a:pPr>
            <a:r>
              <a:rPr lang="en-US" dirty="0"/>
              <a:t>– module (unit ) execution path</a:t>
            </a:r>
          </a:p>
          <a:p>
            <a:pPr marL="0" indent="0">
              <a:buNone/>
            </a:pPr>
            <a:r>
              <a:rPr lang="en-US" dirty="0"/>
              <a:t>– generalized message</a:t>
            </a:r>
          </a:p>
          <a:p>
            <a:pPr marL="0" indent="0">
              <a:buNone/>
            </a:pPr>
            <a:r>
              <a:rPr lang="en-US" dirty="0"/>
              <a:t>– MM-Path</a:t>
            </a:r>
          </a:p>
        </p:txBody>
      </p:sp>
    </p:spTree>
    <p:extLst>
      <p:ext uri="{BB962C8B-B14F-4D97-AF65-F5344CB8AC3E}">
        <p14:creationId xmlns:p14="http://schemas.microsoft.com/office/powerpoint/2010/main" xmlns="" val="95449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5071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Testing Level Assumptions and Objectives</a:t>
            </a:r>
          </a:p>
          <a:p>
            <a:pPr marL="0" indent="0">
              <a:buNone/>
            </a:pPr>
            <a:r>
              <a:rPr lang="en-US" dirty="0"/>
              <a:t>• Unit assumptions</a:t>
            </a:r>
          </a:p>
          <a:p>
            <a:pPr marL="0" indent="0">
              <a:buNone/>
            </a:pPr>
            <a:r>
              <a:rPr lang="en-US" dirty="0"/>
              <a:t>– All other units are correct</a:t>
            </a:r>
          </a:p>
          <a:p>
            <a:pPr marL="0" indent="0">
              <a:buNone/>
            </a:pPr>
            <a:r>
              <a:rPr lang="en-US" dirty="0"/>
              <a:t>– Compiles correctly</a:t>
            </a:r>
          </a:p>
          <a:p>
            <a:pPr marL="0" indent="0">
              <a:buNone/>
            </a:pPr>
            <a:r>
              <a:rPr lang="en-US" dirty="0"/>
              <a:t>• Integration assumptions</a:t>
            </a:r>
          </a:p>
          <a:p>
            <a:pPr marL="0" indent="0">
              <a:buNone/>
            </a:pPr>
            <a:r>
              <a:rPr lang="en-US" dirty="0"/>
              <a:t>– Unit testing complete</a:t>
            </a:r>
          </a:p>
          <a:p>
            <a:pPr marL="0" indent="0">
              <a:buNone/>
            </a:pPr>
            <a:r>
              <a:rPr lang="en-US" dirty="0"/>
              <a:t>• System assumptions</a:t>
            </a:r>
          </a:p>
          <a:p>
            <a:pPr marL="0" indent="0">
              <a:buNone/>
            </a:pPr>
            <a:r>
              <a:rPr lang="en-US" dirty="0"/>
              <a:t>– Integration testing complete</a:t>
            </a:r>
          </a:p>
          <a:p>
            <a:pPr marL="0" indent="0">
              <a:buNone/>
            </a:pPr>
            <a:r>
              <a:rPr lang="en-US" dirty="0"/>
              <a:t>– Tests occur at port boundary</a:t>
            </a:r>
          </a:p>
          <a:p>
            <a:pPr marL="0" indent="0">
              <a:buNone/>
            </a:pPr>
            <a:r>
              <a:rPr lang="en-US" dirty="0"/>
              <a:t>• Unit goals</a:t>
            </a:r>
          </a:p>
          <a:p>
            <a:pPr marL="0" indent="0">
              <a:buNone/>
            </a:pPr>
            <a:r>
              <a:rPr lang="en-US" dirty="0"/>
              <a:t>– Correct unit function</a:t>
            </a:r>
          </a:p>
          <a:p>
            <a:pPr marL="0" indent="0">
              <a:buNone/>
            </a:pPr>
            <a:r>
              <a:rPr lang="en-US" dirty="0"/>
              <a:t>– Coverage metrics satisfied</a:t>
            </a:r>
          </a:p>
          <a:p>
            <a:pPr marL="0" indent="0">
              <a:buNone/>
            </a:pPr>
            <a:r>
              <a:rPr lang="en-US" dirty="0"/>
              <a:t>• Integration goals</a:t>
            </a:r>
          </a:p>
          <a:p>
            <a:pPr marL="0" indent="0">
              <a:buNone/>
            </a:pPr>
            <a:r>
              <a:rPr lang="en-US" dirty="0"/>
              <a:t>– Interfaces correct</a:t>
            </a:r>
          </a:p>
          <a:p>
            <a:pPr marL="0" indent="0">
              <a:buNone/>
            </a:pPr>
            <a:r>
              <a:rPr lang="en-US" dirty="0"/>
              <a:t>– Correct function across units</a:t>
            </a:r>
          </a:p>
          <a:p>
            <a:pPr marL="0" indent="0">
              <a:buNone/>
            </a:pPr>
            <a:r>
              <a:rPr lang="en-US" dirty="0"/>
              <a:t>– Fault isolation support</a:t>
            </a:r>
          </a:p>
          <a:p>
            <a:pPr marL="0" indent="0">
              <a:buNone/>
            </a:pPr>
            <a:r>
              <a:rPr lang="en-US" dirty="0"/>
              <a:t>• System goals</a:t>
            </a:r>
          </a:p>
          <a:p>
            <a:pPr marL="0" indent="0">
              <a:buNone/>
            </a:pPr>
            <a:r>
              <a:rPr lang="en-US" dirty="0"/>
              <a:t>– Correct system functions</a:t>
            </a:r>
          </a:p>
          <a:p>
            <a:pPr marL="0" indent="0">
              <a:buNone/>
            </a:pPr>
            <a:r>
              <a:rPr lang="en-US" dirty="0"/>
              <a:t>– Non-functional</a:t>
            </a:r>
          </a:p>
          <a:p>
            <a:pPr marL="0" indent="0">
              <a:buNone/>
            </a:pPr>
            <a:r>
              <a:rPr lang="en-US" dirty="0"/>
              <a:t>requirements tested</a:t>
            </a:r>
          </a:p>
          <a:p>
            <a:pPr marL="0" indent="0">
              <a:buNone/>
            </a:pPr>
            <a:r>
              <a:rPr lang="en-US" dirty="0"/>
              <a:t>– Customer satisfaction.</a:t>
            </a:r>
          </a:p>
        </p:txBody>
      </p:sp>
    </p:spTree>
    <p:extLst>
      <p:ext uri="{BB962C8B-B14F-4D97-AF65-F5344CB8AC3E}">
        <p14:creationId xmlns:p14="http://schemas.microsoft.com/office/powerpoint/2010/main" xmlns="" val="362374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40" tIns="44623" rIns="90840" bIns="44623"/>
          <a:lstStyle/>
          <a:p>
            <a:r>
              <a:rPr lang="en-GB" dirty="0"/>
              <a:t>The software process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840" tIns="44623" rIns="90840" bIns="44623"/>
          <a:lstStyle/>
          <a:p>
            <a:r>
              <a:rPr lang="en-GB" sz="2300" dirty="0"/>
              <a:t>A structured set of activities required to develop a </a:t>
            </a:r>
            <a:br>
              <a:rPr lang="en-GB" sz="2300" dirty="0"/>
            </a:br>
            <a:r>
              <a:rPr lang="en-GB" sz="2300" dirty="0"/>
              <a:t>software system</a:t>
            </a:r>
          </a:p>
          <a:p>
            <a:pPr lvl="1"/>
            <a:r>
              <a:rPr lang="en-GB" sz="2100" dirty="0"/>
              <a:t>Specification;</a:t>
            </a:r>
          </a:p>
          <a:p>
            <a:pPr lvl="1"/>
            <a:r>
              <a:rPr lang="en-GB" sz="2100" dirty="0"/>
              <a:t>Design;</a:t>
            </a:r>
          </a:p>
          <a:p>
            <a:pPr lvl="1"/>
            <a:r>
              <a:rPr lang="en-GB" sz="2100" dirty="0"/>
              <a:t>Validation;</a:t>
            </a:r>
          </a:p>
          <a:p>
            <a:pPr lvl="1"/>
            <a:r>
              <a:rPr lang="en-GB" sz="2100" dirty="0"/>
              <a:t>Evolution.</a:t>
            </a:r>
          </a:p>
          <a:p>
            <a:r>
              <a:rPr lang="en-GB" sz="2300" dirty="0"/>
              <a:t>A software process model is an abstract representation of a process. It presents a description of a process from some particular perspective.</a:t>
            </a:r>
          </a:p>
        </p:txBody>
      </p:sp>
    </p:spTree>
    <p:extLst>
      <p:ext uri="{BB962C8B-B14F-4D97-AF65-F5344CB8AC3E}">
        <p14:creationId xmlns:p14="http://schemas.microsoft.com/office/powerpoint/2010/main" xmlns="" val="324165274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305342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Approaches to Integration Testing</a:t>
            </a:r>
          </a:p>
          <a:p>
            <a:r>
              <a:rPr lang="en-US" dirty="0"/>
              <a:t>(“source” of test cases)</a:t>
            </a:r>
          </a:p>
          <a:p>
            <a:r>
              <a:rPr lang="en-US" dirty="0"/>
              <a:t>• Functional Decomposition (most commonly described in</a:t>
            </a:r>
          </a:p>
          <a:p>
            <a:r>
              <a:rPr lang="en-US" dirty="0"/>
              <a:t>the literature)</a:t>
            </a:r>
          </a:p>
          <a:p>
            <a:r>
              <a:rPr lang="en-US" dirty="0"/>
              <a:t>– Top-down</a:t>
            </a:r>
          </a:p>
          <a:p>
            <a:r>
              <a:rPr lang="en-US" dirty="0"/>
              <a:t>– Bottom-up</a:t>
            </a:r>
          </a:p>
          <a:p>
            <a:r>
              <a:rPr lang="en-US" dirty="0"/>
              <a:t>– Sandwich</a:t>
            </a:r>
          </a:p>
          <a:p>
            <a:r>
              <a:rPr lang="en-US" dirty="0"/>
              <a:t>– “Big bang”</a:t>
            </a:r>
          </a:p>
          <a:p>
            <a:r>
              <a:rPr lang="en-US" dirty="0"/>
              <a:t>• Call graph</a:t>
            </a:r>
          </a:p>
          <a:p>
            <a:r>
              <a:rPr lang="en-US" dirty="0"/>
              <a:t>– Pairwise integration</a:t>
            </a:r>
          </a:p>
          <a:p>
            <a:r>
              <a:rPr lang="en-US" dirty="0"/>
              <a:t>– Neighborhood integration</a:t>
            </a:r>
          </a:p>
          <a:p>
            <a:r>
              <a:rPr lang="en-US" dirty="0"/>
              <a:t>• Paths</a:t>
            </a:r>
          </a:p>
          <a:p>
            <a:r>
              <a:rPr lang="en-US" dirty="0"/>
              <a:t>– MM-Paths</a:t>
            </a:r>
          </a:p>
          <a:p>
            <a:r>
              <a:rPr lang="en-US" dirty="0"/>
              <a:t>– Atomic System Functions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26325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40" tIns="44623" rIns="90840" bIns="44623"/>
          <a:lstStyle/>
          <a:p>
            <a:r>
              <a:rPr lang="en-GB" dirty="0"/>
              <a:t>Waterfall model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59933" y="1759115"/>
            <a:ext cx="6963213" cy="443603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797" tIns="45898" rIns="91797" bIns="45898" anchor="ctr"/>
          <a:lstStyle/>
          <a:p>
            <a:endParaRPr lang="en-US" dirty="0"/>
          </a:p>
        </p:txBody>
      </p:sp>
      <p:pic>
        <p:nvPicPr>
          <p:cNvPr id="27653" name="Picture 5" descr="4.1. SW-life-cycle.eps                                         000FF8ECMacintosh HD                   B8AA5F2E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008" y="1940763"/>
            <a:ext cx="6427582" cy="399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7391673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40" tIns="44623" rIns="90840" bIns="44623"/>
          <a:lstStyle/>
          <a:p>
            <a:r>
              <a:rPr lang="en-GB" dirty="0"/>
              <a:t>Waterfall model phases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840" tIns="44623" rIns="90840" bIns="44623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Requirements analysis and definition</a:t>
            </a:r>
          </a:p>
          <a:p>
            <a:pPr>
              <a:lnSpc>
                <a:spcPct val="90000"/>
              </a:lnSpc>
            </a:pPr>
            <a:r>
              <a:rPr lang="en-GB" dirty="0"/>
              <a:t>System and software design</a:t>
            </a:r>
          </a:p>
          <a:p>
            <a:pPr>
              <a:lnSpc>
                <a:spcPct val="90000"/>
              </a:lnSpc>
            </a:pPr>
            <a:r>
              <a:rPr lang="en-GB" dirty="0"/>
              <a:t>Implementation and unit testing</a:t>
            </a:r>
          </a:p>
          <a:p>
            <a:pPr>
              <a:lnSpc>
                <a:spcPct val="90000"/>
              </a:lnSpc>
            </a:pPr>
            <a:r>
              <a:rPr lang="en-GB" dirty="0"/>
              <a:t>Integration and system testing</a:t>
            </a:r>
          </a:p>
          <a:p>
            <a:pPr>
              <a:lnSpc>
                <a:spcPct val="90000"/>
              </a:lnSpc>
            </a:pPr>
            <a:r>
              <a:rPr lang="en-GB" dirty="0"/>
              <a:t>Operation and maintenance</a:t>
            </a:r>
          </a:p>
          <a:p>
            <a:pPr>
              <a:lnSpc>
                <a:spcPct val="90000"/>
              </a:lnSpc>
            </a:pPr>
            <a:r>
              <a:rPr lang="en-GB" dirty="0"/>
              <a:t>The main drawback of the waterfall model is the difficulty of accommodating change after the process is underway. One phase has to be complete before moving onto the next phase.</a:t>
            </a:r>
          </a:p>
        </p:txBody>
      </p:sp>
    </p:spTree>
    <p:extLst>
      <p:ext uri="{BB962C8B-B14F-4D97-AF65-F5344CB8AC3E}">
        <p14:creationId xmlns:p14="http://schemas.microsoft.com/office/powerpoint/2010/main" xmlns="" val="329822278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40" tIns="44623" rIns="90840" bIns="44623"/>
          <a:lstStyle/>
          <a:p>
            <a:r>
              <a:rPr lang="en-GB" dirty="0"/>
              <a:t>Evolutionary development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4745" y="1759115"/>
            <a:ext cx="7728402" cy="45125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797" tIns="45898" rIns="91797" bIns="45898" anchor="ctr"/>
          <a:lstStyle/>
          <a:p>
            <a:endParaRPr lang="en-US" dirty="0"/>
          </a:p>
        </p:txBody>
      </p:sp>
      <p:pic>
        <p:nvPicPr>
          <p:cNvPr id="30725" name="Picture 5" descr="4.2 Evolutionary-dev.eps                                       000FF8ECMacintosh HD                   B8AA5F2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0820" y="2065049"/>
            <a:ext cx="6963213" cy="375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3528251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1051</Words>
  <Application>Microsoft Office PowerPoint</Application>
  <PresentationFormat>On-screen Show (4:3)</PresentationFormat>
  <Paragraphs>176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UNIT 4</vt:lpstr>
      <vt:lpstr>contents</vt:lpstr>
      <vt:lpstr>Slide 3</vt:lpstr>
      <vt:lpstr>Slide 4</vt:lpstr>
      <vt:lpstr>The software process</vt:lpstr>
      <vt:lpstr>Slide 6</vt:lpstr>
      <vt:lpstr>Waterfall model</vt:lpstr>
      <vt:lpstr>Waterfall model phases</vt:lpstr>
      <vt:lpstr>Evolutionary development</vt:lpstr>
      <vt:lpstr>Evolutionary development</vt:lpstr>
      <vt:lpstr>Spiral development</vt:lpstr>
      <vt:lpstr>Waterfall spin-offs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System Testing</vt:lpstr>
      <vt:lpstr>System Testing overview</vt:lpstr>
      <vt:lpstr>Contents</vt:lpstr>
      <vt:lpstr>Closer look at SATM SYSTEM</vt:lpstr>
      <vt:lpstr>Slide 25</vt:lpstr>
      <vt:lpstr>Slide 26</vt:lpstr>
      <vt:lpstr>Decomposition Based Integration</vt:lpstr>
      <vt:lpstr>Top down</vt:lpstr>
      <vt:lpstr>Slide 29</vt:lpstr>
      <vt:lpstr>Slide 30</vt:lpstr>
      <vt:lpstr>Bottom up Integration</vt:lpstr>
      <vt:lpstr>Slide 32</vt:lpstr>
      <vt:lpstr>Slide 33</vt:lpstr>
      <vt:lpstr>Slide 34</vt:lpstr>
      <vt:lpstr>Slide 35</vt:lpstr>
      <vt:lpstr>Slide 36</vt:lpstr>
      <vt:lpstr>Pair-Wise Integration </vt:lpstr>
      <vt:lpstr>Neighborhood Integration </vt:lpstr>
      <vt:lpstr>Path-Based Integration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</dc:title>
  <dc:creator>Sandeep</dc:creator>
  <cp:lastModifiedBy>CHANDU</cp:lastModifiedBy>
  <cp:revision>27</cp:revision>
  <dcterms:created xsi:type="dcterms:W3CDTF">2016-04-21T02:14:03Z</dcterms:created>
  <dcterms:modified xsi:type="dcterms:W3CDTF">2018-10-08T04:15:36Z</dcterms:modified>
</cp:coreProperties>
</file>