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3" r:id="rId15"/>
    <p:sldId id="269" r:id="rId16"/>
    <p:sldId id="274" r:id="rId17"/>
    <p:sldId id="270" r:id="rId18"/>
    <p:sldId id="275" r:id="rId19"/>
    <p:sldId id="276" r:id="rId20"/>
    <p:sldId id="27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41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4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E363-7642-40D5-AA53-753C895F58A6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399AD-F1A1-4B0B-981A-61C0260F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61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6F103-74EA-4CC6-B830-593D87A51367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77BEC-84D0-4C8F-8BB7-61A35F5EA3B3}" type="slidenum">
              <a:rPr lang="en-US"/>
              <a:pPr/>
              <a:t>31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 schedule rearrangement we just considered was an example of risk planning: </a:t>
            </a:r>
          </a:p>
          <a:p>
            <a:r>
              <a:rPr lang="en-US"/>
              <a:t>Making the project less vulnerable to a particular kind of risk </a:t>
            </a:r>
          </a:p>
          <a:p>
            <a:r>
              <a:rPr lang="en-US"/>
              <a:t>(the risk that some activities take longer than planned). </a:t>
            </a:r>
          </a:p>
          <a:p>
            <a:endParaRPr lang="en-US"/>
          </a:p>
          <a:p>
            <a:r>
              <a:rPr lang="en-US"/>
              <a:t>We don’t seek to eliminate risks, because we can’t.  We seek to</a:t>
            </a:r>
          </a:p>
          <a:p>
            <a:r>
              <a:rPr lang="en-US"/>
              <a:t>  Assess them:  Explicitly consider what the risks are</a:t>
            </a:r>
          </a:p>
          <a:p>
            <a:r>
              <a:rPr lang="en-US"/>
              <a:t>  Control them: Reduce (but not eliminate) vulnerabilities</a:t>
            </a:r>
          </a:p>
          <a:p>
            <a:r>
              <a:rPr lang="en-US"/>
              <a:t>  Monitor them: The “visibility” aspect, making sure we are alerted </a:t>
            </a:r>
          </a:p>
          <a:p>
            <a:r>
              <a:rPr lang="en-US"/>
              <a:t>      as soon as possible if some of the risks come to pass, so we can</a:t>
            </a:r>
          </a:p>
          <a:p>
            <a:r>
              <a:rPr lang="en-US"/>
              <a:t>      minimize the cost of dealing with them. </a:t>
            </a:r>
          </a:p>
          <a:p>
            <a:endParaRPr lang="en-US"/>
          </a:p>
          <a:p>
            <a:r>
              <a:rPr lang="en-US"/>
              <a:t>The most important thing is to invest time and effort in thinking explicitly what</a:t>
            </a:r>
          </a:p>
          <a:p>
            <a:r>
              <a:rPr lang="en-US"/>
              <a:t>risks a project could be vulnerable to, as specifically as possible.  The most </a:t>
            </a:r>
          </a:p>
          <a:p>
            <a:r>
              <a:rPr lang="en-US"/>
              <a:t>dangerous risks by far are those that were never considered in the plan. </a:t>
            </a:r>
          </a:p>
          <a:p>
            <a:endParaRPr lang="en-US"/>
          </a:p>
          <a:p>
            <a:r>
              <a:rPr lang="en-US"/>
              <a:t>In addition to this “schedule risk”, we need to control vulnerabilty to</a:t>
            </a:r>
          </a:p>
          <a:p>
            <a:r>
              <a:rPr lang="en-US"/>
              <a:t>several other kinds of risks (elaborated in subsequent slides).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AF793-CDFD-464B-A439-4A0CF61E091A}" type="slidenum">
              <a:rPr lang="en-US"/>
              <a:pPr/>
              <a:t>32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20.5 Risk Planning</a:t>
            </a:r>
          </a:p>
          <a:p>
            <a:endParaRPr lang="it-IT"/>
          </a:p>
          <a:p>
            <a:r>
              <a:rPr lang="it-IT"/>
              <a:t>The most important resource in a software project is people, and the biggest risk </a:t>
            </a:r>
          </a:p>
          <a:p>
            <a:r>
              <a:rPr lang="it-IT"/>
              <a:t>is losing people.  This risk grows with the length and size of the project.  For large</a:t>
            </a:r>
          </a:p>
          <a:p>
            <a:r>
              <a:rPr lang="it-IT"/>
              <a:t>or long projects, it is very likely that some key people will leave before project completion. </a:t>
            </a:r>
          </a:p>
          <a:p>
            <a:endParaRPr lang="it-IT"/>
          </a:p>
          <a:p>
            <a:r>
              <a:rPr lang="it-IT"/>
              <a:t>We may reduce the likelihood of people leaving by making the job as attractive as possible</a:t>
            </a:r>
          </a:p>
          <a:p>
            <a:r>
              <a:rPr lang="it-IT"/>
              <a:t>(and this requires much more than a good salary --- the work must be rewarding!).  Since </a:t>
            </a:r>
          </a:p>
          <a:p>
            <a:r>
              <a:rPr lang="it-IT"/>
              <a:t>we cannot make this risk very small, most of the control strategies involve making it easier </a:t>
            </a:r>
          </a:p>
          <a:p>
            <a:r>
              <a:rPr lang="it-IT"/>
              <a:t>to recover when someone does leave.  </a:t>
            </a:r>
          </a:p>
          <a:p>
            <a:endParaRPr lang="it-IT"/>
          </a:p>
          <a:p>
            <a:r>
              <a:rPr lang="it-IT"/>
              <a:t>Note that all of the control strategies have costs.  We must balance the </a:t>
            </a:r>
          </a:p>
          <a:p>
            <a:r>
              <a:rPr lang="it-IT"/>
              <a:t>potential cost of risks with the cost of risk control.  (It is much more common </a:t>
            </a:r>
          </a:p>
          <a:p>
            <a:r>
              <a:rPr lang="it-IT"/>
              <a:t>to invest too little in risk control than to invest too much.)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91F14-C9BF-422D-A671-41FFAAFE677A}" type="slidenum">
              <a:rPr lang="en-US"/>
              <a:pPr/>
              <a:t>33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technology risks are typically smaller than personnel risks, it is not</a:t>
            </a:r>
          </a:p>
          <a:p>
            <a:r>
              <a:rPr lang="en-US"/>
              <a:t>uncommon for a project to run into problems, especially with</a:t>
            </a:r>
          </a:p>
          <a:p>
            <a:r>
              <a:rPr lang="en-US"/>
              <a:t>commercial off-the-shelf (COTS) components that do not work or </a:t>
            </a:r>
          </a:p>
          <a:p>
            <a:r>
              <a:rPr lang="en-US"/>
              <a:t>integrate as well as anticipated.  Early evaluation of COTS components </a:t>
            </a:r>
          </a:p>
          <a:p>
            <a:r>
              <a:rPr lang="en-US"/>
              <a:t>is therefore an important part of a good quality plan.  </a:t>
            </a:r>
          </a:p>
          <a:p>
            <a:endParaRPr lang="en-US"/>
          </a:p>
          <a:p>
            <a:r>
              <a:rPr lang="en-US"/>
              <a:t>Similar considerations apply to adoption of new test and </a:t>
            </a:r>
          </a:p>
          <a:p>
            <a:r>
              <a:rPr lang="en-US"/>
              <a:t>analysis tools --- we must anticipate and make contingency</a:t>
            </a:r>
          </a:p>
          <a:p>
            <a:r>
              <a:rPr lang="en-US"/>
              <a:t>plans for them not working as expected and desired. </a:t>
            </a:r>
          </a:p>
          <a:p>
            <a:r>
              <a:rPr lang="en-US"/>
              <a:t>apply to new tools for auutom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735BD-A4E3-4A90-8AA7-910A34C2662D}" type="slidenum">
              <a:rPr lang="en-US"/>
              <a:pPr/>
              <a:t>34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just two examples of schedule risks and potential control strategies. </a:t>
            </a:r>
          </a:p>
          <a:p>
            <a:r>
              <a:rPr lang="en-US"/>
              <a:t>We have already discussed the generic strategy of refactoring tasks on </a:t>
            </a:r>
          </a:p>
          <a:p>
            <a:r>
              <a:rPr lang="en-US"/>
              <a:t>critical paths to reduce vulnerability to schedule slippage rippling through the whole </a:t>
            </a:r>
          </a:p>
          <a:p>
            <a:r>
              <a:rPr lang="en-US"/>
              <a:t>project.  </a:t>
            </a:r>
          </a:p>
          <a:p>
            <a:r>
              <a:rPr lang="en-US"/>
              <a:t>Other schedule risks specific to quality activities  can be anticipated primarily from experience with similar projects earlier.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13496-DC34-479F-8AFC-277D807C979C}" type="slidenum">
              <a:rPr lang="en-US"/>
              <a:pPr/>
              <a:t>35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872F1-4A8C-48FB-B834-50E7608D6DB5}" type="slidenum">
              <a:rPr lang="en-US"/>
              <a:pPr/>
              <a:t>36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A07CB-7A78-449A-B423-C954BE83480C}" type="slidenum">
              <a:rPr lang="en-US"/>
              <a:pPr/>
              <a:t>37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1B3EA-37BF-4F08-96F9-93BF1129C763}" type="slidenum">
              <a:rPr lang="en-US"/>
              <a:pPr/>
              <a:t>38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/>
          </a:p>
          <a:p>
            <a:r>
              <a:rPr lang="it-IT"/>
              <a:t>Everything hinges on making an explicit, realistic consideration of project risks from the beginning. </a:t>
            </a:r>
          </a:p>
          <a:p>
            <a:r>
              <a:rPr lang="it-IT"/>
              <a:t>(This seems to be a particularly difficult thing for students to do or appreciate.) </a:t>
            </a:r>
          </a:p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A230-3705-46FF-9AC5-A669A243905D}" type="slidenum">
              <a:rPr lang="en-US"/>
              <a:pPr/>
              <a:t>39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86227-B352-45D4-BCD4-D5CFB9CAEEE0}" type="slidenum">
              <a:rPr lang="en-US"/>
              <a:pPr/>
              <a:t>40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E6D32-ECCD-4488-AA55-7C7327F99781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2B1D3-1111-430D-9CCE-18D1FF90CE9F}" type="slidenum">
              <a:rPr lang="en-US"/>
              <a:pPr/>
              <a:t>41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How can we identify deviations from the quality plan with respect to effectiveness and quality, and not </a:t>
            </a:r>
          </a:p>
          <a:p>
            <a:r>
              <a:rPr lang="it-IT"/>
              <a:t>just schedule of tasks?  Our best tool is often analogy:  Gather data and compare it to data from previous projects. </a:t>
            </a:r>
          </a:p>
          <a:p>
            <a:endParaRPr lang="it-IT"/>
          </a:p>
          <a:p>
            <a:r>
              <a:rPr lang="it-IT"/>
              <a:t>In typical projects, the total number of open faults rises during early stages of construction and then falls as the product nears readiness;</a:t>
            </a:r>
          </a:p>
          <a:p>
            <a:r>
              <a:rPr lang="it-IT"/>
              <a:t>Severe and critical faults display this pattern more strongly than less critical faults.  </a:t>
            </a:r>
          </a:p>
          <a:p>
            <a:r>
              <a:rPr lang="it-IT"/>
              <a:t>Comparing fault data on the current project to the history of similar projects (preferably for the same organization, and as </a:t>
            </a:r>
          </a:p>
          <a:p>
            <a:r>
              <a:rPr lang="it-IT"/>
              <a:t>similar as possible) provides a rough guide to progress.  Large deviations from historical patterns should be explained.</a:t>
            </a:r>
          </a:p>
          <a:p>
            <a:r>
              <a:rPr lang="it-IT"/>
              <a:t>If we don’t see the predicted rise in the number of detected faults early in the project, we need to learn whether it is </a:t>
            </a:r>
          </a:p>
          <a:p>
            <a:r>
              <a:rPr lang="it-IT"/>
              <a:t>because of unusually high quality or unusually poor test and analysis.  If we don’t see severe and criitical paths decreasing, </a:t>
            </a:r>
          </a:p>
          <a:p>
            <a:r>
              <a:rPr lang="it-IT"/>
              <a:t>is it because development is still unstable, introducing new faults with changes?  </a:t>
            </a:r>
          </a:p>
          <a:p>
            <a:endParaRPr lang="it-IT"/>
          </a:p>
          <a:p>
            <a:r>
              <a:rPr lang="it-IT"/>
              <a:t>Analysis by analogy (comparison to history) is far from perfect, but it is often the best tool available for </a:t>
            </a:r>
          </a:p>
          <a:p>
            <a:r>
              <a:rPr lang="it-IT"/>
              <a:t>recognizing problems before they become critical.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71749-DA69-4F76-9C98-9C0FE8A47558}" type="slidenum">
              <a:rPr lang="en-US"/>
              <a:pPr/>
              <a:t>42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already looked at analysis of overall trends (the curves showing number of critical, severe, and moderate</a:t>
            </a:r>
          </a:p>
          <a:p>
            <a:r>
              <a:rPr lang="en-US"/>
              <a:t>faults known over time).  For process improvement we need to break the faults down further, classifying them </a:t>
            </a:r>
          </a:p>
          <a:p>
            <a:r>
              <a:rPr lang="en-US"/>
              <a:t>so that we can find ways to either prevent or detect them more efficiently.   ODC is one way to do this, </a:t>
            </a:r>
          </a:p>
          <a:p>
            <a:r>
              <a:rPr lang="en-US"/>
              <a:t>especially for large projects with a large amount of raw data (e.g., a large number of bug reports in a </a:t>
            </a:r>
          </a:p>
          <a:p>
            <a:r>
              <a:rPr lang="en-US"/>
              <a:t>bug tracking database).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2A4F6-9520-4470-8650-8F2C77873B24}" type="slidenum">
              <a:rPr lang="en-US"/>
              <a:pPr/>
              <a:t>43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B06CF-2CDE-4A87-8916-D5C5A44B3625}" type="slidenum">
              <a:rPr lang="en-US"/>
              <a:pPr/>
              <a:t>44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445C6-1A3B-4EAF-BECA-32158E42B02C}" type="slidenum">
              <a:rPr lang="en-US"/>
              <a:pPr/>
              <a:t>45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E6986-9DE7-4331-9EE9-3A4C7BBA7AF9}" type="slidenum">
              <a:rPr lang="en-US"/>
              <a:pPr/>
              <a:t>46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this example (spread over 4 slides), we consider analyses of </a:t>
            </a:r>
          </a:p>
          <a:p>
            <a:r>
              <a:rPr lang="en-US"/>
              <a:t>  *  (1) when each kind of fault is being detected (fault types versus activities)</a:t>
            </a:r>
          </a:p>
          <a:p>
            <a:r>
              <a:rPr lang="en-US"/>
              <a:t>  *  (2) what kind of test or use case triggered detection</a:t>
            </a:r>
          </a:p>
          <a:p>
            <a:r>
              <a:rPr lang="en-US"/>
              <a:t>  *  (3) how long faults remain in code before detection</a:t>
            </a:r>
          </a:p>
          <a:p>
            <a:r>
              <a:rPr lang="en-US"/>
              <a:t>  *  (4) trends in the kinds of faults being detected </a:t>
            </a:r>
          </a:p>
          <a:p>
            <a:r>
              <a:rPr lang="en-US"/>
              <a:t>Each of these can suggest problems (and opportunities for improvement) in test and analysis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D5200-19DC-425A-B62E-B7E2C78AF6C3}" type="slidenum">
              <a:rPr lang="en-US"/>
              <a:pPr/>
              <a:t>48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F08AE-8C28-4608-848E-6B5BFE38A806}" type="slidenum">
              <a:rPr lang="en-US"/>
              <a:pPr/>
              <a:t>49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3AE02-E13D-4734-85F1-3829EE612F0E}" type="slidenum">
              <a:rPr lang="en-US"/>
              <a:pPr/>
              <a:t>50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05B6A-DE49-4D16-B4E1-1A35EA314567}" type="slidenum">
              <a:rPr lang="en-US"/>
              <a:pPr/>
              <a:t>51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20.7 Improving the Process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3DB81-F239-4E0B-87B3-F73C87E1B39F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EFB18-14A3-4F3F-BD0E-4056234C4195}" type="slidenum">
              <a:rPr lang="en-US"/>
              <a:pPr/>
              <a:t>52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D7849-4AAA-489E-B283-BE2780221A36}" type="slidenum">
              <a:rPr lang="en-US"/>
              <a:pPr/>
              <a:t>53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5BCDD-22B8-49CC-920F-AF25FEC99D79}" type="slidenum">
              <a:rPr lang="en-US"/>
              <a:pPr/>
              <a:t>54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003A7-86DE-468B-8397-93C9BB51C238}" type="slidenum">
              <a:rPr lang="en-US"/>
              <a:pPr/>
              <a:t>55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F2CA-645F-416D-B969-6B21BDE263DF}" type="slidenum">
              <a:rPr lang="en-US"/>
              <a:pPr/>
              <a:t>56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SIDEBAR</a:t>
            </a:r>
          </a:p>
          <a:p>
            <a:endParaRPr lang="en-US"/>
          </a:p>
          <a:p>
            <a:r>
              <a:rPr lang="en-US"/>
              <a:t>The pareto rule and variants (e.g., Zipf’s law) appear in many contexts. It’s good news for process improvement: </a:t>
            </a:r>
          </a:p>
          <a:p>
            <a:r>
              <a:rPr lang="en-US"/>
              <a:t>We can accomplish a lot if we focus on a few important issues.  We can also waste a lot of effort if we focus</a:t>
            </a:r>
          </a:p>
          <a:p>
            <a:r>
              <a:rPr lang="en-US"/>
              <a:t>on the wrong issues, so it’s important to prioritize based on data rather than hunches.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62A9-A589-4C63-9D9A-F3F1D88D85BA}" type="slidenum">
              <a:rPr lang="en-US"/>
              <a:pPr/>
              <a:t>57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There is nothing magic about “six”.  The point is to keep pushing back until we find the best opportunity for improvement, </a:t>
            </a:r>
          </a:p>
          <a:p>
            <a:r>
              <a:rPr lang="en-US"/>
              <a:t>whether that be more effective detection of some kinds of faults or practices that prevent those faults from occurring in </a:t>
            </a:r>
          </a:p>
          <a:p>
            <a:r>
              <a:rPr lang="en-US"/>
              <a:t>the first place.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B1DF4-5F51-4BA4-AE28-1B84BCC73A97}" type="slidenum">
              <a:rPr lang="en-US"/>
              <a:pPr/>
              <a:t>58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Root cause analysis is as likely to lead us to improved development processes as it is to suggest </a:t>
            </a:r>
          </a:p>
          <a:p>
            <a:r>
              <a:rPr lang="en-US"/>
              <a:t>better fault detection methods.  In this example, we could have just designed better ways of </a:t>
            </a:r>
          </a:p>
          <a:p>
            <a:r>
              <a:rPr lang="en-US"/>
              <a:t>detecting memory leaks, but we will get much better improvements (and not limited to memory leaks) </a:t>
            </a:r>
          </a:p>
          <a:p>
            <a:r>
              <a:rPr lang="en-US"/>
              <a:t>if we recognize the root problem of not considering exceptional conditions at the appropriate point </a:t>
            </a:r>
          </a:p>
          <a:p>
            <a:r>
              <a:rPr lang="en-US"/>
              <a:t>in system design.  </a:t>
            </a:r>
          </a:p>
          <a:p>
            <a:endParaRPr lang="en-US"/>
          </a:p>
          <a:p>
            <a:r>
              <a:rPr lang="en-US"/>
              <a:t>Note that, in process improvement, we really must consider test and analysis together with other </a:t>
            </a:r>
          </a:p>
          <a:p>
            <a:r>
              <a:rPr lang="en-US"/>
              <a:t>facets of software development. 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4CB18-45FB-4C3B-A840-B2F43F80DC64}" type="slidenum">
              <a:rPr lang="en-US"/>
              <a:pPr/>
              <a:t>59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E45B9-D8C8-4A4C-BAF7-F286A2E73DAD}" type="slidenum">
              <a:rPr lang="en-US"/>
              <a:pPr/>
              <a:t>60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20.8 The Quality team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9C78-A115-40EE-8017-3EE2B0BBB62D}" type="slidenum">
              <a:rPr lang="en-US"/>
              <a:pPr/>
              <a:t>61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D1C8D-CD66-49B6-BD5A-4A421240CEF6}" type="slidenum">
              <a:rPr lang="en-US"/>
              <a:pPr/>
              <a:t>24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The most commmon style of project schedule is the GANTT chart, like this example.  </a:t>
            </a:r>
          </a:p>
          <a:p>
            <a:r>
              <a:rPr lang="it-IT"/>
              <a:t>Simple idea: task breakdown with allocation in time, obeying task dependences. </a:t>
            </a:r>
          </a:p>
          <a:p>
            <a:r>
              <a:rPr lang="it-IT"/>
              <a:t>Any “vertical slice” of the graph describes level of effort. </a:t>
            </a:r>
          </a:p>
          <a:p>
            <a:endParaRPr lang="it-IT"/>
          </a:p>
          <a:p>
            <a:r>
              <a:rPr lang="it-IT"/>
              <a:t>Next slide: we can evaluate the schedule risk in the schedule, and improve it.</a:t>
            </a:r>
          </a:p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2865D-AA7C-429A-80F9-2218EDE1B172}" type="slidenum">
              <a:rPr lang="en-US"/>
              <a:pPr/>
              <a:t>62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not a single “right” way to structure the quality team, because</a:t>
            </a:r>
          </a:p>
          <a:p>
            <a:r>
              <a:rPr lang="en-US"/>
              <a:t>of tension between conflicting design pressures (e.g., the need for objectivity </a:t>
            </a:r>
          </a:p>
          <a:p>
            <a:r>
              <a:rPr lang="en-US"/>
              <a:t>being a pressure for autonomy in conflict with the need for cooperation). </a:t>
            </a:r>
          </a:p>
          <a:p>
            <a:endParaRPr lang="en-US"/>
          </a:p>
          <a:p>
            <a:r>
              <a:rPr lang="en-US"/>
              <a:t>The degree to which developer and tester roles are separated or merged is a key </a:t>
            </a:r>
          </a:p>
          <a:p>
            <a:r>
              <a:rPr lang="en-US"/>
              <a:t>organizational design choice, ranging from complete merging (as in XP, where </a:t>
            </a:r>
          </a:p>
          <a:p>
            <a:r>
              <a:rPr lang="en-US"/>
              <a:t>every developer is also a tester) to complete organizational separation (as when </a:t>
            </a:r>
          </a:p>
          <a:p>
            <a:r>
              <a:rPr lang="en-US"/>
              <a:t>an outside organization is contracted for independent verification and validation (IV&amp;V)).</a:t>
            </a:r>
          </a:p>
          <a:p>
            <a:endParaRPr lang="en-US"/>
          </a:p>
          <a:p>
            <a:r>
              <a:rPr lang="en-US"/>
              <a:t>In considering these choices, it is often useful to distinguish between oversight </a:t>
            </a:r>
          </a:p>
          <a:p>
            <a:r>
              <a:rPr lang="en-US"/>
              <a:t>responsibility and responsibility for carrying out a task.  For example, if we give developers</a:t>
            </a:r>
          </a:p>
          <a:p>
            <a:r>
              <a:rPr lang="en-US"/>
              <a:t>responsibility for devising and executing unit tests, we can still have a separate monitoring</a:t>
            </a:r>
          </a:p>
          <a:p>
            <a:r>
              <a:rPr lang="en-US"/>
              <a:t>responsibility (whether peer review, manager review, or review by a separate team) </a:t>
            </a:r>
          </a:p>
          <a:p>
            <a:r>
              <a:rPr lang="en-US"/>
              <a:t>to approve adequate unit testing.  Conversely, if we employ another organization for </a:t>
            </a:r>
          </a:p>
          <a:p>
            <a:r>
              <a:rPr lang="en-US"/>
              <a:t>IV&amp;V, we will need an internal person assigned to oversee the IV&amp;V effort.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4B81-FFAB-40D8-93C0-DDFDE7A7B403}" type="slidenum">
              <a:rPr lang="en-US"/>
              <a:pPr/>
              <a:t>63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This elaborates on the primary example of conflicting pressures from the previous slide.  </a:t>
            </a:r>
          </a:p>
          <a:p>
            <a:endParaRPr lang="en-US"/>
          </a:p>
          <a:p>
            <a:r>
              <a:rPr lang="en-US"/>
              <a:t>It may be a good opportunity for class discussion:  </a:t>
            </a:r>
          </a:p>
          <a:p>
            <a:r>
              <a:rPr lang="en-US"/>
              <a:t>   What counter-measures can you think of?  </a:t>
            </a:r>
          </a:p>
          <a:p>
            <a:r>
              <a:rPr lang="en-US"/>
              <a:t>  Is one of the two conflicts easier to deal with than the other? </a:t>
            </a:r>
          </a:p>
          <a:p>
            <a:endParaRPr lang="en-US"/>
          </a:p>
          <a:p>
            <a:r>
              <a:rPr lang="en-US"/>
              <a:t>Many approaches are possible.  We don’t know of any that are perfect. </a:t>
            </a:r>
          </a:p>
          <a:p>
            <a:endParaRPr lang="en-US"/>
          </a:p>
          <a:p>
            <a:r>
              <a:rPr lang="en-US"/>
              <a:t>An example approach:  In development groups at Microsoft, developers and testers are distinct</a:t>
            </a:r>
          </a:p>
          <a:p>
            <a:r>
              <a:rPr lang="en-US"/>
              <a:t>   but paired as “buddies”, </a:t>
            </a:r>
          </a:p>
          <a:p>
            <a:r>
              <a:rPr lang="en-US"/>
              <a:t>   achieving a rough balance between cooperation and independence.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253FE-D419-4772-A055-969717EC558F}" type="slidenum">
              <a:rPr lang="en-US"/>
              <a:pPr/>
              <a:t>64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One approach is to have a testing team distinct from the development team.  This has some advantages (minimizing role conflict for individuals),</a:t>
            </a:r>
          </a:p>
          <a:p>
            <a:r>
              <a:rPr lang="en-US"/>
              <a:t>but increases risk of conflict between quality team and development team. </a:t>
            </a:r>
          </a:p>
          <a:p>
            <a:endParaRPr lang="en-US"/>
          </a:p>
          <a:p>
            <a:r>
              <a:rPr lang="en-US"/>
              <a:t>Considering the distinction between oversight and carrying out a task, it is possible for the independent testing team to</a:t>
            </a:r>
          </a:p>
          <a:p>
            <a:r>
              <a:rPr lang="en-US"/>
              <a:t>have oversight responsibility for some tasks (e.g., module testing) that is performed by the development team.</a:t>
            </a:r>
          </a:p>
          <a:p>
            <a:endParaRPr lang="en-US"/>
          </a:p>
          <a:p>
            <a:r>
              <a:rPr lang="en-US"/>
              <a:t>The project plan includes checks (process visibility) for satisfactory completion of quality activities.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F1EE-8060-4945-A294-177806B60E12}" type="slidenum">
              <a:rPr lang="en-US"/>
              <a:pPr/>
              <a:t>65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If there is a quality team distinct from the development team, </a:t>
            </a:r>
          </a:p>
          <a:p>
            <a:r>
              <a:rPr lang="en-US"/>
              <a:t>communication and cooperation between teams must be </a:t>
            </a:r>
          </a:p>
          <a:p>
            <a:r>
              <a:rPr lang="en-US"/>
              <a:t>carefully managed.  This separation is only likely to work when </a:t>
            </a:r>
          </a:p>
          <a:p>
            <a:r>
              <a:rPr lang="en-US"/>
              <a:t>there is a mature development process that includes developing </a:t>
            </a:r>
          </a:p>
          <a:p>
            <a:r>
              <a:rPr lang="en-US"/>
              <a:t>sufficiently precise specifications. 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8D069-588A-4F14-AB30-0297E89B9CC3}" type="slidenum">
              <a:rPr lang="en-US"/>
              <a:pPr/>
              <a:t>66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XP is the other end of the spectrum from a separate team responsible for testing.  </a:t>
            </a:r>
          </a:p>
          <a:p>
            <a:r>
              <a:rPr lang="en-US"/>
              <a:t>Whatever you think of XP as a whole, “test first” and pair programming </a:t>
            </a:r>
          </a:p>
          <a:p>
            <a:r>
              <a:rPr lang="en-US"/>
              <a:t>are interesting examples of devising counter-measures </a:t>
            </a:r>
          </a:p>
          <a:p>
            <a:r>
              <a:rPr lang="en-US"/>
              <a:t> to potential conflicts between roles of an individual.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B3945-A38B-4AA5-84E2-6B328E87E77E}" type="slidenum">
              <a:rPr lang="en-US"/>
              <a:pPr/>
              <a:t>67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6B801-376F-4067-B5F0-8DCAF34DA813}" type="slidenum">
              <a:rPr lang="en-US"/>
              <a:pPr/>
              <a:t>68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3CA-3636-4E6A-AEE1-EEBE9C8E3968}" type="slidenum">
              <a:rPr lang="en-US"/>
              <a:pPr/>
              <a:t>69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F7BFF-4904-42A7-9DF8-24FB820EF7BC}" type="slidenum">
              <a:rPr lang="en-US"/>
              <a:pPr/>
              <a:t>70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B9BE3-462A-48BA-8E57-3B027025D75C}" type="slidenum">
              <a:rPr lang="en-US"/>
              <a:pPr/>
              <a:t>71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Strategies and plans: cf chapter 20</a:t>
            </a:r>
          </a:p>
          <a:p>
            <a:r>
              <a:rPr lang="en-US"/>
              <a:t>	A strategy document describes organization-wide quality strategies across multiple projects</a:t>
            </a:r>
          </a:p>
          <a:p>
            <a:r>
              <a:rPr lang="en-US"/>
              <a:t>	A plan is specific to a single project, and is typically an instantiation and specialization of the strategy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206D1-3403-4827-BEEA-2022A1D44124}" type="slidenum">
              <a:rPr lang="en-US"/>
              <a:pPr/>
              <a:t>25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are the problems in the schedule? </a:t>
            </a:r>
          </a:p>
          <a:p>
            <a:r>
              <a:rPr lang="en-US"/>
              <a:t>A: The risks are where any schedule slippage will ripple through the whole </a:t>
            </a:r>
          </a:p>
          <a:p>
            <a:r>
              <a:rPr lang="en-US"/>
              <a:t>project.  We can identify these “critical paths” and rearrange the schedule </a:t>
            </a:r>
          </a:p>
          <a:p>
            <a:r>
              <a:rPr lang="en-US"/>
              <a:t>to make it more resilient. </a:t>
            </a:r>
          </a:p>
          <a:p>
            <a:endParaRPr lang="en-US"/>
          </a:p>
          <a:p>
            <a:r>
              <a:rPr lang="en-US"/>
              <a:t>We must consider the whole project plan, not just the quality plan, to recognize</a:t>
            </a:r>
          </a:p>
          <a:p>
            <a:r>
              <a:rPr lang="en-US"/>
              <a:t>all the critical dependencies. </a:t>
            </a:r>
          </a:p>
          <a:p>
            <a:endParaRPr lang="en-US"/>
          </a:p>
          <a:p>
            <a:r>
              <a:rPr lang="en-US"/>
              <a:t>Sometimes the rearrangement requires further task breakdown (factoring) so that </a:t>
            </a:r>
          </a:p>
          <a:p>
            <a:r>
              <a:rPr lang="en-US"/>
              <a:t>some subtasks can be moved earlier. 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96256-71A7-4678-ACCE-811D37981F14}" type="slidenum">
              <a:rPr lang="en-US"/>
              <a:pPr/>
              <a:t>72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0B92-02AE-4021-9665-1C560E8B9BC5}" type="slidenum">
              <a:rPr lang="en-US"/>
              <a:pPr/>
              <a:t>73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document structure (part I)</a:t>
            </a:r>
          </a:p>
          <a:p>
            <a:endParaRPr lang="en-US"/>
          </a:p>
          <a:p>
            <a:r>
              <a:rPr lang="en-US"/>
              <a:t>You may prefer to display ChipmunkDocumentTemplate.pdf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1EC3A-37A5-4487-A0FE-31C37B587287}" type="slidenum">
              <a:rPr lang="en-US"/>
              <a:pPr/>
              <a:t>74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document structure (part II)</a:t>
            </a:r>
          </a:p>
          <a:p>
            <a:endParaRPr lang="en-US"/>
          </a:p>
          <a:p>
            <a:r>
              <a:rPr lang="en-US"/>
              <a:t>(also in ChipmunkDocumentTemplate.pdf)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075EE-C0BA-4A18-9BA7-13057C543F60}" type="slidenum">
              <a:rPr lang="en-US"/>
              <a:pPr/>
              <a:t>75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28013-2256-498B-8D2E-B5FAC72E314E}" type="slidenum">
              <a:rPr lang="en-US"/>
              <a:pPr/>
              <a:t>76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You may prefer to display </a:t>
            </a:r>
            <a:r>
              <a:rPr lang="en-US">
                <a:solidFill>
                  <a:srgbClr val="000000"/>
                </a:solidFill>
                <a:latin typeface="Lucida Grande" charset="0"/>
              </a:rPr>
              <a:t>ChipmunkNamingConventions.pdf</a:t>
            </a: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D0789-A7A9-4EEE-A36C-5F36616E6194}" type="slidenum">
              <a:rPr lang="en-US"/>
              <a:pPr/>
              <a:t>77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strategy document describes strategy that spans multiple projects in an organization. </a:t>
            </a:r>
          </a:p>
          <a:p>
            <a:r>
              <a:rPr lang="en-US"/>
              <a:t>We can view it is a template for project documents, or as a requirement statement for the documents to be produced in each project. </a:t>
            </a:r>
          </a:p>
          <a:p>
            <a:r>
              <a:rPr lang="en-US"/>
              <a:t>(In practice it is likely to be some of each.)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000F8-F7A8-40DE-869C-53A3371640F5}" type="slidenum">
              <a:rPr lang="en-US"/>
              <a:pPr/>
              <a:t>78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on what is excluded: </a:t>
            </a:r>
          </a:p>
          <a:p>
            <a:r>
              <a:rPr lang="en-US"/>
              <a:t>    Some verification and validation activities may be the responsibility of another part of </a:t>
            </a:r>
          </a:p>
          <a:p>
            <a:r>
              <a:rPr lang="en-US"/>
              <a:t>    the organization.   For example, in larger organizations, there may be a specialized </a:t>
            </a:r>
          </a:p>
          <a:p>
            <a:r>
              <a:rPr lang="en-US"/>
              <a:t>    usability testing group, and a clear separation between verifying the GUI (does it do </a:t>
            </a:r>
          </a:p>
          <a:p>
            <a:r>
              <a:rPr lang="en-US"/>
              <a:t>    what the spec says?) and validating usability (if it did what the spec said, would it be </a:t>
            </a:r>
          </a:p>
          <a:p>
            <a:r>
              <a:rPr lang="en-US"/>
              <a:t>   meet usability goals?).   Indicating this explicitly helps with checking whether in fact all</a:t>
            </a:r>
          </a:p>
          <a:p>
            <a:r>
              <a:rPr lang="en-US"/>
              <a:t>    aspects of quality have been assigned to some part of the organization.  What we</a:t>
            </a:r>
          </a:p>
          <a:p>
            <a:r>
              <a:rPr lang="en-US"/>
              <a:t>    must avoid is a situation where each group things another has responsibility </a:t>
            </a:r>
          </a:p>
          <a:p>
            <a:r>
              <a:rPr lang="en-US"/>
              <a:t>    for some aspect, and no group takes care of it. 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52DDD-13D1-4474-BF94-8B9F928F29A6}" type="slidenum">
              <a:rPr lang="en-US"/>
              <a:pPr/>
              <a:t>79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You may prefer to display </a:t>
            </a:r>
            <a:r>
              <a:rPr lang="en-US">
                <a:solidFill>
                  <a:srgbClr val="000000"/>
                </a:solidFill>
                <a:latin typeface="Lucida Grande" charset="0"/>
              </a:rPr>
              <a:t>StandardPlan.pdf</a:t>
            </a: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62C26-BFB9-412E-871A-A23761E89E84}" type="slidenum">
              <a:rPr lang="en-US"/>
              <a:pPr/>
              <a:t>80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“logically include” a list of test cases will typically mean “linked to”.  </a:t>
            </a:r>
          </a:p>
          <a:p>
            <a:r>
              <a:rPr lang="en-US"/>
              <a:t>A test design specification may be produced first, before the test cases exist,</a:t>
            </a:r>
          </a:p>
          <a:p>
            <a:r>
              <a:rPr lang="en-US"/>
              <a:t>but  they are linked together as test cases are produced.  That is, one should be </a:t>
            </a:r>
          </a:p>
          <a:p>
            <a:r>
              <a:rPr lang="en-US"/>
              <a:t>able to navigate from test design specification to test cases, or from test cases to </a:t>
            </a:r>
          </a:p>
          <a:p>
            <a:r>
              <a:rPr lang="en-US"/>
              <a:t>test design specification, although they may be distinct documents.  </a:t>
            </a:r>
          </a:p>
          <a:p>
            <a:endParaRPr lang="en-US"/>
          </a:p>
          <a:p>
            <a:r>
              <a:rPr lang="en-US"/>
              <a:t>You may wish to display </a:t>
            </a:r>
            <a:r>
              <a:rPr lang="en-US">
                <a:solidFill>
                  <a:srgbClr val="000000"/>
                </a:solidFill>
                <a:latin typeface="Lucida Grande" charset="0"/>
              </a:rPr>
              <a:t>ChipmunkTestDesignSpecification.pdf</a:t>
            </a: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46AC3-7CDC-45CF-BFC5-FD0E9537F476}" type="slidenum">
              <a:rPr lang="en-US"/>
              <a:pPr/>
              <a:t>81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may wish to display </a:t>
            </a:r>
            <a:r>
              <a:rPr lang="en-US">
                <a:solidFill>
                  <a:srgbClr val="000000"/>
                </a:solidFill>
                <a:latin typeface="Lucida Grande" charset="0"/>
              </a:rPr>
              <a:t>ChipmunkTestCaseSpecificationpdf.pdf</a:t>
            </a: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  <a:p>
            <a:endParaRPr lang="en-US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4EB83-E0E7-4DB7-881A-5B376C9AE506}" type="slidenum">
              <a:rPr lang="en-US"/>
              <a:pPr/>
              <a:t>26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(in  a very waterfall-like schedule) we see an example of a critical path that we would like to improve, </a:t>
            </a:r>
          </a:p>
          <a:p>
            <a:r>
              <a:rPr lang="en-US"/>
              <a:t>so that we are not so vulnerable to any schedule slippage. </a:t>
            </a:r>
          </a:p>
          <a:p>
            <a:endParaRPr lang="en-US"/>
          </a:p>
          <a:p>
            <a:r>
              <a:rPr lang="en-US"/>
              <a:t>We can see that designing and executing tests are on the critical path.  Factoring them can improve the schedule.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BC1EE-C234-4610-9429-A791CAF0409E}" type="slidenum">
              <a:rPr lang="en-US"/>
              <a:pPr/>
              <a:t>85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0F8BD-3AF1-4727-A7E7-018BB5765B16}" type="slidenum">
              <a:rPr lang="en-US"/>
              <a:pPr/>
              <a:t>27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By factoring “design and execute tests” into a test design activity and a test execution activity, </a:t>
            </a:r>
          </a:p>
          <a:p>
            <a:r>
              <a:rPr lang="en-US"/>
              <a:t>we can move the design tasks earlier in the schedule, and provide much more schedule flexibility. </a:t>
            </a:r>
          </a:p>
          <a:p>
            <a:endParaRPr lang="en-US"/>
          </a:p>
          <a:p>
            <a:r>
              <a:rPr lang="en-US"/>
              <a:t>The refactored schedule now has too much effort concentrated in mid-February, so next </a:t>
            </a:r>
          </a:p>
          <a:p>
            <a:r>
              <a:rPr lang="en-US"/>
              <a:t>we should level it out a bit ...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3C511-CAEC-4908-9BBC-9F70219A1E6A}" type="slidenum">
              <a:rPr lang="en-US"/>
              <a:pPr/>
              <a:t>28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r>
              <a:rPr lang="en-US"/>
              <a:t>Here we level the effort out, respecting dependences (drawn here as arrows).</a:t>
            </a:r>
          </a:p>
          <a:p>
            <a:endParaRPr lang="en-US"/>
          </a:p>
          <a:p>
            <a:r>
              <a:rPr lang="en-US"/>
              <a:t>We could do much more by breaking “Analysis and design” and “code and integration” into </a:t>
            </a:r>
          </a:p>
          <a:p>
            <a:r>
              <a:rPr lang="en-US"/>
              <a:t>smaller parts, and interspersing test execution as well as test design with the design and </a:t>
            </a:r>
          </a:p>
          <a:p>
            <a:r>
              <a:rPr lang="en-US"/>
              <a:t>construction effort.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0699E-AF24-4C10-A33B-519E5AD948C6}" type="slidenum">
              <a:rPr lang="en-US"/>
              <a:pPr/>
              <a:t>29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Here we summarize the overall rescheduling - </a:t>
            </a:r>
          </a:p>
          <a:p>
            <a:r>
              <a:rPr lang="en-US"/>
              <a:t>   Critical schedule before refactoring</a:t>
            </a:r>
          </a:p>
          <a:p>
            <a:r>
              <a:rPr lang="en-US"/>
              <a:t>   Refactoring and scheduling without respect to resources</a:t>
            </a:r>
          </a:p>
          <a:p>
            <a:r>
              <a:rPr lang="en-US"/>
              <a:t>   Leveling the effort to use limited resources (people)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477000"/>
            <a:ext cx="3200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2007 Mauro Pezzè &amp; Michal Young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Ch 20, slide </a:t>
            </a:r>
            <a:fld id="{A0BEF40E-DE4F-41B0-BECF-6136B28C0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30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E7228B-E287-469C-9CB3-6B36E77686A2}" type="datetimeFigureOut">
              <a:rPr lang="en-US" smtClean="0"/>
              <a:pPr/>
              <a:t>08-Oct-18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9864B7-E84D-4436-BDA5-78E298971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Mr. C. R. Belavi</a:t>
            </a:r>
            <a:endParaRPr lang="en-US" dirty="0" smtClean="0"/>
          </a:p>
          <a:p>
            <a:r>
              <a:rPr lang="en-US" dirty="0" smtClean="0"/>
              <a:t>Asst. </a:t>
            </a:r>
            <a:r>
              <a:rPr lang="en-US" dirty="0" smtClean="0"/>
              <a:t>Professor, HSIT, NIDASOSHI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8</a:t>
            </a:r>
            <a:br>
              <a:rPr lang="en-US" dirty="0" smtClean="0"/>
            </a:br>
            <a:r>
              <a:rPr lang="en-US" dirty="0" smtClean="0"/>
              <a:t>Planning and Monitoring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7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Lessons of past experience</a:t>
            </a:r>
          </a:p>
          <a:p>
            <a:pPr marL="0" indent="0">
              <a:buNone/>
            </a:pPr>
            <a:r>
              <a:rPr lang="en-US" dirty="0"/>
              <a:t>– an organizational asset built and refined over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Body of explicit knowledge</a:t>
            </a:r>
          </a:p>
          <a:p>
            <a:pPr marL="0" indent="0">
              <a:buNone/>
            </a:pPr>
            <a:r>
              <a:rPr lang="en-US" dirty="0"/>
              <a:t>– more valuable than islands of individual competence</a:t>
            </a:r>
          </a:p>
          <a:p>
            <a:pPr marL="0" indent="0">
              <a:buNone/>
            </a:pPr>
            <a:r>
              <a:rPr lang="en-US" dirty="0"/>
              <a:t>– amenable to improvement</a:t>
            </a:r>
          </a:p>
          <a:p>
            <a:pPr marL="0" indent="0">
              <a:buNone/>
            </a:pPr>
            <a:r>
              <a:rPr lang="en-US" dirty="0"/>
              <a:t>– reduces vulnerability to organizational change (e.g.,</a:t>
            </a:r>
          </a:p>
          <a:p>
            <a:pPr marL="0" indent="0">
              <a:buNone/>
            </a:pPr>
            <a:r>
              <a:rPr lang="en-US" dirty="0"/>
              <a:t>loss of key individuals)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Essential for</a:t>
            </a:r>
          </a:p>
          <a:p>
            <a:pPr marL="0" indent="0">
              <a:buNone/>
            </a:pPr>
            <a:r>
              <a:rPr lang="en-US" dirty="0"/>
              <a:t>– avoiding recurring errors</a:t>
            </a:r>
          </a:p>
          <a:p>
            <a:pPr marL="0" indent="0">
              <a:buNone/>
            </a:pPr>
            <a:r>
              <a:rPr lang="en-US" dirty="0"/>
              <a:t>– maintaining consistency of the process</a:t>
            </a:r>
          </a:p>
          <a:p>
            <a:pPr marL="0" indent="0">
              <a:buNone/>
            </a:pPr>
            <a:r>
              <a:rPr lang="en-US" dirty="0"/>
              <a:t>– increasing development efficiency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and Analysis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3876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05400"/>
          </a:xfrm>
        </p:spPr>
        <p:txBody>
          <a:bodyPr>
            <a:noAutofit/>
          </a:bodyPr>
          <a:lstStyle/>
          <a:p>
            <a:r>
              <a:rPr lang="en-US" sz="1600" dirty="0"/>
              <a:t>Structure and size</a:t>
            </a:r>
          </a:p>
          <a:p>
            <a:pPr marL="0" indent="0">
              <a:buNone/>
            </a:pPr>
            <a:r>
              <a:rPr lang="en-US" sz="1600" dirty="0"/>
              <a:t>– example</a:t>
            </a:r>
          </a:p>
          <a:p>
            <a:pPr marL="0" indent="0">
              <a:buNone/>
            </a:pPr>
            <a:r>
              <a:rPr lang="en-US" sz="1600" dirty="0" smtClean="0"/>
              <a:t>Distinct </a:t>
            </a:r>
            <a:r>
              <a:rPr lang="en-US" sz="1600" dirty="0"/>
              <a:t>quality groups in large organizations, overlapping of </a:t>
            </a:r>
            <a:r>
              <a:rPr lang="en-US" sz="1600" dirty="0" smtClean="0"/>
              <a:t>roles in </a:t>
            </a:r>
            <a:r>
              <a:rPr lang="en-US" sz="1600" dirty="0"/>
              <a:t>smaller </a:t>
            </a:r>
            <a:r>
              <a:rPr lang="en-US" sz="1600" dirty="0" smtClean="0"/>
              <a:t>organizations• </a:t>
            </a:r>
            <a:r>
              <a:rPr lang="en-US" sz="1600" dirty="0"/>
              <a:t>greater reliance on documents in large than small organizations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smtClean="0"/>
              <a:t>•  Overall </a:t>
            </a:r>
            <a:r>
              <a:rPr lang="en-US" sz="1600" dirty="0"/>
              <a:t>process</a:t>
            </a:r>
          </a:p>
          <a:p>
            <a:pPr marL="0" indent="0">
              <a:buNone/>
            </a:pPr>
            <a:r>
              <a:rPr lang="en-US" sz="1600" dirty="0"/>
              <a:t>– example</a:t>
            </a:r>
          </a:p>
          <a:p>
            <a:pPr marL="0" indent="0">
              <a:buNone/>
            </a:pPr>
            <a:r>
              <a:rPr lang="en-US" sz="1600" dirty="0" smtClean="0"/>
              <a:t>Cleanroom </a:t>
            </a:r>
            <a:r>
              <a:rPr lang="en-US" sz="1600" dirty="0"/>
              <a:t>requires statistical testing and forbids unit testing</a:t>
            </a:r>
          </a:p>
          <a:p>
            <a:pPr marL="0" indent="0">
              <a:buNone/>
            </a:pPr>
            <a:r>
              <a:rPr lang="en-US" sz="1600" dirty="0"/>
              <a:t>– fits with tight, formal specs and emphasis on reliability</a:t>
            </a:r>
          </a:p>
          <a:p>
            <a:pPr marL="0" indent="0">
              <a:buNone/>
            </a:pPr>
            <a:r>
              <a:rPr lang="en-US" sz="1600" dirty="0"/>
              <a:t>X</a:t>
            </a:r>
            <a:r>
              <a:rPr lang="en-US" sz="1600" dirty="0" smtClean="0"/>
              <a:t>P </a:t>
            </a:r>
            <a:r>
              <a:rPr lang="en-US" sz="1600" dirty="0"/>
              <a:t>prescribes “test first” and pair programming</a:t>
            </a:r>
          </a:p>
          <a:p>
            <a:pPr marL="0" indent="0">
              <a:buNone/>
            </a:pPr>
            <a:r>
              <a:rPr lang="en-US" sz="1600" dirty="0"/>
              <a:t>– fits with fluid specifications and rapid </a:t>
            </a:r>
            <a:r>
              <a:rPr lang="en-US" sz="1600" dirty="0" smtClean="0"/>
              <a:t>evolution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• Application domain</a:t>
            </a:r>
          </a:p>
          <a:p>
            <a:pPr marL="0" indent="0">
              <a:buNone/>
            </a:pPr>
            <a:r>
              <a:rPr lang="en-US" sz="1600" dirty="0"/>
              <a:t>– example</a:t>
            </a:r>
          </a:p>
          <a:p>
            <a:pPr marL="0" indent="0">
              <a:buNone/>
            </a:pPr>
            <a:r>
              <a:rPr lang="en-US" sz="1600" dirty="0" smtClean="0"/>
              <a:t>Safety </a:t>
            </a:r>
            <a:r>
              <a:rPr lang="en-US" sz="1600" dirty="0"/>
              <a:t>critical domains may impose particular quality </a:t>
            </a:r>
            <a:r>
              <a:rPr lang="en-US" sz="1600" dirty="0" smtClean="0"/>
              <a:t>objectives and </a:t>
            </a:r>
            <a:r>
              <a:rPr lang="en-US" sz="1600" dirty="0"/>
              <a:t>require documentation for certification (</a:t>
            </a:r>
            <a:r>
              <a:rPr lang="en-US" sz="1600" dirty="0" err="1" smtClean="0"/>
              <a:t>e.g,RTCA</a:t>
            </a:r>
            <a:r>
              <a:rPr lang="en-US" sz="1600" dirty="0" smtClean="0"/>
              <a:t>/DO-178B standard </a:t>
            </a:r>
            <a:r>
              <a:rPr lang="en-US" sz="1600" dirty="0"/>
              <a:t>requires MC/DC coverage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in Fitting a Strategy to</a:t>
            </a:r>
            <a:br>
              <a:rPr lang="en-US" dirty="0"/>
            </a:br>
            <a:r>
              <a:rPr lang="en-US" dirty="0"/>
              <a:t>an Organization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458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Cleanroom process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SRET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Extreme Programming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Contents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8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Cleanroom process Model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38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29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Introduced by IBM in the year 1980s.</a:t>
            </a:r>
          </a:p>
          <a:p>
            <a:r>
              <a:rPr lang="en-US" dirty="0" smtClean="0"/>
              <a:t>Cleanroom process involves two teams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1)Development Team.</a:t>
            </a:r>
          </a:p>
          <a:p>
            <a:pPr marL="0" indent="0">
              <a:buNone/>
            </a:pPr>
            <a:r>
              <a:rPr lang="en-US" dirty="0" smtClean="0"/>
              <a:t>2)Quality Team.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Five major activities</a:t>
            </a:r>
          </a:p>
          <a:p>
            <a:pPr marL="0" indent="0">
              <a:buNone/>
            </a:pPr>
            <a:r>
              <a:rPr lang="en-US" dirty="0" smtClean="0"/>
              <a:t>1)Specification</a:t>
            </a:r>
          </a:p>
          <a:p>
            <a:pPr marL="0" indent="0">
              <a:buNone/>
            </a:pPr>
            <a:r>
              <a:rPr lang="en-US" dirty="0" smtClean="0"/>
              <a:t>2)Planning</a:t>
            </a:r>
          </a:p>
          <a:p>
            <a:pPr marL="0" indent="0">
              <a:buNone/>
            </a:pPr>
            <a:r>
              <a:rPr lang="en-US" dirty="0" smtClean="0"/>
              <a:t>3)Design and verification</a:t>
            </a:r>
          </a:p>
          <a:p>
            <a:pPr marL="0" indent="0">
              <a:buNone/>
            </a:pPr>
            <a:r>
              <a:rPr lang="en-US" dirty="0" smtClean="0"/>
              <a:t>4)Quality certification</a:t>
            </a:r>
          </a:p>
          <a:p>
            <a:pPr marL="0" indent="0">
              <a:buNone/>
            </a:pPr>
            <a:r>
              <a:rPr lang="en-US" dirty="0" smtClean="0"/>
              <a:t>5)feedback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Cleanroom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6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SRET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5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reliability engineering test(SRET)</a:t>
            </a:r>
          </a:p>
          <a:p>
            <a:r>
              <a:rPr lang="en-US" dirty="0" smtClean="0"/>
              <a:t>Develop at AT&amp;T in 1990’s</a:t>
            </a:r>
          </a:p>
          <a:p>
            <a:r>
              <a:rPr lang="en-US" dirty="0" smtClean="0"/>
              <a:t>Assumes spiral development process after each coil of the spiral rigorous testing activities is done.</a:t>
            </a:r>
          </a:p>
          <a:p>
            <a:r>
              <a:rPr lang="en-US" dirty="0" smtClean="0"/>
              <a:t>SRET identifies two main types of testing </a:t>
            </a:r>
          </a:p>
          <a:p>
            <a:pPr marL="0" indent="0">
              <a:buNone/>
            </a:pPr>
            <a:r>
              <a:rPr lang="en-US" dirty="0" smtClean="0"/>
              <a:t>1)Development testing 2)Certification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SRET includes seven main steps: Two decision Making and Five core steps : Define necessary reliability, develop operational profile, prepare for testing, Execute test, Interpret failure data.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2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Extreme Programming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81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1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includes requirement analysis and </a:t>
            </a:r>
            <a:r>
              <a:rPr lang="en-US" smtClean="0"/>
              <a:t>acceptance testing.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programming 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6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and Analysis Plans</a:t>
            </a:r>
          </a:p>
          <a:p>
            <a:endParaRPr lang="en-US" dirty="0"/>
          </a:p>
          <a:p>
            <a:r>
              <a:rPr lang="en-US" dirty="0"/>
              <a:t>Risk Planning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5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Planning and Monitoring the Process, Documenting Analysis and Test: </a:t>
            </a:r>
            <a:r>
              <a:rPr lang="en-US" dirty="0"/>
              <a:t>Quality and process, Test and analysis strategies and plans, Risk planning,</a:t>
            </a:r>
            <a:r>
              <a:rPr lang="en-US" b="1" dirty="0"/>
              <a:t> </a:t>
            </a:r>
            <a:r>
              <a:rPr lang="en-US" dirty="0"/>
              <a:t>Monitoring the process, Improving the process, The quality team, Organizing</a:t>
            </a:r>
            <a:r>
              <a:rPr lang="en-US" b="1" dirty="0"/>
              <a:t> </a:t>
            </a:r>
            <a:r>
              <a:rPr lang="en-US" dirty="0"/>
              <a:t>documents, Test strategy document, Analysis and test plan, Test design specifications documents, Test and analysis reports.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UNIT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following questions:</a:t>
            </a:r>
          </a:p>
          <a:p>
            <a:r>
              <a:rPr lang="en-US" dirty="0" smtClean="0"/>
              <a:t>What </a:t>
            </a:r>
            <a:r>
              <a:rPr lang="en-US" dirty="0"/>
              <a:t>quality activities will be carried out?</a:t>
            </a:r>
          </a:p>
          <a:p>
            <a:r>
              <a:rPr lang="en-US" dirty="0" smtClean="0"/>
              <a:t> </a:t>
            </a:r>
            <a:r>
              <a:rPr lang="en-US" dirty="0"/>
              <a:t>What are the dependencies among the </a:t>
            </a:r>
            <a:r>
              <a:rPr lang="en-US" dirty="0" smtClean="0"/>
              <a:t>quality activities </a:t>
            </a:r>
            <a:r>
              <a:rPr lang="en-US" dirty="0"/>
              <a:t>and between quality and </a:t>
            </a:r>
            <a:r>
              <a:rPr lang="en-US" dirty="0" smtClean="0"/>
              <a:t>other development activities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resources are needed and how will </a:t>
            </a:r>
            <a:r>
              <a:rPr lang="en-US" dirty="0" smtClean="0"/>
              <a:t>they be </a:t>
            </a:r>
            <a:r>
              <a:rPr lang="en-US" dirty="0"/>
              <a:t>allocated?</a:t>
            </a:r>
          </a:p>
          <a:p>
            <a:r>
              <a:rPr lang="en-US" dirty="0" smtClean="0"/>
              <a:t>How </a:t>
            </a:r>
            <a:r>
              <a:rPr lang="en-US" dirty="0"/>
              <a:t>will both the process and the product </a:t>
            </a:r>
            <a:r>
              <a:rPr lang="en-US" dirty="0" smtClean="0"/>
              <a:t>be monitored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and Analysis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90600" y="6477000"/>
            <a:ext cx="32004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2007 Mauro Pezzè &amp; Michal Young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 Ch 20, slide </a:t>
            </a:r>
            <a:fld id="{2B0CE453-CB48-4F2A-BABE-3F5C2D5E0CE5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Elements of a Plan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Items and features to be verified</a:t>
            </a:r>
          </a:p>
          <a:p>
            <a:pPr lvl="1"/>
            <a:r>
              <a:rPr lang="en-US"/>
              <a:t>Scope and target of the plan </a:t>
            </a:r>
          </a:p>
          <a:p>
            <a:r>
              <a:rPr lang="en-US"/>
              <a:t>Activities and resources</a:t>
            </a:r>
          </a:p>
          <a:p>
            <a:pPr lvl="1"/>
            <a:r>
              <a:rPr lang="en-US"/>
              <a:t>Constraints imposed by resources on activities</a:t>
            </a:r>
          </a:p>
          <a:p>
            <a:r>
              <a:rPr lang="en-US"/>
              <a:t>Approaches to be followed</a:t>
            </a:r>
          </a:p>
          <a:p>
            <a:pPr lvl="1"/>
            <a:r>
              <a:rPr lang="en-US"/>
              <a:t>Methods and tools</a:t>
            </a:r>
          </a:p>
          <a:p>
            <a:r>
              <a:rPr lang="en-US"/>
              <a:t>Criteria for evaluating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8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Goals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Expressed as properties satisfied by the product </a:t>
            </a:r>
          </a:p>
          <a:p>
            <a:pPr lvl="1"/>
            <a:r>
              <a:rPr lang="en-US"/>
              <a:t>must include metrics to be monitored during the project  </a:t>
            </a:r>
          </a:p>
          <a:p>
            <a:pPr lvl="1"/>
            <a:r>
              <a:rPr lang="en-US" i="1"/>
              <a:t>example:</a:t>
            </a:r>
            <a:r>
              <a:rPr lang="en-US"/>
              <a:t> before entering acceptance testing, the product must pass comprehensive system testing with no critical or severe failures</a:t>
            </a:r>
          </a:p>
          <a:p>
            <a:pPr lvl="1"/>
            <a:r>
              <a:rPr lang="en-US"/>
              <a:t>not all details are available in the early stages of development</a:t>
            </a:r>
          </a:p>
          <a:p>
            <a:r>
              <a:rPr lang="en-US"/>
              <a:t>Initial plan</a:t>
            </a:r>
          </a:p>
          <a:p>
            <a:pPr lvl="1"/>
            <a:r>
              <a:rPr lang="en-US"/>
              <a:t>based on incomplete information</a:t>
            </a:r>
          </a:p>
          <a:p>
            <a:pPr lvl="1"/>
            <a:r>
              <a:rPr lang="en-US"/>
              <a:t>incrementally refined</a:t>
            </a:r>
          </a:p>
        </p:txBody>
      </p:sp>
    </p:spTree>
    <p:extLst>
      <p:ext uri="{BB962C8B-B14F-4D97-AF65-F5344CB8AC3E}">
        <p14:creationId xmlns:p14="http://schemas.microsoft.com/office/powerpoint/2010/main" xmlns="" val="6987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Schedule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Initially based 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quality strategy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past experience </a:t>
            </a:r>
          </a:p>
          <a:p>
            <a:pPr>
              <a:lnSpc>
                <a:spcPct val="90000"/>
              </a:lnSpc>
            </a:pPr>
            <a:r>
              <a:rPr lang="en-US" sz="2400"/>
              <a:t>Breaks large tasks into subtasks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refine as process advances</a:t>
            </a:r>
          </a:p>
          <a:p>
            <a:pPr>
              <a:lnSpc>
                <a:spcPct val="90000"/>
              </a:lnSpc>
            </a:pPr>
            <a:r>
              <a:rPr lang="en-US" sz="2400"/>
              <a:t>Includes dependencies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among quality activities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between quality and development activities</a:t>
            </a:r>
          </a:p>
          <a:p>
            <a:pPr>
              <a:lnSpc>
                <a:spcPct val="90000"/>
              </a:lnSpc>
            </a:pPr>
            <a:r>
              <a:rPr lang="en-US" sz="2400"/>
              <a:t>Guidelines and objectives: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schedule activities for steady effort and continuous progress and evaluation without delaying development activities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schedule activities as early as possible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increase process visibility  (how do we know we’re on track?)</a:t>
            </a:r>
          </a:p>
        </p:txBody>
      </p:sp>
    </p:spTree>
    <p:extLst>
      <p:ext uri="{BB962C8B-B14F-4D97-AF65-F5344CB8AC3E}">
        <p14:creationId xmlns:p14="http://schemas.microsoft.com/office/powerpoint/2010/main" xmlns="" val="984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90600" y="6477000"/>
            <a:ext cx="32004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2007 Mauro Pezzè &amp; Michal Young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 Ch 20, slide </a:t>
            </a:r>
            <a:fld id="{F6DA5EEA-00E1-49E5-9432-997EE22E6F29}" type="slidenum">
              <a:rPr lang="en-US"/>
              <a:pPr/>
              <a:t>24</a:t>
            </a:fld>
            <a:endParaRPr lang="en-US"/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it-IT" sz="3000" b="1">
              <a:solidFill>
                <a:schemeClr val="tx2"/>
              </a:solidFill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96963"/>
          </a:xfrm>
        </p:spPr>
        <p:txBody>
          <a:bodyPr/>
          <a:lstStyle/>
          <a:p>
            <a:r>
              <a:rPr lang="it-IT" sz="3200"/>
              <a:t>Sample Schedule</a:t>
            </a:r>
          </a:p>
        </p:txBody>
      </p:sp>
      <p:graphicFrame>
        <p:nvGraphicFramePr>
          <p:cNvPr id="1433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143000"/>
          <a:ext cx="7391400" cy="5168900"/>
        </p:xfrm>
        <a:graphic>
          <a:graphicData uri="http://schemas.openxmlformats.org/presentationml/2006/ole">
            <p:oleObj spid="_x0000_s1045" name="Visio" r:id="rId4" imgW="11583448" imgH="810101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416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 Risk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r>
              <a:rPr lang="en-US" sz="2400" i="1"/>
              <a:t>critical path</a:t>
            </a:r>
            <a:r>
              <a:rPr lang="en-US" sz="2400"/>
              <a:t> = chain of activities that must be completed in sequence and that have maximum overall duration</a:t>
            </a:r>
          </a:p>
          <a:p>
            <a:pPr lvl="1"/>
            <a:r>
              <a:rPr lang="en-US" sz="2000"/>
              <a:t>Schedule critical tasks and tasks that depend on critical tasks as early as possible to</a:t>
            </a:r>
          </a:p>
          <a:p>
            <a:pPr lvl="2"/>
            <a:r>
              <a:rPr lang="en-US" sz="1800"/>
              <a:t>provide schedule slack </a:t>
            </a:r>
          </a:p>
          <a:p>
            <a:pPr lvl="2"/>
            <a:r>
              <a:rPr lang="en-US" sz="1800"/>
              <a:t>prevent delay in starting critical tasks</a:t>
            </a:r>
          </a:p>
          <a:p>
            <a:r>
              <a:rPr lang="en-US" sz="2400" i="1"/>
              <a:t>critical dependence =</a:t>
            </a:r>
            <a:r>
              <a:rPr lang="en-US" sz="2400"/>
              <a:t> task on a critical path scheduled immediately after some other task on the critical path</a:t>
            </a:r>
          </a:p>
          <a:p>
            <a:pPr lvl="1"/>
            <a:r>
              <a:rPr lang="en-US" sz="2000"/>
              <a:t>May occur with tasks outside the quality plan </a:t>
            </a:r>
            <a:br>
              <a:rPr lang="en-US" sz="2000"/>
            </a:br>
            <a:r>
              <a:rPr lang="en-US" sz="2000"/>
              <a:t>(part of the project plan)</a:t>
            </a:r>
          </a:p>
          <a:p>
            <a:pPr lvl="1"/>
            <a:r>
              <a:rPr lang="en-US" sz="2000"/>
              <a:t>Reduce critical dependences by decomposing tasks on critical path, factoring out subtasks that can be performed earlier</a:t>
            </a:r>
          </a:p>
        </p:txBody>
      </p:sp>
    </p:spTree>
    <p:extLst>
      <p:ext uri="{BB962C8B-B14F-4D97-AF65-F5344CB8AC3E}">
        <p14:creationId xmlns:p14="http://schemas.microsoft.com/office/powerpoint/2010/main" xmlns="" val="16342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2007 Mauro Pezzè &amp; Michal Young</a:t>
            </a:r>
          </a:p>
        </p:txBody>
      </p:sp>
      <p:sp>
        <p:nvSpPr>
          <p:cNvPr id="1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Ch 20, slide </a:t>
            </a:r>
            <a:fld id="{FFF44DDB-C173-44A5-8CB0-6535CF098177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145565" name="Group 157"/>
          <p:cNvGraphicFramePr>
            <a:graphicFrameLocks noGrp="1"/>
          </p:cNvGraphicFramePr>
          <p:nvPr>
            <p:ph idx="4294967295"/>
          </p:nvPr>
        </p:nvGraphicFramePr>
        <p:xfrm>
          <a:off x="609600" y="1524000"/>
          <a:ext cx="8017193" cy="3733803"/>
        </p:xfrm>
        <a:graphic>
          <a:graphicData uri="http://schemas.openxmlformats.org/drawingml/2006/table">
            <a:tbl>
              <a:tblPr/>
              <a:tblGrid>
                <a:gridCol w="1830388"/>
                <a:gridCol w="208280"/>
                <a:gridCol w="977900"/>
                <a:gridCol w="1000125"/>
                <a:gridCol w="1000125"/>
                <a:gridCol w="1001713"/>
                <a:gridCol w="998537"/>
                <a:gridCol w="10001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Task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January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Febrary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ebuchet MS" pitchFamily="48" charset="0"/>
                        </a:rPr>
                        <a:t>CRITICAL SCHEDULE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Project start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Analysis and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Code and integration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Design and execute subsystem tests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Design and execute system tests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Produce user documentation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Product delivery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1" name="Rectangle 103"/>
          <p:cNvSpPr>
            <a:spLocks noChangeArrowheads="1"/>
          </p:cNvSpPr>
          <p:nvPr/>
        </p:nvSpPr>
        <p:spPr bwMode="auto">
          <a:xfrm>
            <a:off x="2743200" y="2895600"/>
            <a:ext cx="1260475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3" name="Rectangle 105"/>
          <p:cNvSpPr>
            <a:spLocks noChangeArrowheads="1"/>
          </p:cNvSpPr>
          <p:nvPr/>
        </p:nvSpPr>
        <p:spPr bwMode="auto">
          <a:xfrm>
            <a:off x="4021138" y="4616450"/>
            <a:ext cx="1084262" cy="730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5517" name="AutoShape 109"/>
          <p:cNvCxnSpPr>
            <a:cxnSpLocks noChangeShapeType="1"/>
            <a:stCxn id="145511" idx="3"/>
            <a:endCxn id="145513" idx="1"/>
          </p:cNvCxnSpPr>
          <p:nvPr/>
        </p:nvCxnSpPr>
        <p:spPr bwMode="auto">
          <a:xfrm>
            <a:off x="4003675" y="2933700"/>
            <a:ext cx="17463" cy="1719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512" name="Rectangle 104"/>
          <p:cNvSpPr>
            <a:spLocks noChangeArrowheads="1"/>
          </p:cNvSpPr>
          <p:nvPr/>
        </p:nvSpPr>
        <p:spPr bwMode="auto">
          <a:xfrm>
            <a:off x="4003675" y="3200400"/>
            <a:ext cx="2016125" cy="714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5515" name="AutoShape 107"/>
          <p:cNvCxnSpPr>
            <a:cxnSpLocks noChangeShapeType="1"/>
            <a:stCxn id="145512" idx="3"/>
            <a:endCxn id="145552" idx="1"/>
          </p:cNvCxnSpPr>
          <p:nvPr/>
        </p:nvCxnSpPr>
        <p:spPr bwMode="auto">
          <a:xfrm>
            <a:off x="6019800" y="3236913"/>
            <a:ext cx="0" cy="388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516" name="AutoShape 108"/>
          <p:cNvCxnSpPr>
            <a:cxnSpLocks noChangeShapeType="1"/>
            <a:stCxn id="145552" idx="3"/>
            <a:endCxn id="145554" idx="1"/>
          </p:cNvCxnSpPr>
          <p:nvPr/>
        </p:nvCxnSpPr>
        <p:spPr bwMode="auto">
          <a:xfrm>
            <a:off x="6934200" y="3625850"/>
            <a:ext cx="0" cy="601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552" name="Rectangle 144"/>
          <p:cNvSpPr>
            <a:spLocks noChangeArrowheads="1"/>
          </p:cNvSpPr>
          <p:nvPr/>
        </p:nvSpPr>
        <p:spPr bwMode="auto">
          <a:xfrm>
            <a:off x="6019800" y="3581400"/>
            <a:ext cx="914400" cy="889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54" name="Rectangle 146"/>
          <p:cNvSpPr>
            <a:spLocks noChangeArrowheads="1"/>
          </p:cNvSpPr>
          <p:nvPr/>
        </p:nvSpPr>
        <p:spPr bwMode="auto">
          <a:xfrm>
            <a:off x="6934200" y="4189413"/>
            <a:ext cx="457200" cy="746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58" name="Rectangle 150"/>
          <p:cNvSpPr>
            <a:spLocks noChangeArrowheads="1"/>
          </p:cNvSpPr>
          <p:nvPr/>
        </p:nvSpPr>
        <p:spPr bwMode="auto">
          <a:xfrm>
            <a:off x="228600" y="4572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rgbClr val="000080"/>
              </a:solidFill>
              <a:latin typeface="Tahoma" pitchFamily="48" charset="0"/>
            </a:endParaRPr>
          </a:p>
        </p:txBody>
      </p:sp>
      <p:sp>
        <p:nvSpPr>
          <p:cNvPr id="145576" name="Rectangle 168"/>
          <p:cNvSpPr>
            <a:spLocks noChangeArrowheads="1"/>
          </p:cNvSpPr>
          <p:nvPr/>
        </p:nvSpPr>
        <p:spPr bwMode="auto">
          <a:xfrm>
            <a:off x="7391400" y="5029200"/>
            <a:ext cx="76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84" name="Rectangle 17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Reducing the Impact of Critical Paths</a:t>
            </a:r>
          </a:p>
        </p:txBody>
      </p:sp>
      <p:sp>
        <p:nvSpPr>
          <p:cNvPr id="145586" name="Rectangle 178"/>
          <p:cNvSpPr>
            <a:spLocks noChangeArrowheads="1"/>
          </p:cNvSpPr>
          <p:nvPr/>
        </p:nvSpPr>
        <p:spPr bwMode="auto">
          <a:xfrm>
            <a:off x="2667000" y="2514600"/>
            <a:ext cx="76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5587" name="AutoShape 179"/>
          <p:cNvCxnSpPr>
            <a:cxnSpLocks noChangeShapeType="1"/>
            <a:stCxn id="145586" idx="3"/>
            <a:endCxn id="145511" idx="1"/>
          </p:cNvCxnSpPr>
          <p:nvPr/>
        </p:nvCxnSpPr>
        <p:spPr bwMode="auto">
          <a:xfrm>
            <a:off x="2743200" y="25527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588" name="AutoShape 180"/>
          <p:cNvCxnSpPr>
            <a:cxnSpLocks noChangeShapeType="1"/>
            <a:stCxn id="145511" idx="3"/>
            <a:endCxn id="145512" idx="1"/>
          </p:cNvCxnSpPr>
          <p:nvPr/>
        </p:nvCxnSpPr>
        <p:spPr bwMode="auto">
          <a:xfrm>
            <a:off x="4003675" y="2933700"/>
            <a:ext cx="0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589" name="AutoShape 181"/>
          <p:cNvCxnSpPr>
            <a:cxnSpLocks noChangeShapeType="1"/>
            <a:stCxn id="145554" idx="3"/>
            <a:endCxn id="145576" idx="1"/>
          </p:cNvCxnSpPr>
          <p:nvPr/>
        </p:nvCxnSpPr>
        <p:spPr bwMode="auto">
          <a:xfrm>
            <a:off x="7391400" y="4227513"/>
            <a:ext cx="0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590" name="Rectangle 182"/>
          <p:cNvSpPr>
            <a:spLocks noChangeArrowheads="1"/>
          </p:cNvSpPr>
          <p:nvPr/>
        </p:nvSpPr>
        <p:spPr bwMode="auto">
          <a:xfrm>
            <a:off x="2667000" y="2208213"/>
            <a:ext cx="4800600" cy="7461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56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203" name="Group 171"/>
          <p:cNvGraphicFramePr>
            <a:graphicFrameLocks noGrp="1"/>
          </p:cNvGraphicFramePr>
          <p:nvPr>
            <p:ph idx="4294967295"/>
          </p:nvPr>
        </p:nvGraphicFramePr>
        <p:xfrm>
          <a:off x="609600" y="1524000"/>
          <a:ext cx="8017193" cy="4268790"/>
        </p:xfrm>
        <a:graphic>
          <a:graphicData uri="http://schemas.openxmlformats.org/drawingml/2006/table">
            <a:tbl>
              <a:tblPr/>
              <a:tblGrid>
                <a:gridCol w="1830388"/>
                <a:gridCol w="208280"/>
                <a:gridCol w="977900"/>
                <a:gridCol w="1000125"/>
                <a:gridCol w="1000125"/>
                <a:gridCol w="1001713"/>
                <a:gridCol w="998537"/>
                <a:gridCol w="10001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Task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January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Febrary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ebuchet MS" pitchFamily="48" charset="0"/>
                        </a:rPr>
                        <a:t>UNLIMITED RESOURCES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Project start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Analysis and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Code and integration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Design subsystem tests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Design system tests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Produce user documentation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Execute subsystem tests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Execute system tests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Product delivery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135" name="Rectangle 103"/>
          <p:cNvSpPr>
            <a:spLocks noChangeArrowheads="1"/>
          </p:cNvSpPr>
          <p:nvPr/>
        </p:nvSpPr>
        <p:spPr bwMode="auto">
          <a:xfrm>
            <a:off x="2743200" y="2895600"/>
            <a:ext cx="12954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136" name="Rectangle 104"/>
          <p:cNvSpPr>
            <a:spLocks noChangeArrowheads="1"/>
          </p:cNvSpPr>
          <p:nvPr/>
        </p:nvSpPr>
        <p:spPr bwMode="auto">
          <a:xfrm>
            <a:off x="4021138" y="4346575"/>
            <a:ext cx="1084262" cy="730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0137" name="AutoShape 105"/>
          <p:cNvCxnSpPr>
            <a:cxnSpLocks noChangeShapeType="1"/>
            <a:stCxn id="300135" idx="3"/>
            <a:endCxn id="300136" idx="1"/>
          </p:cNvCxnSpPr>
          <p:nvPr/>
        </p:nvCxnSpPr>
        <p:spPr bwMode="auto">
          <a:xfrm flipH="1">
            <a:off x="4021138" y="2933700"/>
            <a:ext cx="17462" cy="144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0138" name="Rectangle 106"/>
          <p:cNvSpPr>
            <a:spLocks noChangeArrowheads="1"/>
          </p:cNvSpPr>
          <p:nvPr/>
        </p:nvSpPr>
        <p:spPr bwMode="auto">
          <a:xfrm>
            <a:off x="4038600" y="3197225"/>
            <a:ext cx="20574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0139" name="AutoShape 107"/>
          <p:cNvCxnSpPr>
            <a:cxnSpLocks noChangeShapeType="1"/>
            <a:stCxn id="300135" idx="3"/>
            <a:endCxn id="300141" idx="1"/>
          </p:cNvCxnSpPr>
          <p:nvPr/>
        </p:nvCxnSpPr>
        <p:spPr bwMode="auto">
          <a:xfrm>
            <a:off x="4038600" y="29337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140" name="AutoShape 108"/>
          <p:cNvCxnSpPr>
            <a:cxnSpLocks noChangeShapeType="1"/>
            <a:stCxn id="300138" idx="3"/>
            <a:endCxn id="300142" idx="1"/>
          </p:cNvCxnSpPr>
          <p:nvPr/>
        </p:nvCxnSpPr>
        <p:spPr bwMode="auto">
          <a:xfrm>
            <a:off x="6096000" y="3235325"/>
            <a:ext cx="0" cy="160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0141" name="Rectangle 109"/>
          <p:cNvSpPr>
            <a:spLocks noChangeArrowheads="1"/>
          </p:cNvSpPr>
          <p:nvPr/>
        </p:nvSpPr>
        <p:spPr bwMode="auto">
          <a:xfrm>
            <a:off x="4038600" y="3581400"/>
            <a:ext cx="6096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142" name="Rectangle 110"/>
          <p:cNvSpPr>
            <a:spLocks noChangeArrowheads="1"/>
          </p:cNvSpPr>
          <p:nvPr/>
        </p:nvSpPr>
        <p:spPr bwMode="auto">
          <a:xfrm>
            <a:off x="6096000" y="4800600"/>
            <a:ext cx="2286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143" name="Rectangle 111"/>
          <p:cNvSpPr>
            <a:spLocks noChangeArrowheads="1"/>
          </p:cNvSpPr>
          <p:nvPr/>
        </p:nvSpPr>
        <p:spPr bwMode="auto">
          <a:xfrm>
            <a:off x="228600" y="4572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rgbClr val="000080"/>
              </a:solidFill>
              <a:latin typeface="Tahoma" pitchFamily="48" charset="0"/>
            </a:endParaRPr>
          </a:p>
        </p:txBody>
      </p:sp>
      <p:sp>
        <p:nvSpPr>
          <p:cNvPr id="300144" name="Rectangle 112"/>
          <p:cNvSpPr>
            <a:spLocks noChangeArrowheads="1"/>
          </p:cNvSpPr>
          <p:nvPr/>
        </p:nvSpPr>
        <p:spPr bwMode="auto">
          <a:xfrm>
            <a:off x="7391400" y="5562600"/>
            <a:ext cx="76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145" name="Rectangle 1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Reducing the Impact of Critical Paths</a:t>
            </a:r>
          </a:p>
        </p:txBody>
      </p:sp>
      <p:sp>
        <p:nvSpPr>
          <p:cNvPr id="300146" name="Rectangle 114"/>
          <p:cNvSpPr>
            <a:spLocks noChangeArrowheads="1"/>
          </p:cNvSpPr>
          <p:nvPr/>
        </p:nvSpPr>
        <p:spPr bwMode="auto">
          <a:xfrm>
            <a:off x="2667000" y="2514600"/>
            <a:ext cx="76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0147" name="AutoShape 115"/>
          <p:cNvCxnSpPr>
            <a:cxnSpLocks noChangeShapeType="1"/>
            <a:stCxn id="300146" idx="3"/>
            <a:endCxn id="300135" idx="1"/>
          </p:cNvCxnSpPr>
          <p:nvPr/>
        </p:nvCxnSpPr>
        <p:spPr bwMode="auto">
          <a:xfrm>
            <a:off x="2743200" y="25527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148" name="AutoShape 116"/>
          <p:cNvCxnSpPr>
            <a:cxnSpLocks noChangeShapeType="1"/>
            <a:stCxn id="300135" idx="3"/>
            <a:endCxn id="300138" idx="1"/>
          </p:cNvCxnSpPr>
          <p:nvPr/>
        </p:nvCxnSpPr>
        <p:spPr bwMode="auto">
          <a:xfrm>
            <a:off x="4038600" y="2933700"/>
            <a:ext cx="0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149" name="AutoShape 117"/>
          <p:cNvCxnSpPr>
            <a:cxnSpLocks noChangeShapeType="1"/>
            <a:stCxn id="300142" idx="3"/>
            <a:endCxn id="300202" idx="1"/>
          </p:cNvCxnSpPr>
          <p:nvPr/>
        </p:nvCxnSpPr>
        <p:spPr bwMode="auto">
          <a:xfrm>
            <a:off x="6324600" y="48387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0150" name="Rectangle 118"/>
          <p:cNvSpPr>
            <a:spLocks noChangeArrowheads="1"/>
          </p:cNvSpPr>
          <p:nvPr/>
        </p:nvSpPr>
        <p:spPr bwMode="auto">
          <a:xfrm>
            <a:off x="2667000" y="2208213"/>
            <a:ext cx="4800600" cy="7461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197" name="Rectangle 165"/>
          <p:cNvSpPr>
            <a:spLocks noChangeArrowheads="1"/>
          </p:cNvSpPr>
          <p:nvPr/>
        </p:nvSpPr>
        <p:spPr bwMode="auto">
          <a:xfrm>
            <a:off x="4038600" y="3962400"/>
            <a:ext cx="457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199" name="Rectangle 167"/>
          <p:cNvSpPr>
            <a:spLocks noChangeArrowheads="1"/>
          </p:cNvSpPr>
          <p:nvPr/>
        </p:nvSpPr>
        <p:spPr bwMode="auto">
          <a:xfrm>
            <a:off x="4332288" y="57912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>
              <a:spcBef>
                <a:spcPct val="20000"/>
              </a:spcBef>
            </a:pPr>
            <a:endParaRPr lang="en-US" sz="1200">
              <a:solidFill>
                <a:srgbClr val="1A4422"/>
              </a:solidFill>
              <a:latin typeface="Trebuchet MS" pitchFamily="48" charset="0"/>
            </a:endParaRPr>
          </a:p>
        </p:txBody>
      </p:sp>
      <p:cxnSp>
        <p:nvCxnSpPr>
          <p:cNvPr id="300201" name="AutoShape 169"/>
          <p:cNvCxnSpPr>
            <a:cxnSpLocks noChangeShapeType="1"/>
            <a:stCxn id="300135" idx="3"/>
            <a:endCxn id="300197" idx="1"/>
          </p:cNvCxnSpPr>
          <p:nvPr/>
        </p:nvCxnSpPr>
        <p:spPr bwMode="auto">
          <a:xfrm>
            <a:off x="4038600" y="293370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0202" name="Rectangle 170"/>
          <p:cNvSpPr>
            <a:spLocks noChangeArrowheads="1"/>
          </p:cNvSpPr>
          <p:nvPr/>
        </p:nvSpPr>
        <p:spPr bwMode="auto">
          <a:xfrm>
            <a:off x="6324600" y="5257800"/>
            <a:ext cx="2286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18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082" name="Group 2"/>
          <p:cNvGraphicFramePr>
            <a:graphicFrameLocks noGrp="1"/>
          </p:cNvGraphicFramePr>
          <p:nvPr>
            <p:ph idx="4294967295"/>
          </p:nvPr>
        </p:nvGraphicFramePr>
        <p:xfrm>
          <a:off x="609600" y="1524000"/>
          <a:ext cx="8017193" cy="4268790"/>
        </p:xfrm>
        <a:graphic>
          <a:graphicData uri="http://schemas.openxmlformats.org/drawingml/2006/table">
            <a:tbl>
              <a:tblPr/>
              <a:tblGrid>
                <a:gridCol w="1830388"/>
                <a:gridCol w="208280"/>
                <a:gridCol w="977900"/>
                <a:gridCol w="1000125"/>
                <a:gridCol w="1000125"/>
                <a:gridCol w="1001713"/>
                <a:gridCol w="998537"/>
                <a:gridCol w="10001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Task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January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Febrary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ebuchet MS" pitchFamily="48" charset="0"/>
                        </a:rPr>
                        <a:t>LIMITED RESOURCES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Project start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Analysis and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Code and integration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Design subsystem tests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Design system tests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Produce user documentation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Execute subsystem tests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Execute system tests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Product delivery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1A4422"/>
                        </a:solidFill>
                        <a:effectLst/>
                        <a:latin typeface="Trebuchet MS" pitchFamily="4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201" name="Rectangle 121"/>
          <p:cNvSpPr>
            <a:spLocks noChangeArrowheads="1"/>
          </p:cNvSpPr>
          <p:nvPr/>
        </p:nvSpPr>
        <p:spPr bwMode="auto">
          <a:xfrm>
            <a:off x="2743200" y="2895600"/>
            <a:ext cx="12954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02" name="Rectangle 122"/>
          <p:cNvSpPr>
            <a:spLocks noChangeArrowheads="1"/>
          </p:cNvSpPr>
          <p:nvPr/>
        </p:nvSpPr>
        <p:spPr bwMode="auto">
          <a:xfrm>
            <a:off x="5257800" y="4267200"/>
            <a:ext cx="1084263" cy="730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2203" name="AutoShape 123"/>
          <p:cNvCxnSpPr>
            <a:cxnSpLocks noChangeShapeType="1"/>
            <a:stCxn id="302201" idx="3"/>
            <a:endCxn id="302202" idx="1"/>
          </p:cNvCxnSpPr>
          <p:nvPr/>
        </p:nvCxnSpPr>
        <p:spPr bwMode="auto">
          <a:xfrm>
            <a:off x="4038600" y="2933700"/>
            <a:ext cx="1219200" cy="1370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2204" name="Rectangle 124"/>
          <p:cNvSpPr>
            <a:spLocks noChangeArrowheads="1"/>
          </p:cNvSpPr>
          <p:nvPr/>
        </p:nvSpPr>
        <p:spPr bwMode="auto">
          <a:xfrm>
            <a:off x="4038600" y="3197225"/>
            <a:ext cx="20574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2205" name="AutoShape 125"/>
          <p:cNvCxnSpPr>
            <a:cxnSpLocks noChangeShapeType="1"/>
            <a:stCxn id="302201" idx="3"/>
            <a:endCxn id="302207" idx="1"/>
          </p:cNvCxnSpPr>
          <p:nvPr/>
        </p:nvCxnSpPr>
        <p:spPr bwMode="auto">
          <a:xfrm>
            <a:off x="4038600" y="29337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206" name="AutoShape 126"/>
          <p:cNvCxnSpPr>
            <a:cxnSpLocks noChangeShapeType="1"/>
            <a:stCxn id="302204" idx="3"/>
            <a:endCxn id="302208" idx="1"/>
          </p:cNvCxnSpPr>
          <p:nvPr/>
        </p:nvCxnSpPr>
        <p:spPr bwMode="auto">
          <a:xfrm>
            <a:off x="6096000" y="3235325"/>
            <a:ext cx="304800" cy="160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2207" name="Rectangle 127"/>
          <p:cNvSpPr>
            <a:spLocks noChangeArrowheads="1"/>
          </p:cNvSpPr>
          <p:nvPr/>
        </p:nvSpPr>
        <p:spPr bwMode="auto">
          <a:xfrm>
            <a:off x="4038600" y="3581400"/>
            <a:ext cx="6096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08" name="Rectangle 128"/>
          <p:cNvSpPr>
            <a:spLocks noChangeArrowheads="1"/>
          </p:cNvSpPr>
          <p:nvPr/>
        </p:nvSpPr>
        <p:spPr bwMode="auto">
          <a:xfrm>
            <a:off x="6400800" y="4800600"/>
            <a:ext cx="2286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09" name="Rectangle 129"/>
          <p:cNvSpPr>
            <a:spLocks noChangeArrowheads="1"/>
          </p:cNvSpPr>
          <p:nvPr/>
        </p:nvSpPr>
        <p:spPr bwMode="auto">
          <a:xfrm>
            <a:off x="228600" y="4572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rgbClr val="000080"/>
              </a:solidFill>
              <a:latin typeface="Tahoma" pitchFamily="48" charset="0"/>
            </a:endParaRPr>
          </a:p>
        </p:txBody>
      </p:sp>
      <p:sp>
        <p:nvSpPr>
          <p:cNvPr id="302210" name="Rectangle 130"/>
          <p:cNvSpPr>
            <a:spLocks noChangeArrowheads="1"/>
          </p:cNvSpPr>
          <p:nvPr/>
        </p:nvSpPr>
        <p:spPr bwMode="auto">
          <a:xfrm>
            <a:off x="7391400" y="5562600"/>
            <a:ext cx="76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11" name="Rectangle 13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Reducing the Impact of Critical Paths</a:t>
            </a:r>
          </a:p>
        </p:txBody>
      </p:sp>
      <p:sp>
        <p:nvSpPr>
          <p:cNvPr id="302212" name="Rectangle 132"/>
          <p:cNvSpPr>
            <a:spLocks noChangeArrowheads="1"/>
          </p:cNvSpPr>
          <p:nvPr/>
        </p:nvSpPr>
        <p:spPr bwMode="auto">
          <a:xfrm>
            <a:off x="2667000" y="2514600"/>
            <a:ext cx="76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2213" name="AutoShape 133"/>
          <p:cNvCxnSpPr>
            <a:cxnSpLocks noChangeShapeType="1"/>
            <a:stCxn id="302212" idx="3"/>
            <a:endCxn id="302201" idx="1"/>
          </p:cNvCxnSpPr>
          <p:nvPr/>
        </p:nvCxnSpPr>
        <p:spPr bwMode="auto">
          <a:xfrm>
            <a:off x="2743200" y="25527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214" name="AutoShape 134"/>
          <p:cNvCxnSpPr>
            <a:cxnSpLocks noChangeShapeType="1"/>
            <a:stCxn id="302201" idx="3"/>
            <a:endCxn id="302204" idx="1"/>
          </p:cNvCxnSpPr>
          <p:nvPr/>
        </p:nvCxnSpPr>
        <p:spPr bwMode="auto">
          <a:xfrm>
            <a:off x="4038600" y="2933700"/>
            <a:ext cx="0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215" name="AutoShape 135"/>
          <p:cNvCxnSpPr>
            <a:cxnSpLocks noChangeShapeType="1"/>
            <a:stCxn id="302208" idx="3"/>
            <a:endCxn id="302220" idx="1"/>
          </p:cNvCxnSpPr>
          <p:nvPr/>
        </p:nvCxnSpPr>
        <p:spPr bwMode="auto">
          <a:xfrm>
            <a:off x="6629400" y="48387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2216" name="Rectangle 136"/>
          <p:cNvSpPr>
            <a:spLocks noChangeArrowheads="1"/>
          </p:cNvSpPr>
          <p:nvPr/>
        </p:nvSpPr>
        <p:spPr bwMode="auto">
          <a:xfrm>
            <a:off x="2667000" y="2208213"/>
            <a:ext cx="4800600" cy="7461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17" name="Rectangle 137"/>
          <p:cNvSpPr>
            <a:spLocks noChangeArrowheads="1"/>
          </p:cNvSpPr>
          <p:nvPr/>
        </p:nvSpPr>
        <p:spPr bwMode="auto">
          <a:xfrm>
            <a:off x="4724400" y="3886200"/>
            <a:ext cx="4572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18" name="Rectangle 138"/>
          <p:cNvSpPr>
            <a:spLocks noChangeArrowheads="1"/>
          </p:cNvSpPr>
          <p:nvPr/>
        </p:nvSpPr>
        <p:spPr bwMode="auto">
          <a:xfrm>
            <a:off x="4332288" y="57912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>
              <a:spcBef>
                <a:spcPct val="20000"/>
              </a:spcBef>
            </a:pPr>
            <a:endParaRPr lang="en-US" sz="1200">
              <a:solidFill>
                <a:srgbClr val="1A4422"/>
              </a:solidFill>
              <a:latin typeface="Trebuchet MS" pitchFamily="48" charset="0"/>
            </a:endParaRPr>
          </a:p>
        </p:txBody>
      </p:sp>
      <p:cxnSp>
        <p:nvCxnSpPr>
          <p:cNvPr id="302219" name="AutoShape 139"/>
          <p:cNvCxnSpPr>
            <a:cxnSpLocks noChangeShapeType="1"/>
            <a:stCxn id="302201" idx="3"/>
            <a:endCxn id="302217" idx="1"/>
          </p:cNvCxnSpPr>
          <p:nvPr/>
        </p:nvCxnSpPr>
        <p:spPr bwMode="auto">
          <a:xfrm>
            <a:off x="4038600" y="2933700"/>
            <a:ext cx="685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2220" name="Rectangle 140"/>
          <p:cNvSpPr>
            <a:spLocks noChangeArrowheads="1"/>
          </p:cNvSpPr>
          <p:nvPr/>
        </p:nvSpPr>
        <p:spPr bwMode="auto">
          <a:xfrm>
            <a:off x="6629400" y="5257800"/>
            <a:ext cx="2286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1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90600" y="6477000"/>
            <a:ext cx="32004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2007 Mauro Pezzè &amp; Michal Young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 Ch 20, slide </a:t>
            </a:r>
            <a:fld id="{B4ECC244-3A23-46A3-9C26-FB5A367FF931}" type="slidenum">
              <a:rPr lang="en-US"/>
              <a:pPr/>
              <a:t>29</a:t>
            </a:fld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Reducing the Impact of Critical Paths</a:t>
            </a:r>
            <a:endParaRPr lang="it-IT" sz="3200"/>
          </a:p>
        </p:txBody>
      </p:sp>
      <p:graphicFrame>
        <p:nvGraphicFramePr>
          <p:cNvPr id="17511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447800"/>
          <a:ext cx="7340600" cy="4876800"/>
        </p:xfrm>
        <a:graphic>
          <a:graphicData uri="http://schemas.openxmlformats.org/presentationml/2006/ole">
            <p:oleObj spid="_x0000_s2069" name="Visio" r:id="rId4" imgW="7183398" imgH="75769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9353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Quality and Process</a:t>
            </a:r>
          </a:p>
          <a:p>
            <a:r>
              <a:rPr lang="en-US" dirty="0" smtClean="0"/>
              <a:t>Test and Analysis strategies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467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7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planning</a:t>
            </a:r>
          </a:p>
          <a:p>
            <a:r>
              <a:rPr lang="en-US" dirty="0" smtClean="0"/>
              <a:t>Monitoring the process</a:t>
            </a:r>
          </a:p>
          <a:p>
            <a:r>
              <a:rPr lang="en-US" dirty="0" smtClean="0"/>
              <a:t>Improving the Process</a:t>
            </a:r>
          </a:p>
          <a:p>
            <a:r>
              <a:rPr lang="en-US" dirty="0" smtClean="0"/>
              <a:t>The Quality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81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Risk Planning</a:t>
            </a:r>
            <a:endParaRPr lang="en-US" sz="320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Risks cannot be eliminated, but they can be assessed, controlled, and monitored</a:t>
            </a:r>
          </a:p>
          <a:p>
            <a:r>
              <a:rPr lang="en-US"/>
              <a:t>Generic management risk</a:t>
            </a:r>
          </a:p>
          <a:p>
            <a:pPr lvl="1"/>
            <a:r>
              <a:rPr lang="en-US"/>
              <a:t>personnel</a:t>
            </a:r>
          </a:p>
          <a:p>
            <a:pPr lvl="1"/>
            <a:r>
              <a:rPr lang="en-US"/>
              <a:t>technology</a:t>
            </a:r>
          </a:p>
          <a:p>
            <a:pPr lvl="1"/>
            <a:r>
              <a:rPr lang="en-US"/>
              <a:t>schedule</a:t>
            </a:r>
          </a:p>
          <a:p>
            <a:r>
              <a:rPr lang="en-US"/>
              <a:t>Quality risk</a:t>
            </a:r>
          </a:p>
          <a:p>
            <a:pPr lvl="1"/>
            <a:r>
              <a:rPr lang="en-US"/>
              <a:t>development</a:t>
            </a:r>
          </a:p>
          <a:p>
            <a:pPr lvl="1"/>
            <a:r>
              <a:rPr lang="en-US"/>
              <a:t>execution</a:t>
            </a:r>
          </a:p>
          <a:p>
            <a:pPr lvl="1"/>
            <a:r>
              <a:rPr lang="en-US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1888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it-IT" sz="3000" b="1">
              <a:solidFill>
                <a:schemeClr val="tx2"/>
              </a:solidFill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609600" y="7620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lnSpc>
                <a:spcPct val="130000"/>
              </a:lnSpc>
              <a:buClr>
                <a:schemeClr val="folHlink"/>
              </a:buClr>
              <a:buSzPct val="70000"/>
              <a:buFont typeface="Wingdings" pitchFamily="48" charset="2"/>
              <a:buChar char="î"/>
            </a:pPr>
            <a:endParaRPr lang="it-IT" sz="2600">
              <a:latin typeface="Arial" charset="0"/>
              <a:sym typeface="Symbol" pitchFamily="48" charset="2"/>
            </a:endParaRPr>
          </a:p>
          <a:p>
            <a:pPr marL="742950" lvl="1" indent="-285750">
              <a:lnSpc>
                <a:spcPct val="130000"/>
              </a:lnSpc>
              <a:buClr>
                <a:schemeClr val="folHlink"/>
              </a:buClr>
              <a:buSzPct val="70000"/>
              <a:buFont typeface="Wingdings" pitchFamily="48" charset="2"/>
              <a:buNone/>
            </a:pPr>
            <a:endParaRPr lang="it-IT" sz="2600">
              <a:latin typeface="Arial" charset="0"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Personnel</a:t>
            </a:r>
            <a:endParaRPr lang="it-IT" sz="320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2766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Example Risks</a:t>
            </a:r>
            <a:endParaRPr lang="en-US" sz="2400"/>
          </a:p>
          <a:p>
            <a:r>
              <a:rPr lang="en-US" sz="2400"/>
              <a:t>Loss of a staff member</a:t>
            </a:r>
          </a:p>
          <a:p>
            <a:r>
              <a:rPr lang="en-US" sz="2400"/>
              <a:t>Staff member under-qualified for task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447800"/>
            <a:ext cx="47244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Control Strategies</a:t>
            </a:r>
            <a:endParaRPr lang="en-US" sz="2400"/>
          </a:p>
          <a:p>
            <a:r>
              <a:rPr lang="en-US" sz="2400"/>
              <a:t>cross training to avoid over-dependence on individuals</a:t>
            </a:r>
          </a:p>
          <a:p>
            <a:r>
              <a:rPr lang="en-US" sz="2400"/>
              <a:t>continuous education</a:t>
            </a:r>
          </a:p>
          <a:p>
            <a:r>
              <a:rPr lang="en-US" sz="2400"/>
              <a:t>identification of skills gaps early in project </a:t>
            </a:r>
          </a:p>
          <a:p>
            <a:r>
              <a:rPr lang="en-US" sz="2400"/>
              <a:t>competitive compensation and promotion policies and rewarding work</a:t>
            </a:r>
          </a:p>
          <a:p>
            <a:r>
              <a:rPr lang="en-US" sz="2400"/>
              <a:t>including training time in project schedule</a:t>
            </a:r>
          </a:p>
        </p:txBody>
      </p:sp>
    </p:spTree>
    <p:extLst>
      <p:ext uri="{BB962C8B-B14F-4D97-AF65-F5344CB8AC3E}">
        <p14:creationId xmlns:p14="http://schemas.microsoft.com/office/powerpoint/2010/main" xmlns="" val="19636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2766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Example Risks</a:t>
            </a:r>
          </a:p>
          <a:p>
            <a:r>
              <a:rPr lang="en-US" sz="2400"/>
              <a:t>High fault rate due to unfamiliar COTS component interface</a:t>
            </a:r>
          </a:p>
          <a:p>
            <a:r>
              <a:rPr lang="en-US" sz="2400"/>
              <a:t>Test and analysis automation tools do not meet expectations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447800"/>
            <a:ext cx="46482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Control Strategies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Anticipate and schedule extra time for testing unfamiliar interfaces.</a:t>
            </a:r>
          </a:p>
          <a:p>
            <a:pPr>
              <a:lnSpc>
                <a:spcPct val="90000"/>
              </a:lnSpc>
            </a:pPr>
            <a:r>
              <a:rPr lang="en-US" sz="2400"/>
              <a:t>Invest training time for COTS components and for training with new tools</a:t>
            </a:r>
          </a:p>
          <a:p>
            <a:pPr>
              <a:lnSpc>
                <a:spcPct val="90000"/>
              </a:lnSpc>
            </a:pPr>
            <a:r>
              <a:rPr lang="en-US" sz="2400"/>
              <a:t>Monitor, document, and publicize common errors and correct idioms.</a:t>
            </a:r>
          </a:p>
          <a:p>
            <a:pPr>
              <a:lnSpc>
                <a:spcPct val="90000"/>
              </a:lnSpc>
            </a:pPr>
            <a:r>
              <a:rPr lang="en-US" sz="2400"/>
              <a:t>Introduce new tools in lower-risk pilot projects or prototyping exercises</a:t>
            </a:r>
          </a:p>
        </p:txBody>
      </p:sp>
    </p:spTree>
    <p:extLst>
      <p:ext uri="{BB962C8B-B14F-4D97-AF65-F5344CB8AC3E}">
        <p14:creationId xmlns:p14="http://schemas.microsoft.com/office/powerpoint/2010/main" xmlns="" val="25230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  <a:endParaRPr lang="en-US" sz="320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3528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Example Risks</a:t>
            </a:r>
            <a:endParaRPr lang="en-US" sz="3200">
              <a:solidFill>
                <a:srgbClr val="000080"/>
              </a:solidFill>
              <a:latin typeface="Tahoma" pitchFamily="48" charset="0"/>
            </a:endParaRPr>
          </a:p>
          <a:p>
            <a:pPr>
              <a:lnSpc>
                <a:spcPct val="90000"/>
              </a:lnSpc>
            </a:pPr>
            <a:r>
              <a:rPr lang="en-US" sz="2400"/>
              <a:t>Inadequate unit testing leads to unanticipated expense and delays in integration testing</a:t>
            </a:r>
          </a:p>
          <a:p>
            <a:pPr>
              <a:lnSpc>
                <a:spcPct val="90000"/>
              </a:lnSpc>
            </a:pPr>
            <a:r>
              <a:rPr lang="en-US" sz="2400"/>
              <a:t>Difficulty of scheduling meetings makes inspection a bottleneck in development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447800"/>
            <a:ext cx="48006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80"/>
                </a:solidFill>
                <a:latin typeface="Tahoma" pitchFamily="48" charset="0"/>
              </a:rPr>
              <a:t>Control Strategies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Track and reward quality unit testing as evidenced by low fault densities in integration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aside times in a weekly schedule in which inspections take precedence over other meetings and work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Try distributed and asynchronous inspection techniques, with a lower frequency of face-to-face inspection meetings</a:t>
            </a:r>
          </a:p>
        </p:txBody>
      </p:sp>
    </p:spTree>
    <p:extLst>
      <p:ext uri="{BB962C8B-B14F-4D97-AF65-F5344CB8AC3E}">
        <p14:creationId xmlns:p14="http://schemas.microsoft.com/office/powerpoint/2010/main" xmlns="" val="1662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124200" cy="4876800"/>
          </a:xfrm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Example Risks</a:t>
            </a:r>
            <a:r>
              <a:rPr lang="en-US" sz="2400"/>
              <a:t>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Poor quality software delivered to testing group </a:t>
            </a:r>
          </a:p>
          <a:p>
            <a:pPr>
              <a:lnSpc>
                <a:spcPct val="90000"/>
              </a:lnSpc>
            </a:pPr>
            <a:r>
              <a:rPr lang="en-US" sz="2400"/>
              <a:t>Inadequate unit test and analysis before committing to the code base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447800"/>
            <a:ext cx="48768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Control Strategies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Provide early warning and feedback</a:t>
            </a:r>
          </a:p>
          <a:p>
            <a:pPr>
              <a:lnSpc>
                <a:spcPct val="90000"/>
              </a:lnSpc>
            </a:pPr>
            <a:r>
              <a:rPr lang="en-US" sz="2400"/>
              <a:t>Schedule inspection of design, code and test suites</a:t>
            </a:r>
          </a:p>
          <a:p>
            <a:pPr>
              <a:lnSpc>
                <a:spcPct val="90000"/>
              </a:lnSpc>
            </a:pPr>
            <a:r>
              <a:rPr lang="en-US" sz="2400"/>
              <a:t>Connect development and inspection to the reward system</a:t>
            </a:r>
          </a:p>
          <a:p>
            <a:pPr>
              <a:lnSpc>
                <a:spcPct val="90000"/>
              </a:lnSpc>
            </a:pPr>
            <a:r>
              <a:rPr lang="en-US" sz="2400"/>
              <a:t>Increase training through inspection</a:t>
            </a:r>
          </a:p>
          <a:p>
            <a:pPr>
              <a:lnSpc>
                <a:spcPct val="90000"/>
              </a:lnSpc>
            </a:pPr>
            <a:r>
              <a:rPr lang="en-US" sz="2400"/>
              <a:t>Require coverage or other criteria at unit test level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30118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Execution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Example Risks</a:t>
            </a:r>
            <a:r>
              <a:rPr lang="en-US" sz="2400"/>
              <a:t> </a:t>
            </a:r>
          </a:p>
          <a:p>
            <a:r>
              <a:rPr lang="en-US" sz="2400"/>
              <a:t>Execution costs higher than planned</a:t>
            </a:r>
          </a:p>
          <a:p>
            <a:r>
              <a:rPr lang="en-US" sz="2400"/>
              <a:t>Scarce resources available for testing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Control Strategies</a:t>
            </a:r>
            <a:endParaRPr lang="en-US" sz="2400"/>
          </a:p>
          <a:p>
            <a:r>
              <a:rPr lang="en-US" sz="2400"/>
              <a:t>Minimize parts that require full system to be executed</a:t>
            </a:r>
          </a:p>
          <a:p>
            <a:r>
              <a:rPr lang="en-US" sz="2400"/>
              <a:t>Inspect architecture to assess and improve testability</a:t>
            </a:r>
          </a:p>
          <a:p>
            <a:r>
              <a:rPr lang="en-US" sz="2400"/>
              <a:t>Increase intermediate feedback</a:t>
            </a:r>
          </a:p>
          <a:p>
            <a:r>
              <a:rPr lang="en-US" sz="2400"/>
              <a:t>Invest in scaffolding</a:t>
            </a:r>
          </a:p>
        </p:txBody>
      </p:sp>
    </p:spTree>
    <p:extLst>
      <p:ext uri="{BB962C8B-B14F-4D97-AF65-F5344CB8AC3E}">
        <p14:creationId xmlns:p14="http://schemas.microsoft.com/office/powerpoint/2010/main" xmlns="" val="16677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Requirements</a:t>
            </a: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429000" cy="4876800"/>
          </a:xfrm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80"/>
                </a:solidFill>
                <a:latin typeface="Tahoma" pitchFamily="48" charset="0"/>
              </a:rPr>
              <a:t>Example Risk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High assurance critical requirements increase expense and uncertainty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447800"/>
            <a:ext cx="44958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>
                <a:solidFill>
                  <a:srgbClr val="000080"/>
                </a:solidFill>
                <a:latin typeface="Tahoma" pitchFamily="48" charset="0"/>
              </a:rPr>
              <a:t>Control Strategies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Compare planned testing effort with former projects with similar criticality level to avoid underestimating testing effort</a:t>
            </a:r>
          </a:p>
          <a:p>
            <a:pPr>
              <a:lnSpc>
                <a:spcPct val="90000"/>
              </a:lnSpc>
            </a:pPr>
            <a:r>
              <a:rPr lang="en-US" sz="2400"/>
              <a:t>Balance test and analysis</a:t>
            </a:r>
          </a:p>
          <a:p>
            <a:pPr>
              <a:lnSpc>
                <a:spcPct val="90000"/>
              </a:lnSpc>
            </a:pPr>
            <a:r>
              <a:rPr lang="en-US" sz="2400"/>
              <a:t>Isolate critical parts, concerns and properties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1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it-IT" sz="3000" b="1">
              <a:solidFill>
                <a:schemeClr val="tx2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Contingency Plan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38275"/>
            <a:ext cx="8229600" cy="4876800"/>
          </a:xfrm>
        </p:spPr>
        <p:txBody>
          <a:bodyPr/>
          <a:lstStyle/>
          <a:p>
            <a:r>
              <a:rPr lang="en-US"/>
              <a:t>Part of the initial plan</a:t>
            </a:r>
          </a:p>
          <a:p>
            <a:pPr lvl="1"/>
            <a:r>
              <a:rPr lang="en-US"/>
              <a:t>What could go wrong? How will we know, and how will we recover?  </a:t>
            </a:r>
          </a:p>
          <a:p>
            <a:r>
              <a:rPr lang="en-US"/>
              <a:t>Evolves with the plan</a:t>
            </a:r>
          </a:p>
          <a:p>
            <a:r>
              <a:rPr lang="en-US"/>
              <a:t>Derives from risk analysis</a:t>
            </a:r>
          </a:p>
          <a:p>
            <a:pPr lvl="1"/>
            <a:r>
              <a:rPr lang="en-US"/>
              <a:t>Essential to consider risks explicitly and in detail</a:t>
            </a:r>
          </a:p>
          <a:p>
            <a:r>
              <a:rPr lang="en-US"/>
              <a:t>Defines actions in response to bad news</a:t>
            </a:r>
          </a:p>
          <a:p>
            <a:pPr lvl="1"/>
            <a:r>
              <a:rPr lang="en-US"/>
              <a:t>Plan B at the ready (the sooner, the better)</a:t>
            </a:r>
          </a:p>
        </p:txBody>
      </p:sp>
    </p:spTree>
    <p:extLst>
      <p:ext uri="{BB962C8B-B14F-4D97-AF65-F5344CB8AC3E}">
        <p14:creationId xmlns:p14="http://schemas.microsoft.com/office/powerpoint/2010/main" xmlns="" val="12140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ocuments"/>
          <p:cNvSpPr>
            <a:spLocks noEditPoints="1" noChangeArrowheads="1"/>
          </p:cNvSpPr>
          <p:nvPr/>
        </p:nvSpPr>
        <p:spPr bwMode="auto">
          <a:xfrm>
            <a:off x="381000" y="1905000"/>
            <a:ext cx="1752600" cy="1371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Arial" charset="0"/>
              </a:rPr>
              <a:t>Preliminary plan</a:t>
            </a:r>
          </a:p>
        </p:txBody>
      </p:sp>
      <p:grpSp>
        <p:nvGrpSpPr>
          <p:cNvPr id="154627" name="Group 3"/>
          <p:cNvGrpSpPr>
            <a:grpSpLocks/>
          </p:cNvGrpSpPr>
          <p:nvPr/>
        </p:nvGrpSpPr>
        <p:grpSpPr bwMode="auto">
          <a:xfrm>
            <a:off x="2133600" y="1905000"/>
            <a:ext cx="1981200" cy="1371600"/>
            <a:chOff x="1248" y="1200"/>
            <a:chExt cx="1248" cy="864"/>
          </a:xfrm>
        </p:grpSpPr>
        <p:sp>
          <p:nvSpPr>
            <p:cNvPr id="154628" name="Documents"/>
            <p:cNvSpPr>
              <a:spLocks noEditPoints="1" noChangeArrowheads="1"/>
            </p:cNvSpPr>
            <p:nvPr/>
          </p:nvSpPr>
          <p:spPr bwMode="auto">
            <a:xfrm>
              <a:off x="1584" y="1200"/>
              <a:ext cx="912" cy="864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it-IT" sz="1600" dirty="0">
                  <a:solidFill>
                    <a:srgbClr val="FF0000"/>
                  </a:solidFill>
                  <a:latin typeface="Arial" charset="0"/>
                </a:rPr>
                <a:t>First release</a:t>
              </a:r>
            </a:p>
          </p:txBody>
        </p:sp>
        <p:cxnSp>
          <p:nvCxnSpPr>
            <p:cNvPr id="154629" name="AutoShape 5"/>
            <p:cNvCxnSpPr>
              <a:cxnSpLocks noChangeShapeType="1"/>
              <a:stCxn id="154626" idx="11"/>
              <a:endCxn id="154628" idx="10"/>
            </p:cNvCxnSpPr>
            <p:nvPr/>
          </p:nvCxnSpPr>
          <p:spPr bwMode="auto">
            <a:xfrm>
              <a:off x="1248" y="16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630" name="Group 6"/>
          <p:cNvGrpSpPr>
            <a:grpSpLocks/>
          </p:cNvGrpSpPr>
          <p:nvPr/>
        </p:nvGrpSpPr>
        <p:grpSpPr bwMode="auto">
          <a:xfrm>
            <a:off x="4114800" y="1905000"/>
            <a:ext cx="1981200" cy="1371600"/>
            <a:chOff x="2496" y="1200"/>
            <a:chExt cx="1248" cy="864"/>
          </a:xfrm>
        </p:grpSpPr>
        <p:sp>
          <p:nvSpPr>
            <p:cNvPr id="154631" name="Documents"/>
            <p:cNvSpPr>
              <a:spLocks noEditPoints="1" noChangeArrowheads="1"/>
            </p:cNvSpPr>
            <p:nvPr/>
          </p:nvSpPr>
          <p:spPr bwMode="auto">
            <a:xfrm>
              <a:off x="2832" y="1200"/>
              <a:ext cx="912" cy="864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it-IT" sz="1600" dirty="0">
                  <a:solidFill>
                    <a:srgbClr val="FF0000"/>
                  </a:solidFill>
                  <a:latin typeface="Arial" charset="0"/>
                </a:rPr>
                <a:t>Second release</a:t>
              </a:r>
            </a:p>
          </p:txBody>
        </p:sp>
        <p:cxnSp>
          <p:nvCxnSpPr>
            <p:cNvPr id="154632" name="AutoShape 8"/>
            <p:cNvCxnSpPr>
              <a:cxnSpLocks noChangeShapeType="1"/>
              <a:stCxn id="154628" idx="11"/>
              <a:endCxn id="154631" idx="10"/>
            </p:cNvCxnSpPr>
            <p:nvPr/>
          </p:nvCxnSpPr>
          <p:spPr bwMode="auto">
            <a:xfrm>
              <a:off x="2496" y="163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4634" name="Documents"/>
          <p:cNvSpPr>
            <a:spLocks noEditPoints="1" noChangeArrowheads="1"/>
          </p:cNvSpPr>
          <p:nvPr/>
        </p:nvSpPr>
        <p:spPr bwMode="auto">
          <a:xfrm>
            <a:off x="1676400" y="4114800"/>
            <a:ext cx="1752600" cy="1371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Arial" charset="0"/>
              </a:rPr>
              <a:t>Emergency plan</a:t>
            </a:r>
          </a:p>
        </p:txBody>
      </p:sp>
      <p:cxnSp>
        <p:nvCxnSpPr>
          <p:cNvPr id="154635" name="AutoShape 11"/>
          <p:cNvCxnSpPr>
            <a:cxnSpLocks noChangeShapeType="1"/>
            <a:stCxn id="154628" idx="11"/>
            <a:endCxn id="154634" idx="9"/>
          </p:cNvCxnSpPr>
          <p:nvPr/>
        </p:nvCxnSpPr>
        <p:spPr bwMode="auto">
          <a:xfrm flipH="1">
            <a:off x="2552700" y="2590800"/>
            <a:ext cx="1562100" cy="1524000"/>
          </a:xfrm>
          <a:prstGeom prst="curvedConnector4">
            <a:avLst>
              <a:gd name="adj1" fmla="val -14634"/>
              <a:gd name="adj2" fmla="val 725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636" name="AutoShape 12"/>
          <p:cNvCxnSpPr>
            <a:cxnSpLocks noChangeShapeType="1"/>
            <a:stCxn id="154626" idx="11"/>
            <a:endCxn id="154634" idx="9"/>
          </p:cNvCxnSpPr>
          <p:nvPr/>
        </p:nvCxnSpPr>
        <p:spPr bwMode="auto">
          <a:xfrm>
            <a:off x="2133600" y="2590800"/>
            <a:ext cx="419100" cy="152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637" name="AutoShape 13"/>
          <p:cNvCxnSpPr>
            <a:cxnSpLocks noChangeShapeType="1"/>
            <a:stCxn id="154631" idx="11"/>
            <a:endCxn id="154634" idx="9"/>
          </p:cNvCxnSpPr>
          <p:nvPr/>
        </p:nvCxnSpPr>
        <p:spPr bwMode="auto">
          <a:xfrm flipH="1">
            <a:off x="2552700" y="2590800"/>
            <a:ext cx="3543300" cy="1524000"/>
          </a:xfrm>
          <a:prstGeom prst="curvedConnector4">
            <a:avLst>
              <a:gd name="adj1" fmla="val -6454"/>
              <a:gd name="adj2" fmla="val 725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639" name="Documents"/>
          <p:cNvSpPr>
            <a:spLocks noEditPoints="1" noChangeArrowheads="1"/>
          </p:cNvSpPr>
          <p:nvPr/>
        </p:nvSpPr>
        <p:spPr bwMode="auto">
          <a:xfrm>
            <a:off x="7162800" y="1905000"/>
            <a:ext cx="1447800" cy="1371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Arial" charset="0"/>
              </a:rPr>
              <a:t>Final plan</a:t>
            </a:r>
          </a:p>
        </p:txBody>
      </p:sp>
      <p:cxnSp>
        <p:nvCxnSpPr>
          <p:cNvPr id="154640" name="AutoShape 16"/>
          <p:cNvCxnSpPr>
            <a:cxnSpLocks noChangeShapeType="1"/>
            <a:stCxn id="154631" idx="11"/>
            <a:endCxn id="154641" idx="1"/>
          </p:cNvCxnSpPr>
          <p:nvPr/>
        </p:nvCxnSpPr>
        <p:spPr bwMode="auto">
          <a:xfrm>
            <a:off x="6096000" y="2590800"/>
            <a:ext cx="4572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6553200" y="2362200"/>
            <a:ext cx="279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0" rIns="0" bIns="72000">
            <a:spAutoFit/>
          </a:bodyPr>
          <a:lstStyle/>
          <a:p>
            <a:pPr algn="ctr"/>
            <a:r>
              <a:rPr lang="it-IT" sz="2200">
                <a:latin typeface="Arial" charset="0"/>
              </a:rPr>
              <a:t>…</a:t>
            </a:r>
          </a:p>
        </p:txBody>
      </p:sp>
      <p:cxnSp>
        <p:nvCxnSpPr>
          <p:cNvPr id="154642" name="AutoShape 18"/>
          <p:cNvCxnSpPr>
            <a:cxnSpLocks noChangeShapeType="1"/>
            <a:stCxn id="154641" idx="3"/>
            <a:endCxn id="154639" idx="10"/>
          </p:cNvCxnSpPr>
          <p:nvPr/>
        </p:nvCxnSpPr>
        <p:spPr bwMode="auto">
          <a:xfrm flipV="1">
            <a:off x="6832600" y="2590800"/>
            <a:ext cx="3302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64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Evolution of the Plan</a:t>
            </a:r>
          </a:p>
        </p:txBody>
      </p:sp>
    </p:spTree>
    <p:extLst>
      <p:ext uri="{BB962C8B-B14F-4D97-AF65-F5344CB8AC3E}">
        <p14:creationId xmlns:p14="http://schemas.microsoft.com/office/powerpoint/2010/main" xmlns="" val="23359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Any complex process requires planning and monitoring.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• Planning:</a:t>
            </a:r>
          </a:p>
          <a:p>
            <a:pPr marL="0" indent="0">
              <a:buNone/>
            </a:pPr>
            <a:r>
              <a:rPr lang="en-US" dirty="0"/>
              <a:t>– Scheduling activities (what steps? in what order?)</a:t>
            </a:r>
          </a:p>
          <a:p>
            <a:pPr marL="0" indent="0">
              <a:buNone/>
            </a:pPr>
            <a:r>
              <a:rPr lang="en-US" dirty="0"/>
              <a:t>– Allocating resources (who will do it?)</a:t>
            </a:r>
          </a:p>
          <a:p>
            <a:pPr marL="0" indent="0">
              <a:buNone/>
            </a:pPr>
            <a:r>
              <a:rPr lang="en-US" dirty="0"/>
              <a:t>– Devising unambiguous milestones for monitoring</a:t>
            </a:r>
          </a:p>
          <a:p>
            <a:pPr marL="0" indent="0">
              <a:buNone/>
            </a:pPr>
            <a:r>
              <a:rPr lang="en-US" dirty="0"/>
              <a:t>• Monitoring: Judging progress against the plan</a:t>
            </a:r>
          </a:p>
          <a:p>
            <a:pPr marL="0" indent="0">
              <a:buNone/>
            </a:pPr>
            <a:r>
              <a:rPr lang="en-US" dirty="0"/>
              <a:t>– How are we doing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good plan must have </a:t>
            </a:r>
            <a:r>
              <a:rPr lang="en-US" i="1" dirty="0"/>
              <a:t>visibility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– Ability to monitor each step, and to make objective</a:t>
            </a:r>
          </a:p>
          <a:p>
            <a:pPr marL="0" indent="0">
              <a:buNone/>
            </a:pPr>
            <a:r>
              <a:rPr lang="en-US" dirty="0"/>
              <a:t>judgments of progress</a:t>
            </a:r>
          </a:p>
          <a:p>
            <a:pPr marL="0" indent="0">
              <a:buNone/>
            </a:pPr>
            <a:r>
              <a:rPr lang="en-US" dirty="0"/>
              <a:t>– Counter wishful thinking and denial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3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Process Monitoring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deviations from the quality plan as early as possible and take corrective action</a:t>
            </a:r>
            <a:endParaRPr lang="it-IT"/>
          </a:p>
          <a:p>
            <a:r>
              <a:rPr lang="en-US"/>
              <a:t>Depends on a plan that is </a:t>
            </a:r>
          </a:p>
          <a:p>
            <a:pPr lvl="1"/>
            <a:r>
              <a:rPr lang="en-US"/>
              <a:t>realistic</a:t>
            </a:r>
          </a:p>
          <a:p>
            <a:pPr lvl="1"/>
            <a:r>
              <a:rPr lang="en-US"/>
              <a:t>well organized</a:t>
            </a:r>
          </a:p>
          <a:p>
            <a:pPr lvl="1"/>
            <a:r>
              <a:rPr lang="en-US"/>
              <a:t>sufficiently detailed with clear, unambiguous milestones and criteria</a:t>
            </a:r>
            <a:endParaRPr lang="it-IT"/>
          </a:p>
          <a:p>
            <a:r>
              <a:rPr lang="en-US"/>
              <a:t>A process is </a:t>
            </a:r>
            <a:r>
              <a:rPr lang="en-US" i="1"/>
              <a:t>visible</a:t>
            </a:r>
            <a:r>
              <a:rPr lang="en-US"/>
              <a:t> to the extent that it can be effectively monitored</a:t>
            </a:r>
          </a:p>
        </p:txBody>
      </p:sp>
    </p:spTree>
    <p:extLst>
      <p:ext uri="{BB962C8B-B14F-4D97-AF65-F5344CB8AC3E}">
        <p14:creationId xmlns:p14="http://schemas.microsoft.com/office/powerpoint/2010/main" xmlns="" val="6071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911225" y="1397000"/>
          <a:ext cx="7551738" cy="4856163"/>
        </p:xfrm>
        <a:graphic>
          <a:graphicData uri="http://schemas.openxmlformats.org/presentationml/2006/ole">
            <p:oleObj spid="_x0000_s3086" name="Chart" r:id="rId4" imgW="5848269" imgH="3752887" progId="MSGraph.Chart.8">
              <p:embed followColorScheme="full"/>
            </p:oleObj>
          </a:graphicData>
        </a:graphic>
      </p:graphicFrame>
      <p:sp>
        <p:nvSpPr>
          <p:cNvPr id="159747" name="Text Box 3"/>
          <p:cNvSpPr txBox="1">
            <a:spLocks noChangeArrowheads="1"/>
          </p:cNvSpPr>
          <p:nvPr/>
        </p:nvSpPr>
        <p:spPr bwMode="auto">
          <a:xfrm rot="-5438238">
            <a:off x="33338" y="3386138"/>
            <a:ext cx="15890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0" rIns="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Arial" charset="0"/>
              </a:rPr>
              <a:t>faults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819400" y="5791200"/>
            <a:ext cx="2438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0" rIns="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Arial" charset="0"/>
              </a:rPr>
              <a:t>Builds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Evaluate Aggregated Data by Analogy</a:t>
            </a:r>
          </a:p>
        </p:txBody>
      </p:sp>
    </p:spTree>
    <p:extLst>
      <p:ext uri="{BB962C8B-B14F-4D97-AF65-F5344CB8AC3E}">
        <p14:creationId xmlns:p14="http://schemas.microsoft.com/office/powerpoint/2010/main" xmlns="" val="35820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Orthogonal Defect Classification (ODC)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Accurate classification schema </a:t>
            </a:r>
          </a:p>
          <a:p>
            <a:pPr lvl="1"/>
            <a:r>
              <a:rPr lang="en-US"/>
              <a:t>for very large projects </a:t>
            </a:r>
          </a:p>
          <a:p>
            <a:pPr lvl="1"/>
            <a:r>
              <a:rPr lang="en-US"/>
              <a:t>to distill an unmanageable amount of detailed information</a:t>
            </a:r>
          </a:p>
          <a:p>
            <a:r>
              <a:rPr lang="en-US"/>
              <a:t>Two main steps</a:t>
            </a:r>
          </a:p>
          <a:p>
            <a:pPr lvl="1"/>
            <a:r>
              <a:rPr lang="en-US"/>
              <a:t>Fault classification</a:t>
            </a:r>
          </a:p>
          <a:p>
            <a:pPr lvl="2"/>
            <a:r>
              <a:rPr lang="en-US"/>
              <a:t>when faults are detected</a:t>
            </a:r>
          </a:p>
          <a:p>
            <a:pPr lvl="2"/>
            <a:r>
              <a:rPr lang="en-US"/>
              <a:t>when faults are fixed </a:t>
            </a:r>
          </a:p>
          <a:p>
            <a:pPr lvl="1"/>
            <a:r>
              <a:rPr lang="en-US"/>
              <a:t>Fault analysis </a:t>
            </a:r>
          </a:p>
        </p:txBody>
      </p:sp>
    </p:spTree>
    <p:extLst>
      <p:ext uri="{BB962C8B-B14F-4D97-AF65-F5344CB8AC3E}">
        <p14:creationId xmlns:p14="http://schemas.microsoft.com/office/powerpoint/2010/main" xmlns="" val="32089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it-IT" sz="36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ODC Fault Classification</a:t>
            </a:r>
            <a:endParaRPr lang="it-IT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400" dirty="0"/>
              <a:t>When faults are detected</a:t>
            </a:r>
            <a:endParaRPr lang="it-IT" sz="2000" dirty="0"/>
          </a:p>
          <a:p>
            <a:r>
              <a:rPr lang="en-US" sz="2400" i="1" dirty="0"/>
              <a:t>activity</a:t>
            </a:r>
            <a:r>
              <a:rPr lang="en-US" sz="2400" dirty="0"/>
              <a:t> executed when the fault is revealed</a:t>
            </a:r>
          </a:p>
          <a:p>
            <a:r>
              <a:rPr lang="en-US" sz="2400" i="1" dirty="0"/>
              <a:t>trigger</a:t>
            </a:r>
            <a:r>
              <a:rPr lang="en-US" sz="2400" dirty="0"/>
              <a:t> that exposed the fault</a:t>
            </a:r>
          </a:p>
          <a:p>
            <a:r>
              <a:rPr lang="en-US" sz="2400" i="1" dirty="0"/>
              <a:t>impact</a:t>
            </a:r>
            <a:r>
              <a:rPr lang="en-US" sz="2400" dirty="0"/>
              <a:t> of the fault on </a:t>
            </a:r>
            <a:r>
              <a:rPr lang="en-US" sz="2400"/>
              <a:t>the </a:t>
            </a:r>
            <a:r>
              <a:rPr lang="en-US" sz="2400" smtClean="0"/>
              <a:t>customer</a:t>
            </a:r>
          </a:p>
          <a:p>
            <a:pPr marL="0" indent="0">
              <a:buNone/>
            </a:pPr>
            <a:endParaRPr lang="it-IT" sz="2000" dirty="0">
              <a:sym typeface="Symbol" pitchFamily="48" charset="2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/>
              <a:t>When faults are fixed </a:t>
            </a:r>
          </a:p>
          <a:p>
            <a:r>
              <a:rPr lang="en-US" sz="2400" i="1" dirty="0"/>
              <a:t>Target: </a:t>
            </a:r>
            <a:r>
              <a:rPr lang="en-US" sz="2400" dirty="0"/>
              <a:t>entity fixed to remove the fault</a:t>
            </a:r>
          </a:p>
          <a:p>
            <a:r>
              <a:rPr lang="en-US" sz="2400" i="1" dirty="0"/>
              <a:t>Type:</a:t>
            </a:r>
            <a:r>
              <a:rPr lang="en-US" sz="2400" dirty="0"/>
              <a:t> type of the fault</a:t>
            </a:r>
          </a:p>
          <a:p>
            <a:r>
              <a:rPr lang="en-US" sz="2400" i="1" dirty="0"/>
              <a:t>Source: </a:t>
            </a:r>
            <a:r>
              <a:rPr lang="en-US" sz="2400" dirty="0"/>
              <a:t> origin of the faulty modules (in-house, library, imported, outsourced)</a:t>
            </a:r>
          </a:p>
          <a:p>
            <a:r>
              <a:rPr lang="en-US" sz="2400" i="1" dirty="0"/>
              <a:t>Age</a:t>
            </a:r>
            <a:r>
              <a:rPr lang="en-US" sz="2400" dirty="0"/>
              <a:t> of the faulty element (new, old, rewritten, re-fixed code)</a:t>
            </a:r>
          </a:p>
        </p:txBody>
      </p:sp>
    </p:spTree>
    <p:extLst>
      <p:ext uri="{BB962C8B-B14F-4D97-AF65-F5344CB8AC3E}">
        <p14:creationId xmlns:p14="http://schemas.microsoft.com/office/powerpoint/2010/main" xmlns="" val="21344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ODC activities and  triggers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191000" cy="4953000"/>
          </a:xfrm>
        </p:spPr>
        <p:txBody>
          <a:bodyPr/>
          <a:lstStyle/>
          <a:p>
            <a:r>
              <a:rPr lang="en-US" sz="2000" dirty="0"/>
              <a:t>Review and Code Inspection</a:t>
            </a:r>
          </a:p>
          <a:p>
            <a:pPr lvl="1"/>
            <a:r>
              <a:rPr lang="en-US" sz="1800" dirty="0"/>
              <a:t>Design Conformance:</a:t>
            </a:r>
          </a:p>
          <a:p>
            <a:pPr lvl="1"/>
            <a:r>
              <a:rPr lang="en-US" sz="1800" dirty="0"/>
              <a:t>Logic/Flow </a:t>
            </a:r>
          </a:p>
          <a:p>
            <a:pPr lvl="1"/>
            <a:r>
              <a:rPr lang="en-US" sz="1800" dirty="0"/>
              <a:t>Backward Compatibility</a:t>
            </a:r>
          </a:p>
          <a:p>
            <a:pPr lvl="1"/>
            <a:r>
              <a:rPr lang="en-US" sz="1800" dirty="0"/>
              <a:t>Internal Document</a:t>
            </a:r>
          </a:p>
          <a:p>
            <a:pPr lvl="1"/>
            <a:r>
              <a:rPr lang="en-US" sz="1800" dirty="0"/>
              <a:t>Lateral Compatibility</a:t>
            </a:r>
          </a:p>
          <a:p>
            <a:pPr lvl="1"/>
            <a:r>
              <a:rPr lang="en-US" sz="1800" dirty="0"/>
              <a:t>Concurrency</a:t>
            </a:r>
          </a:p>
          <a:p>
            <a:pPr lvl="1"/>
            <a:r>
              <a:rPr lang="en-US" sz="1800" dirty="0"/>
              <a:t>Language Dependency</a:t>
            </a:r>
          </a:p>
          <a:p>
            <a:pPr lvl="1"/>
            <a:r>
              <a:rPr lang="en-US" sz="1800" dirty="0"/>
              <a:t>Side Effects</a:t>
            </a:r>
          </a:p>
          <a:p>
            <a:pPr lvl="1"/>
            <a:r>
              <a:rPr lang="en-US" sz="1800" dirty="0"/>
              <a:t>Rare Situation</a:t>
            </a:r>
          </a:p>
          <a:p>
            <a:r>
              <a:rPr lang="en-US" sz="2000" dirty="0"/>
              <a:t>Structural (White Box) Test</a:t>
            </a:r>
          </a:p>
          <a:p>
            <a:pPr lvl="1"/>
            <a:r>
              <a:rPr lang="en-US" sz="1800" dirty="0"/>
              <a:t>Simple Path</a:t>
            </a:r>
          </a:p>
          <a:p>
            <a:pPr lvl="1"/>
            <a:r>
              <a:rPr lang="en-US" sz="1800" dirty="0"/>
              <a:t>Complex Path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267200" cy="4953000"/>
          </a:xfrm>
        </p:spPr>
        <p:txBody>
          <a:bodyPr/>
          <a:lstStyle/>
          <a:p>
            <a:r>
              <a:rPr lang="en-US" sz="2000" dirty="0"/>
              <a:t>Functional (Black box) Test</a:t>
            </a:r>
          </a:p>
          <a:p>
            <a:pPr lvl="1"/>
            <a:r>
              <a:rPr lang="en-US" sz="1800" dirty="0"/>
              <a:t>Coverage</a:t>
            </a:r>
          </a:p>
          <a:p>
            <a:pPr lvl="1"/>
            <a:r>
              <a:rPr lang="en-US" sz="1800" dirty="0"/>
              <a:t>Variation</a:t>
            </a:r>
          </a:p>
          <a:p>
            <a:pPr lvl="1"/>
            <a:r>
              <a:rPr lang="en-US" sz="1800" dirty="0"/>
              <a:t>Sequencing</a:t>
            </a:r>
          </a:p>
          <a:p>
            <a:pPr lvl="1"/>
            <a:r>
              <a:rPr lang="en-US" sz="1800" dirty="0"/>
              <a:t>Interaction</a:t>
            </a:r>
          </a:p>
          <a:p>
            <a:r>
              <a:rPr lang="en-US" sz="2000" dirty="0"/>
              <a:t>System Test</a:t>
            </a:r>
          </a:p>
          <a:p>
            <a:pPr lvl="1"/>
            <a:r>
              <a:rPr lang="en-US" sz="1800" dirty="0"/>
              <a:t>Workload/Stress</a:t>
            </a:r>
          </a:p>
          <a:p>
            <a:pPr lvl="1"/>
            <a:r>
              <a:rPr lang="en-US" sz="1800" dirty="0"/>
              <a:t>Recovery/Exception</a:t>
            </a:r>
          </a:p>
          <a:p>
            <a:pPr lvl="1"/>
            <a:r>
              <a:rPr lang="en-US" sz="1800" dirty="0"/>
              <a:t>Startup/Restart</a:t>
            </a:r>
          </a:p>
          <a:p>
            <a:pPr lvl="1"/>
            <a:r>
              <a:rPr lang="en-US" sz="1800" dirty="0"/>
              <a:t>Hardware Configuration</a:t>
            </a:r>
          </a:p>
          <a:p>
            <a:pPr lvl="1"/>
            <a:r>
              <a:rPr lang="en-US" sz="1800" dirty="0"/>
              <a:t>Software Configuration</a:t>
            </a:r>
          </a:p>
          <a:p>
            <a:pPr lvl="1"/>
            <a:r>
              <a:rPr lang="en-US" sz="1800" dirty="0"/>
              <a:t>Blocked Test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26179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ODC impact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3838" cy="4876800"/>
          </a:xfrm>
        </p:spPr>
        <p:txBody>
          <a:bodyPr/>
          <a:lstStyle/>
          <a:p>
            <a:r>
              <a:rPr lang="en-US" sz="2400"/>
              <a:t>Installability</a:t>
            </a:r>
          </a:p>
          <a:p>
            <a:r>
              <a:rPr lang="en-US" sz="2400"/>
              <a:t>Integrity/Security</a:t>
            </a:r>
          </a:p>
          <a:p>
            <a:r>
              <a:rPr lang="en-US" sz="2400"/>
              <a:t>Performance</a:t>
            </a:r>
          </a:p>
          <a:p>
            <a:r>
              <a:rPr lang="en-US" sz="2400"/>
              <a:t>Maintenance</a:t>
            </a:r>
          </a:p>
          <a:p>
            <a:r>
              <a:rPr lang="en-US" sz="2400"/>
              <a:t>Serviceability</a:t>
            </a:r>
          </a:p>
          <a:p>
            <a:r>
              <a:rPr lang="en-US" sz="2400"/>
              <a:t>Migration</a:t>
            </a:r>
          </a:p>
          <a:p>
            <a:r>
              <a:rPr lang="en-US" sz="2400"/>
              <a:t>Documentation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447800"/>
            <a:ext cx="4033837" cy="4876800"/>
          </a:xfrm>
        </p:spPr>
        <p:txBody>
          <a:bodyPr/>
          <a:lstStyle/>
          <a:p>
            <a:r>
              <a:rPr lang="en-US" sz="2400"/>
              <a:t>Usability</a:t>
            </a:r>
          </a:p>
          <a:p>
            <a:r>
              <a:rPr lang="en-US" sz="2400"/>
              <a:t>Standards</a:t>
            </a:r>
          </a:p>
          <a:p>
            <a:r>
              <a:rPr lang="en-US" sz="2400"/>
              <a:t>Reliability</a:t>
            </a:r>
          </a:p>
          <a:p>
            <a:r>
              <a:rPr lang="en-US" sz="2400"/>
              <a:t>Accessibility</a:t>
            </a:r>
          </a:p>
          <a:p>
            <a:r>
              <a:rPr lang="en-US" sz="2400"/>
              <a:t>Capability</a:t>
            </a:r>
          </a:p>
          <a:p>
            <a:r>
              <a:rPr lang="en-US" sz="2400"/>
              <a:t>Requirements</a:t>
            </a:r>
            <a:endParaRPr lang="it-IT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1424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ODC Fault Analysis</a:t>
            </a:r>
            <a:r>
              <a:rPr lang="en-US" sz="2800"/>
              <a:t>		(example 1/4)</a:t>
            </a: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Distribution of fault types versus activities </a:t>
            </a:r>
          </a:p>
          <a:p>
            <a:pPr lvl="1"/>
            <a:r>
              <a:rPr lang="en-US" sz="2000"/>
              <a:t>Different quality activities target different classes of faults</a:t>
            </a:r>
          </a:p>
          <a:p>
            <a:pPr lvl="1"/>
            <a:r>
              <a:rPr lang="en-US" sz="2000"/>
              <a:t>example: </a:t>
            </a:r>
          </a:p>
          <a:p>
            <a:pPr lvl="2"/>
            <a:r>
              <a:rPr lang="en-US" sz="1800"/>
              <a:t>algorithmic faults are targeted primarily by unit testing. </a:t>
            </a:r>
          </a:p>
          <a:p>
            <a:pPr lvl="3"/>
            <a:r>
              <a:rPr lang="en-US" sz="1600"/>
              <a:t>a high proportion of faults detected by unit testing should belong to this class  </a:t>
            </a:r>
          </a:p>
          <a:p>
            <a:pPr lvl="2"/>
            <a:r>
              <a:rPr lang="en-US" sz="1800"/>
              <a:t>proportion of algorithmic faults found during unit testing</a:t>
            </a:r>
          </a:p>
          <a:p>
            <a:pPr lvl="3"/>
            <a:r>
              <a:rPr lang="en-US" sz="1600"/>
              <a:t>unusually small </a:t>
            </a:r>
          </a:p>
          <a:p>
            <a:pPr lvl="3"/>
            <a:r>
              <a:rPr lang="en-US" sz="1600"/>
              <a:t>larger than normal </a:t>
            </a:r>
          </a:p>
          <a:p>
            <a:pPr lvl="3">
              <a:buFont typeface="Symbol" pitchFamily="48" charset="2"/>
              <a:buChar char=""/>
            </a:pPr>
            <a:r>
              <a:rPr lang="en-US" sz="1600"/>
              <a:t> unit tests may not have been well designed</a:t>
            </a:r>
          </a:p>
          <a:p>
            <a:pPr lvl="2"/>
            <a:r>
              <a:rPr lang="en-US" sz="1800"/>
              <a:t>proportion of algorithmic faults found during unit testing unusually large </a:t>
            </a:r>
          </a:p>
          <a:p>
            <a:pPr lvl="2">
              <a:buFont typeface="Symbol" pitchFamily="48" charset="2"/>
              <a:buChar char=""/>
            </a:pPr>
            <a:r>
              <a:rPr lang="en-US" sz="1800"/>
              <a:t> integration testing may not focused strongly enough on interface faults</a:t>
            </a:r>
          </a:p>
        </p:txBody>
      </p:sp>
    </p:spTree>
    <p:extLst>
      <p:ext uri="{BB962C8B-B14F-4D97-AF65-F5344CB8AC3E}">
        <p14:creationId xmlns:p14="http://schemas.microsoft.com/office/powerpoint/2010/main" xmlns="" val="2713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Algorithmic </a:t>
            </a:r>
            <a:r>
              <a:rPr lang="en-US" dirty="0" smtClean="0"/>
              <a:t>Faults</a:t>
            </a:r>
          </a:p>
          <a:p>
            <a:r>
              <a:rPr lang="en-US" dirty="0" smtClean="0"/>
              <a:t>Missing </a:t>
            </a:r>
            <a:r>
              <a:rPr lang="en-US" dirty="0"/>
              <a:t>initialization</a:t>
            </a:r>
          </a:p>
          <a:p>
            <a:r>
              <a:rPr lang="en-US" dirty="0" smtClean="0"/>
              <a:t> </a:t>
            </a:r>
            <a:r>
              <a:rPr lang="en-US" dirty="0"/>
              <a:t>Branching errors (too </a:t>
            </a:r>
            <a:r>
              <a:rPr lang="en-US" dirty="0" smtClean="0"/>
              <a:t>soon, too </a:t>
            </a:r>
            <a:r>
              <a:rPr lang="en-US" dirty="0"/>
              <a:t>late)</a:t>
            </a:r>
          </a:p>
          <a:p>
            <a:pPr marL="0" indent="0">
              <a:buNone/>
            </a:pPr>
            <a:r>
              <a:rPr lang="en-US" dirty="0"/>
              <a:t>• Missing test for nil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92761"/>
            <a:ext cx="4648200" cy="34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1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ODC Fault Analysis</a:t>
            </a:r>
            <a:r>
              <a:rPr lang="en-US" sz="2800"/>
              <a:t>		(example 2/4)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Distribution of triggers over time during field test</a:t>
            </a:r>
          </a:p>
          <a:p>
            <a:pPr lvl="1"/>
            <a:r>
              <a:rPr lang="en-US" sz="2000"/>
              <a:t>Faults corresponding to simple usage should arise early during field test, while faults corresponding to complex usage should arise late. </a:t>
            </a:r>
          </a:p>
          <a:p>
            <a:pPr lvl="1"/>
            <a:r>
              <a:rPr lang="en-US" sz="2000"/>
              <a:t>The rate of disclosure of new faults should asymptotically decrease</a:t>
            </a:r>
          </a:p>
          <a:p>
            <a:pPr lvl="1"/>
            <a:r>
              <a:rPr lang="en-US" sz="2000"/>
              <a:t>Unexpected distributions of triggers over time may indicate poor system or acceptance test</a:t>
            </a:r>
          </a:p>
          <a:p>
            <a:pPr lvl="2"/>
            <a:r>
              <a:rPr lang="en-US" sz="1800"/>
              <a:t>Triggers that correspond to simple usage reveal many faults late in acceptance testing</a:t>
            </a:r>
          </a:p>
          <a:p>
            <a:pPr lvl="2">
              <a:buFont typeface="Symbol" pitchFamily="48" charset="2"/>
              <a:buChar char=""/>
            </a:pPr>
            <a:r>
              <a:rPr lang="en-US" sz="1800"/>
              <a:t> The sample may not be representative of the user population</a:t>
            </a:r>
          </a:p>
          <a:p>
            <a:pPr lvl="2"/>
            <a:r>
              <a:rPr lang="en-US" sz="1800"/>
              <a:t>Continuously growing faults during acceptance test</a:t>
            </a:r>
          </a:p>
          <a:p>
            <a:pPr lvl="2">
              <a:buFont typeface="Symbol" pitchFamily="48" charset="2"/>
              <a:buChar char=""/>
            </a:pPr>
            <a:r>
              <a:rPr lang="en-US" sz="1800"/>
              <a:t> System testing may have failed</a:t>
            </a:r>
          </a:p>
        </p:txBody>
      </p:sp>
    </p:spTree>
    <p:extLst>
      <p:ext uri="{BB962C8B-B14F-4D97-AF65-F5344CB8AC3E}">
        <p14:creationId xmlns:p14="http://schemas.microsoft.com/office/powerpoint/2010/main" xmlns="" val="8744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ODC Fault Analysis</a:t>
            </a:r>
            <a:r>
              <a:rPr lang="en-US" sz="2800"/>
              <a:t>		(example 3/4)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Age distribution over target code</a:t>
            </a:r>
          </a:p>
          <a:p>
            <a:pPr lvl="1"/>
            <a:r>
              <a:rPr lang="en-US" sz="2000"/>
              <a:t>Most faults should be located in new and rewritten code</a:t>
            </a:r>
          </a:p>
          <a:p>
            <a:pPr lvl="1"/>
            <a:r>
              <a:rPr lang="en-US" sz="2000"/>
              <a:t>The proportion of faults in new and rewritten code with respect to base and re-fixed code should gradually increase</a:t>
            </a:r>
          </a:p>
          <a:p>
            <a:pPr lvl="1"/>
            <a:r>
              <a:rPr lang="en-US" sz="2000"/>
              <a:t>Different patterns</a:t>
            </a:r>
          </a:p>
          <a:p>
            <a:pPr lvl="1">
              <a:buFont typeface="Symbol" pitchFamily="48" charset="2"/>
              <a:buChar char=""/>
            </a:pPr>
            <a:r>
              <a:rPr lang="en-US" sz="2000"/>
              <a:t>may indicate holes in the fault tracking and removal process</a:t>
            </a:r>
          </a:p>
          <a:p>
            <a:pPr lvl="1">
              <a:buFont typeface="Symbol" pitchFamily="48" charset="2"/>
              <a:buChar char=""/>
            </a:pPr>
            <a:r>
              <a:rPr lang="en-US" sz="2000"/>
              <a:t>may indicate  inadequate test and analysis that failed in revealing faults early</a:t>
            </a:r>
          </a:p>
          <a:p>
            <a:pPr lvl="1"/>
            <a:r>
              <a:rPr lang="en-US" sz="2000"/>
              <a:t>Example</a:t>
            </a:r>
          </a:p>
          <a:p>
            <a:pPr lvl="2"/>
            <a:r>
              <a:rPr lang="en-US" sz="1800"/>
              <a:t>increase of faults located in base code after porting </a:t>
            </a:r>
          </a:p>
          <a:p>
            <a:pPr lvl="2">
              <a:buFont typeface="Symbol" pitchFamily="48" charset="2"/>
              <a:buChar char=""/>
            </a:pPr>
            <a:r>
              <a:rPr lang="en-US" sz="1800"/>
              <a:t> may indicate inadequate tests for portability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2109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one aspect of project planning</a:t>
            </a:r>
          </a:p>
          <a:p>
            <a:r>
              <a:rPr lang="en-US" dirty="0" smtClean="0"/>
              <a:t>It begins at the inception of a project and developed with overall project plan.</a:t>
            </a:r>
          </a:p>
          <a:p>
            <a:r>
              <a:rPr lang="en-US" dirty="0" smtClean="0"/>
              <a:t>It is developed incrementally {beginning from feasibility study, development, delivery}</a:t>
            </a:r>
          </a:p>
          <a:p>
            <a:r>
              <a:rPr lang="en-US" dirty="0" smtClean="0"/>
              <a:t>Plan formulation involve risk analysis</a:t>
            </a:r>
          </a:p>
          <a:p>
            <a:r>
              <a:rPr lang="en-US" dirty="0" smtClean="0"/>
              <a:t>Allocation of responsibility among team members is crucial and difficult part of planning.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ODC Fault Analysis</a:t>
            </a:r>
            <a:r>
              <a:rPr lang="en-US" sz="2800"/>
              <a:t>		(example 4/4)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Distribution of fault classes over time</a:t>
            </a:r>
          </a:p>
          <a:p>
            <a:pPr lvl="1"/>
            <a:r>
              <a:rPr lang="en-US"/>
              <a:t>The proportion of missing code faults should gradually decrease</a:t>
            </a:r>
          </a:p>
          <a:p>
            <a:pPr lvl="1"/>
            <a:r>
              <a:rPr lang="en-US"/>
              <a:t>The percentage of extraneous faults may slowly increase, because missing functionality should be revealed with use</a:t>
            </a:r>
          </a:p>
          <a:p>
            <a:pPr lvl="2"/>
            <a:r>
              <a:rPr lang="en-US"/>
              <a:t>increasing number of missing faults </a:t>
            </a:r>
          </a:p>
          <a:p>
            <a:pPr lvl="2">
              <a:buFont typeface="Symbol" pitchFamily="48" charset="2"/>
              <a:buChar char=""/>
            </a:pPr>
            <a:r>
              <a:rPr lang="en-US"/>
              <a:t> may be a symptom of instability of the product</a:t>
            </a:r>
          </a:p>
          <a:p>
            <a:pPr lvl="2"/>
            <a:r>
              <a:rPr lang="en-US"/>
              <a:t>sudden sharp increase in extraneous faults </a:t>
            </a:r>
          </a:p>
          <a:p>
            <a:pPr lvl="2">
              <a:buFont typeface="Symbol" pitchFamily="48" charset="2"/>
              <a:buChar char=""/>
            </a:pPr>
            <a:r>
              <a:rPr lang="en-US"/>
              <a:t> may indicate maintenance problems</a:t>
            </a:r>
          </a:p>
        </p:txBody>
      </p:sp>
    </p:spTree>
    <p:extLst>
      <p:ext uri="{BB962C8B-B14F-4D97-AF65-F5344CB8AC3E}">
        <p14:creationId xmlns:p14="http://schemas.microsoft.com/office/powerpoint/2010/main" xmlns="" val="14835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the Process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classes of faults that occur frequently are rooted in process and development flaws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Shallow architectural design that does not take into account resource allocation can lead to resource allocation faults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Lack of experience with the development environment, which leads to misunderstandings between analysts and programmers on rare and exceptional cases, can result in faults in exception handling.  </a:t>
            </a:r>
          </a:p>
          <a:p>
            <a:pPr>
              <a:lnSpc>
                <a:spcPct val="90000"/>
              </a:lnSpc>
            </a:pPr>
            <a:r>
              <a:rPr lang="en-US" sz="2400"/>
              <a:t>The occurrence of many such faults can be reduced by modifying the process and environment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Resource allocation faults resulting from shallow architectural design can be reduced by introducing specific inspection tasks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Faults attributable to inexperience with the development environment can be reduced with focused training</a:t>
            </a:r>
          </a:p>
        </p:txBody>
      </p:sp>
    </p:spTree>
    <p:extLst>
      <p:ext uri="{BB962C8B-B14F-4D97-AF65-F5344CB8AC3E}">
        <p14:creationId xmlns:p14="http://schemas.microsoft.com/office/powerpoint/2010/main" xmlns="" val="39082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Improving Current and Next Processes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Identifying weak aspects of a process can be difficult</a:t>
            </a:r>
          </a:p>
          <a:p>
            <a:r>
              <a:rPr lang="en-US"/>
              <a:t>Analysis of the fault history can help software engineers build a feedback mechanism to track relevant faults to their root causes</a:t>
            </a:r>
          </a:p>
          <a:p>
            <a:pPr lvl="1"/>
            <a:r>
              <a:rPr lang="en-US"/>
              <a:t>Sometimes information can be fed back directly into the current product development</a:t>
            </a:r>
          </a:p>
          <a:p>
            <a:pPr lvl="1"/>
            <a:r>
              <a:rPr lang="en-US"/>
              <a:t>More often it helps software engineers improve the development of future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14995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 cause analysis (RCA)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Technique for identifying and eliminating process faults</a:t>
            </a:r>
          </a:p>
          <a:p>
            <a:pPr lvl="1"/>
            <a:r>
              <a:rPr lang="en-US"/>
              <a:t>First developed in the nuclear power industry; used in many fields. </a:t>
            </a:r>
          </a:p>
          <a:p>
            <a:r>
              <a:rPr lang="en-US"/>
              <a:t>Four main steps </a:t>
            </a:r>
          </a:p>
          <a:p>
            <a:pPr lvl="1"/>
            <a:r>
              <a:rPr lang="en-US" i="1"/>
              <a:t>What</a:t>
            </a:r>
            <a:r>
              <a:rPr lang="en-US"/>
              <a:t> are the faults?</a:t>
            </a:r>
          </a:p>
          <a:p>
            <a:pPr lvl="1"/>
            <a:r>
              <a:rPr lang="en-US" i="1"/>
              <a:t>When </a:t>
            </a:r>
            <a:r>
              <a:rPr lang="en-US"/>
              <a:t>did faults occur? When, and when were they found? </a:t>
            </a:r>
          </a:p>
          <a:p>
            <a:pPr lvl="1"/>
            <a:r>
              <a:rPr lang="en-US" i="1"/>
              <a:t>Why </a:t>
            </a:r>
            <a:r>
              <a:rPr lang="en-US"/>
              <a:t>did faults occur?</a:t>
            </a:r>
          </a:p>
          <a:p>
            <a:pPr lvl="1"/>
            <a:r>
              <a:rPr lang="en-US" i="1"/>
              <a:t>How </a:t>
            </a:r>
            <a:r>
              <a:rPr lang="en-US"/>
              <a:t>could faults be prevented?</a:t>
            </a:r>
          </a:p>
        </p:txBody>
      </p:sp>
    </p:spTree>
    <p:extLst>
      <p:ext uri="{BB962C8B-B14F-4D97-AF65-F5344CB8AC3E}">
        <p14:creationId xmlns:p14="http://schemas.microsoft.com/office/powerpoint/2010/main" xmlns="" val="2539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What</a:t>
            </a:r>
            <a:r>
              <a:rPr lang="en-US"/>
              <a:t> are the faults?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a class of  important faults</a:t>
            </a:r>
          </a:p>
          <a:p>
            <a:r>
              <a:rPr lang="en-US"/>
              <a:t>Faults are categorized by </a:t>
            </a:r>
          </a:p>
          <a:p>
            <a:pPr lvl="1"/>
            <a:r>
              <a:rPr lang="en-US"/>
              <a:t>severity = impact of the fault on the product</a:t>
            </a:r>
          </a:p>
          <a:p>
            <a:pPr lvl="1"/>
            <a:r>
              <a:rPr lang="en-US"/>
              <a:t>Kind</a:t>
            </a:r>
          </a:p>
          <a:p>
            <a:pPr lvl="2"/>
            <a:r>
              <a:rPr lang="en-US"/>
              <a:t>No fixed set of categories; Categories evolve and adapt</a:t>
            </a:r>
          </a:p>
          <a:p>
            <a:pPr lvl="2"/>
            <a:r>
              <a:rPr lang="en-US"/>
              <a:t>Goal:</a:t>
            </a:r>
          </a:p>
          <a:p>
            <a:pPr lvl="3"/>
            <a:r>
              <a:rPr lang="en-US"/>
              <a:t>Identify the few most important classes of faults and remove their causes</a:t>
            </a:r>
          </a:p>
          <a:p>
            <a:pPr lvl="3"/>
            <a:r>
              <a:rPr lang="en-US"/>
              <a:t>Differs from ODC:  Not trying to compare trends for different classes of faults, but rather </a:t>
            </a:r>
            <a:r>
              <a:rPr lang="en-US" i="1"/>
              <a:t>focusing</a:t>
            </a:r>
            <a:r>
              <a:rPr lang="en-US"/>
              <a:t> on a few important classes</a:t>
            </a:r>
          </a:p>
        </p:txBody>
      </p:sp>
    </p:spTree>
    <p:extLst>
      <p:ext uri="{BB962C8B-B14F-4D97-AF65-F5344CB8AC3E}">
        <p14:creationId xmlns:p14="http://schemas.microsoft.com/office/powerpoint/2010/main" xmlns="" val="15824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Severity</a:t>
            </a:r>
          </a:p>
        </p:txBody>
      </p:sp>
      <p:graphicFrame>
        <p:nvGraphicFramePr>
          <p:cNvPr id="239794" name="Group 178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229600" cy="4647565"/>
        </p:xfrm>
        <a:graphic>
          <a:graphicData uri="http://schemas.openxmlformats.org/drawingml/2006/table">
            <a:tbl>
              <a:tblPr/>
              <a:tblGrid>
                <a:gridCol w="1219200"/>
                <a:gridCol w="28956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ahoma" pitchFamily="48" charset="0"/>
                        </a:rPr>
                        <a:t>Level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ahoma" pitchFamily="4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ahoma" pitchFamily="4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ahoma" pitchFamily="48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Critical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The product is unusable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The fault causes the program to crash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Severe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Some product features cannot be used, and there is no workaround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The fault inhibits importing files saved with a previous version of the program, and there is no workaround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Moderate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Some product features require workarounds to use, and reduce efficiency, reliability, or convenience and usability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The fault inhibits exporting in Postscript format.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Postscript can be produced using the printing facility, but with  loss of usability and 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Cosmetic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Minor inconvenience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4422"/>
                          </a:solidFill>
                          <a:effectLst/>
                          <a:latin typeface="Trebuchet MS" pitchFamily="48" charset="0"/>
                        </a:rPr>
                        <a:t>The fault limits the choice of colors for customizing the  graphical interface, violating the specification but causing only minor inconvenience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96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 (80/20)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Pareto rule (80/20) </a:t>
            </a:r>
          </a:p>
          <a:p>
            <a:pPr lvl="1"/>
            <a:r>
              <a:rPr lang="en-US"/>
              <a:t>in many populations, a few (20%) are vital  and many (80%) are trivial</a:t>
            </a:r>
          </a:p>
          <a:p>
            <a:r>
              <a:rPr lang="en-US"/>
              <a:t>Fault analysis</a:t>
            </a:r>
          </a:p>
          <a:p>
            <a:pPr lvl="1"/>
            <a:r>
              <a:rPr lang="en-US"/>
              <a:t>20% of the code is responsible for 80% of the faults</a:t>
            </a:r>
          </a:p>
          <a:p>
            <a:pPr lvl="2"/>
            <a:r>
              <a:rPr lang="en-US"/>
              <a:t>Faults tend to accumulate in a few modules</a:t>
            </a:r>
          </a:p>
          <a:p>
            <a:pPr lvl="3"/>
            <a:r>
              <a:rPr lang="en-US"/>
              <a:t>identifying potentially faulty modules can improve the cost effectiveness of fault detection</a:t>
            </a:r>
          </a:p>
          <a:p>
            <a:pPr lvl="2"/>
            <a:r>
              <a:rPr lang="en-US"/>
              <a:t>Some classes of faults predominate</a:t>
            </a:r>
          </a:p>
          <a:p>
            <a:pPr lvl="3"/>
            <a:r>
              <a:rPr lang="en-US"/>
              <a:t>removing the causes of a predominant class of faults can have a major impact on the quality of the process and of the resulting product</a:t>
            </a:r>
          </a:p>
        </p:txBody>
      </p:sp>
    </p:spTree>
    <p:extLst>
      <p:ext uri="{BB962C8B-B14F-4D97-AF65-F5344CB8AC3E}">
        <p14:creationId xmlns:p14="http://schemas.microsoft.com/office/powerpoint/2010/main" xmlns="" val="12152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Why </a:t>
            </a:r>
            <a:r>
              <a:rPr lang="en-US"/>
              <a:t>did faults occur?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Core RCA step</a:t>
            </a:r>
          </a:p>
          <a:p>
            <a:pPr lvl="1"/>
            <a:r>
              <a:rPr lang="en-US"/>
              <a:t>trace representative faults back to causes</a:t>
            </a:r>
          </a:p>
          <a:p>
            <a:pPr lvl="1"/>
            <a:r>
              <a:rPr lang="en-US"/>
              <a:t>objective of identifying a “root” cause</a:t>
            </a:r>
          </a:p>
          <a:p>
            <a:r>
              <a:rPr lang="en-US"/>
              <a:t>Iterative analysis </a:t>
            </a:r>
          </a:p>
          <a:p>
            <a:pPr lvl="1"/>
            <a:r>
              <a:rPr lang="en-US"/>
              <a:t>explain the error that led to the fault</a:t>
            </a:r>
          </a:p>
          <a:p>
            <a:pPr lvl="1"/>
            <a:r>
              <a:rPr lang="en-US"/>
              <a:t>explain the cause of that error</a:t>
            </a:r>
          </a:p>
          <a:p>
            <a:pPr lvl="1"/>
            <a:r>
              <a:rPr lang="en-US"/>
              <a:t>explain the cause of that cause</a:t>
            </a:r>
          </a:p>
          <a:p>
            <a:pPr lvl="1"/>
            <a:r>
              <a:rPr lang="en-US"/>
              <a:t>...</a:t>
            </a:r>
          </a:p>
          <a:p>
            <a:r>
              <a:rPr lang="en-US"/>
              <a:t>Rule of thumb</a:t>
            </a:r>
          </a:p>
          <a:p>
            <a:pPr lvl="1"/>
            <a:r>
              <a:rPr lang="en-US"/>
              <a:t>“ask why six times”</a:t>
            </a:r>
          </a:p>
        </p:txBody>
      </p:sp>
    </p:spTree>
    <p:extLst>
      <p:ext uri="{BB962C8B-B14F-4D97-AF65-F5344CB8AC3E}">
        <p14:creationId xmlns:p14="http://schemas.microsoft.com/office/powerpoint/2010/main" xmlns="" val="21251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fault tracing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Tracing the causes of faults requires  experience, judgment, and knowledge of the development process </a:t>
            </a:r>
          </a:p>
          <a:p>
            <a:r>
              <a:rPr lang="en-US" sz="2400"/>
              <a:t>example</a:t>
            </a:r>
          </a:p>
          <a:p>
            <a:pPr lvl="1"/>
            <a:r>
              <a:rPr lang="en-US" sz="2000"/>
              <a:t>most significant class of faults  = memory leaks</a:t>
            </a:r>
          </a:p>
          <a:p>
            <a:pPr lvl="1"/>
            <a:r>
              <a:rPr lang="en-US" sz="2000"/>
              <a:t>cause = forgetting to release memory in exception handlers</a:t>
            </a:r>
          </a:p>
          <a:p>
            <a:pPr lvl="1"/>
            <a:r>
              <a:rPr lang="en-US" sz="2000"/>
              <a:t>cause = lack of information: “Programmers can't easily determine what needs to be cleaned up in exception handlers”</a:t>
            </a:r>
          </a:p>
          <a:p>
            <a:pPr lvl="1"/>
            <a:r>
              <a:rPr lang="en-US" sz="2000"/>
              <a:t>cause = design error: “The resource management scheme assumes normal flow of control”</a:t>
            </a:r>
          </a:p>
          <a:p>
            <a:pPr lvl="1"/>
            <a:r>
              <a:rPr lang="en-US" sz="2000"/>
              <a:t>root problem = early design problem: “Exceptional conditions were an afterthought dealt with late in design”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21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could faults be prevented?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approaches depending on fault and process:</a:t>
            </a:r>
          </a:p>
          <a:p>
            <a:pPr>
              <a:lnSpc>
                <a:spcPct val="90000"/>
              </a:lnSpc>
            </a:pPr>
            <a:r>
              <a:rPr lang="en-US" sz="2400"/>
              <a:t>From lightweight process changes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adding consideration of exceptional conditions to a design inspection checklist</a:t>
            </a:r>
          </a:p>
          <a:p>
            <a:pPr>
              <a:lnSpc>
                <a:spcPct val="90000"/>
              </a:lnSpc>
            </a:pPr>
            <a:r>
              <a:rPr lang="en-US" sz="2400"/>
              <a:t>To heavyweight changes: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making explicit consideration of exceptional conditions a part of all requirements analysis and design steps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80"/>
                </a:solidFill>
                <a:latin typeface="Tahoma" pitchFamily="48" charset="0"/>
              </a:rPr>
              <a:t>Goal is not perfection, but cost-effective improvement</a:t>
            </a: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4289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software plan involves many intertwined concerns from schedule to cost to usability and dependability.</a:t>
            </a:r>
          </a:p>
          <a:p>
            <a:r>
              <a:rPr lang="en-US" dirty="0" smtClean="0"/>
              <a:t>Ex: Architectural design involving various testability to review structure and build order.</a:t>
            </a:r>
          </a:p>
          <a:p>
            <a:r>
              <a:rPr lang="en-US" dirty="0" smtClean="0"/>
              <a:t>Cost of detecting and repairing a fault increases as function of time between committing the error and detecting the resultant faults.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and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6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it-IT" sz="3000" b="1">
              <a:solidFill>
                <a:schemeClr val="tx2"/>
              </a:solidFill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Quality Team</a:t>
            </a:r>
            <a:endParaRPr lang="it-IT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quality plan must assign roles and responsibilities to people</a:t>
            </a:r>
          </a:p>
          <a:p>
            <a:r>
              <a:rPr lang="en-US"/>
              <a:t>assignment of responsibility occurs at </a:t>
            </a:r>
          </a:p>
          <a:p>
            <a:pPr lvl="1"/>
            <a:r>
              <a:rPr lang="en-US"/>
              <a:t>strategic level </a:t>
            </a:r>
          </a:p>
          <a:p>
            <a:pPr lvl="2"/>
            <a:r>
              <a:rPr lang="en-US"/>
              <a:t>test and analysis strategy</a:t>
            </a:r>
          </a:p>
          <a:p>
            <a:pPr lvl="2"/>
            <a:r>
              <a:rPr lang="en-US"/>
              <a:t>structure of the organization</a:t>
            </a:r>
          </a:p>
          <a:p>
            <a:pPr lvl="2"/>
            <a:r>
              <a:rPr lang="en-US"/>
              <a:t>external requirements (e.g., certification agency)</a:t>
            </a:r>
          </a:p>
          <a:p>
            <a:pPr lvl="1"/>
            <a:r>
              <a:rPr lang="en-US"/>
              <a:t>tactical level</a:t>
            </a:r>
          </a:p>
          <a:p>
            <a:pPr lvl="2"/>
            <a:r>
              <a:rPr lang="en-US"/>
              <a:t>test and analysis plan</a:t>
            </a:r>
          </a:p>
        </p:txBody>
      </p:sp>
    </p:spTree>
    <p:extLst>
      <p:ext uri="{BB962C8B-B14F-4D97-AF65-F5344CB8AC3E}">
        <p14:creationId xmlns:p14="http://schemas.microsoft.com/office/powerpoint/2010/main" xmlns="" val="16703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Roles and Responsibilities </a:t>
            </a:r>
            <a:br>
              <a:rPr lang="en-US"/>
            </a:br>
            <a:r>
              <a:rPr lang="en-US"/>
              <a:t>at Tactical Level</a:t>
            </a: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r>
              <a:rPr lang="en-US" sz="2400"/>
              <a:t>balance level of effort across time </a:t>
            </a:r>
          </a:p>
          <a:p>
            <a:r>
              <a:rPr lang="en-US" sz="2400"/>
              <a:t>manage personal interactions</a:t>
            </a:r>
          </a:p>
          <a:p>
            <a:r>
              <a:rPr lang="en-US" sz="2400"/>
              <a:t>ensure sufficient accountability that quality tasks are not easily overlooked</a:t>
            </a:r>
          </a:p>
          <a:p>
            <a:r>
              <a:rPr lang="en-US" sz="2400"/>
              <a:t>encourage objective judgment of quality </a:t>
            </a:r>
          </a:p>
          <a:p>
            <a:r>
              <a:rPr lang="en-US" sz="2400"/>
              <a:t>prevent it from being subverted by schedule pressure</a:t>
            </a:r>
          </a:p>
          <a:p>
            <a:r>
              <a:rPr lang="en-US" sz="2400"/>
              <a:t>foster shared commitment to quality among all team members</a:t>
            </a:r>
          </a:p>
          <a:p>
            <a:r>
              <a:rPr lang="en-US" sz="2400"/>
              <a:t>develop and communicate shared knowledge and values regarding quality</a:t>
            </a:r>
          </a:p>
        </p:txBody>
      </p:sp>
    </p:spTree>
    <p:extLst>
      <p:ext uri="{BB962C8B-B14F-4D97-AF65-F5344CB8AC3E}">
        <p14:creationId xmlns:p14="http://schemas.microsoft.com/office/powerpoint/2010/main" xmlns="" val="39467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Alternatives in Team Structure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Conflicting pressures on choice of structure</a:t>
            </a:r>
          </a:p>
          <a:p>
            <a:pPr lvl="1"/>
            <a:r>
              <a:rPr lang="en-US" sz="2000"/>
              <a:t>example</a:t>
            </a:r>
          </a:p>
          <a:p>
            <a:pPr lvl="2"/>
            <a:r>
              <a:rPr lang="en-US" sz="1800"/>
              <a:t>autonomy to ensure objective assessment</a:t>
            </a:r>
          </a:p>
          <a:p>
            <a:pPr lvl="2"/>
            <a:r>
              <a:rPr lang="en-US" sz="1800"/>
              <a:t>cooperation to meet overall project objectives</a:t>
            </a:r>
          </a:p>
          <a:p>
            <a:r>
              <a:rPr lang="en-US" sz="2400"/>
              <a:t>Different structures of roles and responsibilities</a:t>
            </a:r>
          </a:p>
          <a:p>
            <a:pPr lvl="1"/>
            <a:r>
              <a:rPr lang="en-US" sz="2000"/>
              <a:t>same individuals play roles of developer and tester</a:t>
            </a:r>
          </a:p>
          <a:p>
            <a:pPr lvl="1"/>
            <a:r>
              <a:rPr lang="en-US" sz="2000"/>
              <a:t>most testing responsibility assigned to a distinct group</a:t>
            </a:r>
          </a:p>
          <a:p>
            <a:pPr lvl="1"/>
            <a:r>
              <a:rPr lang="en-US" sz="2000"/>
              <a:t>some responsibility assigned to a distinct organization </a:t>
            </a:r>
          </a:p>
          <a:p>
            <a:r>
              <a:rPr lang="en-US" sz="2400"/>
              <a:t>Distinguish</a:t>
            </a:r>
          </a:p>
          <a:p>
            <a:pPr lvl="1"/>
            <a:r>
              <a:rPr lang="en-US" sz="2000"/>
              <a:t>oversight and accountability for approving a task </a:t>
            </a:r>
          </a:p>
          <a:p>
            <a:pPr lvl="1"/>
            <a:r>
              <a:rPr lang="en-US" sz="2000"/>
              <a:t>responsibility for actually performing a task</a:t>
            </a:r>
          </a:p>
        </p:txBody>
      </p:sp>
    </p:spTree>
    <p:extLst>
      <p:ext uri="{BB962C8B-B14F-4D97-AF65-F5344CB8AC3E}">
        <p14:creationId xmlns:p14="http://schemas.microsoft.com/office/powerpoint/2010/main" xmlns="" val="18976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Roles and responsibilities</a:t>
            </a:r>
            <a:br>
              <a:rPr lang="en-US"/>
            </a:br>
            <a:r>
              <a:rPr lang="en-US"/>
              <a:t>pros and cons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Same individuals play roles of developer and tester</a:t>
            </a:r>
          </a:p>
          <a:p>
            <a:pPr lvl="1"/>
            <a:r>
              <a:rPr lang="en-US" sz="2000"/>
              <a:t>potential conflict between roles</a:t>
            </a:r>
          </a:p>
          <a:p>
            <a:pPr lvl="2"/>
            <a:r>
              <a:rPr lang="en-US" sz="1800"/>
              <a:t>example</a:t>
            </a:r>
          </a:p>
          <a:p>
            <a:pPr lvl="3"/>
            <a:r>
              <a:rPr lang="en-US" sz="1600"/>
              <a:t>a developer responsible for delivering a unit on schedule </a:t>
            </a:r>
          </a:p>
          <a:p>
            <a:pPr lvl="3"/>
            <a:r>
              <a:rPr lang="en-US" sz="1600"/>
              <a:t>responsible for integration testing that could reveal faults that delay delivery</a:t>
            </a:r>
          </a:p>
          <a:p>
            <a:pPr lvl="1"/>
            <a:r>
              <a:rPr lang="en-US" sz="2000"/>
              <a:t>requires countermeasures to control risks from  conflict</a:t>
            </a:r>
          </a:p>
          <a:p>
            <a:r>
              <a:rPr lang="en-US" sz="2400"/>
              <a:t>Roles assigned to different individuals</a:t>
            </a:r>
          </a:p>
          <a:p>
            <a:pPr lvl="1"/>
            <a:r>
              <a:rPr lang="en-US" sz="2000"/>
              <a:t>Potential conflict between individuals </a:t>
            </a:r>
          </a:p>
          <a:p>
            <a:pPr lvl="2"/>
            <a:r>
              <a:rPr lang="en-US" sz="1800"/>
              <a:t>example</a:t>
            </a:r>
          </a:p>
          <a:p>
            <a:pPr lvl="3"/>
            <a:r>
              <a:rPr lang="en-US" sz="1600"/>
              <a:t>developer and a tester who do not share motivation to deliver a quality product on schedule</a:t>
            </a:r>
          </a:p>
          <a:p>
            <a:pPr lvl="1"/>
            <a:r>
              <a:rPr lang="en-US" sz="2000"/>
              <a:t>requires countermeasures to control risks from conflict</a:t>
            </a:r>
          </a:p>
        </p:txBody>
      </p:sp>
    </p:spTree>
    <p:extLst>
      <p:ext uri="{BB962C8B-B14F-4D97-AF65-F5344CB8AC3E}">
        <p14:creationId xmlns:p14="http://schemas.microsoft.com/office/powerpoint/2010/main" xmlns="" val="27572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Testing Team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Minimize risks of conflict between roles played by the same individual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project manager with schedule pressures cannot 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bypass quality activities or standards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reallocate people from testing to development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postpone quality activities until too late in the project</a:t>
            </a:r>
          </a:p>
          <a:p>
            <a:pPr>
              <a:lnSpc>
                <a:spcPct val="90000"/>
              </a:lnSpc>
            </a:pPr>
            <a:r>
              <a:rPr lang="en-US" sz="2400"/>
              <a:t>Increases risk of conflict between goals of the independent quality team and the developers</a:t>
            </a:r>
          </a:p>
          <a:p>
            <a:pPr>
              <a:lnSpc>
                <a:spcPct val="90000"/>
              </a:lnSpc>
            </a:pPr>
            <a:r>
              <a:rPr lang="en-US" sz="2400"/>
              <a:t>Plan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should include checks to ensure completion of quality activities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developers perform module testing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independent quality team performs integration and system testing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quality team should check completeness of module tests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914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Communication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Testing and development teams must share the goal of shipping a high-quality product on schedule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testing team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must not be perceived as relieving developers from responsibility for quality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should not be completely oblivious to schedule pressure</a:t>
            </a:r>
          </a:p>
          <a:p>
            <a:pPr>
              <a:lnSpc>
                <a:spcPct val="90000"/>
              </a:lnSpc>
            </a:pPr>
            <a:r>
              <a:rPr lang="en-US" sz="2400"/>
              <a:t>Independent quality teams require a mature development process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Test designers must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work on sufficiently precise specifications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execute tests in a controllable test environment</a:t>
            </a:r>
          </a:p>
          <a:p>
            <a:pPr>
              <a:lnSpc>
                <a:spcPct val="90000"/>
              </a:lnSpc>
            </a:pPr>
            <a:r>
              <a:rPr lang="en-US" sz="2400"/>
              <a:t>Versions and configurations must be well defined</a:t>
            </a:r>
          </a:p>
          <a:p>
            <a:pPr>
              <a:lnSpc>
                <a:spcPct val="90000"/>
              </a:lnSpc>
            </a:pPr>
            <a:r>
              <a:rPr lang="en-US" sz="2400"/>
              <a:t>Failures and faults must be suitably tracked and monitored across versions</a:t>
            </a:r>
          </a:p>
        </p:txBody>
      </p:sp>
    </p:spTree>
    <p:extLst>
      <p:ext uri="{BB962C8B-B14F-4D97-AF65-F5344CB8AC3E}">
        <p14:creationId xmlns:p14="http://schemas.microsoft.com/office/powerpoint/2010/main" xmlns="" val="32098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within XP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Full integration of quality activities with development</a:t>
            </a:r>
          </a:p>
          <a:p>
            <a:pPr lvl="1"/>
            <a:r>
              <a:rPr lang="en-US" sz="2000"/>
              <a:t>Minimize communication and coordination overhead </a:t>
            </a:r>
          </a:p>
          <a:p>
            <a:pPr lvl="1"/>
            <a:r>
              <a:rPr lang="en-US" sz="2000"/>
              <a:t>Developers take full responsibility for the quality of their work</a:t>
            </a:r>
          </a:p>
          <a:p>
            <a:pPr lvl="1"/>
            <a:r>
              <a:rPr lang="en-US" sz="2000"/>
              <a:t>Technology and application expertise for quality tasks match expertise available for development tasks</a:t>
            </a:r>
          </a:p>
          <a:p>
            <a:r>
              <a:rPr lang="en-US" sz="2400"/>
              <a:t>Plan</a:t>
            </a:r>
          </a:p>
          <a:p>
            <a:pPr lvl="1"/>
            <a:r>
              <a:rPr lang="en-US" sz="2000"/>
              <a:t>check that quality activities and objective assessment are not easily tossed aside as deadlines loom </a:t>
            </a:r>
          </a:p>
          <a:p>
            <a:pPr lvl="1"/>
            <a:r>
              <a:rPr lang="en-US" sz="2000"/>
              <a:t>example</a:t>
            </a:r>
          </a:p>
          <a:p>
            <a:pPr lvl="2"/>
            <a:r>
              <a:rPr lang="en-US" sz="1800"/>
              <a:t>XP “test first” together with pair programming guard against some of the inherent risks of mixing roles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44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Outsourcing Test and Analysis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(Wrong) motivation </a:t>
            </a:r>
          </a:p>
          <a:p>
            <a:pPr lvl="1"/>
            <a:r>
              <a:rPr lang="en-US" sz="2000"/>
              <a:t>testing is less technically demanding than development and can be carried out by lower-paid and lower-skilled individuals</a:t>
            </a:r>
          </a:p>
          <a:p>
            <a:r>
              <a:rPr lang="en-US" sz="2400"/>
              <a:t>Why wrong</a:t>
            </a:r>
          </a:p>
          <a:p>
            <a:pPr lvl="1"/>
            <a:r>
              <a:rPr lang="en-US" sz="2000"/>
              <a:t>confuses test execution (straightforward) with analysis and test design (as demanding as design and programming)</a:t>
            </a:r>
          </a:p>
          <a:p>
            <a:r>
              <a:rPr lang="en-US" sz="2400"/>
              <a:t>A better motivation </a:t>
            </a:r>
          </a:p>
          <a:p>
            <a:pPr lvl="1"/>
            <a:r>
              <a:rPr lang="en-US" sz="2000"/>
              <a:t>to maximize independence </a:t>
            </a:r>
          </a:p>
          <a:p>
            <a:pPr lvl="2"/>
            <a:r>
              <a:rPr lang="en-US" sz="1800"/>
              <a:t>and possibly reduce cost as (only) a secondary effect</a:t>
            </a:r>
          </a:p>
          <a:p>
            <a:r>
              <a:rPr lang="en-US" sz="2400"/>
              <a:t>The plan must define</a:t>
            </a:r>
          </a:p>
          <a:p>
            <a:pPr lvl="1"/>
            <a:r>
              <a:rPr lang="en-US" sz="2000"/>
              <a:t>milestones and delivery for outsourced activities</a:t>
            </a:r>
          </a:p>
          <a:p>
            <a:pPr lvl="1"/>
            <a:r>
              <a:rPr lang="en-US" sz="2000"/>
              <a:t>checks on the quality of delivery in both directions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5753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Documenting Analysis and Test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 the purposes and importance of documentation</a:t>
            </a:r>
          </a:p>
          <a:p>
            <a:r>
              <a:rPr lang="en-US"/>
              <a:t>Identify some key quality documents and their relations</a:t>
            </a:r>
          </a:p>
          <a:p>
            <a:r>
              <a:rPr lang="en-US"/>
              <a:t>Understand the structure and content of key quality documents</a:t>
            </a:r>
          </a:p>
          <a:p>
            <a:r>
              <a:rPr lang="en-US"/>
              <a:t>Appreciate needs and opportunities for automatically generating and managing documentation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3409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• Quality process: Set of activities and </a:t>
            </a:r>
            <a:r>
              <a:rPr lang="en-US" dirty="0" smtClean="0"/>
              <a:t>responsibilities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– focused primarily on ensuring adequate dependability</a:t>
            </a:r>
          </a:p>
          <a:p>
            <a:pPr marL="0" indent="0">
              <a:buNone/>
            </a:pPr>
            <a:r>
              <a:rPr lang="en-US" dirty="0"/>
              <a:t>– concerned with project schedule or with product </a:t>
            </a:r>
            <a:r>
              <a:rPr lang="en-US" dirty="0" smtClean="0"/>
              <a:t>usability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A framework </a:t>
            </a:r>
            <a:r>
              <a:rPr lang="en-US" dirty="0" smtClean="0"/>
              <a:t>for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– selecting and arranging activities</a:t>
            </a:r>
          </a:p>
          <a:p>
            <a:pPr marL="0" indent="0">
              <a:buNone/>
            </a:pPr>
            <a:r>
              <a:rPr lang="en-US" dirty="0"/>
              <a:t>– considering interactions and </a:t>
            </a:r>
            <a:r>
              <a:rPr lang="en-US" dirty="0" smtClean="0"/>
              <a:t>trade-offs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Follows the overall software process in which it </a:t>
            </a:r>
            <a:r>
              <a:rPr lang="en-US" dirty="0" smtClean="0"/>
              <a:t>is embedded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– Example: waterfall software process ––&gt; “V model”: unit testing</a:t>
            </a:r>
          </a:p>
          <a:p>
            <a:pPr marL="0" indent="0">
              <a:buNone/>
            </a:pPr>
            <a:r>
              <a:rPr lang="en-US" dirty="0"/>
              <a:t>starts with implementation and finishes before </a:t>
            </a:r>
            <a:r>
              <a:rPr lang="en-US" dirty="0" smtClean="0"/>
              <a:t>integration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– Example: XP and agile methods ––&gt; emphasis on unit testing</a:t>
            </a:r>
          </a:p>
          <a:p>
            <a:pPr marL="0" indent="0">
              <a:buNone/>
            </a:pPr>
            <a:r>
              <a:rPr lang="en-US" dirty="0"/>
              <a:t>and rapid iteration for acceptance testing by customers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95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Produce Quality Documentation?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Monitor and assess the process</a:t>
            </a:r>
          </a:p>
          <a:p>
            <a:pPr lvl="1"/>
            <a:r>
              <a:rPr lang="en-US"/>
              <a:t>For internal use  (</a:t>
            </a:r>
            <a:r>
              <a:rPr lang="en-US" i="1"/>
              <a:t>process visibility</a:t>
            </a:r>
            <a:r>
              <a:rPr lang="en-US"/>
              <a:t>)</a:t>
            </a:r>
          </a:p>
          <a:p>
            <a:pPr lvl="1"/>
            <a:r>
              <a:rPr lang="en-US"/>
              <a:t>For external authorities (certification, auditing)</a:t>
            </a:r>
          </a:p>
          <a:p>
            <a:r>
              <a:rPr lang="en-US"/>
              <a:t>Improve the process</a:t>
            </a:r>
          </a:p>
          <a:p>
            <a:pPr lvl="1"/>
            <a:r>
              <a:rPr lang="en-US"/>
              <a:t>Maintain a body of knowledge reused across projects</a:t>
            </a:r>
          </a:p>
          <a:p>
            <a:pPr lvl="1"/>
            <a:r>
              <a:rPr lang="en-US"/>
              <a:t>Summarize and present data for process improvement</a:t>
            </a:r>
          </a:p>
          <a:p>
            <a:r>
              <a:rPr lang="en-US"/>
              <a:t>Increase reusability of test suites and other artifacts within and across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19105154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categories of documents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Planning documents</a:t>
            </a:r>
          </a:p>
          <a:p>
            <a:pPr lvl="1"/>
            <a:r>
              <a:rPr lang="en-US"/>
              <a:t>describe the organization of the quality process</a:t>
            </a:r>
          </a:p>
          <a:p>
            <a:pPr lvl="1"/>
            <a:r>
              <a:rPr lang="en-US"/>
              <a:t>include organization </a:t>
            </a:r>
            <a:r>
              <a:rPr lang="en-US" i="1"/>
              <a:t>strategies</a:t>
            </a:r>
            <a:r>
              <a:rPr lang="en-US"/>
              <a:t> and project </a:t>
            </a:r>
            <a:r>
              <a:rPr lang="en-US" i="1"/>
              <a:t>plans </a:t>
            </a:r>
          </a:p>
          <a:p>
            <a:r>
              <a:rPr lang="en-US"/>
              <a:t>Specification documents</a:t>
            </a:r>
          </a:p>
          <a:p>
            <a:pPr lvl="1"/>
            <a:r>
              <a:rPr lang="en-US"/>
              <a:t>describe test suites and test cases</a:t>
            </a:r>
          </a:p>
          <a:p>
            <a:pPr lvl="3">
              <a:buFontTx/>
              <a:buNone/>
            </a:pPr>
            <a:r>
              <a:rPr lang="en-US"/>
              <a:t>(as well as artifacts for other quality tasks)</a:t>
            </a:r>
          </a:p>
          <a:p>
            <a:pPr lvl="1"/>
            <a:r>
              <a:rPr lang="en-US"/>
              <a:t>test design specifications, test case specification, checklists, analysis procedure specifications</a:t>
            </a:r>
          </a:p>
          <a:p>
            <a:r>
              <a:rPr lang="en-US"/>
              <a:t>Reporting documents</a:t>
            </a:r>
          </a:p>
          <a:p>
            <a:pPr lvl="1"/>
            <a:r>
              <a:rPr lang="en-US"/>
              <a:t>Details and summary of analysis and test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515893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Documents should include </a:t>
            </a:r>
            <a:r>
              <a:rPr lang="en-US" sz="2400" i="1"/>
              <a:t>metadata</a:t>
            </a:r>
            <a:r>
              <a:rPr lang="en-US" sz="2400"/>
              <a:t> to facilitate management</a:t>
            </a:r>
          </a:p>
          <a:p>
            <a:pPr lvl="1"/>
            <a:r>
              <a:rPr lang="en-US" sz="2000" b="1"/>
              <a:t>Approval</a:t>
            </a:r>
            <a:r>
              <a:rPr lang="en-US" sz="2000"/>
              <a:t>: persons responsible for the document </a:t>
            </a:r>
          </a:p>
          <a:p>
            <a:pPr lvl="1"/>
            <a:r>
              <a:rPr lang="en-US" sz="2000" b="1"/>
              <a:t>History </a:t>
            </a:r>
            <a:r>
              <a:rPr lang="en-US" sz="2000"/>
              <a:t>of the document</a:t>
            </a:r>
          </a:p>
          <a:p>
            <a:pPr lvl="1"/>
            <a:r>
              <a:rPr lang="en-US" sz="2000" b="1"/>
              <a:t>Table of Contents</a:t>
            </a:r>
            <a:endParaRPr lang="en-US" sz="2000"/>
          </a:p>
          <a:p>
            <a:pPr lvl="1"/>
            <a:r>
              <a:rPr lang="en-US" sz="2000" b="1"/>
              <a:t>Summary</a:t>
            </a:r>
            <a:r>
              <a:rPr lang="en-US" sz="2000"/>
              <a:t>: relevance and possible uses of the document</a:t>
            </a:r>
          </a:p>
          <a:p>
            <a:pPr lvl="1"/>
            <a:r>
              <a:rPr lang="en-US" sz="2000" b="1"/>
              <a:t>Goals</a:t>
            </a:r>
            <a:r>
              <a:rPr lang="en-US" sz="2000"/>
              <a:t>: purpose of the document– Who should read it, and why?</a:t>
            </a:r>
          </a:p>
          <a:p>
            <a:pPr lvl="1"/>
            <a:r>
              <a:rPr lang="en-US" sz="2000" b="1"/>
              <a:t>Required documents and references</a:t>
            </a:r>
            <a:r>
              <a:rPr lang="en-US" sz="2000"/>
              <a:t>: reference to documents and artifacts needed for understanding and exploiting this document</a:t>
            </a:r>
          </a:p>
          <a:p>
            <a:pPr lvl="1"/>
            <a:r>
              <a:rPr lang="en-US" sz="2000" b="1"/>
              <a:t>Glossary</a:t>
            </a:r>
            <a:r>
              <a:rPr lang="en-US" sz="2000"/>
              <a:t>: technical terms used in the document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8715375" y="47466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2007 Mauro Pezzè &amp; Michal Young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Ch 24, slide </a:t>
            </a:r>
            <a:fld id="{F09946FF-B6F0-4583-ACB4-F7078D41D121}" type="slidenum">
              <a:rPr lang="en-US"/>
              <a:pPr/>
              <a:t>73</a:t>
            </a:fld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610600" cy="6019800"/>
          </a:xfrm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Metadata example:  Chipmunk Document Template </a:t>
            </a:r>
            <a:endParaRPr lang="en-US" sz="2400">
              <a:solidFill>
                <a:srgbClr val="000080"/>
              </a:solidFill>
              <a:latin typeface="Helvetica" pitchFamily="48" charset="0"/>
            </a:endParaRP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en-US" sz="2400" i="1">
                <a:solidFill>
                  <a:srgbClr val="000080"/>
                </a:solidFill>
                <a:latin typeface="Helvetica" pitchFamily="48" charset="0"/>
              </a:rPr>
              <a:t>Document Title</a:t>
            </a:r>
            <a:r>
              <a:rPr lang="en-US" sz="2400">
                <a:solidFill>
                  <a:srgbClr val="000080"/>
                </a:solidFill>
                <a:latin typeface="Helvetica" pitchFamily="4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80"/>
                </a:solidFill>
                <a:latin typeface="Helvetica" pitchFamily="48" charset="0"/>
              </a:rPr>
              <a:t>Approvals</a:t>
            </a:r>
            <a:r>
              <a:rPr lang="en-US" sz="2400">
                <a:latin typeface="Helvetica" pitchFamily="48" charset="0"/>
              </a:rPr>
              <a:t> </a:t>
            </a:r>
          </a:p>
          <a:p>
            <a:pPr marL="457200" indent="-457200">
              <a:lnSpc>
                <a:spcPct val="70000"/>
              </a:lnSpc>
              <a:buFont typeface="Arial" pitchFamily="34" charset="0"/>
              <a:buNone/>
            </a:pPr>
            <a:r>
              <a:rPr lang="en-US" sz="2400">
                <a:latin typeface="Helvetica" pitchFamily="48" charset="0"/>
              </a:rPr>
              <a:t>	 </a:t>
            </a:r>
            <a:r>
              <a:rPr lang="en-US" sz="2000">
                <a:latin typeface="Helvetica" pitchFamily="48" charset="0"/>
              </a:rPr>
              <a:t>issued by</a:t>
            </a:r>
            <a:r>
              <a:rPr lang="en-US" sz="2000" i="1">
                <a:latin typeface="Helvetica" pitchFamily="48" charset="0"/>
              </a:rPr>
              <a:t> 		 	</a:t>
            </a:r>
            <a:r>
              <a:rPr lang="en-US" sz="1800" i="1">
                <a:latin typeface="Helvetica" pitchFamily="48" charset="0"/>
              </a:rPr>
              <a:t>name 	signature 	date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 </a:t>
            </a:r>
          </a:p>
          <a:p>
            <a:pPr marL="457200" indent="-457200">
              <a:lnSpc>
                <a:spcPct val="4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approved by 	 </a:t>
            </a:r>
            <a:r>
              <a:rPr lang="en-US" sz="2000" i="1">
                <a:latin typeface="Helvetica" pitchFamily="48" charset="0"/>
              </a:rPr>
              <a:t>	</a:t>
            </a:r>
            <a:r>
              <a:rPr lang="en-US" sz="1800" i="1">
                <a:latin typeface="Helvetica" pitchFamily="48" charset="0"/>
              </a:rPr>
              <a:t>name 	signature 	date</a:t>
            </a:r>
            <a:r>
              <a:rPr lang="en-US" sz="1800">
                <a:latin typeface="Helvetica" pitchFamily="48" charset="0"/>
              </a:rPr>
              <a:t> 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distribution status 	 	</a:t>
            </a:r>
            <a:r>
              <a:rPr lang="en-US" sz="1800" i="1">
                <a:latin typeface="Helvetica" pitchFamily="48" charset="0"/>
              </a:rPr>
              <a:t>(internal use only, restricted, ...)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400" i="1">
                <a:latin typeface="Helvetica" pitchFamily="48" charset="0"/>
              </a:rPr>
              <a:t> 	</a:t>
            </a:r>
            <a:r>
              <a:rPr lang="en-US" sz="2000">
                <a:latin typeface="Helvetica" pitchFamily="48" charset="0"/>
              </a:rPr>
              <a:t>distribution list 	     </a:t>
            </a:r>
            <a:r>
              <a:rPr lang="en-US" sz="1800" i="1">
                <a:latin typeface="Helvetica" pitchFamily="48" charset="0"/>
              </a:rPr>
              <a:t>(people to whom the document must be sent)</a:t>
            </a:r>
            <a:r>
              <a:rPr lang="en-US" sz="1800">
                <a:latin typeface="Helvetica" pitchFamily="48" charset="0"/>
              </a:rPr>
              <a:t> </a:t>
            </a:r>
            <a:endParaRPr lang="en-US" sz="2000">
              <a:latin typeface="Helvetica" pitchFamily="48" charset="0"/>
            </a:endParaRP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80"/>
                </a:solidFill>
                <a:latin typeface="Helvetica" pitchFamily="48" charset="0"/>
              </a:rPr>
              <a:t>History</a:t>
            </a:r>
            <a:endParaRPr lang="en-US" sz="2400">
              <a:latin typeface="Helvetica" pitchFamily="48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version 		 	description 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				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				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				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000" i="1">
                <a:latin typeface="Helvetica" pitchFamily="48" charset="0"/>
              </a:rPr>
              <a:t>________________________________________________________</a:t>
            </a: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endParaRPr lang="en-US" sz="2400">
              <a:latin typeface="Helvetica" pitchFamily="48" charset="0"/>
            </a:endParaRPr>
          </a:p>
          <a:p>
            <a:pPr marL="457200" indent="-457200">
              <a:lnSpc>
                <a:spcPct val="40000"/>
              </a:lnSpc>
              <a:buFont typeface="Arial" pitchFamily="34" charset="0"/>
              <a:buNone/>
            </a:pPr>
            <a:r>
              <a:rPr lang="en-US" sz="2400">
                <a:latin typeface="Helvetica" pitchFamily="48" charset="0"/>
              </a:rPr>
              <a:t>	.....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3276600" y="14478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3276600" y="41910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3733800" y="5260975"/>
            <a:ext cx="3962400" cy="1212850"/>
          </a:xfrm>
          <a:prstGeom prst="wedgeRectCallout">
            <a:avLst>
              <a:gd name="adj1" fmla="val -88222"/>
              <a:gd name="adj2" fmla="val -102750"/>
            </a:avLst>
          </a:prstGeom>
          <a:solidFill>
            <a:srgbClr val="FCFAD3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1A4422"/>
                </a:solidFill>
              </a:rPr>
              <a:t>Metadata may be provided or managed by tools. For example, version control system may maintain version history.</a:t>
            </a:r>
          </a:p>
        </p:txBody>
      </p:sp>
    </p:spTree>
    <p:extLst>
      <p:ext uri="{BB962C8B-B14F-4D97-AF65-F5344CB8AC3E}">
        <p14:creationId xmlns:p14="http://schemas.microsoft.com/office/powerpoint/2010/main" xmlns="" val="112122268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5344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Table of Contents</a:t>
            </a:r>
            <a:r>
              <a:rPr lang="en-US" sz="2000">
                <a:latin typeface="Helvetica" pitchFamily="4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</a:t>
            </a:r>
            <a:r>
              <a:rPr lang="en-US" sz="1800" i="1">
                <a:latin typeface="Helvetica" pitchFamily="48" charset="0"/>
              </a:rPr>
              <a:t>List of sections</a:t>
            </a:r>
            <a:r>
              <a:rPr lang="en-US" sz="2000">
                <a:latin typeface="Helvetica" pitchFamily="4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Summary </a:t>
            </a:r>
            <a:endParaRPr lang="en-US" sz="2000">
              <a:latin typeface="Helvetica" pitchFamily="4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</a:t>
            </a:r>
            <a:r>
              <a:rPr lang="en-US" sz="1800" i="1">
                <a:latin typeface="Helvetica" pitchFamily="48" charset="0"/>
              </a:rPr>
              <a:t>Summarize the contents of the document. The summary should clearly explain the relevance of the document to its possible uses.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Goals of the document</a:t>
            </a:r>
            <a:r>
              <a:rPr lang="en-US" sz="2000">
                <a:latin typeface="Helvetica" pitchFamily="4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</a:t>
            </a:r>
            <a:r>
              <a:rPr lang="en-US" sz="1800" i="1">
                <a:latin typeface="Helvetica" pitchFamily="48" charset="0"/>
              </a:rPr>
              <a:t>Describe the purpose of this document: Who should read it, and why?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Required documents and references</a:t>
            </a:r>
            <a:r>
              <a:rPr lang="en-US" sz="2000">
                <a:latin typeface="Helvetica" pitchFamily="4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</a:t>
            </a:r>
            <a:r>
              <a:rPr lang="en-US" sz="1800" i="1">
                <a:latin typeface="Helvetica" pitchFamily="48" charset="0"/>
              </a:rPr>
              <a:t>Provide a reference to other documents and artifacts needed for understanding and exploiting this document. Provide a rationale for the provided references.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Glossary</a:t>
            </a:r>
            <a:r>
              <a:rPr lang="en-US" sz="2000">
                <a:latin typeface="Helvetica" pitchFamily="4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	</a:t>
            </a:r>
            <a:r>
              <a:rPr lang="en-US" sz="1800" i="1">
                <a:latin typeface="Helvetica" pitchFamily="48" charset="0"/>
              </a:rPr>
              <a:t>Provide a glossary of terms required to understand this document.</a:t>
            </a:r>
            <a:endParaRPr lang="en-US" sz="2000">
              <a:latin typeface="Helvetica" pitchFamily="4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Section 1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. . 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80"/>
                </a:solidFill>
                <a:latin typeface="Helvetica" pitchFamily="48" charset="0"/>
              </a:rPr>
              <a:t>Section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Helvetica" pitchFamily="48" charset="0"/>
              </a:rPr>
              <a:t>. . .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352800" y="152400"/>
            <a:ext cx="502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sz="2000" i="1">
                <a:solidFill>
                  <a:srgbClr val="000080"/>
                </a:solidFill>
                <a:latin typeface="Helvetica" pitchFamily="48" charset="0"/>
              </a:rPr>
              <a:t>Chipmunk Document Template (continued)</a:t>
            </a:r>
          </a:p>
        </p:txBody>
      </p:sp>
    </p:spTree>
    <p:extLst>
      <p:ext uri="{BB962C8B-B14F-4D97-AF65-F5344CB8AC3E}">
        <p14:creationId xmlns:p14="http://schemas.microsoft.com/office/powerpoint/2010/main" xmlns="" val="113225712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conventions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Naming conventions help people identify documents quickly</a:t>
            </a:r>
          </a:p>
          <a:p>
            <a:r>
              <a:rPr lang="en-US"/>
              <a:t>A typical standard for document names include keywords indicating </a:t>
            </a:r>
          </a:p>
          <a:p>
            <a:pPr lvl="1"/>
            <a:r>
              <a:rPr lang="en-US"/>
              <a:t>general scope of the document (project and part)</a:t>
            </a:r>
          </a:p>
          <a:p>
            <a:pPr lvl="1"/>
            <a:r>
              <a:rPr lang="en-US"/>
              <a:t>kind of document (for example, test plan)</a:t>
            </a:r>
          </a:p>
          <a:p>
            <a:pPr lvl="1"/>
            <a:r>
              <a:rPr lang="en-US"/>
              <a:t>specific document identity </a:t>
            </a:r>
          </a:p>
          <a:p>
            <a:pPr lvl="1"/>
            <a:r>
              <a:rPr lang="en-US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23411761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822325" y="4049713"/>
            <a:ext cx="441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1287463" y="4049713"/>
            <a:ext cx="358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1735138" y="4049713"/>
            <a:ext cx="533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XX</a:t>
            </a: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2354263" y="4049713"/>
            <a:ext cx="346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–</a:t>
            </a:r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2716213" y="4049713"/>
            <a:ext cx="520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YY</a:t>
            </a:r>
          </a:p>
        </p:txBody>
      </p:sp>
      <p:sp>
        <p:nvSpPr>
          <p:cNvPr id="144410" name="Text Box 26"/>
          <p:cNvSpPr txBox="1">
            <a:spLocks noChangeArrowheads="1"/>
          </p:cNvSpPr>
          <p:nvPr/>
        </p:nvSpPr>
        <p:spPr bwMode="auto">
          <a:xfrm>
            <a:off x="3081338" y="4049713"/>
            <a:ext cx="5826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.ZZ</a:t>
            </a:r>
          </a:p>
        </p:txBody>
      </p:sp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1066800" y="1230313"/>
            <a:ext cx="297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i="1"/>
              <a:t>Project or product (e.g., W for “web presence”)</a:t>
            </a:r>
          </a:p>
        </p:txBody>
      </p:sp>
      <p:cxnSp>
        <p:nvCxnSpPr>
          <p:cNvPr id="144412" name="AutoShape 28"/>
          <p:cNvCxnSpPr>
            <a:cxnSpLocks noChangeShapeType="1"/>
            <a:stCxn id="144405" idx="0"/>
            <a:endCxn id="144411" idx="1"/>
          </p:cNvCxnSpPr>
          <p:nvPr/>
        </p:nvCxnSpPr>
        <p:spPr bwMode="auto">
          <a:xfrm flipV="1">
            <a:off x="1042988" y="1554163"/>
            <a:ext cx="23812" cy="249555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1447800" y="1992313"/>
            <a:ext cx="2362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i="1"/>
              <a:t>Sub-project (e.g., “Business logic”)</a:t>
            </a:r>
          </a:p>
        </p:txBody>
      </p:sp>
      <p:cxnSp>
        <p:nvCxnSpPr>
          <p:cNvPr id="144414" name="AutoShape 30"/>
          <p:cNvCxnSpPr>
            <a:cxnSpLocks noChangeShapeType="1"/>
            <a:stCxn id="144406" idx="0"/>
            <a:endCxn id="144413" idx="1"/>
          </p:cNvCxnSpPr>
          <p:nvPr/>
        </p:nvCxnSpPr>
        <p:spPr bwMode="auto">
          <a:xfrm flipH="1" flipV="1">
            <a:off x="1447800" y="2316163"/>
            <a:ext cx="19050" cy="173355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1981200" y="2754313"/>
            <a:ext cx="1371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i="1"/>
              <a:t>Item type</a:t>
            </a:r>
          </a:p>
        </p:txBody>
      </p:sp>
      <p:cxnSp>
        <p:nvCxnSpPr>
          <p:cNvPr id="144416" name="AutoShape 32"/>
          <p:cNvCxnSpPr>
            <a:cxnSpLocks noChangeShapeType="1"/>
            <a:stCxn id="144407" idx="0"/>
            <a:endCxn id="144415" idx="1"/>
          </p:cNvCxnSpPr>
          <p:nvPr/>
        </p:nvCxnSpPr>
        <p:spPr bwMode="auto">
          <a:xfrm flipH="1" flipV="1">
            <a:off x="1981200" y="2940050"/>
            <a:ext cx="20638" cy="1109663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2971800" y="3211513"/>
            <a:ext cx="129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i="1"/>
              <a:t>Identifier</a:t>
            </a:r>
          </a:p>
        </p:txBody>
      </p:sp>
      <p:cxnSp>
        <p:nvCxnSpPr>
          <p:cNvPr id="144418" name="AutoShape 34"/>
          <p:cNvCxnSpPr>
            <a:cxnSpLocks noChangeShapeType="1"/>
            <a:stCxn id="144409" idx="0"/>
            <a:endCxn id="144417" idx="1"/>
          </p:cNvCxnSpPr>
          <p:nvPr/>
        </p:nvCxnSpPr>
        <p:spPr bwMode="auto">
          <a:xfrm flipH="1" flipV="1">
            <a:off x="2971800" y="3397250"/>
            <a:ext cx="4763" cy="652463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419" name="Text Box 35"/>
          <p:cNvSpPr txBox="1">
            <a:spLocks noChangeArrowheads="1"/>
          </p:cNvSpPr>
          <p:nvPr/>
        </p:nvSpPr>
        <p:spPr bwMode="auto">
          <a:xfrm>
            <a:off x="3429000" y="3668713"/>
            <a:ext cx="106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i="1"/>
              <a:t>Version</a:t>
            </a:r>
          </a:p>
        </p:txBody>
      </p:sp>
      <p:cxnSp>
        <p:nvCxnSpPr>
          <p:cNvPr id="144420" name="AutoShape 36"/>
          <p:cNvCxnSpPr>
            <a:cxnSpLocks noChangeShapeType="1"/>
            <a:stCxn id="144410" idx="0"/>
            <a:endCxn id="144419" idx="1"/>
          </p:cNvCxnSpPr>
          <p:nvPr/>
        </p:nvCxnSpPr>
        <p:spPr bwMode="auto">
          <a:xfrm flipV="1">
            <a:off x="3373438" y="3854450"/>
            <a:ext cx="55562" cy="195263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421" name="Text Box 37"/>
          <p:cNvSpPr txBox="1">
            <a:spLocks noChangeArrowheads="1"/>
          </p:cNvSpPr>
          <p:nvPr/>
        </p:nvSpPr>
        <p:spPr bwMode="auto">
          <a:xfrm>
            <a:off x="887413" y="4735513"/>
            <a:ext cx="441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1219200" y="4735513"/>
            <a:ext cx="358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1524000" y="4735513"/>
            <a:ext cx="509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12</a:t>
            </a: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1981200" y="4735513"/>
            <a:ext cx="346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–</a:t>
            </a:r>
          </a:p>
        </p:txBody>
      </p:sp>
      <p:sp>
        <p:nvSpPr>
          <p:cNvPr id="144425" name="Text Box 41"/>
          <p:cNvSpPr txBox="1">
            <a:spLocks noChangeArrowheads="1"/>
          </p:cNvSpPr>
          <p:nvPr/>
        </p:nvSpPr>
        <p:spPr bwMode="auto">
          <a:xfrm>
            <a:off x="2286000" y="4735513"/>
            <a:ext cx="509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22</a:t>
            </a:r>
          </a:p>
        </p:txBody>
      </p:sp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2667000" y="4735513"/>
            <a:ext cx="5921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b="1"/>
              <a:t>.04</a:t>
            </a:r>
          </a:p>
        </p:txBody>
      </p:sp>
      <p:sp>
        <p:nvSpPr>
          <p:cNvPr id="144428" name="Text Box 44"/>
          <p:cNvSpPr txBox="1">
            <a:spLocks noChangeArrowheads="1"/>
          </p:cNvSpPr>
          <p:nvPr/>
        </p:nvSpPr>
        <p:spPr bwMode="auto">
          <a:xfrm>
            <a:off x="2362200" y="5105400"/>
            <a:ext cx="57912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i="1"/>
              <a:t>Might specify version 4 of document 12-22 (quality monitoring procedures for third-party software components) of web presence project, business logic subsystem.</a:t>
            </a:r>
          </a:p>
        </p:txBody>
      </p:sp>
      <p:sp>
        <p:nvSpPr>
          <p:cNvPr id="144431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Sample naming standard</a:t>
            </a:r>
          </a:p>
        </p:txBody>
      </p:sp>
      <p:sp>
        <p:nvSpPr>
          <p:cNvPr id="144432" name="Text Box 48"/>
          <p:cNvSpPr txBox="1">
            <a:spLocks noChangeArrowheads="1"/>
          </p:cNvSpPr>
          <p:nvPr/>
        </p:nvSpPr>
        <p:spPr bwMode="auto">
          <a:xfrm>
            <a:off x="609600" y="4419600"/>
            <a:ext cx="1260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i="1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xmlns="" val="34971602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and test strategy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229600" cy="4876800"/>
          </a:xfrm>
        </p:spPr>
        <p:txBody>
          <a:bodyPr/>
          <a:lstStyle/>
          <a:p>
            <a:r>
              <a:rPr lang="en-US" sz="2400"/>
              <a:t>Strategy document describes quality guidelines for sets of projects</a:t>
            </a:r>
            <a:br>
              <a:rPr lang="en-US" sz="2400"/>
            </a:br>
            <a:r>
              <a:rPr lang="en-US" sz="2400"/>
              <a:t>(usually for an entire company or organization)</a:t>
            </a:r>
          </a:p>
          <a:p>
            <a:r>
              <a:rPr lang="en-US" sz="2400"/>
              <a:t>Varies among organizations</a:t>
            </a:r>
          </a:p>
          <a:p>
            <a:r>
              <a:rPr lang="en-US" sz="2400"/>
              <a:t>Few key elements: </a:t>
            </a:r>
            <a:br>
              <a:rPr lang="en-US" sz="2400"/>
            </a:br>
            <a:r>
              <a:rPr lang="en-US" sz="2400"/>
              <a:t>common quality requirements across products</a:t>
            </a:r>
          </a:p>
          <a:p>
            <a:r>
              <a:rPr lang="en-US" sz="2400"/>
              <a:t>May depend on business conditions - examples</a:t>
            </a:r>
          </a:p>
          <a:p>
            <a:pPr lvl="1"/>
            <a:r>
              <a:rPr lang="en-US" sz="2000"/>
              <a:t>safety-critical software producer may need to satisfy minimum dependability requirements defined by a certification authority</a:t>
            </a:r>
          </a:p>
          <a:p>
            <a:pPr lvl="1"/>
            <a:r>
              <a:rPr lang="en-US" sz="2000"/>
              <a:t>embedded software department may need to ensure portability across product lines</a:t>
            </a:r>
          </a:p>
          <a:p>
            <a:r>
              <a:rPr lang="en-US" sz="2400"/>
              <a:t>Sets out </a:t>
            </a:r>
            <a:r>
              <a:rPr lang="en-US" sz="2400" i="1"/>
              <a:t>requirements on other quality documents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5318451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and Test Plan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Standardized structure  </a:t>
            </a:r>
            <a:r>
              <a:rPr lang="en-US" sz="2000">
                <a:solidFill>
                  <a:schemeClr val="bg2"/>
                </a:solidFill>
              </a:rPr>
              <a:t>see next slide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Overall quality plan comprises several individual plans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individual plan indicates the items to be verified through analysis or testing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Example: documents to be inspected, code to be analyzed or tested, ...</a:t>
            </a:r>
          </a:p>
          <a:p>
            <a:pPr>
              <a:lnSpc>
                <a:spcPct val="90000"/>
              </a:lnSpc>
            </a:pPr>
            <a:r>
              <a:rPr lang="en-US" sz="2400"/>
              <a:t>May refer to the whole system or part of it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Example: subsystem or a set of units</a:t>
            </a:r>
          </a:p>
          <a:p>
            <a:pPr>
              <a:lnSpc>
                <a:spcPct val="90000"/>
              </a:lnSpc>
            </a:pPr>
            <a:r>
              <a:rPr lang="en-US" sz="2400"/>
              <a:t>May not address all aspects of quality activities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Should indicate features to be verified and excluded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Example: for a GUI– might deal only with functional properties and not with usability (if a distinct team handles usability testing)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Indication of excluded features is important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omitted testing is a major cause of failure in large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41921240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Organization of a Plan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000" dirty="0"/>
              <a:t>Analysis and test items: items to be tested or analyzed</a:t>
            </a:r>
          </a:p>
          <a:p>
            <a:r>
              <a:rPr lang="en-US" sz="2000" dirty="0"/>
              <a:t>Features to be tested: features considered in the </a:t>
            </a:r>
            <a:r>
              <a:rPr lang="en-US" sz="2000" dirty="0" smtClean="0"/>
              <a:t>plan</a:t>
            </a:r>
            <a:endParaRPr lang="en-US" sz="2000" dirty="0"/>
          </a:p>
          <a:p>
            <a:r>
              <a:rPr lang="en-US" sz="2000" dirty="0"/>
              <a:t>Approach: overall analysis and test approach</a:t>
            </a:r>
          </a:p>
          <a:p>
            <a:r>
              <a:rPr lang="en-US" sz="2000" dirty="0"/>
              <a:t>Pass/Fail criteria: Rules that determine the status of an artifact</a:t>
            </a:r>
          </a:p>
          <a:p>
            <a:r>
              <a:rPr lang="en-US" sz="2000" dirty="0"/>
              <a:t>Suspension and resumption criteria: Conditions to trigger suspension of test and analysis activities </a:t>
            </a:r>
          </a:p>
          <a:p>
            <a:r>
              <a:rPr lang="en-US" sz="2000" dirty="0"/>
              <a:t>Risks and contingencies: Risks foreseen and contingency plans</a:t>
            </a:r>
          </a:p>
          <a:p>
            <a:r>
              <a:rPr lang="en-US" sz="2000" dirty="0"/>
              <a:t>Deliverables: artifacts and documents that must be produced</a:t>
            </a:r>
          </a:p>
          <a:p>
            <a:r>
              <a:rPr lang="en-US" sz="2000" dirty="0"/>
              <a:t>Task and schedule: description of analysis and test tasks</a:t>
            </a:r>
            <a:br>
              <a:rPr lang="en-US" sz="2000" dirty="0"/>
            </a:br>
            <a:r>
              <a:rPr lang="en-US" sz="2000" dirty="0"/>
              <a:t>(usually includes GANTT and PERT diagrams)</a:t>
            </a:r>
          </a:p>
          <a:p>
            <a:r>
              <a:rPr lang="en-US" sz="2000" dirty="0"/>
              <a:t>Staff and responsibilities</a:t>
            </a:r>
          </a:p>
          <a:p>
            <a:r>
              <a:rPr lang="en-US" sz="2000" dirty="0"/>
              <a:t>Environmental needs: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xmlns="" val="24432994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Internal consistency checks</a:t>
            </a:r>
          </a:p>
          <a:p>
            <a:pPr marL="0" indent="0">
              <a:buNone/>
            </a:pPr>
            <a:r>
              <a:rPr lang="en-US" dirty="0"/>
              <a:t>– compliance with structuring rules that define “well-formed”</a:t>
            </a:r>
          </a:p>
          <a:p>
            <a:pPr marL="0" indent="0">
              <a:buNone/>
            </a:pPr>
            <a:r>
              <a:rPr lang="en-US" dirty="0"/>
              <a:t>artifacts of that type</a:t>
            </a:r>
          </a:p>
          <a:p>
            <a:pPr marL="0" indent="0">
              <a:buNone/>
            </a:pPr>
            <a:r>
              <a:rPr lang="en-US" dirty="0"/>
              <a:t>– a point of leverage: define syntactic and semantic rules</a:t>
            </a:r>
          </a:p>
          <a:p>
            <a:pPr marL="0" indent="0">
              <a:buNone/>
            </a:pPr>
            <a:r>
              <a:rPr lang="en-US" dirty="0"/>
              <a:t>thoroughly and precisely enough that many common errors</a:t>
            </a:r>
          </a:p>
          <a:p>
            <a:pPr marL="0" indent="0">
              <a:buNone/>
            </a:pPr>
            <a:r>
              <a:rPr lang="en-US" dirty="0"/>
              <a:t>result in detectable violations</a:t>
            </a:r>
          </a:p>
          <a:p>
            <a:pPr marL="0" indent="0">
              <a:buNone/>
            </a:pPr>
            <a:r>
              <a:rPr lang="en-US" dirty="0"/>
              <a:t>• External consistency checks</a:t>
            </a:r>
          </a:p>
          <a:p>
            <a:pPr marL="0" indent="0">
              <a:buNone/>
            </a:pPr>
            <a:r>
              <a:rPr lang="en-US" dirty="0"/>
              <a:t>– consistency with related artifacts</a:t>
            </a:r>
          </a:p>
          <a:p>
            <a:pPr marL="0" indent="0">
              <a:buNone/>
            </a:pPr>
            <a:r>
              <a:rPr lang="en-US" dirty="0"/>
              <a:t>– Often: conformance to a “prior” or “higher-level” specification</a:t>
            </a:r>
          </a:p>
          <a:p>
            <a:pPr marL="0" indent="0">
              <a:buNone/>
            </a:pPr>
            <a:r>
              <a:rPr lang="en-US" dirty="0"/>
              <a:t>• Generation of correctness conjectures</a:t>
            </a:r>
          </a:p>
          <a:p>
            <a:pPr marL="0" indent="0">
              <a:buNone/>
            </a:pPr>
            <a:r>
              <a:rPr lang="en-US" dirty="0"/>
              <a:t>– Correctness conjectures: lay the groundwork for external</a:t>
            </a:r>
          </a:p>
          <a:p>
            <a:pPr marL="0" indent="0">
              <a:buNone/>
            </a:pPr>
            <a:r>
              <a:rPr lang="en-US" dirty="0"/>
              <a:t>consistency checks of other work products</a:t>
            </a:r>
          </a:p>
          <a:p>
            <a:pPr marL="0" indent="0">
              <a:buNone/>
            </a:pPr>
            <a:r>
              <a:rPr lang="en-US" dirty="0"/>
              <a:t>– Often: motivate refinement of the current product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Verification Steps</a:t>
            </a:r>
            <a:br>
              <a:rPr lang="en-US" dirty="0"/>
            </a:br>
            <a:r>
              <a:rPr lang="en-US" dirty="0"/>
              <a:t>for Intermediate Artifacts</a:t>
            </a:r>
          </a:p>
        </p:txBody>
      </p:sp>
    </p:spTree>
    <p:extLst>
      <p:ext uri="{BB962C8B-B14F-4D97-AF65-F5344CB8AC3E}">
        <p14:creationId xmlns:p14="http://schemas.microsoft.com/office/powerpoint/2010/main" xmlns="" val="40625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Test Design Specification Documents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Same purpose as other software design documentation: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Guiding further development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Preparing for maintenance</a:t>
            </a:r>
          </a:p>
          <a:p>
            <a:pPr>
              <a:lnSpc>
                <a:spcPct val="90000"/>
              </a:lnSpc>
            </a:pPr>
            <a:r>
              <a:rPr lang="en-US" sz="2000"/>
              <a:t>Test design specification documents: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describe complete test suites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may be divided into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unit, integration, system, acceptance suites (organize by granularity)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functional, structural, performance suites (organized by objectives)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...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include all the information needed for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initial selection of test cases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maintenance of the test suite over time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identify features to be verified (cross-reference to specification or design document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include description of testing procedure and pass/fail criteria (references to scaffolding and oracles)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includes (logically) a list of test cases</a:t>
            </a:r>
          </a:p>
        </p:txBody>
      </p:sp>
    </p:spTree>
    <p:extLst>
      <p:ext uri="{BB962C8B-B14F-4D97-AF65-F5344CB8AC3E}">
        <p14:creationId xmlns:p14="http://schemas.microsoft.com/office/powerpoint/2010/main" xmlns="" val="40952579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case specification document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Complete test design for individual test case</a:t>
            </a:r>
          </a:p>
          <a:p>
            <a:pPr>
              <a:lnSpc>
                <a:spcPct val="90000"/>
              </a:lnSpc>
            </a:pPr>
            <a:r>
              <a:rPr lang="en-US"/>
              <a:t>Defines</a:t>
            </a:r>
          </a:p>
          <a:p>
            <a:pPr lvl="1">
              <a:lnSpc>
                <a:spcPct val="90000"/>
              </a:lnSpc>
            </a:pPr>
            <a:r>
              <a:rPr lang="en-US"/>
              <a:t>test inputs</a:t>
            </a:r>
          </a:p>
          <a:p>
            <a:pPr lvl="1">
              <a:lnSpc>
                <a:spcPct val="90000"/>
              </a:lnSpc>
            </a:pPr>
            <a:r>
              <a:rPr lang="en-US"/>
              <a:t>required environmental conditions </a:t>
            </a:r>
          </a:p>
          <a:p>
            <a:pPr lvl="1">
              <a:lnSpc>
                <a:spcPct val="90000"/>
              </a:lnSpc>
            </a:pPr>
            <a:r>
              <a:rPr lang="en-US"/>
              <a:t>procedures for test execution</a:t>
            </a:r>
          </a:p>
          <a:p>
            <a:pPr lvl="1">
              <a:lnSpc>
                <a:spcPct val="90000"/>
              </a:lnSpc>
            </a:pPr>
            <a:r>
              <a:rPr lang="en-US"/>
              <a:t>expected outputs</a:t>
            </a:r>
          </a:p>
          <a:p>
            <a:pPr>
              <a:lnSpc>
                <a:spcPct val="90000"/>
              </a:lnSpc>
            </a:pPr>
            <a:r>
              <a:rPr lang="en-US"/>
              <a:t>Indicates </a:t>
            </a:r>
          </a:p>
          <a:p>
            <a:pPr lvl="1">
              <a:lnSpc>
                <a:spcPct val="90000"/>
              </a:lnSpc>
            </a:pPr>
            <a:r>
              <a:rPr lang="en-US"/>
              <a:t>item to be tested (reference to design document)</a:t>
            </a:r>
          </a:p>
          <a:p>
            <a:pPr>
              <a:lnSpc>
                <a:spcPct val="90000"/>
              </a:lnSpc>
            </a:pPr>
            <a:r>
              <a:rPr lang="en-US"/>
              <a:t>Describes dependence on execution of other test cases</a:t>
            </a:r>
          </a:p>
          <a:p>
            <a:pPr>
              <a:lnSpc>
                <a:spcPct val="90000"/>
              </a:lnSpc>
            </a:pPr>
            <a:r>
              <a:rPr lang="en-US"/>
              <a:t>Is labeled with a unique identifier</a:t>
            </a:r>
          </a:p>
        </p:txBody>
      </p:sp>
    </p:spTree>
    <p:extLst>
      <p:ext uri="{BB962C8B-B14F-4D97-AF65-F5344CB8AC3E}">
        <p14:creationId xmlns:p14="http://schemas.microsoft.com/office/powerpoint/2010/main" xmlns="" val="14859420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and Analysis Reports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Report test and analysis results </a:t>
            </a:r>
          </a:p>
          <a:p>
            <a:pPr>
              <a:lnSpc>
                <a:spcPct val="90000"/>
              </a:lnSpc>
            </a:pPr>
            <a:r>
              <a:rPr lang="en-US" sz="2400"/>
              <a:t>Serve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Developers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identify open faults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schedule fixes and revisions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Test designers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assess and refine their approach </a:t>
            </a:r>
            <a:r>
              <a:rPr lang="en-US" sz="1600">
                <a:solidFill>
                  <a:schemeClr val="bg2"/>
                </a:solidFill>
              </a:rPr>
              <a:t>see chapter 20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Prioritized list of open faults: the core of the fault handling and repair procedure</a:t>
            </a:r>
          </a:p>
          <a:p>
            <a:pPr>
              <a:lnSpc>
                <a:spcPct val="90000"/>
              </a:lnSpc>
            </a:pPr>
            <a:r>
              <a:rPr lang="en-US" sz="2400"/>
              <a:t>Failure reports must be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consolidated and categorized to manage repair effort systematically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prioritized to properly allocate effort and handle all faults</a:t>
            </a:r>
          </a:p>
        </p:txBody>
      </p:sp>
    </p:spTree>
    <p:extLst>
      <p:ext uri="{BB962C8B-B14F-4D97-AF65-F5344CB8AC3E}">
        <p14:creationId xmlns:p14="http://schemas.microsoft.com/office/powerpoint/2010/main" xmlns="" val="738943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reports and detailed logs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Summary reports track progress and status</a:t>
            </a:r>
          </a:p>
          <a:p>
            <a:pPr lvl="1"/>
            <a:r>
              <a:rPr lang="en-US" sz="2000"/>
              <a:t>may be simple confirmation that build-and-test cycle ran successfully</a:t>
            </a:r>
          </a:p>
          <a:p>
            <a:pPr lvl="1"/>
            <a:r>
              <a:rPr lang="en-US" sz="2000"/>
              <a:t>may provide information to guide attention to trouble spots</a:t>
            </a:r>
          </a:p>
          <a:p>
            <a:r>
              <a:rPr lang="en-US" sz="2400"/>
              <a:t>Include summary tables with</a:t>
            </a:r>
          </a:p>
          <a:p>
            <a:pPr lvl="1"/>
            <a:r>
              <a:rPr lang="en-US" sz="2000"/>
              <a:t>executed test suites</a:t>
            </a:r>
          </a:p>
          <a:p>
            <a:pPr lvl="1"/>
            <a:r>
              <a:rPr lang="en-US" sz="2000"/>
              <a:t>number of failures</a:t>
            </a:r>
          </a:p>
          <a:p>
            <a:pPr lvl="1"/>
            <a:r>
              <a:rPr lang="en-US" sz="2000"/>
              <a:t>breakdown of failures into </a:t>
            </a:r>
          </a:p>
          <a:p>
            <a:pPr lvl="2"/>
            <a:r>
              <a:rPr lang="en-US" sz="1800"/>
              <a:t>repeated from prior test execution, </a:t>
            </a:r>
          </a:p>
          <a:p>
            <a:pPr lvl="2"/>
            <a:r>
              <a:rPr lang="en-US" sz="1800"/>
              <a:t>new failures</a:t>
            </a:r>
          </a:p>
          <a:p>
            <a:pPr lvl="2"/>
            <a:r>
              <a:rPr lang="en-US" sz="1800"/>
              <a:t>test cases that previously failed but now execute correctly</a:t>
            </a:r>
          </a:p>
          <a:p>
            <a:r>
              <a:rPr lang="en-US" sz="2400"/>
              <a:t>May be prescribed by a certifying authority</a:t>
            </a:r>
          </a:p>
        </p:txBody>
      </p:sp>
    </p:spTree>
    <p:extLst>
      <p:ext uri="{BB962C8B-B14F-4D97-AF65-F5344CB8AC3E}">
        <p14:creationId xmlns:p14="http://schemas.microsoft.com/office/powerpoint/2010/main" xmlns="" val="10679900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Isn’t this a lot of work?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Yes, but</a:t>
            </a:r>
          </a:p>
          <a:p>
            <a:pPr lvl="1"/>
            <a:r>
              <a:rPr lang="en-US"/>
              <a:t>Everything produced by hand is actually used</a:t>
            </a:r>
          </a:p>
          <a:p>
            <a:pPr lvl="2"/>
            <a:r>
              <a:rPr lang="en-US"/>
              <a:t>Always know the </a:t>
            </a:r>
            <a:r>
              <a:rPr lang="en-US" i="1"/>
              <a:t>purpose</a:t>
            </a:r>
            <a:r>
              <a:rPr lang="en-US"/>
              <a:t> of a document. Never expend effort on documents that are not used. </a:t>
            </a:r>
          </a:p>
          <a:p>
            <a:pPr lvl="1"/>
            <a:r>
              <a:rPr lang="en-US"/>
              <a:t>Parts can be automated</a:t>
            </a:r>
          </a:p>
          <a:p>
            <a:pPr lvl="2"/>
            <a:r>
              <a:rPr lang="en-US"/>
              <a:t>Humans make and explain decisions. Let machines do the rest.</a:t>
            </a:r>
          </a:p>
          <a:p>
            <a:r>
              <a:rPr lang="en-US"/>
              <a:t>Designing effective quality documentation</a:t>
            </a:r>
          </a:p>
          <a:p>
            <a:pPr lvl="1"/>
            <a:r>
              <a:rPr lang="en-US"/>
              <a:t>Work backward from use, to output, to inputs</a:t>
            </a:r>
          </a:p>
          <a:p>
            <a:pPr lvl="2"/>
            <a:r>
              <a:rPr lang="en-US"/>
              <a:t>and consider characteristics of organization and project</a:t>
            </a:r>
          </a:p>
          <a:p>
            <a:pPr lvl="1"/>
            <a:r>
              <a:rPr lang="en-US"/>
              <a:t>Capture decisions and rationale at cheapest, easiest point and  avoid repetition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448235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Mature software processes include documentation standards for all activities, including test and analysis</a:t>
            </a:r>
          </a:p>
          <a:p>
            <a:r>
              <a:rPr lang="en-US"/>
              <a:t>Documentation can be inspected to </a:t>
            </a:r>
          </a:p>
          <a:p>
            <a:pPr lvl="1"/>
            <a:r>
              <a:rPr lang="en-US"/>
              <a:t>verify progress against schedule and quality goals</a:t>
            </a:r>
          </a:p>
          <a:p>
            <a:pPr lvl="1"/>
            <a:r>
              <a:rPr lang="en-US"/>
              <a:t>identify problems</a:t>
            </a:r>
          </a:p>
          <a:p>
            <a:r>
              <a:rPr lang="en-US"/>
              <a:t>Documentation supports process visibility, monitoring, and standardization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8621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9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474</TotalTime>
  <Words>6705</Words>
  <Application>Microsoft Office PowerPoint</Application>
  <PresentationFormat>On-screen Show (4:3)</PresentationFormat>
  <Paragraphs>1068</Paragraphs>
  <Slides>85</Slides>
  <Notes>60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Paper</vt:lpstr>
      <vt:lpstr>Visio</vt:lpstr>
      <vt:lpstr>Chart</vt:lpstr>
      <vt:lpstr>UNIT 8 Planning and Monitoring the Process</vt:lpstr>
      <vt:lpstr>TOPICS IN UNIT 8</vt:lpstr>
      <vt:lpstr>Contents</vt:lpstr>
      <vt:lpstr>Overview</vt:lpstr>
      <vt:lpstr>Quality plan</vt:lpstr>
      <vt:lpstr>Quality and process</vt:lpstr>
      <vt:lpstr>Slide 7</vt:lpstr>
      <vt:lpstr>Verification Steps for Intermediate Artifacts</vt:lpstr>
      <vt:lpstr>Slide 9</vt:lpstr>
      <vt:lpstr>Test and Analysis Strategy</vt:lpstr>
      <vt:lpstr>Considerations in Fitting a Strategy to an Organization</vt:lpstr>
      <vt:lpstr>Contents </vt:lpstr>
      <vt:lpstr>Cleanroom process Model </vt:lpstr>
      <vt:lpstr>Cleanroom process</vt:lpstr>
      <vt:lpstr>SRET </vt:lpstr>
      <vt:lpstr>Slide 16</vt:lpstr>
      <vt:lpstr>Extreme Programming</vt:lpstr>
      <vt:lpstr>Extreme programming XP</vt:lpstr>
      <vt:lpstr>Contents</vt:lpstr>
      <vt:lpstr>Test and Analysis Plan</vt:lpstr>
      <vt:lpstr>Main Elements of a Plan</vt:lpstr>
      <vt:lpstr>Quality Goals</vt:lpstr>
      <vt:lpstr>Task Schedule</vt:lpstr>
      <vt:lpstr>Sample Schedule</vt:lpstr>
      <vt:lpstr>Schedule Risk</vt:lpstr>
      <vt:lpstr>Reducing the Impact of Critical Paths</vt:lpstr>
      <vt:lpstr>Reducing the Impact of Critical Paths</vt:lpstr>
      <vt:lpstr>Reducing the Impact of Critical Paths</vt:lpstr>
      <vt:lpstr>Reducing the Impact of Critical Paths</vt:lpstr>
      <vt:lpstr>Contents</vt:lpstr>
      <vt:lpstr>Risk Planning</vt:lpstr>
      <vt:lpstr>Personnel</vt:lpstr>
      <vt:lpstr>Technology</vt:lpstr>
      <vt:lpstr>Schedule</vt:lpstr>
      <vt:lpstr>Development</vt:lpstr>
      <vt:lpstr>Test Execution</vt:lpstr>
      <vt:lpstr>Requirements</vt:lpstr>
      <vt:lpstr>Contingency Plan</vt:lpstr>
      <vt:lpstr>Evolution of the Plan</vt:lpstr>
      <vt:lpstr>Process Monitoring</vt:lpstr>
      <vt:lpstr>Evaluate Aggregated Data by Analogy</vt:lpstr>
      <vt:lpstr>Orthogonal Defect Classification (ODC)</vt:lpstr>
      <vt:lpstr>ODC Fault Classification</vt:lpstr>
      <vt:lpstr>ODC activities and  triggers</vt:lpstr>
      <vt:lpstr>ODC impact</vt:lpstr>
      <vt:lpstr>ODC Fault Analysis  (example 1/4)</vt:lpstr>
      <vt:lpstr>Slide 47</vt:lpstr>
      <vt:lpstr>ODC Fault Analysis  (example 2/4)</vt:lpstr>
      <vt:lpstr>ODC Fault Analysis  (example 3/4)</vt:lpstr>
      <vt:lpstr>ODC Fault Analysis  (example 4/4)</vt:lpstr>
      <vt:lpstr>Improving the Process</vt:lpstr>
      <vt:lpstr>Improving Current and Next Processes</vt:lpstr>
      <vt:lpstr>Root cause analysis (RCA)</vt:lpstr>
      <vt:lpstr>What are the faults?</vt:lpstr>
      <vt:lpstr>Fault Severity</vt:lpstr>
      <vt:lpstr>Pareto Distribution (80/20)</vt:lpstr>
      <vt:lpstr>Why did faults occur?</vt:lpstr>
      <vt:lpstr>Example of fault tracing</vt:lpstr>
      <vt:lpstr>How could faults be prevented?</vt:lpstr>
      <vt:lpstr>The Quality Team</vt:lpstr>
      <vt:lpstr>Roles and Responsibilities  at Tactical Level</vt:lpstr>
      <vt:lpstr>Alternatives in Team Structure</vt:lpstr>
      <vt:lpstr>Roles and responsibilities pros and cons</vt:lpstr>
      <vt:lpstr>Independent Testing Team</vt:lpstr>
      <vt:lpstr>Managing Communication</vt:lpstr>
      <vt:lpstr>Testing within XP</vt:lpstr>
      <vt:lpstr>Outsourcing Test and Analysis</vt:lpstr>
      <vt:lpstr>Documenting Analysis and Test</vt:lpstr>
      <vt:lpstr>Learning objectives</vt:lpstr>
      <vt:lpstr>Why Produce Quality Documentation?</vt:lpstr>
      <vt:lpstr>Major categories of documents</vt:lpstr>
      <vt:lpstr>Metadata</vt:lpstr>
      <vt:lpstr>Slide 73</vt:lpstr>
      <vt:lpstr>Slide 74</vt:lpstr>
      <vt:lpstr>Naming conventions</vt:lpstr>
      <vt:lpstr>Sample naming standard</vt:lpstr>
      <vt:lpstr>Analysis and test strategy</vt:lpstr>
      <vt:lpstr>Analysis and Test Plan</vt:lpstr>
      <vt:lpstr>Standard Organization of a Plan</vt:lpstr>
      <vt:lpstr>Test Design Specification Documents</vt:lpstr>
      <vt:lpstr>Test case specification document</vt:lpstr>
      <vt:lpstr>Test and Analysis Reports</vt:lpstr>
      <vt:lpstr>Summary reports and detailed logs</vt:lpstr>
      <vt:lpstr>Isn’t this a lot of work?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Monitoring the Process</dc:title>
  <dc:creator>Sandeep</dc:creator>
  <cp:lastModifiedBy>CHANDU</cp:lastModifiedBy>
  <cp:revision>42</cp:revision>
  <dcterms:created xsi:type="dcterms:W3CDTF">2016-04-12T04:04:09Z</dcterms:created>
  <dcterms:modified xsi:type="dcterms:W3CDTF">2018-10-08T04:34:22Z</dcterms:modified>
</cp:coreProperties>
</file>