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93" r:id="rId11"/>
    <p:sldId id="294" r:id="rId12"/>
    <p:sldId id="267" r:id="rId13"/>
    <p:sldId id="268" r:id="rId14"/>
    <p:sldId id="269" r:id="rId15"/>
    <p:sldId id="270" r:id="rId16"/>
    <p:sldId id="287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8" r:id="rId34"/>
    <p:sldId id="289" r:id="rId35"/>
    <p:sldId id="290" r:id="rId36"/>
    <p:sldId id="291" r:id="rId37"/>
    <p:sldId id="292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7" r:id="rId48"/>
    <p:sldId id="308" r:id="rId49"/>
    <p:sldId id="304" r:id="rId50"/>
    <p:sldId id="305" r:id="rId51"/>
    <p:sldId id="321" r:id="rId52"/>
    <p:sldId id="306" r:id="rId53"/>
    <p:sldId id="322" r:id="rId54"/>
    <p:sldId id="323" r:id="rId55"/>
    <p:sldId id="314" r:id="rId56"/>
    <p:sldId id="315" r:id="rId57"/>
    <p:sldId id="312" r:id="rId58"/>
    <p:sldId id="316" r:id="rId59"/>
    <p:sldId id="310" r:id="rId60"/>
    <p:sldId id="311" r:id="rId61"/>
    <p:sldId id="313" r:id="rId62"/>
    <p:sldId id="324" r:id="rId63"/>
    <p:sldId id="325" r:id="rId64"/>
    <p:sldId id="326" r:id="rId65"/>
    <p:sldId id="317" r:id="rId66"/>
    <p:sldId id="318" r:id="rId67"/>
    <p:sldId id="319" r:id="rId68"/>
    <p:sldId id="320" r:id="rId69"/>
    <p:sldId id="327" r:id="rId70"/>
    <p:sldId id="331" r:id="rId71"/>
    <p:sldId id="332" r:id="rId72"/>
    <p:sldId id="333" r:id="rId73"/>
    <p:sldId id="334" r:id="rId74"/>
    <p:sldId id="335" r:id="rId75"/>
    <p:sldId id="328" r:id="rId76"/>
    <p:sldId id="329" r:id="rId77"/>
    <p:sldId id="330" r:id="rId78"/>
    <p:sldId id="336" r:id="rId7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26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AD52ED-FF47-4749-A314-40CC1FA68635}" type="datetimeFigureOut">
              <a:rPr lang="en-US" smtClean="0"/>
              <a:pPr/>
              <a:t>21/01/2017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2F6C49-C817-4912-865B-16F8D46785B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B346B-CB92-419D-A98D-137F850E471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61713-B632-49BF-8EC7-9A7EB4103DFD}" type="datetime1">
              <a:rPr lang="en-US" smtClean="0"/>
              <a:pPr/>
              <a:t>21/01/2017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Dept.of EEE, SDMIT, Ujire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0445-9330-4D89-B16F-FA7338432F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77F87-D5DC-4288-BDD4-93F984CEA214}" type="datetime1">
              <a:rPr lang="en-US" smtClean="0"/>
              <a:pPr/>
              <a:t>21/01/2017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Dept.of EEE, SDMIT, Ujire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0445-9330-4D89-B16F-FA7338432F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FBC39-7961-44DA-B34A-84F2575D25C1}" type="datetime1">
              <a:rPr lang="en-US" smtClean="0"/>
              <a:pPr/>
              <a:t>21/01/2017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Dept.of EEE, SDMIT, Ujire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0445-9330-4D89-B16F-FA7338432F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147F9-B756-49AD-8A77-1B843AA81EE2}" type="datetime1">
              <a:rPr lang="en-US" smtClean="0"/>
              <a:pPr/>
              <a:t>21/01/2017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Dept.of EEE, SDMIT, Ujire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0445-9330-4D89-B16F-FA7338432F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56DA8-AAA8-4326-B16B-16DC7C4CC406}" type="datetime1">
              <a:rPr lang="en-US" smtClean="0"/>
              <a:pPr/>
              <a:t>21/01/2017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Dept.of EEE, SDMIT, Ujire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0445-9330-4D89-B16F-FA7338432F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0C09-214C-4DCE-B020-9C333FB4F887}" type="datetime1">
              <a:rPr lang="en-US" smtClean="0"/>
              <a:pPr/>
              <a:t>21/01/2017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Dept.of EEE, SDMIT, Ujire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0445-9330-4D89-B16F-FA7338432F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F176A-ED5A-4850-921E-565BBEDBC801}" type="datetime1">
              <a:rPr lang="en-US" smtClean="0"/>
              <a:pPr/>
              <a:t>21/01/2017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Dept.of EEE, SDMIT, Ujire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0445-9330-4D89-B16F-FA7338432F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BE656-BB16-452B-9DCA-739F520EE849}" type="datetime1">
              <a:rPr lang="en-US" smtClean="0"/>
              <a:pPr/>
              <a:t>21/01/2017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Dept.of EEE, SDMIT, Ujire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0445-9330-4D89-B16F-FA7338432F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EB808-771F-4C71-9AE6-A289B1FDA8A8}" type="datetime1">
              <a:rPr lang="en-US" smtClean="0"/>
              <a:pPr/>
              <a:t>21/01/2017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Dept.of EEE, SDMIT, Ujire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0445-9330-4D89-B16F-FA7338432F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0AC1D-CA80-41D8-B3E9-FBD499F96135}" type="datetime1">
              <a:rPr lang="en-US" smtClean="0"/>
              <a:pPr/>
              <a:t>21/01/2017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Dept.of EEE, SDMIT, Ujire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0445-9330-4D89-B16F-FA7338432F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D7574-9B02-4965-B3DC-0BA156B7937B}" type="datetime1">
              <a:rPr lang="en-US" smtClean="0"/>
              <a:pPr/>
              <a:t>21/01/2017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Dept.of EEE, SDMIT, Ujire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0445-9330-4D89-B16F-FA7338432F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CA47E5-1FCE-4B34-9DEA-FD2F8B375ECE}" type="datetime1">
              <a:rPr lang="en-US" smtClean="0"/>
              <a:pPr/>
              <a:t>21/01/2017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Dept.of EEE, SDMIT, Ujire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A0445-9330-4D89-B16F-FA7338432F0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401"/>
            <a:ext cx="7772400" cy="230505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Unit 2 </a:t>
            </a:r>
            <a:br>
              <a:rPr lang="en-US" b="1" dirty="0" smtClean="0"/>
            </a:br>
            <a:r>
              <a:rPr lang="en-US" b="1" dirty="0" smtClean="0">
                <a:solidFill>
                  <a:srgbClr val="C00000"/>
                </a:solidFill>
              </a:rPr>
              <a:t>ENERGY ECONOMIC ANALYSIS</a:t>
            </a:r>
            <a:br>
              <a:rPr lang="en-US" b="1" dirty="0" smtClean="0">
                <a:solidFill>
                  <a:srgbClr val="C00000"/>
                </a:solidFill>
              </a:rPr>
            </a:b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38600" y="4419600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>
                <a:solidFill>
                  <a:srgbClr val="0000CC"/>
                </a:solidFill>
              </a:rPr>
              <a:t>Prepared by</a:t>
            </a:r>
          </a:p>
          <a:p>
            <a:r>
              <a:rPr lang="en-US" b="1" dirty="0" smtClean="0">
                <a:solidFill>
                  <a:srgbClr val="0000CC"/>
                </a:solidFill>
              </a:rPr>
              <a:t>  </a:t>
            </a:r>
            <a:r>
              <a:rPr lang="en-US" b="1" dirty="0" smtClean="0">
                <a:solidFill>
                  <a:srgbClr val="0000CC"/>
                </a:solidFill>
              </a:rPr>
              <a:t>Prof. </a:t>
            </a:r>
            <a:r>
              <a:rPr lang="en-US" b="1" dirty="0" err="1" smtClean="0">
                <a:solidFill>
                  <a:srgbClr val="0000CC"/>
                </a:solidFill>
              </a:rPr>
              <a:t>S.D.Hirekodi</a:t>
            </a:r>
            <a:endParaRPr lang="en-US" b="1" dirty="0" smtClean="0">
              <a:solidFill>
                <a:srgbClr val="0000CC"/>
              </a:solidFill>
            </a:endParaRPr>
          </a:p>
          <a:p>
            <a:r>
              <a:rPr lang="en-US" b="1" dirty="0" smtClean="0">
                <a:solidFill>
                  <a:srgbClr val="0000CC"/>
                </a:solidFill>
              </a:rPr>
              <a:t>Assistant Professor </a:t>
            </a:r>
          </a:p>
          <a:p>
            <a:r>
              <a:rPr lang="en-US" b="1" dirty="0" smtClean="0">
                <a:solidFill>
                  <a:srgbClr val="0000CC"/>
                </a:solidFill>
              </a:rPr>
              <a:t>Dept of EEE</a:t>
            </a:r>
          </a:p>
          <a:p>
            <a:r>
              <a:rPr lang="en-US" b="1" dirty="0" smtClean="0">
                <a:solidFill>
                  <a:srgbClr val="0000CC"/>
                </a:solidFill>
              </a:rPr>
              <a:t>HIT-</a:t>
            </a:r>
            <a:r>
              <a:rPr lang="en-US" b="1" dirty="0" err="1" smtClean="0">
                <a:solidFill>
                  <a:srgbClr val="0000CC"/>
                </a:solidFill>
              </a:rPr>
              <a:t>Nidasoshi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26F45-5451-45C1-90E8-EE83E56FECED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What is cash flow???????</a:t>
            </a:r>
          </a:p>
          <a:p>
            <a:pPr>
              <a:buNone/>
            </a:pPr>
            <a:r>
              <a:rPr lang="en-US" dirty="0" smtClean="0"/>
              <a:t>    In financial accounting, a </a:t>
            </a:r>
            <a:r>
              <a:rPr lang="en-US" b="1" dirty="0" smtClean="0">
                <a:solidFill>
                  <a:srgbClr val="0000CC"/>
                </a:solidFill>
              </a:rPr>
              <a:t>cash flow statement</a:t>
            </a:r>
            <a:r>
              <a:rPr lang="en-US" dirty="0" smtClean="0"/>
              <a:t>, also known as </a:t>
            </a:r>
            <a:r>
              <a:rPr lang="en-US" b="1" dirty="0" smtClean="0">
                <a:solidFill>
                  <a:srgbClr val="0000CC"/>
                </a:solidFill>
              </a:rPr>
              <a:t>statement</a:t>
            </a:r>
            <a:r>
              <a:rPr lang="en-US" dirty="0" smtClean="0"/>
              <a:t> of </a:t>
            </a:r>
            <a:r>
              <a:rPr lang="en-US" b="1" dirty="0" smtClean="0">
                <a:solidFill>
                  <a:srgbClr val="0000CC"/>
                </a:solidFill>
              </a:rPr>
              <a:t>cash flows</a:t>
            </a:r>
            <a:r>
              <a:rPr lang="en-US" dirty="0" smtClean="0"/>
              <a:t>, is a financial </a:t>
            </a:r>
            <a:r>
              <a:rPr lang="en-US" b="1" dirty="0" smtClean="0">
                <a:solidFill>
                  <a:srgbClr val="0000CC"/>
                </a:solidFill>
              </a:rPr>
              <a:t>statement</a:t>
            </a:r>
            <a:r>
              <a:rPr lang="en-US" dirty="0" smtClean="0"/>
              <a:t> that shows how changes in balance sheet accounts and income affect </a:t>
            </a:r>
            <a:r>
              <a:rPr lang="en-US" b="1" dirty="0" smtClean="0">
                <a:solidFill>
                  <a:srgbClr val="0000CC"/>
                </a:solidFill>
              </a:rPr>
              <a:t>cash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rgbClr val="0000CC"/>
                </a:solidFill>
              </a:rPr>
              <a:t>cash</a:t>
            </a:r>
            <a:r>
              <a:rPr lang="en-US" dirty="0" smtClean="0"/>
              <a:t> equivalents, and breaks the analysis down to operating, investing and financing activities.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0445-9330-4D89-B16F-FA7338432F0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CC0000"/>
                </a:solidFill>
              </a:rPr>
              <a:t>Cash flow model</a:t>
            </a:r>
            <a:endParaRPr lang="en-US" b="1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0445-9330-4D89-B16F-FA7338432F0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CC0000"/>
                </a:solidFill>
              </a:rPr>
              <a:t>Cash flow model</a:t>
            </a:r>
            <a:endParaRPr lang="en-US" b="1" dirty="0">
              <a:solidFill>
                <a:srgbClr val="CC0000"/>
              </a:solidFill>
            </a:endParaRPr>
          </a:p>
        </p:txBody>
      </p:sp>
      <p:pic>
        <p:nvPicPr>
          <p:cNvPr id="2050" name="Picture 2" descr="C:\Users\Administrator\Desktop\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905000"/>
            <a:ext cx="3838575" cy="4215258"/>
          </a:xfrm>
          <a:prstGeom prst="rect">
            <a:avLst/>
          </a:prstGeom>
          <a:noFill/>
        </p:spPr>
      </p:pic>
      <p:pic>
        <p:nvPicPr>
          <p:cNvPr id="2051" name="Picture 3" descr="C:\Users\Administrator\Desktop\cashflowstmt.gi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02200" y="609600"/>
            <a:ext cx="4241800" cy="59563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757565" y="1371600"/>
            <a:ext cx="2290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</a:rPr>
              <a:t>Examples of cash flow</a:t>
            </a:r>
            <a:endParaRPr lang="en-US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CC0000"/>
                </a:solidFill>
              </a:rPr>
              <a:t>Cash flow model</a:t>
            </a:r>
            <a:endParaRPr lang="en-US" b="1" dirty="0">
              <a:solidFill>
                <a:srgbClr val="CC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evaluating energy investing opportunities, the timing of cash receipts &amp; expenditure are the– </a:t>
            </a:r>
            <a:r>
              <a:rPr lang="en-US" b="1" i="1" dirty="0" smtClean="0">
                <a:solidFill>
                  <a:srgbClr val="0000CC"/>
                </a:solidFill>
              </a:rPr>
              <a:t>Objectives of cash flow model </a:t>
            </a:r>
          </a:p>
          <a:p>
            <a:r>
              <a:rPr lang="en-US" dirty="0" smtClean="0"/>
              <a:t>Different cash flow models are available</a:t>
            </a:r>
          </a:p>
          <a:p>
            <a:pPr>
              <a:buNone/>
            </a:pPr>
            <a:r>
              <a:rPr lang="en-US" dirty="0" smtClean="0"/>
              <a:t>     ( </a:t>
            </a:r>
            <a:r>
              <a:rPr lang="en-US" b="1" i="1" dirty="0" smtClean="0">
                <a:solidFill>
                  <a:srgbClr val="0000CC"/>
                </a:solidFill>
              </a:rPr>
              <a:t>Three types</a:t>
            </a:r>
            <a:r>
              <a:rPr lang="en-US" dirty="0" smtClean="0"/>
              <a:t>)</a:t>
            </a:r>
          </a:p>
          <a:p>
            <a:pPr marL="514350" indent="-514350">
              <a:buAutoNum type="arabicPeriod"/>
            </a:pPr>
            <a:r>
              <a:rPr lang="en-US" b="1" i="1" dirty="0" smtClean="0">
                <a:solidFill>
                  <a:srgbClr val="0000CC"/>
                </a:solidFill>
              </a:rPr>
              <a:t>End of period convention</a:t>
            </a:r>
          </a:p>
          <a:p>
            <a:pPr marL="514350" indent="-514350">
              <a:buAutoNum type="arabicPeriod"/>
            </a:pPr>
            <a:r>
              <a:rPr lang="en-US" b="1" i="1" dirty="0" smtClean="0">
                <a:solidFill>
                  <a:srgbClr val="0000CC"/>
                </a:solidFill>
              </a:rPr>
              <a:t>Mid period convention</a:t>
            </a:r>
          </a:p>
          <a:p>
            <a:pPr marL="514350" indent="-514350">
              <a:buAutoNum type="arabicPeriod"/>
            </a:pPr>
            <a:r>
              <a:rPr lang="en-US" b="1" i="1" dirty="0" smtClean="0">
                <a:solidFill>
                  <a:srgbClr val="0000CC"/>
                </a:solidFill>
              </a:rPr>
              <a:t>Continuous period convention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0445-9330-4D89-B16F-FA7338432F0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b="1" i="1" dirty="0" smtClean="0">
                <a:solidFill>
                  <a:srgbClr val="0000CC"/>
                </a:solidFill>
              </a:rPr>
              <a:t>1.End of period convention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All cash flow which occur at any time interval assumed to occur at the </a:t>
            </a:r>
            <a:r>
              <a:rPr lang="en-US" b="1" i="1" dirty="0" smtClean="0"/>
              <a:t>end of each interval</a:t>
            </a:r>
            <a:r>
              <a:rPr lang="en-US" dirty="0" smtClean="0"/>
              <a:t>.</a:t>
            </a:r>
          </a:p>
          <a:p>
            <a:r>
              <a:rPr lang="en-US" dirty="0" smtClean="0"/>
              <a:t>Simplify the computation &amp; errors.</a:t>
            </a:r>
          </a:p>
          <a:p>
            <a:r>
              <a:rPr lang="en-US" dirty="0" smtClean="0"/>
              <a:t>The above diagram illustrates 3 years of duration.  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0445-9330-4D89-B16F-FA7338432F0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CC0000"/>
                </a:solidFill>
              </a:rPr>
              <a:t>Cash flow model</a:t>
            </a:r>
            <a:endParaRPr lang="en-US" b="1" dirty="0">
              <a:solidFill>
                <a:srgbClr val="CC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0"/>
            <a:ext cx="7905750" cy="1512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00CC"/>
                </a:solidFill>
              </a:rPr>
              <a:t>2.Mid period convention</a:t>
            </a:r>
          </a:p>
          <a:p>
            <a:pPr>
              <a:buNone/>
            </a:pPr>
            <a:endParaRPr lang="en-US" b="1" dirty="0" smtClean="0">
              <a:solidFill>
                <a:srgbClr val="0000CC"/>
              </a:solidFill>
            </a:endParaRPr>
          </a:p>
          <a:p>
            <a:pPr>
              <a:buNone/>
            </a:pPr>
            <a:endParaRPr lang="en-US" b="1" dirty="0" smtClean="0">
              <a:solidFill>
                <a:srgbClr val="0000CC"/>
              </a:solidFill>
            </a:endParaRPr>
          </a:p>
          <a:p>
            <a:pPr>
              <a:buNone/>
            </a:pPr>
            <a:endParaRPr lang="en-US" b="1" dirty="0" smtClean="0">
              <a:solidFill>
                <a:srgbClr val="0000CC"/>
              </a:solidFill>
            </a:endParaRPr>
          </a:p>
          <a:p>
            <a:pPr>
              <a:buNone/>
            </a:pPr>
            <a:endParaRPr lang="en-US" b="1" dirty="0" smtClean="0">
              <a:solidFill>
                <a:srgbClr val="0000CC"/>
              </a:solidFill>
            </a:endParaRPr>
          </a:p>
          <a:p>
            <a:r>
              <a:rPr lang="en-US" dirty="0" smtClean="0"/>
              <a:t>Cash flow can be assumed to occur at </a:t>
            </a:r>
            <a:r>
              <a:rPr lang="en-US" dirty="0" err="1" smtClean="0"/>
              <a:t>midperiod</a:t>
            </a:r>
            <a:endParaRPr lang="en-US" dirty="0" smtClean="0"/>
          </a:p>
          <a:p>
            <a:r>
              <a:rPr lang="en-US" dirty="0" smtClean="0"/>
              <a:t>Fig illustrate 3 year duration of mid period convention.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0445-9330-4D89-B16F-FA7338432F0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CC0000"/>
                </a:solidFill>
              </a:rPr>
              <a:t>Cash flow model</a:t>
            </a:r>
            <a:endParaRPr lang="en-US" b="1" dirty="0">
              <a:solidFill>
                <a:srgbClr val="CC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2488" y="2681288"/>
            <a:ext cx="743902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000CC"/>
                </a:solidFill>
              </a:rPr>
              <a:t>3. Continuous flow convention</a:t>
            </a:r>
          </a:p>
          <a:p>
            <a:r>
              <a:rPr lang="en-US" dirty="0" smtClean="0"/>
              <a:t>Cash flow for any period are received at a continues rate</a:t>
            </a:r>
          </a:p>
          <a:p>
            <a:r>
              <a:rPr lang="en-US" dirty="0" smtClean="0"/>
              <a:t>The following diagram shows this for </a:t>
            </a:r>
            <a:r>
              <a:rPr lang="en-US" b="1" i="1" dirty="0" smtClean="0"/>
              <a:t>8 cash flows per year</a:t>
            </a:r>
            <a:r>
              <a:rPr lang="en-US" dirty="0" smtClean="0"/>
              <a:t> again over three year period.</a:t>
            </a:r>
          </a:p>
          <a:p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0445-9330-4D89-B16F-FA7338432F0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CC0000"/>
                </a:solidFill>
              </a:rPr>
              <a:t>Cash flow model</a:t>
            </a:r>
            <a:endParaRPr lang="en-US" b="1" dirty="0">
              <a:solidFill>
                <a:srgbClr val="CC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800600"/>
            <a:ext cx="91440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Time value of money concept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change in the amount of money over a given time period is called time value of money</a:t>
            </a:r>
          </a:p>
          <a:p>
            <a:r>
              <a:rPr lang="en-US" dirty="0" smtClean="0"/>
              <a:t>Money can “</a:t>
            </a:r>
            <a:r>
              <a:rPr lang="en-US" b="1" dirty="0" smtClean="0">
                <a:solidFill>
                  <a:srgbClr val="0000CC"/>
                </a:solidFill>
              </a:rPr>
              <a:t>make</a:t>
            </a:r>
            <a:r>
              <a:rPr lang="en-US" dirty="0" smtClean="0"/>
              <a:t>” money if invested.</a:t>
            </a:r>
          </a:p>
          <a:p>
            <a:r>
              <a:rPr lang="en-US" dirty="0" smtClean="0"/>
              <a:t>Money made depends upon interest rate</a:t>
            </a:r>
          </a:p>
          <a:p>
            <a:r>
              <a:rPr lang="en-US" dirty="0" smtClean="0"/>
              <a:t>Money has a </a:t>
            </a:r>
            <a:r>
              <a:rPr lang="en-US" b="1" i="1" dirty="0" smtClean="0">
                <a:solidFill>
                  <a:srgbClr val="0000CC"/>
                </a:solidFill>
              </a:rPr>
              <a:t>time value</a:t>
            </a:r>
          </a:p>
          <a:p>
            <a:r>
              <a:rPr lang="en-US" dirty="0" smtClean="0"/>
              <a:t>Money can be spent, money to be borrowed, money to be kept as a depreciation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0445-9330-4D89-B16F-FA7338432F0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CC0000"/>
                </a:solidFill>
              </a:rPr>
              <a:t>Time value of money</a:t>
            </a:r>
            <a:endParaRPr lang="en-US" b="1" dirty="0">
              <a:solidFill>
                <a:srgbClr val="CC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To compare the various option or alternatives it is necessary to </a:t>
            </a:r>
            <a:r>
              <a:rPr lang="en-US" b="1" i="1" dirty="0" smtClean="0">
                <a:solidFill>
                  <a:srgbClr val="0000CC"/>
                </a:solidFill>
              </a:rPr>
              <a:t>convert all cash flows </a:t>
            </a:r>
            <a:r>
              <a:rPr lang="en-US" dirty="0" smtClean="0"/>
              <a:t>for each </a:t>
            </a:r>
            <a:r>
              <a:rPr lang="en-US" b="1" i="1" dirty="0" smtClean="0">
                <a:solidFill>
                  <a:srgbClr val="0000CC"/>
                </a:solidFill>
              </a:rPr>
              <a:t>measures or scheme into equivalent base.</a:t>
            </a:r>
          </a:p>
          <a:p>
            <a:r>
              <a:rPr lang="en-US" dirty="0" smtClean="0"/>
              <a:t>This is based on the guiding principle that money in hand today is more valuable than money received at some time in future.</a:t>
            </a:r>
          </a:p>
          <a:p>
            <a:r>
              <a:rPr lang="en-US" dirty="0" smtClean="0"/>
              <a:t>To </a:t>
            </a:r>
            <a:r>
              <a:rPr lang="en-US" b="1" i="1" dirty="0" smtClean="0">
                <a:solidFill>
                  <a:srgbClr val="0000CC"/>
                </a:solidFill>
              </a:rPr>
              <a:t>convert cash from one time into another </a:t>
            </a:r>
            <a:r>
              <a:rPr lang="en-US" dirty="0" smtClean="0"/>
              <a:t>different techniques are to be used.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0445-9330-4D89-B16F-FA7338432F05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00CC"/>
                </a:solidFill>
              </a:rPr>
              <a:t>Different techniques for time value of money </a:t>
            </a:r>
            <a:r>
              <a:rPr lang="en-US" dirty="0" smtClean="0"/>
              <a:t>are</a:t>
            </a:r>
          </a:p>
          <a:p>
            <a:pPr>
              <a:buNone/>
            </a:pPr>
            <a:r>
              <a:rPr lang="en-US" b="1" dirty="0" smtClean="0">
                <a:solidFill>
                  <a:srgbClr val="00B050"/>
                </a:solidFill>
              </a:rPr>
              <a:t>   1. Single Payment Compound Amount (SPCA)</a:t>
            </a:r>
          </a:p>
          <a:p>
            <a:pPr>
              <a:buNone/>
            </a:pPr>
            <a:r>
              <a:rPr lang="en-US" b="1" dirty="0" smtClean="0">
                <a:solidFill>
                  <a:srgbClr val="00B050"/>
                </a:solidFill>
              </a:rPr>
              <a:t>   2. Single Payment Present Worth (SPPW)</a:t>
            </a:r>
          </a:p>
          <a:p>
            <a:pPr>
              <a:buNone/>
            </a:pPr>
            <a:r>
              <a:rPr lang="en-US" b="1" dirty="0" smtClean="0">
                <a:solidFill>
                  <a:srgbClr val="00B050"/>
                </a:solidFill>
              </a:rPr>
              <a:t>   3. Uniform Series Compound Amount (USCA)</a:t>
            </a:r>
          </a:p>
          <a:p>
            <a:pPr>
              <a:buNone/>
            </a:pPr>
            <a:r>
              <a:rPr lang="en-US" b="1" dirty="0" smtClean="0">
                <a:solidFill>
                  <a:srgbClr val="00B050"/>
                </a:solidFill>
              </a:rPr>
              <a:t>   4. Sinking Fund Payment (SFP)</a:t>
            </a:r>
          </a:p>
          <a:p>
            <a:pPr>
              <a:buNone/>
            </a:pPr>
            <a:r>
              <a:rPr lang="en-US" b="1" dirty="0" smtClean="0">
                <a:solidFill>
                  <a:srgbClr val="00B050"/>
                </a:solidFill>
              </a:rPr>
              <a:t>   5. Uniform Series Present Worth (USPW)</a:t>
            </a:r>
          </a:p>
          <a:p>
            <a:pPr>
              <a:buNone/>
            </a:pPr>
            <a:r>
              <a:rPr lang="en-US" b="1" dirty="0" smtClean="0">
                <a:solidFill>
                  <a:srgbClr val="00B050"/>
                </a:solidFill>
              </a:rPr>
              <a:t>   6. Capital Recovery (CR)</a:t>
            </a:r>
          </a:p>
          <a:p>
            <a:pPr>
              <a:buNone/>
            </a:pPr>
            <a:r>
              <a:rPr lang="en-US" b="1" dirty="0" smtClean="0">
                <a:solidFill>
                  <a:srgbClr val="00B050"/>
                </a:solidFill>
              </a:rPr>
              <a:t>   7. Gradient Present Worth (GPW)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0445-9330-4D89-B16F-FA7338432F0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CC0000"/>
                </a:solidFill>
              </a:rPr>
              <a:t>Time value of money</a:t>
            </a:r>
            <a:endParaRPr lang="en-US" b="1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000CC"/>
                </a:solidFill>
              </a:rPr>
              <a:t>Different techniques for time value of money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rgbClr val="0000CC"/>
                </a:solidFill>
              </a:rPr>
              <a:t>1. Single Payment Compound Amount (SPCA)</a:t>
            </a:r>
          </a:p>
          <a:p>
            <a:r>
              <a:rPr lang="en-US" dirty="0" smtClean="0"/>
              <a:t>This formula simply gives the </a:t>
            </a:r>
            <a:r>
              <a:rPr lang="en-US" b="1" dirty="0" smtClean="0"/>
              <a:t>future value (S) </a:t>
            </a:r>
            <a:r>
              <a:rPr lang="en-US" dirty="0" smtClean="0"/>
              <a:t>of an amount of money with </a:t>
            </a:r>
            <a:r>
              <a:rPr lang="en-US" b="1" dirty="0" smtClean="0"/>
              <a:t>present value (P) </a:t>
            </a:r>
            <a:r>
              <a:rPr lang="en-US" dirty="0" smtClean="0"/>
              <a:t>after </a:t>
            </a:r>
            <a:r>
              <a:rPr lang="en-US" b="1" dirty="0" smtClean="0"/>
              <a:t>n periods </a:t>
            </a:r>
            <a:r>
              <a:rPr lang="en-US" dirty="0" smtClean="0"/>
              <a:t>at an </a:t>
            </a:r>
            <a:r>
              <a:rPr lang="en-US" b="1" dirty="0" smtClean="0"/>
              <a:t>interest rate </a:t>
            </a:r>
            <a:r>
              <a:rPr lang="en-US" b="1" dirty="0" err="1" smtClean="0"/>
              <a:t>i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                 </a:t>
            </a:r>
            <a:r>
              <a:rPr lang="en-US" b="1" dirty="0" smtClean="0"/>
              <a:t>S= P* SPCA at </a:t>
            </a:r>
            <a:r>
              <a:rPr lang="en-US" b="1" dirty="0" err="1" smtClean="0"/>
              <a:t>i,n</a:t>
            </a:r>
            <a:endParaRPr lang="en-US" b="1" dirty="0" smtClean="0"/>
          </a:p>
          <a:p>
            <a:pPr>
              <a:buNone/>
            </a:pPr>
            <a:r>
              <a:rPr lang="en-US" dirty="0" smtClean="0"/>
              <a:t>           Where </a:t>
            </a:r>
            <a:r>
              <a:rPr lang="en-US" b="1" dirty="0" smtClean="0"/>
              <a:t>SPCA= (1+i)^n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0445-9330-4D89-B16F-FA7338432F05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CC0000"/>
                </a:solidFill>
              </a:rPr>
              <a:t>Time value of money</a:t>
            </a:r>
            <a:endParaRPr lang="en-US" b="1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Syllabus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</a:t>
            </a:r>
            <a:r>
              <a:rPr lang="en-US" b="1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The </a:t>
            </a:r>
            <a:r>
              <a:rPr lang="en-US" b="1" dirty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time value of money </a:t>
            </a:r>
            <a:r>
              <a:rPr lang="en-US" b="1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concept, developing </a:t>
            </a:r>
            <a:r>
              <a:rPr lang="en-US" b="1" dirty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cash flow </a:t>
            </a:r>
            <a:r>
              <a:rPr lang="en-US" b="1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models, payback </a:t>
            </a:r>
            <a:r>
              <a:rPr lang="en-US" b="1" dirty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analysis, depreciation, taxes and tax credit – numerical problems. </a:t>
            </a:r>
            <a:endParaRPr lang="en-US" b="1" dirty="0" smtClean="0">
              <a:solidFill>
                <a:srgbClr val="0000CC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                               </a:t>
            </a:r>
            <a:r>
              <a:rPr lang="en-US" b="1" dirty="0"/>
              <a:t>7 Hours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0445-9330-4D89-B16F-FA7338432F0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0445-9330-4D89-B16F-FA7338432F05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1597" y="2233613"/>
            <a:ext cx="8461383" cy="401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CC0000"/>
                </a:solidFill>
              </a:rPr>
              <a:t>Time value of money</a:t>
            </a:r>
            <a:endParaRPr lang="en-US" b="1" dirty="0">
              <a:solidFill>
                <a:srgbClr val="CC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" y="1447800"/>
            <a:ext cx="60150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0000CC"/>
                </a:solidFill>
              </a:rPr>
              <a:t>1. Single Payment Compound Amount (SPCA)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000CC"/>
                </a:solidFill>
              </a:rPr>
              <a:t>2. Single Payment Present Worth (SPPW)</a:t>
            </a:r>
          </a:p>
          <a:p>
            <a:r>
              <a:rPr lang="en-US" dirty="0" smtClean="0"/>
              <a:t>This gives the </a:t>
            </a:r>
            <a:r>
              <a:rPr lang="en-US" b="1" dirty="0" smtClean="0"/>
              <a:t>present value P </a:t>
            </a:r>
            <a:r>
              <a:rPr lang="en-US" dirty="0" smtClean="0"/>
              <a:t>in terms of future </a:t>
            </a:r>
            <a:r>
              <a:rPr lang="en-US" b="1" dirty="0" smtClean="0"/>
              <a:t>value S</a:t>
            </a:r>
            <a:r>
              <a:rPr lang="en-US" dirty="0" smtClean="0"/>
              <a:t> after n periods at an </a:t>
            </a:r>
            <a:r>
              <a:rPr lang="en-US" b="1" dirty="0" smtClean="0"/>
              <a:t>interest rate </a:t>
            </a:r>
            <a:r>
              <a:rPr lang="en-US" b="1" dirty="0" err="1" smtClean="0"/>
              <a:t>i</a:t>
            </a:r>
            <a:r>
              <a:rPr lang="en-US" b="1" dirty="0" smtClean="0"/>
              <a:t> </a:t>
            </a:r>
            <a:r>
              <a:rPr lang="en-US" dirty="0" smtClean="0"/>
              <a:t>and is just </a:t>
            </a:r>
            <a:r>
              <a:rPr lang="en-US" b="1" dirty="0" smtClean="0"/>
              <a:t>opposite of SPCA.</a:t>
            </a:r>
          </a:p>
          <a:p>
            <a:endParaRPr lang="en-US" b="1" dirty="0" smtClean="0"/>
          </a:p>
          <a:p>
            <a:pPr>
              <a:buNone/>
            </a:pPr>
            <a:r>
              <a:rPr lang="en-US" b="1" dirty="0" smtClean="0"/>
              <a:t>    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0445-9330-4D89-B16F-FA7338432F05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CC0000"/>
                </a:solidFill>
              </a:rPr>
              <a:t>Time value of money</a:t>
            </a:r>
            <a:endParaRPr lang="en-US" b="1" dirty="0">
              <a:solidFill>
                <a:srgbClr val="CC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924300"/>
            <a:ext cx="6146223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11622" y="4876800"/>
            <a:ext cx="1441478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286000" y="5193268"/>
            <a:ext cx="2086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Where SPPW equals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0445-9330-4D89-B16F-FA7338432F05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620398"/>
            <a:ext cx="9144000" cy="3551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CC0000"/>
                </a:solidFill>
              </a:rPr>
              <a:t>Time value of money</a:t>
            </a:r>
            <a:endParaRPr lang="en-US" b="1" dirty="0">
              <a:solidFill>
                <a:srgbClr val="CC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3400" y="1600200"/>
            <a:ext cx="53855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400" b="1" dirty="0" smtClean="0">
                <a:solidFill>
                  <a:srgbClr val="0000CC"/>
                </a:solidFill>
              </a:rPr>
              <a:t>2. Single Payment Present Worth (SPPW)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000CC"/>
                </a:solidFill>
              </a:rPr>
              <a:t>3. Uniform Series Compound Amount (USCA)</a:t>
            </a:r>
          </a:p>
          <a:p>
            <a:r>
              <a:rPr lang="en-US" dirty="0" smtClean="0"/>
              <a:t>This will determine the </a:t>
            </a:r>
            <a:r>
              <a:rPr lang="en-US" b="1" dirty="0" smtClean="0"/>
              <a:t>amount S </a:t>
            </a:r>
            <a:r>
              <a:rPr lang="en-US" dirty="0" smtClean="0"/>
              <a:t>that an equal </a:t>
            </a:r>
            <a:r>
              <a:rPr lang="en-US" b="1" dirty="0" smtClean="0"/>
              <a:t>annual payment R </a:t>
            </a:r>
            <a:r>
              <a:rPr lang="en-US" dirty="0" smtClean="0"/>
              <a:t>will total in </a:t>
            </a:r>
            <a:r>
              <a:rPr lang="en-US" b="1" dirty="0" smtClean="0"/>
              <a:t>n years </a:t>
            </a:r>
            <a:r>
              <a:rPr lang="en-US" dirty="0" smtClean="0"/>
              <a:t>at </a:t>
            </a:r>
            <a:r>
              <a:rPr lang="en-US" b="1" dirty="0" err="1" smtClean="0"/>
              <a:t>i</a:t>
            </a:r>
            <a:r>
              <a:rPr lang="en-US" b="1" dirty="0" smtClean="0"/>
              <a:t> interest 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0445-9330-4D89-B16F-FA7338432F05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CC0000"/>
                </a:solidFill>
              </a:rPr>
              <a:t>Time value of money</a:t>
            </a:r>
            <a:endParaRPr lang="en-US" b="1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000CC"/>
                </a:solidFill>
              </a:rPr>
              <a:t>3. Uniform Series Compound Amount (USCA)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0445-9330-4D89-B16F-FA7338432F05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CC0000"/>
                </a:solidFill>
              </a:rPr>
              <a:t>Time value of money</a:t>
            </a:r>
            <a:endParaRPr lang="en-US" b="1" dirty="0">
              <a:solidFill>
                <a:srgbClr val="CC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09800"/>
            <a:ext cx="8717552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050" y="4953000"/>
            <a:ext cx="75819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000CC"/>
                </a:solidFill>
              </a:rPr>
              <a:t>4.Sinking Fund Payment (SFP)</a:t>
            </a:r>
          </a:p>
          <a:p>
            <a:r>
              <a:rPr lang="en-US" dirty="0" smtClean="0"/>
              <a:t>This will determine the </a:t>
            </a:r>
            <a:r>
              <a:rPr lang="en-US" b="1" dirty="0" smtClean="0"/>
              <a:t>equal annual amount R </a:t>
            </a:r>
            <a:r>
              <a:rPr lang="en-US" dirty="0" smtClean="0"/>
              <a:t>that must be invested for </a:t>
            </a:r>
            <a:r>
              <a:rPr lang="en-US" b="1" dirty="0" smtClean="0"/>
              <a:t>n years </a:t>
            </a:r>
            <a:r>
              <a:rPr lang="en-US" dirty="0" smtClean="0"/>
              <a:t>at</a:t>
            </a:r>
            <a:r>
              <a:rPr lang="en-US" b="1" dirty="0" smtClean="0"/>
              <a:t> </a:t>
            </a:r>
            <a:r>
              <a:rPr lang="en-US" b="1" dirty="0" err="1" smtClean="0"/>
              <a:t>i</a:t>
            </a:r>
            <a:r>
              <a:rPr lang="en-US" b="1" dirty="0" smtClean="0"/>
              <a:t> interest </a:t>
            </a:r>
            <a:r>
              <a:rPr lang="en-US" dirty="0" smtClean="0"/>
              <a:t>to accumulate a specified future amount.</a:t>
            </a:r>
          </a:p>
          <a:p>
            <a:r>
              <a:rPr lang="en-US" dirty="0" smtClean="0"/>
              <a:t>This is opposite of </a:t>
            </a:r>
            <a:r>
              <a:rPr lang="en-US" b="1" dirty="0" smtClean="0"/>
              <a:t>U</a:t>
            </a:r>
            <a:r>
              <a:rPr lang="en-US" dirty="0" smtClean="0"/>
              <a:t>niform </a:t>
            </a:r>
            <a:r>
              <a:rPr lang="en-US" b="1" dirty="0" smtClean="0"/>
              <a:t>S</a:t>
            </a:r>
            <a:r>
              <a:rPr lang="en-US" dirty="0" smtClean="0"/>
              <a:t>eries </a:t>
            </a:r>
            <a:r>
              <a:rPr lang="en-US" b="1" dirty="0" smtClean="0"/>
              <a:t>C</a:t>
            </a:r>
            <a:r>
              <a:rPr lang="en-US" dirty="0" smtClean="0"/>
              <a:t>ompound </a:t>
            </a:r>
            <a:r>
              <a:rPr lang="en-US" b="1" dirty="0" smtClean="0"/>
              <a:t>A</a:t>
            </a:r>
            <a:r>
              <a:rPr lang="en-US" dirty="0" smtClean="0"/>
              <a:t>mount (USCA)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0445-9330-4D89-B16F-FA7338432F05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CC0000"/>
                </a:solidFill>
              </a:rPr>
              <a:t>Time value of money</a:t>
            </a:r>
            <a:endParaRPr lang="en-US" b="1" dirty="0">
              <a:solidFill>
                <a:srgbClr val="CC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9863" y="5362575"/>
            <a:ext cx="48850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000CC"/>
                </a:solidFill>
              </a:rPr>
              <a:t>4.Sinking Fund Payment (SFP)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0445-9330-4D89-B16F-FA7338432F05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CC0000"/>
                </a:solidFill>
              </a:rPr>
              <a:t>Time value of money</a:t>
            </a:r>
            <a:endParaRPr lang="en-US" b="1" dirty="0">
              <a:solidFill>
                <a:srgbClr val="CC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007" y="2590800"/>
            <a:ext cx="8815842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000CC"/>
                </a:solidFill>
              </a:rPr>
              <a:t>5. Uniform Series Present Worth (USPW)</a:t>
            </a:r>
          </a:p>
          <a:p>
            <a:r>
              <a:rPr lang="en-US" dirty="0" smtClean="0"/>
              <a:t>This will determine the present amount P that can be paid by equal payment of R at </a:t>
            </a:r>
            <a:r>
              <a:rPr lang="en-US" dirty="0" err="1" smtClean="0"/>
              <a:t>i</a:t>
            </a:r>
            <a:r>
              <a:rPr lang="en-US" dirty="0" smtClean="0"/>
              <a:t> interest over n years .</a:t>
            </a:r>
          </a:p>
          <a:p>
            <a:r>
              <a:rPr lang="en-US" dirty="0" smtClean="0"/>
              <a:t>USPW= USCA*SPPW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0445-9330-4D89-B16F-FA7338432F05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CC0000"/>
                </a:solidFill>
              </a:rPr>
              <a:t>Time value of money</a:t>
            </a:r>
            <a:endParaRPr lang="en-US" b="1" dirty="0">
              <a:solidFill>
                <a:srgbClr val="CC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4495800"/>
            <a:ext cx="46672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295400" y="5638800"/>
            <a:ext cx="4175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USCA- Uniform Series Compound Amount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295400" y="6019800"/>
            <a:ext cx="3779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SPPW- Single Payment Present Worth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791200" y="3657600"/>
            <a:ext cx="33275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P= R* USPW at </a:t>
            </a:r>
            <a:r>
              <a:rPr lang="en-US" sz="3200" b="1" dirty="0" err="1" smtClean="0"/>
              <a:t>i</a:t>
            </a:r>
            <a:r>
              <a:rPr lang="en-US" sz="3200" b="1" dirty="0" smtClean="0"/>
              <a:t> ,n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000CC"/>
                </a:solidFill>
              </a:rPr>
              <a:t>5. Uniform Series Present Worth (USPW)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0445-9330-4D89-B16F-FA7338432F05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CC0000"/>
                </a:solidFill>
              </a:rPr>
              <a:t>Time value of money</a:t>
            </a:r>
            <a:endParaRPr lang="en-US" b="1" dirty="0">
              <a:solidFill>
                <a:srgbClr val="CC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286000"/>
            <a:ext cx="798871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000CC"/>
                </a:solidFill>
              </a:rPr>
              <a:t>6. Capital Recovery (CR)</a:t>
            </a:r>
          </a:p>
          <a:p>
            <a:r>
              <a:rPr lang="en-US" dirty="0" smtClean="0"/>
              <a:t>This will determine an </a:t>
            </a:r>
            <a:r>
              <a:rPr lang="en-US" b="1" dirty="0" smtClean="0"/>
              <a:t>annual payment R </a:t>
            </a:r>
            <a:r>
              <a:rPr lang="en-US" dirty="0" smtClean="0"/>
              <a:t>required to pay off a </a:t>
            </a:r>
            <a:r>
              <a:rPr lang="en-US" b="1" dirty="0" smtClean="0"/>
              <a:t>present amount P </a:t>
            </a:r>
            <a:r>
              <a:rPr lang="en-US" dirty="0" smtClean="0"/>
              <a:t>at </a:t>
            </a:r>
            <a:r>
              <a:rPr lang="en-US" b="1" dirty="0" err="1" smtClean="0"/>
              <a:t>i</a:t>
            </a:r>
            <a:r>
              <a:rPr lang="en-US" b="1" dirty="0" smtClean="0"/>
              <a:t> interest</a:t>
            </a:r>
            <a:r>
              <a:rPr lang="en-US" dirty="0" smtClean="0"/>
              <a:t> for </a:t>
            </a:r>
            <a:r>
              <a:rPr lang="en-US" b="1" dirty="0" smtClean="0"/>
              <a:t>n years </a:t>
            </a:r>
          </a:p>
          <a:p>
            <a:r>
              <a:rPr lang="en-US" b="1" dirty="0" smtClean="0"/>
              <a:t>Capital Recovery </a:t>
            </a:r>
            <a:r>
              <a:rPr lang="en-US" dirty="0" smtClean="0"/>
              <a:t>technique is also opposite of Uniform Series Present Worth (</a:t>
            </a:r>
            <a:r>
              <a:rPr lang="en-US" b="1" dirty="0" smtClean="0"/>
              <a:t>USPW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Dept.of EEE, SDMIT, Ujire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0445-9330-4D89-B16F-FA7338432F05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CC0000"/>
                </a:solidFill>
              </a:rPr>
              <a:t>Time value of money</a:t>
            </a:r>
            <a:endParaRPr lang="en-US" b="1" dirty="0">
              <a:solidFill>
                <a:srgbClr val="CC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4724400"/>
            <a:ext cx="52673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5438775"/>
            <a:ext cx="436245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457200" y="5638800"/>
            <a:ext cx="1100751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Where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Objectives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To understand the </a:t>
            </a:r>
            <a:r>
              <a:rPr lang="en-US" b="1" i="1" dirty="0" smtClean="0">
                <a:solidFill>
                  <a:srgbClr val="0000CC"/>
                </a:solidFill>
              </a:rPr>
              <a:t>time value of money concept</a:t>
            </a:r>
          </a:p>
          <a:p>
            <a:r>
              <a:rPr lang="en-US" dirty="0" smtClean="0"/>
              <a:t>To study the </a:t>
            </a:r>
            <a:r>
              <a:rPr lang="en-US" b="1" i="1" dirty="0" smtClean="0">
                <a:solidFill>
                  <a:srgbClr val="0000CC"/>
                </a:solidFill>
              </a:rPr>
              <a:t>different cash flow models</a:t>
            </a:r>
          </a:p>
          <a:p>
            <a:r>
              <a:rPr lang="en-US" dirty="0" smtClean="0"/>
              <a:t>To develop a cash flow model for </a:t>
            </a:r>
            <a:r>
              <a:rPr lang="en-US" b="1" i="1" dirty="0" smtClean="0">
                <a:solidFill>
                  <a:srgbClr val="0000CC"/>
                </a:solidFill>
              </a:rPr>
              <a:t>uniform series compound amount factor</a:t>
            </a:r>
            <a:r>
              <a:rPr lang="en-US" dirty="0" smtClean="0"/>
              <a:t> &amp; </a:t>
            </a:r>
            <a:r>
              <a:rPr lang="en-US" b="1" i="1" dirty="0" smtClean="0">
                <a:solidFill>
                  <a:srgbClr val="0000CC"/>
                </a:solidFill>
              </a:rPr>
              <a:t>single compound amount factor</a:t>
            </a:r>
          </a:p>
          <a:p>
            <a:r>
              <a:rPr lang="en-US" dirty="0" smtClean="0"/>
              <a:t>To learn about </a:t>
            </a:r>
            <a:r>
              <a:rPr lang="en-US" b="1" i="1" dirty="0" smtClean="0">
                <a:solidFill>
                  <a:srgbClr val="0000CC"/>
                </a:solidFill>
              </a:rPr>
              <a:t>payback analysis</a:t>
            </a:r>
          </a:p>
          <a:p>
            <a:r>
              <a:rPr lang="en-US" dirty="0" smtClean="0"/>
              <a:t>To understand about </a:t>
            </a:r>
            <a:r>
              <a:rPr lang="en-US" b="1" i="1" dirty="0" smtClean="0">
                <a:solidFill>
                  <a:srgbClr val="0000CC"/>
                </a:solidFill>
              </a:rPr>
              <a:t>depreciation</a:t>
            </a:r>
          </a:p>
          <a:p>
            <a:r>
              <a:rPr lang="en-US" dirty="0" smtClean="0"/>
              <a:t>To explain the meaning of </a:t>
            </a:r>
            <a:r>
              <a:rPr lang="en-US" b="1" i="1" dirty="0" smtClean="0">
                <a:solidFill>
                  <a:srgbClr val="0000CC"/>
                </a:solidFill>
              </a:rPr>
              <a:t>life cycle cost analysis</a:t>
            </a:r>
          </a:p>
          <a:p>
            <a:r>
              <a:rPr lang="en-US" dirty="0" smtClean="0"/>
              <a:t>To learn about </a:t>
            </a:r>
            <a:r>
              <a:rPr lang="en-US" b="1" i="1" dirty="0" smtClean="0">
                <a:solidFill>
                  <a:srgbClr val="0000CC"/>
                </a:solidFill>
              </a:rPr>
              <a:t>tax &amp; credits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0445-9330-4D89-B16F-FA7338432F0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000CC"/>
                </a:solidFill>
              </a:rPr>
              <a:t>6. Capital Recovery (CR)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0445-9330-4D89-B16F-FA7338432F05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CC0000"/>
                </a:solidFill>
              </a:rPr>
              <a:t>Time value of money</a:t>
            </a:r>
            <a:endParaRPr lang="en-US" b="1" dirty="0">
              <a:solidFill>
                <a:srgbClr val="CC0000"/>
              </a:solidFill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192325"/>
            <a:ext cx="6477000" cy="420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000CC"/>
                </a:solidFill>
              </a:rPr>
              <a:t>7.Gradient Present Worth (GPW)</a:t>
            </a:r>
          </a:p>
          <a:p>
            <a:r>
              <a:rPr lang="en-US" dirty="0" smtClean="0"/>
              <a:t>This will determine the </a:t>
            </a:r>
            <a:r>
              <a:rPr lang="en-US" b="1" dirty="0" smtClean="0"/>
              <a:t>present amount P </a:t>
            </a:r>
            <a:r>
              <a:rPr lang="en-US" dirty="0" smtClean="0"/>
              <a:t>that can be paid by </a:t>
            </a:r>
            <a:r>
              <a:rPr lang="en-US" b="1" dirty="0" smtClean="0"/>
              <a:t>annual amounts R </a:t>
            </a:r>
            <a:r>
              <a:rPr lang="en-US" dirty="0" smtClean="0"/>
              <a:t>which </a:t>
            </a:r>
            <a:r>
              <a:rPr lang="en-US" b="1" dirty="0" smtClean="0"/>
              <a:t>escalates at e% </a:t>
            </a:r>
            <a:r>
              <a:rPr lang="en-US" dirty="0" smtClean="0"/>
              <a:t>at </a:t>
            </a:r>
            <a:r>
              <a:rPr lang="en-US" b="1" dirty="0" err="1" smtClean="0"/>
              <a:t>i</a:t>
            </a:r>
            <a:r>
              <a:rPr lang="en-US" b="1" dirty="0" smtClean="0"/>
              <a:t> interest </a:t>
            </a:r>
            <a:r>
              <a:rPr lang="en-US" dirty="0" smtClean="0"/>
              <a:t>for </a:t>
            </a:r>
            <a:r>
              <a:rPr lang="en-US" b="1" dirty="0" smtClean="0"/>
              <a:t>n years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0445-9330-4D89-B16F-FA7338432F05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CC0000"/>
                </a:solidFill>
              </a:rPr>
              <a:t>Time value of money</a:t>
            </a:r>
            <a:endParaRPr lang="en-US" b="1" dirty="0">
              <a:solidFill>
                <a:srgbClr val="CC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3733800"/>
            <a:ext cx="6019801" cy="2544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95245-D8F6-47C9-BDEC-C172BFBBFFF5}" type="datetime1">
              <a:rPr lang="en-US" smtClean="0"/>
              <a:pPr/>
              <a:t>21/01/2017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Dept.of EEE, SDMIT, Ujire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0445-9330-4D89-B16F-FA7338432F05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CC0000"/>
                </a:solidFill>
              </a:rPr>
              <a:t>Time value of money</a:t>
            </a:r>
            <a:endParaRPr lang="en-US" b="1" dirty="0">
              <a:solidFill>
                <a:srgbClr val="CC0000"/>
              </a:solidFill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2133600"/>
            <a:ext cx="688256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609600" y="1524000"/>
            <a:ext cx="50590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800" b="1" dirty="0" smtClean="0">
                <a:solidFill>
                  <a:srgbClr val="0000CC"/>
                </a:solidFill>
              </a:rPr>
              <a:t>7.Gradient Present Worth (GPW)</a:t>
            </a:r>
          </a:p>
        </p:txBody>
      </p:sp>
      <p:sp>
        <p:nvSpPr>
          <p:cNvPr id="8" name="Rectangle 7"/>
          <p:cNvSpPr/>
          <p:nvPr/>
        </p:nvSpPr>
        <p:spPr>
          <a:xfrm>
            <a:off x="4343400" y="487680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 smtClean="0">
                <a:solidFill>
                  <a:srgbClr val="0000CC"/>
                </a:solidFill>
              </a:rPr>
              <a:t>Percentage at which an annual change in the price levels of the goods and services occurs or is expected to occur is called escalation rate.</a:t>
            </a:r>
          </a:p>
          <a:p>
            <a:r>
              <a:rPr lang="en-US" sz="2000" b="1" dirty="0" err="1" smtClean="0">
                <a:solidFill>
                  <a:srgbClr val="0000CC"/>
                </a:solidFill>
              </a:rPr>
              <a:t>Eg</a:t>
            </a:r>
            <a:r>
              <a:rPr lang="en-US" sz="2000" b="1" dirty="0" smtClean="0">
                <a:solidFill>
                  <a:srgbClr val="0000CC"/>
                </a:solidFill>
              </a:rPr>
              <a:t>. Inflation &amp; deflation of money will influence on escalation rate.</a:t>
            </a:r>
            <a:endParaRPr lang="en-US" sz="20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Payback Analysis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 payback is defined as the </a:t>
            </a:r>
            <a:r>
              <a:rPr lang="en-US" b="1" i="1" dirty="0" smtClean="0">
                <a:solidFill>
                  <a:srgbClr val="0000CC"/>
                </a:solidFill>
              </a:rPr>
              <a:t>investment divided by annual saving after taxes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duration require to recover the capital amount/investment is called payback period.</a:t>
            </a:r>
          </a:p>
          <a:p>
            <a:pPr>
              <a:buNone/>
            </a:pPr>
            <a:r>
              <a:rPr lang="en-US" dirty="0" smtClean="0"/>
              <a:t>Payback period= (Net investment or capital cost)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276600" y="4494212"/>
            <a:ext cx="518160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667000" y="4495800"/>
            <a:ext cx="66610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  (Net annual cash flow or net annual saving)</a:t>
            </a:r>
            <a:endParaRPr lang="en-US" sz="2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0445-9330-4D89-B16F-FA7338432F05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the sum of </a:t>
            </a:r>
            <a:r>
              <a:rPr lang="en-US" b="1" i="1" dirty="0" smtClean="0">
                <a:solidFill>
                  <a:srgbClr val="0033CC"/>
                </a:solidFill>
              </a:rPr>
              <a:t>difference between capital cash flow to overall cost</a:t>
            </a:r>
            <a:r>
              <a:rPr lang="en-US" dirty="0" smtClean="0"/>
              <a:t>  </a:t>
            </a:r>
            <a:r>
              <a:rPr lang="en-US" b="1" i="1" dirty="0" smtClean="0">
                <a:solidFill>
                  <a:srgbClr val="0000CC"/>
                </a:solidFill>
              </a:rPr>
              <a:t>is positive </a:t>
            </a:r>
            <a:r>
              <a:rPr lang="en-US" dirty="0" smtClean="0"/>
              <a:t>implies the project will accept.Else the project will be  rejected.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Payback Analysis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0445-9330-4D89-B16F-FA7338432F05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33CC"/>
                </a:solidFill>
              </a:rPr>
              <a:t>Advantages</a:t>
            </a:r>
          </a:p>
          <a:p>
            <a:r>
              <a:rPr lang="en-US" dirty="0" smtClean="0"/>
              <a:t>Can be able to judge availability of financial resource.</a:t>
            </a:r>
          </a:p>
          <a:p>
            <a:r>
              <a:rPr lang="en-US" dirty="0" smtClean="0"/>
              <a:t>Helps to achieve successful investments for a project.</a:t>
            </a:r>
          </a:p>
          <a:p>
            <a:pPr>
              <a:buNone/>
            </a:pPr>
            <a:r>
              <a:rPr lang="en-US" b="1" dirty="0" smtClean="0">
                <a:solidFill>
                  <a:srgbClr val="0033CC"/>
                </a:solidFill>
              </a:rPr>
              <a:t>Disadvantages</a:t>
            </a:r>
          </a:p>
          <a:p>
            <a:r>
              <a:rPr lang="en-US" dirty="0" smtClean="0"/>
              <a:t>Time value of money is not directly considered</a:t>
            </a:r>
          </a:p>
          <a:p>
            <a:r>
              <a:rPr lang="en-US" dirty="0" smtClean="0"/>
              <a:t>Effect of cash flow after pay back is not considered.</a:t>
            </a:r>
          </a:p>
          <a:p>
            <a:endParaRPr lang="en-US" b="1" dirty="0" smtClean="0">
              <a:solidFill>
                <a:srgbClr val="0033CC"/>
              </a:solidFill>
            </a:endParaRP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Payback Analysis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0445-9330-4D89-B16F-FA7338432F05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a certain time the equipment is to be replaced because of physical &amp; functional reasons</a:t>
            </a:r>
          </a:p>
          <a:p>
            <a:r>
              <a:rPr lang="en-US" dirty="0" err="1" smtClean="0"/>
              <a:t>Eg</a:t>
            </a:r>
            <a:r>
              <a:rPr lang="en-US" dirty="0" smtClean="0"/>
              <a:t>. Plant has worn out &amp; become unfit for further use </a:t>
            </a:r>
            <a:r>
              <a:rPr lang="en-US" b="1" i="1" dirty="0" smtClean="0"/>
              <a:t>(physical reason) </a:t>
            </a:r>
            <a:r>
              <a:rPr lang="en-US" dirty="0" smtClean="0"/>
              <a:t>, capacity of the plant become inadequate due to load growth &amp; plant has become </a:t>
            </a:r>
            <a:r>
              <a:rPr lang="en-US" dirty="0" err="1" smtClean="0"/>
              <a:t>obsolute</a:t>
            </a:r>
            <a:r>
              <a:rPr lang="en-US" dirty="0" smtClean="0"/>
              <a:t> due to new technical improvement </a:t>
            </a:r>
            <a:r>
              <a:rPr lang="en-US" b="1" i="1" dirty="0" smtClean="0"/>
              <a:t>(functional reason)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0445-9330-4D89-B16F-FA7338432F05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Depreciation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00CC"/>
                </a:solidFill>
              </a:rPr>
              <a:t>Methods of Depreciation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b="1" dirty="0" smtClean="0">
                <a:solidFill>
                  <a:srgbClr val="00B050"/>
                </a:solidFill>
              </a:rPr>
              <a:t>Straight line depreciation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b="1" dirty="0" smtClean="0">
                <a:solidFill>
                  <a:srgbClr val="00B050"/>
                </a:solidFill>
              </a:rPr>
              <a:t>Sum of years digits depreciation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b="1" dirty="0" smtClean="0">
                <a:solidFill>
                  <a:srgbClr val="00B050"/>
                </a:solidFill>
              </a:rPr>
              <a:t>Declining balance depreciation</a:t>
            </a:r>
          </a:p>
          <a:p>
            <a:pPr marL="514350" indent="-514350">
              <a:lnSpc>
                <a:spcPct val="150000"/>
              </a:lnSpc>
              <a:buNone/>
            </a:pPr>
            <a:r>
              <a:rPr lang="en-US" b="1" dirty="0" smtClean="0">
                <a:solidFill>
                  <a:srgbClr val="00B050"/>
                </a:solidFill>
              </a:rPr>
              <a:t>4.  Diminishing value method</a:t>
            </a:r>
          </a:p>
          <a:p>
            <a:pPr marL="514350" indent="-514350">
              <a:lnSpc>
                <a:spcPct val="150000"/>
              </a:lnSpc>
              <a:buNone/>
            </a:pPr>
            <a:r>
              <a:rPr lang="en-US" b="1" dirty="0" smtClean="0">
                <a:solidFill>
                  <a:srgbClr val="00B050"/>
                </a:solidFill>
              </a:rPr>
              <a:t>5.  Sinking fund depreciation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0445-9330-4D89-B16F-FA7338432F05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Depreciation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00CC"/>
                </a:solidFill>
              </a:rPr>
              <a:t>Methods of Depreciation</a:t>
            </a:r>
          </a:p>
          <a:p>
            <a:pPr>
              <a:buNone/>
            </a:pPr>
            <a:r>
              <a:rPr lang="en-US" b="1" dirty="0" smtClean="0">
                <a:solidFill>
                  <a:srgbClr val="00B050"/>
                </a:solidFill>
              </a:rPr>
              <a:t>1.Straight line depreciation</a:t>
            </a:r>
          </a:p>
          <a:p>
            <a:r>
              <a:rPr lang="en-US" dirty="0" smtClean="0"/>
              <a:t>There is reduction in value of equipment &amp; other property of the plant every year due to depreciation.</a:t>
            </a:r>
          </a:p>
          <a:p>
            <a:r>
              <a:rPr lang="en-US" dirty="0" smtClean="0"/>
              <a:t>A </a:t>
            </a:r>
            <a:r>
              <a:rPr lang="en-US" b="1" i="1" dirty="0" smtClean="0">
                <a:solidFill>
                  <a:srgbClr val="0000CC"/>
                </a:solidFill>
              </a:rPr>
              <a:t>constant depreciation charge </a:t>
            </a:r>
            <a:r>
              <a:rPr lang="en-US" dirty="0" smtClean="0"/>
              <a:t>is made </a:t>
            </a:r>
            <a:r>
              <a:rPr lang="en-US" b="1" i="1" dirty="0" smtClean="0">
                <a:solidFill>
                  <a:srgbClr val="0000CC"/>
                </a:solidFill>
              </a:rPr>
              <a:t>every year </a:t>
            </a:r>
            <a:r>
              <a:rPr lang="en-US" dirty="0" smtClean="0"/>
              <a:t>on the basis of total depreciation and the useful life of the property.</a:t>
            </a:r>
          </a:p>
          <a:p>
            <a:r>
              <a:rPr lang="en-US" dirty="0" smtClean="0"/>
              <a:t>The </a:t>
            </a:r>
            <a:r>
              <a:rPr lang="en-US" b="1" i="1" dirty="0" smtClean="0">
                <a:solidFill>
                  <a:srgbClr val="0000CC"/>
                </a:solidFill>
              </a:rPr>
              <a:t>annual depreciation charge </a:t>
            </a:r>
            <a:r>
              <a:rPr lang="en-US" dirty="0" smtClean="0"/>
              <a:t>equals to the </a:t>
            </a:r>
            <a:r>
              <a:rPr lang="en-US" b="1" i="1" dirty="0" smtClean="0">
                <a:solidFill>
                  <a:srgbClr val="0000CC"/>
                </a:solidFill>
              </a:rPr>
              <a:t>total depreciation divided by </a:t>
            </a:r>
            <a:r>
              <a:rPr lang="en-US" dirty="0" smtClean="0"/>
              <a:t>the </a:t>
            </a:r>
            <a:r>
              <a:rPr lang="en-US" b="1" i="1" dirty="0" smtClean="0">
                <a:solidFill>
                  <a:srgbClr val="0000CC"/>
                </a:solidFill>
              </a:rPr>
              <a:t>useful life </a:t>
            </a:r>
            <a:r>
              <a:rPr lang="en-US" dirty="0" smtClean="0"/>
              <a:t>of the property.</a:t>
            </a:r>
          </a:p>
          <a:p>
            <a:endParaRPr lang="en-US" dirty="0" smtClean="0"/>
          </a:p>
          <a:p>
            <a:pPr>
              <a:buNone/>
            </a:pPr>
            <a:endParaRPr lang="en-US" b="1" dirty="0" smtClean="0">
              <a:solidFill>
                <a:srgbClr val="0000CC"/>
              </a:solidFill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0445-9330-4D89-B16F-FA7338432F05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Depreciation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000CC"/>
                </a:solidFill>
              </a:rPr>
              <a:t>Methods of Depreciation</a:t>
            </a:r>
          </a:p>
          <a:p>
            <a:pPr>
              <a:buNone/>
            </a:pPr>
            <a:r>
              <a:rPr lang="en-US" b="1" dirty="0" smtClean="0">
                <a:solidFill>
                  <a:srgbClr val="00B050"/>
                </a:solidFill>
              </a:rPr>
              <a:t>1.Straight line depreciation</a:t>
            </a:r>
          </a:p>
          <a:p>
            <a:pPr>
              <a:buNone/>
            </a:pPr>
            <a:r>
              <a:rPr lang="en-US" b="1" dirty="0" smtClean="0">
                <a:solidFill>
                  <a:srgbClr val="0000CC"/>
                </a:solidFill>
              </a:rPr>
              <a:t>Example: </a:t>
            </a:r>
            <a:r>
              <a:rPr lang="en-US" dirty="0" smtClean="0"/>
              <a:t>If the initial cost of the equipment is Rs 100000 and its scrap value is 10000 after the useful life of 20 years. Calculate annual depreciation charges?</a:t>
            </a:r>
          </a:p>
          <a:p>
            <a:pPr>
              <a:buNone/>
            </a:pPr>
            <a:r>
              <a:rPr lang="en-US" dirty="0" smtClean="0"/>
              <a:t>    Annual depreciation= Total depreciation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0445-9330-4D89-B16F-FA7338432F05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Depreciation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724400" y="5408612"/>
            <a:ext cx="27432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242184" y="5511225"/>
            <a:ext cx="18444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Useful life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Common Terminology In Energy Economics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b="1" dirty="0" smtClean="0">
                <a:solidFill>
                  <a:srgbClr val="0000CC"/>
                </a:solidFill>
              </a:rPr>
              <a:t>Fixed capital</a:t>
            </a:r>
          </a:p>
          <a:p>
            <a:pPr marL="514350" indent="-514350"/>
            <a:r>
              <a:rPr lang="en-US" dirty="0" smtClean="0"/>
              <a:t>Cost spent for purchase land, plant &amp; equipment</a:t>
            </a:r>
          </a:p>
          <a:p>
            <a:pPr marL="514350" indent="-514350"/>
            <a:r>
              <a:rPr lang="en-US" dirty="0" smtClean="0"/>
              <a:t>Capital cost of generating equipment</a:t>
            </a:r>
          </a:p>
          <a:p>
            <a:pPr marL="514350" indent="-514350"/>
            <a:r>
              <a:rPr lang="en-US" dirty="0" smtClean="0"/>
              <a:t>Capital cost of transmission system</a:t>
            </a:r>
          </a:p>
          <a:p>
            <a:pPr marL="514350" indent="-514350"/>
            <a:r>
              <a:rPr lang="en-US" dirty="0" smtClean="0"/>
              <a:t>Capital cost of distribution system</a:t>
            </a:r>
          </a:p>
          <a:p>
            <a:pPr marL="514350" indent="-514350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0445-9330-4D89-B16F-FA7338432F0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000CC"/>
                </a:solidFill>
              </a:rPr>
              <a:t>Methods of Depreciation</a:t>
            </a:r>
          </a:p>
          <a:p>
            <a:pPr>
              <a:buNone/>
            </a:pPr>
            <a:r>
              <a:rPr lang="en-US" b="1" dirty="0" smtClean="0">
                <a:solidFill>
                  <a:srgbClr val="00B050"/>
                </a:solidFill>
              </a:rPr>
              <a:t>1.Straight line depreciation</a:t>
            </a:r>
          </a:p>
          <a:p>
            <a:pPr>
              <a:buNone/>
            </a:pP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100000 - 10000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= Rs. 4500/-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0445-9330-4D89-B16F-FA7338432F05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Depreciation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85800" y="3352800"/>
            <a:ext cx="2514600" cy="15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32153" y="3429000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20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00CC"/>
                </a:solidFill>
              </a:rPr>
              <a:t>Methods of Depreciation</a:t>
            </a:r>
          </a:p>
          <a:p>
            <a:pPr>
              <a:buNone/>
            </a:pPr>
            <a:r>
              <a:rPr lang="en-US" b="1" dirty="0" smtClean="0">
                <a:solidFill>
                  <a:srgbClr val="00B050"/>
                </a:solidFill>
              </a:rPr>
              <a:t>1.Straight line depreciation</a:t>
            </a:r>
          </a:p>
          <a:p>
            <a:pPr>
              <a:buNone/>
            </a:pPr>
            <a:r>
              <a:rPr lang="en-US" dirty="0" smtClean="0"/>
              <a:t>Annual depreciation charge= P – S     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P= initial cost of the equipment</a:t>
            </a:r>
          </a:p>
          <a:p>
            <a:pPr>
              <a:buNone/>
            </a:pPr>
            <a:r>
              <a:rPr lang="en-US" dirty="0" smtClean="0"/>
              <a:t>n = useful life of the equipment in years</a:t>
            </a:r>
          </a:p>
          <a:p>
            <a:pPr>
              <a:buNone/>
            </a:pPr>
            <a:r>
              <a:rPr lang="en-US" dirty="0" smtClean="0"/>
              <a:t>S= scrap value or salvage value after the useful life of the plant.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0445-9330-4D89-B16F-FA7338432F05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Depreciation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257800" y="3276600"/>
            <a:ext cx="990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562600" y="3276600"/>
            <a:ext cx="40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n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000CC"/>
                </a:solidFill>
              </a:rPr>
              <a:t>Methods of Depreciation</a:t>
            </a:r>
          </a:p>
          <a:p>
            <a:pPr>
              <a:buNone/>
            </a:pPr>
            <a:r>
              <a:rPr lang="en-US" b="1" dirty="0" smtClean="0">
                <a:solidFill>
                  <a:srgbClr val="00B050"/>
                </a:solidFill>
              </a:rPr>
              <a:t>1.Straight line depreciation</a:t>
            </a:r>
          </a:p>
          <a:p>
            <a:pPr>
              <a:buNone/>
            </a:pPr>
            <a:r>
              <a:rPr lang="en-US" b="1" dirty="0" smtClean="0"/>
              <a:t>Drawbacks</a:t>
            </a:r>
          </a:p>
          <a:p>
            <a:r>
              <a:rPr lang="en-US" dirty="0" smtClean="0"/>
              <a:t>Assumption of constant depreciation charge is not correct.</a:t>
            </a:r>
          </a:p>
          <a:p>
            <a:r>
              <a:rPr lang="en-US" dirty="0" smtClean="0"/>
              <a:t>It does not account for the interest which may be drawn during accumulation.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0445-9330-4D89-B16F-FA7338432F05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Depreciation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8" name="Picture 2" descr="C:\Users\Administrator\Desktop\stmetho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2401" y="228600"/>
            <a:ext cx="3911599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000CC"/>
                </a:solidFill>
              </a:rPr>
              <a:t>Methods of Depreciation</a:t>
            </a:r>
          </a:p>
          <a:p>
            <a:pPr>
              <a:buNone/>
            </a:pPr>
            <a:r>
              <a:rPr lang="en-US" b="1" dirty="0" smtClean="0">
                <a:solidFill>
                  <a:srgbClr val="00B050"/>
                </a:solidFill>
              </a:rPr>
              <a:t>2. Sum of years digit depreciation</a:t>
            </a:r>
          </a:p>
          <a:p>
            <a:r>
              <a:rPr lang="en-US" dirty="0" smtClean="0"/>
              <a:t>In this method depreciation is determined by finding the sum of digits using the following formulae</a:t>
            </a:r>
          </a:p>
          <a:p>
            <a:pPr>
              <a:buNone/>
            </a:pPr>
            <a:r>
              <a:rPr lang="en-US" dirty="0" smtClean="0"/>
              <a:t>   N= n(n+1)/ 2</a:t>
            </a:r>
          </a:p>
          <a:p>
            <a:pPr>
              <a:buNone/>
            </a:pPr>
            <a:r>
              <a:rPr lang="en-US" dirty="0" smtClean="0"/>
              <a:t>   n= life of equipment</a:t>
            </a:r>
          </a:p>
          <a:p>
            <a:pPr>
              <a:buNone/>
            </a:pPr>
            <a:r>
              <a:rPr lang="en-US" dirty="0" smtClean="0"/>
              <a:t>   N= Sum of digit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b="1" dirty="0" smtClean="0">
              <a:solidFill>
                <a:srgbClr val="0000CC"/>
              </a:solidFill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0445-9330-4D89-B16F-FA7338432F05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Depreciation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000CC"/>
                </a:solidFill>
              </a:rPr>
              <a:t>Methods of Depreciation</a:t>
            </a:r>
          </a:p>
          <a:p>
            <a:pPr>
              <a:buNone/>
            </a:pPr>
            <a:r>
              <a:rPr lang="en-US" b="1" dirty="0" smtClean="0">
                <a:solidFill>
                  <a:srgbClr val="00B050"/>
                </a:solidFill>
              </a:rPr>
              <a:t>2. Sum of years digit depreciation</a:t>
            </a:r>
          </a:p>
          <a:p>
            <a:pPr>
              <a:buNone/>
            </a:pPr>
            <a:r>
              <a:rPr lang="en-US" dirty="0" smtClean="0"/>
              <a:t>First year,      D= (n/N) *(P-L)</a:t>
            </a:r>
          </a:p>
          <a:p>
            <a:pPr>
              <a:buNone/>
            </a:pPr>
            <a:r>
              <a:rPr lang="en-US" dirty="0" smtClean="0"/>
              <a:t>Second year, D= ((n-1)/N)*(P-L)</a:t>
            </a:r>
          </a:p>
          <a:p>
            <a:pPr>
              <a:buNone/>
            </a:pPr>
            <a:r>
              <a:rPr lang="en-US" dirty="0" smtClean="0"/>
              <a:t>Third year, D= ((n-2)/N)* (P-L)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0445-9330-4D89-B16F-FA7338432F05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Depreciation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000CC"/>
                </a:solidFill>
              </a:rPr>
              <a:t>Methods of Depreciation</a:t>
            </a:r>
          </a:p>
          <a:p>
            <a:pPr>
              <a:buNone/>
            </a:pPr>
            <a:r>
              <a:rPr lang="en-US" b="1" dirty="0" smtClean="0">
                <a:solidFill>
                  <a:srgbClr val="00B050"/>
                </a:solidFill>
              </a:rPr>
              <a:t>3. Declining Balance Depreciation</a:t>
            </a:r>
          </a:p>
          <a:p>
            <a:r>
              <a:rPr lang="en-US" dirty="0" smtClean="0"/>
              <a:t>Depreciation charges are larger in the earlier stage</a:t>
            </a:r>
          </a:p>
          <a:p>
            <a:r>
              <a:rPr lang="en-US" dirty="0" smtClean="0"/>
              <a:t>In this method Depreciation rate can be reestablished</a:t>
            </a:r>
          </a:p>
          <a:p>
            <a:pPr>
              <a:buNone/>
            </a:pPr>
            <a:r>
              <a:rPr lang="en-US" dirty="0" smtClean="0"/>
              <a:t> 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0445-9330-4D89-B16F-FA7338432F05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Depreciation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00CC"/>
                </a:solidFill>
              </a:rPr>
              <a:t>Methods of Depreciation</a:t>
            </a:r>
          </a:p>
          <a:p>
            <a:pPr>
              <a:buNone/>
            </a:pPr>
            <a:r>
              <a:rPr lang="en-US" b="1" dirty="0" smtClean="0">
                <a:solidFill>
                  <a:srgbClr val="00B050"/>
                </a:solidFill>
              </a:rPr>
              <a:t>3. Declining Balance Depreciation</a:t>
            </a:r>
          </a:p>
          <a:p>
            <a:pPr>
              <a:buNone/>
            </a:pPr>
            <a:r>
              <a:rPr lang="en-US" dirty="0" smtClean="0"/>
              <a:t>         </a:t>
            </a:r>
          </a:p>
          <a:p>
            <a:pPr>
              <a:buNone/>
            </a:pPr>
            <a:r>
              <a:rPr lang="en-US" dirty="0" smtClean="0"/>
              <a:t>                   D= 1- (L/P)^(1/N)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D- Annual depreciation rate</a:t>
            </a:r>
          </a:p>
          <a:p>
            <a:pPr>
              <a:buNone/>
            </a:pPr>
            <a:r>
              <a:rPr lang="en-US" dirty="0" smtClean="0"/>
              <a:t>L- Salvage value or scrap value</a:t>
            </a:r>
          </a:p>
          <a:p>
            <a:pPr>
              <a:buNone/>
            </a:pPr>
            <a:r>
              <a:rPr lang="en-US" dirty="0" smtClean="0"/>
              <a:t>P- Initial investment</a:t>
            </a:r>
          </a:p>
          <a:p>
            <a:pPr>
              <a:buNone/>
            </a:pPr>
            <a:r>
              <a:rPr lang="en-US" dirty="0" smtClean="0"/>
              <a:t>N- Duration / Useful life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0445-9330-4D89-B16F-FA7338432F05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Depreciation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000CC"/>
                </a:solidFill>
              </a:rPr>
              <a:t>Methods of Depreciation</a:t>
            </a:r>
          </a:p>
          <a:p>
            <a:pPr>
              <a:buNone/>
            </a:pPr>
            <a:r>
              <a:rPr lang="en-US" b="1" dirty="0" smtClean="0">
                <a:solidFill>
                  <a:srgbClr val="00B050"/>
                </a:solidFill>
              </a:rPr>
              <a:t>4. Diminishing value Depreciation</a:t>
            </a:r>
          </a:p>
          <a:p>
            <a:r>
              <a:rPr lang="en-US" dirty="0" smtClean="0"/>
              <a:t>Similar to declining balance method</a:t>
            </a:r>
          </a:p>
          <a:p>
            <a:r>
              <a:rPr lang="en-US" dirty="0" smtClean="0"/>
              <a:t>Depreciation charge is fixed for every year</a:t>
            </a:r>
          </a:p>
          <a:p>
            <a:r>
              <a:rPr lang="en-US" dirty="0" smtClean="0"/>
              <a:t>More rational than straight line method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0445-9330-4D89-B16F-FA7338432F05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Depreciation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9474" y="5638800"/>
            <a:ext cx="58789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</a:rPr>
              <a:t>Depreciation after n years= P*(1- D)^n</a:t>
            </a:r>
            <a:endParaRPr lang="en-US" sz="2800" b="1" dirty="0">
              <a:solidFill>
                <a:srgbClr val="0000C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" y="5029200"/>
            <a:ext cx="57120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</a:rPr>
              <a:t> Depreciation value D= 1- (L/P)^(1/N)</a:t>
            </a:r>
            <a:endParaRPr lang="en-US" sz="28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000CC"/>
                </a:solidFill>
              </a:rPr>
              <a:t>Methods of Depreciation</a:t>
            </a:r>
          </a:p>
          <a:p>
            <a:pPr>
              <a:buNone/>
            </a:pPr>
            <a:r>
              <a:rPr lang="en-US" b="1" dirty="0" smtClean="0">
                <a:solidFill>
                  <a:srgbClr val="00B050"/>
                </a:solidFill>
              </a:rPr>
              <a:t>4. Diminishing value Depreciation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0445-9330-4D89-B16F-FA7338432F05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Depreciation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Administrator\Desktop\Depreciatio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819400"/>
            <a:ext cx="8369300" cy="3386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00CC"/>
                </a:solidFill>
              </a:rPr>
              <a:t>Methods of Depreciation</a:t>
            </a:r>
          </a:p>
          <a:p>
            <a:pPr>
              <a:buNone/>
            </a:pPr>
            <a:r>
              <a:rPr lang="en-US" b="1" dirty="0" smtClean="0">
                <a:solidFill>
                  <a:srgbClr val="00B050"/>
                </a:solidFill>
              </a:rPr>
              <a:t>5.Sinking Fund Depreciation </a:t>
            </a:r>
          </a:p>
          <a:p>
            <a:r>
              <a:rPr lang="en-US" dirty="0" smtClean="0"/>
              <a:t>Fixed depreciation charge is made every year &amp; </a:t>
            </a:r>
            <a:r>
              <a:rPr lang="en-US" b="1" i="1" dirty="0" smtClean="0">
                <a:solidFill>
                  <a:srgbClr val="0000CC"/>
                </a:solidFill>
              </a:rPr>
              <a:t>interest compounded </a:t>
            </a:r>
            <a:r>
              <a:rPr lang="en-US" dirty="0" smtClean="0"/>
              <a:t>on it annually.</a:t>
            </a:r>
          </a:p>
          <a:p>
            <a:r>
              <a:rPr lang="en-US" dirty="0" smtClean="0"/>
              <a:t>Interest is considered.</a:t>
            </a:r>
          </a:p>
          <a:p>
            <a:r>
              <a:rPr lang="en-US" dirty="0" smtClean="0"/>
              <a:t>Depreciation charge implies cost of replacement of equipment after its useful life.</a:t>
            </a:r>
          </a:p>
          <a:p>
            <a:r>
              <a:rPr lang="en-US" dirty="0" smtClean="0"/>
              <a:t>Depreciation charge= total annual installment + interest accumulations.</a:t>
            </a:r>
          </a:p>
          <a:p>
            <a:pPr>
              <a:buNone/>
            </a:pPr>
            <a:endParaRPr lang="en-US" b="1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0445-9330-4D89-B16F-FA7338432F05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Depreciation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00CC"/>
                </a:solidFill>
              </a:rPr>
              <a:t>2.Running capital</a:t>
            </a:r>
          </a:p>
          <a:p>
            <a:r>
              <a:rPr lang="en-US" dirty="0" smtClean="0"/>
              <a:t>Capital for purchase of raw material</a:t>
            </a:r>
          </a:p>
          <a:p>
            <a:r>
              <a:rPr lang="en-US" dirty="0" smtClean="0"/>
              <a:t>Payment of salary</a:t>
            </a:r>
          </a:p>
          <a:p>
            <a:r>
              <a:rPr lang="en-US" dirty="0" smtClean="0"/>
              <a:t>Wages</a:t>
            </a:r>
          </a:p>
          <a:p>
            <a:r>
              <a:rPr lang="en-US" dirty="0" smtClean="0"/>
              <a:t>Fuel cost</a:t>
            </a:r>
          </a:p>
          <a:p>
            <a:r>
              <a:rPr lang="en-US" dirty="0" err="1" smtClean="0"/>
              <a:t>Maintaing</a:t>
            </a:r>
            <a:r>
              <a:rPr lang="en-US" dirty="0" smtClean="0"/>
              <a:t> and repairing cost</a:t>
            </a:r>
          </a:p>
          <a:p>
            <a:r>
              <a:rPr lang="en-US" dirty="0" smtClean="0"/>
              <a:t>Cost of water</a:t>
            </a:r>
          </a:p>
          <a:p>
            <a:r>
              <a:rPr lang="en-US" dirty="0" smtClean="0"/>
              <a:t>Cost of lubricating oil 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Common Terminology In Energy Economics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0445-9330-4D89-B16F-FA7338432F0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000CC"/>
                </a:solidFill>
              </a:rPr>
              <a:t>Methods of Depreciation</a:t>
            </a:r>
          </a:p>
          <a:p>
            <a:pPr>
              <a:buNone/>
            </a:pPr>
            <a:r>
              <a:rPr lang="en-US" b="1" dirty="0" smtClean="0">
                <a:solidFill>
                  <a:srgbClr val="00B050"/>
                </a:solidFill>
              </a:rPr>
              <a:t>5.Sinking Fund Depreciation </a:t>
            </a:r>
          </a:p>
          <a:p>
            <a:r>
              <a:rPr lang="en-US" dirty="0" smtClean="0"/>
              <a:t>“Total fund must be equal to the cost of replacement of equipment”.</a:t>
            </a:r>
          </a:p>
          <a:p>
            <a:r>
              <a:rPr lang="en-US" dirty="0" smtClean="0"/>
              <a:t>Cost of replacement= P – S               (a)</a:t>
            </a:r>
          </a:p>
          <a:p>
            <a:pPr>
              <a:buNone/>
            </a:pPr>
            <a:r>
              <a:rPr lang="en-US" dirty="0" smtClean="0"/>
              <a:t>P= Initial investment or Capital</a:t>
            </a:r>
          </a:p>
          <a:p>
            <a:pPr>
              <a:buNone/>
            </a:pPr>
            <a:r>
              <a:rPr lang="en-US" dirty="0" smtClean="0"/>
              <a:t>S= Scrap value or Salvage value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0445-9330-4D89-B16F-FA7338432F05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Depreciation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000CC"/>
                </a:solidFill>
              </a:rPr>
              <a:t>Methods of Depreciation</a:t>
            </a:r>
          </a:p>
          <a:p>
            <a:pPr>
              <a:buNone/>
            </a:pPr>
            <a:r>
              <a:rPr lang="en-US" b="1" dirty="0" smtClean="0">
                <a:solidFill>
                  <a:srgbClr val="00B050"/>
                </a:solidFill>
              </a:rPr>
              <a:t>5.Sinking Fund Depreciation</a:t>
            </a:r>
          </a:p>
          <a:p>
            <a:pPr>
              <a:buNone/>
            </a:pPr>
            <a:r>
              <a:rPr lang="en-US" dirty="0" smtClean="0"/>
              <a:t>Total fund= q(1+r)^n – 1/r                                (b)</a:t>
            </a:r>
          </a:p>
          <a:p>
            <a:pPr>
              <a:buNone/>
            </a:pPr>
            <a:r>
              <a:rPr lang="en-US" dirty="0" smtClean="0"/>
              <a:t>According to sinking fund method , total  fund equals to cost of replacement.</a:t>
            </a:r>
          </a:p>
          <a:p>
            <a:pPr>
              <a:buNone/>
            </a:pPr>
            <a:r>
              <a:rPr lang="en-US" dirty="0" smtClean="0"/>
              <a:t>Equate (a) and (b)</a:t>
            </a:r>
          </a:p>
          <a:p>
            <a:pPr>
              <a:buNone/>
            </a:pPr>
            <a:r>
              <a:rPr lang="en-US" b="1" dirty="0" smtClean="0">
                <a:solidFill>
                  <a:srgbClr val="00B050"/>
                </a:solidFill>
              </a:rPr>
              <a:t>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0445-9330-4D89-B16F-FA7338432F05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Depreciation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51054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00CC"/>
                </a:solidFill>
              </a:rPr>
              <a:t>Methods of Depreciation</a:t>
            </a:r>
          </a:p>
          <a:p>
            <a:pPr>
              <a:buNone/>
            </a:pPr>
            <a:r>
              <a:rPr lang="en-US" b="1" dirty="0" smtClean="0">
                <a:solidFill>
                  <a:srgbClr val="00B050"/>
                </a:solidFill>
              </a:rPr>
              <a:t>5.Sinking Fund Depreciation</a:t>
            </a:r>
          </a:p>
          <a:p>
            <a:pPr>
              <a:buNone/>
            </a:pPr>
            <a:r>
              <a:rPr lang="en-US" b="1" dirty="0" smtClean="0"/>
              <a:t>                  P - S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smtClean="0"/>
              <a:t>= q(1+r)^n – 1/ r</a:t>
            </a:r>
          </a:p>
          <a:p>
            <a:pPr>
              <a:buNone/>
            </a:pPr>
            <a:r>
              <a:rPr lang="en-US" b="1" dirty="0" smtClean="0"/>
              <a:t>              </a:t>
            </a:r>
          </a:p>
          <a:p>
            <a:pPr>
              <a:buNone/>
            </a:pPr>
            <a:r>
              <a:rPr lang="en-US" b="1" dirty="0" smtClean="0"/>
              <a:t> Sinking fund q= (P-S)* (r/(1+r)^n – 1))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Where r/(1+r)^n -1  is called sinking fund factor.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P-Initial value of equipment</a:t>
            </a:r>
          </a:p>
          <a:p>
            <a:pPr>
              <a:buNone/>
            </a:pPr>
            <a:r>
              <a:rPr lang="en-US" dirty="0" smtClean="0"/>
              <a:t>n – Useful life of equipment in years</a:t>
            </a:r>
          </a:p>
          <a:p>
            <a:pPr>
              <a:buNone/>
            </a:pPr>
            <a:r>
              <a:rPr lang="en-US" dirty="0" smtClean="0"/>
              <a:t>S- Scrap value after useful life</a:t>
            </a:r>
          </a:p>
          <a:p>
            <a:pPr>
              <a:buNone/>
            </a:pPr>
            <a:r>
              <a:rPr lang="en-US" dirty="0" smtClean="0"/>
              <a:t>r – Annual rate of interest expressed as a decimal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b="1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0445-9330-4D89-B16F-FA7338432F05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Depreciation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000CC"/>
                </a:solidFill>
              </a:rPr>
              <a:t>Methods of Depreciation</a:t>
            </a:r>
          </a:p>
          <a:p>
            <a:pPr>
              <a:buNone/>
            </a:pPr>
            <a:r>
              <a:rPr lang="en-US" b="1" dirty="0" smtClean="0">
                <a:solidFill>
                  <a:srgbClr val="00B050"/>
                </a:solidFill>
              </a:rPr>
              <a:t>5.Sinking Fund Depreciation</a:t>
            </a:r>
          </a:p>
          <a:p>
            <a:pPr>
              <a:buNone/>
            </a:pPr>
            <a:r>
              <a:rPr lang="en-US" b="1" dirty="0" smtClean="0"/>
              <a:t>Advantages</a:t>
            </a:r>
          </a:p>
          <a:p>
            <a:r>
              <a:rPr lang="en-US" dirty="0" smtClean="0"/>
              <a:t>Interest is considered</a:t>
            </a:r>
          </a:p>
          <a:p>
            <a:r>
              <a:rPr lang="en-US" dirty="0" smtClean="0"/>
              <a:t>Economically sound</a:t>
            </a:r>
          </a:p>
          <a:p>
            <a:r>
              <a:rPr lang="en-US" dirty="0" smtClean="0"/>
              <a:t>Provide cash for replacement</a:t>
            </a:r>
          </a:p>
          <a:p>
            <a:r>
              <a:rPr lang="en-US" dirty="0" smtClean="0"/>
              <a:t>Enable drawing up of balance sheet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0445-9330-4D89-B16F-FA7338432F05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Depreciation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000CC"/>
                </a:solidFill>
              </a:rPr>
              <a:t>Methods of Depreciation</a:t>
            </a:r>
          </a:p>
          <a:p>
            <a:pPr>
              <a:buNone/>
            </a:pPr>
            <a:r>
              <a:rPr lang="en-US" b="1" dirty="0" smtClean="0">
                <a:solidFill>
                  <a:srgbClr val="00B050"/>
                </a:solidFill>
              </a:rPr>
              <a:t>5.Sinking Fund Depreciation</a:t>
            </a:r>
          </a:p>
          <a:p>
            <a:pPr>
              <a:buNone/>
            </a:pPr>
            <a:r>
              <a:rPr lang="en-US" b="1" dirty="0" smtClean="0"/>
              <a:t>Disadvantages</a:t>
            </a:r>
          </a:p>
          <a:p>
            <a:r>
              <a:rPr lang="en-US" dirty="0" smtClean="0"/>
              <a:t>Calculation is difficult</a:t>
            </a:r>
          </a:p>
          <a:p>
            <a:r>
              <a:rPr lang="en-US" dirty="0" smtClean="0"/>
              <a:t>Accounting is rather difficult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0445-9330-4D89-B16F-FA7338432F05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Depreciation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00CC"/>
                </a:solidFill>
              </a:rPr>
              <a:t>What is tax?</a:t>
            </a:r>
          </a:p>
          <a:p>
            <a:r>
              <a:rPr lang="en-US" dirty="0" smtClean="0"/>
              <a:t>A compulsory contribution to state revenue, levied by the government on workers' income and business profits, or added to the cost of some goods, services, and transactions is termed as tax.</a:t>
            </a:r>
          </a:p>
          <a:p>
            <a:r>
              <a:rPr lang="en-US" dirty="0" smtClean="0"/>
              <a:t>A fee charged ("levied") by a government on a product, income, or activity.</a:t>
            </a:r>
          </a:p>
          <a:p>
            <a:r>
              <a:rPr lang="en-US" dirty="0" smtClean="0"/>
              <a:t>Two types of taxes- </a:t>
            </a:r>
            <a:r>
              <a:rPr lang="en-US" b="1" i="1" dirty="0" smtClean="0"/>
              <a:t>direct tax &amp; indirect tax</a:t>
            </a:r>
          </a:p>
          <a:p>
            <a:endParaRPr lang="en-US" b="1" dirty="0" smtClean="0">
              <a:solidFill>
                <a:srgbClr val="0000CC"/>
              </a:solidFill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0445-9330-4D89-B16F-FA7338432F05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Taxes &amp; Tax credits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000CC"/>
                </a:solidFill>
              </a:rPr>
              <a:t>What is tax?</a:t>
            </a:r>
          </a:p>
          <a:p>
            <a:r>
              <a:rPr lang="en-US" dirty="0" smtClean="0"/>
              <a:t>If tax is levied directly on personal or corporate income, then it is a </a:t>
            </a:r>
            <a:r>
              <a:rPr lang="en-US" b="1" i="1" dirty="0" smtClean="0">
                <a:solidFill>
                  <a:srgbClr val="CC0000"/>
                </a:solidFill>
              </a:rPr>
              <a:t>direct tax. </a:t>
            </a:r>
          </a:p>
          <a:p>
            <a:r>
              <a:rPr lang="en-US" dirty="0" smtClean="0"/>
              <a:t>If tax is levied on the price of a good or service, then it is called an </a:t>
            </a:r>
            <a:r>
              <a:rPr lang="en-US" b="1" i="1" dirty="0" smtClean="0">
                <a:solidFill>
                  <a:srgbClr val="CC0000"/>
                </a:solidFill>
              </a:rPr>
              <a:t>indirect tax.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0445-9330-4D89-B16F-FA7338432F05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Taxes &amp; Tax credits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000CC"/>
                </a:solidFill>
              </a:rPr>
              <a:t>What is tax?</a:t>
            </a:r>
          </a:p>
          <a:p>
            <a:r>
              <a:rPr lang="en-US" dirty="0" smtClean="0"/>
              <a:t>A </a:t>
            </a:r>
            <a:r>
              <a:rPr lang="en-US" b="1" dirty="0" smtClean="0"/>
              <a:t>tax </a:t>
            </a:r>
            <a:r>
              <a:rPr lang="en-US" dirty="0" smtClean="0"/>
              <a:t>is a financial charge</a:t>
            </a:r>
          </a:p>
          <a:p>
            <a:r>
              <a:rPr lang="en-US" dirty="0" smtClean="0"/>
              <a:t>Tax imposed upon a taxpayer by a state or the functional equivalent of a state to fund various public expenditures.</a:t>
            </a:r>
          </a:p>
          <a:p>
            <a:r>
              <a:rPr lang="en-US" dirty="0" smtClean="0"/>
              <a:t>A failure to pay is usually punishable by law.</a:t>
            </a:r>
          </a:p>
          <a:p>
            <a:r>
              <a:rPr lang="en-US" dirty="0" smtClean="0"/>
              <a:t>Taxes are also imposed by many administrative divisions.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0445-9330-4D89-B16F-FA7338432F05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Taxes &amp; Tax credits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000CC"/>
                </a:solidFill>
              </a:rPr>
              <a:t>Why Tax?</a:t>
            </a:r>
          </a:p>
          <a:p>
            <a:r>
              <a:rPr lang="en-US" dirty="0" smtClean="0"/>
              <a:t>The purpose of taxation is to </a:t>
            </a:r>
            <a:r>
              <a:rPr lang="en-US" b="1" i="1" dirty="0" smtClean="0"/>
              <a:t>finance government expenditure.</a:t>
            </a:r>
          </a:p>
          <a:p>
            <a:r>
              <a:rPr lang="en-US" dirty="0" smtClean="0"/>
              <a:t>One of the most important uses of taxes is to finance public goods and services, such as street lighting and street cleaning. </a:t>
            </a:r>
          </a:p>
          <a:p>
            <a:endParaRPr lang="en-US" b="1" dirty="0" smtClean="0">
              <a:solidFill>
                <a:srgbClr val="0000CC"/>
              </a:solidFill>
            </a:endParaRP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0445-9330-4D89-B16F-FA7338432F05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Taxes &amp; Tax credits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00CC"/>
                </a:solidFill>
              </a:rPr>
              <a:t>Why Tax?</a:t>
            </a:r>
          </a:p>
          <a:p>
            <a:r>
              <a:rPr lang="en-US" dirty="0" smtClean="0"/>
              <a:t>Tax deductable expenses such as maintenance , energy, operating cost, insurance &amp; property taxes reduce the income subject to taxes.</a:t>
            </a:r>
          </a:p>
          <a:p>
            <a:pPr>
              <a:buNone/>
            </a:pPr>
            <a:r>
              <a:rPr lang="en-US" dirty="0" smtClean="0"/>
              <a:t>  </a:t>
            </a:r>
          </a:p>
          <a:p>
            <a:pPr>
              <a:buNone/>
            </a:pPr>
            <a:r>
              <a:rPr lang="en-US" dirty="0" smtClean="0"/>
              <a:t>   </a:t>
            </a:r>
            <a:r>
              <a:rPr lang="en-US" i="1" dirty="0" smtClean="0"/>
              <a:t>AS= (1-i)*E+ </a:t>
            </a:r>
            <a:r>
              <a:rPr lang="en-US" i="1" dirty="0" err="1" smtClean="0"/>
              <a:t>i</a:t>
            </a:r>
            <a:r>
              <a:rPr lang="en-US" i="1" dirty="0" smtClean="0"/>
              <a:t>*D- </a:t>
            </a:r>
            <a:r>
              <a:rPr lang="en-US" b="1" i="1" dirty="0" smtClean="0"/>
              <a:t>Equation for finding tax saving</a:t>
            </a:r>
          </a:p>
          <a:p>
            <a:pPr>
              <a:buNone/>
            </a:pPr>
            <a:r>
              <a:rPr lang="en-US" dirty="0" smtClean="0"/>
              <a:t>AS= Yearly annual after tax saving </a:t>
            </a:r>
          </a:p>
          <a:p>
            <a:pPr>
              <a:buNone/>
            </a:pPr>
            <a:r>
              <a:rPr lang="en-US" dirty="0" smtClean="0"/>
              <a:t>E  = Yearly annual energy saving</a:t>
            </a:r>
          </a:p>
          <a:p>
            <a:pPr>
              <a:buNone/>
            </a:pPr>
            <a:r>
              <a:rPr lang="en-US" dirty="0" smtClean="0"/>
              <a:t>D  = Annual depreciation rate</a:t>
            </a:r>
          </a:p>
          <a:p>
            <a:pPr>
              <a:buNone/>
            </a:pPr>
            <a:r>
              <a:rPr lang="en-US" dirty="0" err="1" smtClean="0"/>
              <a:t>i</a:t>
            </a:r>
            <a:r>
              <a:rPr lang="en-US" dirty="0" smtClean="0"/>
              <a:t>  =  Income tax 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0445-9330-4D89-B16F-FA7338432F05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Taxes &amp; Tax credits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000CC"/>
                </a:solidFill>
              </a:rPr>
              <a:t>3. Taxes</a:t>
            </a:r>
          </a:p>
          <a:p>
            <a:r>
              <a:rPr lang="en-US" dirty="0" smtClean="0"/>
              <a:t>Property of taxes levied on generating station building and substation building.</a:t>
            </a:r>
          </a:p>
          <a:p>
            <a:r>
              <a:rPr lang="en-US" dirty="0" smtClean="0"/>
              <a:t>Tax should be paid to municipal corporation for the use of street road</a:t>
            </a:r>
          </a:p>
          <a:p>
            <a:r>
              <a:rPr lang="en-US" dirty="0" smtClean="0"/>
              <a:t> Income tax from employees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Common Terminology In Energy Economics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0445-9330-4D89-B16F-FA7338432F0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00CC"/>
                </a:solidFill>
              </a:rPr>
              <a:t>Tax credit</a:t>
            </a:r>
          </a:p>
          <a:p>
            <a:r>
              <a:rPr lang="en-US" dirty="0" smtClean="0"/>
              <a:t>A </a:t>
            </a:r>
            <a:r>
              <a:rPr lang="en-US" b="1" dirty="0" smtClean="0"/>
              <a:t>tax credit</a:t>
            </a:r>
            <a:r>
              <a:rPr lang="en-US" dirty="0" smtClean="0"/>
              <a:t> is a </a:t>
            </a:r>
            <a:r>
              <a:rPr lang="en-US" b="1" i="1" dirty="0" smtClean="0"/>
              <a:t>tax incentive </a:t>
            </a:r>
            <a:r>
              <a:rPr lang="en-US" dirty="0" smtClean="0"/>
              <a:t>which allows certain taxpayers to subtract the amount of the credit from the total they owe(liable) the state.</a:t>
            </a:r>
          </a:p>
          <a:p>
            <a:r>
              <a:rPr lang="en-US" dirty="0" smtClean="0"/>
              <a:t>Tax credit encourages the capital investments.</a:t>
            </a:r>
          </a:p>
          <a:p>
            <a:r>
              <a:rPr lang="en-US" b="1" i="1" dirty="0" smtClean="0"/>
              <a:t>encourage</a:t>
            </a:r>
            <a:r>
              <a:rPr lang="en-US" dirty="0" smtClean="0"/>
              <a:t> behaviors like </a:t>
            </a:r>
            <a:r>
              <a:rPr lang="en-US" b="1" i="1" dirty="0" smtClean="0"/>
              <a:t>investment.</a:t>
            </a:r>
          </a:p>
          <a:p>
            <a:r>
              <a:rPr lang="en-US" dirty="0" smtClean="0"/>
              <a:t>The tax credit lowers the income tax.</a:t>
            </a:r>
          </a:p>
          <a:p>
            <a:r>
              <a:rPr lang="en-US" dirty="0" smtClean="0"/>
              <a:t>Increases the investment merit.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0445-9330-4D89-B16F-FA7338432F05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Taxes &amp; Tax credits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00CC"/>
                </a:solidFill>
              </a:rPr>
              <a:t>Tax credit</a:t>
            </a:r>
          </a:p>
          <a:p>
            <a:r>
              <a:rPr lang="en-US" dirty="0" smtClean="0"/>
              <a:t>A credit </a:t>
            </a:r>
            <a:r>
              <a:rPr lang="en-US" i="1" dirty="0" smtClean="0"/>
              <a:t>directly</a:t>
            </a:r>
            <a:r>
              <a:rPr lang="en-US" dirty="0" smtClean="0"/>
              <a:t> reduces tax bills, unlike tax deductions and tax exemptions , which </a:t>
            </a:r>
            <a:r>
              <a:rPr lang="en-US" i="1" dirty="0" smtClean="0"/>
              <a:t>indirectly</a:t>
            </a:r>
            <a:r>
              <a:rPr lang="en-US" dirty="0" smtClean="0"/>
              <a:t> reduce tax bills by reducing the size of the base.</a:t>
            </a:r>
          </a:p>
          <a:p>
            <a:r>
              <a:rPr lang="en-US" dirty="0" smtClean="0"/>
              <a:t>Most tax credits are </a:t>
            </a:r>
            <a:r>
              <a:rPr lang="en-US" b="1" i="1" dirty="0" smtClean="0"/>
              <a:t>nonrefundable tax credits. </a:t>
            </a:r>
            <a:r>
              <a:rPr lang="en-US" dirty="0" smtClean="0"/>
              <a:t>Meaning that they can only be used to the point at which no more taxes are owed (liable).</a:t>
            </a:r>
            <a:r>
              <a:rPr lang="en-US" i="1" dirty="0" smtClean="0"/>
              <a:t> </a:t>
            </a:r>
          </a:p>
          <a:p>
            <a:r>
              <a:rPr lang="en-US" dirty="0" smtClean="0"/>
              <a:t>Some tax credits are </a:t>
            </a:r>
            <a:r>
              <a:rPr lang="en-US" b="1" dirty="0" smtClean="0"/>
              <a:t>refundable tax credits. </a:t>
            </a:r>
            <a:r>
              <a:rPr lang="en-US" dirty="0" smtClean="0"/>
              <a:t>Meaning if the credit exceeds the amount of taxes owed, the excess is given to the taxpayer.</a:t>
            </a:r>
            <a:endParaRPr lang="en-US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0445-9330-4D89-B16F-FA7338432F05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Taxes &amp; Tax credits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000CC"/>
                </a:solidFill>
              </a:rPr>
              <a:t>Q1.</a:t>
            </a:r>
            <a:r>
              <a:rPr lang="en-US" dirty="0" smtClean="0"/>
              <a:t> Calculate the depreciation rate using the </a:t>
            </a:r>
            <a:r>
              <a:rPr lang="en-US" dirty="0" err="1" smtClean="0"/>
              <a:t>i</a:t>
            </a:r>
            <a:r>
              <a:rPr lang="en-US" dirty="0" smtClean="0"/>
              <a:t>)straight line &amp; ii) sum of year’s digit for the data given below: Salvage value </a:t>
            </a:r>
            <a:r>
              <a:rPr lang="en-US" b="1" i="1" dirty="0" smtClean="0">
                <a:solidFill>
                  <a:srgbClr val="0000CC"/>
                </a:solidFill>
              </a:rPr>
              <a:t>L is Rs 0, </a:t>
            </a:r>
            <a:r>
              <a:rPr lang="en-US" dirty="0" smtClean="0"/>
              <a:t>Life of equipment , </a:t>
            </a:r>
            <a:r>
              <a:rPr lang="en-US" b="1" i="1" dirty="0" smtClean="0">
                <a:solidFill>
                  <a:srgbClr val="0000CC"/>
                </a:solidFill>
              </a:rPr>
              <a:t>n=5 years</a:t>
            </a:r>
            <a:r>
              <a:rPr lang="en-US" dirty="0" smtClean="0"/>
              <a:t>, Initial expenditure , </a:t>
            </a:r>
            <a:r>
              <a:rPr lang="en-US" b="1" i="1" dirty="0" smtClean="0">
                <a:solidFill>
                  <a:srgbClr val="0000CC"/>
                </a:solidFill>
              </a:rPr>
              <a:t>P=Rs 1,50,000</a:t>
            </a:r>
            <a:r>
              <a:rPr lang="en-US" dirty="0" smtClean="0"/>
              <a:t>, for a declining balance method use a </a:t>
            </a:r>
            <a:r>
              <a:rPr lang="en-US" b="1" i="1" dirty="0" smtClean="0">
                <a:solidFill>
                  <a:srgbClr val="0000CC"/>
                </a:solidFill>
              </a:rPr>
              <a:t>200% rate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0445-9330-4D89-B16F-FA7338432F05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CC0000"/>
                </a:solidFill>
              </a:rPr>
              <a:t>Numerical Problems</a:t>
            </a:r>
            <a:endParaRPr lang="en-US" b="1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AutoNum type="romanLcParenR"/>
            </a:pPr>
            <a:r>
              <a:rPr lang="en-US" b="1" dirty="0" smtClean="0">
                <a:solidFill>
                  <a:srgbClr val="0000CC"/>
                </a:solidFill>
              </a:rPr>
              <a:t>Straight line method</a:t>
            </a:r>
          </a:p>
          <a:p>
            <a:pPr marL="571500" indent="-571500">
              <a:buNone/>
            </a:pPr>
            <a:r>
              <a:rPr lang="en-US" dirty="0" smtClean="0"/>
              <a:t>D= (P – L)/n</a:t>
            </a:r>
          </a:p>
          <a:p>
            <a:pPr marL="571500" indent="-571500">
              <a:buNone/>
            </a:pPr>
            <a:r>
              <a:rPr lang="en-US" dirty="0" smtClean="0"/>
              <a:t>=(1,50,000 – 0)/5</a:t>
            </a:r>
          </a:p>
          <a:p>
            <a:pPr marL="571500" indent="-571500">
              <a:buNone/>
            </a:pPr>
            <a:r>
              <a:rPr lang="en-US" dirty="0" smtClean="0"/>
              <a:t>= 30,000 per year</a:t>
            </a:r>
          </a:p>
          <a:p>
            <a:pPr marL="571500" indent="-57150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0445-9330-4D89-B16F-FA7338432F05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CC0000"/>
                </a:solidFill>
              </a:rPr>
              <a:t>Numerical Problems</a:t>
            </a:r>
            <a:endParaRPr lang="en-US" b="1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00CC"/>
                </a:solidFill>
              </a:rPr>
              <a:t>ii)Sum of year’s digit method</a:t>
            </a:r>
          </a:p>
          <a:p>
            <a:pPr>
              <a:buNone/>
            </a:pPr>
            <a:r>
              <a:rPr lang="en-US" dirty="0" smtClean="0"/>
              <a:t>N= n(n+1)/2</a:t>
            </a:r>
          </a:p>
          <a:p>
            <a:pPr>
              <a:buNone/>
            </a:pPr>
            <a:r>
              <a:rPr lang="en-US" dirty="0" smtClean="0"/>
              <a:t>       5(5+1)/2</a:t>
            </a:r>
          </a:p>
          <a:p>
            <a:pPr>
              <a:buNone/>
            </a:pPr>
            <a:r>
              <a:rPr lang="en-US" dirty="0" smtClean="0"/>
              <a:t>      N= 15</a:t>
            </a:r>
          </a:p>
          <a:p>
            <a:pPr>
              <a:buNone/>
            </a:pPr>
            <a:r>
              <a:rPr lang="en-US" dirty="0" smtClean="0"/>
              <a:t>D1= (n/N)*P        = 50,000/-</a:t>
            </a:r>
          </a:p>
          <a:p>
            <a:pPr>
              <a:buNone/>
            </a:pPr>
            <a:r>
              <a:rPr lang="en-US" dirty="0" smtClean="0"/>
              <a:t>D2= ((n-1)/N)*P  = 40,000/-</a:t>
            </a:r>
          </a:p>
          <a:p>
            <a:pPr>
              <a:buNone/>
            </a:pPr>
            <a:r>
              <a:rPr lang="en-US" dirty="0" smtClean="0"/>
              <a:t>D3= ((n-2)/N)*P  = 30,000/- </a:t>
            </a:r>
          </a:p>
          <a:p>
            <a:pPr>
              <a:buNone/>
            </a:pPr>
            <a:r>
              <a:rPr lang="en-US" dirty="0" smtClean="0"/>
              <a:t>D4= ((n-3)/N)*P  = 20,000/-</a:t>
            </a:r>
          </a:p>
          <a:p>
            <a:pPr>
              <a:buNone/>
            </a:pPr>
            <a:r>
              <a:rPr lang="en-US" dirty="0" smtClean="0"/>
              <a:t>D5=((n-4)/N)*P   = 10,000/-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0445-9330-4D89-B16F-FA7338432F05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CC0000"/>
                </a:solidFill>
              </a:rPr>
              <a:t>Numerical Problems</a:t>
            </a:r>
            <a:endParaRPr lang="en-US" b="1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CC0000"/>
                </a:solidFill>
              </a:rPr>
              <a:t>Numerical Problems</a:t>
            </a:r>
            <a:endParaRPr lang="en-US" b="1" dirty="0">
              <a:solidFill>
                <a:srgbClr val="CC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000CC"/>
                </a:solidFill>
              </a:rPr>
              <a:t>Q2.</a:t>
            </a:r>
            <a:r>
              <a:rPr lang="en-US" b="1" dirty="0" smtClean="0"/>
              <a:t> The equipment in a </a:t>
            </a:r>
            <a:r>
              <a:rPr lang="en-US" b="1" i="1" dirty="0" smtClean="0"/>
              <a:t>power station costs </a:t>
            </a:r>
            <a:r>
              <a:rPr lang="en-US" b="1" i="1" dirty="0" smtClean="0">
                <a:solidFill>
                  <a:srgbClr val="0000CC"/>
                </a:solidFill>
              </a:rPr>
              <a:t>Rs 15,60,000/- </a:t>
            </a:r>
            <a:r>
              <a:rPr lang="en-US" b="1" dirty="0" smtClean="0"/>
              <a:t>and has a </a:t>
            </a:r>
            <a:r>
              <a:rPr lang="en-US" b="1" i="1" dirty="0" smtClean="0">
                <a:solidFill>
                  <a:srgbClr val="0000CC"/>
                </a:solidFill>
              </a:rPr>
              <a:t>salvage value of Rs 60,000/- </a:t>
            </a:r>
            <a:r>
              <a:rPr lang="en-US" b="1" dirty="0" smtClean="0"/>
              <a:t>at the end of </a:t>
            </a:r>
            <a:r>
              <a:rPr lang="en-US" b="1" i="1" dirty="0" smtClean="0">
                <a:solidFill>
                  <a:srgbClr val="0000CC"/>
                </a:solidFill>
              </a:rPr>
              <a:t>25 years</a:t>
            </a:r>
            <a:r>
              <a:rPr lang="en-US" b="1" dirty="0" smtClean="0"/>
              <a:t>. Determine the depreciation value of equipment at the end of </a:t>
            </a:r>
            <a:r>
              <a:rPr lang="en-US" b="1" i="1" dirty="0" smtClean="0">
                <a:solidFill>
                  <a:srgbClr val="0000CC"/>
                </a:solidFill>
              </a:rPr>
              <a:t>20years</a:t>
            </a:r>
            <a:r>
              <a:rPr lang="en-US" b="1" dirty="0" smtClean="0"/>
              <a:t> by the following methods. </a:t>
            </a:r>
            <a:r>
              <a:rPr lang="en-US" b="1" dirty="0" err="1" smtClean="0"/>
              <a:t>i</a:t>
            </a:r>
            <a:r>
              <a:rPr lang="en-US" b="1" dirty="0" smtClean="0"/>
              <a:t>)straight line method ii) Diminishing value method iii)Sinking fund method at 5% compounded annually.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0445-9330-4D89-B16F-FA7338432F05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00CC"/>
                </a:solidFill>
              </a:rPr>
              <a:t>Q2. Solution</a:t>
            </a:r>
          </a:p>
          <a:p>
            <a:pPr>
              <a:buNone/>
            </a:pPr>
            <a:r>
              <a:rPr lang="en-US" dirty="0" smtClean="0"/>
              <a:t>P= 15,60,000/- </a:t>
            </a:r>
          </a:p>
          <a:p>
            <a:pPr>
              <a:buNone/>
            </a:pPr>
            <a:r>
              <a:rPr lang="en-US" dirty="0" smtClean="0"/>
              <a:t>Salvage value , S = 60,000/-</a:t>
            </a:r>
          </a:p>
          <a:p>
            <a:pPr>
              <a:buNone/>
            </a:pPr>
            <a:r>
              <a:rPr lang="en-US" dirty="0" smtClean="0"/>
              <a:t>N= 25 years, n=20</a:t>
            </a:r>
          </a:p>
          <a:p>
            <a:pPr marL="571500" indent="-571500">
              <a:buAutoNum type="romanLcParenR"/>
            </a:pPr>
            <a:r>
              <a:rPr lang="en-US" b="1" dirty="0" smtClean="0"/>
              <a:t>Straight line method</a:t>
            </a:r>
          </a:p>
          <a:p>
            <a:pPr marL="571500" indent="-571500">
              <a:buNone/>
            </a:pPr>
            <a:r>
              <a:rPr lang="en-US" dirty="0" smtClean="0"/>
              <a:t>Annual depreciation= (P – S)/N</a:t>
            </a:r>
          </a:p>
          <a:p>
            <a:pPr marL="571500" indent="-571500">
              <a:buNone/>
            </a:pPr>
            <a:r>
              <a:rPr lang="en-US" dirty="0" smtClean="0"/>
              <a:t>(15,60,000- 60,000)/25    =60,000/-</a:t>
            </a:r>
          </a:p>
          <a:p>
            <a:pPr marL="571500" indent="-571500">
              <a:buNone/>
            </a:pPr>
            <a:r>
              <a:rPr lang="en-US" dirty="0" smtClean="0"/>
              <a:t>Depreciation value at the end of 20 years</a:t>
            </a:r>
          </a:p>
          <a:p>
            <a:pPr marL="571500" indent="-571500">
              <a:buNone/>
            </a:pPr>
            <a:r>
              <a:rPr lang="en-US" dirty="0" smtClean="0"/>
              <a:t>P – (Annual depreciation *20)</a:t>
            </a:r>
          </a:p>
          <a:p>
            <a:pPr marL="571500" indent="-571500">
              <a:buNone/>
            </a:pPr>
            <a:r>
              <a:rPr lang="en-US" dirty="0" smtClean="0"/>
              <a:t>=15,60,000 – (20*60,000)= Rs 3,60,000/-</a:t>
            </a:r>
          </a:p>
          <a:p>
            <a:pPr>
              <a:buNone/>
            </a:pP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0445-9330-4D89-B16F-FA7338432F05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CC0000"/>
                </a:solidFill>
              </a:rPr>
              <a:t>Numerical Problems</a:t>
            </a:r>
            <a:endParaRPr lang="en-US" b="1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00CC"/>
                </a:solidFill>
              </a:rPr>
              <a:t>Q2. Solution</a:t>
            </a:r>
          </a:p>
          <a:p>
            <a:pPr>
              <a:buNone/>
            </a:pPr>
            <a:r>
              <a:rPr lang="en-US" b="1" dirty="0" smtClean="0"/>
              <a:t>ii) Diminishing value method</a:t>
            </a:r>
          </a:p>
          <a:p>
            <a:pPr>
              <a:buNone/>
            </a:pPr>
            <a:r>
              <a:rPr lang="en-US" dirty="0" smtClean="0"/>
              <a:t> D= 1- (L/P)^(1/N)  here L= S= Salvage value</a:t>
            </a:r>
          </a:p>
          <a:p>
            <a:pPr>
              <a:buNone/>
            </a:pPr>
            <a:r>
              <a:rPr lang="en-US" dirty="0" smtClean="0"/>
              <a:t>Therefore </a:t>
            </a:r>
          </a:p>
          <a:p>
            <a:pPr>
              <a:buNone/>
            </a:pPr>
            <a:r>
              <a:rPr lang="en-US" b="1" dirty="0" smtClean="0"/>
              <a:t> </a:t>
            </a:r>
            <a:r>
              <a:rPr lang="en-US" dirty="0" smtClean="0"/>
              <a:t>D= 1- (L/P)^(1/N)= 1- (60,000/1560000)^(1/25)</a:t>
            </a:r>
          </a:p>
          <a:p>
            <a:pPr>
              <a:buNone/>
            </a:pPr>
            <a:r>
              <a:rPr lang="en-US" b="1" dirty="0" smtClean="0"/>
              <a:t>= 0.122</a:t>
            </a:r>
          </a:p>
          <a:p>
            <a:pPr>
              <a:buNone/>
            </a:pPr>
            <a:r>
              <a:rPr lang="en-US" dirty="0" smtClean="0"/>
              <a:t>Depreciation after 20 years = P*(1- D)^n</a:t>
            </a:r>
          </a:p>
          <a:p>
            <a:pPr>
              <a:buNone/>
            </a:pPr>
            <a:r>
              <a:rPr lang="en-US" dirty="0" smtClean="0"/>
              <a:t>                                            =1560000*(1-0.122)^20</a:t>
            </a:r>
          </a:p>
          <a:p>
            <a:pPr>
              <a:buNone/>
            </a:pPr>
            <a:r>
              <a:rPr lang="en-US" b="1" dirty="0" smtClean="0"/>
              <a:t>                                            = Rs 1,15,615/-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0445-9330-4D89-B16F-FA7338432F05}" type="slidenum">
              <a:rPr lang="en-US" smtClean="0"/>
              <a:pPr/>
              <a:t>67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CC0000"/>
                </a:solidFill>
              </a:rPr>
              <a:t>Numerical Problems</a:t>
            </a:r>
            <a:endParaRPr lang="en-US" b="1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502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00CC"/>
                </a:solidFill>
              </a:rPr>
              <a:t>Q2. Solution</a:t>
            </a:r>
          </a:p>
          <a:p>
            <a:pPr>
              <a:buNone/>
            </a:pPr>
            <a:r>
              <a:rPr lang="en-US" b="1" dirty="0" smtClean="0"/>
              <a:t>iii) Sinking fund</a:t>
            </a:r>
          </a:p>
          <a:p>
            <a:pPr>
              <a:buNone/>
            </a:pPr>
            <a:r>
              <a:rPr lang="en-US" dirty="0" smtClean="0"/>
              <a:t>rate of interest r=5%</a:t>
            </a:r>
          </a:p>
          <a:p>
            <a:pPr>
              <a:buNone/>
            </a:pPr>
            <a:r>
              <a:rPr lang="en-US" dirty="0" smtClean="0"/>
              <a:t>Sinking fund q= (P-L)* (r/(1+r)^N – 1))    (15,60,000-60,000)*0.05/((1+0.05)^25-1))</a:t>
            </a:r>
          </a:p>
          <a:p>
            <a:pPr>
              <a:buNone/>
            </a:pPr>
            <a:r>
              <a:rPr lang="en-US" dirty="0" smtClean="0"/>
              <a:t>q= 31,433/-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0445-9330-4D89-B16F-FA7338432F05}" type="slidenum">
              <a:rPr lang="en-US" smtClean="0"/>
              <a:pPr/>
              <a:t>68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CC0000"/>
                </a:solidFill>
              </a:rPr>
              <a:t>Numerical Problems</a:t>
            </a:r>
            <a:endParaRPr lang="en-US" b="1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000CC"/>
                </a:solidFill>
              </a:rPr>
              <a:t>Q2. solution</a:t>
            </a:r>
          </a:p>
          <a:p>
            <a:pPr>
              <a:buNone/>
            </a:pPr>
            <a:r>
              <a:rPr lang="en-US" dirty="0" smtClean="0"/>
              <a:t>Sinking fund after 20 years = (P(1+r)^n – 1)/r   (USCA – time value money calculation)</a:t>
            </a:r>
          </a:p>
          <a:p>
            <a:pPr>
              <a:buNone/>
            </a:pPr>
            <a:r>
              <a:rPr lang="en-US" dirty="0" smtClean="0"/>
              <a:t>Rs 10,39,362/-</a:t>
            </a:r>
          </a:p>
          <a:p>
            <a:pPr>
              <a:buNone/>
            </a:pPr>
            <a:r>
              <a:rPr lang="en-US" dirty="0" smtClean="0"/>
              <a:t>The value of plant after 20 years</a:t>
            </a:r>
          </a:p>
          <a:p>
            <a:pPr>
              <a:buNone/>
            </a:pPr>
            <a:r>
              <a:rPr lang="en-US" dirty="0" smtClean="0"/>
              <a:t>Rs (15,60,000-10,39,362)</a:t>
            </a:r>
          </a:p>
          <a:p>
            <a:pPr>
              <a:buNone/>
            </a:pPr>
            <a:r>
              <a:rPr lang="en-US" dirty="0" smtClean="0"/>
              <a:t>= Rs 5,20,638 /-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0445-9330-4D89-B16F-FA7338432F05}" type="slidenum">
              <a:rPr lang="en-US" smtClean="0"/>
              <a:pPr/>
              <a:t>69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CC0000"/>
                </a:solidFill>
              </a:rPr>
              <a:t>Numerical Problems</a:t>
            </a:r>
            <a:endParaRPr lang="en-US" b="1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00CC"/>
                </a:solidFill>
              </a:rPr>
              <a:t>4. Insurance charges</a:t>
            </a:r>
          </a:p>
          <a:p>
            <a:r>
              <a:rPr lang="en-US" dirty="0" smtClean="0"/>
              <a:t>To cover the risk of fire to the building</a:t>
            </a:r>
          </a:p>
          <a:p>
            <a:r>
              <a:rPr lang="en-US" dirty="0" smtClean="0"/>
              <a:t>To cover accidental breakdown</a:t>
            </a:r>
          </a:p>
          <a:p>
            <a:r>
              <a:rPr lang="en-US" dirty="0" smtClean="0"/>
              <a:t>Workers compensation</a:t>
            </a:r>
          </a:p>
          <a:p>
            <a:pPr>
              <a:buNone/>
            </a:pPr>
            <a:r>
              <a:rPr lang="en-US" b="1" dirty="0" smtClean="0">
                <a:solidFill>
                  <a:srgbClr val="0000CC"/>
                </a:solidFill>
              </a:rPr>
              <a:t>5.Depreciation &amp; sinking fund</a:t>
            </a:r>
          </a:p>
          <a:p>
            <a:r>
              <a:rPr lang="en-US" dirty="0" smtClean="0"/>
              <a:t>After a certain time the equipment is to be replaced because of physical &amp; functional reasons</a:t>
            </a:r>
          </a:p>
          <a:p>
            <a:r>
              <a:rPr lang="en-US" dirty="0" err="1" smtClean="0"/>
              <a:t>Eg</a:t>
            </a:r>
            <a:r>
              <a:rPr lang="en-US" dirty="0" smtClean="0"/>
              <a:t>. Plant has worn out &amp; become unfit for further use </a:t>
            </a:r>
            <a:r>
              <a:rPr lang="en-US" b="1" i="1" dirty="0" smtClean="0"/>
              <a:t>(physical reason) </a:t>
            </a:r>
            <a:r>
              <a:rPr lang="en-US" dirty="0" smtClean="0"/>
              <a:t>, capacity of the plant become inadequate due to load growth </a:t>
            </a:r>
            <a:r>
              <a:rPr lang="en-US" b="1" i="1" dirty="0" smtClean="0"/>
              <a:t>(functional reason) 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Common Terminology In Energy Economics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0445-9330-4D89-B16F-FA7338432F0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00CC"/>
                </a:solidFill>
              </a:rPr>
              <a:t>Q3</a:t>
            </a:r>
            <a:r>
              <a:rPr lang="en-US" dirty="0" smtClean="0"/>
              <a:t>. A transformer </a:t>
            </a:r>
            <a:r>
              <a:rPr lang="en-US" b="1" i="1" dirty="0" smtClean="0">
                <a:solidFill>
                  <a:srgbClr val="0000CC"/>
                </a:solidFill>
              </a:rPr>
              <a:t>costing Rs 90,000 </a:t>
            </a:r>
            <a:r>
              <a:rPr lang="en-US" dirty="0" smtClean="0"/>
              <a:t>has an useful life of </a:t>
            </a:r>
            <a:r>
              <a:rPr lang="en-US" b="1" i="1" dirty="0" smtClean="0">
                <a:solidFill>
                  <a:srgbClr val="0000CC"/>
                </a:solidFill>
              </a:rPr>
              <a:t>20 years </a:t>
            </a:r>
            <a:r>
              <a:rPr lang="en-US" dirty="0" smtClean="0"/>
              <a:t>.Determine the annual depreciation charge using straight line method. Assume the </a:t>
            </a:r>
            <a:r>
              <a:rPr lang="en-US" b="1" i="1" dirty="0" smtClean="0">
                <a:solidFill>
                  <a:srgbClr val="0000CC"/>
                </a:solidFill>
              </a:rPr>
              <a:t>salvage value </a:t>
            </a:r>
            <a:r>
              <a:rPr lang="en-US" dirty="0" smtClean="0"/>
              <a:t>of the equipment to be </a:t>
            </a:r>
            <a:r>
              <a:rPr lang="en-US" b="1" i="1" dirty="0" smtClean="0">
                <a:solidFill>
                  <a:srgbClr val="0000CC"/>
                </a:solidFill>
              </a:rPr>
              <a:t>Rs 10,000/-.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P= 90,000/-</a:t>
            </a:r>
          </a:p>
          <a:p>
            <a:pPr>
              <a:buNone/>
            </a:pPr>
            <a:r>
              <a:rPr lang="en-US" dirty="0" smtClean="0"/>
              <a:t>S= 10,000/-</a:t>
            </a:r>
          </a:p>
          <a:p>
            <a:pPr>
              <a:buNone/>
            </a:pPr>
            <a:r>
              <a:rPr lang="en-US" dirty="0" smtClean="0"/>
              <a:t>N= 20 years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0445-9330-4D89-B16F-FA7338432F05}" type="slidenum">
              <a:rPr lang="en-US" smtClean="0"/>
              <a:pPr/>
              <a:t>70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CC0000"/>
                </a:solidFill>
              </a:rPr>
              <a:t>Numerical Problems</a:t>
            </a:r>
            <a:endParaRPr lang="en-US" b="1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000CC"/>
                </a:solidFill>
              </a:rPr>
              <a:t>Q3. Solution</a:t>
            </a:r>
          </a:p>
          <a:p>
            <a:pPr>
              <a:buNone/>
            </a:pPr>
            <a:r>
              <a:rPr lang="en-US" dirty="0" smtClean="0"/>
              <a:t>Annual depreciation charge =( P – S) /n</a:t>
            </a:r>
          </a:p>
          <a:p>
            <a:pPr>
              <a:buNone/>
            </a:pPr>
            <a:r>
              <a:rPr lang="en-US" dirty="0" smtClean="0"/>
              <a:t>                                          =  (90,000 – 10,000)/20</a:t>
            </a:r>
          </a:p>
          <a:p>
            <a:pPr>
              <a:buNone/>
            </a:pPr>
            <a:r>
              <a:rPr lang="en-US" dirty="0" smtClean="0"/>
              <a:t>                                          =  Rs.4000/-</a:t>
            </a:r>
          </a:p>
          <a:p>
            <a:pPr>
              <a:buNone/>
            </a:pPr>
            <a:r>
              <a:rPr lang="en-US" dirty="0" smtClean="0"/>
              <a:t>             </a:t>
            </a:r>
          </a:p>
          <a:p>
            <a:pPr>
              <a:buNone/>
            </a:pPr>
            <a:endParaRPr lang="en-US" b="1" i="1" dirty="0" smtClean="0">
              <a:solidFill>
                <a:srgbClr val="0000CC"/>
              </a:solidFill>
            </a:endParaRPr>
          </a:p>
          <a:p>
            <a:pPr>
              <a:buNone/>
            </a:pPr>
            <a:endParaRPr lang="en-US" b="1" i="1" dirty="0">
              <a:solidFill>
                <a:srgbClr val="0000C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0445-9330-4D89-B16F-FA7338432F05}" type="slidenum">
              <a:rPr lang="en-US" smtClean="0"/>
              <a:pPr/>
              <a:t>71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CC0000"/>
                </a:solidFill>
              </a:rPr>
              <a:t>Numerical Problems</a:t>
            </a:r>
            <a:endParaRPr lang="en-US" b="1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000CC"/>
                </a:solidFill>
              </a:rPr>
              <a:t>Q4. </a:t>
            </a:r>
            <a:r>
              <a:rPr lang="en-US" dirty="0" smtClean="0"/>
              <a:t>A distribution transformer costs </a:t>
            </a:r>
            <a:r>
              <a:rPr lang="en-US" b="1" i="1" dirty="0" smtClean="0"/>
              <a:t>Rs 2,00,000 </a:t>
            </a:r>
            <a:r>
              <a:rPr lang="en-US" dirty="0" smtClean="0"/>
              <a:t>and has a useful </a:t>
            </a:r>
            <a:r>
              <a:rPr lang="en-US" b="1" i="1" dirty="0" smtClean="0"/>
              <a:t>life of 20 years</a:t>
            </a:r>
            <a:r>
              <a:rPr lang="en-US" dirty="0" smtClean="0"/>
              <a:t>. If the salvage value is </a:t>
            </a:r>
            <a:r>
              <a:rPr lang="en-US" b="1" i="1" dirty="0" smtClean="0"/>
              <a:t>Rs 10,000 </a:t>
            </a:r>
            <a:r>
              <a:rPr lang="en-US" dirty="0" smtClean="0"/>
              <a:t>&amp; the rate of annual compound </a:t>
            </a:r>
            <a:r>
              <a:rPr lang="en-US" b="1" i="1" dirty="0" smtClean="0"/>
              <a:t>interest is 8%, </a:t>
            </a:r>
            <a:r>
              <a:rPr lang="en-US" dirty="0" smtClean="0"/>
              <a:t>calculate the amount to be saved annually for replacement of the transformer after the end of </a:t>
            </a:r>
            <a:r>
              <a:rPr lang="en-US" b="1" i="1" dirty="0" smtClean="0"/>
              <a:t>20 years </a:t>
            </a:r>
            <a:r>
              <a:rPr lang="en-US" dirty="0" smtClean="0"/>
              <a:t>by sinking fund method.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0445-9330-4D89-B16F-FA7338432F05}" type="slidenum">
              <a:rPr lang="en-US" smtClean="0"/>
              <a:pPr/>
              <a:t>72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CC0000"/>
                </a:solidFill>
              </a:rPr>
              <a:t>Numerical Problems</a:t>
            </a:r>
            <a:endParaRPr lang="en-US" b="1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000CC"/>
                </a:solidFill>
              </a:rPr>
              <a:t>Q4. Solution</a:t>
            </a:r>
          </a:p>
          <a:p>
            <a:pPr>
              <a:buNone/>
            </a:pPr>
            <a:r>
              <a:rPr lang="en-US" b="1" dirty="0" smtClean="0"/>
              <a:t>P= 2,00,000/-</a:t>
            </a:r>
          </a:p>
          <a:p>
            <a:pPr>
              <a:buNone/>
            </a:pPr>
            <a:r>
              <a:rPr lang="en-US" b="1" dirty="0" smtClean="0"/>
              <a:t>n= 20 years</a:t>
            </a:r>
          </a:p>
          <a:p>
            <a:pPr>
              <a:buNone/>
            </a:pPr>
            <a:r>
              <a:rPr lang="en-US" b="1" dirty="0" smtClean="0"/>
              <a:t>S= 10,000/-</a:t>
            </a:r>
          </a:p>
          <a:p>
            <a:pPr>
              <a:buNone/>
            </a:pPr>
            <a:r>
              <a:rPr lang="en-US" b="1" dirty="0" smtClean="0"/>
              <a:t>r = 8%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0445-9330-4D89-B16F-FA7338432F05}" type="slidenum">
              <a:rPr lang="en-US" smtClean="0"/>
              <a:pPr/>
              <a:t>73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CC0000"/>
                </a:solidFill>
              </a:rPr>
              <a:t>Numerical Problems</a:t>
            </a:r>
            <a:endParaRPr lang="en-US" b="1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000CC"/>
                </a:solidFill>
              </a:rPr>
              <a:t>Q4. Solution</a:t>
            </a:r>
          </a:p>
          <a:p>
            <a:pPr>
              <a:buNone/>
            </a:pPr>
            <a:r>
              <a:rPr lang="en-US" b="1" dirty="0" smtClean="0"/>
              <a:t>q = (P – S) ( r/ (1+r)^n -1)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	Rs 4153/-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0445-9330-4D89-B16F-FA7338432F05}" type="slidenum">
              <a:rPr lang="en-US" smtClean="0"/>
              <a:pPr/>
              <a:t>74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CC0000"/>
                </a:solidFill>
              </a:rPr>
              <a:t>Numerical Problems</a:t>
            </a:r>
            <a:endParaRPr lang="en-US" b="1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000CC"/>
                </a:solidFill>
              </a:rPr>
              <a:t>Q5. </a:t>
            </a:r>
            <a:r>
              <a:rPr lang="en-US" dirty="0" smtClean="0"/>
              <a:t>You have accumulated </a:t>
            </a:r>
            <a:r>
              <a:rPr lang="en-US" b="1" i="1" dirty="0" smtClean="0">
                <a:solidFill>
                  <a:srgbClr val="0000CC"/>
                </a:solidFill>
              </a:rPr>
              <a:t>Rs 5000/- </a:t>
            </a:r>
            <a:r>
              <a:rPr lang="en-US" dirty="0" smtClean="0"/>
              <a:t>in credit card debit. The credit card </a:t>
            </a:r>
            <a:r>
              <a:rPr lang="en-US" b="1" i="1" dirty="0" smtClean="0">
                <a:solidFill>
                  <a:srgbClr val="0000CC"/>
                </a:solidFill>
              </a:rPr>
              <a:t>company charges 18% nominal annual interest </a:t>
            </a:r>
            <a:r>
              <a:rPr lang="en-US" dirty="0" smtClean="0"/>
              <a:t>compounded monthly. You can offered to pay </a:t>
            </a:r>
            <a:r>
              <a:rPr lang="en-US" b="1" i="1" dirty="0" smtClean="0">
                <a:solidFill>
                  <a:srgbClr val="0000CC"/>
                </a:solidFill>
              </a:rPr>
              <a:t>only Rs  100 per month. </a:t>
            </a:r>
            <a:r>
              <a:rPr lang="en-US" dirty="0" smtClean="0"/>
              <a:t>How many months will  it take you to pay off debit?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0445-9330-4D89-B16F-FA7338432F05}" type="slidenum">
              <a:rPr lang="en-US" smtClean="0"/>
              <a:pPr/>
              <a:t>75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CC0000"/>
                </a:solidFill>
              </a:rPr>
              <a:t>Numerical Problems</a:t>
            </a:r>
            <a:endParaRPr lang="en-US" b="1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000CC"/>
                </a:solidFill>
              </a:rPr>
              <a:t>Q5. Solution</a:t>
            </a:r>
          </a:p>
          <a:p>
            <a:pPr>
              <a:buNone/>
            </a:pPr>
            <a:r>
              <a:rPr lang="en-US" dirty="0" smtClean="0"/>
              <a:t>P= 5000/-</a:t>
            </a:r>
          </a:p>
          <a:p>
            <a:pPr>
              <a:buNone/>
            </a:pPr>
            <a:r>
              <a:rPr lang="en-US" dirty="0" smtClean="0"/>
              <a:t>A or R= 100</a:t>
            </a:r>
          </a:p>
          <a:p>
            <a:pPr>
              <a:buNone/>
            </a:pPr>
            <a:r>
              <a:rPr lang="en-US" dirty="0" err="1" smtClean="0"/>
              <a:t>i</a:t>
            </a:r>
            <a:r>
              <a:rPr lang="en-US" dirty="0" smtClean="0"/>
              <a:t> or r = 0.18</a:t>
            </a:r>
          </a:p>
          <a:p>
            <a:pPr>
              <a:buNone/>
            </a:pPr>
            <a:r>
              <a:rPr lang="en-US" dirty="0" smtClean="0"/>
              <a:t>c = 12</a:t>
            </a:r>
          </a:p>
          <a:p>
            <a:pPr>
              <a:buNone/>
            </a:pPr>
            <a:r>
              <a:rPr lang="en-US" dirty="0" smtClean="0"/>
              <a:t>n =?</a:t>
            </a:r>
          </a:p>
          <a:p>
            <a:pPr>
              <a:buNone/>
            </a:pPr>
            <a:endParaRPr lang="en-US" dirty="0" smtClean="0">
              <a:solidFill>
                <a:srgbClr val="0000CC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0000CC"/>
              </a:solidFill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0445-9330-4D89-B16F-FA7338432F05}" type="slidenum">
              <a:rPr lang="en-US" smtClean="0"/>
              <a:pPr/>
              <a:t>76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CC0000"/>
                </a:solidFill>
              </a:rPr>
              <a:t>Numerical Problems</a:t>
            </a:r>
            <a:endParaRPr lang="en-US" b="1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00CC"/>
                </a:solidFill>
              </a:rPr>
              <a:t>Q3. Solution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dirty="0" smtClean="0"/>
              <a:t>P/A = ((1+ </a:t>
            </a:r>
            <a:r>
              <a:rPr lang="en-US" dirty="0" err="1" smtClean="0"/>
              <a:t>i</a:t>
            </a:r>
            <a:r>
              <a:rPr lang="en-US" dirty="0" smtClean="0"/>
              <a:t>/c )^</a:t>
            </a:r>
            <a:r>
              <a:rPr lang="en-US" dirty="0" err="1" smtClean="0"/>
              <a:t>cn</a:t>
            </a:r>
            <a:r>
              <a:rPr lang="en-US" dirty="0" smtClean="0"/>
              <a:t> – 1)/ </a:t>
            </a:r>
            <a:r>
              <a:rPr lang="en-US" dirty="0" err="1" smtClean="0"/>
              <a:t>i</a:t>
            </a:r>
            <a:r>
              <a:rPr lang="en-US" dirty="0" smtClean="0"/>
              <a:t>/c *(1+i/c)^</a:t>
            </a:r>
            <a:r>
              <a:rPr lang="en-US" dirty="0" err="1" smtClean="0"/>
              <a:t>cn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Solve the equation </a:t>
            </a:r>
          </a:p>
          <a:p>
            <a:pPr>
              <a:buNone/>
            </a:pPr>
            <a:r>
              <a:rPr lang="en-US" dirty="0" smtClean="0"/>
              <a:t>&amp; find 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Answer</a:t>
            </a:r>
          </a:p>
          <a:p>
            <a:pPr>
              <a:buNone/>
            </a:pPr>
            <a:r>
              <a:rPr lang="en-US" dirty="0" smtClean="0"/>
              <a:t> n= 96 months or 8 years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0445-9330-4D89-B16F-FA7338432F05}" type="slidenum">
              <a:rPr lang="en-US" smtClean="0"/>
              <a:pPr/>
              <a:t>77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CC0000"/>
                </a:solidFill>
              </a:rPr>
              <a:t>Numerical Problems</a:t>
            </a:r>
            <a:endParaRPr lang="en-US" b="1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0445-9330-4D89-B16F-FA7338432F05}" type="slidenum">
              <a:rPr lang="en-US" smtClean="0"/>
              <a:pPr/>
              <a:t>78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47800" y="2744450"/>
            <a:ext cx="580081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 smtClean="0">
                <a:solidFill>
                  <a:srgbClr val="CC0000"/>
                </a:solidFill>
              </a:rPr>
              <a:t>THANK YOU</a:t>
            </a:r>
            <a:endParaRPr lang="en-US" sz="8800" b="1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Interest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Interest is the </a:t>
            </a:r>
            <a:r>
              <a:rPr lang="en-US" b="1" i="1" dirty="0" smtClean="0">
                <a:solidFill>
                  <a:srgbClr val="0000CC"/>
                </a:solidFill>
              </a:rPr>
              <a:t>earning power </a:t>
            </a:r>
            <a:r>
              <a:rPr lang="en-US" dirty="0" smtClean="0"/>
              <a:t>of money.</a:t>
            </a:r>
          </a:p>
          <a:p>
            <a:r>
              <a:rPr lang="en-US" dirty="0" smtClean="0"/>
              <a:t>It represents the growth of capital per unit period.</a:t>
            </a:r>
          </a:p>
          <a:p>
            <a:r>
              <a:rPr lang="en-US" dirty="0" smtClean="0"/>
              <a:t>The period may be a month, a </a:t>
            </a:r>
            <a:r>
              <a:rPr lang="en-US" dirty="0" err="1" smtClean="0"/>
              <a:t>qurter</a:t>
            </a:r>
            <a:r>
              <a:rPr lang="en-US" dirty="0" smtClean="0"/>
              <a:t>, semi annual or a year.</a:t>
            </a:r>
          </a:p>
          <a:p>
            <a:r>
              <a:rPr lang="en-US" dirty="0" smtClean="0"/>
              <a:t>Interest is the income produced by money that is lent or loaned.</a:t>
            </a:r>
          </a:p>
          <a:p>
            <a:r>
              <a:rPr lang="en-US" dirty="0" smtClean="0"/>
              <a:t>Simple interest &amp; Compound interest are the type of interest.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0445-9330-4D89-B16F-FA7338432F0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CC"/>
                </a:solidFill>
              </a:rPr>
              <a:t>Simple interest</a:t>
            </a:r>
          </a:p>
          <a:p>
            <a:pPr>
              <a:buNone/>
            </a:pPr>
            <a:r>
              <a:rPr lang="en-US" dirty="0" smtClean="0"/>
              <a:t>  F= Total sum realized after n years</a:t>
            </a:r>
          </a:p>
          <a:p>
            <a:pPr>
              <a:buNone/>
            </a:pPr>
            <a:r>
              <a:rPr lang="en-US" dirty="0" smtClean="0"/>
              <a:t>  n= no. of periods</a:t>
            </a:r>
          </a:p>
          <a:p>
            <a:pPr>
              <a:buNone/>
            </a:pPr>
            <a:r>
              <a:rPr lang="en-US" dirty="0" smtClean="0"/>
              <a:t>  </a:t>
            </a:r>
            <a:r>
              <a:rPr lang="en-US" dirty="0" err="1" smtClean="0"/>
              <a:t>i</a:t>
            </a:r>
            <a:r>
              <a:rPr lang="en-US" dirty="0" smtClean="0"/>
              <a:t>= Interest, </a:t>
            </a:r>
            <a:r>
              <a:rPr lang="en-US" dirty="0" err="1" smtClean="0"/>
              <a:t>i</a:t>
            </a:r>
            <a:r>
              <a:rPr lang="en-US" dirty="0" smtClean="0"/>
              <a:t>= </a:t>
            </a:r>
            <a:r>
              <a:rPr lang="en-US" dirty="0" err="1" smtClean="0"/>
              <a:t>PnR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F=P(1+ni)</a:t>
            </a:r>
          </a:p>
          <a:p>
            <a:r>
              <a:rPr lang="en-US" dirty="0" smtClean="0"/>
              <a:t>Compound interest</a:t>
            </a:r>
          </a:p>
          <a:p>
            <a:pPr>
              <a:buNone/>
            </a:pPr>
            <a:r>
              <a:rPr lang="en-US" dirty="0" smtClean="0"/>
              <a:t>   Fn= P*(1+i)^n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0445-9330-4D89-B16F-FA7338432F0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Interest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5172</TotalTime>
  <Words>3366</Words>
  <Application>Microsoft Office PowerPoint</Application>
  <PresentationFormat>On-screen Show (4:3)</PresentationFormat>
  <Paragraphs>539</Paragraphs>
  <Slides>78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79" baseType="lpstr">
      <vt:lpstr>Office Theme</vt:lpstr>
      <vt:lpstr>  Unit 2  ENERGY ECONOMIC ANALYSIS </vt:lpstr>
      <vt:lpstr>Syllabus</vt:lpstr>
      <vt:lpstr>Objectives</vt:lpstr>
      <vt:lpstr>Common Terminology In Energy Economics</vt:lpstr>
      <vt:lpstr>Common Terminology In Energy Economics</vt:lpstr>
      <vt:lpstr>Common Terminology In Energy Economics</vt:lpstr>
      <vt:lpstr>Common Terminology In Energy Economics</vt:lpstr>
      <vt:lpstr>Interest</vt:lpstr>
      <vt:lpstr>Interest</vt:lpstr>
      <vt:lpstr>Cash flow model</vt:lpstr>
      <vt:lpstr>Cash flow model</vt:lpstr>
      <vt:lpstr>Cash flow model</vt:lpstr>
      <vt:lpstr>Cash flow model</vt:lpstr>
      <vt:lpstr>Cash flow model</vt:lpstr>
      <vt:lpstr>Cash flow model</vt:lpstr>
      <vt:lpstr>Time value of money concept</vt:lpstr>
      <vt:lpstr>Time value of money</vt:lpstr>
      <vt:lpstr>Time value of money</vt:lpstr>
      <vt:lpstr>Time value of money</vt:lpstr>
      <vt:lpstr>Time value of money</vt:lpstr>
      <vt:lpstr>Time value of money</vt:lpstr>
      <vt:lpstr>Time value of money</vt:lpstr>
      <vt:lpstr>Time value of money</vt:lpstr>
      <vt:lpstr>Time value of money</vt:lpstr>
      <vt:lpstr>Time value of money</vt:lpstr>
      <vt:lpstr>Time value of money</vt:lpstr>
      <vt:lpstr>Time value of money</vt:lpstr>
      <vt:lpstr>Time value of money</vt:lpstr>
      <vt:lpstr>Time value of money</vt:lpstr>
      <vt:lpstr>Time value of money</vt:lpstr>
      <vt:lpstr>Time value of money</vt:lpstr>
      <vt:lpstr>Time value of money</vt:lpstr>
      <vt:lpstr>Payback Analysis</vt:lpstr>
      <vt:lpstr>Payback Analysis</vt:lpstr>
      <vt:lpstr>Payback Analysis</vt:lpstr>
      <vt:lpstr>Depreciation</vt:lpstr>
      <vt:lpstr>Depreciation</vt:lpstr>
      <vt:lpstr>Depreciation</vt:lpstr>
      <vt:lpstr>Depreciation</vt:lpstr>
      <vt:lpstr>Depreciation</vt:lpstr>
      <vt:lpstr>Depreciation</vt:lpstr>
      <vt:lpstr>Depreciation</vt:lpstr>
      <vt:lpstr>Depreciation</vt:lpstr>
      <vt:lpstr>Depreciation</vt:lpstr>
      <vt:lpstr>Depreciation</vt:lpstr>
      <vt:lpstr>Depreciation</vt:lpstr>
      <vt:lpstr>Depreciation</vt:lpstr>
      <vt:lpstr>Depreciation</vt:lpstr>
      <vt:lpstr>Depreciation</vt:lpstr>
      <vt:lpstr>Depreciation</vt:lpstr>
      <vt:lpstr>Depreciation</vt:lpstr>
      <vt:lpstr>Depreciation</vt:lpstr>
      <vt:lpstr>Depreciation</vt:lpstr>
      <vt:lpstr>Depreciation</vt:lpstr>
      <vt:lpstr>Taxes &amp; Tax credits</vt:lpstr>
      <vt:lpstr>Taxes &amp; Tax credits</vt:lpstr>
      <vt:lpstr>Taxes &amp; Tax credits</vt:lpstr>
      <vt:lpstr>Taxes &amp; Tax credits</vt:lpstr>
      <vt:lpstr>Taxes &amp; Tax credits</vt:lpstr>
      <vt:lpstr>Taxes &amp; Tax credits</vt:lpstr>
      <vt:lpstr>Taxes &amp; Tax credits</vt:lpstr>
      <vt:lpstr>Numerical Problems</vt:lpstr>
      <vt:lpstr>Numerical Problems</vt:lpstr>
      <vt:lpstr>Numerical Problems</vt:lpstr>
      <vt:lpstr>Numerical Problems</vt:lpstr>
      <vt:lpstr>Numerical Problems</vt:lpstr>
      <vt:lpstr>Numerical Problems</vt:lpstr>
      <vt:lpstr>Numerical Problems</vt:lpstr>
      <vt:lpstr>Numerical Problems</vt:lpstr>
      <vt:lpstr>Numerical Problems</vt:lpstr>
      <vt:lpstr>Numerical Problems</vt:lpstr>
      <vt:lpstr>Numerical Problems</vt:lpstr>
      <vt:lpstr>Numerical Problems</vt:lpstr>
      <vt:lpstr>Numerical Problems</vt:lpstr>
      <vt:lpstr>Numerical Problems</vt:lpstr>
      <vt:lpstr>Numerical Problems</vt:lpstr>
      <vt:lpstr>Numerical Problems</vt:lpstr>
      <vt:lpstr>Slide 78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EA&amp;DM:10EE842- Elective II [PART-A] Unit 1 ENERGY ECONOMIC ANALYSIS</dc:title>
  <dc:creator>user</dc:creator>
  <cp:lastModifiedBy>Maintenance Engineer</cp:lastModifiedBy>
  <cp:revision>204</cp:revision>
  <dcterms:created xsi:type="dcterms:W3CDTF">2015-04-23T01:11:01Z</dcterms:created>
  <dcterms:modified xsi:type="dcterms:W3CDTF">2017-01-21T10:29:16Z</dcterms:modified>
</cp:coreProperties>
</file>