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7" r:id="rId2"/>
    <p:sldId id="258" r:id="rId3"/>
    <p:sldId id="259" r:id="rId4"/>
    <p:sldId id="260" r:id="rId5"/>
    <p:sldId id="264" r:id="rId6"/>
    <p:sldId id="261" r:id="rId7"/>
    <p:sldId id="262" r:id="rId8"/>
    <p:sldId id="263" r:id="rId9"/>
    <p:sldId id="265" r:id="rId10"/>
    <p:sldId id="266" r:id="rId11"/>
    <p:sldId id="268" r:id="rId12"/>
    <p:sldId id="269" r:id="rId13"/>
    <p:sldId id="270" r:id="rId14"/>
    <p:sldId id="271" r:id="rId15"/>
    <p:sldId id="267"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27" r:id="rId41"/>
    <p:sldId id="296" r:id="rId42"/>
    <p:sldId id="297" r:id="rId43"/>
    <p:sldId id="298" r:id="rId44"/>
    <p:sldId id="299" r:id="rId45"/>
    <p:sldId id="301" r:id="rId46"/>
    <p:sldId id="300" r:id="rId47"/>
    <p:sldId id="302" r:id="rId48"/>
    <p:sldId id="303" r:id="rId49"/>
    <p:sldId id="304" r:id="rId50"/>
    <p:sldId id="305" r:id="rId51"/>
    <p:sldId id="306" r:id="rId52"/>
    <p:sldId id="332" r:id="rId53"/>
    <p:sldId id="309" r:id="rId54"/>
    <p:sldId id="307" r:id="rId55"/>
    <p:sldId id="310" r:id="rId56"/>
    <p:sldId id="311" r:id="rId57"/>
    <p:sldId id="312" r:id="rId58"/>
    <p:sldId id="313" r:id="rId59"/>
    <p:sldId id="314" r:id="rId60"/>
    <p:sldId id="315" r:id="rId61"/>
    <p:sldId id="316" r:id="rId62"/>
    <p:sldId id="325" r:id="rId63"/>
    <p:sldId id="317" r:id="rId64"/>
    <p:sldId id="320" r:id="rId65"/>
    <p:sldId id="318" r:id="rId66"/>
    <p:sldId id="319" r:id="rId67"/>
    <p:sldId id="321" r:id="rId68"/>
    <p:sldId id="322" r:id="rId69"/>
    <p:sldId id="323" r:id="rId70"/>
    <p:sldId id="324" r:id="rId71"/>
    <p:sldId id="326" r:id="rId72"/>
    <p:sldId id="328" r:id="rId73"/>
    <p:sldId id="329" r:id="rId74"/>
    <p:sldId id="330" r:id="rId75"/>
    <p:sldId id="333" r:id="rId76"/>
    <p:sldId id="33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8" d="100"/>
          <a:sy n="68" d="100"/>
        </p:scale>
        <p:origin x="-1230" y="-108"/>
      </p:cViewPr>
      <p:guideLst>
        <p:guide orient="horz" pos="2160"/>
        <p:guide pos="2880"/>
      </p:guideLst>
    </p:cSldViewPr>
  </p:slideViewPr>
  <p:outlineViewPr>
    <p:cViewPr>
      <p:scale>
        <a:sx n="33" d="100"/>
        <a:sy n="33" d="100"/>
      </p:scale>
      <p:origin x="0" y="25170"/>
    </p:cViewPr>
  </p:outlin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BF15D-69A9-478E-83D8-4D11B9B59034}" type="datetimeFigureOut">
              <a:rPr lang="en-US" smtClean="0"/>
              <a:pPr/>
              <a:t>21/01/2017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FA929-A2DF-4981-A140-C60BDFF8F3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6B346B-CB92-419D-A98D-137F850E471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FA929-A2DF-4981-A140-C60BDFF8F35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43175B-1571-47C6-91FE-7C6D273C44F1}"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9883D-8924-4598-8025-1F9788B3C0F7}"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C659B-4C2C-49DE-A76D-52CC1C06BE57}"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9E72F-2B6D-4C71-AC73-C8520EE3C484}"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89C0D-85A5-45BA-AB45-D62361603D00}"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D4F95-B2F7-4D32-8E2F-F2AD73BDDF3F}" type="datetime1">
              <a:rPr lang="en-US" smtClean="0"/>
              <a:pPr/>
              <a:t>21/01/2017</a:t>
            </a:fld>
            <a:endParaRPr lang="en-US"/>
          </a:p>
        </p:txBody>
      </p:sp>
      <p:sp>
        <p:nvSpPr>
          <p:cNvPr id="6" name="Footer Placeholder 5"/>
          <p:cNvSpPr>
            <a:spLocks noGrp="1"/>
          </p:cNvSpPr>
          <p:nvPr>
            <p:ph type="ftr" sz="quarter" idx="11"/>
          </p:nvPr>
        </p:nvSpPr>
        <p:spPr/>
        <p:txBody>
          <a:bodyPr/>
          <a:lstStyle/>
          <a:p>
            <a:r>
              <a:rPr lang="en-US" smtClean="0"/>
              <a:t>Dept.EEE, SDM IT, Ujire, Karnataka</a:t>
            </a:r>
            <a:endParaRPr lang="en-US"/>
          </a:p>
        </p:txBody>
      </p:sp>
      <p:sp>
        <p:nvSpPr>
          <p:cNvPr id="7" name="Slide Number Placeholder 6"/>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42E08C-9DCF-44E2-B873-F2EA8783A26B}" type="datetime1">
              <a:rPr lang="en-US" smtClean="0"/>
              <a:pPr/>
              <a:t>21/01/2017</a:t>
            </a:fld>
            <a:endParaRPr lang="en-US"/>
          </a:p>
        </p:txBody>
      </p:sp>
      <p:sp>
        <p:nvSpPr>
          <p:cNvPr id="8" name="Footer Placeholder 7"/>
          <p:cNvSpPr>
            <a:spLocks noGrp="1"/>
          </p:cNvSpPr>
          <p:nvPr>
            <p:ph type="ftr" sz="quarter" idx="11"/>
          </p:nvPr>
        </p:nvSpPr>
        <p:spPr/>
        <p:txBody>
          <a:bodyPr/>
          <a:lstStyle/>
          <a:p>
            <a:r>
              <a:rPr lang="en-US" smtClean="0"/>
              <a:t>Dept.EEE, SDM IT, Ujire, Karnataka</a:t>
            </a:r>
            <a:endParaRPr lang="en-US"/>
          </a:p>
        </p:txBody>
      </p:sp>
      <p:sp>
        <p:nvSpPr>
          <p:cNvPr id="9" name="Slide Number Placeholder 8"/>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DFB62-1F7D-45F0-B61D-8C4092AB9FBB}" type="datetime1">
              <a:rPr lang="en-US" smtClean="0"/>
              <a:pPr/>
              <a:t>21/01/2017</a:t>
            </a:fld>
            <a:endParaRPr lang="en-US"/>
          </a:p>
        </p:txBody>
      </p:sp>
      <p:sp>
        <p:nvSpPr>
          <p:cNvPr id="4" name="Footer Placeholder 3"/>
          <p:cNvSpPr>
            <a:spLocks noGrp="1"/>
          </p:cNvSpPr>
          <p:nvPr>
            <p:ph type="ftr" sz="quarter" idx="11"/>
          </p:nvPr>
        </p:nvSpPr>
        <p:spPr/>
        <p:txBody>
          <a:bodyPr/>
          <a:lstStyle/>
          <a:p>
            <a:r>
              <a:rPr lang="en-US" smtClean="0"/>
              <a:t>Dept.EEE, SDM IT, Ujire, Karnataka</a:t>
            </a:r>
            <a:endParaRPr lang="en-US"/>
          </a:p>
        </p:txBody>
      </p:sp>
      <p:sp>
        <p:nvSpPr>
          <p:cNvPr id="5" name="Slide Number Placeholder 4"/>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7FF3F-338D-4A37-A461-3672E30B0580}" type="datetime1">
              <a:rPr lang="en-US" smtClean="0"/>
              <a:pPr/>
              <a:t>21/01/2017</a:t>
            </a:fld>
            <a:endParaRPr lang="en-US"/>
          </a:p>
        </p:txBody>
      </p:sp>
      <p:sp>
        <p:nvSpPr>
          <p:cNvPr id="3" name="Footer Placeholder 2"/>
          <p:cNvSpPr>
            <a:spLocks noGrp="1"/>
          </p:cNvSpPr>
          <p:nvPr>
            <p:ph type="ftr" sz="quarter" idx="11"/>
          </p:nvPr>
        </p:nvSpPr>
        <p:spPr/>
        <p:txBody>
          <a:bodyPr/>
          <a:lstStyle/>
          <a:p>
            <a:r>
              <a:rPr lang="en-US" smtClean="0"/>
              <a:t>Dept.EEE, SDM IT, Ujire, Karnataka</a:t>
            </a:r>
            <a:endParaRPr lang="en-US"/>
          </a:p>
        </p:txBody>
      </p:sp>
      <p:sp>
        <p:nvSpPr>
          <p:cNvPr id="4" name="Slide Number Placeholder 3"/>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E653C-99FB-49DD-AFA5-7A671E1D93C8}" type="datetime1">
              <a:rPr lang="en-US" smtClean="0"/>
              <a:pPr/>
              <a:t>21/01/2017</a:t>
            </a:fld>
            <a:endParaRPr lang="en-US"/>
          </a:p>
        </p:txBody>
      </p:sp>
      <p:sp>
        <p:nvSpPr>
          <p:cNvPr id="6" name="Footer Placeholder 5"/>
          <p:cNvSpPr>
            <a:spLocks noGrp="1"/>
          </p:cNvSpPr>
          <p:nvPr>
            <p:ph type="ftr" sz="quarter" idx="11"/>
          </p:nvPr>
        </p:nvSpPr>
        <p:spPr/>
        <p:txBody>
          <a:bodyPr/>
          <a:lstStyle/>
          <a:p>
            <a:r>
              <a:rPr lang="en-US" smtClean="0"/>
              <a:t>Dept.EEE, SDM IT, Ujire, Karnataka</a:t>
            </a:r>
            <a:endParaRPr lang="en-US"/>
          </a:p>
        </p:txBody>
      </p:sp>
      <p:sp>
        <p:nvSpPr>
          <p:cNvPr id="7" name="Slide Number Placeholder 6"/>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5B063-1F4C-444B-AC06-151FD5E8627F}" type="datetime1">
              <a:rPr lang="en-US" smtClean="0"/>
              <a:pPr/>
              <a:t>21/01/2017</a:t>
            </a:fld>
            <a:endParaRPr lang="en-US"/>
          </a:p>
        </p:txBody>
      </p:sp>
      <p:sp>
        <p:nvSpPr>
          <p:cNvPr id="6" name="Footer Placeholder 5"/>
          <p:cNvSpPr>
            <a:spLocks noGrp="1"/>
          </p:cNvSpPr>
          <p:nvPr>
            <p:ph type="ftr" sz="quarter" idx="11"/>
          </p:nvPr>
        </p:nvSpPr>
        <p:spPr/>
        <p:txBody>
          <a:bodyPr/>
          <a:lstStyle/>
          <a:p>
            <a:r>
              <a:rPr lang="en-US" smtClean="0"/>
              <a:t>Dept.EEE, SDM IT, Ujire, Karnataka</a:t>
            </a:r>
            <a:endParaRPr lang="en-US"/>
          </a:p>
        </p:txBody>
      </p:sp>
      <p:sp>
        <p:nvSpPr>
          <p:cNvPr id="7" name="Slide Number Placeholder 6"/>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4E623-DC27-4111-A326-CDFB00754B35}" type="datetime1">
              <a:rPr lang="en-US" smtClean="0"/>
              <a:pPr/>
              <a:t>21/01/2017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Dept.EEE, SDM IT, Ujire, Karnataka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6364C-5E98-4953-9B67-EF2B53DD04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305050"/>
          </a:xfrm>
        </p:spPr>
        <p:txBody>
          <a:bodyPr>
            <a:normAutofit fontScale="90000"/>
          </a:bodyPr>
          <a:lstStyle/>
          <a:p>
            <a:r>
              <a:rPr lang="en-US" b="1" dirty="0" smtClean="0"/>
              <a:t/>
            </a:r>
            <a:br>
              <a:rPr lang="en-US" b="1" dirty="0" smtClean="0"/>
            </a:br>
            <a:r>
              <a:rPr lang="en-US" b="1" dirty="0" smtClean="0"/>
              <a:t>Unit 3</a:t>
            </a:r>
            <a:br>
              <a:rPr lang="en-US" b="1" dirty="0" smtClean="0"/>
            </a:br>
            <a:r>
              <a:rPr lang="en-US" b="1" dirty="0" smtClean="0">
                <a:solidFill>
                  <a:srgbClr val="C00000"/>
                </a:solidFill>
              </a:rPr>
              <a:t>ENERGY AUDITING</a:t>
            </a:r>
            <a:br>
              <a:rPr lang="en-US"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038600" y="4419600"/>
            <a:ext cx="6400800" cy="1752600"/>
          </a:xfrm>
        </p:spPr>
        <p:txBody>
          <a:bodyPr>
            <a:normAutofit fontScale="70000" lnSpcReduction="20000"/>
          </a:bodyPr>
          <a:lstStyle/>
          <a:p>
            <a:r>
              <a:rPr lang="en-US" b="1" dirty="0" smtClean="0">
                <a:solidFill>
                  <a:srgbClr val="0000CC"/>
                </a:solidFill>
              </a:rPr>
              <a:t>Prepared by</a:t>
            </a:r>
          </a:p>
          <a:p>
            <a:r>
              <a:rPr lang="en-US" b="1" dirty="0" smtClean="0">
                <a:solidFill>
                  <a:srgbClr val="0000CC"/>
                </a:solidFill>
              </a:rPr>
              <a:t>  </a:t>
            </a:r>
            <a:r>
              <a:rPr lang="en-US" b="1" dirty="0" smtClean="0">
                <a:solidFill>
                  <a:srgbClr val="0000CC"/>
                </a:solidFill>
              </a:rPr>
              <a:t>Prof. </a:t>
            </a:r>
            <a:r>
              <a:rPr lang="en-US" b="1" dirty="0" err="1" smtClean="0">
                <a:solidFill>
                  <a:srgbClr val="0000CC"/>
                </a:solidFill>
              </a:rPr>
              <a:t>S.D.Hirekodi</a:t>
            </a:r>
            <a:endParaRPr lang="en-US" b="1" dirty="0" smtClean="0">
              <a:solidFill>
                <a:srgbClr val="0000CC"/>
              </a:solidFill>
            </a:endParaRPr>
          </a:p>
          <a:p>
            <a:r>
              <a:rPr lang="en-US" b="1" dirty="0" smtClean="0">
                <a:solidFill>
                  <a:srgbClr val="0000CC"/>
                </a:solidFill>
              </a:rPr>
              <a:t>Assistant Professor </a:t>
            </a:r>
          </a:p>
          <a:p>
            <a:r>
              <a:rPr lang="en-US" b="1" dirty="0" smtClean="0">
                <a:solidFill>
                  <a:srgbClr val="0000CC"/>
                </a:solidFill>
              </a:rPr>
              <a:t>Dept of EEE</a:t>
            </a:r>
          </a:p>
          <a:p>
            <a:r>
              <a:rPr lang="en-US" b="1" dirty="0" smtClean="0">
                <a:solidFill>
                  <a:srgbClr val="0000CC"/>
                </a:solidFill>
              </a:rPr>
              <a:t>HIT-</a:t>
            </a:r>
            <a:r>
              <a:rPr lang="en-US" b="1" dirty="0" err="1" smtClean="0">
                <a:solidFill>
                  <a:srgbClr val="0000CC"/>
                </a:solidFill>
              </a:rPr>
              <a:t>Nidasoshi</a:t>
            </a:r>
            <a:endParaRPr lang="en-US" b="1" dirty="0">
              <a:solidFill>
                <a:srgbClr val="0000CC"/>
              </a:solidFill>
            </a:endParaRPr>
          </a:p>
        </p:txBody>
      </p:sp>
      <p:sp>
        <p:nvSpPr>
          <p:cNvPr id="5" name="Slide Number Placeholder 4"/>
          <p:cNvSpPr>
            <a:spLocks noGrp="1"/>
          </p:cNvSpPr>
          <p:nvPr>
            <p:ph type="sldNum" sz="quarter" idx="12"/>
          </p:nvPr>
        </p:nvSpPr>
        <p:spPr/>
        <p:txBody>
          <a:bodyPr/>
          <a:lstStyle/>
          <a:p>
            <a:fld id="{37526F45-5451-45C1-90E8-EE83E56FECED}"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i="1" dirty="0" smtClean="0">
                <a:solidFill>
                  <a:srgbClr val="0000CC"/>
                </a:solidFill>
              </a:rPr>
              <a:t>Three</a:t>
            </a:r>
            <a:r>
              <a:rPr lang="en-US" dirty="0" smtClean="0"/>
              <a:t> phases</a:t>
            </a:r>
          </a:p>
          <a:p>
            <a:pPr marL="514350" indent="-514350">
              <a:buAutoNum type="arabicPeriod"/>
            </a:pPr>
            <a:r>
              <a:rPr lang="en-US" dirty="0" smtClean="0"/>
              <a:t>Initiation phase- Based on need &amp; potential of economic return</a:t>
            </a:r>
          </a:p>
          <a:p>
            <a:pPr marL="514350" indent="-514350">
              <a:buAutoNum type="arabicPeriod"/>
            </a:pPr>
            <a:r>
              <a:rPr lang="en-US" b="1" i="1" dirty="0" smtClean="0">
                <a:solidFill>
                  <a:srgbClr val="C00000"/>
                </a:solidFill>
              </a:rPr>
              <a:t>Audit &amp; analysis phase </a:t>
            </a:r>
            <a:r>
              <a:rPr lang="en-US" b="1" i="1" dirty="0" smtClean="0"/>
              <a:t>a) Review of historical energy use b) Energy audit c)Engineering analysis d) Economic analysis</a:t>
            </a:r>
            <a:endParaRPr lang="en-US" dirty="0" smtClean="0"/>
          </a:p>
          <a:p>
            <a:pPr marL="514350" indent="-514350">
              <a:buAutoNum type="arabicPeriod"/>
            </a:pPr>
            <a:r>
              <a:rPr lang="en-US" dirty="0" smtClean="0"/>
              <a:t>Implementation phase</a:t>
            </a:r>
          </a:p>
          <a:p>
            <a:pPr marL="514350" indent="-514350">
              <a:buAutoNum type="arabicPeriod"/>
            </a:pPr>
            <a:endParaRPr lang="en-US" dirty="0"/>
          </a:p>
        </p:txBody>
      </p:sp>
      <p:sp>
        <p:nvSpPr>
          <p:cNvPr id="4"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Energy Management </a:t>
            </a:r>
            <a:r>
              <a:rPr lang="en-US" b="1" dirty="0" err="1" smtClean="0">
                <a:solidFill>
                  <a:srgbClr val="C00000"/>
                </a:solidFill>
              </a:rPr>
              <a:t>Programme</a:t>
            </a:r>
            <a:endParaRPr lang="en-US" b="1" dirty="0">
              <a:solidFill>
                <a:srgbClr val="C00000"/>
              </a:solidFill>
            </a:endParaRPr>
          </a:p>
        </p:txBody>
      </p:sp>
      <p:sp>
        <p:nvSpPr>
          <p:cNvPr id="16" name="Slide Number Placeholder 15"/>
          <p:cNvSpPr>
            <a:spLocks noGrp="1"/>
          </p:cNvSpPr>
          <p:nvPr>
            <p:ph type="sldNum" sz="quarter" idx="12"/>
          </p:nvPr>
        </p:nvSpPr>
        <p:spPr/>
        <p:txBody>
          <a:bodyPr/>
          <a:lstStyle/>
          <a:p>
            <a:fld id="{63F6364C-5E98-4953-9B67-EF2B53DD04A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C00000"/>
                </a:solidFill>
              </a:rPr>
              <a:t>Energy Management Strategy</a:t>
            </a:r>
            <a:endParaRPr lang="en-US" b="1" dirty="0">
              <a:solidFill>
                <a:srgbClr val="C0000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11</a:t>
            </a:fld>
            <a:endParaRPr lang="en-US" dirty="0"/>
          </a:p>
        </p:txBody>
      </p:sp>
      <p:sp>
        <p:nvSpPr>
          <p:cNvPr id="7" name="Rounded Rectangle 6"/>
          <p:cNvSpPr/>
          <p:nvPr/>
        </p:nvSpPr>
        <p:spPr>
          <a:xfrm>
            <a:off x="228600" y="1600200"/>
            <a:ext cx="3352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400" y="1676400"/>
            <a:ext cx="3405099" cy="738664"/>
          </a:xfrm>
          <a:prstGeom prst="rect">
            <a:avLst/>
          </a:prstGeom>
          <a:noFill/>
        </p:spPr>
        <p:txBody>
          <a:bodyPr wrap="none" rtlCol="0">
            <a:spAutoFit/>
          </a:bodyPr>
          <a:lstStyle/>
          <a:p>
            <a:r>
              <a:rPr lang="en-US" sz="2100" b="1" dirty="0" smtClean="0">
                <a:solidFill>
                  <a:srgbClr val="0000CC"/>
                </a:solidFill>
              </a:rPr>
              <a:t>Identify a strategic corporate</a:t>
            </a:r>
          </a:p>
          <a:p>
            <a:r>
              <a:rPr lang="en-US" sz="2100" b="1" dirty="0" smtClean="0">
                <a:solidFill>
                  <a:srgbClr val="0000CC"/>
                </a:solidFill>
              </a:rPr>
              <a:t> approach</a:t>
            </a:r>
            <a:endParaRPr lang="en-US" sz="2100" b="1" dirty="0">
              <a:solidFill>
                <a:srgbClr val="0000CC"/>
              </a:solidFill>
            </a:endParaRPr>
          </a:p>
        </p:txBody>
      </p:sp>
      <p:sp>
        <p:nvSpPr>
          <p:cNvPr id="9" name="Rounded Rectangle 8"/>
          <p:cNvSpPr/>
          <p:nvPr/>
        </p:nvSpPr>
        <p:spPr>
          <a:xfrm>
            <a:off x="228600" y="2895600"/>
            <a:ext cx="3352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04800" y="3165902"/>
            <a:ext cx="3306803" cy="415498"/>
          </a:xfrm>
          <a:prstGeom prst="rect">
            <a:avLst/>
          </a:prstGeom>
          <a:noFill/>
        </p:spPr>
        <p:txBody>
          <a:bodyPr wrap="none" rtlCol="0">
            <a:spAutoFit/>
          </a:bodyPr>
          <a:lstStyle/>
          <a:p>
            <a:r>
              <a:rPr lang="en-US" sz="2100" b="1" dirty="0" smtClean="0">
                <a:solidFill>
                  <a:srgbClr val="0000CC"/>
                </a:solidFill>
              </a:rPr>
              <a:t>Appoint an Energy Manager</a:t>
            </a:r>
          </a:p>
        </p:txBody>
      </p:sp>
      <p:sp>
        <p:nvSpPr>
          <p:cNvPr id="11" name="Rounded Rectangle 10"/>
          <p:cNvSpPr/>
          <p:nvPr/>
        </p:nvSpPr>
        <p:spPr>
          <a:xfrm>
            <a:off x="228600" y="4191000"/>
            <a:ext cx="3352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04800" y="4267200"/>
            <a:ext cx="3418308" cy="738664"/>
          </a:xfrm>
          <a:prstGeom prst="rect">
            <a:avLst/>
          </a:prstGeom>
          <a:noFill/>
        </p:spPr>
        <p:txBody>
          <a:bodyPr wrap="none" rtlCol="0">
            <a:spAutoFit/>
          </a:bodyPr>
          <a:lstStyle/>
          <a:p>
            <a:r>
              <a:rPr lang="en-US" sz="2100" b="1" dirty="0" smtClean="0">
                <a:solidFill>
                  <a:srgbClr val="0000CC"/>
                </a:solidFill>
              </a:rPr>
              <a:t>Set up an energy monitoring </a:t>
            </a:r>
          </a:p>
          <a:p>
            <a:r>
              <a:rPr lang="en-US" sz="2100" b="1" dirty="0" smtClean="0">
                <a:solidFill>
                  <a:srgbClr val="0000CC"/>
                </a:solidFill>
              </a:rPr>
              <a:t>&amp; reporting</a:t>
            </a:r>
          </a:p>
        </p:txBody>
      </p:sp>
      <p:sp>
        <p:nvSpPr>
          <p:cNvPr id="13" name="Rounded Rectangle 12"/>
          <p:cNvSpPr/>
          <p:nvPr/>
        </p:nvSpPr>
        <p:spPr>
          <a:xfrm>
            <a:off x="228600" y="5486400"/>
            <a:ext cx="3352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46447" y="5715000"/>
            <a:ext cx="2603661" cy="415498"/>
          </a:xfrm>
          <a:prstGeom prst="rect">
            <a:avLst/>
          </a:prstGeom>
          <a:noFill/>
        </p:spPr>
        <p:txBody>
          <a:bodyPr wrap="none" rtlCol="0">
            <a:spAutoFit/>
          </a:bodyPr>
          <a:lstStyle/>
          <a:p>
            <a:r>
              <a:rPr lang="en-US" sz="2100" b="1" dirty="0" smtClean="0">
                <a:solidFill>
                  <a:srgbClr val="0000CC"/>
                </a:solidFill>
              </a:rPr>
              <a:t>Conduct Energy Audit</a:t>
            </a:r>
            <a:endParaRPr lang="en-US" sz="2100" b="1" dirty="0">
              <a:solidFill>
                <a:srgbClr val="0000CC"/>
              </a:solidFill>
            </a:endParaRPr>
          </a:p>
        </p:txBody>
      </p:sp>
      <p:sp>
        <p:nvSpPr>
          <p:cNvPr id="17" name="Rounded Rectangle 16"/>
          <p:cNvSpPr/>
          <p:nvPr/>
        </p:nvSpPr>
        <p:spPr>
          <a:xfrm>
            <a:off x="5181600" y="1600200"/>
            <a:ext cx="3352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181600" y="1828800"/>
            <a:ext cx="3433825" cy="415498"/>
          </a:xfrm>
          <a:prstGeom prst="rect">
            <a:avLst/>
          </a:prstGeom>
          <a:noFill/>
        </p:spPr>
        <p:txBody>
          <a:bodyPr wrap="none" rtlCol="0">
            <a:spAutoFit/>
          </a:bodyPr>
          <a:lstStyle/>
          <a:p>
            <a:r>
              <a:rPr lang="en-US" sz="2100" b="1" dirty="0" smtClean="0">
                <a:solidFill>
                  <a:srgbClr val="0000CC"/>
                </a:solidFill>
              </a:rPr>
              <a:t>Prepare energy management</a:t>
            </a:r>
          </a:p>
        </p:txBody>
      </p:sp>
      <p:sp>
        <p:nvSpPr>
          <p:cNvPr id="19" name="Rounded Rectangle 18"/>
          <p:cNvSpPr/>
          <p:nvPr/>
        </p:nvSpPr>
        <p:spPr>
          <a:xfrm>
            <a:off x="5181600" y="2895600"/>
            <a:ext cx="3352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486400" y="2971800"/>
            <a:ext cx="2776722" cy="738664"/>
          </a:xfrm>
          <a:prstGeom prst="rect">
            <a:avLst/>
          </a:prstGeom>
          <a:noFill/>
        </p:spPr>
        <p:txBody>
          <a:bodyPr wrap="none" rtlCol="0">
            <a:spAutoFit/>
          </a:bodyPr>
          <a:lstStyle/>
          <a:p>
            <a:r>
              <a:rPr lang="en-US" sz="2100" b="1" dirty="0" smtClean="0">
                <a:solidFill>
                  <a:srgbClr val="0000CC"/>
                </a:solidFill>
              </a:rPr>
              <a:t>Prepare &amp; undertake a </a:t>
            </a:r>
          </a:p>
          <a:p>
            <a:r>
              <a:rPr lang="en-US" sz="2100" b="1" dirty="0" smtClean="0">
                <a:solidFill>
                  <a:srgbClr val="0000CC"/>
                </a:solidFill>
              </a:rPr>
              <a:t>declared </a:t>
            </a:r>
            <a:r>
              <a:rPr lang="en-US" sz="2100" b="1" dirty="0">
                <a:solidFill>
                  <a:srgbClr val="0000CC"/>
                </a:solidFill>
              </a:rPr>
              <a:t> </a:t>
            </a:r>
            <a:r>
              <a:rPr lang="en-US" sz="2100" b="1" dirty="0" smtClean="0">
                <a:solidFill>
                  <a:srgbClr val="0000CC"/>
                </a:solidFill>
              </a:rPr>
              <a:t>project</a:t>
            </a:r>
          </a:p>
        </p:txBody>
      </p:sp>
      <p:sp>
        <p:nvSpPr>
          <p:cNvPr id="21" name="Rounded Rectangle 20"/>
          <p:cNvSpPr/>
          <p:nvPr/>
        </p:nvSpPr>
        <p:spPr>
          <a:xfrm>
            <a:off x="5181600" y="4191000"/>
            <a:ext cx="3352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257800" y="4267200"/>
            <a:ext cx="3217547" cy="738664"/>
          </a:xfrm>
          <a:prstGeom prst="rect">
            <a:avLst/>
          </a:prstGeom>
          <a:noFill/>
        </p:spPr>
        <p:txBody>
          <a:bodyPr wrap="none" rtlCol="0">
            <a:spAutoFit/>
          </a:bodyPr>
          <a:lstStyle/>
          <a:p>
            <a:r>
              <a:rPr lang="en-US" sz="2100" b="1" dirty="0" smtClean="0">
                <a:solidFill>
                  <a:srgbClr val="0000CC"/>
                </a:solidFill>
              </a:rPr>
              <a:t>Implement staff awareness</a:t>
            </a:r>
          </a:p>
          <a:p>
            <a:r>
              <a:rPr lang="en-US" sz="2100" b="1" dirty="0" smtClean="0">
                <a:solidFill>
                  <a:srgbClr val="0000CC"/>
                </a:solidFill>
              </a:rPr>
              <a:t>And training</a:t>
            </a:r>
          </a:p>
        </p:txBody>
      </p:sp>
      <p:sp>
        <p:nvSpPr>
          <p:cNvPr id="23" name="Rounded Rectangle 22"/>
          <p:cNvSpPr/>
          <p:nvPr/>
        </p:nvSpPr>
        <p:spPr>
          <a:xfrm>
            <a:off x="5181600" y="5486400"/>
            <a:ext cx="3352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768467" y="5756702"/>
            <a:ext cx="1851533" cy="415498"/>
          </a:xfrm>
          <a:prstGeom prst="rect">
            <a:avLst/>
          </a:prstGeom>
          <a:noFill/>
        </p:spPr>
        <p:txBody>
          <a:bodyPr wrap="none" rtlCol="0">
            <a:spAutoFit/>
          </a:bodyPr>
          <a:lstStyle/>
          <a:p>
            <a:r>
              <a:rPr lang="en-US" sz="2100" b="1" dirty="0" smtClean="0">
                <a:solidFill>
                  <a:srgbClr val="0000CC"/>
                </a:solidFill>
              </a:rPr>
              <a:t>Annual Review</a:t>
            </a:r>
          </a:p>
        </p:txBody>
      </p:sp>
      <p:sp>
        <p:nvSpPr>
          <p:cNvPr id="25" name="Down Arrow 24"/>
          <p:cNvSpPr/>
          <p:nvPr/>
        </p:nvSpPr>
        <p:spPr>
          <a:xfrm>
            <a:off x="1600200" y="2514600"/>
            <a:ext cx="381000" cy="381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1676400" y="3810000"/>
            <a:ext cx="381000" cy="381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1676400" y="5105400"/>
            <a:ext cx="381000" cy="381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6705600" y="2514600"/>
            <a:ext cx="381000" cy="381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6629400" y="3810000"/>
            <a:ext cx="381000" cy="381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6629400" y="5105400"/>
            <a:ext cx="381000" cy="381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hape 48"/>
          <p:cNvCxnSpPr/>
          <p:nvPr/>
        </p:nvCxnSpPr>
        <p:spPr>
          <a:xfrm rot="5400000" flipH="1" flipV="1">
            <a:off x="3352800" y="2514600"/>
            <a:ext cx="4419600" cy="2743200"/>
          </a:xfrm>
          <a:prstGeom prst="bentConnector3">
            <a:avLst>
              <a:gd name="adj1" fmla="val 112387"/>
            </a:avLst>
          </a:prstGeom>
          <a:ln w="88900">
            <a:tailEnd type="triangle" w="med"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581400" y="6019800"/>
            <a:ext cx="609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257800"/>
          </a:xfrm>
        </p:spPr>
        <p:txBody>
          <a:bodyPr>
            <a:normAutofit fontScale="70000" lnSpcReduction="20000"/>
          </a:bodyPr>
          <a:lstStyle/>
          <a:p>
            <a:pPr marL="514350" indent="-514350">
              <a:buAutoNum type="arabicPeriod"/>
            </a:pPr>
            <a:r>
              <a:rPr lang="en-US" b="1" i="1" dirty="0" smtClean="0">
                <a:solidFill>
                  <a:srgbClr val="0000CC"/>
                </a:solidFill>
              </a:rPr>
              <a:t>Identify a strategic corporate approach</a:t>
            </a:r>
          </a:p>
          <a:p>
            <a:pPr marL="514350" indent="-514350">
              <a:buFont typeface="Wingdings" pitchFamily="2" charset="2"/>
              <a:buChar char="§"/>
            </a:pPr>
            <a:r>
              <a:rPr lang="en-US" dirty="0" smtClean="0"/>
              <a:t>Problems, planning  &amp; finance</a:t>
            </a:r>
          </a:p>
          <a:p>
            <a:pPr marL="514350" indent="-514350">
              <a:buNone/>
            </a:pPr>
            <a:r>
              <a:rPr lang="en-US" b="1" i="1" dirty="0" smtClean="0">
                <a:solidFill>
                  <a:srgbClr val="0000CC"/>
                </a:solidFill>
              </a:rPr>
              <a:t>2</a:t>
            </a:r>
            <a:r>
              <a:rPr lang="en-US" dirty="0" smtClean="0"/>
              <a:t>. </a:t>
            </a:r>
            <a:r>
              <a:rPr lang="en-US" b="1" i="1" dirty="0" smtClean="0">
                <a:solidFill>
                  <a:srgbClr val="0000CC"/>
                </a:solidFill>
              </a:rPr>
              <a:t> Appoint Energy Manager</a:t>
            </a:r>
          </a:p>
          <a:p>
            <a:pPr marL="514350" indent="-514350">
              <a:buFont typeface="Wingdings" pitchFamily="2" charset="2"/>
              <a:buChar char="§"/>
            </a:pPr>
            <a:r>
              <a:rPr lang="en-US" dirty="0" smtClean="0"/>
              <a:t>Senior staff member</a:t>
            </a:r>
          </a:p>
          <a:p>
            <a:pPr marL="514350" indent="-514350">
              <a:buFont typeface="Wingdings" pitchFamily="2" charset="2"/>
              <a:buChar char="§"/>
            </a:pPr>
            <a:r>
              <a:rPr lang="en-US" dirty="0" smtClean="0"/>
              <a:t>Be an overall coordinator </a:t>
            </a:r>
          </a:p>
          <a:p>
            <a:pPr marL="514350" indent="-514350">
              <a:buNone/>
            </a:pPr>
            <a:r>
              <a:rPr lang="en-US" b="1" i="1" dirty="0" smtClean="0">
                <a:solidFill>
                  <a:srgbClr val="0000CC"/>
                </a:solidFill>
              </a:rPr>
              <a:t>3. Set up Energy Monitoring &amp; Reporting syste</a:t>
            </a:r>
            <a:r>
              <a:rPr lang="en-US" b="1" i="1" dirty="0">
                <a:solidFill>
                  <a:srgbClr val="0000CC"/>
                </a:solidFill>
              </a:rPr>
              <a:t>m</a:t>
            </a:r>
            <a:r>
              <a:rPr lang="en-US" b="1" i="1" dirty="0" smtClean="0">
                <a:solidFill>
                  <a:srgbClr val="0000CC"/>
                </a:solidFill>
              </a:rPr>
              <a:t>       </a:t>
            </a:r>
          </a:p>
          <a:p>
            <a:pPr marL="514350" indent="-514350">
              <a:buFont typeface="Wingdings" pitchFamily="2" charset="2"/>
              <a:buChar char="§"/>
            </a:pPr>
            <a:r>
              <a:rPr lang="en-US" dirty="0" smtClean="0"/>
              <a:t>Collect, analysis &amp; report the energy cost</a:t>
            </a:r>
          </a:p>
          <a:p>
            <a:pPr marL="514350" indent="-514350">
              <a:buFont typeface="Wingdings" pitchFamily="2" charset="2"/>
              <a:buChar char="§"/>
            </a:pPr>
            <a:r>
              <a:rPr lang="en-US" dirty="0" smtClean="0"/>
              <a:t>System needs to be recorded</a:t>
            </a:r>
          </a:p>
          <a:p>
            <a:pPr marL="514350" indent="-514350">
              <a:buFont typeface="Wingdings" pitchFamily="2" charset="2"/>
              <a:buChar char="§"/>
            </a:pPr>
            <a:r>
              <a:rPr lang="en-US" dirty="0" smtClean="0"/>
              <a:t>Billing data &amp; tariff details</a:t>
            </a:r>
          </a:p>
          <a:p>
            <a:pPr marL="514350" indent="-514350">
              <a:buNone/>
            </a:pPr>
            <a:r>
              <a:rPr lang="en-US" b="1" i="1" dirty="0" smtClean="0">
                <a:solidFill>
                  <a:srgbClr val="0000CC"/>
                </a:solidFill>
              </a:rPr>
              <a:t>4. Conduct Energy Audit</a:t>
            </a:r>
          </a:p>
          <a:p>
            <a:pPr marL="514350" indent="-514350">
              <a:buFont typeface="Wingdings" pitchFamily="2" charset="2"/>
              <a:buChar char="§"/>
            </a:pPr>
            <a:r>
              <a:rPr lang="en-US" dirty="0" smtClean="0"/>
              <a:t>Where &amp; how the energy being used</a:t>
            </a:r>
          </a:p>
          <a:p>
            <a:pPr marL="514350" indent="-514350">
              <a:buFont typeface="Wingdings" pitchFamily="2" charset="2"/>
              <a:buChar char="§"/>
            </a:pPr>
            <a:r>
              <a:rPr lang="en-US" dirty="0" smtClean="0"/>
              <a:t>Potential  for energy saving</a:t>
            </a:r>
          </a:p>
          <a:p>
            <a:pPr marL="514350" indent="-514350">
              <a:buFont typeface="Wingdings" pitchFamily="2" charset="2"/>
              <a:buChar char="§"/>
            </a:pPr>
            <a:r>
              <a:rPr lang="en-US" dirty="0" smtClean="0"/>
              <a:t>Walk through survey, review of energy use &amp; preparation of energy budget</a:t>
            </a:r>
          </a:p>
          <a:p>
            <a:pPr marL="514350" indent="-514350">
              <a:buFont typeface="Wingdings" pitchFamily="2" charset="2"/>
              <a:buChar char="§"/>
            </a:pPr>
            <a:r>
              <a:rPr lang="en-US" dirty="0" smtClean="0"/>
              <a:t>Energy audit report includes recommendations for actions &amp; cost of energy saving</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12</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Management Strategy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i="1" dirty="0" smtClean="0">
                <a:solidFill>
                  <a:srgbClr val="0000CC"/>
                </a:solidFill>
              </a:rPr>
              <a:t>5.Formalize an Energy Management policy statement</a:t>
            </a:r>
          </a:p>
          <a:p>
            <a:pPr>
              <a:buFont typeface="Wingdings" pitchFamily="2" charset="2"/>
              <a:buChar char="§"/>
            </a:pPr>
            <a:r>
              <a:rPr lang="en-US" dirty="0" smtClean="0"/>
              <a:t>Help for improving energy efficiency</a:t>
            </a:r>
          </a:p>
          <a:p>
            <a:pPr>
              <a:buFont typeface="Wingdings" pitchFamily="2" charset="2"/>
              <a:buChar char="§"/>
            </a:pPr>
            <a:r>
              <a:rPr lang="en-US" dirty="0" smtClean="0"/>
              <a:t>Represents a commitment to saving energy</a:t>
            </a:r>
          </a:p>
          <a:p>
            <a:pPr>
              <a:buFont typeface="Wingdings" pitchFamily="2" charset="2"/>
              <a:buChar char="§"/>
            </a:pPr>
            <a:r>
              <a:rPr lang="en-US" dirty="0" smtClean="0"/>
              <a:t>Ensure the success of the program</a:t>
            </a:r>
          </a:p>
          <a:p>
            <a:pPr>
              <a:buFont typeface="Wingdings" pitchFamily="2" charset="2"/>
              <a:buChar char="§"/>
            </a:pPr>
            <a:r>
              <a:rPr lang="en-US" dirty="0" smtClean="0"/>
              <a:t>It includes billing, time table, energy cost reduction &amp; cost </a:t>
            </a:r>
            <a:r>
              <a:rPr lang="en-US" dirty="0" err="1" smtClean="0"/>
              <a:t>centres</a:t>
            </a:r>
            <a:endParaRPr lang="en-US" dirty="0" smtClean="0"/>
          </a:p>
          <a:p>
            <a:pPr>
              <a:buNone/>
            </a:pPr>
            <a:r>
              <a:rPr lang="en-US" b="1" i="1" dirty="0" smtClean="0">
                <a:solidFill>
                  <a:srgbClr val="0000CC"/>
                </a:solidFill>
              </a:rPr>
              <a:t>6.Prepare &amp; Undertake a detailed implementation plan</a:t>
            </a:r>
          </a:p>
          <a:p>
            <a:pPr>
              <a:buFont typeface="Wingdings" pitchFamily="2" charset="2"/>
              <a:buChar char="§"/>
            </a:pPr>
            <a:r>
              <a:rPr lang="en-US" dirty="0" smtClean="0"/>
              <a:t>Project implementation developed as a part of energy audit</a:t>
            </a:r>
          </a:p>
          <a:p>
            <a:pPr>
              <a:buFont typeface="Wingdings" pitchFamily="2" charset="2"/>
              <a:buChar char="§"/>
            </a:pPr>
            <a:r>
              <a:rPr lang="en-US" dirty="0" smtClean="0"/>
              <a:t>Techniques for reducing energy consumption</a:t>
            </a:r>
          </a:p>
          <a:p>
            <a:pPr>
              <a:buFont typeface="Wingdings" pitchFamily="2" charset="2"/>
              <a:buChar char="§"/>
            </a:pPr>
            <a:r>
              <a:rPr lang="en-US" dirty="0" smtClean="0"/>
              <a:t>Maximize financial benefit</a:t>
            </a:r>
          </a:p>
          <a:p>
            <a:pPr>
              <a:buFont typeface="Wingdings" pitchFamily="2" charset="2"/>
              <a:buChar char="§"/>
            </a:pPr>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13</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Management Strategy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00CC"/>
                </a:solidFill>
              </a:rPr>
              <a:t>7.Implement staff awareness &amp; training program</a:t>
            </a:r>
          </a:p>
          <a:p>
            <a:pPr>
              <a:buFont typeface="Wingdings" pitchFamily="2" charset="2"/>
              <a:buChar char="§"/>
            </a:pPr>
            <a:r>
              <a:rPr lang="en-US" dirty="0" smtClean="0"/>
              <a:t>Management program</a:t>
            </a:r>
          </a:p>
          <a:p>
            <a:pPr>
              <a:buFont typeface="Wingdings" pitchFamily="2" charset="2"/>
              <a:buChar char="§"/>
            </a:pPr>
            <a:r>
              <a:rPr lang="en-US" dirty="0" smtClean="0"/>
              <a:t>Formal training, news letters, posters &amp; publications</a:t>
            </a:r>
          </a:p>
          <a:p>
            <a:pPr>
              <a:buFont typeface="Wingdings" pitchFamily="2" charset="2"/>
              <a:buChar char="§"/>
            </a:pPr>
            <a:r>
              <a:rPr lang="en-US" dirty="0" smtClean="0"/>
              <a:t>Report submission once in a year</a:t>
            </a:r>
          </a:p>
          <a:p>
            <a:pPr>
              <a:buNone/>
            </a:pPr>
            <a:r>
              <a:rPr lang="en-US" b="1" i="1" dirty="0" smtClean="0">
                <a:solidFill>
                  <a:srgbClr val="0000CC"/>
                </a:solidFill>
              </a:rPr>
              <a:t>8. Annual review</a:t>
            </a:r>
          </a:p>
          <a:p>
            <a:pPr>
              <a:buFont typeface="Wingdings" pitchFamily="2" charset="2"/>
              <a:buChar char="§"/>
            </a:pPr>
            <a:r>
              <a:rPr lang="en-US" dirty="0" smtClean="0"/>
              <a:t>Once in a year</a:t>
            </a:r>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b="1" i="1"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14</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Management Strategy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C00000"/>
                </a:solidFill>
              </a:rPr>
              <a:t>Energy Audit</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a:buNone/>
            </a:pPr>
            <a:r>
              <a:rPr lang="en-US" b="1" i="1" dirty="0" smtClean="0">
                <a:solidFill>
                  <a:srgbClr val="0000CC"/>
                </a:solidFill>
              </a:rPr>
              <a:t>What is Energy Audit?????????</a:t>
            </a:r>
          </a:p>
          <a:p>
            <a:r>
              <a:rPr lang="en-US" b="1" i="1" dirty="0">
                <a:solidFill>
                  <a:schemeClr val="accent6">
                    <a:lumMod val="50000"/>
                  </a:schemeClr>
                </a:solidFill>
              </a:rPr>
              <a:t>Energy Audit is the key </a:t>
            </a:r>
            <a:r>
              <a:rPr lang="en-US" dirty="0"/>
              <a:t>to a systematic approach for </a:t>
            </a:r>
            <a:r>
              <a:rPr lang="en-US" b="1" i="1" dirty="0">
                <a:solidFill>
                  <a:schemeClr val="accent6">
                    <a:lumMod val="50000"/>
                  </a:schemeClr>
                </a:solidFill>
              </a:rPr>
              <a:t>decision-making</a:t>
            </a:r>
            <a:r>
              <a:rPr lang="en-US" dirty="0"/>
              <a:t> in the </a:t>
            </a:r>
            <a:r>
              <a:rPr lang="en-US" b="1" i="1" dirty="0">
                <a:solidFill>
                  <a:schemeClr val="accent6">
                    <a:lumMod val="50000"/>
                  </a:schemeClr>
                </a:solidFill>
              </a:rPr>
              <a:t>area of energy management</a:t>
            </a:r>
            <a:r>
              <a:rPr lang="en-US" b="1" i="1" dirty="0" smtClean="0">
                <a:solidFill>
                  <a:schemeClr val="accent6">
                    <a:lumMod val="50000"/>
                  </a:schemeClr>
                </a:solidFill>
              </a:rPr>
              <a:t>.</a:t>
            </a:r>
          </a:p>
          <a:p>
            <a:r>
              <a:rPr lang="en-US" dirty="0" smtClean="0"/>
              <a:t>The verification, monitoring, </a:t>
            </a:r>
            <a:r>
              <a:rPr lang="en-US" dirty="0"/>
              <a:t>and analysis of use of energy including submission of technical report containing </a:t>
            </a:r>
            <a:r>
              <a:rPr lang="en-US" dirty="0" smtClean="0"/>
              <a:t>recommendations for </a:t>
            </a:r>
            <a:r>
              <a:rPr lang="en-US" dirty="0"/>
              <a:t>improving energy efficiency with cost benefit analysis and an action plan </a:t>
            </a:r>
            <a:r>
              <a:rPr lang="en-US" dirty="0" smtClean="0"/>
              <a:t>to reduce </a:t>
            </a:r>
            <a:r>
              <a:rPr lang="en-US" dirty="0"/>
              <a:t>energy </a:t>
            </a:r>
            <a:r>
              <a:rPr lang="en-US" dirty="0" smtClean="0"/>
              <a:t>consumption </a:t>
            </a:r>
            <a:r>
              <a:rPr lang="en-US" b="1" i="1" dirty="0" smtClean="0">
                <a:solidFill>
                  <a:schemeClr val="accent6">
                    <a:lumMod val="50000"/>
                  </a:schemeClr>
                </a:solidFill>
              </a:rPr>
              <a:t>(</a:t>
            </a:r>
            <a:r>
              <a:rPr lang="en-US" b="1" i="1" dirty="0">
                <a:solidFill>
                  <a:schemeClr val="accent6">
                    <a:lumMod val="50000"/>
                  </a:schemeClr>
                </a:solidFill>
              </a:rPr>
              <a:t>Energy Conservation Act, </a:t>
            </a:r>
            <a:r>
              <a:rPr lang="en-US" b="1" i="1" dirty="0" smtClean="0">
                <a:solidFill>
                  <a:schemeClr val="accent6">
                    <a:lumMod val="50000"/>
                  </a:schemeClr>
                </a:solidFill>
              </a:rPr>
              <a:t>2001)</a:t>
            </a:r>
          </a:p>
          <a:p>
            <a:endParaRPr lang="en-US" dirty="0"/>
          </a:p>
        </p:txBody>
      </p:sp>
      <p:sp>
        <p:nvSpPr>
          <p:cNvPr id="5" name="Slide Number Placeholder 4"/>
          <p:cNvSpPr>
            <a:spLocks noGrp="1"/>
          </p:cNvSpPr>
          <p:nvPr>
            <p:ph type="sldNum" sz="quarter" idx="12"/>
          </p:nvPr>
        </p:nvSpPr>
        <p:spPr/>
        <p:txBody>
          <a:bodyPr/>
          <a:lstStyle/>
          <a:p>
            <a:fld id="{63F6364C-5E98-4953-9B67-EF2B53DD04A5}" type="slidenum">
              <a:rPr lang="en-US" smtClean="0"/>
              <a:pPr/>
              <a:t>15</a:t>
            </a:fld>
            <a:endParaRPr lang="en-US"/>
          </a:p>
        </p:txBody>
      </p:sp>
      <p:pic>
        <p:nvPicPr>
          <p:cNvPr id="8" name="Picture 2"/>
          <p:cNvPicPr>
            <a:picLocks noChangeAspect="1" noChangeArrowheads="1"/>
          </p:cNvPicPr>
          <p:nvPr/>
        </p:nvPicPr>
        <p:blipFill>
          <a:blip r:embed="rId2"/>
          <a:srcRect/>
          <a:stretch>
            <a:fillRect/>
          </a:stretch>
        </p:blipFill>
        <p:spPr bwMode="auto">
          <a:xfrm>
            <a:off x="7056048" y="152400"/>
            <a:ext cx="1783152" cy="156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876800"/>
          </a:xfrm>
        </p:spPr>
        <p:txBody>
          <a:bodyPr>
            <a:normAutofit fontScale="85000" lnSpcReduction="20000"/>
          </a:bodyPr>
          <a:lstStyle/>
          <a:p>
            <a:pPr>
              <a:buNone/>
            </a:pPr>
            <a:r>
              <a:rPr lang="en-US" b="1" i="1" dirty="0" smtClean="0">
                <a:solidFill>
                  <a:srgbClr val="0000CC"/>
                </a:solidFill>
              </a:rPr>
              <a:t>What is Energy Audit?????????</a:t>
            </a:r>
          </a:p>
          <a:p>
            <a:r>
              <a:rPr lang="en-US" sz="3000" dirty="0" smtClean="0">
                <a:latin typeface="Lucida Sans" pitchFamily="34" charset="0"/>
              </a:rPr>
              <a:t>Energy Audit is the key to a systematic approach for decision making in the area of energy management.</a:t>
            </a:r>
          </a:p>
          <a:p>
            <a:pPr algn="just"/>
            <a:r>
              <a:rPr lang="en-US" sz="3000" dirty="0" smtClean="0">
                <a:latin typeface="Lucida Sans" pitchFamily="34" charset="0"/>
              </a:rPr>
              <a:t>It enables breaking down the total energy consumption into all its components and helps in </a:t>
            </a:r>
            <a:r>
              <a:rPr lang="en-US" sz="3500" b="1" i="1" dirty="0" smtClean="0">
                <a:solidFill>
                  <a:srgbClr val="00B050"/>
                </a:solidFill>
              </a:rPr>
              <a:t>identifying the area where maximum savings can be achieved</a:t>
            </a:r>
            <a:r>
              <a:rPr lang="en-US" sz="3000" dirty="0" smtClean="0">
                <a:latin typeface="Lucida Sans" pitchFamily="34" charset="0"/>
              </a:rPr>
              <a:t>. It also establishes the base from which the extent of those savings can be measured.</a:t>
            </a:r>
          </a:p>
          <a:p>
            <a:pPr algn="just"/>
            <a:r>
              <a:rPr lang="en-US" sz="2800" dirty="0" smtClean="0">
                <a:latin typeface="Lucida Sans" pitchFamily="34" charset="0"/>
              </a:rPr>
              <a:t>The primary objective of energy audit is to </a:t>
            </a:r>
            <a:r>
              <a:rPr lang="en-US" sz="3300" b="1" i="1" dirty="0" smtClean="0">
                <a:solidFill>
                  <a:schemeClr val="accent6">
                    <a:lumMod val="50000"/>
                  </a:schemeClr>
                </a:solidFill>
              </a:rPr>
              <a:t>determine ways to reduce energy consumption per unit</a:t>
            </a:r>
            <a:r>
              <a:rPr lang="en-US" sz="2800" dirty="0" smtClean="0">
                <a:latin typeface="Lucida Sans" pitchFamily="34" charset="0"/>
              </a:rPr>
              <a:t> of product output or to lower operating costs.</a:t>
            </a:r>
          </a:p>
          <a:p>
            <a:pPr algn="just"/>
            <a:endParaRPr lang="en-US" sz="3000" dirty="0" smtClean="0">
              <a:latin typeface="Lucida Sans" pitchFamily="34" charset="0"/>
            </a:endParaRPr>
          </a:p>
          <a:p>
            <a:endParaRPr lang="en-US" sz="3000" dirty="0" smtClean="0">
              <a:latin typeface="Lucida Sans" pitchFamily="34" charset="0"/>
            </a:endParaRPr>
          </a:p>
          <a:p>
            <a:endParaRPr lang="en-US" b="1" i="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16</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i="1" dirty="0" smtClean="0">
                <a:solidFill>
                  <a:srgbClr val="0000CC"/>
                </a:solidFill>
              </a:rPr>
              <a:t>Need for Energy Audit</a:t>
            </a:r>
          </a:p>
          <a:p>
            <a:r>
              <a:rPr lang="en-US" dirty="0" smtClean="0"/>
              <a:t>To minimize the cost of energy</a:t>
            </a:r>
          </a:p>
          <a:p>
            <a:r>
              <a:rPr lang="en-US" dirty="0" smtClean="0"/>
              <a:t>To minimize the operational cost</a:t>
            </a:r>
          </a:p>
          <a:p>
            <a:r>
              <a:rPr lang="en-US" dirty="0" smtClean="0"/>
              <a:t>To minimize the cost for repair &amp; reconstruction</a:t>
            </a:r>
          </a:p>
          <a:p>
            <a:r>
              <a:rPr lang="en-US" dirty="0" smtClean="0"/>
              <a:t>To increase the quality of environment that contribute to increased work productivity</a:t>
            </a:r>
          </a:p>
          <a:p>
            <a:r>
              <a:rPr lang="en-US" dirty="0" smtClean="0"/>
              <a:t>Preventive measure for energy wastage</a:t>
            </a:r>
            <a:endParaRPr lang="en-US" dirty="0"/>
          </a:p>
          <a:p>
            <a:r>
              <a:rPr lang="en-US" dirty="0" smtClean="0"/>
              <a:t>Maintenance </a:t>
            </a:r>
            <a:r>
              <a:rPr lang="en-US" dirty="0"/>
              <a:t>and quality control </a:t>
            </a:r>
            <a:r>
              <a:rPr lang="en-US" dirty="0" err="1" smtClean="0"/>
              <a:t>programmes</a:t>
            </a:r>
            <a:endParaRPr lang="en-US" dirty="0" smtClean="0"/>
          </a:p>
          <a:p>
            <a:r>
              <a:rPr lang="en-US" dirty="0"/>
              <a:t>The primary objective of Energy Audit is to </a:t>
            </a:r>
            <a:r>
              <a:rPr lang="en-US" b="1" i="1" dirty="0">
                <a:solidFill>
                  <a:schemeClr val="accent6">
                    <a:lumMod val="50000"/>
                  </a:schemeClr>
                </a:solidFill>
              </a:rPr>
              <a:t>determine ways to reduce energy </a:t>
            </a:r>
            <a:r>
              <a:rPr lang="en-US" b="1" i="1" dirty="0" smtClean="0">
                <a:solidFill>
                  <a:schemeClr val="accent6">
                    <a:lumMod val="50000"/>
                  </a:schemeClr>
                </a:solidFill>
              </a:rPr>
              <a:t>consumption per </a:t>
            </a:r>
            <a:r>
              <a:rPr lang="en-US" b="1" i="1" dirty="0">
                <a:solidFill>
                  <a:schemeClr val="accent6">
                    <a:lumMod val="50000"/>
                  </a:schemeClr>
                </a:solidFill>
              </a:rPr>
              <a:t>unit of product output</a:t>
            </a:r>
            <a:r>
              <a:rPr lang="en-US" dirty="0"/>
              <a:t> or to lower operating costs.</a:t>
            </a:r>
          </a:p>
        </p:txBody>
      </p:sp>
      <p:sp>
        <p:nvSpPr>
          <p:cNvPr id="6" name="Slide Number Placeholder 5"/>
          <p:cNvSpPr>
            <a:spLocks noGrp="1"/>
          </p:cNvSpPr>
          <p:nvPr>
            <p:ph type="sldNum" sz="quarter" idx="12"/>
          </p:nvPr>
        </p:nvSpPr>
        <p:spPr/>
        <p:txBody>
          <a:bodyPr/>
          <a:lstStyle/>
          <a:p>
            <a:fld id="{63F6364C-5E98-4953-9B67-EF2B53DD04A5}" type="slidenum">
              <a:rPr lang="en-US" smtClean="0"/>
              <a:pPr/>
              <a:t>17</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105400"/>
          </a:xfrm>
        </p:spPr>
        <p:txBody>
          <a:bodyPr>
            <a:normAutofit fontScale="77500" lnSpcReduction="20000"/>
          </a:bodyPr>
          <a:lstStyle/>
          <a:p>
            <a:pPr>
              <a:buNone/>
            </a:pPr>
            <a:r>
              <a:rPr lang="en-US" b="1" i="1" dirty="0" smtClean="0">
                <a:solidFill>
                  <a:srgbClr val="0000CC"/>
                </a:solidFill>
              </a:rPr>
              <a:t>Need for Energy Audit</a:t>
            </a:r>
          </a:p>
          <a:p>
            <a:r>
              <a:rPr lang="en-US" dirty="0" smtClean="0"/>
              <a:t>Helps to understand more about the ways energy and fuel are used in any industry.</a:t>
            </a:r>
          </a:p>
          <a:p>
            <a:r>
              <a:rPr lang="en-US" dirty="0" smtClean="0"/>
              <a:t>Help in identifying the areas where waste can occur &amp; where scope for improvement exists.</a:t>
            </a:r>
          </a:p>
          <a:p>
            <a:r>
              <a:rPr lang="en-US" dirty="0" smtClean="0"/>
              <a:t>Positive orientation to cost reduction.</a:t>
            </a:r>
          </a:p>
          <a:p>
            <a:r>
              <a:rPr lang="en-US" dirty="0" smtClean="0"/>
              <a:t>Preventive maintenance &amp; quality control programs</a:t>
            </a:r>
          </a:p>
          <a:p>
            <a:r>
              <a:rPr lang="en-US" dirty="0" smtClean="0"/>
              <a:t>Check the variation of energy cost.</a:t>
            </a:r>
          </a:p>
          <a:p>
            <a:r>
              <a:rPr lang="en-US" dirty="0" smtClean="0"/>
              <a:t>Reliability of energy supply</a:t>
            </a:r>
          </a:p>
          <a:p>
            <a:r>
              <a:rPr lang="en-US" dirty="0" smtClean="0"/>
              <a:t>Identify energy conservation techniques.</a:t>
            </a:r>
          </a:p>
          <a:p>
            <a:r>
              <a:rPr lang="en-US" dirty="0" smtClean="0"/>
              <a:t>Finding the feasible solution for energy wastage</a:t>
            </a:r>
          </a:p>
          <a:p>
            <a:r>
              <a:rPr lang="en-US" dirty="0" smtClean="0"/>
              <a:t>Energy auditing provide </a:t>
            </a:r>
            <a:r>
              <a:rPr lang="en-US" b="1" i="1" dirty="0" smtClean="0">
                <a:solidFill>
                  <a:schemeClr val="accent6">
                    <a:lumMod val="50000"/>
                  </a:schemeClr>
                </a:solidFill>
              </a:rPr>
              <a:t>‘benchmark’ </a:t>
            </a:r>
            <a:r>
              <a:rPr lang="en-US" dirty="0" smtClean="0"/>
              <a:t>for managing energy in the organization</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18</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i="1" dirty="0" smtClean="0">
                <a:solidFill>
                  <a:srgbClr val="0000CC"/>
                </a:solidFill>
              </a:rPr>
              <a:t>Types of Energy Audit- </a:t>
            </a:r>
            <a:r>
              <a:rPr lang="en-US" i="1" dirty="0" smtClean="0"/>
              <a:t>Depending upon function &amp; type of industry, Depth to which final audit is needed, potential &amp; magnitude of cost reduction desired</a:t>
            </a:r>
          </a:p>
          <a:p>
            <a:pPr>
              <a:lnSpc>
                <a:spcPct val="200000"/>
              </a:lnSpc>
              <a:buNone/>
            </a:pPr>
            <a:r>
              <a:rPr lang="en-US" b="1" i="1" dirty="0" smtClean="0">
                <a:solidFill>
                  <a:schemeClr val="accent6">
                    <a:lumMod val="50000"/>
                  </a:schemeClr>
                </a:solidFill>
              </a:rPr>
              <a:t>1.Preliminary Energy Audit</a:t>
            </a:r>
          </a:p>
          <a:p>
            <a:pPr>
              <a:lnSpc>
                <a:spcPct val="200000"/>
              </a:lnSpc>
              <a:buNone/>
            </a:pPr>
            <a:r>
              <a:rPr lang="en-US" b="1" i="1" dirty="0" smtClean="0">
                <a:solidFill>
                  <a:schemeClr val="accent6">
                    <a:lumMod val="50000"/>
                  </a:schemeClr>
                </a:solidFill>
              </a:rPr>
              <a:t>2.Plant Survey or Mini Audit</a:t>
            </a:r>
          </a:p>
          <a:p>
            <a:pPr>
              <a:lnSpc>
                <a:spcPct val="200000"/>
              </a:lnSpc>
              <a:buNone/>
            </a:pPr>
            <a:r>
              <a:rPr lang="en-US" b="1" i="1" dirty="0" smtClean="0">
                <a:solidFill>
                  <a:schemeClr val="accent6">
                    <a:lumMod val="50000"/>
                  </a:schemeClr>
                </a:solidFill>
              </a:rPr>
              <a:t>3.Detailed Energy Audit or Maxi Audit</a:t>
            </a:r>
            <a:endParaRPr lang="en-US" b="1" i="1" dirty="0">
              <a:solidFill>
                <a:schemeClr val="accent6">
                  <a:lumMod val="50000"/>
                </a:schemeClr>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19</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cxnSp>
        <p:nvCxnSpPr>
          <p:cNvPr id="9" name="Straight Connector 8"/>
          <p:cNvCxnSpPr/>
          <p:nvPr/>
        </p:nvCxnSpPr>
        <p:spPr>
          <a:xfrm rot="16200000" flipH="1">
            <a:off x="5600700" y="5448300"/>
            <a:ext cx="2133600"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29400" y="4419600"/>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57536" y="5562600"/>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05600" y="6553200"/>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62800" y="4202668"/>
            <a:ext cx="1157068" cy="461665"/>
          </a:xfrm>
          <a:prstGeom prst="rect">
            <a:avLst/>
          </a:prstGeom>
          <a:noFill/>
        </p:spPr>
        <p:txBody>
          <a:bodyPr wrap="square" rtlCol="0">
            <a:spAutoFit/>
          </a:bodyPr>
          <a:lstStyle/>
          <a:p>
            <a:r>
              <a:rPr lang="en-US" sz="2400" b="1" dirty="0" smtClean="0">
                <a:solidFill>
                  <a:srgbClr val="0000CC"/>
                </a:solidFill>
              </a:rPr>
              <a:t>Phase I</a:t>
            </a:r>
            <a:endParaRPr lang="en-US" sz="2400" b="1" dirty="0">
              <a:solidFill>
                <a:srgbClr val="0000CC"/>
              </a:solidFill>
            </a:endParaRPr>
          </a:p>
        </p:txBody>
      </p:sp>
      <p:sp>
        <p:nvSpPr>
          <p:cNvPr id="16" name="TextBox 15"/>
          <p:cNvSpPr txBox="1"/>
          <p:nvPr/>
        </p:nvSpPr>
        <p:spPr>
          <a:xfrm>
            <a:off x="7239000" y="5334000"/>
            <a:ext cx="1371600" cy="461665"/>
          </a:xfrm>
          <a:prstGeom prst="rect">
            <a:avLst/>
          </a:prstGeom>
          <a:noFill/>
        </p:spPr>
        <p:txBody>
          <a:bodyPr wrap="square" rtlCol="0">
            <a:spAutoFit/>
          </a:bodyPr>
          <a:lstStyle/>
          <a:p>
            <a:r>
              <a:rPr lang="en-US" sz="2400" b="1" dirty="0" smtClean="0">
                <a:solidFill>
                  <a:srgbClr val="0000CC"/>
                </a:solidFill>
              </a:rPr>
              <a:t>Phase II</a:t>
            </a:r>
            <a:endParaRPr lang="en-US" sz="2400" b="1" dirty="0">
              <a:solidFill>
                <a:srgbClr val="0000CC"/>
              </a:solidFill>
            </a:endParaRPr>
          </a:p>
        </p:txBody>
      </p:sp>
      <p:sp>
        <p:nvSpPr>
          <p:cNvPr id="17" name="TextBox 16"/>
          <p:cNvSpPr txBox="1"/>
          <p:nvPr/>
        </p:nvSpPr>
        <p:spPr>
          <a:xfrm>
            <a:off x="7239000" y="6396335"/>
            <a:ext cx="1447800" cy="461665"/>
          </a:xfrm>
          <a:prstGeom prst="rect">
            <a:avLst/>
          </a:prstGeom>
          <a:noFill/>
        </p:spPr>
        <p:txBody>
          <a:bodyPr wrap="square" rtlCol="0">
            <a:spAutoFit/>
          </a:bodyPr>
          <a:lstStyle/>
          <a:p>
            <a:r>
              <a:rPr lang="en-US" sz="2400" b="1" dirty="0" smtClean="0">
                <a:solidFill>
                  <a:srgbClr val="0000CC"/>
                </a:solidFill>
              </a:rPr>
              <a:t>Phase III</a:t>
            </a:r>
            <a:endParaRPr lang="en-US" sz="2400" b="1" dirty="0">
              <a:solidFill>
                <a:srgbClr val="0000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C00000"/>
                </a:solidFill>
              </a:rPr>
              <a:t>Syllabus- unit 3</a:t>
            </a:r>
            <a:endParaRPr lang="en-US" b="1" dirty="0">
              <a:solidFill>
                <a:srgbClr val="C00000"/>
              </a:solidFill>
            </a:endParaRPr>
          </a:p>
        </p:txBody>
      </p:sp>
      <p:sp>
        <p:nvSpPr>
          <p:cNvPr id="3" name="Content Placeholder 2"/>
          <p:cNvSpPr>
            <a:spLocks noGrp="1"/>
          </p:cNvSpPr>
          <p:nvPr>
            <p:ph idx="1"/>
          </p:nvPr>
        </p:nvSpPr>
        <p:spPr/>
        <p:txBody>
          <a:bodyPr>
            <a:normAutofit/>
          </a:bodyPr>
          <a:lstStyle/>
          <a:p>
            <a:pPr>
              <a:buNone/>
            </a:pPr>
            <a:r>
              <a:rPr lang="en-US" b="1" dirty="0">
                <a:solidFill>
                  <a:srgbClr val="0000CC"/>
                </a:solidFill>
              </a:rPr>
              <a:t>ENERGY </a:t>
            </a:r>
            <a:r>
              <a:rPr lang="en-US" b="1" dirty="0" smtClean="0">
                <a:solidFill>
                  <a:srgbClr val="0000CC"/>
                </a:solidFill>
              </a:rPr>
              <a:t>AUDITING </a:t>
            </a:r>
          </a:p>
          <a:p>
            <a:pPr algn="just">
              <a:buNone/>
            </a:pPr>
            <a:r>
              <a:rPr lang="en-US" b="1" dirty="0" smtClean="0">
                <a:latin typeface="Courier New" pitchFamily="49" charset="0"/>
                <a:cs typeface="Courier New" pitchFamily="49" charset="0"/>
              </a:rPr>
              <a:t>Introduction</a:t>
            </a:r>
            <a:r>
              <a:rPr lang="en-US" b="1" dirty="0">
                <a:latin typeface="Courier New" pitchFamily="49" charset="0"/>
                <a:cs typeface="Courier New" pitchFamily="49" charset="0"/>
              </a:rPr>
              <a:t>, Elements of </a:t>
            </a:r>
            <a:r>
              <a:rPr lang="en-US" b="1" dirty="0" smtClean="0">
                <a:latin typeface="Courier New" pitchFamily="49" charset="0"/>
                <a:cs typeface="Courier New" pitchFamily="49" charset="0"/>
              </a:rPr>
              <a:t>energy </a:t>
            </a:r>
          </a:p>
          <a:p>
            <a:pPr algn="just">
              <a:buNone/>
            </a:pPr>
            <a:r>
              <a:rPr lang="en-US" b="1" dirty="0" smtClean="0">
                <a:latin typeface="Courier New" pitchFamily="49" charset="0"/>
                <a:cs typeface="Courier New" pitchFamily="49" charset="0"/>
              </a:rPr>
              <a:t>audits, energy use profiles, </a:t>
            </a:r>
          </a:p>
          <a:p>
            <a:pPr algn="just">
              <a:buNone/>
            </a:pPr>
            <a:r>
              <a:rPr lang="en-US" b="1" dirty="0" smtClean="0">
                <a:latin typeface="Courier New" pitchFamily="49" charset="0"/>
                <a:cs typeface="Courier New" pitchFamily="49" charset="0"/>
              </a:rPr>
              <a:t>measurements in energy audits,</a:t>
            </a:r>
          </a:p>
          <a:p>
            <a:pPr algn="just">
              <a:buNone/>
            </a:pPr>
            <a:r>
              <a:rPr lang="en-US" b="1" dirty="0" smtClean="0">
                <a:latin typeface="Courier New" pitchFamily="49" charset="0"/>
                <a:cs typeface="Courier New" pitchFamily="49" charset="0"/>
              </a:rPr>
              <a:t>presentation </a:t>
            </a:r>
            <a:r>
              <a:rPr lang="en-US" b="1" dirty="0">
                <a:latin typeface="Courier New" pitchFamily="49" charset="0"/>
                <a:cs typeface="Courier New" pitchFamily="49" charset="0"/>
              </a:rPr>
              <a:t>of energy </a:t>
            </a:r>
            <a:r>
              <a:rPr lang="en-US" b="1" dirty="0" smtClean="0">
                <a:latin typeface="Courier New" pitchFamily="49" charset="0"/>
                <a:cs typeface="Courier New" pitchFamily="49" charset="0"/>
              </a:rPr>
              <a:t>audit</a:t>
            </a:r>
          </a:p>
          <a:p>
            <a:pPr algn="just">
              <a:buNone/>
            </a:pPr>
            <a:r>
              <a:rPr lang="en-US" b="1" dirty="0" smtClean="0">
                <a:latin typeface="Courier New" pitchFamily="49" charset="0"/>
                <a:cs typeface="Courier New" pitchFamily="49" charset="0"/>
              </a:rPr>
              <a:t>results.                   </a:t>
            </a:r>
            <a:r>
              <a:rPr lang="en-US" b="1" i="1" dirty="0" smtClean="0">
                <a:solidFill>
                  <a:srgbClr val="0000CC"/>
                </a:solidFill>
              </a:rPr>
              <a:t>8 </a:t>
            </a:r>
            <a:r>
              <a:rPr lang="en-US" b="1" i="1" dirty="0">
                <a:solidFill>
                  <a:srgbClr val="0000CC"/>
                </a:solidFill>
              </a:rPr>
              <a:t>Hours</a:t>
            </a:r>
            <a:endParaRPr lang="en-US" i="1" dirty="0">
              <a:solidFill>
                <a:srgbClr val="0000CC"/>
              </a:solidFill>
            </a:endParaRPr>
          </a:p>
          <a:p>
            <a:pPr algn="just">
              <a:buNone/>
            </a:pPr>
            <a:endParaRPr lang="en-US" b="1" dirty="0" smtClean="0">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lstStyle/>
          <a:p>
            <a:fld id="{79CFF3C7-1419-4337-BC70-4118B93240E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800600"/>
          </a:xfrm>
        </p:spPr>
        <p:txBody>
          <a:bodyPr>
            <a:normAutofit/>
          </a:bodyPr>
          <a:lstStyle/>
          <a:p>
            <a:pPr>
              <a:buNone/>
            </a:pPr>
            <a:r>
              <a:rPr lang="en-US" b="1" i="1" dirty="0" smtClean="0">
                <a:solidFill>
                  <a:srgbClr val="0000CC"/>
                </a:solidFill>
              </a:rPr>
              <a:t>Types of Energy Audit-</a:t>
            </a:r>
          </a:p>
          <a:p>
            <a:pPr marL="514350" indent="-514350">
              <a:buAutoNum type="arabicPeriod"/>
            </a:pPr>
            <a:r>
              <a:rPr lang="en-US" b="1" i="1" dirty="0" smtClean="0">
                <a:solidFill>
                  <a:schemeClr val="accent6">
                    <a:lumMod val="50000"/>
                  </a:schemeClr>
                </a:solidFill>
              </a:rPr>
              <a:t>Preliminary Energy Audit</a:t>
            </a:r>
          </a:p>
          <a:p>
            <a:pPr marL="514350" lvl="1" indent="-514350">
              <a:buFont typeface="Arial" pitchFamily="34" charset="0"/>
              <a:buChar char="•"/>
            </a:pPr>
            <a:r>
              <a:rPr lang="en-US" sz="2200" dirty="0" smtClean="0"/>
              <a:t>Usually takes </a:t>
            </a:r>
            <a:r>
              <a:rPr lang="en-US" sz="2200" b="1" i="1" dirty="0" smtClean="0">
                <a:solidFill>
                  <a:srgbClr val="00B050"/>
                </a:solidFill>
              </a:rPr>
              <a:t>one to three days </a:t>
            </a:r>
            <a:r>
              <a:rPr lang="en-US" sz="2200" dirty="0" smtClean="0"/>
              <a:t>depending upon the complexity of plant.</a:t>
            </a:r>
          </a:p>
          <a:p>
            <a:pPr marL="514350" lvl="1" indent="-514350">
              <a:buFont typeface="Arial" pitchFamily="34" charset="0"/>
              <a:buChar char="•"/>
            </a:pPr>
            <a:r>
              <a:rPr lang="en-US" sz="2200" dirty="0" smtClean="0"/>
              <a:t>Performed by a </a:t>
            </a:r>
            <a:r>
              <a:rPr lang="en-US" sz="2200" b="1" i="1" dirty="0" smtClean="0">
                <a:solidFill>
                  <a:srgbClr val="00B050"/>
                </a:solidFill>
              </a:rPr>
              <a:t>quick walkthrough </a:t>
            </a:r>
            <a:r>
              <a:rPr lang="en-US" sz="2200" dirty="0" smtClean="0"/>
              <a:t>of the facilities and by analyzing utility and fuel bills.</a:t>
            </a:r>
          </a:p>
          <a:p>
            <a:pPr marL="514350" lvl="1" indent="-514350">
              <a:buFont typeface="Arial" pitchFamily="34" charset="0"/>
              <a:buChar char="•"/>
            </a:pPr>
            <a:r>
              <a:rPr lang="en-US" sz="2200" b="1" i="1" dirty="0" smtClean="0">
                <a:solidFill>
                  <a:srgbClr val="00B050"/>
                </a:solidFill>
              </a:rPr>
              <a:t>Visual inspection </a:t>
            </a:r>
            <a:r>
              <a:rPr lang="en-US" sz="2200" dirty="0" smtClean="0"/>
              <a:t>is made to determine broad </a:t>
            </a:r>
            <a:r>
              <a:rPr lang="en-US" sz="2200" b="1" i="1" dirty="0" smtClean="0">
                <a:solidFill>
                  <a:srgbClr val="00B050"/>
                </a:solidFill>
              </a:rPr>
              <a:t>energy saving opportunities </a:t>
            </a:r>
            <a:r>
              <a:rPr lang="en-US" sz="2200" dirty="0" smtClean="0"/>
              <a:t>and to establish the need for a more detailed analysis.</a:t>
            </a:r>
          </a:p>
          <a:p>
            <a:pPr marL="514350" lvl="1" indent="-514350">
              <a:buFont typeface="Arial" pitchFamily="34" charset="0"/>
              <a:buChar char="•"/>
            </a:pPr>
            <a:r>
              <a:rPr lang="en-US" sz="2200" dirty="0" smtClean="0"/>
              <a:t>Focuses on major energy supplies and demands, accounting for about 60 – 70% of total energy requirements.</a:t>
            </a:r>
          </a:p>
          <a:p>
            <a:pPr marL="514350" indent="-514350"/>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20</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b="1" i="1" dirty="0" smtClean="0">
                <a:solidFill>
                  <a:srgbClr val="0000CC"/>
                </a:solidFill>
              </a:rPr>
              <a:t>Types of Energy Audit-</a:t>
            </a:r>
          </a:p>
          <a:p>
            <a:pPr>
              <a:buNone/>
            </a:pPr>
            <a:r>
              <a:rPr lang="en-US" b="1" i="1" dirty="0" smtClean="0">
                <a:solidFill>
                  <a:schemeClr val="accent6">
                    <a:lumMod val="50000"/>
                  </a:schemeClr>
                </a:solidFill>
              </a:rPr>
              <a:t>1.Preliminary Energy Audit contd..</a:t>
            </a:r>
          </a:p>
          <a:p>
            <a:r>
              <a:rPr lang="en-US" dirty="0" smtClean="0"/>
              <a:t>Establish </a:t>
            </a:r>
            <a:r>
              <a:rPr lang="en-US" b="1" i="1" dirty="0" smtClean="0">
                <a:solidFill>
                  <a:srgbClr val="00B050"/>
                </a:solidFill>
              </a:rPr>
              <a:t>energy consumption </a:t>
            </a:r>
            <a:r>
              <a:rPr lang="en-US" dirty="0" smtClean="0"/>
              <a:t>in the organization</a:t>
            </a:r>
          </a:p>
          <a:p>
            <a:r>
              <a:rPr lang="en-US" dirty="0" smtClean="0"/>
              <a:t>Estimate the </a:t>
            </a:r>
            <a:r>
              <a:rPr lang="en-US" b="1" i="1" dirty="0" smtClean="0">
                <a:solidFill>
                  <a:srgbClr val="00B050"/>
                </a:solidFill>
              </a:rPr>
              <a:t>scope of saving</a:t>
            </a:r>
          </a:p>
          <a:p>
            <a:r>
              <a:rPr lang="en-US" dirty="0" smtClean="0"/>
              <a:t>Identify the most likely &amp; the easiest areas for attention</a:t>
            </a:r>
          </a:p>
          <a:p>
            <a:r>
              <a:rPr lang="en-US" dirty="0" smtClean="0"/>
              <a:t>Identify immediate improvement/saving</a:t>
            </a:r>
          </a:p>
          <a:p>
            <a:r>
              <a:rPr lang="en-US" dirty="0" smtClean="0"/>
              <a:t>Set reference point</a:t>
            </a:r>
          </a:p>
          <a:p>
            <a:r>
              <a:rPr lang="en-US" dirty="0" smtClean="0"/>
              <a:t>Identify areas for more detailed study/measurement</a:t>
            </a:r>
          </a:p>
          <a:p>
            <a:r>
              <a:rPr lang="en-US" dirty="0" smtClean="0"/>
              <a:t>Existing data/preliminary data collection</a:t>
            </a:r>
          </a:p>
          <a:p>
            <a:pPr>
              <a:buNone/>
            </a:pPr>
            <a:endParaRPr lang="en-US" b="1" i="1" dirty="0" smtClean="0">
              <a:solidFill>
                <a:schemeClr val="accent6">
                  <a:lumMod val="50000"/>
                </a:schemeClr>
              </a:solidFill>
            </a:endParaRPr>
          </a:p>
          <a:p>
            <a:pPr>
              <a:buNone/>
            </a:pPr>
            <a:endParaRPr lang="en-US" b="1" i="1" dirty="0" smtClean="0">
              <a:solidFill>
                <a:schemeClr val="accent6">
                  <a:lumMod val="50000"/>
                </a:schemeClr>
              </a:solidFill>
            </a:endParaRPr>
          </a:p>
          <a:p>
            <a:pPr>
              <a:buNone/>
            </a:pPr>
            <a:endParaRPr lang="en-US" b="1" i="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21</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i="1" dirty="0" smtClean="0">
                <a:solidFill>
                  <a:schemeClr val="accent6">
                    <a:lumMod val="50000"/>
                  </a:schemeClr>
                </a:solidFill>
              </a:rPr>
              <a:t>2. Plant Survey or Mini Audit</a:t>
            </a:r>
          </a:p>
          <a:p>
            <a:pPr marL="342900" lvl="1" indent="-342900">
              <a:buFont typeface="Arial" pitchFamily="34" charset="0"/>
              <a:buChar char="•"/>
            </a:pPr>
            <a:r>
              <a:rPr lang="en-US" dirty="0" smtClean="0"/>
              <a:t>Involves </a:t>
            </a:r>
            <a:r>
              <a:rPr lang="en-US" b="1" i="1" dirty="0" smtClean="0">
                <a:solidFill>
                  <a:srgbClr val="00B050"/>
                </a:solidFill>
              </a:rPr>
              <a:t>identifying obvious energy wastage </a:t>
            </a:r>
            <a:r>
              <a:rPr lang="en-US" dirty="0" smtClean="0"/>
              <a:t>situations</a:t>
            </a:r>
          </a:p>
          <a:p>
            <a:pPr marL="342900" lvl="1" indent="-342900">
              <a:buFont typeface="Arial" pitchFamily="34" charset="0"/>
              <a:buChar char="•"/>
            </a:pPr>
            <a:r>
              <a:rPr lang="en-US" b="1" i="1" dirty="0" smtClean="0">
                <a:solidFill>
                  <a:srgbClr val="00B050"/>
                </a:solidFill>
              </a:rPr>
              <a:t>Recommending measures </a:t>
            </a:r>
            <a:r>
              <a:rPr lang="en-US" dirty="0" smtClean="0"/>
              <a:t>through improved operation &amp; maintenance (O&amp;M) practices.</a:t>
            </a:r>
          </a:p>
          <a:p>
            <a:pPr marL="342900" lvl="1" indent="-342900">
              <a:buFont typeface="Arial" pitchFamily="34" charset="0"/>
              <a:buChar char="•"/>
            </a:pPr>
            <a:r>
              <a:rPr lang="en-US" dirty="0" smtClean="0"/>
              <a:t>Requires </a:t>
            </a:r>
            <a:r>
              <a:rPr lang="en-US" b="1" i="1" dirty="0" smtClean="0">
                <a:solidFill>
                  <a:srgbClr val="00B050"/>
                </a:solidFill>
              </a:rPr>
              <a:t>tests and measurements </a:t>
            </a:r>
            <a:r>
              <a:rPr lang="en-US" dirty="0" smtClean="0"/>
              <a:t>to quantify energy uses and losses.</a:t>
            </a:r>
          </a:p>
          <a:p>
            <a:pPr marL="342900" lvl="1" indent="-342900">
              <a:buFont typeface="Arial" pitchFamily="34" charset="0"/>
              <a:buChar char="•"/>
            </a:pPr>
            <a:r>
              <a:rPr lang="en-US" dirty="0" smtClean="0"/>
              <a:t>Involves recommending </a:t>
            </a:r>
            <a:r>
              <a:rPr lang="en-US" b="1" i="1" dirty="0" smtClean="0">
                <a:solidFill>
                  <a:srgbClr val="00B050"/>
                </a:solidFill>
              </a:rPr>
              <a:t>energy management opportunities</a:t>
            </a:r>
            <a:r>
              <a:rPr lang="en-US" dirty="0" smtClean="0"/>
              <a:t> (</a:t>
            </a:r>
            <a:r>
              <a:rPr lang="en-US" dirty="0" err="1" smtClean="0"/>
              <a:t>e.m.o’s</a:t>
            </a:r>
            <a:r>
              <a:rPr lang="en-US" dirty="0" smtClean="0"/>
              <a:t>) which require </a:t>
            </a:r>
            <a:r>
              <a:rPr lang="en-US" b="1" i="1" dirty="0" smtClean="0">
                <a:solidFill>
                  <a:srgbClr val="00B050"/>
                </a:solidFill>
              </a:rPr>
              <a:t>minor expense and major capital investments.</a:t>
            </a:r>
          </a:p>
          <a:p>
            <a:pPr marL="342900" lvl="1" indent="-342900">
              <a:buFont typeface="Arial" pitchFamily="34" charset="0"/>
              <a:buChar char="•"/>
            </a:pPr>
            <a:endParaRPr lang="en-US" dirty="0" smtClean="0"/>
          </a:p>
          <a:p>
            <a:pPr marL="342900" lvl="1" indent="-342900">
              <a:buFont typeface="Arial" pitchFamily="34" charset="0"/>
              <a:buChar char="•"/>
            </a:pPr>
            <a:endParaRPr lang="en-US" dirty="0" smtClean="0"/>
          </a:p>
          <a:p>
            <a:endParaRPr lang="en-US" dirty="0" smtClean="0"/>
          </a:p>
          <a:p>
            <a:endParaRPr lang="en-US" b="1" i="1"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22</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a:t>
            </a:r>
          </a:p>
          <a:p>
            <a:pPr marL="342900" lvl="2" indent="-342900"/>
            <a:r>
              <a:rPr lang="en-US" dirty="0" smtClean="0"/>
              <a:t>Consists of </a:t>
            </a:r>
            <a:r>
              <a:rPr lang="en-US" b="1" i="1" dirty="0" smtClean="0">
                <a:solidFill>
                  <a:srgbClr val="00B050"/>
                </a:solidFill>
              </a:rPr>
              <a:t>recording complete energy use data for every item/ process over a fixed period of time </a:t>
            </a:r>
            <a:r>
              <a:rPr lang="en-US" dirty="0" smtClean="0"/>
              <a:t>and calculating energy balances and efficiencies.</a:t>
            </a:r>
          </a:p>
          <a:p>
            <a:pPr marL="342900" lvl="2" indent="-342900"/>
            <a:r>
              <a:rPr lang="en-US" dirty="0" smtClean="0"/>
              <a:t>Portable measuring/ monitoring instruments needed.</a:t>
            </a:r>
          </a:p>
          <a:p>
            <a:pPr marL="342900" lvl="2" indent="-342900"/>
            <a:r>
              <a:rPr lang="en-US" dirty="0" smtClean="0"/>
              <a:t>Includes </a:t>
            </a:r>
            <a:r>
              <a:rPr lang="en-US" b="1" i="1" dirty="0" smtClean="0">
                <a:solidFill>
                  <a:srgbClr val="00B050"/>
                </a:solidFill>
              </a:rPr>
              <a:t>engineering recommendations </a:t>
            </a:r>
            <a:r>
              <a:rPr lang="en-US" dirty="0" smtClean="0"/>
              <a:t>and well defined projects with priorities.</a:t>
            </a:r>
          </a:p>
          <a:p>
            <a:pPr marL="342900" lvl="2" indent="-342900"/>
            <a:r>
              <a:rPr lang="en-US" dirty="0" smtClean="0"/>
              <a:t>Accounts approx. 95% of energy utilized.</a:t>
            </a:r>
          </a:p>
          <a:p>
            <a:pPr marL="342900" lvl="2" indent="-342900"/>
            <a:r>
              <a:rPr lang="en-US" b="1" i="1" dirty="0" smtClean="0">
                <a:solidFill>
                  <a:srgbClr val="00B050"/>
                </a:solidFill>
              </a:rPr>
              <a:t>Requires weeks, sometimes months </a:t>
            </a:r>
            <a:r>
              <a:rPr lang="en-US" dirty="0" smtClean="0"/>
              <a:t>to finish depending upon complexity of the plant.</a:t>
            </a:r>
          </a:p>
          <a:p>
            <a:pPr marL="342900" lvl="2" indent="-342900"/>
            <a:endParaRPr lang="en-US" dirty="0" smtClean="0"/>
          </a:p>
          <a:p>
            <a:pPr marL="342900" lvl="2" indent="-342900"/>
            <a:endParaRPr lang="en-US" dirty="0" smtClean="0"/>
          </a:p>
          <a:p>
            <a:pPr marL="342900" lvl="2" indent="-342900"/>
            <a:endParaRPr lang="en-US" dirty="0" smtClean="0"/>
          </a:p>
          <a:p>
            <a:endParaRPr lang="en-US" b="1" i="1"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23</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i="1" dirty="0" smtClean="0">
                <a:solidFill>
                  <a:schemeClr val="accent6">
                    <a:lumMod val="50000"/>
                  </a:schemeClr>
                </a:solidFill>
              </a:rPr>
              <a:t>3. Detailed Energy Audit or Maxi Audit contd…</a:t>
            </a:r>
          </a:p>
          <a:p>
            <a:r>
              <a:rPr lang="en-US" b="1" i="1" dirty="0" smtClean="0">
                <a:solidFill>
                  <a:srgbClr val="00B050"/>
                </a:solidFill>
              </a:rPr>
              <a:t>Most accurate </a:t>
            </a:r>
            <a:r>
              <a:rPr lang="en-US" dirty="0" smtClean="0"/>
              <a:t>estimate of energy saving &amp; cost.</a:t>
            </a:r>
          </a:p>
          <a:p>
            <a:r>
              <a:rPr lang="en-US" dirty="0" smtClean="0"/>
              <a:t>Consider all interactive projects.</a:t>
            </a:r>
          </a:p>
          <a:p>
            <a:r>
              <a:rPr lang="en-US" dirty="0" smtClean="0"/>
              <a:t>Accounts for the energy use all major equipments.</a:t>
            </a:r>
          </a:p>
          <a:p>
            <a:r>
              <a:rPr lang="en-US" dirty="0" smtClean="0"/>
              <a:t>Detailed energy cost saving calculation &amp; project cost.</a:t>
            </a:r>
          </a:p>
          <a:p>
            <a:r>
              <a:rPr lang="en-US" dirty="0" smtClean="0"/>
              <a:t>Calculation of energy use.</a:t>
            </a:r>
          </a:p>
          <a:p>
            <a:r>
              <a:rPr lang="en-US" dirty="0" smtClean="0"/>
              <a:t>Estimated use is compared to utility bill charges.</a:t>
            </a:r>
          </a:p>
          <a:p>
            <a:endParaRPr lang="en-US" dirty="0" smtClean="0"/>
          </a:p>
          <a:p>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24</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contd…</a:t>
            </a:r>
          </a:p>
          <a:p>
            <a:r>
              <a:rPr lang="en-US" dirty="0" smtClean="0"/>
              <a:t>Detailed energy audit is carried out in three phases (It includes </a:t>
            </a:r>
            <a:r>
              <a:rPr lang="en-US" b="1" i="1" dirty="0" smtClean="0">
                <a:solidFill>
                  <a:srgbClr val="00B050"/>
                </a:solidFill>
              </a:rPr>
              <a:t>10 steps</a:t>
            </a:r>
            <a:r>
              <a:rPr lang="en-US" dirty="0" smtClean="0"/>
              <a:t>)</a:t>
            </a:r>
          </a:p>
          <a:p>
            <a:pPr marL="514350" indent="-514350">
              <a:lnSpc>
                <a:spcPct val="150000"/>
              </a:lnSpc>
              <a:buAutoNum type="alphaLcParenBoth"/>
            </a:pPr>
            <a:r>
              <a:rPr lang="en-US" b="1" i="1" dirty="0" smtClean="0">
                <a:solidFill>
                  <a:srgbClr val="0000CC"/>
                </a:solidFill>
              </a:rPr>
              <a:t>Phase-1: Pre Audit Phase </a:t>
            </a:r>
            <a:r>
              <a:rPr lang="en-US" dirty="0" smtClean="0">
                <a:solidFill>
                  <a:srgbClr val="0000CC"/>
                </a:solidFill>
              </a:rPr>
              <a:t>(</a:t>
            </a:r>
            <a:r>
              <a:rPr lang="en-US" b="1" i="1" dirty="0" smtClean="0">
                <a:solidFill>
                  <a:srgbClr val="00B050"/>
                </a:solidFill>
              </a:rPr>
              <a:t>step 1 &amp; 2</a:t>
            </a:r>
            <a:r>
              <a:rPr lang="en-US" dirty="0" smtClean="0">
                <a:solidFill>
                  <a:srgbClr val="0000CC"/>
                </a:solidFill>
              </a:rPr>
              <a:t>)</a:t>
            </a:r>
            <a:endParaRPr lang="en-US" b="1" i="1" dirty="0" smtClean="0">
              <a:solidFill>
                <a:srgbClr val="0000CC"/>
              </a:solidFill>
            </a:endParaRPr>
          </a:p>
          <a:p>
            <a:pPr marL="514350" indent="-514350">
              <a:lnSpc>
                <a:spcPct val="150000"/>
              </a:lnSpc>
              <a:buAutoNum type="alphaLcParenBoth"/>
            </a:pPr>
            <a:r>
              <a:rPr lang="en-US" b="1" i="1" dirty="0" smtClean="0">
                <a:solidFill>
                  <a:srgbClr val="0000CC"/>
                </a:solidFill>
              </a:rPr>
              <a:t>Phase-II: Audit Phase </a:t>
            </a:r>
            <a:r>
              <a:rPr lang="en-US" dirty="0" smtClean="0">
                <a:solidFill>
                  <a:srgbClr val="0000CC"/>
                </a:solidFill>
              </a:rPr>
              <a:t>(</a:t>
            </a:r>
            <a:r>
              <a:rPr lang="en-US" b="1" i="1" dirty="0" smtClean="0">
                <a:solidFill>
                  <a:srgbClr val="00B050"/>
                </a:solidFill>
              </a:rPr>
              <a:t>step 3-9</a:t>
            </a:r>
            <a:r>
              <a:rPr lang="en-US" dirty="0" smtClean="0">
                <a:solidFill>
                  <a:srgbClr val="0000CC"/>
                </a:solidFill>
              </a:rPr>
              <a:t>)</a:t>
            </a:r>
          </a:p>
          <a:p>
            <a:pPr marL="514350" indent="-514350">
              <a:lnSpc>
                <a:spcPct val="150000"/>
              </a:lnSpc>
              <a:buAutoNum type="alphaLcParenBoth"/>
            </a:pPr>
            <a:r>
              <a:rPr lang="en-US" b="1" i="1" dirty="0" smtClean="0">
                <a:solidFill>
                  <a:srgbClr val="0000CC"/>
                </a:solidFill>
              </a:rPr>
              <a:t>Phase-III: Post Audit Phase </a:t>
            </a:r>
            <a:r>
              <a:rPr lang="en-US" dirty="0" smtClean="0">
                <a:solidFill>
                  <a:srgbClr val="0000CC"/>
                </a:solidFill>
              </a:rPr>
              <a:t>(</a:t>
            </a:r>
            <a:r>
              <a:rPr lang="en-US" b="1" i="1" dirty="0" smtClean="0">
                <a:solidFill>
                  <a:srgbClr val="00B050"/>
                </a:solidFill>
              </a:rPr>
              <a:t>step 10</a:t>
            </a:r>
            <a:r>
              <a:rPr lang="en-US" dirty="0" smtClean="0">
                <a:solidFill>
                  <a:srgbClr val="0000CC"/>
                </a:solidFill>
              </a:rPr>
              <a:t>)</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25</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056048" y="38100"/>
            <a:ext cx="1783152" cy="156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contd…</a:t>
            </a:r>
          </a:p>
          <a:p>
            <a:pPr marL="514350" indent="-514350">
              <a:buNone/>
            </a:pPr>
            <a:endParaRPr lang="en-US" sz="2800" b="1" i="1" dirty="0" smtClean="0">
              <a:solidFill>
                <a:schemeClr val="accent6">
                  <a:lumMod val="50000"/>
                </a:schemeClr>
              </a:solidFill>
            </a:endParaRPr>
          </a:p>
          <a:p>
            <a:pPr marL="514350" indent="-514350"/>
            <a:endParaRPr lang="en-US" sz="2800" dirty="0" smtClean="0"/>
          </a:p>
          <a:p>
            <a:pPr marL="514350" indent="-514350"/>
            <a:endParaRPr lang="en-US" dirty="0" smtClean="0"/>
          </a:p>
          <a:p>
            <a:pPr>
              <a:buNone/>
            </a:pPr>
            <a:endParaRPr lang="en-US" b="1" i="1" dirty="0" smtClean="0">
              <a:solidFill>
                <a:schemeClr val="accent6">
                  <a:lumMod val="50000"/>
                </a:schemeClr>
              </a:solidFill>
            </a:endParaRPr>
          </a:p>
          <a:p>
            <a:pPr>
              <a:buNone/>
            </a:pPr>
            <a:endParaRPr lang="en-US" dirty="0"/>
          </a:p>
        </p:txBody>
      </p:sp>
      <p:sp>
        <p:nvSpPr>
          <p:cNvPr id="4" name="Date Placeholder 3"/>
          <p:cNvSpPr>
            <a:spLocks noGrp="1"/>
          </p:cNvSpPr>
          <p:nvPr>
            <p:ph type="dt" sz="half" idx="10"/>
          </p:nvPr>
        </p:nvSpPr>
        <p:spPr/>
        <p:txBody>
          <a:bodyPr/>
          <a:lstStyle/>
          <a:p>
            <a:fld id="{BED9E72F-2B6D-4C71-AC73-C8520EE3C484}"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26</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2050" name="Picture 2"/>
          <p:cNvPicPr>
            <a:picLocks noChangeAspect="1" noChangeArrowheads="1"/>
          </p:cNvPicPr>
          <p:nvPr/>
        </p:nvPicPr>
        <p:blipFill>
          <a:blip r:embed="rId2"/>
          <a:srcRect/>
          <a:stretch>
            <a:fillRect/>
          </a:stretch>
        </p:blipFill>
        <p:spPr bwMode="auto">
          <a:xfrm>
            <a:off x="285750" y="2085975"/>
            <a:ext cx="8572500" cy="477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a:t>
            </a:r>
            <a:r>
              <a:rPr lang="en-US" b="1" i="1" dirty="0" err="1" smtClean="0">
                <a:solidFill>
                  <a:schemeClr val="accent6">
                    <a:lumMod val="50000"/>
                  </a:schemeClr>
                </a:solidFill>
              </a:rPr>
              <a:t>contd</a:t>
            </a:r>
            <a:r>
              <a:rPr lang="en-US" b="1" i="1" dirty="0" smtClean="0">
                <a:solidFill>
                  <a:schemeClr val="accent6">
                    <a:lumMod val="50000"/>
                  </a:schemeClr>
                </a:solidFill>
              </a:rPr>
              <a:t>…</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27</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43011" name="Picture 3"/>
          <p:cNvPicPr>
            <a:picLocks noChangeAspect="1" noChangeArrowheads="1"/>
          </p:cNvPicPr>
          <p:nvPr/>
        </p:nvPicPr>
        <p:blipFill>
          <a:blip r:embed="rId2"/>
          <a:srcRect/>
          <a:stretch>
            <a:fillRect/>
          </a:stretch>
        </p:blipFill>
        <p:spPr bwMode="auto">
          <a:xfrm>
            <a:off x="323850" y="2438400"/>
            <a:ext cx="859155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a:t>
            </a:r>
            <a:r>
              <a:rPr lang="en-US" b="1" i="1" dirty="0" err="1" smtClean="0">
                <a:solidFill>
                  <a:schemeClr val="accent6">
                    <a:lumMod val="50000"/>
                  </a:schemeClr>
                </a:solidFill>
              </a:rPr>
              <a:t>contd</a:t>
            </a:r>
            <a:r>
              <a:rPr lang="en-US" b="1" i="1" dirty="0" smtClean="0">
                <a:solidFill>
                  <a:schemeClr val="accent6">
                    <a:lumMod val="50000"/>
                  </a:schemeClr>
                </a:solidFill>
              </a:rPr>
              <a:t>…</a:t>
            </a:r>
          </a:p>
          <a:p>
            <a:pPr>
              <a:buNone/>
            </a:pPr>
            <a:endParaRPr lang="en-US" dirty="0"/>
          </a:p>
        </p:txBody>
      </p:sp>
      <p:sp>
        <p:nvSpPr>
          <p:cNvPr id="4" name="Date Placeholder 3"/>
          <p:cNvSpPr>
            <a:spLocks noGrp="1"/>
          </p:cNvSpPr>
          <p:nvPr>
            <p:ph type="dt" sz="half" idx="10"/>
          </p:nvPr>
        </p:nvSpPr>
        <p:spPr/>
        <p:txBody>
          <a:bodyPr/>
          <a:lstStyle/>
          <a:p>
            <a:fld id="{BED9E72F-2B6D-4C71-AC73-C8520EE3C484}"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28</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44034" name="Picture 2"/>
          <p:cNvPicPr>
            <a:picLocks noChangeAspect="1" noChangeArrowheads="1"/>
          </p:cNvPicPr>
          <p:nvPr/>
        </p:nvPicPr>
        <p:blipFill>
          <a:blip r:embed="rId2"/>
          <a:srcRect/>
          <a:stretch>
            <a:fillRect/>
          </a:stretch>
        </p:blipFill>
        <p:spPr bwMode="auto">
          <a:xfrm>
            <a:off x="304800" y="2133600"/>
            <a:ext cx="8553450" cy="4724400"/>
          </a:xfrm>
          <a:prstGeom prst="rect">
            <a:avLst/>
          </a:prstGeom>
          <a:noFill/>
          <a:ln w="9525">
            <a:noFill/>
            <a:miter lim="800000"/>
            <a:headEnd/>
            <a:tailEnd/>
          </a:ln>
          <a:effectLst/>
        </p:spPr>
      </p:pic>
      <p:sp>
        <p:nvSpPr>
          <p:cNvPr id="9" name="TextBox 8"/>
          <p:cNvSpPr txBox="1"/>
          <p:nvPr/>
        </p:nvSpPr>
        <p:spPr>
          <a:xfrm>
            <a:off x="2667000" y="6477000"/>
            <a:ext cx="2209003" cy="369332"/>
          </a:xfrm>
          <a:prstGeom prst="rect">
            <a:avLst/>
          </a:prstGeom>
          <a:noFill/>
        </p:spPr>
        <p:txBody>
          <a:bodyPr wrap="none" rtlCol="0">
            <a:spAutoFit/>
          </a:bodyPr>
          <a:lstStyle/>
          <a:p>
            <a:r>
              <a:rPr lang="en-US" dirty="0" smtClean="0"/>
              <a:t>Nameplate, interview</a:t>
            </a:r>
            <a:endParaRPr lang="en-US" dirty="0"/>
          </a:p>
        </p:txBody>
      </p:sp>
      <p:cxnSp>
        <p:nvCxnSpPr>
          <p:cNvPr id="14" name="Straight Arrow Connector 13"/>
          <p:cNvCxnSpPr>
            <a:stCxn id="9" idx="3"/>
          </p:cNvCxnSpPr>
          <p:nvPr/>
        </p:nvCxnSpPr>
        <p:spPr>
          <a:xfrm flipV="1">
            <a:off x="4876003" y="6629400"/>
            <a:ext cx="1067597" cy="32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a:t>
            </a:r>
            <a:r>
              <a:rPr lang="en-US" b="1" i="1" dirty="0" err="1" smtClean="0">
                <a:solidFill>
                  <a:schemeClr val="accent6">
                    <a:lumMod val="50000"/>
                  </a:schemeClr>
                </a:solidFill>
              </a:rPr>
              <a:t>contd</a:t>
            </a:r>
            <a:r>
              <a:rPr lang="en-US" b="1" i="1" dirty="0" smtClean="0">
                <a:solidFill>
                  <a:schemeClr val="accent6">
                    <a:lumMod val="50000"/>
                  </a:schemeClr>
                </a:solidFill>
              </a:rPr>
              <a:t>…</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29</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45058" name="Picture 2"/>
          <p:cNvPicPr>
            <a:picLocks noChangeAspect="1" noChangeArrowheads="1"/>
          </p:cNvPicPr>
          <p:nvPr/>
        </p:nvPicPr>
        <p:blipFill>
          <a:blip r:embed="rId2"/>
          <a:srcRect/>
          <a:stretch>
            <a:fillRect/>
          </a:stretch>
        </p:blipFill>
        <p:spPr bwMode="auto">
          <a:xfrm>
            <a:off x="228600" y="2438400"/>
            <a:ext cx="8610600"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To introduce the </a:t>
            </a:r>
            <a:r>
              <a:rPr lang="en-US" b="1" i="1" dirty="0" smtClean="0">
                <a:solidFill>
                  <a:srgbClr val="0000CC"/>
                </a:solidFill>
              </a:rPr>
              <a:t>importance of Energy Management</a:t>
            </a:r>
          </a:p>
          <a:p>
            <a:r>
              <a:rPr lang="en-US" b="1" i="1" dirty="0" smtClean="0">
                <a:solidFill>
                  <a:srgbClr val="0000CC"/>
                </a:solidFill>
              </a:rPr>
              <a:t>Principle of Energy Management</a:t>
            </a:r>
            <a:endParaRPr lang="en-US" dirty="0" smtClean="0"/>
          </a:p>
          <a:p>
            <a:r>
              <a:rPr lang="en-US" dirty="0" smtClean="0"/>
              <a:t>To understand the concept of </a:t>
            </a:r>
            <a:r>
              <a:rPr lang="en-US" b="1" i="1" dirty="0" smtClean="0">
                <a:solidFill>
                  <a:srgbClr val="0000CC"/>
                </a:solidFill>
              </a:rPr>
              <a:t>‘Energy Auditing’</a:t>
            </a:r>
          </a:p>
          <a:p>
            <a:r>
              <a:rPr lang="en-US" dirty="0" smtClean="0"/>
              <a:t>Definition &amp; types of </a:t>
            </a:r>
            <a:r>
              <a:rPr lang="en-US" b="1" i="1" dirty="0" smtClean="0">
                <a:solidFill>
                  <a:srgbClr val="0000CC"/>
                </a:solidFill>
              </a:rPr>
              <a:t>energy audit</a:t>
            </a:r>
          </a:p>
          <a:p>
            <a:r>
              <a:rPr lang="en-US" dirty="0" smtClean="0"/>
              <a:t>To study the </a:t>
            </a:r>
            <a:r>
              <a:rPr lang="en-US" b="1" i="1" dirty="0" smtClean="0">
                <a:solidFill>
                  <a:srgbClr val="0000CC"/>
                </a:solidFill>
              </a:rPr>
              <a:t>Various measurement </a:t>
            </a:r>
            <a:r>
              <a:rPr lang="en-US" dirty="0" smtClean="0"/>
              <a:t>in Energy Auditing</a:t>
            </a:r>
          </a:p>
          <a:p>
            <a:r>
              <a:rPr lang="en-US" dirty="0" smtClean="0"/>
              <a:t>To understand the </a:t>
            </a:r>
            <a:r>
              <a:rPr lang="en-US" b="1" i="1" dirty="0" smtClean="0">
                <a:solidFill>
                  <a:srgbClr val="0000CC"/>
                </a:solidFill>
              </a:rPr>
              <a:t>Energy Audit Instruments</a:t>
            </a:r>
          </a:p>
          <a:p>
            <a:r>
              <a:rPr lang="en-US" dirty="0" smtClean="0"/>
              <a:t>Steps involve </a:t>
            </a:r>
            <a:r>
              <a:rPr lang="en-US" b="1" i="1" dirty="0" smtClean="0">
                <a:solidFill>
                  <a:srgbClr val="0000CC"/>
                </a:solidFill>
              </a:rPr>
              <a:t>Energy Audit Report Generation</a:t>
            </a:r>
          </a:p>
          <a:p>
            <a:pPr>
              <a:buNone/>
            </a:pPr>
            <a:endParaRPr lang="en-US" dirty="0"/>
          </a:p>
        </p:txBody>
      </p:sp>
      <p:sp>
        <p:nvSpPr>
          <p:cNvPr id="4" name="Title 1"/>
          <p:cNvSpPr>
            <a:spLocks noGrp="1"/>
          </p:cNvSpPr>
          <p:nvPr>
            <p:ph type="title"/>
          </p:nvPr>
        </p:nvSpPr>
        <p:spPr>
          <a:xfrm>
            <a:off x="457200" y="274638"/>
            <a:ext cx="8229600" cy="1143000"/>
          </a:xfrm>
        </p:spPr>
        <p:txBody>
          <a:bodyPr/>
          <a:lstStyle/>
          <a:p>
            <a:pPr algn="l"/>
            <a:r>
              <a:rPr lang="en-US" b="1" dirty="0" smtClean="0">
                <a:solidFill>
                  <a:srgbClr val="C00000"/>
                </a:solidFill>
              </a:rPr>
              <a:t>Objectives</a:t>
            </a:r>
            <a:endParaRPr lang="en-US" b="1" dirty="0">
              <a:solidFill>
                <a:srgbClr val="C0000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a:t>
            </a:r>
            <a:r>
              <a:rPr lang="en-US" b="1" i="1" dirty="0" err="1" smtClean="0">
                <a:solidFill>
                  <a:schemeClr val="accent6">
                    <a:lumMod val="50000"/>
                  </a:schemeClr>
                </a:solidFill>
              </a:rPr>
              <a:t>contd</a:t>
            </a:r>
            <a:r>
              <a:rPr lang="en-US" b="1" i="1" dirty="0" smtClean="0">
                <a:solidFill>
                  <a:schemeClr val="accent6">
                    <a:lumMod val="50000"/>
                  </a:schemeClr>
                </a:solidFill>
              </a:rPr>
              <a:t>…</a:t>
            </a:r>
          </a:p>
          <a:p>
            <a:pPr>
              <a:buNone/>
            </a:pPr>
            <a:endParaRPr lang="en-US" dirty="0"/>
          </a:p>
        </p:txBody>
      </p:sp>
      <p:sp>
        <p:nvSpPr>
          <p:cNvPr id="4" name="Date Placeholder 3"/>
          <p:cNvSpPr>
            <a:spLocks noGrp="1"/>
          </p:cNvSpPr>
          <p:nvPr>
            <p:ph type="dt" sz="half" idx="10"/>
          </p:nvPr>
        </p:nvSpPr>
        <p:spPr/>
        <p:txBody>
          <a:bodyPr/>
          <a:lstStyle/>
          <a:p>
            <a:fld id="{BED9E72F-2B6D-4C71-AC73-C8520EE3C484}"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30</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46082" name="Picture 2"/>
          <p:cNvPicPr>
            <a:picLocks noChangeAspect="1" noChangeArrowheads="1"/>
          </p:cNvPicPr>
          <p:nvPr/>
        </p:nvPicPr>
        <p:blipFill>
          <a:blip r:embed="rId2"/>
          <a:srcRect/>
          <a:stretch>
            <a:fillRect/>
          </a:stretch>
        </p:blipFill>
        <p:spPr bwMode="auto">
          <a:xfrm>
            <a:off x="304800" y="2076450"/>
            <a:ext cx="8591550" cy="478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a:t>
            </a:r>
            <a:r>
              <a:rPr lang="en-US" b="1" i="1" dirty="0" err="1" smtClean="0">
                <a:solidFill>
                  <a:schemeClr val="accent6">
                    <a:lumMod val="50000"/>
                  </a:schemeClr>
                </a:solidFill>
              </a:rPr>
              <a:t>contd</a:t>
            </a:r>
            <a:r>
              <a:rPr lang="en-US" b="1" i="1" dirty="0" smtClean="0">
                <a:solidFill>
                  <a:schemeClr val="accent6">
                    <a:lumMod val="50000"/>
                  </a:schemeClr>
                </a:solidFill>
              </a:rPr>
              <a:t>…</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31</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47106" name="Picture 2"/>
          <p:cNvPicPr>
            <a:picLocks noChangeAspect="1" noChangeArrowheads="1"/>
          </p:cNvPicPr>
          <p:nvPr/>
        </p:nvPicPr>
        <p:blipFill>
          <a:blip r:embed="rId2"/>
          <a:srcRect/>
          <a:stretch>
            <a:fillRect/>
          </a:stretch>
        </p:blipFill>
        <p:spPr bwMode="auto">
          <a:xfrm>
            <a:off x="152400" y="2286000"/>
            <a:ext cx="8572500" cy="189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a:t>
            </a:r>
            <a:r>
              <a:rPr lang="en-US" b="1" i="1" dirty="0" err="1" smtClean="0">
                <a:solidFill>
                  <a:schemeClr val="accent6">
                    <a:lumMod val="50000"/>
                  </a:schemeClr>
                </a:solidFill>
              </a:rPr>
              <a:t>contd</a:t>
            </a:r>
            <a:r>
              <a:rPr lang="en-US" b="1" i="1" dirty="0" smtClean="0">
                <a:solidFill>
                  <a:schemeClr val="accent6">
                    <a:lumMod val="50000"/>
                  </a:schemeClr>
                </a:solidFill>
              </a:rPr>
              <a:t>…</a:t>
            </a:r>
          </a:p>
          <a:p>
            <a:pPr>
              <a:buNone/>
            </a:pPr>
            <a:endParaRPr lang="en-US" dirty="0"/>
          </a:p>
        </p:txBody>
      </p:sp>
      <p:sp>
        <p:nvSpPr>
          <p:cNvPr id="4" name="Date Placeholder 3"/>
          <p:cNvSpPr>
            <a:spLocks noGrp="1"/>
          </p:cNvSpPr>
          <p:nvPr>
            <p:ph type="dt" sz="half" idx="10"/>
          </p:nvPr>
        </p:nvSpPr>
        <p:spPr/>
        <p:txBody>
          <a:bodyPr/>
          <a:lstStyle/>
          <a:p>
            <a:fld id="{BED9E72F-2B6D-4C71-AC73-C8520EE3C484}"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32</a:t>
            </a:fld>
            <a:endParaRPr lang="en-US"/>
          </a:p>
        </p:txBody>
      </p:sp>
      <p:sp>
        <p:nvSpPr>
          <p:cNvPr id="8"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48130" name="Picture 2"/>
          <p:cNvPicPr>
            <a:picLocks noChangeAspect="1" noChangeArrowheads="1"/>
          </p:cNvPicPr>
          <p:nvPr/>
        </p:nvPicPr>
        <p:blipFill>
          <a:blip r:embed="rId2"/>
          <a:srcRect/>
          <a:stretch>
            <a:fillRect/>
          </a:stretch>
        </p:blipFill>
        <p:spPr bwMode="auto">
          <a:xfrm>
            <a:off x="400050" y="2209800"/>
            <a:ext cx="859155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a:t>
            </a:r>
            <a:r>
              <a:rPr lang="en-US" b="1" i="1" dirty="0" err="1" smtClean="0">
                <a:solidFill>
                  <a:schemeClr val="accent6">
                    <a:lumMod val="50000"/>
                  </a:schemeClr>
                </a:solidFill>
              </a:rPr>
              <a:t>contd</a:t>
            </a:r>
            <a:r>
              <a:rPr lang="en-US" b="1" i="1" dirty="0" smtClean="0">
                <a:solidFill>
                  <a:schemeClr val="accent6">
                    <a:lumMod val="50000"/>
                  </a:schemeClr>
                </a:solidFill>
              </a:rPr>
              <a:t>…</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33</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49154" name="Picture 2"/>
          <p:cNvPicPr>
            <a:picLocks noChangeAspect="1" noChangeArrowheads="1"/>
          </p:cNvPicPr>
          <p:nvPr/>
        </p:nvPicPr>
        <p:blipFill>
          <a:blip r:embed="rId2"/>
          <a:srcRect/>
          <a:stretch>
            <a:fillRect/>
          </a:stretch>
        </p:blipFill>
        <p:spPr bwMode="auto">
          <a:xfrm>
            <a:off x="304800" y="2286000"/>
            <a:ext cx="8591550" cy="3552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a:t>
            </a:r>
            <a:r>
              <a:rPr lang="en-US" b="1" i="1" dirty="0" err="1" smtClean="0">
                <a:solidFill>
                  <a:schemeClr val="accent6">
                    <a:lumMod val="50000"/>
                  </a:schemeClr>
                </a:solidFill>
              </a:rPr>
              <a:t>contd</a:t>
            </a:r>
            <a:r>
              <a:rPr lang="en-US" b="1" i="1" dirty="0" smtClean="0">
                <a:solidFill>
                  <a:schemeClr val="accent6">
                    <a:lumMod val="50000"/>
                  </a:schemeClr>
                </a:solidFill>
              </a:rPr>
              <a:t>…</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34</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50178" name="Picture 2"/>
          <p:cNvPicPr>
            <a:picLocks noChangeAspect="1" noChangeArrowheads="1"/>
          </p:cNvPicPr>
          <p:nvPr/>
        </p:nvPicPr>
        <p:blipFill>
          <a:blip r:embed="rId2"/>
          <a:srcRect/>
          <a:stretch>
            <a:fillRect/>
          </a:stretch>
        </p:blipFill>
        <p:spPr bwMode="auto">
          <a:xfrm>
            <a:off x="152400" y="2495550"/>
            <a:ext cx="8591550" cy="1924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chemeClr val="accent6">
                    <a:lumMod val="50000"/>
                  </a:schemeClr>
                </a:solidFill>
              </a:rPr>
              <a:t>3. Detailed Energy Audit or Maxi Audit </a:t>
            </a:r>
            <a:r>
              <a:rPr lang="en-US" b="1" i="1" dirty="0" err="1" smtClean="0">
                <a:solidFill>
                  <a:schemeClr val="accent6">
                    <a:lumMod val="50000"/>
                  </a:schemeClr>
                </a:solidFill>
              </a:rPr>
              <a:t>contd</a:t>
            </a:r>
            <a:r>
              <a:rPr lang="en-US" b="1" i="1" dirty="0" smtClean="0">
                <a:solidFill>
                  <a:schemeClr val="accent6">
                    <a:lumMod val="50000"/>
                  </a:schemeClr>
                </a:solidFill>
              </a:rPr>
              <a:t>…</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35</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51202" name="Picture 2"/>
          <p:cNvPicPr>
            <a:picLocks noChangeAspect="1" noChangeArrowheads="1"/>
          </p:cNvPicPr>
          <p:nvPr/>
        </p:nvPicPr>
        <p:blipFill>
          <a:blip r:embed="rId2"/>
          <a:srcRect/>
          <a:stretch>
            <a:fillRect/>
          </a:stretch>
        </p:blipFill>
        <p:spPr bwMode="auto">
          <a:xfrm>
            <a:off x="304800" y="2667000"/>
            <a:ext cx="8620125"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915400" cy="5486400"/>
          </a:xfrm>
        </p:spPr>
        <p:txBody>
          <a:bodyPr>
            <a:normAutofit fontScale="70000" lnSpcReduction="20000"/>
          </a:bodyPr>
          <a:lstStyle/>
          <a:p>
            <a:pPr>
              <a:buNone/>
            </a:pPr>
            <a:r>
              <a:rPr lang="en-US" b="1" i="1" dirty="0" smtClean="0">
                <a:solidFill>
                  <a:srgbClr val="0000CC"/>
                </a:solidFill>
              </a:rPr>
              <a:t>Phase I</a:t>
            </a:r>
            <a:r>
              <a:rPr lang="en-US" b="1" i="1" dirty="0" smtClean="0">
                <a:solidFill>
                  <a:schemeClr val="accent6">
                    <a:lumMod val="50000"/>
                  </a:schemeClr>
                </a:solidFill>
              </a:rPr>
              <a:t>-Pre Audit Phase Activities</a:t>
            </a:r>
          </a:p>
          <a:p>
            <a:r>
              <a:rPr lang="en-US" dirty="0" smtClean="0"/>
              <a:t>Initial site visit</a:t>
            </a:r>
          </a:p>
          <a:p>
            <a:r>
              <a:rPr lang="en-US" dirty="0" smtClean="0"/>
              <a:t>Discuss with </a:t>
            </a:r>
            <a:r>
              <a:rPr lang="en-US" b="1" i="1" dirty="0" smtClean="0">
                <a:solidFill>
                  <a:srgbClr val="00B050"/>
                </a:solidFill>
              </a:rPr>
              <a:t>site senior management </a:t>
            </a:r>
            <a:r>
              <a:rPr lang="en-US" dirty="0" smtClean="0"/>
              <a:t>about the aim of energy audit</a:t>
            </a:r>
          </a:p>
          <a:p>
            <a:r>
              <a:rPr lang="en-US" dirty="0" smtClean="0"/>
              <a:t>Discuss the </a:t>
            </a:r>
            <a:r>
              <a:rPr lang="en-US" b="1" i="1" dirty="0" smtClean="0">
                <a:solidFill>
                  <a:srgbClr val="00B050"/>
                </a:solidFill>
              </a:rPr>
              <a:t>economic guidelines </a:t>
            </a:r>
            <a:r>
              <a:rPr lang="en-US" dirty="0" smtClean="0"/>
              <a:t>associated with energy audit</a:t>
            </a:r>
          </a:p>
          <a:p>
            <a:r>
              <a:rPr lang="en-US" dirty="0" smtClean="0"/>
              <a:t>Analysis major energy consumption data with relevant personnel</a:t>
            </a:r>
          </a:p>
          <a:p>
            <a:r>
              <a:rPr lang="en-US" dirty="0" smtClean="0"/>
              <a:t>Obtaining site </a:t>
            </a:r>
            <a:r>
              <a:rPr lang="en-US" b="1" i="1" dirty="0" smtClean="0">
                <a:solidFill>
                  <a:srgbClr val="00B050"/>
                </a:solidFill>
              </a:rPr>
              <a:t>drawing &amp; layout</a:t>
            </a:r>
          </a:p>
          <a:p>
            <a:r>
              <a:rPr lang="en-US" dirty="0" smtClean="0"/>
              <a:t>Finalize energy audit team</a:t>
            </a:r>
          </a:p>
          <a:p>
            <a:r>
              <a:rPr lang="en-US" dirty="0" smtClean="0"/>
              <a:t>Identify main energy consumption plant/area</a:t>
            </a:r>
          </a:p>
          <a:p>
            <a:r>
              <a:rPr lang="en-US" dirty="0" smtClean="0"/>
              <a:t>Identify any existing instrumentation/ additional metering</a:t>
            </a:r>
          </a:p>
          <a:p>
            <a:r>
              <a:rPr lang="en-US" dirty="0" smtClean="0"/>
              <a:t>Identify instruments required for energy audit</a:t>
            </a:r>
          </a:p>
          <a:p>
            <a:r>
              <a:rPr lang="en-US" dirty="0" smtClean="0"/>
              <a:t>To plan with time frame</a:t>
            </a:r>
          </a:p>
          <a:p>
            <a:r>
              <a:rPr lang="en-US" dirty="0" smtClean="0"/>
              <a:t>To collect macro data on plant energy resources &amp; major energy consuming centers</a:t>
            </a:r>
          </a:p>
          <a:p>
            <a:r>
              <a:rPr lang="en-US" dirty="0" smtClean="0"/>
              <a:t>Create </a:t>
            </a:r>
            <a:r>
              <a:rPr lang="en-US" b="1" i="1" dirty="0" smtClean="0">
                <a:solidFill>
                  <a:srgbClr val="00B050"/>
                </a:solidFill>
              </a:rPr>
              <a:t>awareness</a:t>
            </a:r>
            <a:r>
              <a:rPr lang="en-US" dirty="0" smtClean="0"/>
              <a:t> through meeting/</a:t>
            </a:r>
            <a:r>
              <a:rPr lang="en-US" dirty="0" err="1" smtClean="0"/>
              <a:t>programmes</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36</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 (Activities)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876800"/>
          </a:xfrm>
        </p:spPr>
        <p:txBody>
          <a:bodyPr>
            <a:normAutofit fontScale="92500" lnSpcReduction="20000"/>
          </a:bodyPr>
          <a:lstStyle/>
          <a:p>
            <a:pPr>
              <a:buNone/>
            </a:pPr>
            <a:r>
              <a:rPr lang="en-US" b="1" i="1" dirty="0" smtClean="0">
                <a:solidFill>
                  <a:srgbClr val="0000CC"/>
                </a:solidFill>
              </a:rPr>
              <a:t>Phase II</a:t>
            </a:r>
            <a:r>
              <a:rPr lang="en-US" b="1" i="1" dirty="0" smtClean="0">
                <a:solidFill>
                  <a:schemeClr val="accent6">
                    <a:lumMod val="50000"/>
                  </a:schemeClr>
                </a:solidFill>
              </a:rPr>
              <a:t>-Pre Audit Phase Activities</a:t>
            </a:r>
          </a:p>
          <a:p>
            <a:r>
              <a:rPr lang="en-US" dirty="0" smtClean="0"/>
              <a:t>Depending upon the </a:t>
            </a:r>
            <a:r>
              <a:rPr lang="en-US" b="1" i="1" dirty="0" smtClean="0">
                <a:solidFill>
                  <a:srgbClr val="00B050"/>
                </a:solidFill>
              </a:rPr>
              <a:t>plant complexity</a:t>
            </a:r>
          </a:p>
          <a:p>
            <a:r>
              <a:rPr lang="en-US" dirty="0" smtClean="0"/>
              <a:t>Evaluate the efficiency of all the process</a:t>
            </a:r>
          </a:p>
          <a:p>
            <a:r>
              <a:rPr lang="en-US" dirty="0" smtClean="0"/>
              <a:t>Specific recommendation</a:t>
            </a:r>
          </a:p>
          <a:p>
            <a:r>
              <a:rPr lang="en-US" dirty="0" smtClean="0"/>
              <a:t>Payback period</a:t>
            </a:r>
          </a:p>
          <a:p>
            <a:r>
              <a:rPr lang="en-US" dirty="0" smtClean="0"/>
              <a:t>Material balance data</a:t>
            </a:r>
          </a:p>
          <a:p>
            <a:r>
              <a:rPr lang="en-US" dirty="0" smtClean="0"/>
              <a:t>Energy cost &amp; tariff data</a:t>
            </a:r>
          </a:p>
          <a:p>
            <a:r>
              <a:rPr lang="en-US" dirty="0" smtClean="0"/>
              <a:t>Sources of energy supply</a:t>
            </a:r>
          </a:p>
          <a:p>
            <a:r>
              <a:rPr lang="en-US" dirty="0" smtClean="0"/>
              <a:t>Includes energy management programs </a:t>
            </a:r>
          </a:p>
          <a:p>
            <a:r>
              <a:rPr lang="en-US" dirty="0" smtClean="0"/>
              <a:t>Energy awareness program</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37</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 (Activities)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i="1" dirty="0" smtClean="0">
                <a:solidFill>
                  <a:srgbClr val="0000CC"/>
                </a:solidFill>
              </a:rPr>
              <a:t>Role of energy management team</a:t>
            </a:r>
          </a:p>
          <a:p>
            <a:r>
              <a:rPr lang="en-US" dirty="0" smtClean="0"/>
              <a:t>Compilation of energy audit data</a:t>
            </a:r>
          </a:p>
          <a:p>
            <a:r>
              <a:rPr lang="en-US" dirty="0" smtClean="0"/>
              <a:t>Preparation of energy efficiency program &amp; budget estimates</a:t>
            </a:r>
          </a:p>
          <a:p>
            <a:r>
              <a:rPr lang="en-US" dirty="0" smtClean="0"/>
              <a:t>Identification of energy loss, inefficient device &amp; equipments</a:t>
            </a:r>
          </a:p>
          <a:p>
            <a:r>
              <a:rPr lang="en-US" dirty="0" smtClean="0"/>
              <a:t>Preparation of energy audit schedule</a:t>
            </a:r>
          </a:p>
          <a:p>
            <a:r>
              <a:rPr lang="en-US" dirty="0" smtClean="0"/>
              <a:t>Initiation of energy conservation measures</a:t>
            </a:r>
          </a:p>
          <a:p>
            <a:r>
              <a:rPr lang="en-US" dirty="0" smtClean="0"/>
              <a:t>Evaluation of energy saving</a:t>
            </a:r>
          </a:p>
          <a:p>
            <a:r>
              <a:rPr lang="en-US" dirty="0" smtClean="0"/>
              <a:t>Spreading energy awareness &amp; publicity</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38</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056048" y="38100"/>
            <a:ext cx="1783152" cy="156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Reporting format</a:t>
            </a:r>
            <a:endParaRPr lang="en-US" b="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39</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3075" name="Picture 3"/>
          <p:cNvPicPr>
            <a:picLocks noChangeAspect="1" noChangeArrowheads="1"/>
          </p:cNvPicPr>
          <p:nvPr/>
        </p:nvPicPr>
        <p:blipFill>
          <a:blip r:embed="rId2"/>
          <a:srcRect/>
          <a:stretch>
            <a:fillRect/>
          </a:stretch>
        </p:blipFill>
        <p:spPr bwMode="auto">
          <a:xfrm>
            <a:off x="3962400" y="143676"/>
            <a:ext cx="4572000" cy="6270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 List the </a:t>
            </a:r>
            <a:r>
              <a:rPr lang="en-US" b="1" i="1" dirty="0" smtClean="0">
                <a:solidFill>
                  <a:srgbClr val="0000CC"/>
                </a:solidFill>
              </a:rPr>
              <a:t>10 step methodology </a:t>
            </a:r>
            <a:r>
              <a:rPr lang="en-US" dirty="0" smtClean="0"/>
              <a:t>for detailed Energy Audit</a:t>
            </a:r>
          </a:p>
          <a:p>
            <a:r>
              <a:rPr lang="en-US" dirty="0" smtClean="0"/>
              <a:t>To Define </a:t>
            </a:r>
            <a:r>
              <a:rPr lang="en-US" b="1" i="1" dirty="0" smtClean="0">
                <a:solidFill>
                  <a:srgbClr val="0000CC"/>
                </a:solidFill>
              </a:rPr>
              <a:t>Energy Audit profile</a:t>
            </a:r>
          </a:p>
          <a:p>
            <a:r>
              <a:rPr lang="en-US" dirty="0" smtClean="0"/>
              <a:t>To Learn the detailed Energy Audit activities</a:t>
            </a:r>
          </a:p>
          <a:p>
            <a:r>
              <a:rPr lang="en-US" dirty="0" smtClean="0"/>
              <a:t>To Describe the different </a:t>
            </a:r>
            <a:r>
              <a:rPr lang="en-US" b="1" i="1" dirty="0" smtClean="0">
                <a:solidFill>
                  <a:srgbClr val="0000CC"/>
                </a:solidFill>
              </a:rPr>
              <a:t>steps</a:t>
            </a:r>
            <a:r>
              <a:rPr lang="en-US" dirty="0" smtClean="0"/>
              <a:t> for </a:t>
            </a:r>
            <a:r>
              <a:rPr lang="en-US" b="1" i="1" dirty="0" smtClean="0">
                <a:solidFill>
                  <a:srgbClr val="0000CC"/>
                </a:solidFill>
              </a:rPr>
              <a:t>presenting Energy Audit result</a:t>
            </a:r>
          </a:p>
          <a:p>
            <a:endParaRPr lang="en-US" dirty="0"/>
          </a:p>
        </p:txBody>
      </p:sp>
      <p:sp>
        <p:nvSpPr>
          <p:cNvPr id="4" name="Title 1"/>
          <p:cNvSpPr>
            <a:spLocks noGrp="1"/>
          </p:cNvSpPr>
          <p:nvPr>
            <p:ph type="title"/>
          </p:nvPr>
        </p:nvSpPr>
        <p:spPr>
          <a:xfrm>
            <a:off x="457200" y="274638"/>
            <a:ext cx="8229600" cy="1143000"/>
          </a:xfrm>
        </p:spPr>
        <p:txBody>
          <a:bodyPr/>
          <a:lstStyle/>
          <a:p>
            <a:pPr algn="l"/>
            <a:r>
              <a:rPr lang="en-US" b="1" dirty="0" smtClean="0">
                <a:solidFill>
                  <a:srgbClr val="C00000"/>
                </a:solidFill>
              </a:rPr>
              <a:t>Objectives continued….</a:t>
            </a:r>
            <a:endParaRPr lang="en-US" b="1" dirty="0">
              <a:solidFill>
                <a:srgbClr val="C0000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40</a:t>
            </a:fld>
            <a:endParaRPr lang="en-US"/>
          </a:p>
        </p:txBody>
      </p:sp>
      <p:pic>
        <p:nvPicPr>
          <p:cNvPr id="1027" name="Picture 3"/>
          <p:cNvPicPr>
            <a:picLocks noChangeAspect="1" noChangeArrowheads="1"/>
          </p:cNvPicPr>
          <p:nvPr/>
        </p:nvPicPr>
        <p:blipFill>
          <a:blip r:embed="rId2"/>
          <a:srcRect/>
          <a:stretch>
            <a:fillRect/>
          </a:stretch>
        </p:blipFill>
        <p:spPr bwMode="auto">
          <a:xfrm>
            <a:off x="381000" y="1676400"/>
            <a:ext cx="4743450" cy="37433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343400" y="3276600"/>
            <a:ext cx="4733925" cy="2124075"/>
          </a:xfrm>
          <a:prstGeom prst="rect">
            <a:avLst/>
          </a:prstGeom>
          <a:noFill/>
          <a:ln w="9525">
            <a:noFill/>
            <a:miter lim="800000"/>
            <a:headEnd/>
            <a:tailEnd/>
          </a:ln>
          <a:effectLst/>
        </p:spPr>
      </p:pic>
      <p:sp>
        <p:nvSpPr>
          <p:cNvPr id="10"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
        <p:nvSpPr>
          <p:cNvPr id="11" name="Rectangle 10"/>
          <p:cNvSpPr/>
          <p:nvPr/>
        </p:nvSpPr>
        <p:spPr>
          <a:xfrm>
            <a:off x="381000" y="1219200"/>
            <a:ext cx="1831592" cy="369332"/>
          </a:xfrm>
          <a:prstGeom prst="rect">
            <a:avLst/>
          </a:prstGeom>
        </p:spPr>
        <p:txBody>
          <a:bodyPr wrap="none">
            <a:spAutoFit/>
          </a:bodyPr>
          <a:lstStyle/>
          <a:p>
            <a:pPr>
              <a:buNone/>
            </a:pPr>
            <a:r>
              <a:rPr lang="en-US" b="1" dirty="0" smtClean="0">
                <a:solidFill>
                  <a:srgbClr val="0000CC"/>
                </a:solidFill>
              </a:rPr>
              <a:t>Reporting format</a:t>
            </a:r>
            <a:endParaRPr lang="en-US" b="1" dirty="0">
              <a:solidFill>
                <a:srgbClr val="0000CC"/>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0000CC"/>
                </a:solidFill>
              </a:rPr>
              <a:t>Energy use profile</a:t>
            </a:r>
          </a:p>
          <a:p>
            <a:r>
              <a:rPr lang="en-US" dirty="0" smtClean="0"/>
              <a:t>A part of energy audit process</a:t>
            </a:r>
          </a:p>
          <a:p>
            <a:r>
              <a:rPr lang="en-US" dirty="0" smtClean="0"/>
              <a:t>To find the energy waste</a:t>
            </a:r>
          </a:p>
          <a:p>
            <a:r>
              <a:rPr lang="en-US" dirty="0" smtClean="0"/>
              <a:t>The patterns (or profiles) of energy usage contained within interval energy data are great for discovering where a building is wasting energy.</a:t>
            </a:r>
          </a:p>
          <a:p>
            <a:r>
              <a:rPr lang="en-US" dirty="0" smtClean="0"/>
              <a:t>The charting features of </a:t>
            </a:r>
            <a:r>
              <a:rPr lang="en-US" b="1" i="1" dirty="0" smtClean="0">
                <a:solidFill>
                  <a:srgbClr val="00B050"/>
                </a:solidFill>
              </a:rPr>
              <a:t>Microsoft Excel </a:t>
            </a:r>
            <a:r>
              <a:rPr lang="en-US" dirty="0" smtClean="0"/>
              <a:t>will allow you to </a:t>
            </a:r>
            <a:r>
              <a:rPr lang="en-US" b="1" i="1" dirty="0" smtClean="0">
                <a:solidFill>
                  <a:srgbClr val="00B050"/>
                </a:solidFill>
              </a:rPr>
              <a:t>create your own energy profiles from interval data.</a:t>
            </a: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41</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dirty="0" smtClean="0">
                <a:solidFill>
                  <a:srgbClr val="0000CC"/>
                </a:solidFill>
              </a:rPr>
              <a:t>Energy use profile</a:t>
            </a:r>
          </a:p>
          <a:p>
            <a:r>
              <a:rPr lang="en-US" dirty="0" smtClean="0"/>
              <a:t>Looking at energy profiles to </a:t>
            </a:r>
            <a:r>
              <a:rPr lang="en-US" b="1" i="1" dirty="0" smtClean="0">
                <a:solidFill>
                  <a:srgbClr val="00B050"/>
                </a:solidFill>
              </a:rPr>
              <a:t>find energy waste </a:t>
            </a:r>
            <a:r>
              <a:rPr lang="en-US" dirty="0" smtClean="0"/>
              <a:t>requires</a:t>
            </a:r>
            <a:r>
              <a:rPr lang="en-US" b="1" i="1" dirty="0" smtClean="0">
                <a:solidFill>
                  <a:srgbClr val="00B050"/>
                </a:solidFill>
              </a:rPr>
              <a:t> </a:t>
            </a:r>
            <a:r>
              <a:rPr lang="en-US" dirty="0" smtClean="0"/>
              <a:t>you to have some </a:t>
            </a:r>
            <a:r>
              <a:rPr lang="en-US" b="1" i="1" dirty="0" smtClean="0">
                <a:solidFill>
                  <a:srgbClr val="00B050"/>
                </a:solidFill>
              </a:rPr>
              <a:t>knowledge of the way that the building is operated.</a:t>
            </a:r>
          </a:p>
          <a:p>
            <a:r>
              <a:rPr lang="en-US" dirty="0" smtClean="0"/>
              <a:t>Energy profiles show </a:t>
            </a:r>
            <a:r>
              <a:rPr lang="en-US" b="1" i="1" dirty="0" smtClean="0">
                <a:solidFill>
                  <a:srgbClr val="00B050"/>
                </a:solidFill>
              </a:rPr>
              <a:t>how much energy is being used </a:t>
            </a:r>
            <a:r>
              <a:rPr lang="en-US" dirty="0" smtClean="0"/>
              <a:t>at particular times-of-the-day and days-of-the-week.</a:t>
            </a:r>
          </a:p>
          <a:p>
            <a:r>
              <a:rPr lang="en-US" dirty="0" smtClean="0"/>
              <a:t>you want to be able to have a pretty good idea of </a:t>
            </a:r>
            <a:r>
              <a:rPr lang="en-US" b="1" dirty="0" smtClean="0">
                <a:solidFill>
                  <a:srgbClr val="00B050"/>
                </a:solidFill>
              </a:rPr>
              <a:t>what equipment </a:t>
            </a:r>
            <a:r>
              <a:rPr lang="en-US" dirty="0" smtClean="0"/>
              <a:t>is using that energy, and </a:t>
            </a:r>
            <a:r>
              <a:rPr lang="en-US" b="1" i="1" dirty="0" smtClean="0">
                <a:solidFill>
                  <a:srgbClr val="00B050"/>
                </a:solidFill>
              </a:rPr>
              <a:t>why</a:t>
            </a:r>
            <a:r>
              <a:rPr lang="en-US" dirty="0" smtClean="0"/>
              <a:t> it needs to be using it at the times in question.</a:t>
            </a:r>
            <a:r>
              <a:rPr lang="en-US" b="1" dirty="0" smtClean="0">
                <a:solidFill>
                  <a:srgbClr val="0000CC"/>
                </a:solidFill>
              </a:rPr>
              <a:t> </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42</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Energy use profile</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43</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1026" name="Picture 2" descr="C:\Users\Administrator\Desktop\Energy-Profile.gif"/>
          <p:cNvPicPr>
            <a:picLocks noChangeAspect="1" noChangeArrowheads="1"/>
          </p:cNvPicPr>
          <p:nvPr/>
        </p:nvPicPr>
        <p:blipFill>
          <a:blip r:embed="rId2"/>
          <a:srcRect/>
          <a:stretch>
            <a:fillRect/>
          </a:stretch>
        </p:blipFill>
        <p:spPr bwMode="auto">
          <a:xfrm>
            <a:off x="609598" y="2438399"/>
            <a:ext cx="4800601" cy="3360421"/>
          </a:xfrm>
          <a:prstGeom prst="rect">
            <a:avLst/>
          </a:prstGeom>
          <a:noFill/>
        </p:spPr>
      </p:pic>
      <p:pic>
        <p:nvPicPr>
          <p:cNvPr id="1028" name="Picture 4" descr="C:\Users\Administrator\Desktop\index.jpg"/>
          <p:cNvPicPr>
            <a:picLocks noChangeAspect="1" noChangeArrowheads="1"/>
          </p:cNvPicPr>
          <p:nvPr/>
        </p:nvPicPr>
        <p:blipFill>
          <a:blip r:embed="rId3"/>
          <a:srcRect/>
          <a:stretch>
            <a:fillRect/>
          </a:stretch>
        </p:blipFill>
        <p:spPr bwMode="auto">
          <a:xfrm>
            <a:off x="5562600" y="2209800"/>
            <a:ext cx="3398982" cy="360167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Energy use profile</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44</a:t>
            </a:fld>
            <a:endParaRPr lang="en-US"/>
          </a:p>
        </p:txBody>
      </p:sp>
      <p:pic>
        <p:nvPicPr>
          <p:cNvPr id="7" name="Picture 3" descr="C:\Users\Administrator\Desktop\EPA-BUM-HotelsMotels_12-1.gif"/>
          <p:cNvPicPr>
            <a:picLocks noChangeAspect="1" noChangeArrowheads="1"/>
          </p:cNvPicPr>
          <p:nvPr/>
        </p:nvPicPr>
        <p:blipFill>
          <a:blip r:embed="rId2"/>
          <a:srcRect/>
          <a:stretch>
            <a:fillRect/>
          </a:stretch>
        </p:blipFill>
        <p:spPr bwMode="auto">
          <a:xfrm>
            <a:off x="914400" y="2514600"/>
            <a:ext cx="7632141" cy="3733800"/>
          </a:xfrm>
          <a:prstGeom prst="rect">
            <a:avLst/>
          </a:prstGeom>
          <a:noFill/>
        </p:spPr>
      </p:pic>
      <p:sp>
        <p:nvSpPr>
          <p:cNvPr id="8"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Energy use profile</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45</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2050" name="Picture 2" descr="C:\Users\Administrator\Desktop\scale.jpg"/>
          <p:cNvPicPr>
            <a:picLocks noChangeAspect="1" noChangeArrowheads="1"/>
          </p:cNvPicPr>
          <p:nvPr/>
        </p:nvPicPr>
        <p:blipFill>
          <a:blip r:embed="rId2"/>
          <a:srcRect/>
          <a:stretch>
            <a:fillRect/>
          </a:stretch>
        </p:blipFill>
        <p:spPr bwMode="auto">
          <a:xfrm>
            <a:off x="1828800" y="2105128"/>
            <a:ext cx="4953000" cy="437187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Energy use profile</a:t>
            </a:r>
          </a:p>
          <a:p>
            <a:r>
              <a:rPr lang="en-US" dirty="0" smtClean="0"/>
              <a:t>Energy use profile is helpful in </a:t>
            </a:r>
            <a:r>
              <a:rPr lang="en-US" b="1" i="1" dirty="0" smtClean="0">
                <a:solidFill>
                  <a:srgbClr val="00B050"/>
                </a:solidFill>
              </a:rPr>
              <a:t>visualizing how energy is being used.</a:t>
            </a:r>
          </a:p>
          <a:p>
            <a:r>
              <a:rPr lang="en-US" dirty="0" smtClean="0"/>
              <a:t>It can identify </a:t>
            </a:r>
            <a:r>
              <a:rPr lang="en-US" b="1" i="1" dirty="0" smtClean="0">
                <a:solidFill>
                  <a:srgbClr val="00B050"/>
                </a:solidFill>
              </a:rPr>
              <a:t>energy conservation potential</a:t>
            </a:r>
            <a:r>
              <a:rPr lang="en-US" dirty="0" smtClean="0"/>
              <a:t>.</a:t>
            </a:r>
          </a:p>
          <a:p>
            <a:r>
              <a:rPr lang="en-US" b="1" i="1" dirty="0" smtClean="0">
                <a:solidFill>
                  <a:schemeClr val="accent6">
                    <a:lumMod val="50000"/>
                  </a:schemeClr>
                </a:solidFill>
              </a:rPr>
              <a:t>‘Energy Lens’ </a:t>
            </a:r>
            <a:r>
              <a:rPr lang="en-US" dirty="0" smtClean="0"/>
              <a:t>is one of the </a:t>
            </a:r>
            <a:r>
              <a:rPr lang="en-US" b="1" dirty="0" smtClean="0">
                <a:solidFill>
                  <a:schemeClr val="accent6">
                    <a:lumMod val="50000"/>
                  </a:schemeClr>
                </a:solidFill>
              </a:rPr>
              <a:t>software</a:t>
            </a:r>
            <a:r>
              <a:rPr lang="en-US" dirty="0" smtClean="0"/>
              <a:t> helps to determine energy use profile</a:t>
            </a:r>
          </a:p>
          <a:p>
            <a:pPr>
              <a:buNone/>
            </a:pPr>
            <a:endParaRPr lang="en-US" b="1" dirty="0" smtClean="0">
              <a:solidFill>
                <a:srgbClr val="0000CC"/>
              </a:solidFill>
            </a:endParaRPr>
          </a:p>
          <a:p>
            <a:pPr>
              <a:buNone/>
            </a:pPr>
            <a:endParaRPr lang="en-US" b="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46</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Energy use profile</a:t>
            </a:r>
          </a:p>
          <a:p>
            <a:pPr>
              <a:buFont typeface="Wingdings" pitchFamily="2" charset="2"/>
              <a:buChar char="§"/>
            </a:pPr>
            <a:r>
              <a:rPr lang="en-US" sz="2800" b="1" i="1" dirty="0" smtClean="0">
                <a:solidFill>
                  <a:srgbClr val="00B050"/>
                </a:solidFill>
              </a:rPr>
              <a:t>Types of audits required to construct energy use profile</a:t>
            </a:r>
          </a:p>
          <a:p>
            <a:pPr marL="514350" indent="-514350">
              <a:buAutoNum type="alphaLcParenBoth"/>
            </a:pPr>
            <a:r>
              <a:rPr lang="en-US" sz="2800" b="1" i="1" dirty="0" smtClean="0">
                <a:solidFill>
                  <a:schemeClr val="accent6">
                    <a:lumMod val="50000"/>
                  </a:schemeClr>
                </a:solidFill>
              </a:rPr>
              <a:t>Envelop audit- </a:t>
            </a:r>
            <a:r>
              <a:rPr lang="en-US" sz="2800" dirty="0" smtClean="0"/>
              <a:t>Determine the amount of energy required for a particular area &amp; identifies energy conservation opportunities (ENCON). It includes</a:t>
            </a:r>
          </a:p>
          <a:p>
            <a:pPr marL="514350" indent="-514350">
              <a:buFont typeface="Wingdings" pitchFamily="2" charset="2"/>
              <a:buChar char="ü"/>
            </a:pPr>
            <a:r>
              <a:rPr lang="en-US" sz="2800" dirty="0" smtClean="0"/>
              <a:t>Heating, ventilation &amp; air conditioning</a:t>
            </a:r>
          </a:p>
          <a:p>
            <a:pPr marL="514350" indent="-514350">
              <a:buFont typeface="Wingdings" pitchFamily="2" charset="2"/>
              <a:buChar char="ü"/>
            </a:pPr>
            <a:r>
              <a:rPr lang="en-US" sz="2800" dirty="0" smtClean="0"/>
              <a:t>Building, Lighting &amp; domestic hot water </a:t>
            </a:r>
          </a:p>
          <a:p>
            <a:pPr marL="514350" indent="-514350">
              <a:buFont typeface="Wingdings" pitchFamily="2" charset="2"/>
              <a:buChar char="ü"/>
            </a:pPr>
            <a:r>
              <a:rPr lang="en-US" sz="2800" dirty="0" smtClean="0"/>
              <a:t>Air distribution</a:t>
            </a:r>
          </a:p>
          <a:p>
            <a:pPr marL="514350" indent="-514350">
              <a:buFont typeface="Wingdings" pitchFamily="2" charset="2"/>
              <a:buChar char="ü"/>
            </a:pPr>
            <a:endParaRPr lang="en-US" sz="2800"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47</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b="1" dirty="0" smtClean="0">
                <a:solidFill>
                  <a:srgbClr val="0000CC"/>
                </a:solidFill>
              </a:rPr>
              <a:t>Energy use profile</a:t>
            </a:r>
          </a:p>
          <a:p>
            <a:pPr>
              <a:buFont typeface="Wingdings" pitchFamily="2" charset="2"/>
              <a:buChar char="§"/>
            </a:pPr>
            <a:r>
              <a:rPr lang="en-US" b="1" i="1" dirty="0" smtClean="0">
                <a:solidFill>
                  <a:srgbClr val="00B050"/>
                </a:solidFill>
              </a:rPr>
              <a:t>Types of audits required to construct energy use profile</a:t>
            </a:r>
          </a:p>
          <a:p>
            <a:pPr>
              <a:buNone/>
            </a:pPr>
            <a:r>
              <a:rPr lang="en-US" b="1" i="1" dirty="0" smtClean="0">
                <a:solidFill>
                  <a:schemeClr val="accent6">
                    <a:lumMod val="50000"/>
                  </a:schemeClr>
                </a:solidFill>
              </a:rPr>
              <a:t>(b) Process audit- </a:t>
            </a:r>
            <a:r>
              <a:rPr lang="en-US" dirty="0" smtClean="0"/>
              <a:t>This audit determine the amount of energy required for each process function &amp; identify energy conservation opportunities (ENCON).</a:t>
            </a:r>
          </a:p>
          <a:p>
            <a:pPr>
              <a:buFont typeface="Wingdings" pitchFamily="2" charset="2"/>
              <a:buChar char="ü"/>
            </a:pPr>
            <a:r>
              <a:rPr lang="en-US" dirty="0" smtClean="0"/>
              <a:t> process machinery</a:t>
            </a:r>
          </a:p>
          <a:p>
            <a:pPr>
              <a:buFont typeface="Wingdings" pitchFamily="2" charset="2"/>
              <a:buChar char="ü"/>
            </a:pPr>
            <a:r>
              <a:rPr lang="en-US" dirty="0" smtClean="0"/>
              <a:t>Heating, ventilation &amp; air conditioning process</a:t>
            </a:r>
          </a:p>
          <a:p>
            <a:pPr>
              <a:buFont typeface="Wingdings" pitchFamily="2" charset="2"/>
              <a:buChar char="ü"/>
            </a:pPr>
            <a:r>
              <a:rPr lang="en-US" dirty="0" smtClean="0"/>
              <a:t>Heat treatment </a:t>
            </a:r>
          </a:p>
          <a:p>
            <a:pPr>
              <a:buFont typeface="Wingdings" pitchFamily="2" charset="2"/>
              <a:buChar char="ü"/>
            </a:pPr>
            <a:r>
              <a:rPr lang="en-US" dirty="0" smtClean="0"/>
              <a:t>Furnaces </a:t>
            </a:r>
          </a:p>
          <a:p>
            <a:pPr>
              <a:buNone/>
            </a:pPr>
            <a:endParaRPr lang="en-US" b="1" i="1" dirty="0" smtClean="0">
              <a:solidFill>
                <a:schemeClr val="accent6">
                  <a:lumMod val="50000"/>
                </a:schemeClr>
              </a:solidFill>
            </a:endParaRPr>
          </a:p>
          <a:p>
            <a:pPr>
              <a:buFont typeface="Wingdings" pitchFamily="2" charset="2"/>
              <a:buChar char="ü"/>
            </a:pPr>
            <a:endParaRPr lang="en-US" b="1" i="1" dirty="0" smtClean="0">
              <a:solidFill>
                <a:schemeClr val="accent6">
                  <a:lumMod val="50000"/>
                </a:schemeClr>
              </a:solidFill>
            </a:endParaRPr>
          </a:p>
          <a:p>
            <a:pPr>
              <a:buNone/>
            </a:pPr>
            <a:endParaRPr lang="en-US" b="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48</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smtClean="0">
                <a:solidFill>
                  <a:srgbClr val="0000CC"/>
                </a:solidFill>
              </a:rPr>
              <a:t>Energy use profile</a:t>
            </a:r>
          </a:p>
          <a:p>
            <a:pPr>
              <a:buFont typeface="Wingdings" pitchFamily="2" charset="2"/>
              <a:buChar char="§"/>
            </a:pPr>
            <a:r>
              <a:rPr lang="en-US" b="1" i="1" dirty="0" smtClean="0">
                <a:solidFill>
                  <a:srgbClr val="00B050"/>
                </a:solidFill>
              </a:rPr>
              <a:t>Types of audits required to construct energy use profile</a:t>
            </a:r>
          </a:p>
          <a:p>
            <a:pPr>
              <a:buNone/>
            </a:pPr>
            <a:r>
              <a:rPr lang="en-US" b="1" i="1" dirty="0" smtClean="0">
                <a:solidFill>
                  <a:schemeClr val="accent6">
                    <a:lumMod val="50000"/>
                  </a:schemeClr>
                </a:solidFill>
              </a:rPr>
              <a:t>(c) Transportation audit- </a:t>
            </a:r>
            <a:r>
              <a:rPr lang="en-US" dirty="0" smtClean="0"/>
              <a:t>This audit determines the amount of energy required for truck, cars, vehicles, forklift etc.</a:t>
            </a:r>
          </a:p>
          <a:p>
            <a:pPr>
              <a:buNone/>
            </a:pPr>
            <a:r>
              <a:rPr lang="en-US" b="1" i="1" dirty="0" smtClean="0">
                <a:solidFill>
                  <a:schemeClr val="accent6">
                    <a:lumMod val="50000"/>
                  </a:schemeClr>
                </a:solidFill>
              </a:rPr>
              <a:t>(d) Utility audit- </a:t>
            </a:r>
            <a:r>
              <a:rPr lang="en-US" dirty="0" smtClean="0"/>
              <a:t>This audit analyses the monthly, daily or yearly energy use for each utility.</a:t>
            </a:r>
            <a:endParaRPr lang="en-US" b="1" i="1" dirty="0" smtClean="0">
              <a:solidFill>
                <a:schemeClr val="accent6">
                  <a:lumMod val="50000"/>
                </a:schemeClr>
              </a:solidFill>
            </a:endParaRPr>
          </a:p>
          <a:p>
            <a:pPr>
              <a:buNone/>
            </a:pPr>
            <a:endParaRPr lang="en-US" b="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49</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C00000"/>
                </a:solidFill>
              </a:rPr>
              <a:t>Definitions of Energy Management</a:t>
            </a:r>
            <a:endParaRPr lang="en-US" b="1"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0" y="1676400"/>
            <a:ext cx="9144000" cy="16205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9050" y="3886200"/>
            <a:ext cx="9124950" cy="14478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3F6364C-5E98-4953-9B67-EF2B53DD04A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0000CC"/>
                </a:solidFill>
              </a:rPr>
              <a:t>Energy Audit Instruments</a:t>
            </a:r>
          </a:p>
          <a:p>
            <a:r>
              <a:rPr lang="en-US" dirty="0" smtClean="0"/>
              <a:t>To obtain the </a:t>
            </a:r>
            <a:r>
              <a:rPr lang="en-US" b="1" i="1" dirty="0" smtClean="0">
                <a:solidFill>
                  <a:srgbClr val="00B050"/>
                </a:solidFill>
              </a:rPr>
              <a:t>best information </a:t>
            </a:r>
            <a:r>
              <a:rPr lang="en-US" dirty="0" smtClean="0"/>
              <a:t>for a successful energy cost control program.</a:t>
            </a:r>
          </a:p>
          <a:p>
            <a:r>
              <a:rPr lang="en-US" dirty="0" smtClean="0"/>
              <a:t>The auditor </a:t>
            </a:r>
            <a:r>
              <a:rPr lang="en-US" b="1" i="1" dirty="0" smtClean="0">
                <a:solidFill>
                  <a:srgbClr val="00B050"/>
                </a:solidFill>
              </a:rPr>
              <a:t>must make some measurements </a:t>
            </a:r>
            <a:r>
              <a:rPr lang="en-US" dirty="0" smtClean="0"/>
              <a:t>during the type of energy-consuming equipment audit visit.</a:t>
            </a:r>
          </a:p>
          <a:p>
            <a:r>
              <a:rPr lang="en-US" dirty="0" smtClean="0"/>
              <a:t>Identification and quantification of energy necessitates.</a:t>
            </a:r>
          </a:p>
          <a:p>
            <a:r>
              <a:rPr lang="en-US" dirty="0" smtClean="0"/>
              <a:t>These instruments </a:t>
            </a:r>
            <a:r>
              <a:rPr lang="en-US" b="1" i="1" dirty="0" smtClean="0">
                <a:solidFill>
                  <a:srgbClr val="00B050"/>
                </a:solidFill>
              </a:rPr>
              <a:t>must be portable, durable &amp; easy to operate </a:t>
            </a:r>
            <a:r>
              <a:rPr lang="en-US" dirty="0" smtClean="0"/>
              <a:t>and </a:t>
            </a:r>
            <a:r>
              <a:rPr lang="en-US" b="1" i="1" dirty="0" smtClean="0">
                <a:solidFill>
                  <a:srgbClr val="00B050"/>
                </a:solidFill>
              </a:rPr>
              <a:t>relatively inexpensive</a:t>
            </a:r>
            <a:r>
              <a:rPr lang="en-US" dirty="0" smtClean="0"/>
              <a:t>. </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50</a:t>
            </a:fld>
            <a:endParaRPr lang="en-US" dirty="0"/>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953000"/>
          </a:xfrm>
        </p:spPr>
        <p:txBody>
          <a:bodyPr>
            <a:normAutofit fontScale="85000" lnSpcReduction="10000"/>
          </a:bodyPr>
          <a:lstStyle/>
          <a:p>
            <a:pPr>
              <a:buNone/>
            </a:pPr>
            <a:r>
              <a:rPr lang="en-US" b="1" dirty="0" smtClean="0">
                <a:solidFill>
                  <a:srgbClr val="0000CC"/>
                </a:solidFill>
              </a:rPr>
              <a:t>Energy Audit Instruments</a:t>
            </a:r>
          </a:p>
          <a:p>
            <a:r>
              <a:rPr lang="en-US" b="1" i="1" dirty="0" smtClean="0">
                <a:solidFill>
                  <a:srgbClr val="00B050"/>
                </a:solidFill>
              </a:rPr>
              <a:t>Basic Electrical Parameters in AC &amp;DC systems </a:t>
            </a:r>
            <a:r>
              <a:rPr lang="en-US" dirty="0" smtClean="0"/>
              <a:t>– Voltage (V), Current (I), Power factor, Active power (kW), apparent power (demand) (</a:t>
            </a:r>
            <a:r>
              <a:rPr lang="en-US" dirty="0" err="1" smtClean="0"/>
              <a:t>kVA</a:t>
            </a:r>
            <a:r>
              <a:rPr lang="en-US" dirty="0" smtClean="0"/>
              <a:t>), Reactive power (</a:t>
            </a:r>
            <a:r>
              <a:rPr lang="en-US" dirty="0" err="1" smtClean="0"/>
              <a:t>kVAr</a:t>
            </a:r>
            <a:r>
              <a:rPr lang="en-US" dirty="0" smtClean="0"/>
              <a:t>), Energy consumption (kWh), Frequency (Hz), Harmonics, etc. </a:t>
            </a:r>
          </a:p>
          <a:p>
            <a:r>
              <a:rPr lang="en-US" b="1" i="1" dirty="0" smtClean="0">
                <a:solidFill>
                  <a:srgbClr val="00B050"/>
                </a:solidFill>
              </a:rPr>
              <a:t>Other parameters </a:t>
            </a:r>
            <a:r>
              <a:rPr lang="en-US" dirty="0" smtClean="0"/>
              <a:t>such as temperature &amp; heat flow, radiation, air and gas flow, liquid flow, revolutions per minute (RPM), air velocity, noise and vibration, dust concentration, Total Dissolved Solids (TDS), pH, moisture content, relative humidity, flue gas analysis – CO</a:t>
            </a:r>
            <a:r>
              <a:rPr lang="en-US" baseline="30000" dirty="0" smtClean="0"/>
              <a:t>2</a:t>
            </a:r>
            <a:r>
              <a:rPr lang="en-US" dirty="0" smtClean="0"/>
              <a:t>, O</a:t>
            </a:r>
            <a:r>
              <a:rPr lang="en-US" baseline="30000" dirty="0" smtClean="0"/>
              <a:t>2</a:t>
            </a:r>
            <a:r>
              <a:rPr lang="en-US" dirty="0" smtClean="0"/>
              <a:t>, CO, </a:t>
            </a:r>
            <a:r>
              <a:rPr lang="en-US" dirty="0" err="1" smtClean="0"/>
              <a:t>SO</a:t>
            </a:r>
            <a:r>
              <a:rPr lang="en-US" baseline="30000" dirty="0" err="1" smtClean="0"/>
              <a:t>x</a:t>
            </a:r>
            <a:r>
              <a:rPr lang="en-US" dirty="0" smtClean="0"/>
              <a:t>, </a:t>
            </a:r>
            <a:r>
              <a:rPr lang="en-US" dirty="0" err="1" smtClean="0"/>
              <a:t>NO</a:t>
            </a:r>
            <a:r>
              <a:rPr lang="en-US" baseline="30000" dirty="0" err="1" smtClean="0"/>
              <a:t>x</a:t>
            </a:r>
            <a:r>
              <a:rPr lang="en-US" dirty="0" smtClean="0"/>
              <a:t>, combustion efficiency etc. </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51</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5257800"/>
          </a:xfrm>
        </p:spPr>
        <p:txBody>
          <a:bodyPr>
            <a:normAutofit fontScale="77500" lnSpcReduction="20000"/>
          </a:bodyPr>
          <a:lstStyle/>
          <a:p>
            <a:pPr>
              <a:buNone/>
            </a:pPr>
            <a:r>
              <a:rPr lang="en-US" b="1" dirty="0" smtClean="0">
                <a:solidFill>
                  <a:srgbClr val="0000CC"/>
                </a:solidFill>
              </a:rPr>
              <a:t>Energy Audit Instruments</a:t>
            </a:r>
          </a:p>
          <a:p>
            <a:pPr marL="514350" indent="-514350">
              <a:buAutoNum type="arabicPeriod"/>
            </a:pPr>
            <a:r>
              <a:rPr lang="en-US" b="1" i="1" dirty="0" smtClean="0">
                <a:solidFill>
                  <a:srgbClr val="00B050"/>
                </a:solidFill>
              </a:rPr>
              <a:t>Electrical parameters</a:t>
            </a:r>
          </a:p>
          <a:p>
            <a:pPr marL="514350" indent="-514350">
              <a:buAutoNum type="arabicPeriod"/>
            </a:pPr>
            <a:r>
              <a:rPr lang="en-US" b="1" i="1" dirty="0" smtClean="0">
                <a:solidFill>
                  <a:srgbClr val="00B050"/>
                </a:solidFill>
              </a:rPr>
              <a:t>Combustion analyzer</a:t>
            </a:r>
          </a:p>
          <a:p>
            <a:pPr marL="514350" indent="-514350">
              <a:buAutoNum type="arabicPeriod"/>
            </a:pPr>
            <a:r>
              <a:rPr lang="en-US" b="1" i="1" dirty="0" smtClean="0">
                <a:solidFill>
                  <a:srgbClr val="00B050"/>
                </a:solidFill>
              </a:rPr>
              <a:t>Fuel efficiency monitor</a:t>
            </a:r>
          </a:p>
          <a:p>
            <a:pPr marL="514350" indent="-514350">
              <a:buAutoNum type="arabicPeriod"/>
            </a:pPr>
            <a:r>
              <a:rPr lang="en-US" b="1" i="1" dirty="0" err="1" smtClean="0">
                <a:solidFill>
                  <a:srgbClr val="00B050"/>
                </a:solidFill>
              </a:rPr>
              <a:t>Fyrites</a:t>
            </a:r>
            <a:r>
              <a:rPr lang="en-US" b="1" i="1" dirty="0" smtClean="0">
                <a:solidFill>
                  <a:srgbClr val="00B050"/>
                </a:solidFill>
              </a:rPr>
              <a:t>- gas analyzer</a:t>
            </a:r>
          </a:p>
          <a:p>
            <a:pPr marL="514350" indent="-514350">
              <a:buAutoNum type="arabicPeriod"/>
            </a:pPr>
            <a:r>
              <a:rPr lang="en-US" b="1" i="1" dirty="0" smtClean="0">
                <a:solidFill>
                  <a:srgbClr val="00B050"/>
                </a:solidFill>
              </a:rPr>
              <a:t>Temperature measurements</a:t>
            </a:r>
          </a:p>
          <a:p>
            <a:pPr marL="514350" indent="-514350">
              <a:buAutoNum type="arabicPeriod"/>
            </a:pPr>
            <a:r>
              <a:rPr lang="en-US" b="1" i="1" dirty="0" smtClean="0">
                <a:solidFill>
                  <a:srgbClr val="00B050"/>
                </a:solidFill>
              </a:rPr>
              <a:t>Pressure measurements</a:t>
            </a:r>
          </a:p>
          <a:p>
            <a:pPr marL="514350" indent="-514350">
              <a:buAutoNum type="arabicPeriod"/>
            </a:pPr>
            <a:r>
              <a:rPr lang="en-US" b="1" i="1" dirty="0" smtClean="0">
                <a:solidFill>
                  <a:srgbClr val="00B050"/>
                </a:solidFill>
              </a:rPr>
              <a:t>Velocity measurements</a:t>
            </a:r>
          </a:p>
          <a:p>
            <a:pPr marL="514350" indent="-514350">
              <a:buAutoNum type="arabicPeriod"/>
            </a:pPr>
            <a:r>
              <a:rPr lang="en-US" b="1" i="1" dirty="0" smtClean="0">
                <a:solidFill>
                  <a:srgbClr val="00B050"/>
                </a:solidFill>
              </a:rPr>
              <a:t>Speed measurements</a:t>
            </a:r>
          </a:p>
          <a:p>
            <a:pPr marL="514350" indent="-514350">
              <a:buAutoNum type="arabicPeriod"/>
            </a:pPr>
            <a:r>
              <a:rPr lang="en-US" b="1" i="1" dirty="0" smtClean="0">
                <a:solidFill>
                  <a:srgbClr val="00B050"/>
                </a:solidFill>
              </a:rPr>
              <a:t>Leak detectors</a:t>
            </a:r>
          </a:p>
          <a:p>
            <a:pPr marL="514350" indent="-514350">
              <a:buAutoNum type="arabicPeriod"/>
            </a:pPr>
            <a:r>
              <a:rPr lang="en-US" b="1" i="1" dirty="0" smtClean="0">
                <a:solidFill>
                  <a:srgbClr val="00B050"/>
                </a:solidFill>
              </a:rPr>
              <a:t>Measurement of light</a:t>
            </a:r>
          </a:p>
          <a:p>
            <a:pPr marL="514350" indent="-514350">
              <a:buAutoNum type="arabicPeriod"/>
            </a:pPr>
            <a:r>
              <a:rPr lang="en-US" b="1" i="1" dirty="0" smtClean="0">
                <a:solidFill>
                  <a:srgbClr val="00B050"/>
                </a:solidFill>
              </a:rPr>
              <a:t>Measurement of water flow</a:t>
            </a:r>
          </a:p>
          <a:p>
            <a:pPr marL="514350" indent="-514350">
              <a:buAutoNum type="arabicPeriod"/>
            </a:pPr>
            <a:r>
              <a:rPr lang="en-US" b="1" i="1" dirty="0" smtClean="0">
                <a:solidFill>
                  <a:srgbClr val="00B050"/>
                </a:solidFill>
              </a:rPr>
              <a:t>Humidity measurement</a:t>
            </a:r>
          </a:p>
          <a:p>
            <a:pPr marL="514350" indent="-514350">
              <a:buAutoNum type="arabicPeriod"/>
            </a:pPr>
            <a:endParaRPr lang="en-US" b="1" i="1" dirty="0" smtClean="0">
              <a:solidFill>
                <a:srgbClr val="0000CC"/>
              </a:solidFill>
            </a:endParaRPr>
          </a:p>
          <a:p>
            <a:pPr marL="514350" indent="-514350">
              <a:buAutoNum type="arabicPeriod"/>
            </a:pPr>
            <a:endParaRPr lang="en-US" b="1" i="1" dirty="0" smtClean="0">
              <a:solidFill>
                <a:srgbClr val="0000CC"/>
              </a:solidFill>
            </a:endParaRPr>
          </a:p>
          <a:p>
            <a:pPr marL="514350" indent="-514350">
              <a:buAutoNum type="arabicPeriod"/>
            </a:pPr>
            <a:endParaRPr lang="en-US" b="1" i="1" dirty="0" smtClean="0">
              <a:solidFill>
                <a:srgbClr val="0000CC"/>
              </a:solidFill>
            </a:endParaRPr>
          </a:p>
          <a:p>
            <a:pPr marL="514350" indent="-514350">
              <a:buAutoNum type="arabicPeriod"/>
            </a:pPr>
            <a:endParaRPr lang="en-US" b="1" i="1" dirty="0" smtClean="0">
              <a:solidFill>
                <a:srgbClr val="0000CC"/>
              </a:solidFill>
            </a:endParaRPr>
          </a:p>
          <a:p>
            <a:pPr marL="514350" indent="-514350">
              <a:buAutoNum type="arabicPeriod"/>
            </a:pPr>
            <a:endParaRPr lang="en-US" b="1" i="1" dirty="0" smtClean="0">
              <a:solidFill>
                <a:srgbClr val="0000CC"/>
              </a:solidFill>
            </a:endParaRPr>
          </a:p>
          <a:p>
            <a:pPr marL="514350" indent="-514350">
              <a:buAutoNum type="arabicPeriod"/>
            </a:pPr>
            <a:endParaRPr lang="en-US" b="1" i="1" dirty="0" smtClean="0">
              <a:solidFill>
                <a:srgbClr val="0000CC"/>
              </a:solidFill>
            </a:endParaRPr>
          </a:p>
          <a:p>
            <a:pPr marL="514350" indent="-514350">
              <a:buAutoNum type="arabicPeriod"/>
            </a:pPr>
            <a:endParaRPr lang="en-US" b="1" i="1" dirty="0" smtClean="0">
              <a:solidFill>
                <a:srgbClr val="0000CC"/>
              </a:solidFill>
            </a:endParaRPr>
          </a:p>
          <a:p>
            <a:pPr marL="514350" indent="-514350">
              <a:buAutoNum type="arabicPeriod"/>
            </a:pPr>
            <a:endParaRPr lang="en-US" b="1" i="1" dirty="0" smtClean="0">
              <a:solidFill>
                <a:srgbClr val="0000CC"/>
              </a:solidFill>
            </a:endParaRPr>
          </a:p>
          <a:p>
            <a:pPr marL="514350" indent="-514350">
              <a:buAutoNum type="arabicPeriod"/>
            </a:pPr>
            <a:endParaRPr lang="en-US" b="1" i="1" dirty="0" smtClean="0">
              <a:solidFill>
                <a:srgbClr val="0000CC"/>
              </a:solidFill>
            </a:endParaRPr>
          </a:p>
          <a:p>
            <a:pPr marL="514350" indent="-514350">
              <a:buAutoNum type="arabicPeriod"/>
            </a:pPr>
            <a:endParaRPr lang="en-US" b="1" i="1" dirty="0" smtClean="0">
              <a:solidFill>
                <a:srgbClr val="0000CC"/>
              </a:solidFill>
            </a:endParaRPr>
          </a:p>
          <a:p>
            <a:pPr marL="514350" indent="-514350">
              <a:buAutoNum type="arabicPeriod"/>
            </a:pPr>
            <a:endParaRPr lang="en-US" b="1" i="1" dirty="0" smtClean="0">
              <a:solidFill>
                <a:srgbClr val="0000CC"/>
              </a:solidFill>
            </a:endParaRPr>
          </a:p>
          <a:p>
            <a:pPr marL="514350" indent="-514350">
              <a:buAutoNum type="arabicPeriod"/>
            </a:pPr>
            <a:endParaRPr lang="en-US" b="1" i="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52</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953000"/>
          </a:xfrm>
        </p:spPr>
        <p:txBody>
          <a:bodyPr>
            <a:normAutofit fontScale="85000" lnSpcReduction="10000"/>
          </a:bodyPr>
          <a:lstStyle/>
          <a:p>
            <a:pPr>
              <a:buNone/>
            </a:pPr>
            <a:r>
              <a:rPr lang="en-US" b="1" dirty="0" smtClean="0">
                <a:solidFill>
                  <a:srgbClr val="0000CC"/>
                </a:solidFill>
              </a:rPr>
              <a:t>Energy Audit Instruments</a:t>
            </a:r>
          </a:p>
          <a:p>
            <a:pPr>
              <a:buNone/>
            </a:pPr>
            <a:r>
              <a:rPr lang="en-US" b="1" i="1" dirty="0" smtClean="0">
                <a:solidFill>
                  <a:srgbClr val="00B050"/>
                </a:solidFill>
              </a:rPr>
              <a:t>1. Electrical System Parameters</a:t>
            </a:r>
          </a:p>
          <a:p>
            <a:r>
              <a:rPr lang="en-US" dirty="0" smtClean="0"/>
              <a:t>These are instruments for measuring major electrical parameters such as </a:t>
            </a:r>
            <a:r>
              <a:rPr lang="en-US" b="1" i="1" dirty="0" err="1" smtClean="0">
                <a:solidFill>
                  <a:srgbClr val="00B050"/>
                </a:solidFill>
              </a:rPr>
              <a:t>kVA</a:t>
            </a:r>
            <a:r>
              <a:rPr lang="en-US" b="1" i="1" dirty="0" smtClean="0">
                <a:solidFill>
                  <a:srgbClr val="00B050"/>
                </a:solidFill>
              </a:rPr>
              <a:t>, kW, PF, Hertz, </a:t>
            </a:r>
            <a:r>
              <a:rPr lang="en-US" b="1" i="1" dirty="0" err="1" smtClean="0">
                <a:solidFill>
                  <a:srgbClr val="00B050"/>
                </a:solidFill>
              </a:rPr>
              <a:t>kVAr</a:t>
            </a:r>
            <a:r>
              <a:rPr lang="en-US" b="1" i="1" dirty="0" smtClean="0">
                <a:solidFill>
                  <a:srgbClr val="00B050"/>
                </a:solidFill>
              </a:rPr>
              <a:t>, Amps and Volts. </a:t>
            </a:r>
          </a:p>
          <a:p>
            <a:r>
              <a:rPr lang="en-US" dirty="0" smtClean="0"/>
              <a:t>some of these instruments also measure harmonics. (Harmonic analyzer)</a:t>
            </a:r>
          </a:p>
          <a:p>
            <a:r>
              <a:rPr lang="en-US" dirty="0" smtClean="0"/>
              <a:t>These instruments are applied on-line </a:t>
            </a:r>
            <a:r>
              <a:rPr lang="en-US" dirty="0" err="1" smtClean="0"/>
              <a:t>i.e</a:t>
            </a:r>
            <a:r>
              <a:rPr lang="en-US" dirty="0" smtClean="0"/>
              <a:t> on running motors without any need to stop the motor. 	</a:t>
            </a:r>
          </a:p>
          <a:p>
            <a:r>
              <a:rPr lang="en-US" dirty="0" smtClean="0"/>
              <a:t>Instant measurements can be taken with hand-held meters, while more advanced ones facilitates cumulative readings with print outs at specified intervals. 		</a:t>
            </a:r>
          </a:p>
          <a:p>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53</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2050" name="Picture 2"/>
          <p:cNvPicPr>
            <a:picLocks noChangeAspect="1" noChangeArrowheads="1"/>
          </p:cNvPicPr>
          <p:nvPr/>
        </p:nvPicPr>
        <p:blipFill>
          <a:blip r:embed="rId2"/>
          <a:srcRect/>
          <a:stretch>
            <a:fillRect/>
          </a:stretch>
        </p:blipFill>
        <p:spPr bwMode="auto">
          <a:xfrm>
            <a:off x="6934200" y="152400"/>
            <a:ext cx="1981200" cy="186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Energy Audit Instruments</a:t>
            </a:r>
          </a:p>
          <a:p>
            <a:pPr>
              <a:buNone/>
            </a:pPr>
            <a:r>
              <a:rPr lang="en-US" b="1" i="1" dirty="0" smtClean="0">
                <a:solidFill>
                  <a:srgbClr val="00B050"/>
                </a:solidFill>
              </a:rPr>
              <a:t>1. Electrical System Parameters </a:t>
            </a:r>
            <a:r>
              <a:rPr lang="en-US" b="1" i="1" dirty="0" err="1" smtClean="0">
                <a:solidFill>
                  <a:srgbClr val="00B050"/>
                </a:solidFill>
              </a:rPr>
              <a:t>contd</a:t>
            </a:r>
            <a:r>
              <a:rPr lang="en-US" b="1" i="1" dirty="0" smtClean="0">
                <a:solidFill>
                  <a:srgbClr val="00B050"/>
                </a:solidFill>
              </a:rPr>
              <a:t>….</a:t>
            </a:r>
          </a:p>
          <a:p>
            <a:pPr>
              <a:buNone/>
            </a:pPr>
            <a:endParaRPr lang="en-US" b="1" dirty="0" smtClean="0">
              <a:solidFill>
                <a:srgbClr val="0000CC"/>
              </a:solidFill>
            </a:endParaRPr>
          </a:p>
          <a:p>
            <a:pPr>
              <a:buNone/>
            </a:pPr>
            <a:endParaRPr lang="en-US" b="1" dirty="0" smtClean="0">
              <a:solidFill>
                <a:srgbClr val="0000CC"/>
              </a:solidFill>
            </a:endParaRPr>
          </a:p>
          <a:p>
            <a:pPr>
              <a:buNone/>
            </a:pPr>
            <a:endParaRPr lang="en-US" dirty="0"/>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54</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1676400" y="2819400"/>
            <a:ext cx="5325512"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2. Combustion Analyzer</a:t>
            </a:r>
          </a:p>
          <a:p>
            <a:r>
              <a:rPr lang="en-US" dirty="0" smtClean="0"/>
              <a:t>This instrument has in-built </a:t>
            </a:r>
            <a:r>
              <a:rPr lang="en-US" b="1" i="1" dirty="0" smtClean="0">
                <a:solidFill>
                  <a:srgbClr val="00B050"/>
                </a:solidFill>
              </a:rPr>
              <a:t>chemical cells </a:t>
            </a:r>
            <a:r>
              <a:rPr lang="en-US" dirty="0" smtClean="0"/>
              <a:t>which measure various gases such as </a:t>
            </a:r>
            <a:r>
              <a:rPr lang="en-US" b="1" i="1" dirty="0" smtClean="0">
                <a:solidFill>
                  <a:srgbClr val="00B050"/>
                </a:solidFill>
              </a:rPr>
              <a:t>O2, CO, </a:t>
            </a:r>
            <a:r>
              <a:rPr lang="en-US" b="1" i="1" dirty="0" err="1" smtClean="0">
                <a:solidFill>
                  <a:srgbClr val="00B050"/>
                </a:solidFill>
              </a:rPr>
              <a:t>NOx</a:t>
            </a:r>
            <a:r>
              <a:rPr lang="en-US" b="1" i="1" baseline="30000" dirty="0" smtClean="0">
                <a:solidFill>
                  <a:srgbClr val="00B050"/>
                </a:solidFill>
              </a:rPr>
              <a:t> </a:t>
            </a:r>
            <a:r>
              <a:rPr lang="en-US" b="1" i="1" dirty="0" smtClean="0">
                <a:solidFill>
                  <a:srgbClr val="00B050"/>
                </a:solidFill>
              </a:rPr>
              <a:t>and </a:t>
            </a:r>
            <a:r>
              <a:rPr lang="en-US" b="1" i="1" dirty="0" err="1" smtClean="0">
                <a:solidFill>
                  <a:srgbClr val="00B050"/>
                </a:solidFill>
              </a:rPr>
              <a:t>SOx</a:t>
            </a:r>
            <a:r>
              <a:rPr lang="en-US" b="1" i="1" dirty="0" smtClean="0">
                <a:solidFill>
                  <a:srgbClr val="00B050"/>
                </a:solidFill>
              </a:rPr>
              <a:t>. 	</a:t>
            </a:r>
          </a:p>
          <a:p>
            <a:pPr>
              <a:buNone/>
            </a:pPr>
            <a:endParaRPr lang="en-US" b="1" i="1" dirty="0" smtClean="0">
              <a:solidFill>
                <a:srgbClr val="00B050"/>
              </a:solidFill>
            </a:endParaRPr>
          </a:p>
          <a:p>
            <a:pPr>
              <a:buNone/>
            </a:pP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55</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3074" name="Picture 2"/>
          <p:cNvPicPr>
            <a:picLocks noChangeAspect="1" noChangeArrowheads="1"/>
          </p:cNvPicPr>
          <p:nvPr/>
        </p:nvPicPr>
        <p:blipFill>
          <a:blip r:embed="rId2"/>
          <a:srcRect/>
          <a:stretch>
            <a:fillRect/>
          </a:stretch>
        </p:blipFill>
        <p:spPr bwMode="auto">
          <a:xfrm>
            <a:off x="2352780" y="3810000"/>
            <a:ext cx="4505220" cy="23898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2. Combustion Analyzer</a:t>
            </a:r>
          </a:p>
          <a:p>
            <a:pPr>
              <a:buNone/>
            </a:pPr>
            <a:endParaRPr lang="en-US" b="1" i="1" dirty="0" smtClean="0">
              <a:solidFill>
                <a:srgbClr val="00B050"/>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56</a:t>
            </a:fld>
            <a:endParaRPr lang="en-US"/>
          </a:p>
        </p:txBody>
      </p:sp>
      <p:sp>
        <p:nvSpPr>
          <p:cNvPr id="8"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9" name="Picture 2"/>
          <p:cNvPicPr>
            <a:picLocks noChangeAspect="1" noChangeArrowheads="1"/>
          </p:cNvPicPr>
          <p:nvPr/>
        </p:nvPicPr>
        <p:blipFill>
          <a:blip r:embed="rId2"/>
          <a:srcRect/>
          <a:stretch>
            <a:fillRect/>
          </a:stretch>
        </p:blipFill>
        <p:spPr bwMode="auto">
          <a:xfrm>
            <a:off x="1676400" y="2133600"/>
            <a:ext cx="5741456"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57</a:t>
            </a:fld>
            <a:endParaRPr lang="en-US"/>
          </a:p>
        </p:txBody>
      </p:sp>
      <p:sp>
        <p:nvSpPr>
          <p:cNvPr id="8" name="Content Placeholder 7"/>
          <p:cNvSpPr>
            <a:spLocks noGrp="1"/>
          </p:cNvSpPr>
          <p:nvPr>
            <p:ph idx="1"/>
          </p:nvPr>
        </p:nvSpPr>
        <p:spPr/>
        <p:txBody>
          <a:bodyPr/>
          <a:lstStyle/>
          <a:p>
            <a:pPr>
              <a:buNone/>
            </a:pPr>
            <a:r>
              <a:rPr lang="en-US" b="1" i="1" dirty="0" smtClean="0">
                <a:solidFill>
                  <a:srgbClr val="00B050"/>
                </a:solidFill>
              </a:rPr>
              <a:t>3. Fuel efficiency monitor</a:t>
            </a:r>
          </a:p>
          <a:p>
            <a:r>
              <a:rPr lang="en-US" dirty="0" smtClean="0"/>
              <a:t>This measures </a:t>
            </a:r>
            <a:r>
              <a:rPr lang="en-US" b="1" i="1" dirty="0" smtClean="0">
                <a:solidFill>
                  <a:srgbClr val="00B050"/>
                </a:solidFill>
              </a:rPr>
              <a:t>oxygen and temperature of the flue gas. 	</a:t>
            </a:r>
          </a:p>
          <a:p>
            <a:r>
              <a:rPr lang="en-US" b="1" i="1" dirty="0" smtClean="0">
                <a:solidFill>
                  <a:srgbClr val="00B050"/>
                </a:solidFill>
              </a:rPr>
              <a:t>Calorific values</a:t>
            </a:r>
            <a:r>
              <a:rPr lang="en-US" dirty="0" smtClean="0"/>
              <a:t> of common fuels are </a:t>
            </a:r>
            <a:r>
              <a:rPr lang="en-US" b="1" i="1" dirty="0" smtClean="0">
                <a:solidFill>
                  <a:srgbClr val="00B050"/>
                </a:solidFill>
              </a:rPr>
              <a:t>fed</a:t>
            </a:r>
            <a:r>
              <a:rPr lang="en-US" dirty="0" smtClean="0"/>
              <a:t> into the </a:t>
            </a:r>
            <a:r>
              <a:rPr lang="en-US" b="1" i="1" dirty="0" smtClean="0">
                <a:solidFill>
                  <a:srgbClr val="00B050"/>
                </a:solidFill>
              </a:rPr>
              <a:t>microprocessor </a:t>
            </a:r>
            <a:r>
              <a:rPr lang="en-US" dirty="0" smtClean="0"/>
              <a:t>which </a:t>
            </a:r>
            <a:r>
              <a:rPr lang="en-US" b="1" i="1" dirty="0" smtClean="0">
                <a:solidFill>
                  <a:srgbClr val="00B050"/>
                </a:solidFill>
              </a:rPr>
              <a:t>calculates the combustion efficiency. 	</a:t>
            </a:r>
          </a:p>
          <a:p>
            <a:pPr>
              <a:buNone/>
            </a:pPr>
            <a:endParaRPr lang="en-US" b="1" i="1" dirty="0" smtClean="0">
              <a:solidFill>
                <a:srgbClr val="00B050"/>
              </a:solidFill>
            </a:endParaRPr>
          </a:p>
          <a:p>
            <a:pPr>
              <a:buNone/>
            </a:pPr>
            <a:endParaRPr lang="en-US" b="1" i="1" dirty="0">
              <a:solidFill>
                <a:srgbClr val="00B050"/>
              </a:solidFill>
            </a:endParaRPr>
          </a:p>
        </p:txBody>
      </p:sp>
      <p:sp>
        <p:nvSpPr>
          <p:cNvPr id="9"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5123" name="Picture 3"/>
          <p:cNvPicPr>
            <a:picLocks noChangeAspect="1" noChangeArrowheads="1"/>
          </p:cNvPicPr>
          <p:nvPr/>
        </p:nvPicPr>
        <p:blipFill>
          <a:blip r:embed="rId2"/>
          <a:srcRect/>
          <a:stretch>
            <a:fillRect/>
          </a:stretch>
        </p:blipFill>
        <p:spPr bwMode="auto">
          <a:xfrm>
            <a:off x="4953000" y="0"/>
            <a:ext cx="3953168"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i="1" dirty="0" smtClean="0">
                <a:solidFill>
                  <a:srgbClr val="00B050"/>
                </a:solidFill>
              </a:rPr>
              <a:t>4.Fyrites</a:t>
            </a:r>
          </a:p>
          <a:p>
            <a:r>
              <a:rPr lang="en-US" dirty="0" smtClean="0"/>
              <a:t>Accurate and easy to use instruments for </a:t>
            </a:r>
            <a:r>
              <a:rPr lang="en-US" b="1" i="1" dirty="0" smtClean="0">
                <a:solidFill>
                  <a:srgbClr val="00B050"/>
                </a:solidFill>
              </a:rPr>
              <a:t>measuring and analyzing carbon dioxide or oxygen.</a:t>
            </a:r>
          </a:p>
          <a:p>
            <a:r>
              <a:rPr lang="en-US" dirty="0" smtClean="0"/>
              <a:t>A hand bellow pump draws the flue gas sample into the solution inside the </a:t>
            </a:r>
            <a:r>
              <a:rPr lang="en-US" dirty="0" err="1" smtClean="0"/>
              <a:t>fyrite</a:t>
            </a:r>
            <a:r>
              <a:rPr lang="en-US" dirty="0" smtClean="0"/>
              <a:t>. 	</a:t>
            </a:r>
          </a:p>
          <a:p>
            <a:r>
              <a:rPr lang="en-US" dirty="0" smtClean="0"/>
              <a:t>A chemical reaction changes the liquid volume revealing the amount of gas. 	</a:t>
            </a:r>
          </a:p>
          <a:p>
            <a:r>
              <a:rPr lang="en-US" dirty="0" smtClean="0"/>
              <a:t>A separate </a:t>
            </a:r>
            <a:r>
              <a:rPr lang="en-US" dirty="0" err="1" smtClean="0"/>
              <a:t>fyrite</a:t>
            </a:r>
            <a:r>
              <a:rPr lang="en-US" dirty="0" smtClean="0"/>
              <a:t> can be used for O2 and CO2</a:t>
            </a:r>
            <a:r>
              <a:rPr lang="en-US" baseline="30000" dirty="0" smtClean="0"/>
              <a:t> </a:t>
            </a:r>
            <a:r>
              <a:rPr lang="en-US" dirty="0" smtClean="0"/>
              <a:t>measurement. 	</a:t>
            </a:r>
            <a:endParaRPr lang="en-US" b="1" i="1" dirty="0" smtClean="0">
              <a:solidFill>
                <a:srgbClr val="00B050"/>
              </a:solidFill>
            </a:endParaRPr>
          </a:p>
          <a:p>
            <a:pPr>
              <a:buNone/>
            </a:pPr>
            <a:endParaRPr lang="en-US" b="1" i="1" dirty="0" smtClean="0">
              <a:solidFill>
                <a:srgbClr val="00B050"/>
              </a:solidFill>
            </a:endParaRPr>
          </a:p>
          <a:p>
            <a:pPr>
              <a:buNone/>
            </a:pP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58</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6146" name="Picture 2"/>
          <p:cNvPicPr>
            <a:picLocks noChangeAspect="1" noChangeArrowheads="1"/>
          </p:cNvPicPr>
          <p:nvPr/>
        </p:nvPicPr>
        <p:blipFill>
          <a:blip r:embed="rId2"/>
          <a:srcRect/>
          <a:stretch>
            <a:fillRect/>
          </a:stretch>
        </p:blipFill>
        <p:spPr bwMode="auto">
          <a:xfrm>
            <a:off x="6019800" y="1"/>
            <a:ext cx="2694952" cy="2081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5.Temperature measurements</a:t>
            </a:r>
          </a:p>
          <a:p>
            <a:pPr>
              <a:buNone/>
            </a:pP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59</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7170" name="Picture 2"/>
          <p:cNvPicPr>
            <a:picLocks noChangeAspect="1" noChangeArrowheads="1"/>
          </p:cNvPicPr>
          <p:nvPr/>
        </p:nvPicPr>
        <p:blipFill>
          <a:blip r:embed="rId2"/>
          <a:srcRect/>
          <a:stretch>
            <a:fillRect/>
          </a:stretch>
        </p:blipFill>
        <p:spPr bwMode="auto">
          <a:xfrm>
            <a:off x="1447799" y="2209800"/>
            <a:ext cx="5363929" cy="4038600"/>
          </a:xfrm>
          <a:prstGeom prst="rect">
            <a:avLst/>
          </a:prstGeom>
          <a:noFill/>
          <a:ln w="9525">
            <a:noFill/>
            <a:miter lim="800000"/>
            <a:headEnd/>
            <a:tailEnd/>
          </a:ln>
          <a:effectLst/>
        </p:spPr>
      </p:pic>
      <p:sp>
        <p:nvSpPr>
          <p:cNvPr id="8" name="TextBox 7"/>
          <p:cNvSpPr txBox="1"/>
          <p:nvPr/>
        </p:nvSpPr>
        <p:spPr>
          <a:xfrm>
            <a:off x="-76200" y="3844635"/>
            <a:ext cx="2079415" cy="430887"/>
          </a:xfrm>
          <a:prstGeom prst="rect">
            <a:avLst/>
          </a:prstGeom>
          <a:noFill/>
        </p:spPr>
        <p:txBody>
          <a:bodyPr wrap="none" rtlCol="0">
            <a:spAutoFit/>
          </a:bodyPr>
          <a:lstStyle/>
          <a:p>
            <a:r>
              <a:rPr lang="en-US" sz="1100" b="1" dirty="0" smtClean="0">
                <a:solidFill>
                  <a:srgbClr val="FF0000"/>
                </a:solidFill>
              </a:rPr>
              <a:t>High temperature measurement</a:t>
            </a:r>
          </a:p>
          <a:p>
            <a:r>
              <a:rPr lang="en-US" sz="1100" b="1" dirty="0" smtClean="0">
                <a:solidFill>
                  <a:srgbClr val="FF0000"/>
                </a:solidFill>
              </a:rPr>
              <a:t>Non conducting</a:t>
            </a:r>
            <a:endParaRPr lang="en-US" sz="11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C00000"/>
                </a:solidFill>
              </a:rPr>
              <a:t>What is Energy Management ?</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Utilization of </a:t>
            </a:r>
            <a:r>
              <a:rPr lang="en-US" b="1" i="1" dirty="0" smtClean="0">
                <a:solidFill>
                  <a:srgbClr val="0000CC"/>
                </a:solidFill>
              </a:rPr>
              <a:t>minimum quantity </a:t>
            </a:r>
            <a:r>
              <a:rPr lang="en-US" dirty="0" smtClean="0"/>
              <a:t>of energy for a task at an appropriate quality neither better nor worst than needed. </a:t>
            </a:r>
            <a:r>
              <a:rPr lang="en-US" b="1" i="1" dirty="0" smtClean="0">
                <a:solidFill>
                  <a:srgbClr val="00B050"/>
                </a:solidFill>
              </a:rPr>
              <a:t>“task in energy use”</a:t>
            </a:r>
          </a:p>
          <a:p>
            <a:r>
              <a:rPr lang="en-US" dirty="0" smtClean="0"/>
              <a:t>To </a:t>
            </a:r>
            <a:r>
              <a:rPr lang="en-US" b="1" i="1" dirty="0" smtClean="0">
                <a:solidFill>
                  <a:srgbClr val="0000CC"/>
                </a:solidFill>
              </a:rPr>
              <a:t>minimize the energy cost </a:t>
            </a:r>
            <a:r>
              <a:rPr lang="en-US" dirty="0" smtClean="0"/>
              <a:t>without effecting production &amp; quality.</a:t>
            </a:r>
          </a:p>
          <a:p>
            <a:r>
              <a:rPr lang="en-US" dirty="0" smtClean="0"/>
              <a:t>Energy forms of high quality/grade shouldn’t used for low grade applications.</a:t>
            </a:r>
          </a:p>
          <a:p>
            <a:r>
              <a:rPr lang="en-US" dirty="0" smtClean="0"/>
              <a:t>The </a:t>
            </a:r>
            <a:r>
              <a:rPr lang="en-US" dirty="0"/>
              <a:t>fundamental goal of energy management is to produce goods and provide services with </a:t>
            </a:r>
            <a:r>
              <a:rPr lang="en-US" dirty="0" smtClean="0"/>
              <a:t>the </a:t>
            </a:r>
            <a:r>
              <a:rPr lang="en-US" b="1" i="1" dirty="0" smtClean="0">
                <a:solidFill>
                  <a:srgbClr val="0000CC"/>
                </a:solidFill>
              </a:rPr>
              <a:t>least </a:t>
            </a:r>
            <a:r>
              <a:rPr lang="en-US" b="1" i="1" dirty="0">
                <a:solidFill>
                  <a:srgbClr val="0000CC"/>
                </a:solidFill>
              </a:rPr>
              <a:t>cost and least environmental effect</a:t>
            </a:r>
            <a:r>
              <a:rPr lang="en-US" dirty="0"/>
              <a:t>.</a:t>
            </a:r>
            <a:endParaRPr lang="en-US" dirty="0" smtClean="0"/>
          </a:p>
          <a:p>
            <a:endParaRPr lang="en-US" dirty="0"/>
          </a:p>
        </p:txBody>
      </p:sp>
      <p:sp>
        <p:nvSpPr>
          <p:cNvPr id="5" name="Slide Number Placeholder 4"/>
          <p:cNvSpPr>
            <a:spLocks noGrp="1"/>
          </p:cNvSpPr>
          <p:nvPr>
            <p:ph type="sldNum" sz="quarter" idx="12"/>
          </p:nvPr>
        </p:nvSpPr>
        <p:spPr/>
        <p:txBody>
          <a:bodyPr/>
          <a:lstStyle/>
          <a:p>
            <a:fld id="{63F6364C-5E98-4953-9B67-EF2B53DD04A5}"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5.Temperature measurements </a:t>
            </a:r>
            <a:r>
              <a:rPr lang="en-US" b="1" i="1" dirty="0" err="1" smtClean="0">
                <a:solidFill>
                  <a:srgbClr val="00B050"/>
                </a:solidFill>
              </a:rPr>
              <a:t>contd</a:t>
            </a:r>
            <a:r>
              <a:rPr lang="en-US" b="1" i="1" dirty="0" smtClean="0">
                <a:solidFill>
                  <a:srgbClr val="00B050"/>
                </a:solidFill>
              </a:rPr>
              <a:t>…</a:t>
            </a:r>
          </a:p>
          <a:p>
            <a:pPr marL="514350" indent="-514350">
              <a:buAutoNum type="alphaLcParenBoth"/>
            </a:pPr>
            <a:r>
              <a:rPr lang="en-US" b="1" i="1" dirty="0" smtClean="0">
                <a:solidFill>
                  <a:srgbClr val="00B050"/>
                </a:solidFill>
              </a:rPr>
              <a:t>Contact thermo meter</a:t>
            </a:r>
          </a:p>
          <a:p>
            <a:pPr marL="514350" indent="-514350"/>
            <a:r>
              <a:rPr lang="en-US" dirty="0" smtClean="0"/>
              <a:t>These are thermocouples which </a:t>
            </a:r>
            <a:r>
              <a:rPr lang="en-US" b="1" i="1" dirty="0" smtClean="0"/>
              <a:t>measures for example flue gas, hot air, hot water temperatures</a:t>
            </a:r>
            <a:r>
              <a:rPr lang="en-US" dirty="0" smtClean="0"/>
              <a:t> by insertion of </a:t>
            </a:r>
            <a:r>
              <a:rPr lang="en-US" b="1" i="1" dirty="0" smtClean="0"/>
              <a:t>probe into the stream. 	</a:t>
            </a:r>
          </a:p>
          <a:p>
            <a:pPr marL="514350" indent="-514350"/>
            <a:r>
              <a:rPr lang="en-US" dirty="0" smtClean="0"/>
              <a:t>For surface temperature, a leaf type probe is used with the same instrument. 	</a:t>
            </a:r>
          </a:p>
          <a:p>
            <a:pPr marL="514350" indent="-514350">
              <a:buNone/>
            </a:pPr>
            <a:endParaRPr lang="en-US" dirty="0" smtClean="0"/>
          </a:p>
          <a:p>
            <a:pPr marL="514350" indent="-514350">
              <a:buNone/>
            </a:pPr>
            <a:endParaRPr lang="en-US" b="1" i="1" dirty="0" smtClean="0">
              <a:solidFill>
                <a:srgbClr val="00B050"/>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60</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8194" name="Picture 2"/>
          <p:cNvPicPr>
            <a:picLocks noChangeAspect="1" noChangeArrowheads="1"/>
          </p:cNvPicPr>
          <p:nvPr/>
        </p:nvPicPr>
        <p:blipFill>
          <a:blip r:embed="rId2"/>
          <a:srcRect/>
          <a:stretch>
            <a:fillRect/>
          </a:stretch>
        </p:blipFill>
        <p:spPr bwMode="auto">
          <a:xfrm>
            <a:off x="6934200" y="381000"/>
            <a:ext cx="2000250" cy="242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5.Temperature measurements </a:t>
            </a:r>
            <a:r>
              <a:rPr lang="en-US" b="1" i="1" dirty="0" err="1" smtClean="0">
                <a:solidFill>
                  <a:srgbClr val="00B050"/>
                </a:solidFill>
              </a:rPr>
              <a:t>contd</a:t>
            </a:r>
            <a:r>
              <a:rPr lang="en-US" b="1" i="1" dirty="0" smtClean="0">
                <a:solidFill>
                  <a:srgbClr val="00B050"/>
                </a:solidFill>
              </a:rPr>
              <a:t>…</a:t>
            </a:r>
          </a:p>
          <a:p>
            <a:pPr>
              <a:buNone/>
            </a:pPr>
            <a:r>
              <a:rPr lang="en-US" b="1" i="1" dirty="0" smtClean="0">
                <a:solidFill>
                  <a:srgbClr val="00B050"/>
                </a:solidFill>
              </a:rPr>
              <a:t>(b) Infrared thermometer</a:t>
            </a:r>
          </a:p>
          <a:p>
            <a:r>
              <a:rPr lang="en-US" dirty="0" smtClean="0"/>
              <a:t>This is a </a:t>
            </a:r>
            <a:r>
              <a:rPr lang="en-US" b="1" i="1" dirty="0" smtClean="0">
                <a:solidFill>
                  <a:srgbClr val="0000CC"/>
                </a:solidFill>
              </a:rPr>
              <a:t>non-contact type measurement </a:t>
            </a:r>
            <a:r>
              <a:rPr lang="en-US" dirty="0" smtClean="0"/>
              <a:t>which when directed at a heat source directly gives the temperature read out. 	</a:t>
            </a:r>
          </a:p>
          <a:p>
            <a:r>
              <a:rPr lang="en-US" dirty="0" smtClean="0"/>
              <a:t>This instrument is useful for </a:t>
            </a:r>
            <a:r>
              <a:rPr lang="en-US" i="1" dirty="0" smtClean="0"/>
              <a:t>measuring hot spots in furnaces, surface temperatures </a:t>
            </a:r>
            <a:r>
              <a:rPr lang="en-US" dirty="0" smtClean="0"/>
              <a:t>etc. 	</a:t>
            </a:r>
            <a:endParaRPr lang="en-US" dirty="0" smtClean="0">
              <a:solidFill>
                <a:srgbClr val="00B050"/>
              </a:solidFill>
            </a:endParaRPr>
          </a:p>
          <a:p>
            <a:pPr>
              <a:buNone/>
            </a:pPr>
            <a:endParaRPr lang="en-US" b="1" i="1" dirty="0" smtClean="0">
              <a:solidFill>
                <a:srgbClr val="00B050"/>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61</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9218" name="Picture 2"/>
          <p:cNvPicPr>
            <a:picLocks noChangeAspect="1" noChangeArrowheads="1"/>
          </p:cNvPicPr>
          <p:nvPr/>
        </p:nvPicPr>
        <p:blipFill>
          <a:blip r:embed="rId2"/>
          <a:srcRect/>
          <a:stretch>
            <a:fillRect/>
          </a:stretch>
        </p:blipFill>
        <p:spPr bwMode="auto">
          <a:xfrm>
            <a:off x="7086600" y="457200"/>
            <a:ext cx="1428750" cy="181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5.Temperature measurements </a:t>
            </a:r>
            <a:r>
              <a:rPr lang="en-US" b="1" i="1" dirty="0" err="1" smtClean="0">
                <a:solidFill>
                  <a:srgbClr val="00B050"/>
                </a:solidFill>
              </a:rPr>
              <a:t>contd</a:t>
            </a:r>
            <a:r>
              <a:rPr lang="en-US" b="1" i="1" dirty="0" smtClean="0">
                <a:solidFill>
                  <a:srgbClr val="00B050"/>
                </a:solidFill>
              </a:rPr>
              <a:t>…</a:t>
            </a:r>
          </a:p>
          <a:p>
            <a:pPr>
              <a:buNone/>
            </a:pPr>
            <a:r>
              <a:rPr lang="en-US" b="1" i="1" dirty="0" smtClean="0">
                <a:solidFill>
                  <a:srgbClr val="00B050"/>
                </a:solidFill>
              </a:rPr>
              <a:t>(c) Resistance Thermometer Detectors (RTD)</a:t>
            </a:r>
          </a:p>
          <a:p>
            <a:pPr>
              <a:buNone/>
            </a:pPr>
            <a:r>
              <a:rPr lang="en-US" b="1" i="1" dirty="0" smtClean="0">
                <a:solidFill>
                  <a:srgbClr val="00B050"/>
                </a:solidFill>
              </a:rPr>
              <a:t>(d) Thermocouples</a:t>
            </a:r>
          </a:p>
          <a:p>
            <a:pPr>
              <a:buNone/>
            </a:pPr>
            <a:r>
              <a:rPr lang="en-US" b="1" i="1" dirty="0" smtClean="0">
                <a:solidFill>
                  <a:srgbClr val="00B050"/>
                </a:solidFill>
              </a:rPr>
              <a:t>(e) </a:t>
            </a:r>
            <a:r>
              <a:rPr lang="en-US" b="1" i="1" dirty="0" err="1" smtClean="0">
                <a:solidFill>
                  <a:srgbClr val="00B050"/>
                </a:solidFill>
              </a:rPr>
              <a:t>Thermistors</a:t>
            </a:r>
            <a:r>
              <a:rPr lang="en-US" b="1" i="1" dirty="0" smtClean="0">
                <a:solidFill>
                  <a:srgbClr val="00B050"/>
                </a:solidFill>
              </a:rPr>
              <a:t> </a:t>
            </a:r>
          </a:p>
        </p:txBody>
      </p:sp>
      <p:sp>
        <p:nvSpPr>
          <p:cNvPr id="6" name="Slide Number Placeholder 5"/>
          <p:cNvSpPr>
            <a:spLocks noGrp="1"/>
          </p:cNvSpPr>
          <p:nvPr>
            <p:ph type="sldNum" sz="quarter" idx="12"/>
          </p:nvPr>
        </p:nvSpPr>
        <p:spPr/>
        <p:txBody>
          <a:bodyPr/>
          <a:lstStyle/>
          <a:p>
            <a:fld id="{63F6364C-5E98-4953-9B67-EF2B53DD04A5}" type="slidenum">
              <a:rPr lang="en-US" smtClean="0"/>
              <a:pPr/>
              <a:t>62</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6. Pressure measurements</a:t>
            </a: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63</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10242" name="Picture 2"/>
          <p:cNvPicPr>
            <a:picLocks noChangeAspect="1" noChangeArrowheads="1"/>
          </p:cNvPicPr>
          <p:nvPr/>
        </p:nvPicPr>
        <p:blipFill>
          <a:blip r:embed="rId2"/>
          <a:srcRect/>
          <a:stretch>
            <a:fillRect/>
          </a:stretch>
        </p:blipFill>
        <p:spPr bwMode="auto">
          <a:xfrm>
            <a:off x="1676400" y="2286000"/>
            <a:ext cx="5364866"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7. Velocity measurements</a:t>
            </a:r>
          </a:p>
          <a:p>
            <a:pPr>
              <a:buNone/>
            </a:pP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64</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12290" name="Picture 2"/>
          <p:cNvPicPr>
            <a:picLocks noChangeAspect="1" noChangeArrowheads="1"/>
          </p:cNvPicPr>
          <p:nvPr/>
        </p:nvPicPr>
        <p:blipFill>
          <a:blip r:embed="rId2"/>
          <a:srcRect/>
          <a:stretch>
            <a:fillRect/>
          </a:stretch>
        </p:blipFill>
        <p:spPr bwMode="auto">
          <a:xfrm>
            <a:off x="1524000" y="2133600"/>
            <a:ext cx="5486400" cy="4183645"/>
          </a:xfrm>
          <a:prstGeom prst="rect">
            <a:avLst/>
          </a:prstGeom>
          <a:noFill/>
          <a:ln w="9525">
            <a:noFill/>
            <a:miter lim="800000"/>
            <a:headEnd/>
            <a:tailEnd/>
          </a:ln>
          <a:effectLst/>
        </p:spPr>
      </p:pic>
      <p:sp>
        <p:nvSpPr>
          <p:cNvPr id="8" name="TextBox 7"/>
          <p:cNvSpPr txBox="1"/>
          <p:nvPr/>
        </p:nvSpPr>
        <p:spPr>
          <a:xfrm>
            <a:off x="152400" y="3505200"/>
            <a:ext cx="948016" cy="276999"/>
          </a:xfrm>
          <a:prstGeom prst="rect">
            <a:avLst/>
          </a:prstGeom>
          <a:noFill/>
        </p:spPr>
        <p:txBody>
          <a:bodyPr wrap="none" rtlCol="0">
            <a:spAutoFit/>
          </a:bodyPr>
          <a:lstStyle/>
          <a:p>
            <a:r>
              <a:rPr lang="en-US" sz="1200" b="1" i="1" dirty="0" smtClean="0">
                <a:solidFill>
                  <a:srgbClr val="0000CC"/>
                </a:solidFill>
              </a:rPr>
              <a:t>Wind meter</a:t>
            </a:r>
            <a:endParaRPr lang="en-US" sz="1200" b="1" i="1" dirty="0">
              <a:solidFill>
                <a:srgbClr val="0000CC"/>
              </a:solidFill>
            </a:endParaRPr>
          </a:p>
        </p:txBody>
      </p:sp>
      <p:cxnSp>
        <p:nvCxnSpPr>
          <p:cNvPr id="10" name="Straight Arrow Connector 9"/>
          <p:cNvCxnSpPr>
            <a:stCxn id="8" idx="3"/>
          </p:cNvCxnSpPr>
          <p:nvPr/>
        </p:nvCxnSpPr>
        <p:spPr>
          <a:xfrm>
            <a:off x="1100416" y="3643700"/>
            <a:ext cx="1185584" cy="1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14" name="Picture 2" descr="http://upload.wikimedia.org/wikipedia/commons/c/c2/Cup-Anemometer-Animation.gif"/>
          <p:cNvPicPr>
            <a:picLocks noChangeAspect="1" noChangeArrowheads="1" noCrop="1"/>
          </p:cNvPicPr>
          <p:nvPr/>
        </p:nvPicPr>
        <p:blipFill>
          <a:blip r:embed="rId3"/>
          <a:srcRect/>
          <a:stretch>
            <a:fillRect/>
          </a:stretch>
        </p:blipFill>
        <p:spPr bwMode="auto">
          <a:xfrm>
            <a:off x="6467476" y="533400"/>
            <a:ext cx="1828799" cy="1828800"/>
          </a:xfrm>
          <a:prstGeom prst="rect">
            <a:avLst/>
          </a:prstGeom>
          <a:noFill/>
        </p:spPr>
      </p:pic>
      <p:sp>
        <p:nvSpPr>
          <p:cNvPr id="12" name="TextBox 11"/>
          <p:cNvSpPr txBox="1"/>
          <p:nvPr/>
        </p:nvSpPr>
        <p:spPr>
          <a:xfrm>
            <a:off x="0" y="4114800"/>
            <a:ext cx="1344535" cy="276999"/>
          </a:xfrm>
          <a:prstGeom prst="rect">
            <a:avLst/>
          </a:prstGeom>
          <a:noFill/>
        </p:spPr>
        <p:txBody>
          <a:bodyPr wrap="none" rtlCol="0">
            <a:spAutoFit/>
          </a:bodyPr>
          <a:lstStyle/>
          <a:p>
            <a:r>
              <a:rPr lang="en-US" sz="1200" b="1" i="1" dirty="0" smtClean="0">
                <a:solidFill>
                  <a:srgbClr val="0000CC"/>
                </a:solidFill>
              </a:rPr>
              <a:t>Fluid flow velocity</a:t>
            </a:r>
            <a:endParaRPr lang="en-US" sz="1200" b="1" i="1" dirty="0">
              <a:solidFill>
                <a:srgbClr val="0000CC"/>
              </a:solidFill>
            </a:endParaRPr>
          </a:p>
        </p:txBody>
      </p:sp>
      <p:cxnSp>
        <p:nvCxnSpPr>
          <p:cNvPr id="13" name="Straight Arrow Connector 12"/>
          <p:cNvCxnSpPr/>
          <p:nvPr/>
        </p:nvCxnSpPr>
        <p:spPr>
          <a:xfrm>
            <a:off x="1295400" y="4267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7. Velocity measurements </a:t>
            </a:r>
            <a:r>
              <a:rPr lang="en-US" b="1" i="1" dirty="0" err="1" smtClean="0">
                <a:solidFill>
                  <a:srgbClr val="00B050"/>
                </a:solidFill>
              </a:rPr>
              <a:t>contd</a:t>
            </a:r>
            <a:r>
              <a:rPr lang="en-US" b="1" i="1" dirty="0" smtClean="0">
                <a:solidFill>
                  <a:srgbClr val="00B050"/>
                </a:solidFill>
              </a:rPr>
              <a:t>…</a:t>
            </a:r>
          </a:p>
          <a:p>
            <a:r>
              <a:rPr lang="en-US" dirty="0" smtClean="0"/>
              <a:t>Air velocity in ducts can be measured using a </a:t>
            </a:r>
            <a:r>
              <a:rPr lang="en-US" b="1" i="1" dirty="0" err="1" smtClean="0">
                <a:solidFill>
                  <a:srgbClr val="0000CC"/>
                </a:solidFill>
              </a:rPr>
              <a:t>pitot</a:t>
            </a:r>
            <a:r>
              <a:rPr lang="en-US" b="1" i="1" dirty="0" smtClean="0">
                <a:solidFill>
                  <a:srgbClr val="0000CC"/>
                </a:solidFill>
              </a:rPr>
              <a:t> tube </a:t>
            </a:r>
            <a:r>
              <a:rPr lang="en-US" dirty="0" smtClean="0"/>
              <a:t>and inclined manometer for further calculation of flows. 	</a:t>
            </a:r>
            <a:endParaRPr lang="en-US" b="1" i="1"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65</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11266" name="Picture 2"/>
          <p:cNvPicPr>
            <a:picLocks noChangeAspect="1" noChangeArrowheads="1"/>
          </p:cNvPicPr>
          <p:nvPr/>
        </p:nvPicPr>
        <p:blipFill>
          <a:blip r:embed="rId2"/>
          <a:srcRect/>
          <a:stretch>
            <a:fillRect/>
          </a:stretch>
        </p:blipFill>
        <p:spPr bwMode="auto">
          <a:xfrm>
            <a:off x="3505200" y="4038600"/>
            <a:ext cx="3128963" cy="1939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724400"/>
          </a:xfrm>
        </p:spPr>
        <p:txBody>
          <a:bodyPr>
            <a:normAutofit fontScale="92500"/>
          </a:bodyPr>
          <a:lstStyle/>
          <a:p>
            <a:pPr>
              <a:buNone/>
            </a:pPr>
            <a:r>
              <a:rPr lang="en-US" b="1" i="1" dirty="0" smtClean="0">
                <a:solidFill>
                  <a:srgbClr val="00B050"/>
                </a:solidFill>
              </a:rPr>
              <a:t>8. Speed measurements</a:t>
            </a:r>
          </a:p>
          <a:p>
            <a:r>
              <a:rPr lang="en-US" dirty="0" smtClean="0"/>
              <a:t>In any audit exercise speed measurements are critical as they may change with frequency, belt slip and loading. </a:t>
            </a:r>
          </a:p>
          <a:p>
            <a:r>
              <a:rPr lang="en-US" dirty="0" smtClean="0"/>
              <a:t>A simple </a:t>
            </a:r>
            <a:r>
              <a:rPr lang="en-US" b="1" i="1" dirty="0" smtClean="0">
                <a:solidFill>
                  <a:srgbClr val="0000CC"/>
                </a:solidFill>
              </a:rPr>
              <a:t>tachometer</a:t>
            </a:r>
            <a:r>
              <a:rPr lang="en-US" dirty="0" smtClean="0"/>
              <a:t> is a </a:t>
            </a:r>
            <a:r>
              <a:rPr lang="en-US" b="1" i="1" dirty="0" smtClean="0">
                <a:solidFill>
                  <a:srgbClr val="0000CC"/>
                </a:solidFill>
              </a:rPr>
              <a:t>contact type instrument </a:t>
            </a:r>
            <a:r>
              <a:rPr lang="en-US" dirty="0" smtClean="0"/>
              <a:t>which can be used where direct access is possible. 	</a:t>
            </a:r>
          </a:p>
          <a:p>
            <a:r>
              <a:rPr lang="en-US" dirty="0" smtClean="0"/>
              <a:t>More sophisticated and safer ones are </a:t>
            </a:r>
            <a:r>
              <a:rPr lang="en-US" b="1" i="1" dirty="0" smtClean="0">
                <a:solidFill>
                  <a:srgbClr val="0000CC"/>
                </a:solidFill>
              </a:rPr>
              <a:t>non contact instruments such as stroboscopes. </a:t>
            </a:r>
            <a:r>
              <a:rPr lang="en-US" dirty="0" smtClean="0"/>
              <a:t>		</a:t>
            </a:r>
          </a:p>
          <a:p>
            <a:endParaRPr lang="en-US" b="1" i="1" dirty="0" smtClean="0">
              <a:solidFill>
                <a:srgbClr val="00B050"/>
              </a:solidFill>
            </a:endParaRPr>
          </a:p>
          <a:p>
            <a:pPr>
              <a:buNone/>
            </a:pP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66</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13314" name="Picture 2"/>
          <p:cNvPicPr>
            <a:picLocks noChangeAspect="1" noChangeArrowheads="1"/>
          </p:cNvPicPr>
          <p:nvPr/>
        </p:nvPicPr>
        <p:blipFill>
          <a:blip r:embed="rId2"/>
          <a:srcRect/>
          <a:stretch>
            <a:fillRect/>
          </a:stretch>
        </p:blipFill>
        <p:spPr bwMode="auto">
          <a:xfrm>
            <a:off x="6477000" y="0"/>
            <a:ext cx="2461251" cy="2281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i="1" dirty="0" smtClean="0">
                <a:solidFill>
                  <a:srgbClr val="00B050"/>
                </a:solidFill>
              </a:rPr>
              <a:t>9. Leak detectors</a:t>
            </a:r>
          </a:p>
          <a:p>
            <a:r>
              <a:rPr lang="en-US" b="1" i="1" dirty="0" smtClean="0">
                <a:solidFill>
                  <a:srgbClr val="0000CC"/>
                </a:solidFill>
              </a:rPr>
              <a:t>Ultrasonic instruments </a:t>
            </a:r>
            <a:r>
              <a:rPr lang="en-US" dirty="0" smtClean="0"/>
              <a:t>are available which can be used to detect leaks of compressed air 	</a:t>
            </a:r>
          </a:p>
          <a:p>
            <a:r>
              <a:rPr lang="en-US" dirty="0" smtClean="0"/>
              <a:t>Other gases which are normally not possible to detect with human abilities</a:t>
            </a:r>
            <a:r>
              <a:rPr lang="en-US" b="1" dirty="0" smtClean="0"/>
              <a:t>. </a:t>
            </a:r>
          </a:p>
          <a:p>
            <a:r>
              <a:rPr lang="en-US" dirty="0" smtClean="0"/>
              <a:t>Compressed Air Leaks by Ultrasonic Leak Detectors</a:t>
            </a:r>
          </a:p>
          <a:p>
            <a:r>
              <a:rPr lang="en-US" dirty="0" smtClean="0"/>
              <a:t>Steam Leak Detectors by Ultrasonic leak detectors 	</a:t>
            </a:r>
          </a:p>
          <a:p>
            <a:pPr>
              <a:buNone/>
            </a:pPr>
            <a:endParaRPr lang="en-US" dirty="0" smtClean="0"/>
          </a:p>
          <a:p>
            <a:pPr>
              <a:buNone/>
            </a:pP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67</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14338" name="Picture 2"/>
          <p:cNvPicPr>
            <a:picLocks noChangeAspect="1" noChangeArrowheads="1"/>
          </p:cNvPicPr>
          <p:nvPr/>
        </p:nvPicPr>
        <p:blipFill>
          <a:blip r:embed="rId2"/>
          <a:srcRect/>
          <a:stretch>
            <a:fillRect/>
          </a:stretch>
        </p:blipFill>
        <p:spPr bwMode="auto">
          <a:xfrm>
            <a:off x="7431779" y="66675"/>
            <a:ext cx="1636021" cy="1838325"/>
          </a:xfrm>
          <a:prstGeom prst="rect">
            <a:avLst/>
          </a:prstGeom>
          <a:noFill/>
          <a:ln w="9525">
            <a:noFill/>
            <a:miter lim="800000"/>
            <a:headEnd/>
            <a:tailEnd/>
          </a:ln>
          <a:effectLst/>
        </p:spPr>
      </p:pic>
      <p:pic>
        <p:nvPicPr>
          <p:cNvPr id="1026" name="Picture 2" descr="C:\Users\Administrator\Desktop\ULD-300_App.jpg"/>
          <p:cNvPicPr>
            <a:picLocks noChangeAspect="1" noChangeArrowheads="1"/>
          </p:cNvPicPr>
          <p:nvPr/>
        </p:nvPicPr>
        <p:blipFill>
          <a:blip r:embed="rId3"/>
          <a:srcRect/>
          <a:stretch>
            <a:fillRect/>
          </a:stretch>
        </p:blipFill>
        <p:spPr bwMode="auto">
          <a:xfrm>
            <a:off x="3927764" y="76200"/>
            <a:ext cx="3463636" cy="1828800"/>
          </a:xfrm>
          <a:prstGeom prst="rect">
            <a:avLst/>
          </a:prstGeom>
          <a:noFill/>
        </p:spPr>
      </p:pic>
      <p:pic>
        <p:nvPicPr>
          <p:cNvPr id="1027" name="Picture 3" descr="C:\Users\Administrator\Desktop\ultason.jpg"/>
          <p:cNvPicPr>
            <a:picLocks noChangeAspect="1" noChangeArrowheads="1"/>
          </p:cNvPicPr>
          <p:nvPr/>
        </p:nvPicPr>
        <p:blipFill>
          <a:blip r:embed="rId4"/>
          <a:srcRect/>
          <a:stretch>
            <a:fillRect/>
          </a:stretch>
        </p:blipFill>
        <p:spPr bwMode="auto">
          <a:xfrm>
            <a:off x="6324600" y="5334000"/>
            <a:ext cx="1937548" cy="1524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10. Measurement of light</a:t>
            </a:r>
          </a:p>
          <a:p>
            <a:r>
              <a:rPr lang="en-US" dirty="0" smtClean="0"/>
              <a:t>By using </a:t>
            </a:r>
            <a:r>
              <a:rPr lang="en-US" b="1" i="1" dirty="0" err="1" smtClean="0">
                <a:solidFill>
                  <a:srgbClr val="0000CC"/>
                </a:solidFill>
              </a:rPr>
              <a:t>Lux</a:t>
            </a:r>
            <a:r>
              <a:rPr lang="en-US" b="1" i="1" dirty="0" smtClean="0">
                <a:solidFill>
                  <a:srgbClr val="0000CC"/>
                </a:solidFill>
              </a:rPr>
              <a:t> meters</a:t>
            </a:r>
          </a:p>
          <a:p>
            <a:r>
              <a:rPr lang="en-US" b="1" i="1" dirty="0" smtClean="0">
                <a:solidFill>
                  <a:srgbClr val="0000CC"/>
                </a:solidFill>
              </a:rPr>
              <a:t>Illumination levels </a:t>
            </a:r>
            <a:r>
              <a:rPr lang="en-US" dirty="0" smtClean="0"/>
              <a:t>are measured with a </a:t>
            </a:r>
            <a:r>
              <a:rPr lang="en-US" dirty="0" err="1" smtClean="0"/>
              <a:t>lux</a:t>
            </a:r>
            <a:r>
              <a:rPr lang="en-US" dirty="0" smtClean="0"/>
              <a:t> meter. 	</a:t>
            </a:r>
          </a:p>
          <a:p>
            <a:r>
              <a:rPr lang="en-US" dirty="0" smtClean="0"/>
              <a:t>It consists of a </a:t>
            </a:r>
            <a:r>
              <a:rPr lang="en-US" b="1" i="1" dirty="0" smtClean="0">
                <a:solidFill>
                  <a:srgbClr val="0000CC"/>
                </a:solidFill>
              </a:rPr>
              <a:t>photo cell </a:t>
            </a:r>
            <a:r>
              <a:rPr lang="en-US" dirty="0" smtClean="0"/>
              <a:t>which senses the light output, converts to electrical impulses which are calibrated as </a:t>
            </a:r>
            <a:r>
              <a:rPr lang="en-US" dirty="0" err="1" smtClean="0"/>
              <a:t>lux</a:t>
            </a:r>
            <a:r>
              <a:rPr lang="en-US" dirty="0" smtClean="0"/>
              <a:t>. 	</a:t>
            </a:r>
          </a:p>
          <a:p>
            <a:endParaRPr lang="en-US" dirty="0" smtClean="0"/>
          </a:p>
          <a:p>
            <a:pPr>
              <a:buNone/>
            </a:pP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68</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15362" name="Picture 2"/>
          <p:cNvPicPr>
            <a:picLocks noChangeAspect="1" noChangeArrowheads="1"/>
          </p:cNvPicPr>
          <p:nvPr/>
        </p:nvPicPr>
        <p:blipFill>
          <a:blip r:embed="rId2"/>
          <a:srcRect/>
          <a:stretch>
            <a:fillRect/>
          </a:stretch>
        </p:blipFill>
        <p:spPr bwMode="auto">
          <a:xfrm>
            <a:off x="6705600" y="-13855"/>
            <a:ext cx="2133600" cy="29925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i="1" dirty="0" smtClean="0">
                <a:solidFill>
                  <a:srgbClr val="00B050"/>
                </a:solidFill>
              </a:rPr>
              <a:t>11. Measurement of water flow</a:t>
            </a:r>
          </a:p>
          <a:p>
            <a:pPr>
              <a:buFontTx/>
              <a:buChar char="-"/>
            </a:pPr>
            <a:r>
              <a:rPr lang="en-US" b="1" i="1" dirty="0" smtClean="0">
                <a:solidFill>
                  <a:srgbClr val="00B050"/>
                </a:solidFill>
              </a:rPr>
              <a:t>Water flow meter</a:t>
            </a:r>
          </a:p>
          <a:p>
            <a:r>
              <a:rPr lang="en-US" dirty="0" smtClean="0"/>
              <a:t>This </a:t>
            </a:r>
            <a:r>
              <a:rPr lang="en-US" b="1" dirty="0" smtClean="0"/>
              <a:t>non-contact flow measuring device using Doppler effect / Ultra sonic principle. 	</a:t>
            </a:r>
          </a:p>
          <a:p>
            <a:r>
              <a:rPr lang="en-US" dirty="0" smtClean="0"/>
              <a:t>There is a transmitter and receiver which are positioned on opposite sides of the pipe. 	</a:t>
            </a:r>
          </a:p>
          <a:p>
            <a:r>
              <a:rPr lang="en-US" dirty="0" smtClean="0"/>
              <a:t>The meter directly gives the flow. 	</a:t>
            </a:r>
          </a:p>
          <a:p>
            <a:r>
              <a:rPr lang="en-US" dirty="0" smtClean="0"/>
              <a:t>Water and other fluid flows can be easily measured with this meter.</a:t>
            </a:r>
          </a:p>
          <a:p>
            <a:pPr>
              <a:buNone/>
            </a:pP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69</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16386" name="Picture 2"/>
          <p:cNvPicPr>
            <a:picLocks noChangeAspect="1" noChangeArrowheads="1"/>
          </p:cNvPicPr>
          <p:nvPr/>
        </p:nvPicPr>
        <p:blipFill>
          <a:blip r:embed="rId2"/>
          <a:srcRect/>
          <a:stretch>
            <a:fillRect/>
          </a:stretch>
        </p:blipFill>
        <p:spPr bwMode="auto">
          <a:xfrm>
            <a:off x="6000750" y="0"/>
            <a:ext cx="3143250" cy="2457450"/>
          </a:xfrm>
          <a:prstGeom prst="rect">
            <a:avLst/>
          </a:prstGeom>
          <a:noFill/>
          <a:ln w="9525">
            <a:noFill/>
            <a:miter lim="800000"/>
            <a:headEnd/>
            <a:tailEnd/>
          </a:ln>
          <a:effectLst/>
        </p:spPr>
      </p:pic>
      <p:pic>
        <p:nvPicPr>
          <p:cNvPr id="7170" name="Picture 2" descr="http://upload.wikimedia.org/wikipedia/commons/thumb/c/c9/Dopplereffectsourcemovingrightatmach0.7.gif/200px-Dopplereffectsourcemovingrightatmach0.7.gif"/>
          <p:cNvPicPr>
            <a:picLocks noChangeAspect="1" noChangeArrowheads="1" noCrop="1"/>
          </p:cNvPicPr>
          <p:nvPr/>
        </p:nvPicPr>
        <p:blipFill>
          <a:blip r:embed="rId3"/>
          <a:srcRect/>
          <a:stretch>
            <a:fillRect/>
          </a:stretch>
        </p:blipFill>
        <p:spPr bwMode="auto">
          <a:xfrm>
            <a:off x="7239000" y="4191000"/>
            <a:ext cx="1905000" cy="18954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00CC"/>
                </a:solidFill>
              </a:rPr>
              <a:t>Three basic approaches of energy Management</a:t>
            </a:r>
          </a:p>
          <a:p>
            <a:pPr marL="514350" indent="-514350">
              <a:buAutoNum type="arabicPeriod"/>
            </a:pPr>
            <a:r>
              <a:rPr lang="en-US" b="1" i="1" dirty="0" smtClean="0"/>
              <a:t>Reduction in usage</a:t>
            </a:r>
            <a:r>
              <a:rPr lang="en-US" dirty="0" smtClean="0"/>
              <a:t>- by using economic pressure &amp; regulation.</a:t>
            </a:r>
          </a:p>
          <a:p>
            <a:pPr marL="514350" indent="-514350">
              <a:buAutoNum type="arabicPeriod"/>
            </a:pPr>
            <a:r>
              <a:rPr lang="en-US" b="1" i="1" dirty="0" smtClean="0"/>
              <a:t>Increase efficiency</a:t>
            </a:r>
            <a:r>
              <a:rPr lang="en-US" dirty="0" smtClean="0"/>
              <a:t>- better house keeping equipment, more efficient material &amp; equipments.</a:t>
            </a:r>
          </a:p>
          <a:p>
            <a:pPr marL="514350" indent="-514350">
              <a:buAutoNum type="arabicPeriod"/>
            </a:pPr>
            <a:r>
              <a:rPr lang="en-US" b="1" i="1" dirty="0" smtClean="0"/>
              <a:t>Substitute energy form</a:t>
            </a:r>
            <a:endParaRPr lang="en-US" b="1" i="1" dirty="0"/>
          </a:p>
        </p:txBody>
      </p:sp>
      <p:sp>
        <p:nvSpPr>
          <p:cNvPr id="4"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What is Energy Management ? Contd.</a:t>
            </a:r>
            <a:endParaRPr lang="en-US" b="1" dirty="0">
              <a:solidFill>
                <a:srgbClr val="C0000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12. Humidity measurements </a:t>
            </a:r>
          </a:p>
          <a:p>
            <a:pPr>
              <a:buNone/>
            </a:pPr>
            <a:endParaRPr lang="en-US" b="1" i="1" dirty="0" smtClean="0">
              <a:solidFill>
                <a:srgbClr val="00B050"/>
              </a:solidFill>
            </a:endParaRPr>
          </a:p>
          <a:p>
            <a:pPr>
              <a:buNone/>
            </a:pP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70</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pic>
        <p:nvPicPr>
          <p:cNvPr id="17411" name="Picture 3"/>
          <p:cNvPicPr>
            <a:picLocks noChangeAspect="1" noChangeArrowheads="1"/>
          </p:cNvPicPr>
          <p:nvPr/>
        </p:nvPicPr>
        <p:blipFill>
          <a:blip r:embed="rId2"/>
          <a:srcRect/>
          <a:stretch>
            <a:fillRect/>
          </a:stretch>
        </p:blipFill>
        <p:spPr bwMode="auto">
          <a:xfrm>
            <a:off x="1752600" y="2081746"/>
            <a:ext cx="5867400" cy="4395254"/>
          </a:xfrm>
          <a:prstGeom prst="rect">
            <a:avLst/>
          </a:prstGeom>
          <a:noFill/>
          <a:ln w="9525">
            <a:noFill/>
            <a:miter lim="800000"/>
            <a:headEnd/>
            <a:tailEnd/>
          </a:ln>
          <a:effectLst/>
        </p:spPr>
      </p:pic>
      <p:sp>
        <p:nvSpPr>
          <p:cNvPr id="8" name="TextBox 7"/>
          <p:cNvSpPr txBox="1"/>
          <p:nvPr/>
        </p:nvSpPr>
        <p:spPr>
          <a:xfrm>
            <a:off x="-66744" y="3733800"/>
            <a:ext cx="1496372" cy="307777"/>
          </a:xfrm>
          <a:prstGeom prst="rect">
            <a:avLst/>
          </a:prstGeom>
          <a:noFill/>
        </p:spPr>
        <p:txBody>
          <a:bodyPr wrap="none" rtlCol="0">
            <a:spAutoFit/>
          </a:bodyPr>
          <a:lstStyle/>
          <a:p>
            <a:r>
              <a:rPr lang="en-US" sz="1400" b="1" dirty="0" smtClean="0">
                <a:solidFill>
                  <a:srgbClr val="00B050"/>
                </a:solidFill>
              </a:rPr>
              <a:t>Relative humidity</a:t>
            </a:r>
            <a:endParaRPr lang="en-US" sz="1400" b="1" dirty="0">
              <a:solidFill>
                <a:srgbClr val="00B050"/>
              </a:solidFill>
            </a:endParaRPr>
          </a:p>
        </p:txBody>
      </p:sp>
      <p:cxnSp>
        <p:nvCxnSpPr>
          <p:cNvPr id="10" name="Straight Arrow Connector 9"/>
          <p:cNvCxnSpPr>
            <a:stCxn id="8" idx="3"/>
          </p:cNvCxnSpPr>
          <p:nvPr/>
        </p:nvCxnSpPr>
        <p:spPr>
          <a:xfrm flipV="1">
            <a:off x="1429628" y="3886200"/>
            <a:ext cx="1161172" cy="1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B050"/>
                </a:solidFill>
              </a:rPr>
              <a:t>12. Humidity measurements </a:t>
            </a:r>
            <a:r>
              <a:rPr lang="en-US" b="1" i="1" dirty="0" err="1" smtClean="0">
                <a:solidFill>
                  <a:srgbClr val="00B050"/>
                </a:solidFill>
              </a:rPr>
              <a:t>contd</a:t>
            </a:r>
            <a:r>
              <a:rPr lang="en-US" b="1" i="1" dirty="0" smtClean="0">
                <a:solidFill>
                  <a:srgbClr val="00B050"/>
                </a:solidFill>
              </a:rPr>
              <a:t>…</a:t>
            </a:r>
          </a:p>
          <a:p>
            <a:pPr>
              <a:buNone/>
            </a:pPr>
            <a:r>
              <a:rPr lang="en-US" b="1" i="1" dirty="0" err="1" smtClean="0">
                <a:solidFill>
                  <a:srgbClr val="00B050"/>
                </a:solidFill>
              </a:rPr>
              <a:t>Psychrometer</a:t>
            </a:r>
            <a:r>
              <a:rPr lang="en-US" b="1" i="1" dirty="0" smtClean="0">
                <a:solidFill>
                  <a:srgbClr val="00B050"/>
                </a:solidFill>
              </a:rPr>
              <a:t>- wet &amp; dry bulb thermometer</a:t>
            </a:r>
          </a:p>
          <a:p>
            <a:r>
              <a:rPr lang="en-US" dirty="0" smtClean="0"/>
              <a:t>It consists of two temperature sensors</a:t>
            </a:r>
          </a:p>
          <a:p>
            <a:pPr>
              <a:buNone/>
            </a:pPr>
            <a:r>
              <a:rPr lang="en-US" b="1" i="1" dirty="0" smtClean="0">
                <a:solidFill>
                  <a:srgbClr val="00B050"/>
                </a:solidFill>
              </a:rPr>
              <a:t>Lithium chloride cell</a:t>
            </a:r>
          </a:p>
          <a:p>
            <a:pPr>
              <a:buNone/>
            </a:pPr>
            <a:r>
              <a:rPr lang="en-US" b="1" i="1" dirty="0" smtClean="0">
                <a:solidFill>
                  <a:srgbClr val="00B050"/>
                </a:solidFill>
              </a:rPr>
              <a:t>Digital humidity meter</a:t>
            </a:r>
          </a:p>
          <a:p>
            <a:pPr>
              <a:buNone/>
            </a:pPr>
            <a:r>
              <a:rPr lang="en-US" b="1" i="1" dirty="0" smtClean="0">
                <a:solidFill>
                  <a:srgbClr val="00B050"/>
                </a:solidFill>
              </a:rPr>
              <a:t>Thermo-hydrograph</a:t>
            </a:r>
          </a:p>
          <a:p>
            <a:pPr>
              <a:buNone/>
            </a:pPr>
            <a:endParaRPr lang="en-US" b="1" i="1" dirty="0" smtClean="0">
              <a:solidFill>
                <a:srgbClr val="00B050"/>
              </a:solidFill>
            </a:endParaRPr>
          </a:p>
          <a:p>
            <a:pPr>
              <a:buNone/>
            </a:pPr>
            <a:endParaRPr lang="en-US" b="1" i="1" dirty="0" smtClean="0">
              <a:solidFill>
                <a:srgbClr val="00B050"/>
              </a:solidFill>
            </a:endParaRPr>
          </a:p>
          <a:p>
            <a:pPr>
              <a:buNone/>
            </a:pPr>
            <a:endParaRPr lang="en-US" b="1" i="1" dirty="0" smtClean="0">
              <a:solidFill>
                <a:srgbClr val="00B050"/>
              </a:solidFill>
            </a:endParaRPr>
          </a:p>
          <a:p>
            <a:pPr>
              <a:buNone/>
            </a:pPr>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71</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solidFill>
                  <a:srgbClr val="0000CC"/>
                </a:solidFill>
              </a:rPr>
              <a:t>Write a short note on energy audit instruments</a:t>
            </a:r>
            <a:r>
              <a:rPr lang="en-US" b="1" dirty="0" smtClean="0"/>
              <a:t>.                 </a:t>
            </a:r>
            <a:r>
              <a:rPr lang="en-US" b="1" i="1" dirty="0" smtClean="0">
                <a:solidFill>
                  <a:srgbClr val="00B050"/>
                </a:solidFill>
              </a:rPr>
              <a:t>(</a:t>
            </a:r>
            <a:r>
              <a:rPr lang="en-US" b="1" i="1" dirty="0" smtClean="0"/>
              <a:t> </a:t>
            </a:r>
            <a:r>
              <a:rPr lang="en-US" b="1" i="1" dirty="0" smtClean="0">
                <a:solidFill>
                  <a:srgbClr val="00B050"/>
                </a:solidFill>
              </a:rPr>
              <a:t>June/</a:t>
            </a:r>
            <a:r>
              <a:rPr lang="en-US" b="1" i="1" dirty="0" err="1" smtClean="0">
                <a:solidFill>
                  <a:srgbClr val="00B050"/>
                </a:solidFill>
              </a:rPr>
              <a:t>july</a:t>
            </a:r>
            <a:r>
              <a:rPr lang="en-US" b="1" i="1" dirty="0" smtClean="0">
                <a:solidFill>
                  <a:srgbClr val="00B050"/>
                </a:solidFill>
              </a:rPr>
              <a:t>, 2011 ,2014 10marks)</a:t>
            </a:r>
          </a:p>
          <a:p>
            <a:pPr marL="514350" indent="-514350">
              <a:buAutoNum type="arabicPeriod"/>
            </a:pPr>
            <a:r>
              <a:rPr lang="en-US" dirty="0" smtClean="0">
                <a:solidFill>
                  <a:srgbClr val="0000CC"/>
                </a:solidFill>
              </a:rPr>
              <a:t>Explain detailed energy audit.    </a:t>
            </a:r>
            <a:r>
              <a:rPr lang="en-US" b="1" i="1" dirty="0" smtClean="0">
                <a:solidFill>
                  <a:srgbClr val="00B050"/>
                </a:solidFill>
              </a:rPr>
              <a:t>(June/</a:t>
            </a:r>
            <a:r>
              <a:rPr lang="en-US" b="1" i="1" dirty="0" err="1" smtClean="0">
                <a:solidFill>
                  <a:srgbClr val="00B050"/>
                </a:solidFill>
              </a:rPr>
              <a:t>july</a:t>
            </a:r>
            <a:r>
              <a:rPr lang="en-US" b="1" i="1" dirty="0" smtClean="0">
                <a:solidFill>
                  <a:srgbClr val="00B050"/>
                </a:solidFill>
              </a:rPr>
              <a:t> 2014, 10 Marks)</a:t>
            </a:r>
          </a:p>
          <a:p>
            <a:pPr marL="514350" indent="-514350">
              <a:buAutoNum type="arabicPeriod"/>
            </a:pPr>
            <a:r>
              <a:rPr lang="en-US" dirty="0" smtClean="0">
                <a:solidFill>
                  <a:srgbClr val="0000CC"/>
                </a:solidFill>
              </a:rPr>
              <a:t>Explain various classification of energy audit.     </a:t>
            </a:r>
          </a:p>
          <a:p>
            <a:pPr marL="514350" indent="-514350">
              <a:buNone/>
            </a:pPr>
            <a:r>
              <a:rPr lang="en-US" b="1" i="1" dirty="0" smtClean="0">
                <a:solidFill>
                  <a:srgbClr val="0000CC"/>
                </a:solidFill>
              </a:rPr>
              <a:t>                                               </a:t>
            </a:r>
            <a:r>
              <a:rPr lang="en-US" b="1" i="1" dirty="0" smtClean="0">
                <a:solidFill>
                  <a:srgbClr val="00B050"/>
                </a:solidFill>
              </a:rPr>
              <a:t>(Dec 2011, 10 Marks) </a:t>
            </a:r>
          </a:p>
          <a:p>
            <a:pPr marL="514350" indent="-514350">
              <a:buNone/>
            </a:pPr>
            <a:r>
              <a:rPr lang="en-US" dirty="0" smtClean="0">
                <a:solidFill>
                  <a:srgbClr val="0000CC"/>
                </a:solidFill>
              </a:rPr>
              <a:t>4.   Discuss the role of energy management team.                              </a:t>
            </a:r>
            <a:r>
              <a:rPr lang="en-US" b="1" i="1" dirty="0" smtClean="0">
                <a:solidFill>
                  <a:srgbClr val="00B050"/>
                </a:solidFill>
              </a:rPr>
              <a:t>(Dec 2011, 10 Marks) </a:t>
            </a:r>
            <a:endParaRPr lang="en-US" i="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72</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0000CC"/>
                </a:solidFill>
              </a:rPr>
              <a:t>Review Questions on </a:t>
            </a:r>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solidFill>
                  <a:srgbClr val="0000CC"/>
                </a:solidFill>
              </a:rPr>
              <a:t>5.</a:t>
            </a:r>
            <a:r>
              <a:rPr lang="en-US" b="1" dirty="0" smtClean="0"/>
              <a:t> </a:t>
            </a:r>
            <a:r>
              <a:rPr lang="en-US" dirty="0" smtClean="0">
                <a:solidFill>
                  <a:srgbClr val="0000CC"/>
                </a:solidFill>
              </a:rPr>
              <a:t>Explain in brief the types of energy audit and outcome of the audit. </a:t>
            </a:r>
            <a:r>
              <a:rPr lang="en-US" b="1" dirty="0" smtClean="0">
                <a:solidFill>
                  <a:srgbClr val="00B050"/>
                </a:solidFill>
              </a:rPr>
              <a:t>(June/</a:t>
            </a:r>
            <a:r>
              <a:rPr lang="en-US" b="1" dirty="0" err="1" smtClean="0">
                <a:solidFill>
                  <a:srgbClr val="00B050"/>
                </a:solidFill>
              </a:rPr>
              <a:t>july</a:t>
            </a:r>
            <a:r>
              <a:rPr lang="en-US" b="1" dirty="0" smtClean="0">
                <a:solidFill>
                  <a:srgbClr val="00B050"/>
                </a:solidFill>
              </a:rPr>
              <a:t> 2011, 08 Marks)</a:t>
            </a:r>
          </a:p>
          <a:p>
            <a:pPr>
              <a:buNone/>
            </a:pPr>
            <a:r>
              <a:rPr lang="en-US" dirty="0" smtClean="0">
                <a:solidFill>
                  <a:srgbClr val="0000CC"/>
                </a:solidFill>
              </a:rPr>
              <a:t>6. Explain the steps in energy audit report generation.         </a:t>
            </a:r>
            <a:r>
              <a:rPr lang="en-US" b="1" i="1" dirty="0" smtClean="0">
                <a:solidFill>
                  <a:srgbClr val="00B050"/>
                </a:solidFill>
              </a:rPr>
              <a:t>( </a:t>
            </a:r>
            <a:r>
              <a:rPr lang="en-US" b="1" i="1" dirty="0" err="1" smtClean="0">
                <a:solidFill>
                  <a:srgbClr val="00B050"/>
                </a:solidFill>
              </a:rPr>
              <a:t>june</a:t>
            </a:r>
            <a:r>
              <a:rPr lang="en-US" b="1" i="1" dirty="0" smtClean="0">
                <a:solidFill>
                  <a:srgbClr val="00B050"/>
                </a:solidFill>
              </a:rPr>
              <a:t>/</a:t>
            </a:r>
            <a:r>
              <a:rPr lang="en-US" b="1" i="1" dirty="0" err="1" smtClean="0">
                <a:solidFill>
                  <a:srgbClr val="00B050"/>
                </a:solidFill>
              </a:rPr>
              <a:t>july</a:t>
            </a:r>
            <a:r>
              <a:rPr lang="en-US" b="1" i="1" dirty="0" smtClean="0">
                <a:solidFill>
                  <a:srgbClr val="00B050"/>
                </a:solidFill>
              </a:rPr>
              <a:t> 2011,2010, 06 Marks)</a:t>
            </a:r>
          </a:p>
          <a:p>
            <a:pPr>
              <a:buNone/>
            </a:pPr>
            <a:r>
              <a:rPr lang="en-US" i="1" dirty="0" smtClean="0">
                <a:solidFill>
                  <a:srgbClr val="0000CC"/>
                </a:solidFill>
              </a:rPr>
              <a:t>7. </a:t>
            </a:r>
            <a:r>
              <a:rPr lang="en-US" dirty="0" smtClean="0">
                <a:solidFill>
                  <a:srgbClr val="0000CC"/>
                </a:solidFill>
              </a:rPr>
              <a:t>Give a 10 methodology steps for detailed energy auditing explain.               </a:t>
            </a:r>
            <a:r>
              <a:rPr lang="en-US" b="1" i="1" dirty="0" smtClean="0">
                <a:solidFill>
                  <a:srgbClr val="00B050"/>
                </a:solidFill>
              </a:rPr>
              <a:t>(Dec 2010, 10 Marks)</a:t>
            </a:r>
          </a:p>
          <a:p>
            <a:pPr>
              <a:buNone/>
            </a:pPr>
            <a:r>
              <a:rPr lang="en-US" dirty="0" smtClean="0">
                <a:solidFill>
                  <a:srgbClr val="0000CC"/>
                </a:solidFill>
              </a:rPr>
              <a:t>8</a:t>
            </a:r>
            <a:r>
              <a:rPr lang="en-US" dirty="0" smtClean="0">
                <a:solidFill>
                  <a:srgbClr val="00B050"/>
                </a:solidFill>
              </a:rPr>
              <a:t>.</a:t>
            </a:r>
            <a:r>
              <a:rPr lang="en-US" b="1" dirty="0" smtClean="0"/>
              <a:t> </a:t>
            </a:r>
            <a:r>
              <a:rPr lang="en-US" dirty="0" smtClean="0">
                <a:solidFill>
                  <a:srgbClr val="0000CC"/>
                </a:solidFill>
              </a:rPr>
              <a:t>What is energy use profile? What are the audits required for constructing the energy use profile?</a:t>
            </a:r>
          </a:p>
          <a:p>
            <a:pPr>
              <a:buNone/>
            </a:pPr>
            <a:r>
              <a:rPr lang="en-US" dirty="0" smtClean="0">
                <a:solidFill>
                  <a:srgbClr val="0000CC"/>
                </a:solidFill>
              </a:rPr>
              <a:t>                                                  </a:t>
            </a:r>
            <a:r>
              <a:rPr lang="en-US" b="1" i="1" dirty="0" smtClean="0">
                <a:solidFill>
                  <a:srgbClr val="00B050"/>
                </a:solidFill>
              </a:rPr>
              <a:t>(Dec 2010,10 Marks)</a:t>
            </a:r>
          </a:p>
          <a:p>
            <a:pPr>
              <a:buNone/>
            </a:pPr>
            <a:endParaRPr lang="en-US" dirty="0" smtClean="0">
              <a:solidFill>
                <a:srgbClr val="00B050"/>
              </a:solidFill>
            </a:endParaRPr>
          </a:p>
          <a:p>
            <a:pPr>
              <a:buNone/>
            </a:pPr>
            <a:endParaRPr lang="en-US" b="1" dirty="0" smtClean="0">
              <a:solidFill>
                <a:srgbClr val="00B050"/>
              </a:solidFill>
            </a:endParaRPr>
          </a:p>
          <a:p>
            <a:pPr>
              <a:buNone/>
            </a:pPr>
            <a:endParaRPr lang="en-US"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73</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0000CC"/>
                </a:solidFill>
              </a:rPr>
              <a:t>Review Questions on </a:t>
            </a:r>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9.</a:t>
            </a:r>
            <a:r>
              <a:rPr lang="en-US" b="1" dirty="0" smtClean="0"/>
              <a:t> </a:t>
            </a:r>
            <a:r>
              <a:rPr lang="en-US" dirty="0" smtClean="0">
                <a:solidFill>
                  <a:srgbClr val="0000CC"/>
                </a:solidFill>
              </a:rPr>
              <a:t>Define energy audit. Explain the importance of energy audit in the industry. </a:t>
            </a:r>
          </a:p>
          <a:p>
            <a:pPr>
              <a:buNone/>
            </a:pPr>
            <a:r>
              <a:rPr lang="en-US" dirty="0" smtClean="0">
                <a:solidFill>
                  <a:srgbClr val="0000CC"/>
                </a:solidFill>
              </a:rPr>
              <a:t>                                                </a:t>
            </a:r>
            <a:r>
              <a:rPr lang="en-US" b="1" i="1" dirty="0" smtClean="0">
                <a:solidFill>
                  <a:srgbClr val="00B050"/>
                </a:solidFill>
              </a:rPr>
              <a:t>(06 Marks, </a:t>
            </a:r>
            <a:r>
              <a:rPr lang="en-US" b="1" i="1" dirty="0" err="1" smtClean="0">
                <a:solidFill>
                  <a:srgbClr val="00B050"/>
                </a:solidFill>
              </a:rPr>
              <a:t>jan</a:t>
            </a:r>
            <a:r>
              <a:rPr lang="en-US" b="1" i="1" dirty="0" smtClean="0">
                <a:solidFill>
                  <a:srgbClr val="00B050"/>
                </a:solidFill>
              </a:rPr>
              <a:t> 2010)</a:t>
            </a:r>
          </a:p>
          <a:p>
            <a:pPr>
              <a:buNone/>
            </a:pPr>
            <a:r>
              <a:rPr lang="en-US" dirty="0" smtClean="0">
                <a:solidFill>
                  <a:srgbClr val="0000CC"/>
                </a:solidFill>
              </a:rPr>
              <a:t>10. Explain the detailed energy audit activities. </a:t>
            </a:r>
          </a:p>
          <a:p>
            <a:pPr>
              <a:buNone/>
            </a:pPr>
            <a:r>
              <a:rPr lang="en-US" b="1" i="1" dirty="0" smtClean="0">
                <a:solidFill>
                  <a:srgbClr val="00B050"/>
                </a:solidFill>
              </a:rPr>
              <a:t>                                               (06 Marks, </a:t>
            </a:r>
            <a:r>
              <a:rPr lang="en-US" b="1" i="1" dirty="0" err="1" smtClean="0">
                <a:solidFill>
                  <a:srgbClr val="00B050"/>
                </a:solidFill>
              </a:rPr>
              <a:t>jan</a:t>
            </a:r>
            <a:r>
              <a:rPr lang="en-US" b="1" i="1" dirty="0" smtClean="0">
                <a:solidFill>
                  <a:srgbClr val="00B050"/>
                </a:solidFill>
              </a:rPr>
              <a:t> 2010)</a:t>
            </a:r>
          </a:p>
          <a:p>
            <a:pPr>
              <a:buNone/>
            </a:pPr>
            <a:r>
              <a:rPr lang="en-US" dirty="0" smtClean="0">
                <a:solidFill>
                  <a:srgbClr val="0000CC"/>
                </a:solidFill>
              </a:rPr>
              <a:t>11.</a:t>
            </a:r>
            <a:r>
              <a:rPr lang="en-US" dirty="0" smtClean="0"/>
              <a:t> </a:t>
            </a:r>
            <a:r>
              <a:rPr lang="en-US" dirty="0" smtClean="0">
                <a:solidFill>
                  <a:srgbClr val="0000CC"/>
                </a:solidFill>
              </a:rPr>
              <a:t>Explain the different steps of presenting the </a:t>
            </a:r>
          </a:p>
          <a:p>
            <a:pPr>
              <a:buNone/>
            </a:pPr>
            <a:r>
              <a:rPr lang="en-US" dirty="0" smtClean="0">
                <a:solidFill>
                  <a:srgbClr val="0000CC"/>
                </a:solidFill>
              </a:rPr>
              <a:t>       energy audit results. </a:t>
            </a:r>
            <a:r>
              <a:rPr lang="en-US" b="1" i="1" dirty="0" smtClean="0">
                <a:solidFill>
                  <a:srgbClr val="00B050"/>
                </a:solidFill>
              </a:rPr>
              <a:t>(08 Marks, </a:t>
            </a:r>
            <a:r>
              <a:rPr lang="en-US" b="1" i="1" dirty="0" err="1" smtClean="0">
                <a:solidFill>
                  <a:srgbClr val="00B050"/>
                </a:solidFill>
              </a:rPr>
              <a:t>jan</a:t>
            </a:r>
            <a:r>
              <a:rPr lang="en-US" b="1" i="1" dirty="0" smtClean="0">
                <a:solidFill>
                  <a:srgbClr val="00B050"/>
                </a:solidFill>
              </a:rPr>
              <a:t> 2010)</a:t>
            </a:r>
            <a:endParaRPr lang="en-US" dirty="0" smtClean="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74</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0000CC"/>
                </a:solidFill>
              </a:rPr>
              <a:t>Review Questions on </a:t>
            </a:r>
            <a:r>
              <a:rPr lang="en-US" b="1" dirty="0" smtClean="0">
                <a:solidFill>
                  <a:srgbClr val="C00000"/>
                </a:solidFill>
              </a:rPr>
              <a:t>Energy Audit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
            </a:pPr>
            <a:r>
              <a:rPr lang="en-US" b="1" i="1" dirty="0" smtClean="0">
                <a:solidFill>
                  <a:srgbClr val="FF0000"/>
                </a:solidFill>
              </a:rPr>
              <a:t>Group 1</a:t>
            </a:r>
            <a:r>
              <a:rPr lang="en-US" dirty="0" smtClean="0"/>
              <a:t> – </a:t>
            </a:r>
            <a:r>
              <a:rPr lang="en-US" dirty="0" smtClean="0">
                <a:latin typeface="Berlin Sans FB Demi" pitchFamily="34" charset="0"/>
              </a:rPr>
              <a:t>Review questions 1 to 3 </a:t>
            </a:r>
          </a:p>
          <a:p>
            <a:pPr>
              <a:buNone/>
            </a:pPr>
            <a:r>
              <a:rPr lang="en-US" dirty="0" smtClean="0">
                <a:latin typeface="Berlin Sans FB Demi" pitchFamily="34" charset="0"/>
              </a:rPr>
              <a:t>                    (20 members)</a:t>
            </a:r>
          </a:p>
          <a:p>
            <a:pPr>
              <a:buNone/>
            </a:pPr>
            <a:r>
              <a:rPr lang="en-US" dirty="0" smtClean="0">
                <a:latin typeface="Berlin Sans FB Demi" pitchFamily="34" charset="0"/>
              </a:rPr>
              <a:t>          </a:t>
            </a:r>
          </a:p>
          <a:p>
            <a:pPr>
              <a:buFont typeface="Wingdings" pitchFamily="2" charset="2"/>
              <a:buChar char="§"/>
            </a:pPr>
            <a:r>
              <a:rPr lang="en-US" b="1" i="1" dirty="0" smtClean="0">
                <a:solidFill>
                  <a:srgbClr val="FF0000"/>
                </a:solidFill>
              </a:rPr>
              <a:t>Group 2</a:t>
            </a:r>
            <a:r>
              <a:rPr lang="en-US" dirty="0" smtClean="0"/>
              <a:t> – </a:t>
            </a:r>
            <a:r>
              <a:rPr lang="en-US" dirty="0" smtClean="0">
                <a:latin typeface="Berlin Sans FB Demi" pitchFamily="34" charset="0"/>
              </a:rPr>
              <a:t>Review questions 4 to 7 </a:t>
            </a:r>
          </a:p>
          <a:p>
            <a:pPr>
              <a:buNone/>
            </a:pPr>
            <a:r>
              <a:rPr lang="en-US" dirty="0" smtClean="0">
                <a:latin typeface="Berlin Sans FB Demi" pitchFamily="34" charset="0"/>
              </a:rPr>
              <a:t>                    (20 members)</a:t>
            </a:r>
          </a:p>
          <a:p>
            <a:pPr>
              <a:buNone/>
            </a:pPr>
            <a:endParaRPr lang="en-US" dirty="0" smtClean="0">
              <a:latin typeface="Berlin Sans FB Demi" pitchFamily="34" charset="0"/>
            </a:endParaRPr>
          </a:p>
          <a:p>
            <a:pPr>
              <a:buFont typeface="Wingdings" pitchFamily="2" charset="2"/>
              <a:buChar char="§"/>
            </a:pPr>
            <a:r>
              <a:rPr lang="en-US" dirty="0" smtClean="0">
                <a:latin typeface="Berlin Sans FB Demi" pitchFamily="34" charset="0"/>
              </a:rPr>
              <a:t> </a:t>
            </a:r>
            <a:r>
              <a:rPr lang="en-US" b="1" i="1" dirty="0" smtClean="0">
                <a:solidFill>
                  <a:srgbClr val="FF0000"/>
                </a:solidFill>
              </a:rPr>
              <a:t>Group 3</a:t>
            </a:r>
            <a:r>
              <a:rPr lang="en-US" dirty="0" smtClean="0"/>
              <a:t> – </a:t>
            </a:r>
            <a:r>
              <a:rPr lang="en-US" dirty="0" smtClean="0">
                <a:latin typeface="Berlin Sans FB Demi" pitchFamily="34" charset="0"/>
              </a:rPr>
              <a:t>Review questions 8 to 11</a:t>
            </a:r>
          </a:p>
          <a:p>
            <a:pPr>
              <a:buNone/>
            </a:pPr>
            <a:r>
              <a:rPr lang="en-US" dirty="0" smtClean="0">
                <a:latin typeface="Berlin Sans FB Demi" pitchFamily="34" charset="0"/>
              </a:rPr>
              <a:t>                     (20 members)</a:t>
            </a:r>
          </a:p>
          <a:p>
            <a:pPr>
              <a:buFont typeface="Wingdings" pitchFamily="2" charset="2"/>
              <a:buChar char="§"/>
            </a:pPr>
            <a:endParaRPr lang="en-US" dirty="0" smtClean="0">
              <a:latin typeface="Berlin Sans FB Demi" pitchFamily="34" charset="0"/>
            </a:endParaRPr>
          </a:p>
          <a:p>
            <a:pPr>
              <a:buFont typeface="Wingdings" pitchFamily="2" charset="2"/>
              <a:buChar char="§"/>
            </a:pPr>
            <a:endParaRPr lang="en-US" dirty="0" smtClean="0">
              <a:latin typeface="Berlin Sans FB Demi" pitchFamily="34" charset="0"/>
            </a:endParaRPr>
          </a:p>
          <a:p>
            <a:pPr>
              <a:buFont typeface="Wingdings" pitchFamily="2" charset="2"/>
              <a:buChar char="§"/>
            </a:pPr>
            <a:endParaRPr lang="en-US" dirty="0">
              <a:latin typeface="Berlin Sans FB Demi" pitchFamily="34" charset="0"/>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75</a:t>
            </a:fld>
            <a:endParaRPr lang="en-US"/>
          </a:p>
        </p:txBody>
      </p:sp>
      <p:sp>
        <p:nvSpPr>
          <p:cNvPr id="8" name="Title 1"/>
          <p:cNvSpPr>
            <a:spLocks noGrp="1"/>
          </p:cNvSpPr>
          <p:nvPr>
            <p:ph type="title"/>
          </p:nvPr>
        </p:nvSpPr>
        <p:spPr>
          <a:xfrm>
            <a:off x="457200" y="274638"/>
            <a:ext cx="8229600" cy="1143000"/>
          </a:xfrm>
        </p:spPr>
        <p:txBody>
          <a:bodyPr/>
          <a:lstStyle/>
          <a:p>
            <a:pPr algn="l"/>
            <a:r>
              <a:rPr lang="en-US" b="1" dirty="0" smtClean="0">
                <a:solidFill>
                  <a:srgbClr val="C00000"/>
                </a:solidFill>
                <a:latin typeface="Algerian" pitchFamily="82" charset="0"/>
              </a:rPr>
              <a:t>Seminar</a:t>
            </a:r>
            <a:endParaRPr lang="en-US" b="1" dirty="0">
              <a:solidFill>
                <a:srgbClr val="C00000"/>
              </a:solidFill>
              <a:latin typeface="Algerian" pitchFamily="82" charset="0"/>
            </a:endParaRPr>
          </a:p>
        </p:txBody>
      </p:sp>
      <p:sp>
        <p:nvSpPr>
          <p:cNvPr id="93186" name="AutoShape 2" descr="Image result for seminar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3188" name="AutoShape 4" descr="Image result for seminar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3189" name="Picture 5" descr="C:\Users\Administrator\Desktop\seminr.jpg"/>
          <p:cNvPicPr>
            <a:picLocks noChangeAspect="1" noChangeArrowheads="1"/>
          </p:cNvPicPr>
          <p:nvPr/>
        </p:nvPicPr>
        <p:blipFill>
          <a:blip r:embed="rId2"/>
          <a:srcRect/>
          <a:stretch>
            <a:fillRect/>
          </a:stretch>
        </p:blipFill>
        <p:spPr bwMode="auto">
          <a:xfrm>
            <a:off x="6833152" y="0"/>
            <a:ext cx="2310848" cy="1960432"/>
          </a:xfrm>
          <a:prstGeom prst="rect">
            <a:avLst/>
          </a:prstGeom>
          <a:noFill/>
        </p:spPr>
      </p:pic>
      <p:pic>
        <p:nvPicPr>
          <p:cNvPr id="1026" name="Picture 2" descr="C:\Users\Administrator\Desktop\se.jpg"/>
          <p:cNvPicPr>
            <a:picLocks noChangeAspect="1" noChangeArrowheads="1"/>
          </p:cNvPicPr>
          <p:nvPr/>
        </p:nvPicPr>
        <p:blipFill>
          <a:blip r:embed="rId3"/>
          <a:srcRect/>
          <a:stretch>
            <a:fillRect/>
          </a:stretch>
        </p:blipFill>
        <p:spPr bwMode="auto">
          <a:xfrm>
            <a:off x="6907781" y="3429000"/>
            <a:ext cx="2236219" cy="1388810"/>
          </a:xfrm>
          <a:prstGeom prst="rect">
            <a:avLst/>
          </a:prstGeom>
          <a:noFill/>
        </p:spPr>
      </p:pic>
      <p:pic>
        <p:nvPicPr>
          <p:cNvPr id="1027" name="Picture 3" descr="C:\Users\Administrator\Desktop\se2.jpg"/>
          <p:cNvPicPr>
            <a:picLocks noChangeAspect="1" noChangeArrowheads="1"/>
          </p:cNvPicPr>
          <p:nvPr/>
        </p:nvPicPr>
        <p:blipFill>
          <a:blip r:embed="rId4"/>
          <a:srcRect/>
          <a:stretch>
            <a:fillRect/>
          </a:stretch>
        </p:blipFill>
        <p:spPr bwMode="auto">
          <a:xfrm>
            <a:off x="5943600" y="5334000"/>
            <a:ext cx="1530803" cy="15240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D9E72F-2B6D-4C71-AC73-C8520EE3C484}"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76</a:t>
            </a:fld>
            <a:endParaRPr lang="en-US"/>
          </a:p>
        </p:txBody>
      </p:sp>
      <p:pic>
        <p:nvPicPr>
          <p:cNvPr id="7" name="Picture 6" descr="sunrise photograph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914400" y="2819400"/>
            <a:ext cx="8340553" cy="1862048"/>
          </a:xfrm>
          <a:prstGeom prst="rect">
            <a:avLst/>
          </a:prstGeom>
          <a:noFill/>
          <a:effectLst>
            <a:innerShdw blurRad="63500" dist="50800" dir="16200000">
              <a:prstClr val="black">
                <a:alpha val="50000"/>
              </a:prstClr>
            </a:innerShdw>
          </a:effectLst>
        </p:spPr>
        <p:txBody>
          <a:bodyPr wrap="none" rtlCol="0">
            <a:spAutoFit/>
          </a:bodyPr>
          <a:lstStyle/>
          <a:p>
            <a:r>
              <a:rPr lang="en-US" sz="11500" b="1" dirty="0" smtClean="0">
                <a:solidFill>
                  <a:schemeClr val="accent6">
                    <a:lumMod val="60000"/>
                    <a:lumOff val="40000"/>
                  </a:schemeClr>
                </a:solidFill>
              </a:rPr>
              <a:t>Thank You…..</a:t>
            </a:r>
            <a:endParaRPr lang="en-US" sz="11500"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257800"/>
          </a:xfrm>
        </p:spPr>
        <p:txBody>
          <a:bodyPr>
            <a:normAutofit fontScale="92500" lnSpcReduction="20000"/>
          </a:bodyPr>
          <a:lstStyle/>
          <a:p>
            <a:pPr marL="514350" indent="-514350">
              <a:buAutoNum type="arabicPeriod"/>
            </a:pPr>
            <a:r>
              <a:rPr lang="en-US" dirty="0" smtClean="0"/>
              <a:t>Historical Energy Use</a:t>
            </a:r>
          </a:p>
          <a:p>
            <a:pPr marL="514350" indent="-514350">
              <a:buAutoNum type="arabicPeriod"/>
            </a:pPr>
            <a:r>
              <a:rPr lang="en-US" b="1" i="1" dirty="0" smtClean="0">
                <a:solidFill>
                  <a:srgbClr val="C00000"/>
                </a:solidFill>
              </a:rPr>
              <a:t>Energy Audits</a:t>
            </a:r>
          </a:p>
          <a:p>
            <a:pPr marL="514350" indent="-514350">
              <a:buAutoNum type="arabicPeriod"/>
            </a:pPr>
            <a:r>
              <a:rPr lang="en-US" dirty="0" smtClean="0"/>
              <a:t>House keeping &amp; maintenance</a:t>
            </a:r>
          </a:p>
          <a:p>
            <a:pPr marL="514350" indent="-514350">
              <a:buAutoNum type="arabicPeriod"/>
            </a:pPr>
            <a:r>
              <a:rPr lang="en-US" dirty="0" smtClean="0"/>
              <a:t>Analysis of Energy use</a:t>
            </a:r>
          </a:p>
          <a:p>
            <a:pPr marL="514350" indent="-514350">
              <a:buAutoNum type="arabicPeriod"/>
            </a:pPr>
            <a:r>
              <a:rPr lang="en-US" dirty="0" smtClean="0"/>
              <a:t>More efficient equipments</a:t>
            </a:r>
          </a:p>
          <a:p>
            <a:pPr marL="514350" indent="-514350">
              <a:buAutoNum type="arabicPeriod"/>
            </a:pPr>
            <a:r>
              <a:rPr lang="en-US" dirty="0" smtClean="0"/>
              <a:t>More efficient process</a:t>
            </a:r>
          </a:p>
          <a:p>
            <a:pPr marL="514350" indent="-514350">
              <a:buAutoNum type="arabicPeriod"/>
            </a:pPr>
            <a:r>
              <a:rPr lang="en-US" dirty="0" smtClean="0"/>
              <a:t>Energy containment –confine energy, reduce losses &amp; recover heat</a:t>
            </a:r>
          </a:p>
          <a:p>
            <a:pPr marL="514350" indent="-514350">
              <a:buAutoNum type="arabicPeriod"/>
            </a:pPr>
            <a:r>
              <a:rPr lang="en-US" dirty="0" smtClean="0"/>
              <a:t>Substitute materials</a:t>
            </a:r>
          </a:p>
          <a:p>
            <a:pPr marL="514350" indent="-514350">
              <a:buAutoNum type="arabicPeriod"/>
            </a:pPr>
            <a:r>
              <a:rPr lang="en-US" dirty="0" smtClean="0"/>
              <a:t>Aggregation of Energy sources</a:t>
            </a:r>
          </a:p>
          <a:p>
            <a:pPr marL="514350" indent="-514350">
              <a:buAutoNum type="arabicPeriod"/>
            </a:pPr>
            <a:r>
              <a:rPr lang="en-US" dirty="0" smtClean="0"/>
              <a:t>Alternative </a:t>
            </a:r>
            <a:r>
              <a:rPr lang="en-US" dirty="0" smtClean="0"/>
              <a:t>Energy Sources</a:t>
            </a:r>
          </a:p>
          <a:p>
            <a:pPr marL="514350" indent="-514350">
              <a:buNone/>
            </a:pPr>
            <a:endParaRPr lang="en-US" dirty="0" smtClean="0"/>
          </a:p>
          <a:p>
            <a:pPr marL="514350" indent="-514350">
              <a:buAutoNum type="arabicPeriod"/>
            </a:pPr>
            <a:endParaRPr lang="en-US" dirty="0" smtClean="0"/>
          </a:p>
          <a:p>
            <a:pPr marL="514350" indent="-514350">
              <a:buAutoNum type="arabicPeriod"/>
            </a:pPr>
            <a:endParaRPr lang="en-US" dirty="0"/>
          </a:p>
        </p:txBody>
      </p:sp>
      <p:sp>
        <p:nvSpPr>
          <p:cNvPr id="4"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Principles of Energy Management ?</a:t>
            </a:r>
            <a:endParaRPr lang="en-US" b="1" dirty="0">
              <a:solidFill>
                <a:srgbClr val="C0000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12. Construction of new facilities.</a:t>
            </a:r>
          </a:p>
          <a:p>
            <a:pPr>
              <a:buNone/>
            </a:pPr>
            <a:r>
              <a:rPr lang="en-US" dirty="0" smtClean="0"/>
              <a:t>13. Manage the energy at the highest energy efficiency.</a:t>
            </a:r>
          </a:p>
          <a:p>
            <a:pPr>
              <a:buNone/>
            </a:pPr>
            <a:r>
              <a:rPr lang="en-US" dirty="0" smtClean="0"/>
              <a:t>14. Reuse and recycle energy by cascading.</a:t>
            </a:r>
          </a:p>
          <a:p>
            <a:pPr>
              <a:buNone/>
            </a:pPr>
            <a:r>
              <a:rPr lang="en-US" dirty="0" smtClean="0"/>
              <a:t>15. Use most appropriate technology.</a:t>
            </a:r>
          </a:p>
          <a:p>
            <a:pPr>
              <a:buNone/>
            </a:pPr>
            <a:r>
              <a:rPr lang="en-US" dirty="0" smtClean="0"/>
              <a:t>16. Reduce the available losses.</a:t>
            </a:r>
          </a:p>
          <a:p>
            <a:pPr>
              <a:buNone/>
            </a:pPr>
            <a:r>
              <a:rPr lang="en-US" dirty="0" smtClean="0"/>
              <a:t>17. Economic Evaluation</a:t>
            </a:r>
          </a:p>
          <a:p>
            <a:pPr>
              <a:buNone/>
            </a:pPr>
            <a:endParaRPr lang="en-US" dirty="0" smtClean="0"/>
          </a:p>
          <a:p>
            <a:pPr>
              <a:buNone/>
            </a:pPr>
            <a:endParaRPr lang="en-US" dirty="0" smtClean="0"/>
          </a:p>
          <a:p>
            <a:pPr>
              <a:buNone/>
            </a:pPr>
            <a:endParaRPr lang="en-US" dirty="0"/>
          </a:p>
        </p:txBody>
      </p:sp>
      <p:sp>
        <p:nvSpPr>
          <p:cNvPr id="4"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Principles of Energy Management ?</a:t>
            </a:r>
            <a:endParaRPr lang="en-US" b="1" dirty="0">
              <a:solidFill>
                <a:srgbClr val="C0000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8042</TotalTime>
  <Words>3056</Words>
  <Application>Microsoft Office PowerPoint</Application>
  <PresentationFormat>On-screen Show (4:3)</PresentationFormat>
  <Paragraphs>550</Paragraphs>
  <Slides>76</Slides>
  <Notes>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 Unit 3 ENERGY AUDITING </vt:lpstr>
      <vt:lpstr>Syllabus- unit 3</vt:lpstr>
      <vt:lpstr>Objectives</vt:lpstr>
      <vt:lpstr>Objectives continued….</vt:lpstr>
      <vt:lpstr>Definitions of Energy Management</vt:lpstr>
      <vt:lpstr>What is Energy Management ?</vt:lpstr>
      <vt:lpstr>What is Energy Management ? Contd.</vt:lpstr>
      <vt:lpstr>Principles of Energy Management ?</vt:lpstr>
      <vt:lpstr>Principles of Energy Management ?</vt:lpstr>
      <vt:lpstr>Energy Management Programme</vt:lpstr>
      <vt:lpstr>Energy Management Strategy</vt:lpstr>
      <vt:lpstr>Energy Management Strategy</vt:lpstr>
      <vt:lpstr>Energy Management Strategy</vt:lpstr>
      <vt:lpstr>Energy Management Strategy</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 (Activities)</vt:lpstr>
      <vt:lpstr>Energy Audit (Activities)</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Energy Audit</vt:lpstr>
      <vt:lpstr>Review Questions on Energy Audit</vt:lpstr>
      <vt:lpstr>Review Questions on Energy Audit</vt:lpstr>
      <vt:lpstr>Review Questions on Energy Audit</vt:lpstr>
      <vt:lpstr>Seminar</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EA&amp;DM:10EE842- Elective II [PART-A] Unit 3 ENERGY AUDITING</dc:title>
  <dc:creator>user</dc:creator>
  <cp:lastModifiedBy>Maintenance Engineer</cp:lastModifiedBy>
  <cp:revision>335</cp:revision>
  <dcterms:created xsi:type="dcterms:W3CDTF">2015-02-05T05:44:28Z</dcterms:created>
  <dcterms:modified xsi:type="dcterms:W3CDTF">2017-01-21T10:36:53Z</dcterms:modified>
</cp:coreProperties>
</file>