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7" r:id="rId2"/>
    <p:sldId id="258" r:id="rId3"/>
    <p:sldId id="295" r:id="rId4"/>
    <p:sldId id="259" r:id="rId5"/>
    <p:sldId id="267" r:id="rId6"/>
    <p:sldId id="268" r:id="rId7"/>
    <p:sldId id="260" r:id="rId8"/>
    <p:sldId id="261" r:id="rId9"/>
    <p:sldId id="262" r:id="rId10"/>
    <p:sldId id="263" r:id="rId11"/>
    <p:sldId id="269" r:id="rId12"/>
    <p:sldId id="264" r:id="rId13"/>
    <p:sldId id="265" r:id="rId14"/>
    <p:sldId id="272" r:id="rId15"/>
    <p:sldId id="266" r:id="rId16"/>
    <p:sldId id="296" r:id="rId17"/>
    <p:sldId id="270" r:id="rId18"/>
    <p:sldId id="273" r:id="rId19"/>
    <p:sldId id="289" r:id="rId20"/>
    <p:sldId id="290" r:id="rId21"/>
    <p:sldId id="291" r:id="rId22"/>
    <p:sldId id="292" r:id="rId23"/>
    <p:sldId id="293" r:id="rId24"/>
    <p:sldId id="297" r:id="rId25"/>
    <p:sldId id="274" r:id="rId26"/>
    <p:sldId id="280" r:id="rId27"/>
    <p:sldId id="275" r:id="rId28"/>
    <p:sldId id="276" r:id="rId29"/>
    <p:sldId id="277" r:id="rId30"/>
    <p:sldId id="278" r:id="rId31"/>
    <p:sldId id="279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98" r:id="rId41"/>
    <p:sldId id="294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00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8" d="100"/>
          <a:sy n="68" d="100"/>
        </p:scale>
        <p:origin x="-123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1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21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2BF15D-69A9-478E-83D8-4D11B9B59034}" type="datetimeFigureOut">
              <a:rPr lang="en-US" smtClean="0"/>
              <a:pPr/>
              <a:t>21/01/2017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4FA929-A2DF-4981-A140-C60BDFF8F3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B346B-CB92-419D-A98D-137F850E471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FA929-A2DF-4981-A140-C60BDFF8F355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EAD0-2084-4976-A943-BF7BC9FF9D1A}" type="datetime1">
              <a:rPr lang="en-US" smtClean="0"/>
              <a:pPr/>
              <a:t>21/01/2017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Dept.EEE, SDM IT, Ujire, Karnataka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EE76-4467-4F74-B672-F2911A45E8D5}" type="datetime1">
              <a:rPr lang="en-US" smtClean="0"/>
              <a:pPr/>
              <a:t>21/01/2017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Dept.EEE, SDM IT, Ujire, Karnataka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F29A-09EE-48AF-AA27-4A64B7924E35}" type="datetime1">
              <a:rPr lang="en-US" smtClean="0"/>
              <a:pPr/>
              <a:t>21/01/2017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Dept.EEE, SDM IT, Ujire, Karnataka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B395E-E8D3-46E6-9A9F-A38712FC4F52}" type="datetime1">
              <a:rPr lang="en-US" smtClean="0"/>
              <a:pPr/>
              <a:t>21/01/2017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Dept.EEE, SDM IT, Ujire, Karnataka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4F6A7-16F2-47BA-8097-7FC342F7560A}" type="datetime1">
              <a:rPr lang="en-US" smtClean="0"/>
              <a:pPr/>
              <a:t>21/01/2017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Dept.EEE, SDM IT, Ujire, Karnataka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65E57-3EF6-423F-90EE-2F3124C265C8}" type="datetime1">
              <a:rPr lang="en-US" smtClean="0"/>
              <a:pPr/>
              <a:t>21/01/2017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Dept.EEE, SDM IT, Ujire, Karnataka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22DDA-5A28-4D25-A196-5964F171A75B}" type="datetime1">
              <a:rPr lang="en-US" smtClean="0"/>
              <a:pPr/>
              <a:t>21/01/2017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Dept.EEE, SDM IT, Ujire, Karnataka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886E2-F709-4F6E-953C-B80A3C7857F1}" type="datetime1">
              <a:rPr lang="en-US" smtClean="0"/>
              <a:pPr/>
              <a:t>21/01/2017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Dept.EEE, SDM IT, Ujire, Karnataka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8DDD-0BF2-47FC-85E8-92390312DF37}" type="datetime1">
              <a:rPr lang="en-US" smtClean="0"/>
              <a:pPr/>
              <a:t>21/01/2017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Dept.EEE, SDM IT, Ujire, Karnataka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7D4F-C167-4A50-90FB-D1F3A6B4398C}" type="datetime1">
              <a:rPr lang="en-US" smtClean="0"/>
              <a:pPr/>
              <a:t>21/01/2017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Dept.EEE, SDM IT, Ujire, Karnataka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E685-3B8C-4B79-A0C9-EF22687AD4FB}" type="datetime1">
              <a:rPr lang="en-US" smtClean="0"/>
              <a:pPr/>
              <a:t>21/01/2017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Dept.EEE, SDM IT, Ujire, Karnataka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99B49-F7A0-4517-A2BC-4C7DAF688C05}" type="datetime1">
              <a:rPr lang="en-US" smtClean="0"/>
              <a:pPr/>
              <a:t>21/01/2017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Dept.EEE, SDM IT, Ujire, Karnataka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6364C-5E98-4953-9B67-EF2B53DD04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1"/>
            <a:ext cx="7772400" cy="230505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[PART-B]</a:t>
            </a:r>
            <a:br>
              <a:rPr lang="en-US" b="1" dirty="0" smtClean="0"/>
            </a:br>
            <a:r>
              <a:rPr lang="en-US" b="1" dirty="0" smtClean="0"/>
              <a:t>Unit 5&amp;6</a:t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</a:rPr>
              <a:t>ELECTRICAL EQUIPMENT &amp; POWER FACTOR</a:t>
            </a:r>
            <a:br>
              <a:rPr lang="en-US" b="1" dirty="0" smtClean="0">
                <a:solidFill>
                  <a:srgbClr val="C00000"/>
                </a:solidFill>
              </a:rPr>
            </a:b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38600" y="4419600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Prepared by</a:t>
            </a:r>
          </a:p>
          <a:p>
            <a:r>
              <a:rPr lang="en-US" b="1" dirty="0" smtClean="0">
                <a:solidFill>
                  <a:srgbClr val="0000CC"/>
                </a:solidFill>
              </a:rPr>
              <a:t>Prof. </a:t>
            </a:r>
            <a:r>
              <a:rPr lang="en-US" b="1" dirty="0" err="1" smtClean="0">
                <a:solidFill>
                  <a:srgbClr val="0000CC"/>
                </a:solidFill>
              </a:rPr>
              <a:t>S.D.Hirekodi</a:t>
            </a:r>
            <a:endParaRPr lang="en-US" b="1" dirty="0" smtClean="0">
              <a:solidFill>
                <a:srgbClr val="0000CC"/>
              </a:solidFill>
            </a:endParaRPr>
          </a:p>
          <a:p>
            <a:r>
              <a:rPr lang="en-US" b="1" dirty="0" smtClean="0">
                <a:solidFill>
                  <a:srgbClr val="0000CC"/>
                </a:solidFill>
              </a:rPr>
              <a:t>Assistant Professor </a:t>
            </a:r>
          </a:p>
          <a:p>
            <a:r>
              <a:rPr lang="en-US" b="1" dirty="0" smtClean="0">
                <a:solidFill>
                  <a:srgbClr val="0000CC"/>
                </a:solidFill>
              </a:rPr>
              <a:t>Dept of EEE</a:t>
            </a:r>
          </a:p>
          <a:p>
            <a:r>
              <a:rPr lang="en-US" b="1" dirty="0" smtClean="0">
                <a:solidFill>
                  <a:srgbClr val="0000CC"/>
                </a:solidFill>
              </a:rPr>
              <a:t>HIT-</a:t>
            </a:r>
            <a:r>
              <a:rPr lang="en-US" b="1" dirty="0" err="1" smtClean="0">
                <a:solidFill>
                  <a:srgbClr val="0000CC"/>
                </a:solidFill>
              </a:rPr>
              <a:t>Nidasoshi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26F45-5451-45C1-90E8-EE83E56FECED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0000CC"/>
                </a:solidFill>
              </a:rPr>
              <a:t>Analysis of Losses in Energy Efficient Motor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Energy Efficient Motor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2362200"/>
            <a:ext cx="5288568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i="1" dirty="0" smtClean="0">
                <a:solidFill>
                  <a:srgbClr val="0000CC"/>
                </a:solidFill>
              </a:rPr>
              <a:t>Constructional features</a:t>
            </a:r>
          </a:p>
          <a:p>
            <a:r>
              <a:rPr lang="en-US" dirty="0" smtClean="0"/>
              <a:t>EEM is manufactured using the </a:t>
            </a:r>
            <a:r>
              <a:rPr lang="en-US" b="1" i="1" dirty="0" smtClean="0">
                <a:solidFill>
                  <a:srgbClr val="00B050"/>
                </a:solidFill>
              </a:rPr>
              <a:t>same frame </a:t>
            </a:r>
            <a:r>
              <a:rPr lang="en-US" dirty="0" smtClean="0"/>
              <a:t>as a standard motor.</a:t>
            </a:r>
          </a:p>
          <a:p>
            <a:r>
              <a:rPr lang="en-US" dirty="0" smtClean="0"/>
              <a:t>Higher quality and </a:t>
            </a:r>
            <a:r>
              <a:rPr lang="en-US" b="1" i="1" dirty="0" smtClean="0">
                <a:solidFill>
                  <a:srgbClr val="00B050"/>
                </a:solidFill>
              </a:rPr>
              <a:t>thinner steel laminations </a:t>
            </a:r>
            <a:r>
              <a:rPr lang="en-US" dirty="0" smtClean="0"/>
              <a:t>in the stator.</a:t>
            </a:r>
          </a:p>
          <a:p>
            <a:r>
              <a:rPr lang="en-US" dirty="0" smtClean="0"/>
              <a:t>More copper in the windings.</a:t>
            </a:r>
          </a:p>
          <a:p>
            <a:r>
              <a:rPr lang="en-US" b="1" i="1" dirty="0" smtClean="0">
                <a:solidFill>
                  <a:srgbClr val="00B050"/>
                </a:solidFill>
              </a:rPr>
              <a:t>Optimized air gap </a:t>
            </a:r>
            <a:r>
              <a:rPr lang="en-US" dirty="0" smtClean="0"/>
              <a:t>between the rotor and the stator.</a:t>
            </a:r>
          </a:p>
          <a:p>
            <a:r>
              <a:rPr lang="en-US" dirty="0" smtClean="0"/>
              <a:t>Reduced fan losses.</a:t>
            </a:r>
          </a:p>
          <a:p>
            <a:r>
              <a:rPr lang="en-US" dirty="0" smtClean="0"/>
              <a:t>A greater length.</a:t>
            </a:r>
          </a:p>
          <a:p>
            <a:r>
              <a:rPr lang="en-US" dirty="0" smtClean="0"/>
              <a:t>High quality aluminum used in rotor frame.</a:t>
            </a:r>
          </a:p>
          <a:p>
            <a:r>
              <a:rPr lang="en-US" dirty="0" smtClean="0"/>
              <a:t>Closer machining tolerances.</a:t>
            </a:r>
          </a:p>
          <a:p>
            <a:endParaRPr lang="en-US" b="1" i="1" dirty="0" smtClean="0">
              <a:solidFill>
                <a:srgbClr val="0000CC"/>
              </a:solidFill>
            </a:endParaRPr>
          </a:p>
          <a:p>
            <a:endParaRPr lang="en-US" b="1" i="1" dirty="0" smtClean="0">
              <a:solidFill>
                <a:srgbClr val="0000CC"/>
              </a:solidFill>
            </a:endParaRPr>
          </a:p>
          <a:p>
            <a:endParaRPr lang="en-US" dirty="0" smtClean="0">
              <a:solidFill>
                <a:srgbClr val="0000CC"/>
              </a:solidFill>
            </a:endParaRPr>
          </a:p>
          <a:p>
            <a:endParaRPr lang="en-US" dirty="0">
              <a:solidFill>
                <a:srgbClr val="0000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Energy Efficient Motor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i="1" dirty="0" smtClean="0">
                <a:solidFill>
                  <a:srgbClr val="0000CC"/>
                </a:solidFill>
              </a:rPr>
              <a:t>Advantages of Energy Efficient Motor</a:t>
            </a:r>
          </a:p>
          <a:p>
            <a:r>
              <a:rPr lang="en-US" dirty="0" smtClean="0"/>
              <a:t>Electric power saving</a:t>
            </a:r>
          </a:p>
          <a:p>
            <a:r>
              <a:rPr lang="en-US" dirty="0" smtClean="0"/>
              <a:t>Operating temperature is less</a:t>
            </a:r>
          </a:p>
          <a:p>
            <a:r>
              <a:rPr lang="en-US" dirty="0" smtClean="0"/>
              <a:t>Noise level is lower</a:t>
            </a:r>
          </a:p>
          <a:p>
            <a:r>
              <a:rPr lang="en-US" dirty="0" smtClean="0"/>
              <a:t>Operating more satisfactorily under abnormal voltage.</a:t>
            </a:r>
          </a:p>
          <a:p>
            <a:r>
              <a:rPr lang="en-US" dirty="0" smtClean="0"/>
              <a:t>EEM has a </a:t>
            </a:r>
            <a:r>
              <a:rPr lang="en-US" b="1" i="1" dirty="0" smtClean="0">
                <a:solidFill>
                  <a:srgbClr val="00B050"/>
                </a:solidFill>
              </a:rPr>
              <a:t>lower slip </a:t>
            </a:r>
            <a:r>
              <a:rPr lang="en-US" dirty="0" smtClean="0"/>
              <a:t>so they have a </a:t>
            </a:r>
            <a:r>
              <a:rPr lang="en-US" b="1" i="1" dirty="0" smtClean="0">
                <a:solidFill>
                  <a:srgbClr val="00B050"/>
                </a:solidFill>
              </a:rPr>
              <a:t>higher speed </a:t>
            </a:r>
            <a:r>
              <a:rPr lang="en-US" dirty="0" smtClean="0"/>
              <a:t>than standard motors.</a:t>
            </a:r>
          </a:p>
          <a:p>
            <a:r>
              <a:rPr lang="en-US" dirty="0" smtClean="0"/>
              <a:t>EEM can reduce maintenance costs and improve operations in industry due to robustness and reliability.</a:t>
            </a:r>
          </a:p>
          <a:p>
            <a:r>
              <a:rPr lang="en-US" dirty="0" smtClean="0"/>
              <a:t>Increasing the productivity.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Energy Efficient Motor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0000CC"/>
                </a:solidFill>
              </a:rPr>
              <a:t>Disadvantages of Energy Efficient Motor</a:t>
            </a:r>
          </a:p>
          <a:p>
            <a:r>
              <a:rPr lang="en-US" dirty="0" smtClean="0"/>
              <a:t>Initial cost is more</a:t>
            </a:r>
          </a:p>
          <a:p>
            <a:r>
              <a:rPr lang="en-US" dirty="0" smtClean="0"/>
              <a:t>Portability</a:t>
            </a:r>
          </a:p>
          <a:p>
            <a:r>
              <a:rPr lang="en-US" dirty="0" smtClean="0"/>
              <a:t>Speed control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Energy Efficient Motor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0000CC"/>
                </a:solidFill>
              </a:rPr>
              <a:t>Comparison between Energy Efficient motor &amp; Conventional motors</a:t>
            </a:r>
            <a:endParaRPr lang="en-US" b="1" i="1" dirty="0">
              <a:solidFill>
                <a:srgbClr val="0000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Energy Efficient Motor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2819400"/>
            <a:ext cx="4783648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600" b="1" i="1" dirty="0" smtClean="0">
                <a:solidFill>
                  <a:srgbClr val="0000CC"/>
                </a:solidFill>
              </a:rPr>
              <a:t>Applications</a:t>
            </a:r>
          </a:p>
          <a:p>
            <a:r>
              <a:rPr lang="en-US" dirty="0" smtClean="0"/>
              <a:t>Wide industrial applications like paper, cements, textiles, blowers, cranes, machine tools, Industrial drives etc.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Energy Efficient Motor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b="1" i="1" dirty="0" smtClean="0">
                <a:solidFill>
                  <a:srgbClr val="0000CC"/>
                </a:solidFill>
              </a:rPr>
              <a:t>Write a note on energy efficient motors. </a:t>
            </a:r>
          </a:p>
          <a:p>
            <a:pPr marL="514350" indent="-514350">
              <a:buNone/>
            </a:pPr>
            <a:r>
              <a:rPr lang="en-US" b="1" i="1" dirty="0" smtClean="0">
                <a:solidFill>
                  <a:srgbClr val="0000CC"/>
                </a:solidFill>
              </a:rPr>
              <a:t>                                (Jan 2010, 2012, 10 Marks)</a:t>
            </a:r>
          </a:p>
          <a:p>
            <a:pPr marL="514350" indent="-514350">
              <a:buNone/>
            </a:pPr>
            <a:r>
              <a:rPr lang="en-US" b="1" i="1" dirty="0" smtClean="0">
                <a:solidFill>
                  <a:srgbClr val="0000CC"/>
                </a:solidFill>
              </a:rPr>
              <a:t>2.</a:t>
            </a:r>
            <a:r>
              <a:rPr lang="en-US" b="1" i="1" dirty="0" smtClean="0"/>
              <a:t> </a:t>
            </a:r>
            <a:r>
              <a:rPr lang="en-US" b="1" i="1" dirty="0" smtClean="0">
                <a:solidFill>
                  <a:srgbClr val="0000CC"/>
                </a:solidFill>
              </a:rPr>
              <a:t>Explain the energy sowing techniques in electric motors.      (Dec 2011, 10 Marks)</a:t>
            </a:r>
            <a:endParaRPr lang="en-US" i="1" dirty="0">
              <a:solidFill>
                <a:srgbClr val="0000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Review Questions on Energy Efficient Motor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i="1" dirty="0" smtClean="0">
                <a:solidFill>
                  <a:srgbClr val="00B050"/>
                </a:solidFill>
              </a:rPr>
              <a:t>What is ABT?????????</a:t>
            </a:r>
          </a:p>
          <a:p>
            <a:r>
              <a:rPr lang="en-US" dirty="0" smtClean="0"/>
              <a:t>It is a </a:t>
            </a:r>
            <a:r>
              <a:rPr lang="en-US" i="1" dirty="0" smtClean="0">
                <a:solidFill>
                  <a:srgbClr val="0000CC"/>
                </a:solidFill>
              </a:rPr>
              <a:t>frequency</a:t>
            </a:r>
            <a:r>
              <a:rPr lang="en-US" dirty="0" smtClean="0"/>
              <a:t> based tariff.</a:t>
            </a:r>
          </a:p>
          <a:p>
            <a:r>
              <a:rPr lang="en-US" dirty="0" smtClean="0"/>
              <a:t>It is a </a:t>
            </a:r>
            <a:r>
              <a:rPr lang="en-US" i="1" dirty="0" smtClean="0">
                <a:solidFill>
                  <a:srgbClr val="0000CC"/>
                </a:solidFill>
              </a:rPr>
              <a:t>reactive</a:t>
            </a:r>
            <a:r>
              <a:rPr lang="en-US" dirty="0" smtClean="0"/>
              <a:t> based tariff.</a:t>
            </a:r>
          </a:p>
          <a:p>
            <a:r>
              <a:rPr lang="en-US" dirty="0" smtClean="0"/>
              <a:t>It is a </a:t>
            </a:r>
            <a:r>
              <a:rPr lang="en-US" i="1" dirty="0" smtClean="0">
                <a:solidFill>
                  <a:srgbClr val="0000CC"/>
                </a:solidFill>
              </a:rPr>
              <a:t>performance</a:t>
            </a:r>
            <a:r>
              <a:rPr lang="en-US" dirty="0" smtClean="0"/>
              <a:t> based tariff.</a:t>
            </a:r>
          </a:p>
          <a:p>
            <a:r>
              <a:rPr lang="en-US" dirty="0" smtClean="0"/>
              <a:t>ABT is introduced by </a:t>
            </a:r>
            <a:r>
              <a:rPr lang="en-US" dirty="0" smtClean="0">
                <a:solidFill>
                  <a:srgbClr val="0000CC"/>
                </a:solidFill>
              </a:rPr>
              <a:t>C</a:t>
            </a:r>
            <a:r>
              <a:rPr lang="en-US" dirty="0" smtClean="0"/>
              <a:t>entral </a:t>
            </a:r>
            <a:r>
              <a:rPr lang="en-US" dirty="0" smtClean="0">
                <a:solidFill>
                  <a:srgbClr val="0000CC"/>
                </a:solidFill>
              </a:rPr>
              <a:t>E</a:t>
            </a:r>
            <a:r>
              <a:rPr lang="en-US" dirty="0" smtClean="0"/>
              <a:t>lectricity </a:t>
            </a:r>
            <a:r>
              <a:rPr lang="en-US" dirty="0" smtClean="0">
                <a:solidFill>
                  <a:srgbClr val="0000CC"/>
                </a:solidFill>
              </a:rPr>
              <a:t>R</a:t>
            </a:r>
            <a:r>
              <a:rPr lang="en-US" dirty="0" smtClean="0"/>
              <a:t>egulatory </a:t>
            </a:r>
            <a:r>
              <a:rPr lang="en-US" dirty="0" smtClean="0">
                <a:solidFill>
                  <a:srgbClr val="0000CC"/>
                </a:solidFill>
              </a:rPr>
              <a:t>C</a:t>
            </a:r>
            <a:r>
              <a:rPr lang="en-US" dirty="0" smtClean="0"/>
              <a:t>ommission (</a:t>
            </a:r>
            <a:r>
              <a:rPr lang="en-US" i="1" dirty="0" smtClean="0">
                <a:solidFill>
                  <a:srgbClr val="0000CC"/>
                </a:solidFill>
              </a:rPr>
              <a:t>CERC</a:t>
            </a:r>
            <a:r>
              <a:rPr lang="en-US" dirty="0" smtClean="0"/>
              <a:t>) in 2000.</a:t>
            </a:r>
          </a:p>
          <a:p>
            <a:r>
              <a:rPr lang="en-US" dirty="0" smtClean="0"/>
              <a:t>The main objective is to improve the </a:t>
            </a:r>
            <a:r>
              <a:rPr lang="en-US" i="1" dirty="0" smtClean="0">
                <a:solidFill>
                  <a:srgbClr val="0000CC"/>
                </a:solidFill>
              </a:rPr>
              <a:t>quality of power.</a:t>
            </a:r>
          </a:p>
          <a:p>
            <a:r>
              <a:rPr lang="en-US" dirty="0" smtClean="0"/>
              <a:t>Aiming more </a:t>
            </a:r>
            <a:r>
              <a:rPr lang="en-US" i="1" dirty="0" smtClean="0">
                <a:solidFill>
                  <a:srgbClr val="0000CC"/>
                </a:solidFill>
              </a:rPr>
              <a:t>responsibility &amp; accountability </a:t>
            </a:r>
            <a:r>
              <a:rPr lang="en-US" dirty="0" smtClean="0"/>
              <a:t>in power generation and consumption through a scheme of </a:t>
            </a:r>
            <a:r>
              <a:rPr lang="en-US" i="1" dirty="0" smtClean="0">
                <a:solidFill>
                  <a:srgbClr val="0000CC"/>
                </a:solidFill>
              </a:rPr>
              <a:t>incentives &amp; disincentives.</a:t>
            </a:r>
            <a:endParaRPr lang="en-US" i="1" dirty="0">
              <a:solidFill>
                <a:srgbClr val="0000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ABT – (Availability Based Tariff)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i="1" dirty="0" smtClean="0">
                <a:solidFill>
                  <a:srgbClr val="00B050"/>
                </a:solidFill>
              </a:rPr>
              <a:t>What is ABT?????????</a:t>
            </a:r>
          </a:p>
          <a:p>
            <a:r>
              <a:rPr lang="en-US" dirty="0" smtClean="0"/>
              <a:t>ABT brings about </a:t>
            </a:r>
            <a:r>
              <a:rPr lang="en-US" i="1" dirty="0" smtClean="0">
                <a:solidFill>
                  <a:srgbClr val="0000CC"/>
                </a:solidFill>
              </a:rPr>
              <a:t>enhanced grid discipline</a:t>
            </a:r>
          </a:p>
          <a:p>
            <a:r>
              <a:rPr lang="en-US" dirty="0" smtClean="0"/>
              <a:t>It will promote </a:t>
            </a:r>
            <a:r>
              <a:rPr lang="en-US" i="1" dirty="0" smtClean="0">
                <a:solidFill>
                  <a:srgbClr val="0000CC"/>
                </a:solidFill>
              </a:rPr>
              <a:t>competition &amp; efficiency</a:t>
            </a:r>
          </a:p>
          <a:p>
            <a:r>
              <a:rPr lang="en-US" dirty="0" smtClean="0"/>
              <a:t>Encourage the use of </a:t>
            </a:r>
            <a:r>
              <a:rPr lang="en-US" i="1" dirty="0" smtClean="0">
                <a:solidFill>
                  <a:srgbClr val="0000CC"/>
                </a:solidFill>
              </a:rPr>
              <a:t>economic dispatch </a:t>
            </a:r>
            <a:r>
              <a:rPr lang="en-US" dirty="0" smtClean="0"/>
              <a:t>in India.</a:t>
            </a:r>
          </a:p>
          <a:p>
            <a:r>
              <a:rPr lang="en-US" dirty="0" smtClean="0"/>
              <a:t>It works based on </a:t>
            </a:r>
            <a:r>
              <a:rPr lang="en-US" i="1" dirty="0" smtClean="0">
                <a:solidFill>
                  <a:srgbClr val="0000CC"/>
                </a:solidFill>
              </a:rPr>
              <a:t>financial principles.</a:t>
            </a:r>
          </a:p>
          <a:p>
            <a:r>
              <a:rPr lang="en-US" dirty="0" smtClean="0"/>
              <a:t>Ensure </a:t>
            </a:r>
            <a:r>
              <a:rPr lang="en-US" i="1" dirty="0" smtClean="0">
                <a:solidFill>
                  <a:srgbClr val="0000CC"/>
                </a:solidFill>
              </a:rPr>
              <a:t>grid stability</a:t>
            </a:r>
          </a:p>
          <a:p>
            <a:r>
              <a:rPr lang="en-US" dirty="0" smtClean="0"/>
              <a:t>Maintain supply frequency </a:t>
            </a:r>
            <a:r>
              <a:rPr lang="en-US" i="1" dirty="0" smtClean="0">
                <a:solidFill>
                  <a:srgbClr val="0000CC"/>
                </a:solidFill>
              </a:rPr>
              <a:t>50 cycles per second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Any deviation from the schedule is charged at the rate which are frequency dependent.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ABT – (Availability Based Tariff)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00B050"/>
                </a:solidFill>
              </a:rPr>
              <a:t>Example of ABT?????????</a:t>
            </a:r>
          </a:p>
          <a:p>
            <a:r>
              <a:rPr lang="en-US" dirty="0" smtClean="0"/>
              <a:t>If a power plant delivers </a:t>
            </a:r>
            <a:r>
              <a:rPr lang="en-US" b="1" i="1" dirty="0" smtClean="0"/>
              <a:t>600MW</a:t>
            </a:r>
            <a:r>
              <a:rPr lang="en-US" dirty="0" smtClean="0"/>
              <a:t> while it was scheduled supply only </a:t>
            </a:r>
            <a:r>
              <a:rPr lang="en-US" b="1" i="1" dirty="0" smtClean="0"/>
              <a:t>500MW</a:t>
            </a:r>
            <a:r>
              <a:rPr lang="en-US" dirty="0" smtClean="0"/>
              <a:t>. The energy charge payment would still be for the scheduled power generation (500MW) and the excess generation (</a:t>
            </a:r>
            <a:r>
              <a:rPr lang="en-US" b="1" i="1" dirty="0" smtClean="0"/>
              <a:t>100MW</a:t>
            </a:r>
            <a:r>
              <a:rPr lang="en-US" dirty="0" smtClean="0"/>
              <a:t>) would get paid for at the rate dependent on the system condition prevailing(existing) at the time. 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ABT – (Availability Based Tariff)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Syllabus- unit 5&amp;6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00CC"/>
                </a:solidFill>
              </a:rPr>
              <a:t>Electrical EQUIPMENT &amp; POWER FACTOR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Correction &amp; location of capacitors, energy efficient motors, lighting basics, electrical tariff, Concept of ABT.</a:t>
            </a:r>
          </a:p>
          <a:p>
            <a:pPr algn="just">
              <a:buNone/>
            </a:pPr>
            <a:r>
              <a:rPr lang="en-US" b="1" dirty="0" smtClean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                          10</a:t>
            </a:r>
            <a:r>
              <a:rPr lang="en-US" b="1" i="1" dirty="0" smtClean="0">
                <a:solidFill>
                  <a:srgbClr val="0000CC"/>
                </a:solidFill>
              </a:rPr>
              <a:t> </a:t>
            </a:r>
            <a:r>
              <a:rPr lang="en-US" b="1" i="1" dirty="0">
                <a:solidFill>
                  <a:srgbClr val="0000CC"/>
                </a:solidFill>
              </a:rPr>
              <a:t>Hours</a:t>
            </a:r>
            <a:endParaRPr lang="en-US" i="1" dirty="0">
              <a:solidFill>
                <a:srgbClr val="0000CC"/>
              </a:solidFill>
            </a:endParaRPr>
          </a:p>
          <a:p>
            <a:pPr algn="just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FF3C7-1419-4337-BC70-4118B93240E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00B050"/>
                </a:solidFill>
              </a:rPr>
              <a:t>Example of ABT?????????</a:t>
            </a:r>
          </a:p>
          <a:p>
            <a:r>
              <a:rPr lang="en-US" dirty="0" smtClean="0"/>
              <a:t>If a power plant delivers </a:t>
            </a:r>
            <a:r>
              <a:rPr lang="en-US" b="1" i="1" dirty="0" smtClean="0"/>
              <a:t>400MW</a:t>
            </a:r>
            <a:r>
              <a:rPr lang="en-US" dirty="0" smtClean="0"/>
              <a:t> while it was scheduled supply of  </a:t>
            </a:r>
            <a:r>
              <a:rPr lang="en-US" b="1" i="1" dirty="0" smtClean="0"/>
              <a:t>500MW</a:t>
            </a:r>
            <a:r>
              <a:rPr lang="en-US" dirty="0" smtClean="0"/>
              <a:t>. The energy charge payment would still be for the scheduled power generation (500MW) and the lack of  generation (</a:t>
            </a:r>
            <a:r>
              <a:rPr lang="en-US" b="1" i="1" dirty="0" smtClean="0"/>
              <a:t>100MW</a:t>
            </a:r>
            <a:r>
              <a:rPr lang="en-US" dirty="0" smtClean="0"/>
              <a:t>) would get penalty. </a:t>
            </a:r>
          </a:p>
          <a:p>
            <a:pPr>
              <a:buNone/>
            </a:pPr>
            <a:endParaRPr lang="en-US" b="1" i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ABT – (Availability Based Tariff)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i="1" dirty="0" smtClean="0">
                <a:solidFill>
                  <a:srgbClr val="00B050"/>
                </a:solidFill>
              </a:rPr>
              <a:t>Components of ABT</a:t>
            </a:r>
          </a:p>
          <a:p>
            <a:pPr>
              <a:lnSpc>
                <a:spcPct val="200000"/>
              </a:lnSpc>
              <a:buNone/>
            </a:pPr>
            <a:r>
              <a:rPr lang="en-US" b="1" i="1" dirty="0" smtClean="0">
                <a:solidFill>
                  <a:srgbClr val="0000CC"/>
                </a:solidFill>
              </a:rPr>
              <a:t>1.Fixed Charge or Capacity Charge-</a:t>
            </a:r>
          </a:p>
          <a:p>
            <a:pPr>
              <a:lnSpc>
                <a:spcPct val="200000"/>
              </a:lnSpc>
              <a:buNone/>
            </a:pPr>
            <a:r>
              <a:rPr lang="en-US" b="1" i="1" dirty="0" smtClean="0">
                <a:solidFill>
                  <a:srgbClr val="0000CC"/>
                </a:solidFill>
              </a:rPr>
              <a:t>2.Energy Charge or Variable Charge</a:t>
            </a:r>
          </a:p>
          <a:p>
            <a:pPr>
              <a:lnSpc>
                <a:spcPct val="200000"/>
              </a:lnSpc>
              <a:buNone/>
            </a:pPr>
            <a:r>
              <a:rPr lang="en-US" b="1" i="1" dirty="0" smtClean="0">
                <a:solidFill>
                  <a:srgbClr val="0000CC"/>
                </a:solidFill>
              </a:rPr>
              <a:t>3. Unscheduled Interchange Charge(UI)</a:t>
            </a:r>
          </a:p>
          <a:p>
            <a:pPr>
              <a:buNone/>
            </a:pPr>
            <a:endParaRPr lang="en-US" b="1" i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ABT – (Availability Based Tariff)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i="1" dirty="0" smtClean="0">
                <a:solidFill>
                  <a:srgbClr val="00B050"/>
                </a:solidFill>
              </a:rPr>
              <a:t>Components of ABT</a:t>
            </a:r>
          </a:p>
          <a:p>
            <a:pPr>
              <a:buNone/>
            </a:pPr>
            <a:r>
              <a:rPr lang="en-US" b="1" i="1" dirty="0" smtClean="0">
                <a:solidFill>
                  <a:srgbClr val="0000CC"/>
                </a:solidFill>
              </a:rPr>
              <a:t>1.Fixed Charge or Capacity Charge- </a:t>
            </a:r>
            <a:r>
              <a:rPr lang="en-US" dirty="0" smtClean="0"/>
              <a:t>All fixed charge of a plant.</a:t>
            </a:r>
          </a:p>
          <a:p>
            <a:pPr>
              <a:buNone/>
            </a:pPr>
            <a:r>
              <a:rPr lang="en-US" b="1" i="1" dirty="0" smtClean="0">
                <a:solidFill>
                  <a:srgbClr val="0000CC"/>
                </a:solidFill>
              </a:rPr>
              <a:t>2. Energy Charge or Variable Charge- </a:t>
            </a:r>
            <a:r>
              <a:rPr lang="en-US" dirty="0" smtClean="0"/>
              <a:t>Fuel cost for scheduled generation.</a:t>
            </a:r>
          </a:p>
          <a:p>
            <a:pPr>
              <a:buNone/>
            </a:pPr>
            <a:r>
              <a:rPr lang="en-US" b="1" i="1" dirty="0" smtClean="0">
                <a:solidFill>
                  <a:srgbClr val="0000CC"/>
                </a:solidFill>
              </a:rPr>
              <a:t>3. Unscheduled Interchange Charge (UI)- </a:t>
            </a:r>
          </a:p>
          <a:p>
            <a:r>
              <a:rPr lang="en-US" dirty="0" smtClean="0"/>
              <a:t>It is a </a:t>
            </a:r>
            <a:r>
              <a:rPr lang="en-US" i="1" dirty="0" smtClean="0">
                <a:solidFill>
                  <a:srgbClr val="0000CC"/>
                </a:solidFill>
              </a:rPr>
              <a:t>payment</a:t>
            </a:r>
            <a:r>
              <a:rPr lang="en-US" dirty="0" smtClean="0"/>
              <a:t> for the </a:t>
            </a:r>
            <a:r>
              <a:rPr lang="en-US" i="1" dirty="0" smtClean="0">
                <a:solidFill>
                  <a:srgbClr val="0000CC"/>
                </a:solidFill>
              </a:rPr>
              <a:t>deviation from the schedule</a:t>
            </a:r>
            <a:r>
              <a:rPr lang="en-US" dirty="0" smtClean="0"/>
              <a:t>. </a:t>
            </a:r>
          </a:p>
          <a:p>
            <a:r>
              <a:rPr lang="en-US" dirty="0" smtClean="0"/>
              <a:t>Either it may be </a:t>
            </a:r>
            <a:r>
              <a:rPr lang="en-US" i="1" dirty="0" smtClean="0">
                <a:solidFill>
                  <a:srgbClr val="0000CC"/>
                </a:solidFill>
              </a:rPr>
              <a:t>penalty or incentives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 components would be negative in the case of power plant is delivering less power than scheduled.</a:t>
            </a:r>
          </a:p>
          <a:p>
            <a:r>
              <a:rPr lang="en-US" dirty="0" smtClean="0"/>
              <a:t>UI= Total actual drawl –Total scheduled drawl.</a:t>
            </a:r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endParaRPr lang="en-US" b="1" i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ABT – (Availability Based Tariff)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i="1" dirty="0" smtClean="0">
                <a:solidFill>
                  <a:srgbClr val="00B050"/>
                </a:solidFill>
              </a:rPr>
              <a:t>ABT Design/ ABT Scheduling</a:t>
            </a:r>
          </a:p>
          <a:p>
            <a:pPr marL="514350" indent="-514350">
              <a:buAutoNum type="arabicPeriod"/>
            </a:pPr>
            <a:r>
              <a:rPr lang="en-US" dirty="0" smtClean="0"/>
              <a:t>Each day of 24 hours starting from 00:00 hours be divided into </a:t>
            </a:r>
            <a:r>
              <a:rPr lang="en-US" i="1" dirty="0" smtClean="0">
                <a:solidFill>
                  <a:srgbClr val="0000CC"/>
                </a:solidFill>
              </a:rPr>
              <a:t>96 times block </a:t>
            </a:r>
            <a:r>
              <a:rPr lang="en-US" dirty="0" smtClean="0"/>
              <a:t>of </a:t>
            </a:r>
            <a:r>
              <a:rPr lang="en-US" i="1" dirty="0" smtClean="0">
                <a:solidFill>
                  <a:srgbClr val="0000CC"/>
                </a:solidFill>
              </a:rPr>
              <a:t>15 minutes each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smtClean="0"/>
              <a:t>Each generating station is made advanced declaration of its capacity in terms of </a:t>
            </a:r>
            <a:r>
              <a:rPr lang="en-US" dirty="0" err="1" smtClean="0"/>
              <a:t>MWh</a:t>
            </a:r>
            <a:r>
              <a:rPr lang="en-US" dirty="0" smtClean="0"/>
              <a:t> that is </a:t>
            </a:r>
            <a:r>
              <a:rPr lang="en-US" b="1" i="1" dirty="0" smtClean="0">
                <a:solidFill>
                  <a:srgbClr val="0000CC"/>
                </a:solidFill>
              </a:rPr>
              <a:t>“generation scheduling”.</a:t>
            </a:r>
          </a:p>
          <a:p>
            <a:pPr marL="514350" indent="-514350">
              <a:buAutoNum type="arabicPeriod"/>
            </a:pPr>
            <a:r>
              <a:rPr lang="en-US" dirty="0" smtClean="0"/>
              <a:t>Generation should be specify the capability during </a:t>
            </a:r>
            <a:r>
              <a:rPr lang="en-US" i="1" dirty="0" smtClean="0">
                <a:solidFill>
                  <a:srgbClr val="0000CC"/>
                </a:solidFill>
              </a:rPr>
              <a:t>peak hours.</a:t>
            </a:r>
          </a:p>
          <a:p>
            <a:pPr marL="514350" indent="-514350">
              <a:buAutoNum type="arabicPeriod"/>
            </a:pPr>
            <a:r>
              <a:rPr lang="en-US" dirty="0" smtClean="0"/>
              <a:t>Regional Load Dispatch Centre (RLDC) shall communicate to various beneficiaries (</a:t>
            </a:r>
            <a:r>
              <a:rPr lang="en-US" dirty="0" err="1" smtClean="0"/>
              <a:t>eg</a:t>
            </a:r>
            <a:r>
              <a:rPr lang="en-US" dirty="0" smtClean="0"/>
              <a:t>. SLDC- State Load Dispatch Centre) their respective share of available capacity. </a:t>
            </a:r>
          </a:p>
          <a:p>
            <a:pPr marL="514350" indent="-514350">
              <a:buAutoNum type="arabicPeriod"/>
            </a:pPr>
            <a:r>
              <a:rPr lang="en-US" i="1" dirty="0" smtClean="0">
                <a:solidFill>
                  <a:srgbClr val="0000CC"/>
                </a:solidFill>
              </a:rPr>
              <a:t>RLDC</a:t>
            </a:r>
            <a:r>
              <a:rPr lang="en-US" dirty="0" smtClean="0"/>
              <a:t> shall prepare a </a:t>
            </a:r>
            <a:r>
              <a:rPr lang="en-US" i="1" dirty="0" smtClean="0">
                <a:solidFill>
                  <a:srgbClr val="0000CC"/>
                </a:solidFill>
              </a:rPr>
              <a:t>generation schedule</a:t>
            </a:r>
            <a:r>
              <a:rPr lang="en-US" dirty="0" smtClean="0"/>
              <a:t>.</a:t>
            </a:r>
          </a:p>
          <a:p>
            <a:endParaRPr lang="en-US" b="1" i="1" dirty="0">
              <a:solidFill>
                <a:srgbClr val="00B05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ABT – (Availability Based Tariff)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>
                <a:solidFill>
                  <a:srgbClr val="0000CC"/>
                </a:solidFill>
              </a:rPr>
              <a:t>1.</a:t>
            </a:r>
            <a:r>
              <a:rPr lang="en-US" b="1" i="1" dirty="0" smtClean="0">
                <a:solidFill>
                  <a:srgbClr val="0000CC"/>
                </a:solidFill>
              </a:rPr>
              <a:t> What is ABT? What are the broad features of ABT design? (June/July 2014, 2011, 2010, 10 Marks)</a:t>
            </a:r>
            <a:endParaRPr lang="en-US" i="1" dirty="0">
              <a:solidFill>
                <a:srgbClr val="0000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Review Questions on ABT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Lighting Basics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0033CC"/>
                </a:solidFill>
              </a:rPr>
              <a:t>Introduction</a:t>
            </a:r>
          </a:p>
          <a:p>
            <a:r>
              <a:rPr lang="en-US" b="1" i="1" dirty="0" smtClean="0">
                <a:solidFill>
                  <a:srgbClr val="00B050"/>
                </a:solidFill>
              </a:rPr>
              <a:t>Light</a:t>
            </a:r>
            <a:r>
              <a:rPr lang="en-US" dirty="0" smtClean="0"/>
              <a:t> is a </a:t>
            </a:r>
            <a:r>
              <a:rPr lang="en-US" b="1" i="1" dirty="0" smtClean="0">
                <a:solidFill>
                  <a:srgbClr val="00B050"/>
                </a:solidFill>
              </a:rPr>
              <a:t>hot body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b="1" i="1" dirty="0" smtClean="0">
                <a:solidFill>
                  <a:srgbClr val="00B050"/>
                </a:solidFill>
              </a:rPr>
              <a:t>hot body </a:t>
            </a:r>
            <a:r>
              <a:rPr lang="en-US" dirty="0" smtClean="0"/>
              <a:t>radiates energy in all directions.</a:t>
            </a:r>
          </a:p>
          <a:p>
            <a:r>
              <a:rPr lang="en-US" b="1" i="1" dirty="0" smtClean="0">
                <a:solidFill>
                  <a:srgbClr val="00B050"/>
                </a:solidFill>
              </a:rPr>
              <a:t>Light</a:t>
            </a:r>
            <a:r>
              <a:rPr lang="en-US" dirty="0" smtClean="0"/>
              <a:t> is a form of </a:t>
            </a:r>
            <a:r>
              <a:rPr lang="en-US" b="1" i="1" dirty="0" smtClean="0">
                <a:solidFill>
                  <a:srgbClr val="00B050"/>
                </a:solidFill>
              </a:rPr>
              <a:t>radiant energy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radiant body which gives out light is termed as a </a:t>
            </a:r>
            <a:r>
              <a:rPr lang="en-US" b="1" i="1" dirty="0" smtClean="0">
                <a:solidFill>
                  <a:srgbClr val="00B050"/>
                </a:solidFill>
              </a:rPr>
              <a:t>source of light</a:t>
            </a:r>
            <a:r>
              <a:rPr lang="en-US" dirty="0" smtClean="0"/>
              <a:t>.</a:t>
            </a:r>
          </a:p>
          <a:p>
            <a:r>
              <a:rPr lang="en-US" dirty="0" smtClean="0"/>
              <a:t>Light wave emitted by the source fall on a surface to </a:t>
            </a:r>
            <a:r>
              <a:rPr lang="en-US" b="1" i="1" dirty="0" smtClean="0">
                <a:solidFill>
                  <a:srgbClr val="00B050"/>
                </a:solidFill>
              </a:rPr>
              <a:t>illuminate</a:t>
            </a:r>
            <a:r>
              <a:rPr lang="en-US" dirty="0" smtClean="0"/>
              <a:t> it.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0033CC"/>
                </a:solidFill>
              </a:rPr>
              <a:t>Introduction</a:t>
            </a:r>
          </a:p>
          <a:p>
            <a:r>
              <a:rPr lang="en-US" dirty="0" smtClean="0"/>
              <a:t>Lighting is </a:t>
            </a:r>
            <a:r>
              <a:rPr lang="en-US" b="1" i="1" dirty="0" smtClean="0">
                <a:solidFill>
                  <a:srgbClr val="00B050"/>
                </a:solidFill>
              </a:rPr>
              <a:t>essential service </a:t>
            </a:r>
            <a:r>
              <a:rPr lang="en-US" dirty="0" smtClean="0"/>
              <a:t>in all industries.</a:t>
            </a:r>
          </a:p>
          <a:p>
            <a:r>
              <a:rPr lang="en-US" b="1" i="1" dirty="0" smtClean="0"/>
              <a:t>Power consumption </a:t>
            </a:r>
            <a:r>
              <a:rPr lang="en-US" dirty="0" smtClean="0"/>
              <a:t>by the industrial lighting varies from </a:t>
            </a:r>
            <a:r>
              <a:rPr lang="en-US" b="1" i="1" dirty="0" smtClean="0">
                <a:solidFill>
                  <a:srgbClr val="00B050"/>
                </a:solidFill>
              </a:rPr>
              <a:t>2-10%</a:t>
            </a:r>
            <a:r>
              <a:rPr lang="en-US" dirty="0" smtClean="0"/>
              <a:t> of the </a:t>
            </a:r>
            <a:r>
              <a:rPr lang="en-US" b="1" i="1" dirty="0" smtClean="0"/>
              <a:t>total power </a:t>
            </a:r>
            <a:r>
              <a:rPr lang="en-US" dirty="0" smtClean="0"/>
              <a:t>depending on the type of industry.</a:t>
            </a:r>
          </a:p>
          <a:p>
            <a:r>
              <a:rPr lang="en-US" dirty="0" smtClean="0"/>
              <a:t>Innovations &amp; new trends in the lighting give rises to tremendous </a:t>
            </a:r>
            <a:r>
              <a:rPr lang="en-US" b="1" i="1" dirty="0" smtClean="0"/>
              <a:t>energy saving opportunities.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Lighting Basics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0033CC"/>
                </a:solidFill>
              </a:rPr>
              <a:t>Terminology in Illumination</a:t>
            </a:r>
          </a:p>
          <a:p>
            <a:r>
              <a:rPr lang="en-US" b="1" i="1" dirty="0" smtClean="0">
                <a:solidFill>
                  <a:srgbClr val="00B050"/>
                </a:solidFill>
              </a:rPr>
              <a:t>Luminous Intensity (I)</a:t>
            </a:r>
            <a:r>
              <a:rPr lang="en-US" dirty="0" smtClean="0"/>
              <a:t>- The power or strength of the source of light is known as Luminous Intensity.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Unit- </a:t>
            </a:r>
            <a:r>
              <a:rPr lang="en-US" b="1" dirty="0" smtClean="0"/>
              <a:t>Candela</a:t>
            </a:r>
          </a:p>
          <a:p>
            <a:r>
              <a:rPr lang="en-US" b="1" i="1" dirty="0" smtClean="0">
                <a:solidFill>
                  <a:srgbClr val="00B050"/>
                </a:solidFill>
              </a:rPr>
              <a:t>Luminous Flux (F) </a:t>
            </a:r>
            <a:r>
              <a:rPr lang="en-US" dirty="0" smtClean="0"/>
              <a:t>- The flow of light from the source is called as Luminous Flux.</a:t>
            </a:r>
          </a:p>
          <a:p>
            <a:pPr>
              <a:buNone/>
            </a:pPr>
            <a:r>
              <a:rPr lang="en-US" b="1" i="1" dirty="0">
                <a:solidFill>
                  <a:srgbClr val="00B050"/>
                </a:solidFill>
              </a:rPr>
              <a:t> </a:t>
            </a:r>
            <a:r>
              <a:rPr lang="en-US" b="1" i="1" dirty="0" smtClean="0">
                <a:solidFill>
                  <a:srgbClr val="00B050"/>
                </a:solidFill>
              </a:rPr>
              <a:t>   </a:t>
            </a:r>
            <a:r>
              <a:rPr lang="en-US" dirty="0" smtClean="0"/>
              <a:t>Unit- </a:t>
            </a:r>
            <a:r>
              <a:rPr lang="en-US" b="1" dirty="0" smtClean="0"/>
              <a:t>Lumen</a:t>
            </a:r>
          </a:p>
          <a:p>
            <a:pPr>
              <a:buNone/>
            </a:pPr>
            <a:endParaRPr lang="en-US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Lighting Basics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0033CC"/>
                </a:solidFill>
              </a:rPr>
              <a:t>Terminology in Illumination</a:t>
            </a:r>
          </a:p>
          <a:p>
            <a:r>
              <a:rPr lang="en-US" b="1" i="1" dirty="0" err="1" smtClean="0">
                <a:solidFill>
                  <a:srgbClr val="00B050"/>
                </a:solidFill>
              </a:rPr>
              <a:t>Illuminance</a:t>
            </a:r>
            <a:r>
              <a:rPr lang="en-US" b="1" i="1" dirty="0" smtClean="0">
                <a:solidFill>
                  <a:srgbClr val="00B050"/>
                </a:solidFill>
              </a:rPr>
              <a:t> (E) -</a:t>
            </a:r>
            <a:r>
              <a:rPr lang="en-US" dirty="0" smtClean="0"/>
              <a:t>The amount of light falling on a surface is measured in </a:t>
            </a:r>
            <a:r>
              <a:rPr lang="en-US" b="1" i="1" dirty="0" smtClean="0">
                <a:solidFill>
                  <a:srgbClr val="00B050"/>
                </a:solidFill>
              </a:rPr>
              <a:t>lux. </a:t>
            </a:r>
            <a:endParaRPr lang="en-US" dirty="0" smtClean="0"/>
          </a:p>
          <a:p>
            <a:pPr>
              <a:buNone/>
            </a:pPr>
            <a:r>
              <a:rPr lang="en-US" b="1" i="1" dirty="0">
                <a:solidFill>
                  <a:srgbClr val="00B050"/>
                </a:solidFill>
              </a:rPr>
              <a:t> </a:t>
            </a:r>
            <a:r>
              <a:rPr lang="en-US" b="1" i="1" dirty="0" smtClean="0">
                <a:solidFill>
                  <a:srgbClr val="00B050"/>
                </a:solidFill>
              </a:rPr>
              <a:t>            1 lux = Lumen  </a:t>
            </a:r>
          </a:p>
          <a:p>
            <a:pPr>
              <a:buNone/>
            </a:pPr>
            <a:r>
              <a:rPr lang="en-US" b="1" i="1" dirty="0">
                <a:solidFill>
                  <a:srgbClr val="00B050"/>
                </a:solidFill>
              </a:rPr>
              <a:t> </a:t>
            </a:r>
            <a:r>
              <a:rPr lang="en-US" b="1" i="1" dirty="0" smtClean="0">
                <a:solidFill>
                  <a:srgbClr val="00B050"/>
                </a:solidFill>
              </a:rPr>
              <a:t>                      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                      = 1 lumen/m^2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Lighting Basics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2819400" y="3810000"/>
            <a:ext cx="114300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890415" y="3810000"/>
            <a:ext cx="9957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00B050"/>
                </a:solidFill>
              </a:rPr>
              <a:t>Area</a:t>
            </a:r>
            <a:endParaRPr lang="en-US" sz="3200" b="1" i="1" dirty="0">
              <a:solidFill>
                <a:srgbClr val="00B05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i="1" dirty="0" smtClean="0">
                <a:solidFill>
                  <a:srgbClr val="0033CC"/>
                </a:solidFill>
              </a:rPr>
              <a:t>Laws of Illumination</a:t>
            </a:r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rgbClr val="00B050"/>
                </a:solidFill>
              </a:rPr>
              <a:t>Inverse square law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US" sz="2800" dirty="0" smtClean="0"/>
              <a:t>The amount of light falling on the surface area is </a:t>
            </a:r>
            <a:r>
              <a:rPr lang="en-US" sz="2800" b="1" i="1" dirty="0" smtClean="0">
                <a:solidFill>
                  <a:srgbClr val="FF33CC"/>
                </a:solidFill>
              </a:rPr>
              <a:t>directly proportional to power of source </a:t>
            </a:r>
            <a:r>
              <a:rPr lang="en-US" sz="2800" dirty="0" smtClean="0"/>
              <a:t>and</a:t>
            </a:r>
            <a:r>
              <a:rPr lang="en-US" sz="2800" b="1" i="1" dirty="0" smtClean="0">
                <a:solidFill>
                  <a:srgbClr val="996600"/>
                </a:solidFill>
              </a:rPr>
              <a:t> inversly proportional to the square of distancebetween the source and the surface to be illuminated.</a:t>
            </a:r>
          </a:p>
          <a:p>
            <a:pPr marL="514350" indent="-514350">
              <a:buNone/>
            </a:pPr>
            <a:r>
              <a:rPr lang="en-US" sz="2800" b="1" i="1" dirty="0" smtClean="0">
                <a:solidFill>
                  <a:srgbClr val="0033CC"/>
                </a:solidFill>
              </a:rPr>
              <a:t>                                    E= I/R^2</a:t>
            </a:r>
          </a:p>
          <a:p>
            <a:pPr marL="514350" indent="-514350">
              <a:buNone/>
            </a:pPr>
            <a:r>
              <a:rPr lang="en-US" sz="2800" i="1" dirty="0" smtClean="0"/>
              <a:t>Where</a:t>
            </a:r>
            <a:r>
              <a:rPr lang="en-US" sz="2800" b="1" i="1" dirty="0" smtClean="0">
                <a:solidFill>
                  <a:srgbClr val="996600"/>
                </a:solidFill>
              </a:rPr>
              <a:t> </a:t>
            </a:r>
            <a:r>
              <a:rPr lang="en-US" sz="2800" b="1" i="1" dirty="0" smtClean="0">
                <a:solidFill>
                  <a:srgbClr val="0033CC"/>
                </a:solidFill>
              </a:rPr>
              <a:t>I</a:t>
            </a:r>
            <a:r>
              <a:rPr lang="en-US" sz="2800" b="1" i="1" dirty="0" smtClean="0">
                <a:solidFill>
                  <a:srgbClr val="996600"/>
                </a:solidFill>
              </a:rPr>
              <a:t>=Lumenous intensity , </a:t>
            </a:r>
            <a:r>
              <a:rPr lang="en-US" sz="2800" b="1" i="1" dirty="0" smtClean="0">
                <a:solidFill>
                  <a:srgbClr val="0033CC"/>
                </a:solidFill>
              </a:rPr>
              <a:t>R</a:t>
            </a:r>
            <a:r>
              <a:rPr lang="en-US" sz="2800" b="1" i="1" dirty="0" smtClean="0">
                <a:solidFill>
                  <a:srgbClr val="996600"/>
                </a:solidFill>
              </a:rPr>
              <a:t> =distance between source and surface to be illuminated &amp; </a:t>
            </a:r>
            <a:r>
              <a:rPr lang="en-US" sz="2800" b="1" i="1" dirty="0" smtClean="0">
                <a:solidFill>
                  <a:srgbClr val="0033CC"/>
                </a:solidFill>
              </a:rPr>
              <a:t>E</a:t>
            </a:r>
            <a:r>
              <a:rPr lang="en-US" sz="2800" b="1" i="1" dirty="0" smtClean="0">
                <a:solidFill>
                  <a:srgbClr val="996600"/>
                </a:solidFill>
              </a:rPr>
              <a:t> =illuminance.</a:t>
            </a:r>
          </a:p>
          <a:p>
            <a:pPr marL="514350" indent="-514350"/>
            <a:r>
              <a:rPr lang="en-US" sz="2800" dirty="0" smtClean="0"/>
              <a:t>This law ia applicable only when the surface to be illuminated is placed normal to the direction of the light beam.</a:t>
            </a:r>
          </a:p>
          <a:p>
            <a:pPr marL="514350" indent="-514350">
              <a:buNone/>
            </a:pPr>
            <a:endParaRPr lang="en-US" sz="2800" dirty="0" smtClean="0"/>
          </a:p>
          <a:p>
            <a:endParaRPr lang="en-US" b="1" i="1" dirty="0" smtClean="0">
              <a:solidFill>
                <a:srgbClr val="0033CC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Lighting Basics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b="1" i="1" dirty="0" smtClean="0">
                <a:solidFill>
                  <a:srgbClr val="0000CC"/>
                </a:solidFill>
              </a:rPr>
              <a:t>Energy Efficient Motors</a:t>
            </a:r>
          </a:p>
          <a:p>
            <a:pPr>
              <a:lnSpc>
                <a:spcPct val="200000"/>
              </a:lnSpc>
            </a:pPr>
            <a:r>
              <a:rPr lang="en-US" b="1" i="1" dirty="0" smtClean="0">
                <a:solidFill>
                  <a:srgbClr val="0000CC"/>
                </a:solidFill>
              </a:rPr>
              <a:t>Lighting Basics</a:t>
            </a:r>
          </a:p>
          <a:p>
            <a:pPr>
              <a:lnSpc>
                <a:spcPct val="200000"/>
              </a:lnSpc>
            </a:pPr>
            <a:r>
              <a:rPr lang="en-US" b="1" i="1" dirty="0" smtClean="0">
                <a:solidFill>
                  <a:srgbClr val="0000CC"/>
                </a:solidFill>
              </a:rPr>
              <a:t>ABT</a:t>
            </a:r>
            <a:endParaRPr lang="en-US" b="1" i="1" dirty="0">
              <a:solidFill>
                <a:srgbClr val="0000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Topics to be covered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i="1" dirty="0" smtClean="0">
                <a:solidFill>
                  <a:srgbClr val="0033CC"/>
                </a:solidFill>
              </a:rPr>
              <a:t>Laws of Illumination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2.Cosine law</a:t>
            </a:r>
          </a:p>
          <a:p>
            <a:r>
              <a:rPr lang="en-US" dirty="0" smtClean="0"/>
              <a:t>Cosine law which states that the </a:t>
            </a:r>
            <a:r>
              <a:rPr lang="en-US" b="1" i="1" dirty="0" smtClean="0">
                <a:solidFill>
                  <a:srgbClr val="996600"/>
                </a:solidFill>
              </a:rPr>
              <a:t>illumination on the surface is proportional to the cosine of angle between the normal to the surface &amp; line of force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Let ‘</a:t>
            </a:r>
            <a:r>
              <a:rPr lang="az-Cyrl-AZ" dirty="0" smtClean="0"/>
              <a:t>ѳ</a:t>
            </a:r>
            <a:r>
              <a:rPr lang="en-US" dirty="0" smtClean="0"/>
              <a:t>’ is the angle between line of flux &amp; normal to the illuminated plane and the illumination on the plane inclined an angle ‘</a:t>
            </a:r>
            <a:r>
              <a:rPr lang="az-Cyrl-AZ" dirty="0" smtClean="0"/>
              <a:t>ѳ</a:t>
            </a:r>
            <a:r>
              <a:rPr lang="en-US" dirty="0" smtClean="0"/>
              <a:t>’ is given by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E=I*COS</a:t>
            </a:r>
            <a:r>
              <a:rPr lang="az-Cyrl-AZ" dirty="0" smtClean="0"/>
              <a:t> </a:t>
            </a:r>
            <a:r>
              <a:rPr lang="az-Cyrl-AZ" sz="4800" dirty="0" smtClean="0"/>
              <a:t>ѳ</a:t>
            </a:r>
            <a:r>
              <a:rPr lang="en-US" sz="4800" dirty="0" smtClean="0"/>
              <a:t>/</a:t>
            </a:r>
            <a:r>
              <a:rPr lang="en-US" sz="3000" dirty="0" smtClean="0"/>
              <a:t>R^2</a:t>
            </a:r>
          </a:p>
          <a:p>
            <a:r>
              <a:rPr lang="en-US" sz="3000" dirty="0"/>
              <a:t> </a:t>
            </a:r>
            <a:r>
              <a:rPr lang="en-US" sz="3000" dirty="0" smtClean="0"/>
              <a:t>Both </a:t>
            </a:r>
            <a:r>
              <a:rPr lang="en-US" sz="3000" b="1" i="1" dirty="0" smtClean="0">
                <a:solidFill>
                  <a:srgbClr val="00B050"/>
                </a:solidFill>
              </a:rPr>
              <a:t>inverse square law &amp; Cosine law </a:t>
            </a:r>
            <a:r>
              <a:rPr lang="en-US" sz="3000" dirty="0" smtClean="0"/>
              <a:t>are applicable to point sources where there is no reflecting surfaces.</a:t>
            </a:r>
            <a:endParaRPr lang="en-US" dirty="0" smtClean="0"/>
          </a:p>
          <a:p>
            <a:pPr>
              <a:buNone/>
            </a:pPr>
            <a:endParaRPr lang="en-US" b="1" i="1" dirty="0" smtClean="0">
              <a:solidFill>
                <a:srgbClr val="0033CC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33CC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Lighting Basics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00CC"/>
                </a:solidFill>
              </a:rPr>
              <a:t>Various Types of Light Sources</a:t>
            </a:r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rgbClr val="00B050"/>
                </a:solidFill>
              </a:rPr>
              <a:t>Incandescent lamps</a:t>
            </a:r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rgbClr val="00B050"/>
                </a:solidFill>
              </a:rPr>
              <a:t>Reflector lamps</a:t>
            </a:r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rgbClr val="00B050"/>
                </a:solidFill>
              </a:rPr>
              <a:t>Gas discharge lamps</a:t>
            </a:r>
          </a:p>
          <a:p>
            <a:pPr marL="514350" indent="-514350">
              <a:buAutoNum type="arabicPeriod"/>
            </a:pP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Lighting Basics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3124994" y="5029200"/>
            <a:ext cx="2894806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572000" y="3581400"/>
            <a:ext cx="609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334000" y="3429000"/>
            <a:ext cx="3743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990000"/>
                </a:solidFill>
              </a:rPr>
              <a:t>Compact Fluorescent Lamps (CFL)</a:t>
            </a:r>
            <a:endParaRPr lang="en-US" sz="2000" b="1" dirty="0">
              <a:solidFill>
                <a:srgbClr val="990000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572000" y="4267200"/>
            <a:ext cx="609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409445" y="4038600"/>
            <a:ext cx="25167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990000"/>
                </a:solidFill>
              </a:rPr>
              <a:t>Mercury Vapor Lamps</a:t>
            </a:r>
            <a:endParaRPr lang="en-US" sz="2000" b="1" dirty="0">
              <a:solidFill>
                <a:srgbClr val="990000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4572000" y="4953000"/>
            <a:ext cx="609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410200" y="4800600"/>
            <a:ext cx="2421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990000"/>
                </a:solidFill>
              </a:rPr>
              <a:t>Sodium Vapor Lamps</a:t>
            </a:r>
            <a:endParaRPr lang="en-US" sz="2000" b="1" dirty="0">
              <a:solidFill>
                <a:srgbClr val="990000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4572000" y="5715000"/>
            <a:ext cx="609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410200" y="5486400"/>
            <a:ext cx="22919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990000"/>
                </a:solidFill>
              </a:rPr>
              <a:t>Metal Halide Lamps</a:t>
            </a:r>
            <a:endParaRPr lang="en-US" sz="2000" b="1" dirty="0">
              <a:solidFill>
                <a:srgbClr val="990000"/>
              </a:solidFill>
            </a:endParaRPr>
          </a:p>
        </p:txBody>
      </p:sp>
      <p:cxnSp>
        <p:nvCxnSpPr>
          <p:cNvPr id="18" name="Elbow Connector 17"/>
          <p:cNvCxnSpPr/>
          <p:nvPr/>
        </p:nvCxnSpPr>
        <p:spPr>
          <a:xfrm>
            <a:off x="3048000" y="3962400"/>
            <a:ext cx="1524000" cy="685800"/>
          </a:xfrm>
          <a:prstGeom prst="bentConnector3">
            <a:avLst>
              <a:gd name="adj1" fmla="val -1818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572000" y="6477000"/>
            <a:ext cx="609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400796" y="6248400"/>
            <a:ext cx="33677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990000"/>
                </a:solidFill>
              </a:rPr>
              <a:t> Fluorescent Tube Lamps (FTL)</a:t>
            </a:r>
            <a:endParaRPr lang="en-US" sz="2000" b="1" dirty="0">
              <a:solidFill>
                <a:srgbClr val="990000"/>
              </a:solidFill>
            </a:endParaRPr>
          </a:p>
        </p:txBody>
      </p:sp>
      <p:pic>
        <p:nvPicPr>
          <p:cNvPr id="6146" name="Picture 2" descr="http://upload.wikimedia.org/wikipedia/commons/thumb/b/b6/Lightnings_sequence_2_animation.gif/115px-Lightnings_sequence_2_animation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457200"/>
            <a:ext cx="1095375" cy="828676"/>
          </a:xfrm>
          <a:prstGeom prst="rect">
            <a:avLst/>
          </a:prstGeom>
          <a:noFill/>
        </p:spPr>
      </p:pic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00CC"/>
                </a:solidFill>
              </a:rPr>
              <a:t>Various Types of Light Sources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4. LED Lighting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5.LASER             </a:t>
            </a:r>
          </a:p>
          <a:p>
            <a:pPr>
              <a:buNone/>
            </a:pPr>
            <a:endParaRPr lang="en-US" b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Lighting Basics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6200000" flipH="1">
            <a:off x="533400" y="4648200"/>
            <a:ext cx="3429000" cy="76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209006" y="2971006"/>
            <a:ext cx="609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048000" y="2819400"/>
            <a:ext cx="1222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990000"/>
                </a:solidFill>
              </a:rPr>
              <a:t>Ruby Laser</a:t>
            </a:r>
            <a:endParaRPr lang="en-US" b="1" dirty="0">
              <a:solidFill>
                <a:srgbClr val="990000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2209800" y="3505200"/>
            <a:ext cx="609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13461" y="3352800"/>
            <a:ext cx="1090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990000"/>
                </a:solidFill>
              </a:rPr>
              <a:t>Gas Laser</a:t>
            </a:r>
            <a:endParaRPr lang="en-US" b="1" dirty="0">
              <a:solidFill>
                <a:srgbClr val="990000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2223655" y="3962400"/>
            <a:ext cx="609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113461" y="3810000"/>
            <a:ext cx="2173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990000"/>
                </a:solidFill>
              </a:rPr>
              <a:t>Semiconductor Laser</a:t>
            </a:r>
            <a:endParaRPr lang="en-US" b="1" dirty="0">
              <a:solidFill>
                <a:srgbClr val="99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24200" y="4724400"/>
            <a:ext cx="1606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990000"/>
                </a:solidFill>
              </a:rPr>
              <a:t>Chemical Laser</a:t>
            </a:r>
            <a:endParaRPr lang="en-US" b="1" dirty="0">
              <a:solidFill>
                <a:srgbClr val="990000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2286000" y="4876800"/>
            <a:ext cx="609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286000" y="5334000"/>
            <a:ext cx="609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124200" y="5181600"/>
            <a:ext cx="1616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990000"/>
                </a:solidFill>
              </a:rPr>
              <a:t>Dye laser Laser</a:t>
            </a:r>
            <a:endParaRPr lang="en-US" b="1" dirty="0">
              <a:solidFill>
                <a:srgbClr val="990000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2286000" y="5867400"/>
            <a:ext cx="609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131913" y="5715000"/>
            <a:ext cx="1045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990000"/>
                </a:solidFill>
              </a:rPr>
              <a:t>Ion Laser</a:t>
            </a:r>
            <a:endParaRPr lang="en-US" b="1" dirty="0">
              <a:solidFill>
                <a:srgbClr val="990000"/>
              </a:solidFill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2272145" y="4419600"/>
            <a:ext cx="609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124200" y="4267200"/>
            <a:ext cx="1976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990000"/>
                </a:solidFill>
              </a:rPr>
              <a:t>Free electron Laser</a:t>
            </a:r>
            <a:endParaRPr lang="en-US" b="1" dirty="0">
              <a:solidFill>
                <a:srgbClr val="990000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2286000" y="6400800"/>
            <a:ext cx="609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124200" y="6172200"/>
            <a:ext cx="1952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990000"/>
                </a:solidFill>
              </a:rPr>
              <a:t>Gas dynamic Laser</a:t>
            </a:r>
            <a:endParaRPr lang="en-US" b="1" dirty="0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00CC"/>
                </a:solidFill>
              </a:rPr>
              <a:t>Various Types of Light Sources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1.Incandescense lamps</a:t>
            </a:r>
          </a:p>
          <a:p>
            <a:r>
              <a:rPr lang="en-US" dirty="0" smtClean="0"/>
              <a:t>Electric light source which produce light with a </a:t>
            </a:r>
            <a:r>
              <a:rPr lang="en-US" i="1" dirty="0" smtClean="0">
                <a:solidFill>
                  <a:srgbClr val="990000"/>
                </a:solidFill>
              </a:rPr>
              <a:t>wire filament </a:t>
            </a:r>
            <a:r>
              <a:rPr lang="en-US" dirty="0" smtClean="0"/>
              <a:t>heated to high temperature by an electric current pass through it until it glows.</a:t>
            </a:r>
          </a:p>
          <a:p>
            <a:r>
              <a:rPr lang="en-US" dirty="0" smtClean="0"/>
              <a:t>The </a:t>
            </a:r>
            <a:r>
              <a:rPr lang="en-US" i="1" dirty="0" smtClean="0">
                <a:solidFill>
                  <a:srgbClr val="990000"/>
                </a:solidFill>
              </a:rPr>
              <a:t>hot filament </a:t>
            </a:r>
            <a:r>
              <a:rPr lang="en-US" dirty="0" smtClean="0"/>
              <a:t>is </a:t>
            </a:r>
            <a:r>
              <a:rPr lang="en-US" i="1" dirty="0" smtClean="0">
                <a:solidFill>
                  <a:srgbClr val="990000"/>
                </a:solidFill>
              </a:rPr>
              <a:t>protected from oxidation </a:t>
            </a:r>
            <a:r>
              <a:rPr lang="en-US" dirty="0" smtClean="0"/>
              <a:t>with a </a:t>
            </a:r>
            <a:r>
              <a:rPr lang="en-US" i="1" dirty="0" smtClean="0">
                <a:solidFill>
                  <a:srgbClr val="990000"/>
                </a:solidFill>
              </a:rPr>
              <a:t>glass or quartz </a:t>
            </a:r>
            <a:r>
              <a:rPr lang="en-US" dirty="0" smtClean="0"/>
              <a:t>bulb that is filled with inert gas or evacuated. </a:t>
            </a:r>
          </a:p>
          <a:p>
            <a:r>
              <a:rPr lang="en-US" dirty="0" smtClean="0"/>
              <a:t> Incandescent bulbs are manufactured in a wide range of sizes, light output, and voltage ratings, from </a:t>
            </a:r>
            <a:r>
              <a:rPr lang="en-US" i="1" dirty="0" smtClean="0">
                <a:solidFill>
                  <a:srgbClr val="990000"/>
                </a:solidFill>
              </a:rPr>
              <a:t>1.5 volts to about 300 volts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Lighting Basics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050" name="AutoShape 2" descr="data:image/png;base64,iVBORw0KGgoAAAANSUhEUgAAAPgAAADLCAMAAAB04a46AAAAjVBMVEX////+/v4AAACMjIz09PTFxcW3t7fW1taTk5OlpaX7+/vJycmenp74+PjY2Njt7e3Pz8+Ghoa8vLywsLDp6enj4+OioqLd3d2RkZEsLCy5ubl4eHjAwMBvb2+AgIB0dHRmZmZhYWEeHh5XV1dAQEBPT086OjpYWFgzMzNKSkoYGBg/Pz8mJiYgICAODg64PdNoAAAccUlEQVR4nO1dh3ajOhAdgWiiCBDFNsUQV5Js/v/z3ggbt2Abt93snnf3bEJsELqMysxoNAAMA0HI364xMcusLLNsmmUBHpmh53YnkIGF/UVoKRlOUWeWFh/yY7FmZXWRGLuz/jHQSVFbHuv+PKHIPKue6lTK/XdX7HVAKiycTnP3wimSrpvjSeyf4Y4sIrWYSNYXGW2465Ua/QstXjJIp2rcHpKrhCT5OMjSPfVXPALSDqTfit6OrWRTj8cGWiJpj/iNV/HRNIaemj0HW3rsGzOy/5ZJIT10e16q9MaHJ0+mask73s/u8QToaOoDCJdtqO6+8UxHtHUlIJig95Yvi7CK6M7Lo8LqOD9b8FxJtC8blLbsjXw3B6PMKtTN4Scs3fseuaQd1/ad8pJX5VUsOVPtngIuoQoB7Ay5xQ6WbTscqKnJWy4iYB+QA/PdGZ2F2l2PHK9JSnZvO217mFsm4DpKcVcJ54um4/Z3WvFPfWYbtf4Oc60J8Z5r3wuEuwavSqeRYq3TO0rHatf3PbFDaDNFURpTfR4CG9IZ2IuVljs0dk1dm4HH3j2GJPnXqnmnfgkTkQt9BMK5vcYM0hV9dFjCq92merbEwauBeyvbtLW36doHR/EgVUq8m1fhiBcIAaof+IEBlrijxnrWN2HcWIy8PBCPN5xDMKCf+GvOaxd/r6MS4oWVgmzWAodTx1E9eKONu0hhEd9cYTCTp9U0cZ47oWHl1uq6wUG9HhWKu1Cnjj223nBkDz6K5p2pRaHAFyzrbHrrEydQhg8qPnswyIPnTmgEDOHhyI3qMfcY0XFk9wTF6nq2htM70alBDJJG+W0PXBKW6sET6+lnL9BcDwrcagvk9PMbC2SQGQ9W6qRE8Mu/wGohEPhPbprIPHhmga8AY2DmTy+VQP7kEe7pIKBbL2iWqPRPpEb9Y7kTSIOXiAY7UPpzRS711OpFYiFQuc/zwfa5IFpr8j5HL15S0JeJhVbPakvfbV2yP7jPILNsYNfPu1CdS1/bybMaEw8Krbvlxu9gofniabEW6VyP9nP6sPuh/a3eLZTrTQy7efQM4gS4YvlfrQVAOpeuIoQVCT7DfwmFjcPthlZfPLAUQq+5arDk+s6yj8sBtJfByFBMOhq+gbRE6Fp+o8GcLiEHzTfRulSjgdYRthf/7pGNOcqA6d+w7iv9CJ0jgit2lae1rVAAv47TlHzwxl3Bh6s4pYjW+XqYvogt6H7FUiiKkplX4Xw410+6DNWXjgitqUM35SORNq6HxMV41mRxkZaGaqh+DWKCarczzBzHLsjZvcRJuESJs6vgwYCTLoO0joi4tvNl0Pj4yOUwV9r4I3eEJXRLWDqUxgeDYKDJETsPjej6IIvOvNU30IPWEbHk2ODHvIJojXdvpFvTzFWvTLM086BxlxS/HVIa2uAXVsaGXD/oLPcZdpozVtczKIJMgSrLcCaSnmYCK76kDZ27+EQUEMvVetid0scGniHzgdQukjs8n6d3gnQSY+sMecxIjpoHIV6rbRP8Bx7+YynzeFoPecbYwx8S+GC4T3bHnAH7EothVmbk/JYKYU+8dSHurtuQ2LGHETKj32QzRnc4u2/HYDcUK19ckw7Yp+6eO54PArn9225mP30t7W5gi1B/nxjY7xnejnDmhgSo+RtrYd67cP10EJg816F8+WZ++JjIz1587ov+z1s7Xn1V2EYfXPOhmxHQwjyf0I0Hogt4aS3wbSjA1kMTh3locNRkdjEim2gJslW3pOJS/kYHKI7rj93MLTMlK2jHseNPQJfmWKdBEijqrMg1fW+k7Vi3f/nYvb3wkYrc5rvAs4X3yO0Q7hptKtRRIeKoptCcxRDnjNUh8NwF6vqxZDmXY0kERQy+DySmGnjYo2ONEM5sDiXq6Na9gS73LS3ym9etT+5oVNIO4XP6ns0EW6uLImpGjaeY8dqcg9Oo7wztocZ1KTRoyxXTooRxVdflO9fmagXZKljS9wDub3ttG3NKRNChC10YjUbS9bBBkiSWJf9vUAlrj6SFcwntGdvTmQxJMoGuwM/iBiaWqYOTaCVYpIFVClk6FTDH/hsr6/EnfYcx6BAt3C8Ip1DxTwYLd2nAGpZwK/FDKYfY4240sfHqcuuOcI9Aj8B7EUXy7qUNuQqWLiww7RmHxIZqzKOavM8W8/iDwScSCgO029wZmuzVYoFWOgQ2mujKbDbnc6ALpA7sxll8T9xVApPeHktnPTSTY++NwZnAzAt8qHlD8W8HwsofuXMAgSLmMzzNlB3KDmwzScAS+IxqDuuoBjeMsLUEvLh1bGPufuHCUpR80wLcW7iHj6kN7psLZuAoMOcwJ2aRKaCEjioqtrKyAGnZ0t0xk0OoNTFzkeWKVvr4QLwK3sKV0LC1CBsfWD5wlN3Ej7rjinUs35R10cYRzv1b5B7p9/DdVcNFWbojfwKCMJ24uj8HrjqEm5SOBEQ2eJ6sk4vV0aKcM8cy0pAyAbENkaqB4YEdM7SPnYGKeitkrldKlTlqgs3HrB1dxxGsWr4LLoOFBladPmSa7pQUJhcU3K+4bAN29rP0dlrv5LBbVdlG13ZzP/aGwfdkqZWpuhpptnAEtjZHdXCANgy9NCtruFPp1kHlGGTLcdvd7CLZ/dV1wva0DUlyHjDE+RLjeBTlajYygFTfvh1F4I8KM8STvAG+NzK6leyFwh64doibMah0syixQWMDK+np7Vbyg1hkmaop111LUmn9Ebja41A7rBRHl21ZtpBcPyEeBdv2FyeBklz1WsqJ/EcECVztcajdcmUXfw7uaZCm1flvCIxqMoj4j8DVHteGZh7ExlQn39f7ULPZoAWVP+CE6cOwoWbnn98sqx6AFDsefIgsHzRM9zb3mW+7iQ0unScxgHi7uL0rJDoenHZ9nsBkiCfxwT6OuoTPoVdpIDixo3bFXQao1LucX55ihnhEjsV8vMJf7Ht1OUQLf3RwM96r9zPLJMTNsOhMQ9uMotE2392xF8MWUSJ1VzoER3NWBeDuDgetV90/uEkR1gZEClDCKAoVLQfGXcJYJE0+qkniag4BDsZryvE7RvAb4H1tZGBQzoGY7UNXgi94tn0o+4dzGQNP6wU+drw8YkuIK76e/aLGcjZm9GOxAlGM158xamQTNq+5naH5Vr8bH4sC/I+PHvEOVCCLXTMm7LCtj1aKktkawjad9vdVZMNO60GO1r+7+vTBK0Az/RU4QpemdmHD1FBVKKVrES31pIrqWAhR48dQcDRgq+/L/wMVyPzApqoOTIDKUZQyNRBpbQyCvzn9LsgWDbaS6g6YmpmDsAIPHO0L5ZcvOCxkJxSTT3eqLaCMMwOUohrHqWL2GI/JIOuMuLuIf7T59ioLNm83ULvnMQiPWWeW3IFhmTasoiqF0q8jqOI1wCxugEmHEuR1CcFiAgu6cMnapTk3SN0To6sNUjrIRiPfHPJsX499lPfQLh4/ECBNwPv0vLd4qgkFPs10Cb8sfwlfMcp7BXztyiULJQZTIe5a+pfeYquO3pjT08fTybA7juL9cX1wdE6xOQv9Ef8y2gqLhQ3xPDTpTMw4XTk1hXiRMeTBCrlME2HnzQVQ00VLPV6UDPQm6HMIDxSUcbBDZ7S1vgmd7jdFTAdGVTgPraS0HbP9kVb4w5erIXKqwv+Mbd0lZPM32cxh8mNgPcSHWYnkcJY2nO1n4d5h5xbD5sVHbZTtHmkCmpxV9QkcL2rsfTCdp+Xg4BjqQAkUB6Ng19azva7mDRyz3OcERRwsB90LMdA1ftiHs02zZsX+WToDu643aEy5CpQ6ezARSSqGPbp4O+PjuXY5mkzyfJJMw51nuRgyLUqn9N0rVk8GavUDz1x1F/imnfmTSvXLMO9sHJznh9zsx/hf2vXxgcNxybcXyGh44EGry422Ttuhscn890SWDQDOjIO2mhEiLe/NUnSKE4oftFq+uiXuDPIvtzd7CN9zQ5BuDiN9OTMu1cVVh51Os61fg1crUqquKGhd21vi1TDNV8Z7PSRxQk5vJN18xN2GRDD3FubqkFUQshu/8ChvJy8x6YL7W01myBhJR49OQl2Mw26JBJZ4/OZC3gBM9QqOJ/CLGBbntmvOeLNwQzzcdRJfwIB5FXvJg4FGqCR73XKK/IGioAv8XHGhWQIfk24calOiXBEoGRbZSDqFDbEnvv1qFEG+GlDI467leWt6jmcMgs8FhfKXKXXusevNFmAKy7DMddSMfZisG36l+7WxtQMcb4TttNZvxKt8rYwJvQLXEO61cy4XAFSanl6DlrhdSj9EAGvp7Wyg0OZsDEVUBHIFvcEOEF5358aD/E9oh3Qa6ilxXo4U5TPXryCfTa6dchHCg1gu+5eFmWWgB0t7FkEhVcYabfJmUsIc3iEdO+YnZA2/2vdQqxi2yLvzQJwQl/4Zd/Tr6vUPx1Di6CIbdj3xNV478UxGPyzkYl5WWjCrY7KGMaB2Zduc5MoV/7KEMSwUKe4qHnryaE+8TXH0baL5Vmv18XB10+KRm+U4mn1Kb+uc+4psrarCYLmAqEinkDYg446wKVxfuoVs2BzTWWWnxGsYsj2DDlQYLiFYL8cWXX7ZIN6zimhK2Y6XCbZA1ClyIY1VVZniWP+rHDJzDhR5sLUwtsQnLXGy9TpdvUswZAy9jP0KEpNTWacNkc78JttDuagy7GbloAAebbtedEJ8MiCAiJCoz9d5KzriJ+2L7D65vmh2XKt0iH+A0PKIeLglXg7ou9id+vw/fxqoRA/YPC5V8j6JD1k7Ip71IzNFED5g5CGdn+WIOMSDFn6LH8gaWvXtumuEwLZHhOkhcZFfJU422vwPBGk3QF4VCtsEgkyOiGdXbUGZh+GnOCBOQSDxBtRto7UeE18NEPhk4Ba43w+0QYYkxNpordumvtlEnA5RRIsfObJtIQa4hTaBICIqw0grvPYCa4CNbT26L2EHbTHLaE+goobzjaUBzDhKouzOGFLiJo3D1VNrL7fKClu7KQirCzP062uX4NBwc3a1s8hEbK0PP9iwQ3MF5xwLNCWFwrd3K3rDYJ8G752AEFo3Tm4cRL2l9mRdXw36MeMrlRj+ZYOTTxOHHliRHi48uWZoNTkUbym2KweaheF+UouKLNYbfWD/uqqJSPvVnhxURZYbO9eifi7qCJ0Taecmu1QDRtgSm3TlVTHMWZP5im3m+tRdUtVE1V2gpRr4iTACQ9H0ym0GLhIR8C57xwkx0eyRIVVhMM2mI1sq+KUP/kWRy3ChWxo643Fq+L6d61bitBtbTHOkBoE6Mn3gcyxvHq2lj3HMvApUYx7alR/IQUR3Ml+1P0kSWgkshJ0N3IRApD598QyKD2btop01oa7rcksmW/mkco19L6nvHONvdgBzeRSnnudrE2FZjtNuxzFHQRCMHEsIoYean/LW2cSONXw7k5lIYQxRTRcyPmIV/bIcS6aFwAGuXIITBDCNi5SNE+eG5ar48tTEk3YlaV8TPGqwb/X4GZEbj5Gc7/u1kBuPEim5NkvryEw6dl7EOZf0hjYJpMqbkK4gGHmBTDe4hndwFzCXYvMUAUJpewGFJYGPG4bU4GJ3lcTrvU0oFyyhscdKY7Sik/RkqyxRcIlltdxsXziSHb/AbmNUbrcRXK5r+Wv8ywL2uajCRMCC0zmI8acP73JpKlJcEA2wuTvDDr8e36I00YsGB5XE29TEPDFNrw00mKuKskzTuJWd26O9lk/cpU1cSqWHweWM4YPE6Ro7XoTCom476QB+jL/aIGp+y3YncjFZC2HYWyvZm/LC49GoXSpdAVWXR0UcF2hPnqis7veUbpfH23iPbtWs/Wu3f/YmXZGwS8la2iXlIgISb+JHQrlgimaLHp9drpOXvFhZPX3S95aSpGdrirqRCxk2CdXdPPlsE6ttnl1oJqD/vjwMj+K8iNoV4jLdR0oJFzy1WyvuvYBkP9UqOwWB8znZCcSiTR8VbDsVtnjNubDngEjr5C8h3jbgs+MwdWBkbLytSD0y21g6fBrniA/ybvwMyF1s5zdBuiaYU0/mD8c/jIqAqAV4Z4mDGd2dLe1sBZ9c3mG52Zm3CBCUePyemya4eVVVCYXadxZ2epY4vz8P5IXqQWeLfiv6eG65/c7nPMGE+LaqayDyojRSPwusFEZpdmZwI9Jn/XQBGWUQlK0O3pd7QCb+SkrUHdsYBv/GgJuz6d1wroscPZRJ80Ld0u18hK0j9WV6yN6z48dSgPRCVXV98xaU8PsaCJdOkTB8tzZn3JoxvR21+pt6GecTfNCT1llsycGg4Mya9IY8DV6KPL3s4PjA8N8Gsc6ktCMbDGOkmwa4jkNBRxWdeKoGZbtmjLYb5BQmsMhNVK7NK+6Vo9v1L+gS4theaMk2JK04RzNam0X1+u3x+HmvJOjA5FtBjIh9wZdbrfQPmCXWDBQCS/fDX/qrNjFdtAD4oGwMipOZsA6L4VGkhPeKvCUuJ25JnGyIN+eIn0/ldWW8Y2iI8CiS3gi0+XYW7ah9XQh/r+qZDkGjwRtnDfjckGEfacXe0ohXraHhT6WhymfuEq12fUT9obGbEmVv5SRxKewDiS8PiHc+pI29cDHSB9lJcjGSC3Uh6SE3VSYWMU1p0lqtuW7EcRS1Fm13nUyGgtCXQBuIKzovpqVXwMQE49cI5m2tHVQtKtBUrGQ6VeuquGURx+/12kjixmhH3E/8I+LHCA23ze/Rig6HBgnLVMsyUJ02E4olQtvwvNaipQfk+m68NdpBtN2HLhuKs0noWAIcK7eg1gKZ/WLdPvXClwNfEVojfAald1OqyDO7vJG4kao74pUisKm7gR9GSM7WchSebJith8xZCOlRSqwJSs5AelJyQ0e7s9NxsK5Xi7TxJ4GwQA3txnkL/SZQqLVyZq7SDuMKB7tRf8XTlbMGfx7MbjFP+/VvSVwuKbTEdUVRimRpWatRIMItu2gvuZdskI89hGsAizmFyMWauBy0KGLg5/i/neBlFns7jkjM5Jv5PO22CFe9r31I4jTrBjczUxxpjqveqekpbxWdV2QfwFZj6zZobCMhuqMuAKnzREh/NFwdTY/L783JJInLnfNdH88NVpzr45OnrRp9q9tun/RhRMipEjvkZYS96GvrkjirDkd18+w8/kNSQdwK0rstqyWOVO2OuJd9+P8W8f5ZWBInK0ncaRUYzxGTEoIe4nLR5S9Fn+XRTmfKRuItcdWaqv3E3b+WeN+w3kp8vJG4bOp+pWpKf1Onz0igfw4vder07bb9RvyLu19uL/H0Nalnt9PTK5l7Pbt+O+J+R/yN0l+0l/iju27OgIAv317J2OFHzwXvaavfJP7eESenasJDm4YvYLK0mgSm0mw+2Ef6TLCeXAJ9xN82EndPnNJDd27eAvloVzG4v8g7h9RG65lqJHryi8p6J+JzxG1mfZ2EwugvyTWMU8mMyxd1hPqiLGExK2bTj2ev1QwmHnjiXVGWx28orQL16QjkWOIoCcQZvAF8uGuezp//jrYbiNuuqZxIfPIaiVMKfGyHSao0zTxuQE+genanuoE4SoJO4CDqDFsjP/j7aZCBTeCIke+XOKp4mVzQWv+xPt6nuYH+mtclRIoQCq0S8qUtbcuCWcTGv5G49qeIy5d0mVwGUccoaz+CnNHnvgwXfibxbTWO44+ercddJC59fn+M+IvxP/E9/if+P/F/kXiP7+nPE78jhO1mXCVu/gnim58vdcE8Rtx60ZvEZGa+/JUumDbn/2nxHfHcl14K89AePz7vdfl2zVoNxCZyc9fwnwxhfCuzlzgrjO8ST58fFNBWQDoiUGOPIKUgt7ZS8fQUSpu9OSeBoh1xY0ecrDPF+O4KGJQB6Xaw9p0YUGpQRVNzYdE35/PZ9i+BKPu2W/kbcbeQby0tRsceA6euRv2+hMccETZQvJ0SzTh8wtpjeWmAeGZ09Ja5ffo+8r6m/qko/qnEg9e4WBFe6+94B7aG+CuDZr5cPn8PY8v8GInvyZgirc0wgE/hnbqfbHna1Kf+vSuVV2ukyyUcMoe8sA2o/ZlMM/r017XhoO5nuRAHCUmKkakroa4604k+KcyRInRFrx0V/0Lo7c+88F430Qbt7q+v/FP4S38eBSP1NN/7EyA7uDH3t7Dbf+2R3f6wt8e2PN7DL63XLXUQv93JpVlxDLZ8pYMlXrOgdJpiegjq66f8fBBQb50n2V8Tmn8JNxMn/whxuF3i7i1xhD8WrcRvE+C/QtxsX5CyHzqvPoV/hXhU7I8HTc/uD3kPymMg7a4TPfTTaECCnBavlvhvGjnxNvHMz0WiZkWFqItylOia7W2n9+9tQKZFep2fAEv2/XZP6za48XVgUB3fmodmWfySVpIy/zbkE7n18Kb8qDcBZ8v1rG6AdU6IVzKnjWdrwlSDqiqK2azKAkfG7EZsU5NTyK0b8KoEywSmcgt7DjSWcUDxKxu+MTMdMZE7+C9uISM8Sg1tYgVTecmL/BBA6CdKO6L556qCopm/MHySnMs66vLY823dCcqsWDSzus4cISamDvFCUWaHLyd9Ghyj26Ggyh034xg+XkecdtMZ41Fs2Lkwg6CsZou6rsrEsiZGG6K+awsTA1i4VKaPpSE9n560fUdlBPpsMXcXAIsXNnVRqFMczVdVVsqXOGppLBMDfDsNG0Dq2XpQy+49eVk8Z9qgLJR0RrwiWkA0v37F/aAL3jOHMxrFcZonphlMp9O6ytSRaYncSGf0JT7fDQjMk2g+MWq6MDUlLp4d93N8r3bfodw1FHu2cBx1WhRyPldHOOjZcjfGke/Hf8nOhB1ouUC2o8rWRqJ67a3EL9nUi0xuHtI1A5v6SUM/nrbNlyYwI9sbwib50Svn8cS6tnmIUc6xewsHW321em1qxoMAqMIlr1Td3Or74iRhLk/9UCSmOsWmUBRlMBK+YcT0uTlAruC1S4dc6iIbprmwUFmt6qqopoGZhL5Uak5Ov5It6u8BgWQ1w5FsGiR6aBvfmXZweeSHum6+v2rz0R9AfxoknM7sMJyoRV038xobgWrJ5E1yY+s/4XNDU8Bqg0VZ5PmaSBzZ2BeLFbYC02pV+JMx3hv4ssCfD1+pJaoS5+3c9q55JAZkaf07kBY9r4DsMbh5bODw5wT/iHcZdt7GE0jdXDZ9M8C2jyM9jvOy6eflq6eZ3wZnm30UBzNPilRVy2JVV9V0hCaL7aX8aOc3fXoClD8GWo3UYlahluI4iW5EEe/Z4+62NuvEMs33lwTo/wkQCIxvnbxNuih9kKYaZNIlVaoODn1eHEX1v9LHSRtk06Z0MPTEwelM2mbBCK1Q3TbiiB9p8k95Q8TPAOOfVT2rSlU1rRD79IkVegJCqhcFuP12sNlFEcosim33dsxSju7j70Fifynky3mPqDDX5X6OA9koQKLYwbF/i9z3Nnb6CyIz/hDkjmkimQpTLbF3F3XrWbd9L+rRa/6NJcMNks+WaY4j2bfuu42p7RKq/tw3BtwBArp/8MeVc4Of8pLKx0Gka72T7NVzr79W4O+BfN3XMDZyc/c/RBwNtNPQzjMgUP8rk3gL1mbfHXKmzND7L0lcvjCxn8+RtkpgdsPbM/8GEEhXQyJl1YEZ7P8aoCzjemSOnEswrelrV3T+CCT1WCiXYKe3RsT9Ddj42NQLvM9n7/27sQm0WZ3lHbww4ufPg9BfZ3jP/l3SEji69/N+o/+Mi7EXyC0fzz/mLRqJRYv2DTR/GfH/AGXsyEVRcVJGAAAAAElFTkSuQmCC"/>
          <p:cNvSpPr>
            <a:spLocks noChangeAspect="1" noChangeArrowheads="1"/>
          </p:cNvSpPr>
          <p:nvPr/>
        </p:nvSpPr>
        <p:spPr bwMode="auto">
          <a:xfrm>
            <a:off x="155575" y="-1790700"/>
            <a:ext cx="4572000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" name="AutoShape 4" descr="data:image/png;base64,iVBORw0KGgoAAAANSUhEUgAAAPgAAADLCAMAAAB04a46AAAAjVBMVEX////+/v4AAACMjIz09PTFxcW3t7fW1taTk5OlpaX7+/vJycmenp74+PjY2Njt7e3Pz8+Ghoa8vLywsLDp6enj4+OioqLd3d2RkZEsLCy5ubl4eHjAwMBvb2+AgIB0dHRmZmZhYWEeHh5XV1dAQEBPT086OjpYWFgzMzNKSkoYGBg/Pz8mJiYgICAODg64PdNoAAAccUlEQVR4nO1dh3ajOhAdgWiiCBDFNsUQV5Js/v/z3ggbt2Abt93snnf3bEJsELqMysxoNAAMA0HI364xMcusLLNsmmUBHpmh53YnkIGF/UVoKRlOUWeWFh/yY7FmZXWRGLuz/jHQSVFbHuv+PKHIPKue6lTK/XdX7HVAKiycTnP3wimSrpvjSeyf4Y4sIrWYSNYXGW2465Ua/QstXjJIp2rcHpKrhCT5OMjSPfVXPALSDqTfit6OrWRTj8cGWiJpj/iNV/HRNIaemj0HW3rsGzOy/5ZJIT10e16q9MaHJ0+mask73s/u8QToaOoDCJdtqO6+8UxHtHUlIJig95Yvi7CK6M7Lo8LqOD9b8FxJtC8blLbsjXw3B6PMKtTN4Scs3fseuaQd1/ad8pJX5VUsOVPtngIuoQoB7Ay5xQ6WbTscqKnJWy4iYB+QA/PdGZ2F2l2PHK9JSnZvO217mFsm4DpKcVcJ54um4/Z3WvFPfWYbtf4Oc60J8Z5r3wuEuwavSqeRYq3TO0rHatf3PbFDaDNFURpTfR4CG9IZ2IuVljs0dk1dm4HH3j2GJPnXqnmnfgkTkQt9BMK5vcYM0hV9dFjCq92merbEwauBeyvbtLW36doHR/EgVUq8m1fhiBcIAaof+IEBlrijxnrWN2HcWIy8PBCPN5xDMKCf+GvOaxd/r6MS4oWVgmzWAodTx1E9eKONu0hhEd9cYTCTp9U0cZ47oWHl1uq6wUG9HhWKu1Cnjj223nBkDz6K5p2pRaHAFyzrbHrrEydQhg8qPnswyIPnTmgEDOHhyI3qMfcY0XFk9wTF6nq2htM70alBDJJG+W0PXBKW6sET6+lnL9BcDwrcagvk9PMbC2SQGQ9W6qRE8Mu/wGohEPhPbprIPHhmga8AY2DmTy+VQP7kEe7pIKBbL2iWqPRPpEb9Y7kTSIOXiAY7UPpzRS711OpFYiFQuc/zwfa5IFpr8j5HL15S0JeJhVbPakvfbV2yP7jPILNsYNfPu1CdS1/bybMaEw8Krbvlxu9gofniabEW6VyP9nP6sPuh/a3eLZTrTQy7efQM4gS4YvlfrQVAOpeuIoQVCT7DfwmFjcPthlZfPLAUQq+5arDk+s6yj8sBtJfByFBMOhq+gbRE6Fp+o8GcLiEHzTfRulSjgdYRthf/7pGNOcqA6d+w7iv9CJ0jgit2lae1rVAAv47TlHzwxl3Bh6s4pYjW+XqYvogt6H7FUiiKkplX4Xw410+6DNWXjgitqUM35SORNq6HxMV41mRxkZaGaqh+DWKCarczzBzHLsjZvcRJuESJs6vgwYCTLoO0joi4tvNl0Pj4yOUwV9r4I3eEJXRLWDqUxgeDYKDJETsPjej6IIvOvNU30IPWEbHk2ODHvIJojXdvpFvTzFWvTLM086BxlxS/HVIa2uAXVsaGXD/oLPcZdpozVtczKIJMgSrLcCaSnmYCK76kDZ27+EQUEMvVetid0scGniHzgdQukjs8n6d3gnQSY+sMecxIjpoHIV6rbRP8Bx7+YynzeFoPecbYwx8S+GC4T3bHnAH7EothVmbk/JYKYU+8dSHurtuQ2LGHETKj32QzRnc4u2/HYDcUK19ckw7Yp+6eO54PArn9225mP30t7W5gi1B/nxjY7xnejnDmhgSo+RtrYd67cP10EJg816F8+WZ++JjIz1587ov+z1s7Xn1V2EYfXPOhmxHQwjyf0I0Hogt4aS3wbSjA1kMTh3locNRkdjEim2gJslW3pOJS/kYHKI7rj93MLTMlK2jHseNPQJfmWKdBEijqrMg1fW+k7Vi3f/nYvb3wkYrc5rvAs4X3yO0Q7hptKtRRIeKoptCcxRDnjNUh8NwF6vqxZDmXY0kERQy+DySmGnjYo2ONEM5sDiXq6Na9gS73LS3ym9etT+5oVNIO4XP6ns0EW6uLImpGjaeY8dqcg9Oo7wztocZ1KTRoyxXTooRxVdflO9fmagXZKljS9wDub3ttG3NKRNChC10YjUbS9bBBkiSWJf9vUAlrj6SFcwntGdvTmQxJMoGuwM/iBiaWqYOTaCVYpIFVClk6FTDH/hsr6/EnfYcx6BAt3C8Ip1DxTwYLd2nAGpZwK/FDKYfY4240sfHqcuuOcI9Aj8B7EUXy7qUNuQqWLiww7RmHxIZqzKOavM8W8/iDwScSCgO029wZmuzVYoFWOgQ2mujKbDbnc6ALpA7sxll8T9xVApPeHktnPTSTY++NwZnAzAt8qHlD8W8HwsofuXMAgSLmMzzNlB3KDmwzScAS+IxqDuuoBjeMsLUEvLh1bGPufuHCUpR80wLcW7iHj6kN7psLZuAoMOcwJ2aRKaCEjioqtrKyAGnZ0t0xk0OoNTFzkeWKVvr4QLwK3sKV0LC1CBsfWD5wlN3Ej7rjinUs35R10cYRzv1b5B7p9/DdVcNFWbojfwKCMJ24uj8HrjqEm5SOBEQ2eJ6sk4vV0aKcM8cy0pAyAbENkaqB4YEdM7SPnYGKeitkrldKlTlqgs3HrB1dxxGsWr4LLoOFBladPmSa7pQUJhcU3K+4bAN29rP0dlrv5LBbVdlG13ZzP/aGwfdkqZWpuhpptnAEtjZHdXCANgy9NCtruFPp1kHlGGTLcdvd7CLZ/dV1wva0DUlyHjDE+RLjeBTlajYygFTfvh1F4I8KM8STvAG+NzK6leyFwh64doibMah0syixQWMDK+np7Vbyg1hkmaop111LUmn9Ebja41A7rBRHl21ZtpBcPyEeBdv2FyeBklz1WsqJ/EcECVztcajdcmUXfw7uaZCm1flvCIxqMoj4j8DVHteGZh7ExlQn39f7ULPZoAWVP+CE6cOwoWbnn98sqx6AFDsefIgsHzRM9zb3mW+7iQ0unScxgHi7uL0rJDoenHZ9nsBkiCfxwT6OuoTPoVdpIDixo3bFXQao1LucX55ihnhEjsV8vMJf7Ht1OUQLf3RwM96r9zPLJMTNsOhMQ9uMotE2392xF8MWUSJ1VzoER3NWBeDuDgetV90/uEkR1gZEClDCKAoVLQfGXcJYJE0+qkniag4BDsZryvE7RvAb4H1tZGBQzoGY7UNXgi94tn0o+4dzGQNP6wU+drw8YkuIK76e/aLGcjZm9GOxAlGM158xamQTNq+5naH5Vr8bH4sC/I+PHvEOVCCLXTMm7LCtj1aKktkawjad9vdVZMNO60GO1r+7+vTBK0Az/RU4QpemdmHD1FBVKKVrES31pIrqWAhR48dQcDRgq+/L/wMVyPzApqoOTIDKUZQyNRBpbQyCvzn9LsgWDbaS6g6YmpmDsAIPHO0L5ZcvOCxkJxSTT3eqLaCMMwOUohrHqWL2GI/JIOuMuLuIf7T59ioLNm83ULvnMQiPWWeW3IFhmTasoiqF0q8jqOI1wCxugEmHEuR1CcFiAgu6cMnapTk3SN0To6sNUjrIRiPfHPJsX499lPfQLh4/ECBNwPv0vLd4qgkFPs10Cb8sfwlfMcp7BXztyiULJQZTIe5a+pfeYquO3pjT08fTybA7juL9cX1wdE6xOQv9Ef8y2gqLhQ3xPDTpTMw4XTk1hXiRMeTBCrlME2HnzQVQ00VLPV6UDPQm6HMIDxSUcbBDZ7S1vgmd7jdFTAdGVTgPraS0HbP9kVb4w5erIXKqwv+Mbd0lZPM32cxh8mNgPcSHWYnkcJY2nO1n4d5h5xbD5sVHbZTtHmkCmpxV9QkcL2rsfTCdp+Xg4BjqQAkUB6Ng19azva7mDRyz3OcERRwsB90LMdA1ftiHs02zZsX+WToDu643aEy5CpQ6ezARSSqGPbp4O+PjuXY5mkzyfJJMw51nuRgyLUqn9N0rVk8GavUDz1x1F/imnfmTSvXLMO9sHJznh9zsx/hf2vXxgcNxybcXyGh44EGry422Ttuhscn890SWDQDOjIO2mhEiLe/NUnSKE4oftFq+uiXuDPIvtzd7CN9zQ5BuDiN9OTMu1cVVh51Os61fg1crUqquKGhd21vi1TDNV8Z7PSRxQk5vJN18xN2GRDD3FubqkFUQshu/8ChvJy8x6YL7W01myBhJR49OQl2Mw26JBJZ4/OZC3gBM9QqOJ/CLGBbntmvOeLNwQzzcdRJfwIB5FXvJg4FGqCR73XKK/IGioAv8XHGhWQIfk24calOiXBEoGRbZSDqFDbEnvv1qFEG+GlDI467leWt6jmcMgs8FhfKXKXXusevNFmAKy7DMddSMfZisG36l+7WxtQMcb4TttNZvxKt8rYwJvQLXEO61cy4XAFSanl6DlrhdSj9EAGvp7Wyg0OZsDEVUBHIFvcEOEF5358aD/E9oh3Qa6ilxXo4U5TPXryCfTa6dchHCg1gu+5eFmWWgB0t7FkEhVcYabfJmUsIc3iEdO+YnZA2/2vdQqxi2yLvzQJwQl/4Zd/Tr6vUPx1Di6CIbdj3xNV478UxGPyzkYl5WWjCrY7KGMaB2Zduc5MoV/7KEMSwUKe4qHnryaE+8TXH0baL5Vmv18XB10+KRm+U4mn1Kb+uc+4psrarCYLmAqEinkDYg446wKVxfuoVs2BzTWWWnxGsYsj2DDlQYLiFYL8cWXX7ZIN6zimhK2Y6XCbZA1ClyIY1VVZniWP+rHDJzDhR5sLUwtsQnLXGy9TpdvUswZAy9jP0KEpNTWacNkc78JttDuagy7GbloAAebbtedEJ8MiCAiJCoz9d5KzriJ+2L7D65vmh2XKt0iH+A0PKIeLglXg7ou9id+vw/fxqoRA/YPC5V8j6JD1k7Ip71IzNFED5g5CGdn+WIOMSDFn6LH8gaWvXtumuEwLZHhOkhcZFfJU422vwPBGk3QF4VCtsEgkyOiGdXbUGZh+GnOCBOQSDxBtRto7UeE18NEPhk4Ba43w+0QYYkxNpordumvtlEnA5RRIsfObJtIQa4hTaBICIqw0grvPYCa4CNbT26L2EHbTHLaE+goobzjaUBzDhKouzOGFLiJo3D1VNrL7fKClu7KQirCzP062uX4NBwc3a1s8hEbK0PP9iwQ3MF5xwLNCWFwrd3K3rDYJ8G752AEFo3Tm4cRL2l9mRdXw36MeMrlRj+ZYOTTxOHHliRHi48uWZoNTkUbym2KweaheF+UouKLNYbfWD/uqqJSPvVnhxURZYbO9eifi7qCJ0Taecmu1QDRtgSm3TlVTHMWZP5im3m+tRdUtVE1V2gpRr4iTACQ9H0ym0GLhIR8C57xwkx0eyRIVVhMM2mI1sq+KUP/kWRy3ChWxo643Fq+L6d61bitBtbTHOkBoE6Mn3gcyxvHq2lj3HMvApUYx7alR/IQUR3Ml+1P0kSWgkshJ0N3IRApD598QyKD2btop01oa7rcksmW/mkco19L6nvHONvdgBzeRSnnudrE2FZjtNuxzFHQRCMHEsIoYean/LW2cSONXw7k5lIYQxRTRcyPmIV/bIcS6aFwAGuXIITBDCNi5SNE+eG5ar48tTEk3YlaV8TPGqwb/X4GZEbj5Gc7/u1kBuPEim5NkvryEw6dl7EOZf0hjYJpMqbkK4gGHmBTDe4hndwFzCXYvMUAUJpewGFJYGPG4bU4GJ3lcTrvU0oFyyhscdKY7Sik/RkqyxRcIlltdxsXziSHb/AbmNUbrcRXK5r+Wv8ywL2uajCRMCC0zmI8acP73JpKlJcEA2wuTvDDr8e36I00YsGB5XE29TEPDFNrw00mKuKskzTuJWd26O9lk/cpU1cSqWHweWM4YPE6Ro7XoTCom476QB+jL/aIGp+y3YncjFZC2HYWyvZm/LC49GoXSpdAVWXR0UcF2hPnqis7veUbpfH23iPbtWs/Wu3f/YmXZGwS8la2iXlIgISb+JHQrlgimaLHp9drpOXvFhZPX3S95aSpGdrirqRCxk2CdXdPPlsE6ttnl1oJqD/vjwMj+K8iNoV4jLdR0oJFzy1WyvuvYBkP9UqOwWB8znZCcSiTR8VbDsVtnjNubDngEjr5C8h3jbgs+MwdWBkbLytSD0y21g6fBrniA/ybvwMyF1s5zdBuiaYU0/mD8c/jIqAqAV4Z4mDGd2dLe1sBZ9c3mG52Zm3CBCUePyemya4eVVVCYXadxZ2epY4vz8P5IXqQWeLfiv6eG65/c7nPMGE+LaqayDyojRSPwusFEZpdmZwI9Jn/XQBGWUQlK0O3pd7QCb+SkrUHdsYBv/GgJuz6d1wroscPZRJ80Ld0u18hK0j9WV6yN6z48dSgPRCVXV98xaU8PsaCJdOkTB8tzZn3JoxvR21+pt6GecTfNCT1llsycGg4Mya9IY8DV6KPL3s4PjA8N8Gsc6ktCMbDGOkmwa4jkNBRxWdeKoGZbtmjLYb5BQmsMhNVK7NK+6Vo9v1L+gS4theaMk2JK04RzNam0X1+u3x+HmvJOjA5FtBjIh9wZdbrfQPmCXWDBQCS/fDX/qrNjFdtAD4oGwMipOZsA6L4VGkhPeKvCUuJ25JnGyIN+eIn0/ldWW8Y2iI8CiS3gi0+XYW7ah9XQh/r+qZDkGjwRtnDfjckGEfacXe0ohXraHhT6WhymfuEq12fUT9obGbEmVv5SRxKewDiS8PiHc+pI29cDHSB9lJcjGSC3Uh6SE3VSYWMU1p0lqtuW7EcRS1Fm13nUyGgtCXQBuIKzovpqVXwMQE49cI5m2tHVQtKtBUrGQ6VeuquGURx+/12kjixmhH3E/8I+LHCA23ze/Rig6HBgnLVMsyUJ02E4olQtvwvNaipQfk+m68NdpBtN2HLhuKs0noWAIcK7eg1gKZ/WLdPvXClwNfEVojfAald1OqyDO7vJG4kao74pUisKm7gR9GSM7WchSebJith8xZCOlRSqwJSs5AelJyQ0e7s9NxsK5Xi7TxJ4GwQA3txnkL/SZQqLVyZq7SDuMKB7tRf8XTlbMGfx7MbjFP+/VvSVwuKbTEdUVRimRpWatRIMItu2gvuZdskI89hGsAizmFyMWauBy0KGLg5/i/neBlFns7jkjM5Jv5PO22CFe9r31I4jTrBjczUxxpjqveqekpbxWdV2QfwFZj6zZobCMhuqMuAKnzREh/NFwdTY/L783JJInLnfNdH88NVpzr45OnrRp9q9tun/RhRMipEjvkZYS96GvrkjirDkd18+w8/kNSQdwK0rstqyWOVO2OuJd9+P8W8f5ZWBInK0ncaRUYzxGTEoIe4nLR5S9Fn+XRTmfKRuItcdWaqv3E3b+WeN+w3kp8vJG4bOp+pWpKf1Onz0igfw4vder07bb9RvyLu19uL/H0Nalnt9PTK5l7Pbt+O+J+R/yN0l+0l/iju27OgIAv317J2OFHzwXvaavfJP7eESenasJDm4YvYLK0mgSm0mw+2Ef6TLCeXAJ9xN82EndPnNJDd27eAvloVzG4v8g7h9RG65lqJHryi8p6J+JzxG1mfZ2EwugvyTWMU8mMyxd1hPqiLGExK2bTj2ev1QwmHnjiXVGWx28orQL16QjkWOIoCcQZvAF8uGuezp//jrYbiNuuqZxIfPIaiVMKfGyHSao0zTxuQE+genanuoE4SoJO4CDqDFsjP/j7aZCBTeCIke+XOKp4mVzQWv+xPt6nuYH+mtclRIoQCq0S8qUtbcuCWcTGv5G49qeIy5d0mVwGUccoaz+CnNHnvgwXfibxbTWO44+ercddJC59fn+M+IvxP/E9/if+P/F/kXiP7+nPE78jhO1mXCVu/gnim58vdcE8Rtx60ZvEZGa+/JUumDbn/2nxHfHcl14K89AePz7vdfl2zVoNxCZyc9fwnwxhfCuzlzgrjO8ST58fFNBWQDoiUGOPIKUgt7ZS8fQUSpu9OSeBoh1xY0ecrDPF+O4KGJQB6Xaw9p0YUGpQRVNzYdE35/PZ9i+BKPu2W/kbcbeQby0tRsceA6euRv2+hMccETZQvJ0SzTh8wtpjeWmAeGZ09Ja5ffo+8r6m/qko/qnEg9e4WBFe6+94B7aG+CuDZr5cPn8PY8v8GInvyZgirc0wgE/hnbqfbHna1Kf+vSuVV2ukyyUcMoe8sA2o/ZlMM/r017XhoO5nuRAHCUmKkakroa4604k+KcyRInRFrx0V/0Lo7c+88F430Qbt7q+v/FP4S38eBSP1NN/7EyA7uDH3t7Dbf+2R3f6wt8e2PN7DL63XLXUQv93JpVlxDLZ8pYMlXrOgdJpiegjq66f8fBBQb50n2V8Tmn8JNxMn/whxuF3i7i1xhD8WrcRvE+C/QtxsX5CyHzqvPoV/hXhU7I8HTc/uD3kPymMg7a4TPfTTaECCnBavlvhvGjnxNvHMz0WiZkWFqItylOia7W2n9+9tQKZFep2fAEv2/XZP6za48XVgUB3fmodmWfySVpIy/zbkE7n18Kb8qDcBZ8v1rG6AdU6IVzKnjWdrwlSDqiqK2azKAkfG7EZsU5NTyK0b8KoEywSmcgt7DjSWcUDxKxu+MTMdMZE7+C9uISM8Sg1tYgVTecmL/BBA6CdKO6L556qCopm/MHySnMs66vLY823dCcqsWDSzus4cISamDvFCUWaHLyd9Ghyj26Ggyh034xg+XkecdtMZ41Fs2Lkwg6CsZou6rsrEsiZGG6K+awsTA1i4VKaPpSE9n560fUdlBPpsMXcXAIsXNnVRqFMczVdVVsqXOGppLBMDfDsNG0Dq2XpQy+49eVk8Z9qgLJR0RrwiWkA0v37F/aAL3jOHMxrFcZonphlMp9O6ytSRaYncSGf0JT7fDQjMk2g+MWq6MDUlLp4d93N8r3bfodw1FHu2cBx1WhRyPldHOOjZcjfGke/Hf8nOhB1ouUC2o8rWRqJ67a3EL9nUi0xuHtI1A5v6SUM/nrbNlyYwI9sbwib50Svn8cS6tnmIUc6xewsHW321em1qxoMAqMIlr1Td3Or74iRhLk/9UCSmOsWmUBRlMBK+YcT0uTlAruC1S4dc6iIbprmwUFmt6qqopoGZhL5Uak5Ov5It6u8BgWQ1w5FsGiR6aBvfmXZweeSHum6+v2rz0R9AfxoknM7sMJyoRV038xobgWrJ5E1yY+s/4XNDU8Bqg0VZ5PmaSBzZ2BeLFbYC02pV+JMx3hv4ssCfD1+pJaoS5+3c9q55JAZkaf07kBY9r4DsMbh5bODw5wT/iHcZdt7GE0jdXDZ9M8C2jyM9jvOy6eflq6eZ3wZnm30UBzNPilRVy2JVV9V0hCaL7aX8aOc3fXoClD8GWo3UYlahluI4iW5EEe/Z4+62NuvEMs33lwTo/wkQCIxvnbxNuih9kKYaZNIlVaoODn1eHEX1v9LHSRtk06Z0MPTEwelM2mbBCK1Q3TbiiB9p8k95Q8TPAOOfVT2rSlU1rRD79IkVegJCqhcFuP12sNlFEcosim33dsxSju7j70Fifynky3mPqDDX5X6OA9koQKLYwbF/i9z3Nnb6CyIz/hDkjmkimQpTLbF3F3XrWbd9L+rRa/6NJcMNks+WaY4j2bfuu42p7RKq/tw3BtwBArp/8MeVc4Of8pLKx0Gka72T7NVzr79W4O+BfN3XMDZyc/c/RBwNtNPQzjMgUP8rk3gL1mbfHXKmzND7L0lcvjCxn8+RtkpgdsPbM/8GEEhXQyJl1YEZ7P8aoCzjemSOnEswrelrV3T+CCT1WCiXYKe3RsT9Ddj42NQLvM9n7/27sQm0WZ3lHbww4ufPg9BfZ3jP/l3SEji69/N+o/+Mi7EXyC0fzz/mLRqJRYv2DTR/GfH/AGXsyEVRcVJGAAAAAElFTkSuQmCC"/>
          <p:cNvSpPr>
            <a:spLocks noChangeAspect="1" noChangeArrowheads="1"/>
          </p:cNvSpPr>
          <p:nvPr/>
        </p:nvSpPr>
        <p:spPr bwMode="auto">
          <a:xfrm>
            <a:off x="155575" y="-1790700"/>
            <a:ext cx="4572000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3" name="Picture 5" descr="C:\Users\Administrator\Desktop\index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16725" y="20780"/>
            <a:ext cx="3165115" cy="259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00CC"/>
                </a:solidFill>
              </a:rPr>
              <a:t>Various Types of Light Sources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1.Incandescense lamps</a:t>
            </a:r>
          </a:p>
          <a:p>
            <a:r>
              <a:rPr lang="en-US" dirty="0" smtClean="0"/>
              <a:t>They require </a:t>
            </a:r>
            <a:r>
              <a:rPr lang="en-US" i="1" dirty="0" smtClean="0">
                <a:solidFill>
                  <a:srgbClr val="990000"/>
                </a:solidFill>
              </a:rPr>
              <a:t>no external regulating equipment</a:t>
            </a:r>
            <a:r>
              <a:rPr lang="en-US" dirty="0" smtClean="0"/>
              <a:t>, have low manufacturing costs, and work equally well on either alternating current or direct current.</a:t>
            </a:r>
          </a:p>
          <a:p>
            <a:r>
              <a:rPr lang="en-US" dirty="0" smtClean="0"/>
              <a:t>Incandescent bulbs are much </a:t>
            </a:r>
            <a:r>
              <a:rPr lang="en-US" i="1" dirty="0" smtClean="0">
                <a:solidFill>
                  <a:srgbClr val="990000"/>
                </a:solidFill>
              </a:rPr>
              <a:t>less efficient </a:t>
            </a:r>
            <a:r>
              <a:rPr lang="en-US" dirty="0" smtClean="0"/>
              <a:t>than most other types of electric lighting.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/>
              <a:t>I</a:t>
            </a:r>
            <a:r>
              <a:rPr lang="en-US" dirty="0" smtClean="0"/>
              <a:t>ncandescent bulbs convert less than 5% of the energy they use into visible light.</a:t>
            </a:r>
          </a:p>
          <a:p>
            <a:r>
              <a:rPr lang="en-US" dirty="0" smtClean="0"/>
              <a:t>The </a:t>
            </a:r>
            <a:r>
              <a:rPr lang="en-US" i="1" dirty="0" smtClean="0">
                <a:solidFill>
                  <a:srgbClr val="990000"/>
                </a:solidFill>
              </a:rPr>
              <a:t>luminous efficacy </a:t>
            </a:r>
            <a:r>
              <a:rPr lang="en-US" dirty="0" smtClean="0"/>
              <a:t>of a typical incandescent bulb is </a:t>
            </a:r>
            <a:r>
              <a:rPr lang="en-US" i="1" dirty="0" smtClean="0">
                <a:solidFill>
                  <a:srgbClr val="990000"/>
                </a:solidFill>
              </a:rPr>
              <a:t>16 lumens per watt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Incandescent bulbs typically have </a:t>
            </a:r>
            <a:r>
              <a:rPr lang="en-US" i="1" dirty="0" smtClean="0">
                <a:solidFill>
                  <a:srgbClr val="990000"/>
                </a:solidFill>
              </a:rPr>
              <a:t>short lifetimes </a:t>
            </a:r>
            <a:r>
              <a:rPr lang="en-US" dirty="0" smtClean="0"/>
              <a:t>compared with other types of lighting (around 1000 hrs)</a:t>
            </a:r>
            <a:endParaRPr lang="en-US" b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00CC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Lighting Basics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8" name="Picture 5" descr="C:\Users\Administrator\Desktop\index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0"/>
            <a:ext cx="2504840" cy="20503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00CC"/>
                </a:solidFill>
              </a:rPr>
              <a:t>Various Types of Light Sources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2.CFL lamps</a:t>
            </a:r>
          </a:p>
          <a:p>
            <a:pPr>
              <a:buNone/>
            </a:pPr>
            <a:endParaRPr lang="en-US" b="1" dirty="0" smtClean="0">
              <a:solidFill>
                <a:srgbClr val="0000CC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35</a:t>
            </a:fld>
            <a:endParaRPr lang="en-US"/>
          </a:p>
        </p:txBody>
      </p:sp>
      <p:pic>
        <p:nvPicPr>
          <p:cNvPr id="44034" name="Picture 2" descr="C:\Users\Administrator\Desktop\niederdruck-gasentladung---funktionsprinzip-einer-kompakt--leuchtstofflamp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743200"/>
            <a:ext cx="4724400" cy="2952750"/>
          </a:xfrm>
          <a:prstGeom prst="rect">
            <a:avLst/>
          </a:prstGeom>
          <a:noFill/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Lighting Basics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67400" y="76200"/>
            <a:ext cx="32766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 Electrons that are bound to  </a:t>
            </a:r>
            <a:r>
              <a:rPr lang="en-US" sz="2000" b="1" i="1" dirty="0" smtClean="0">
                <a:solidFill>
                  <a:srgbClr val="990000"/>
                </a:solidFill>
              </a:rPr>
              <a:t>mercury atoms </a:t>
            </a:r>
            <a:r>
              <a:rPr lang="en-US" sz="2000" dirty="0" smtClean="0"/>
              <a:t>are excited to states where they will </a:t>
            </a:r>
            <a:r>
              <a:rPr lang="en-US" sz="2000" b="1" i="1" dirty="0" smtClean="0">
                <a:solidFill>
                  <a:srgbClr val="990000"/>
                </a:solidFill>
              </a:rPr>
              <a:t>radiate ultraviolet light</a:t>
            </a:r>
            <a:r>
              <a:rPr lang="en-US" sz="2000" dirty="0" smtClean="0"/>
              <a:t> as they return to a </a:t>
            </a:r>
            <a:r>
              <a:rPr lang="en-US" sz="2000" b="1" i="1" dirty="0" smtClean="0">
                <a:solidFill>
                  <a:srgbClr val="990000"/>
                </a:solidFill>
              </a:rPr>
              <a:t>lower energy level.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This emitted ultraviolet light is converted into </a:t>
            </a:r>
            <a:r>
              <a:rPr lang="en-US" sz="2000" b="1" i="1" dirty="0" smtClean="0">
                <a:solidFill>
                  <a:srgbClr val="990000"/>
                </a:solidFill>
              </a:rPr>
              <a:t>visible light </a:t>
            </a:r>
            <a:r>
              <a:rPr lang="en-US" sz="2000" dirty="0" smtClean="0"/>
              <a:t>as it strikes the </a:t>
            </a:r>
            <a:r>
              <a:rPr lang="en-US" sz="2000" b="1" i="1" dirty="0" smtClean="0">
                <a:solidFill>
                  <a:srgbClr val="990000"/>
                </a:solidFill>
              </a:rPr>
              <a:t>fluorescent coating </a:t>
            </a:r>
            <a:r>
              <a:rPr lang="en-US" sz="2000" dirty="0" smtClean="0"/>
              <a:t>on the bulb.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This coating absorb energy and </a:t>
            </a:r>
            <a:r>
              <a:rPr lang="en-US" sz="2000" b="1" i="1" dirty="0" smtClean="0">
                <a:solidFill>
                  <a:srgbClr val="990000"/>
                </a:solidFill>
              </a:rPr>
              <a:t>produces light</a:t>
            </a:r>
            <a:r>
              <a:rPr lang="en-US" sz="20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CFLs </a:t>
            </a:r>
            <a:r>
              <a:rPr lang="en-US" sz="2000" b="1" i="1" dirty="0" smtClean="0">
                <a:solidFill>
                  <a:srgbClr val="990000"/>
                </a:solidFill>
              </a:rPr>
              <a:t>use one-fifth to one-third</a:t>
            </a:r>
            <a:r>
              <a:rPr lang="en-US" sz="2000" dirty="0" smtClean="0"/>
              <a:t> the electric power </a:t>
            </a:r>
          </a:p>
          <a:p>
            <a:r>
              <a:rPr lang="en-US" sz="2000" dirty="0" smtClean="0"/>
              <a:t>and last </a:t>
            </a:r>
            <a:r>
              <a:rPr lang="en-US" sz="2000" b="1" i="1" dirty="0" smtClean="0">
                <a:solidFill>
                  <a:srgbClr val="990000"/>
                </a:solidFill>
              </a:rPr>
              <a:t>eight to fifteen </a:t>
            </a:r>
            <a:r>
              <a:rPr lang="en-US" sz="2000" dirty="0" smtClean="0"/>
              <a:t>times longer.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A CFL has a </a:t>
            </a:r>
            <a:r>
              <a:rPr lang="en-US" sz="2000" b="1" i="1" dirty="0" smtClean="0">
                <a:solidFill>
                  <a:srgbClr val="990000"/>
                </a:solidFill>
              </a:rPr>
              <a:t>higher purchase price</a:t>
            </a:r>
            <a:r>
              <a:rPr lang="en-US" sz="2000" dirty="0" smtClean="0"/>
              <a:t> than an incandescent lamp, but can save over five times its purchase price in electricity costs over the lamp's lifetime.</a:t>
            </a:r>
          </a:p>
          <a:p>
            <a:endParaRPr lang="en-US" sz="2000" dirty="0" smtClean="0"/>
          </a:p>
          <a:p>
            <a:pPr>
              <a:buFont typeface="Arial" pitchFamily="34" charset="0"/>
              <a:buChar char="•"/>
            </a:pPr>
            <a:endParaRPr lang="en-US" sz="2000" dirty="0"/>
          </a:p>
        </p:txBody>
      </p:sp>
      <p:sp>
        <p:nvSpPr>
          <p:cNvPr id="44036" name="AutoShape 4" descr="https://encrypted-tbn1.gstatic.com/images?q=tbn:ANd9GcSQkFsg5jdYNT07yAbf90V5sPXXiftypcIro72LA2IbQE6MzzLWMg"/>
          <p:cNvSpPr>
            <a:spLocks noChangeAspect="1" noChangeArrowheads="1"/>
          </p:cNvSpPr>
          <p:nvPr/>
        </p:nvSpPr>
        <p:spPr bwMode="auto">
          <a:xfrm>
            <a:off x="155575" y="-1646238"/>
            <a:ext cx="5191125" cy="3429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57200" y="609600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990000"/>
                </a:solidFill>
              </a:rPr>
              <a:t>Ballast</a:t>
            </a:r>
            <a:r>
              <a:rPr lang="en-US" dirty="0" smtClean="0"/>
              <a:t> helps for initial voltage build up. It is a starter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00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00CC"/>
                </a:solidFill>
              </a:rPr>
              <a:t>Various Types of Light Sources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3.Sodium Vapor lamps</a:t>
            </a:r>
          </a:p>
          <a:p>
            <a:r>
              <a:rPr lang="en-US" dirty="0" smtClean="0"/>
              <a:t>A </a:t>
            </a:r>
            <a:r>
              <a:rPr lang="en-US" b="1" dirty="0" smtClean="0"/>
              <a:t>sodium-vapor lamp</a:t>
            </a:r>
            <a:r>
              <a:rPr lang="en-US" dirty="0" smtClean="0"/>
              <a:t> is a gas-discharge lamp that </a:t>
            </a:r>
            <a:r>
              <a:rPr lang="en-US" i="1" dirty="0" smtClean="0">
                <a:solidFill>
                  <a:srgbClr val="990000"/>
                </a:solidFill>
              </a:rPr>
              <a:t>uses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990000"/>
                </a:solidFill>
              </a:rPr>
              <a:t>sodium </a:t>
            </a:r>
            <a:r>
              <a:rPr lang="en-US" dirty="0" smtClean="0"/>
              <a:t>in an </a:t>
            </a:r>
            <a:r>
              <a:rPr lang="en-US" i="1" dirty="0" smtClean="0">
                <a:solidFill>
                  <a:srgbClr val="990000"/>
                </a:solidFill>
              </a:rPr>
              <a:t>excited state </a:t>
            </a:r>
            <a:r>
              <a:rPr lang="en-US" dirty="0" smtClean="0"/>
              <a:t>to produce light.</a:t>
            </a:r>
          </a:p>
          <a:p>
            <a:r>
              <a:rPr lang="en-US" dirty="0" smtClean="0"/>
              <a:t>There are two varieties of such lamps: </a:t>
            </a:r>
            <a:r>
              <a:rPr lang="en-US" i="1" dirty="0" smtClean="0"/>
              <a:t>low pressure lamp(</a:t>
            </a:r>
            <a:r>
              <a:rPr lang="en-US" sz="2800" dirty="0" smtClean="0"/>
              <a:t>high efficient light source</a:t>
            </a:r>
            <a:r>
              <a:rPr lang="en-US" i="1" dirty="0" smtClean="0"/>
              <a:t>)</a:t>
            </a:r>
            <a:r>
              <a:rPr lang="en-US" dirty="0" smtClean="0"/>
              <a:t> and </a:t>
            </a:r>
            <a:r>
              <a:rPr lang="en-US" i="1" dirty="0" smtClean="0"/>
              <a:t>high pressure lamp</a:t>
            </a:r>
            <a:r>
              <a:rPr lang="en-US" dirty="0" smtClean="0"/>
              <a:t>. </a:t>
            </a:r>
          </a:p>
          <a:p>
            <a:r>
              <a:rPr lang="en-US" dirty="0" smtClean="0"/>
              <a:t> An amalgam of metallic sodium and mercury lies at the coolest part of the lamp and provides the sodium and mercury vapor that is needed to draw an arc. </a:t>
            </a:r>
          </a:p>
          <a:p>
            <a:endParaRPr lang="en-US" dirty="0" smtClean="0"/>
          </a:p>
          <a:p>
            <a:endParaRPr lang="en-US" b="1" dirty="0" smtClean="0"/>
          </a:p>
          <a:p>
            <a:pPr>
              <a:buNone/>
            </a:pPr>
            <a:endParaRPr lang="en-US" b="1" dirty="0" smtClean="0">
              <a:solidFill>
                <a:srgbClr val="0000CC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Lighting Basics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45058" name="Picture 2" descr="C:\Users\Administrator\Desktop\2014-10-31_17_48_17_Recently_activated_sodium_vapor_street_light_along_Terrace_Boulevard_in_Ewing,_New_Jerse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381000"/>
            <a:ext cx="2794000" cy="2095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724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00CC"/>
                </a:solidFill>
              </a:rPr>
              <a:t>Various Types of Light Sources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3.Sodium Vapor lamps</a:t>
            </a:r>
          </a:p>
          <a:p>
            <a:r>
              <a:rPr lang="en-US" dirty="0" smtClean="0"/>
              <a:t>The </a:t>
            </a:r>
            <a:r>
              <a:rPr lang="en-US" b="1" i="1" dirty="0" smtClean="0">
                <a:solidFill>
                  <a:srgbClr val="990000"/>
                </a:solidFill>
              </a:rPr>
              <a:t>temperature of the amalgam </a:t>
            </a:r>
            <a:r>
              <a:rPr lang="en-US" dirty="0" smtClean="0"/>
              <a:t>is determined to a great extent by </a:t>
            </a:r>
            <a:r>
              <a:rPr lang="en-US" b="1" i="1" dirty="0" smtClean="0">
                <a:solidFill>
                  <a:srgbClr val="990000"/>
                </a:solidFill>
              </a:rPr>
              <a:t>lamp power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 </a:t>
            </a:r>
            <a:r>
              <a:rPr lang="en-US" b="1" i="1" dirty="0" smtClean="0">
                <a:solidFill>
                  <a:srgbClr val="990000"/>
                </a:solidFill>
              </a:rPr>
              <a:t>higher</a:t>
            </a:r>
            <a:r>
              <a:rPr lang="en-US" dirty="0" smtClean="0"/>
              <a:t> the </a:t>
            </a:r>
            <a:r>
              <a:rPr lang="en-US" b="1" i="1" dirty="0" smtClean="0">
                <a:solidFill>
                  <a:srgbClr val="990000"/>
                </a:solidFill>
              </a:rPr>
              <a:t>lamp power</a:t>
            </a:r>
            <a:r>
              <a:rPr lang="en-US" dirty="0" smtClean="0"/>
              <a:t>, the </a:t>
            </a:r>
            <a:r>
              <a:rPr lang="en-US" b="1" i="1" dirty="0" smtClean="0">
                <a:solidFill>
                  <a:srgbClr val="990000"/>
                </a:solidFill>
              </a:rPr>
              <a:t>higher </a:t>
            </a:r>
            <a:r>
              <a:rPr lang="en-US" dirty="0" smtClean="0"/>
              <a:t>will be the </a:t>
            </a:r>
            <a:r>
              <a:rPr lang="en-US" b="1" i="1" dirty="0" smtClean="0">
                <a:solidFill>
                  <a:srgbClr val="990000"/>
                </a:solidFill>
              </a:rPr>
              <a:t>amalgam temperature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higher the temperature of the amalgam, the </a:t>
            </a:r>
            <a:r>
              <a:rPr lang="en-US" b="1" i="1" dirty="0" smtClean="0">
                <a:solidFill>
                  <a:srgbClr val="990000"/>
                </a:solidFill>
              </a:rPr>
              <a:t>higher will be the mercury and sodium vapor pressures </a:t>
            </a:r>
            <a:r>
              <a:rPr lang="en-US" dirty="0" smtClean="0"/>
              <a:t>in the lamp and the higher will be the terminal voltage. </a:t>
            </a:r>
          </a:p>
          <a:p>
            <a:r>
              <a:rPr lang="en-US" dirty="0" smtClean="0"/>
              <a:t>As the temperature rises, the </a:t>
            </a:r>
            <a:r>
              <a:rPr lang="en-US" b="1" i="1" dirty="0" smtClean="0">
                <a:solidFill>
                  <a:srgbClr val="990000"/>
                </a:solidFill>
              </a:rPr>
              <a:t>constant current </a:t>
            </a:r>
            <a:r>
              <a:rPr lang="en-US" dirty="0" smtClean="0"/>
              <a:t>and </a:t>
            </a:r>
            <a:r>
              <a:rPr lang="en-US" b="1" i="1" dirty="0" smtClean="0">
                <a:solidFill>
                  <a:srgbClr val="990000"/>
                </a:solidFill>
              </a:rPr>
              <a:t>increasing voltage </a:t>
            </a:r>
            <a:r>
              <a:rPr lang="en-US" dirty="0" smtClean="0"/>
              <a:t>result in increased power </a:t>
            </a:r>
            <a:r>
              <a:rPr lang="en-US" b="1" i="1" dirty="0" smtClean="0">
                <a:solidFill>
                  <a:srgbClr val="990000"/>
                </a:solidFill>
              </a:rPr>
              <a:t>until the nominal power is reached.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37</a:t>
            </a:fld>
            <a:endParaRPr lang="en-US"/>
          </a:p>
        </p:txBody>
      </p:sp>
      <p:pic>
        <p:nvPicPr>
          <p:cNvPr id="46082" name="Picture 2" descr="C:\Users\Administrator\Desktop\220px-High_pressure_sodium_lamp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799" y="0"/>
            <a:ext cx="3592285" cy="2514600"/>
          </a:xfrm>
          <a:prstGeom prst="rect">
            <a:avLst/>
          </a:prstGeom>
          <a:noFill/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Lighting Basics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00CC"/>
                </a:solidFill>
              </a:rPr>
              <a:t>Various Types of Light Sources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4.LED lamps</a:t>
            </a:r>
          </a:p>
          <a:p>
            <a:pPr>
              <a:buNone/>
            </a:pPr>
            <a:endParaRPr lang="en-US" b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00CC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Lighting Basics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385948"/>
            <a:ext cx="9144000" cy="1871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00CC"/>
                </a:solidFill>
              </a:rPr>
              <a:t>Various Types of Light Sources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4.LED lamps</a:t>
            </a:r>
          </a:p>
          <a:p>
            <a:r>
              <a:rPr lang="en-US" dirty="0" smtClean="0"/>
              <a:t>An LED is a monolithically integrated p-n semiconductor device (a diode) that </a:t>
            </a:r>
            <a:r>
              <a:rPr lang="en-US" b="1" i="1" dirty="0" smtClean="0">
                <a:solidFill>
                  <a:srgbClr val="990000"/>
                </a:solidFill>
              </a:rPr>
              <a:t>emits light </a:t>
            </a:r>
            <a:r>
              <a:rPr lang="en-US" dirty="0" smtClean="0"/>
              <a:t>when </a:t>
            </a:r>
            <a:r>
              <a:rPr lang="en-US" b="1" i="1" dirty="0" smtClean="0">
                <a:solidFill>
                  <a:srgbClr val="990000"/>
                </a:solidFill>
              </a:rPr>
              <a:t>voltage is applied across its two terminals</a:t>
            </a:r>
            <a:r>
              <a:rPr lang="en-US" dirty="0" smtClean="0"/>
              <a:t>.</a:t>
            </a:r>
          </a:p>
          <a:p>
            <a:r>
              <a:rPr lang="en-US" b="1" i="1" dirty="0" smtClean="0">
                <a:solidFill>
                  <a:srgbClr val="990000"/>
                </a:solidFill>
              </a:rPr>
              <a:t>During the recombination </a:t>
            </a:r>
            <a:r>
              <a:rPr lang="en-US" dirty="0" smtClean="0"/>
              <a:t>process of electrons with holes at the junction of n-doped and p-doped semiconductors, </a:t>
            </a:r>
            <a:r>
              <a:rPr lang="en-US" b="1" i="1" dirty="0" smtClean="0">
                <a:solidFill>
                  <a:srgbClr val="990000"/>
                </a:solidFill>
              </a:rPr>
              <a:t>energy is released in the form of light.</a:t>
            </a:r>
          </a:p>
          <a:p>
            <a:pPr>
              <a:buNone/>
            </a:pPr>
            <a:endParaRPr lang="en-US" b="1" dirty="0" smtClean="0">
              <a:solidFill>
                <a:srgbClr val="0000CC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Lighting Basics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Energy Efficient Motor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600" b="1" i="1" dirty="0" smtClean="0">
                <a:solidFill>
                  <a:srgbClr val="0000CC"/>
                </a:solidFill>
              </a:rPr>
              <a:t>Introduction</a:t>
            </a:r>
          </a:p>
          <a:p>
            <a:r>
              <a:rPr lang="en-US" dirty="0" smtClean="0"/>
              <a:t>An energy efficiency motor is a motor that give you the same output strength by consuming </a:t>
            </a:r>
            <a:r>
              <a:rPr lang="en-US" b="1" i="1" dirty="0" smtClean="0">
                <a:solidFill>
                  <a:srgbClr val="00B050"/>
                </a:solidFill>
              </a:rPr>
              <a:t>lesser amount of power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14766" y="3886200"/>
            <a:ext cx="5875507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 descr="http://johnlmclane.com/yahoo_site_admin/assets/images/EnergyStarLogo_orignal.29062643_std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7902" y="152400"/>
            <a:ext cx="3196098" cy="184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0000CC"/>
                </a:solidFill>
              </a:rPr>
              <a:t>1.Briefly explain the types of light sources and energy saving options in lightning.</a:t>
            </a:r>
          </a:p>
          <a:p>
            <a:pPr>
              <a:buNone/>
            </a:pPr>
            <a:r>
              <a:rPr lang="en-US" b="1" i="1" dirty="0" smtClean="0">
                <a:solidFill>
                  <a:srgbClr val="0000CC"/>
                </a:solidFill>
              </a:rPr>
              <a:t>                                                       (June 2012, 06 )</a:t>
            </a:r>
            <a:endParaRPr lang="en-US" i="1" dirty="0">
              <a:solidFill>
                <a:srgbClr val="0000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Review Questions on Lighting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41</a:t>
            </a:fld>
            <a:endParaRPr lang="en-US"/>
          </a:p>
        </p:txBody>
      </p:sp>
      <p:pic>
        <p:nvPicPr>
          <p:cNvPr id="1026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0"/>
            <a:ext cx="7120690" cy="510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0000CC"/>
                </a:solidFill>
              </a:rPr>
              <a:t>Introduction</a:t>
            </a:r>
            <a:endParaRPr lang="en-US" dirty="0" smtClean="0"/>
          </a:p>
          <a:p>
            <a:r>
              <a:rPr lang="en-US" dirty="0" smtClean="0"/>
              <a:t>Along with saving money, energy efficient appliances and motors </a:t>
            </a:r>
            <a:r>
              <a:rPr lang="en-US" b="1" i="1" dirty="0" smtClean="0">
                <a:solidFill>
                  <a:srgbClr val="00B050"/>
                </a:solidFill>
              </a:rPr>
              <a:t>save the plant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 Energy Efficient Motor produces the same shaft output power, but uses </a:t>
            </a:r>
            <a:r>
              <a:rPr lang="en-US" b="1" i="1" dirty="0" smtClean="0">
                <a:solidFill>
                  <a:srgbClr val="00B050"/>
                </a:solidFill>
              </a:rPr>
              <a:t>less input power </a:t>
            </a:r>
            <a:r>
              <a:rPr lang="en-US" dirty="0" smtClean="0"/>
              <a:t>than a standard efficiency motor.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Energy Efficient Motor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Dept.EEE, SDM IT, Ujire, Karnataka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47800" y="1874176"/>
            <a:ext cx="4953000" cy="4755224"/>
          </a:xfrm>
          <a:noFill/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Energy Efficient Motor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3400" y="1371600"/>
            <a:ext cx="22872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3200" b="1" i="1" dirty="0" smtClean="0">
                <a:solidFill>
                  <a:srgbClr val="0000CC"/>
                </a:solidFill>
              </a:rPr>
              <a:t>Introduction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i="1" dirty="0" smtClean="0">
                <a:solidFill>
                  <a:srgbClr val="0000CC"/>
                </a:solidFill>
              </a:rPr>
              <a:t>Introduction</a:t>
            </a:r>
            <a:endParaRPr lang="en-US" dirty="0" smtClean="0"/>
          </a:p>
          <a:p>
            <a:r>
              <a:rPr lang="en-US" dirty="0" smtClean="0"/>
              <a:t>Energy efficient motor has </a:t>
            </a:r>
            <a:r>
              <a:rPr lang="en-US" b="1" i="1" dirty="0" smtClean="0">
                <a:solidFill>
                  <a:srgbClr val="00B050"/>
                </a:solidFill>
              </a:rPr>
              <a:t>more copper </a:t>
            </a:r>
            <a:r>
              <a:rPr lang="en-US" dirty="0" smtClean="0"/>
              <a:t>in its winding.</a:t>
            </a:r>
          </a:p>
          <a:p>
            <a:r>
              <a:rPr lang="en-US" dirty="0" smtClean="0"/>
              <a:t>The </a:t>
            </a:r>
            <a:r>
              <a:rPr lang="en-US" b="1" i="1" dirty="0" smtClean="0">
                <a:solidFill>
                  <a:srgbClr val="00B050"/>
                </a:solidFill>
              </a:rPr>
              <a:t>fan losses </a:t>
            </a:r>
            <a:r>
              <a:rPr lang="en-US" dirty="0" smtClean="0"/>
              <a:t>are very less.</a:t>
            </a:r>
          </a:p>
          <a:p>
            <a:r>
              <a:rPr lang="en-US" dirty="0" smtClean="0"/>
              <a:t>The energy efficient motors operates with </a:t>
            </a:r>
            <a:r>
              <a:rPr lang="en-US" b="1" i="1" dirty="0" smtClean="0">
                <a:solidFill>
                  <a:srgbClr val="00B050"/>
                </a:solidFill>
              </a:rPr>
              <a:t>efficiencies</a:t>
            </a:r>
            <a:r>
              <a:rPr lang="en-US" dirty="0" smtClean="0"/>
              <a:t> that are typically </a:t>
            </a:r>
            <a:r>
              <a:rPr lang="en-US" b="1" i="1" dirty="0" smtClean="0">
                <a:solidFill>
                  <a:srgbClr val="00B050"/>
                </a:solidFill>
              </a:rPr>
              <a:t>2-6% higher than standard motors.</a:t>
            </a:r>
          </a:p>
          <a:p>
            <a:r>
              <a:rPr lang="en-US" dirty="0" smtClean="0"/>
              <a:t>The </a:t>
            </a:r>
            <a:r>
              <a:rPr lang="en-US" b="1" i="1" dirty="0" smtClean="0">
                <a:solidFill>
                  <a:srgbClr val="00B050"/>
                </a:solidFill>
              </a:rPr>
              <a:t>cost</a:t>
            </a:r>
            <a:r>
              <a:rPr lang="en-US" dirty="0" smtClean="0"/>
              <a:t> is slightly more than conventional motors (</a:t>
            </a:r>
            <a:r>
              <a:rPr lang="en-US" b="1" i="1" dirty="0" smtClean="0">
                <a:solidFill>
                  <a:srgbClr val="00B050"/>
                </a:solidFill>
              </a:rPr>
              <a:t>15-30% more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Energy Efficient Motor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0000CC"/>
                </a:solidFill>
              </a:rPr>
              <a:t>Analysis of Losses in Energy Efficient Motor</a:t>
            </a:r>
          </a:p>
          <a:p>
            <a:r>
              <a:rPr lang="en-US" dirty="0" smtClean="0"/>
              <a:t>Copper losses</a:t>
            </a:r>
          </a:p>
          <a:p>
            <a:r>
              <a:rPr lang="en-US" dirty="0" smtClean="0"/>
              <a:t>Core losses</a:t>
            </a:r>
          </a:p>
          <a:p>
            <a:r>
              <a:rPr lang="en-US" dirty="0" smtClean="0"/>
              <a:t>Friction &amp; </a:t>
            </a:r>
            <a:r>
              <a:rPr lang="en-US" dirty="0" err="1" smtClean="0"/>
              <a:t>Windage</a:t>
            </a:r>
            <a:r>
              <a:rPr lang="en-US" dirty="0" smtClean="0"/>
              <a:t> losses</a:t>
            </a:r>
          </a:p>
          <a:p>
            <a:r>
              <a:rPr lang="en-US" dirty="0" smtClean="0"/>
              <a:t>Stray load losses </a:t>
            </a:r>
          </a:p>
          <a:p>
            <a:pPr>
              <a:buNone/>
            </a:pPr>
            <a:r>
              <a:rPr lang="en-US" dirty="0" smtClean="0"/>
              <a:t>Are the main losses of a motor.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Energy Efficient Motor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52302" y="2438399"/>
            <a:ext cx="3491697" cy="304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0000CC"/>
                </a:solidFill>
              </a:rPr>
              <a:t>Analysis of Losses in Energy Efficient Motor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364C-5E98-4953-9B67-EF2B53DD04A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Energy Efficient Motor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209800"/>
            <a:ext cx="5753100" cy="430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10513</TotalTime>
  <Words>1983</Words>
  <Application>Microsoft Office PowerPoint</Application>
  <PresentationFormat>On-screen Show (4:3)</PresentationFormat>
  <Paragraphs>280</Paragraphs>
  <Slides>41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 [PART-B] Unit 5&amp;6 ELECTRICAL EQUIPMENT &amp; POWER FACTOR </vt:lpstr>
      <vt:lpstr>Syllabus- unit 5&amp;6</vt:lpstr>
      <vt:lpstr>Topics to be covered</vt:lpstr>
      <vt:lpstr>Energy Efficient Motor</vt:lpstr>
      <vt:lpstr>Energy Efficient Motor</vt:lpstr>
      <vt:lpstr>Energy Efficient Motor</vt:lpstr>
      <vt:lpstr>Energy Efficient Motor</vt:lpstr>
      <vt:lpstr>Energy Efficient Motor</vt:lpstr>
      <vt:lpstr>Energy Efficient Motor</vt:lpstr>
      <vt:lpstr>Energy Efficient Motor</vt:lpstr>
      <vt:lpstr>Energy Efficient Motor</vt:lpstr>
      <vt:lpstr>Energy Efficient Motor</vt:lpstr>
      <vt:lpstr>Energy Efficient Motor</vt:lpstr>
      <vt:lpstr>Energy Efficient Motor</vt:lpstr>
      <vt:lpstr>Energy Efficient Motor</vt:lpstr>
      <vt:lpstr>Review Questions on Energy Efficient Motor</vt:lpstr>
      <vt:lpstr>ABT – (Availability Based Tariff)</vt:lpstr>
      <vt:lpstr>ABT – (Availability Based Tariff)</vt:lpstr>
      <vt:lpstr>ABT – (Availability Based Tariff)</vt:lpstr>
      <vt:lpstr>ABT – (Availability Based Tariff)</vt:lpstr>
      <vt:lpstr>ABT – (Availability Based Tariff)</vt:lpstr>
      <vt:lpstr>ABT – (Availability Based Tariff)</vt:lpstr>
      <vt:lpstr>ABT – (Availability Based Tariff)</vt:lpstr>
      <vt:lpstr>Review Questions on ABT</vt:lpstr>
      <vt:lpstr>Lighting Basics</vt:lpstr>
      <vt:lpstr>Lighting Basics</vt:lpstr>
      <vt:lpstr>Lighting Basics</vt:lpstr>
      <vt:lpstr>Lighting Basics</vt:lpstr>
      <vt:lpstr>Lighting Basics</vt:lpstr>
      <vt:lpstr>Lighting Basics</vt:lpstr>
      <vt:lpstr>Lighting Basics</vt:lpstr>
      <vt:lpstr>Lighting Basics</vt:lpstr>
      <vt:lpstr>Lighting Basics</vt:lpstr>
      <vt:lpstr>Lighting Basics</vt:lpstr>
      <vt:lpstr>Lighting Basics</vt:lpstr>
      <vt:lpstr>Lighting Basics</vt:lpstr>
      <vt:lpstr>Lighting Basics</vt:lpstr>
      <vt:lpstr>Lighting Basics</vt:lpstr>
      <vt:lpstr>Lighting Basics</vt:lpstr>
      <vt:lpstr>Review Questions on Lighting</vt:lpstr>
      <vt:lpstr>Slide 41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EA&amp;DM:10EE842- Elective II [PART-A] Unit 3 ENERGY AUDITING</dc:title>
  <dc:creator>user</dc:creator>
  <cp:lastModifiedBy>Maintenance Engineer</cp:lastModifiedBy>
  <cp:revision>497</cp:revision>
  <dcterms:created xsi:type="dcterms:W3CDTF">2015-02-05T05:44:28Z</dcterms:created>
  <dcterms:modified xsi:type="dcterms:W3CDTF">2017-01-21T10:11:31Z</dcterms:modified>
</cp:coreProperties>
</file>