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0" r:id="rId4"/>
    <p:sldId id="262" r:id="rId5"/>
    <p:sldId id="265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B13BD-14D4-42BB-AE78-D424DE4A57E5}" type="datetimeFigureOut">
              <a:rPr lang="en-US" smtClean="0"/>
              <a:pPr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E734-CDBF-47D7-8289-906EC485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057401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TIME VARYING MAGNETIC FIELDS AND MAXWELL’S EQUATIONS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498395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25" algn="l"/>
              </a:tabLs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Bookman Old Style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25" algn="l"/>
              </a:tabLst>
            </a:pPr>
            <a:endParaRPr lang="en-US" sz="3600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Bookman Old Style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Bookman Old Style" pitchFamily="18" charset="0"/>
              </a:rPr>
              <a:t>Faraday’s Law, and it can be expressed as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1828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</a:t>
            </a:r>
            <a:r>
              <a:rPr lang="en-US" sz="3200" dirty="0" err="1" smtClean="0"/>
              <a:t>mf</a:t>
            </a:r>
            <a:r>
              <a:rPr lang="en-US" sz="3200" dirty="0" smtClean="0"/>
              <a:t> induced= -N d</a:t>
            </a:r>
            <a:r>
              <a:rPr lang="el-GR" sz="3200" dirty="0" smtClean="0"/>
              <a:t>ψ</a:t>
            </a:r>
            <a:r>
              <a:rPr lang="en-US" sz="3200" dirty="0" smtClean="0"/>
              <a:t>/</a:t>
            </a:r>
            <a:r>
              <a:rPr lang="en-US" sz="3200" dirty="0" err="1" smtClean="0"/>
              <a:t>dt</a:t>
            </a:r>
            <a:endParaRPr lang="en-US" sz="3200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3274" y="2719387"/>
            <a:ext cx="3514725" cy="2309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219201" y="1951320"/>
          <a:ext cx="6403220" cy="3763679"/>
        </p:xfrm>
        <a:graphic>
          <a:graphicData uri="http://schemas.openxmlformats.org/drawingml/2006/table">
            <a:tbl>
              <a:tblPr/>
              <a:tblGrid>
                <a:gridCol w="863156"/>
                <a:gridCol w="463946"/>
                <a:gridCol w="194210"/>
                <a:gridCol w="679735"/>
                <a:gridCol w="194210"/>
                <a:gridCol w="463946"/>
                <a:gridCol w="1758679"/>
                <a:gridCol w="1758679"/>
                <a:gridCol w="26659"/>
              </a:tblGrid>
              <a:tr h="227139">
                <a:tc gridSpan="3"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Differential (or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Integral Form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731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Remarks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51">
                <a:tc rowSpan="2" gridSpan="3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Point) Form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9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Ñ</a:t>
                      </a: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 . D = </a:t>
                      </a: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r</a:t>
                      </a:r>
                      <a:r>
                        <a:rPr lang="en-US" sz="6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v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 marR="0">
                        <a:lnSpc>
                          <a:spcPts val="2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500" i="1" kern="150" baseline="-25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S</a:t>
                      </a: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900" i="1" kern="150" baseline="30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</a:t>
                      </a: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900" kern="150" baseline="30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1900" i="1" kern="150" baseline="30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dS</a:t>
                      </a: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900" kern="150" baseline="30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=</a:t>
                      </a: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6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900" i="1" kern="150" baseline="30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r</a:t>
                      </a: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v </a:t>
                      </a:r>
                      <a:r>
                        <a:rPr lang="en-US" sz="1900" i="1" kern="150" baseline="30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dv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Gauss's law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762000" marR="0">
                        <a:lnSpc>
                          <a:spcPts val="9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v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9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5">
                <a:tc rowSpan="2"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Ñ</a:t>
                      </a: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 . B = 0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8900" marR="0">
                        <a:lnSpc>
                          <a:spcPts val="3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50" baseline="-25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300" i="1" kern="150" baseline="-25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S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B </a:t>
                      </a: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dS </a:t>
                      </a: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=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000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0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Nonexistence of magnetic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monopole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1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513">
                <a:tc>
                  <a:txBody>
                    <a:bodyPr/>
                    <a:lstStyle/>
                    <a:p>
                      <a:pPr marL="71120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r>
                        <a:rPr lang="en-US" sz="1000" i="1" u="sng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B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88900" marR="0">
                        <a:lnSpc>
                          <a:spcPts val="2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50" baseline="-25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000" i="1" kern="150" baseline="-25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L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E </a:t>
                      </a: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dl </a:t>
                      </a: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= -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25400" marR="0">
                        <a:lnSpc>
                          <a:spcPts val="26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900" i="1" kern="150" baseline="30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B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47">
                <a:tc rowSpan="2">
                  <a:txBody>
                    <a:bodyPr/>
                    <a:lstStyle/>
                    <a:p>
                      <a:pPr marL="76200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Ñ</a:t>
                      </a:r>
                      <a:r>
                        <a:rPr lang="en-US" sz="7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 x E =- </a:t>
                      </a:r>
                      <a:r>
                        <a:rPr lang="en-US" sz="1200" kern="150" baseline="-25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r>
                        <a:rPr lang="en-US" sz="1200" i="1" kern="150" baseline="-25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t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dS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Faraday’s Law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t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 marR="0">
                        <a:lnSpc>
                          <a:spcPts val="7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s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5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5">
                <a:tc rowSpan="2"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Ñ</a:t>
                      </a:r>
                      <a:r>
                        <a:rPr lang="en-US" sz="1000" b="1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 x H = J +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88900" marR="0">
                        <a:lnSpc>
                          <a:spcPts val="2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50" baseline="-25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1100" i="1" kern="150" baseline="-2500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L</a:t>
                      </a:r>
                      <a:r>
                        <a:rPr lang="en-US" sz="8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H </a:t>
                      </a:r>
                      <a:r>
                        <a:rPr lang="en-US" sz="8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8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dl </a:t>
                      </a:r>
                      <a:r>
                        <a:rPr lang="en-US" sz="8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=</a:t>
                      </a:r>
                      <a:r>
                        <a:rPr lang="en-US" sz="8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2000" kern="150" baseline="-2500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ò</a:t>
                      </a:r>
                      <a:r>
                        <a:rPr lang="en-US" sz="8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J </a:t>
                      </a:r>
                      <a:r>
                        <a:rPr lang="en-US" sz="8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×</a:t>
                      </a:r>
                      <a:r>
                        <a:rPr lang="en-US" sz="8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dS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Bookman Old Style"/>
                          <a:ea typeface="Arial Unicode MS"/>
                          <a:cs typeface="Bookman Old Style"/>
                        </a:rPr>
                        <a:t>Ampere's circuit law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215900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50">
                          <a:solidFill>
                            <a:srgbClr val="000000"/>
                          </a:solidFill>
                          <a:latin typeface="Symbol"/>
                          <a:ea typeface="Arial Unicode MS"/>
                          <a:cs typeface="Symbol"/>
                        </a:rPr>
                        <a:t>¶</a:t>
                      </a:r>
                      <a:r>
                        <a:rPr lang="en-US" sz="10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t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49300" marR="0">
                        <a:lnSpc>
                          <a:spcPts val="9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50">
                          <a:solidFill>
                            <a:srgbClr val="000000"/>
                          </a:solidFill>
                          <a:latin typeface="Times"/>
                          <a:ea typeface="Arial Unicode MS"/>
                          <a:cs typeface="Tahoma"/>
                        </a:rPr>
                        <a:t>s</a:t>
                      </a:r>
                      <a:endParaRPr lang="en-US" sz="1000" kern="1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9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5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kern="150" dirty="0">
                        <a:solidFill>
                          <a:srgbClr val="000000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77825" y="828675"/>
            <a:ext cx="127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760538" y="828675"/>
            <a:ext cx="127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475038" y="828675"/>
            <a:ext cx="127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553075" y="828675"/>
            <a:ext cx="127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04800" y="590491"/>
            <a:ext cx="890994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Bookman Old Style" pitchFamily="18" charset="0"/>
              </a:rPr>
              <a:t>MAXWELL'S EQUATIONS FOR STATIC EM FIELDS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0" name="Object3" descr="OLE-object"/>
          <p:cNvGraphicFramePr>
            <a:graphicFrameLocks noChangeAspect="1"/>
          </p:cNvGraphicFramePr>
          <p:nvPr/>
        </p:nvGraphicFramePr>
        <p:xfrm>
          <a:off x="2438400" y="1219200"/>
          <a:ext cx="2733675" cy="561975"/>
        </p:xfrm>
        <a:graphic>
          <a:graphicData uri="http://schemas.openxmlformats.org/presentationml/2006/ole">
            <p:oleObj spid="_x0000_s18440" r:id="rId3" imgW="44500800" imgH="10058400" progId="Unknown">
              <p:embed/>
            </p:oleObj>
          </a:graphicData>
        </a:graphic>
      </p:graphicFrame>
      <p:graphicFrame>
        <p:nvGraphicFramePr>
          <p:cNvPr id="18439" name="Object4" descr="OLE-object"/>
          <p:cNvGraphicFramePr>
            <a:graphicFrameLocks noChangeAspect="1"/>
          </p:cNvGraphicFramePr>
          <p:nvPr/>
        </p:nvGraphicFramePr>
        <p:xfrm>
          <a:off x="1143000" y="2743200"/>
          <a:ext cx="6096000" cy="3505200"/>
        </p:xfrm>
        <a:graphic>
          <a:graphicData uri="http://schemas.openxmlformats.org/presentationml/2006/ole">
            <p:oleObj spid="_x0000_s18439" r:id="rId4" imgW="47244000" imgH="31089600" progId="Unknown">
              <p:embed/>
            </p:oleObj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762000" y="-371564"/>
            <a:ext cx="54622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UNIFORM PLANE WAVES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482681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wave equation (2) is a composition of these equations, one each component wise,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39" descr="OLE-object"/>
          <p:cNvGraphicFramePr>
            <a:graphicFrameLocks noChangeAspect="1"/>
          </p:cNvGraphicFramePr>
          <p:nvPr/>
        </p:nvGraphicFramePr>
        <p:xfrm>
          <a:off x="2209800" y="1600200"/>
          <a:ext cx="4901453" cy="2057400"/>
        </p:xfrm>
        <a:graphic>
          <a:graphicData uri="http://schemas.openxmlformats.org/presentationml/2006/ole">
            <p:oleObj spid="_x0000_s20482" r:id="rId3" imgW="53644800" imgH="26517600" progId="Unknown">
              <p:embed/>
            </p:oleObj>
          </a:graphicData>
        </a:graphic>
      </p:graphicFrame>
      <p:graphicFrame>
        <p:nvGraphicFramePr>
          <p:cNvPr id="20481" name="Object40" descr="OLE-object"/>
          <p:cNvGraphicFramePr>
            <a:graphicFrameLocks noChangeAspect="1"/>
          </p:cNvGraphicFramePr>
          <p:nvPr/>
        </p:nvGraphicFramePr>
        <p:xfrm>
          <a:off x="2209800" y="3886200"/>
          <a:ext cx="5029200" cy="838200"/>
        </p:xfrm>
        <a:graphic>
          <a:graphicData uri="http://schemas.openxmlformats.org/presentationml/2006/ole">
            <p:oleObj spid="_x0000_s20481" r:id="rId4" imgW="51511200" imgH="10058400" progId="Unknown">
              <p:embed/>
            </p:oleObj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-633174"/>
            <a:ext cx="8686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Wave equations for a conducting medium</a:t>
            </a:r>
            <a:endParaRPr kumimoji="0" lang="en-US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s2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600932" y="1505331"/>
            <a:ext cx="5942136" cy="3847337"/>
          </a:xfrm>
          <a:prstGeom prst="rect">
            <a:avLst/>
          </a:prstGeom>
          <a:ln>
            <a:noFill/>
            <a:prstDash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Poynting’s</a:t>
            </a:r>
            <a:r>
              <a:rPr lang="en-US" sz="3600" dirty="0" smtClean="0"/>
              <a:t> theorem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The flow of power in the direction of wave propagation. P gives power density of the wave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/>
              <a:t>P = EXH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819400"/>
            <a:ext cx="2173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Thank you</a:t>
            </a:r>
            <a:endParaRPr lang="en-US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168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Unknown</vt:lpstr>
      <vt:lpstr>Slide 1</vt:lpstr>
      <vt:lpstr>Slide 2</vt:lpstr>
      <vt:lpstr>Slide 3</vt:lpstr>
      <vt:lpstr>Slide 4</vt:lpstr>
      <vt:lpstr>Slide 5</vt:lpstr>
      <vt:lpstr>Slide 6</vt:lpstr>
      <vt:lpstr>Poynting’s theorem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huddar</dc:creator>
  <cp:lastModifiedBy>huddar</cp:lastModifiedBy>
  <cp:revision>2</cp:revision>
  <dcterms:created xsi:type="dcterms:W3CDTF">2018-10-02T15:36:11Z</dcterms:created>
  <dcterms:modified xsi:type="dcterms:W3CDTF">2018-10-02T17:09:47Z</dcterms:modified>
</cp:coreProperties>
</file>