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2D366-77A7-47E2-A2D5-10F0F1E02236}" type="datetimeFigureOut">
              <a:rPr lang="en-US" smtClean="0"/>
              <a:t>25-Nov-18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EC6BB-DA6C-4004-B203-9436B676F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89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D07C-B394-4592-88D9-F9D853C80B63}" type="datetime1">
              <a:rPr lang="en-US" smtClean="0"/>
              <a:t>25-Nov-18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Tutorial_Class_Module-2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0318-E608-435C-9B72-5970B6FCC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95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E648-39B9-4E87-AED4-A755D669FF14}" type="datetime1">
              <a:rPr lang="en-US" smtClean="0"/>
              <a:t>25-Nov-18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Tutorial_Class_Module-2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0318-E608-435C-9B72-5970B6FCC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47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9EE5-36C9-4B68-8F8C-BA218AEF0CAA}" type="datetime1">
              <a:rPr lang="en-US" smtClean="0"/>
              <a:t>25-Nov-18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Tutorial_Class_Module-2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0318-E608-435C-9B72-5970B6FCC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132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4B434-C852-4A76-A677-17E810405F5F}" type="datetime1">
              <a:rPr lang="en-US" smtClean="0"/>
              <a:t>25-Nov-18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Tutorial_Class_Module-2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0318-E608-435C-9B72-5970B6FCC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63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0C69A-3E4E-4AEC-886A-DBD9EA5ED261}" type="datetime1">
              <a:rPr lang="en-US" smtClean="0"/>
              <a:t>25-Nov-18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Tutorial_Class_Module-2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0318-E608-435C-9B72-5970B6FCC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1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01CE3-CEEB-47B6-A33C-139CF40B80E8}" type="datetime1">
              <a:rPr lang="en-US" smtClean="0"/>
              <a:t>25-Nov-18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Tutorial_Class_Module-2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0318-E608-435C-9B72-5970B6FCC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79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A8C6-3F23-4844-B75B-2FDF71F72BD7}" type="datetime1">
              <a:rPr lang="en-US" smtClean="0"/>
              <a:t>25-Nov-18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Tutorial_Class_Module-2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0318-E608-435C-9B72-5970B6FCC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76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E8AF3-F002-4A5A-9220-4CD17B6369E4}" type="datetime1">
              <a:rPr lang="en-US" smtClean="0"/>
              <a:t>25-Nov-18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Tutorial_Class_Module-2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0318-E608-435C-9B72-5970B6FCC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51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09F2-214C-4743-9F26-B3E5395775CD}" type="datetime1">
              <a:rPr lang="en-US" smtClean="0"/>
              <a:t>25-Nov-18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Tutorial_Class_Module-2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0318-E608-435C-9B72-5970B6FCC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02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70951-3A5B-4C28-9B3D-67DC9F8D784C}" type="datetime1">
              <a:rPr lang="en-US" smtClean="0"/>
              <a:t>25-Nov-18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Tutorial_Class_Module-2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0318-E608-435C-9B72-5970B6FCC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20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66FC-A452-46B7-8177-A00DFF7D34D1}" type="datetime1">
              <a:rPr lang="en-US" smtClean="0"/>
              <a:t>25-Nov-18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Tutorial_Class_Module-2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0318-E608-435C-9B72-5970B6FCC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261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BB958-49FA-4066-86A6-5AA4A01D3BA7}" type="datetime1">
              <a:rPr lang="en-US" smtClean="0"/>
              <a:t>25-Nov-18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Tutorial_Class_Module-2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40318-E608-435C-9B72-5970B6FCC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11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37160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Branching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Looping Statement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6400800" cy="685800"/>
          </a:xfrm>
        </p:spPr>
        <p:txBody>
          <a:bodyPr/>
          <a:lstStyle/>
          <a:p>
            <a:r>
              <a:rPr lang="en-US" dirty="0" err="1" smtClean="0"/>
              <a:t>Ravindra</a:t>
            </a:r>
            <a:r>
              <a:rPr lang="en-US" dirty="0" smtClean="0"/>
              <a:t> R </a:t>
            </a:r>
            <a:r>
              <a:rPr lang="en-US" dirty="0" err="1" smtClean="0"/>
              <a:t>Patil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Tutorial_Class_Module-2</a:t>
            </a:r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851490"/>
              </p:ext>
            </p:extLst>
          </p:nvPr>
        </p:nvGraphicFramePr>
        <p:xfrm>
          <a:off x="152400" y="457200"/>
          <a:ext cx="8763000" cy="10810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9670"/>
                <a:gridCol w="7273330"/>
              </a:tblGrid>
              <a:tr h="1081088">
                <a:tc>
                  <a:txBody>
                    <a:bodyPr/>
                    <a:lstStyle/>
                    <a:p>
                      <a:pPr marL="0" marR="0" indent="-5715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17" marR="629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50" dirty="0">
                          <a:effectLst/>
                        </a:rPr>
                        <a:t>S J P N Trust's</a:t>
                      </a:r>
                      <a:endParaRPr lang="en-US" sz="1100" kern="15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5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Hirasugar</a:t>
                      </a:r>
                      <a:r>
                        <a:rPr lang="en-US" sz="2400" kern="1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Institute of Technology, </a:t>
                      </a:r>
                      <a:r>
                        <a:rPr lang="en-US" sz="2400" kern="15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Nidasoshi</a:t>
                      </a:r>
                      <a:r>
                        <a:rPr lang="en-US" sz="2400" kern="1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          Inculcating Values, Promoting Prosperity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Approved </a:t>
                      </a: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by AICTE, Recognized by Govt. of Karnataka, Affiliated to VTU  </a:t>
                      </a:r>
                      <a:r>
                        <a:rPr lang="en-US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Belagavi</a:t>
                      </a: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&amp;</a:t>
                      </a:r>
                      <a:endParaRPr lang="en-US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17" marR="62917" marT="0" marB="0" anchor="ctr"/>
                </a:tc>
              </a:tr>
            </a:tbl>
          </a:graphicData>
        </a:graphic>
      </p:graphicFrame>
      <p:pic>
        <p:nvPicPr>
          <p:cNvPr id="6" name="Picture 1" descr="Description: hit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533400"/>
            <a:ext cx="8953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416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on if……else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6705600" cy="374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648200"/>
            <a:ext cx="52578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Tutorial_Class_Module-2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1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927" y="51792"/>
            <a:ext cx="5569527" cy="685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Nested if……else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14400"/>
            <a:ext cx="5867400" cy="563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01145" y="394692"/>
            <a:ext cx="32766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Syntax: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(test_expression1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{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if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(test_expression2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{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Statements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}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else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{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Statements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}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}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lse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{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if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(test_condition3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{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Statements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}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else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{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Statements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}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}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Tutorial_Class_Module-2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4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5334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for nested if……..else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34099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14400"/>
            <a:ext cx="3429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652" y="2514600"/>
            <a:ext cx="3419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Tutorial_Class_Module-2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9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lse…….if ladder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50292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838200"/>
            <a:ext cx="38862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Tutorial_Class_Module-2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3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for else…if ladder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229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Tutorial_Class_Module-2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5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Switch statement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86400" y="1028343"/>
            <a:ext cx="33528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switch( choice )</a:t>
            </a:r>
            <a:br>
              <a:rPr lang="en-US" b="1" dirty="0"/>
            </a:br>
            <a:r>
              <a:rPr lang="en-US" b="1" dirty="0"/>
              <a:t>{</a:t>
            </a:r>
            <a:br>
              <a:rPr lang="en-US" b="1" dirty="0"/>
            </a:br>
            <a:r>
              <a:rPr lang="en-US" b="1" dirty="0"/>
              <a:t>  case 1:</a:t>
            </a:r>
            <a:br>
              <a:rPr lang="en-US" b="1" dirty="0"/>
            </a:br>
            <a:r>
              <a:rPr lang="en-US" b="1" dirty="0"/>
              <a:t>      </a:t>
            </a:r>
            <a:r>
              <a:rPr lang="en-US" b="1" dirty="0" smtClean="0"/>
              <a:t>	statement </a:t>
            </a:r>
            <a:r>
              <a:rPr lang="en-US" b="1" dirty="0"/>
              <a:t>1;</a:t>
            </a:r>
            <a:br>
              <a:rPr lang="en-US" b="1" dirty="0"/>
            </a:br>
            <a:r>
              <a:rPr lang="en-US" b="1" dirty="0"/>
              <a:t>    	</a:t>
            </a:r>
            <a:r>
              <a:rPr lang="en-US" b="1" dirty="0" smtClean="0"/>
              <a:t>break</a:t>
            </a:r>
            <a:r>
              <a:rPr lang="en-US" b="1" dirty="0"/>
              <a:t>;</a:t>
            </a:r>
            <a:br>
              <a:rPr lang="en-US" b="1" dirty="0"/>
            </a:br>
            <a:r>
              <a:rPr lang="en-US" b="1" dirty="0"/>
              <a:t>  case 2:</a:t>
            </a:r>
            <a:br>
              <a:rPr lang="en-US" b="1" dirty="0"/>
            </a:br>
            <a:r>
              <a:rPr lang="en-US" b="1" dirty="0"/>
              <a:t>    </a:t>
            </a:r>
            <a:r>
              <a:rPr lang="en-US" b="1" dirty="0" smtClean="0"/>
              <a:t>	</a:t>
            </a:r>
            <a:r>
              <a:rPr lang="en-US" b="1" dirty="0"/>
              <a:t>  statement 2;</a:t>
            </a:r>
            <a:br>
              <a:rPr lang="en-US" b="1" dirty="0"/>
            </a:br>
            <a:r>
              <a:rPr lang="en-US" b="1" dirty="0"/>
              <a:t>      </a:t>
            </a:r>
            <a:r>
              <a:rPr lang="en-US" b="1" dirty="0" smtClean="0"/>
              <a:t>	  break</a:t>
            </a:r>
            <a:r>
              <a:rPr lang="en-US" b="1" dirty="0"/>
              <a:t>;</a:t>
            </a:r>
            <a:br>
              <a:rPr lang="en-US" b="1" dirty="0"/>
            </a:br>
            <a:r>
              <a:rPr lang="en-US" b="1" dirty="0"/>
              <a:t>  case 3:</a:t>
            </a:r>
            <a:br>
              <a:rPr lang="en-US" b="1" dirty="0"/>
            </a:br>
            <a:r>
              <a:rPr lang="en-US" b="1" dirty="0"/>
              <a:t>      </a:t>
            </a:r>
            <a:r>
              <a:rPr lang="en-US" b="1" dirty="0" smtClean="0"/>
              <a:t>	statement </a:t>
            </a:r>
            <a:r>
              <a:rPr lang="en-US" b="1" dirty="0"/>
              <a:t>3;</a:t>
            </a:r>
            <a:br>
              <a:rPr lang="en-US" b="1" dirty="0"/>
            </a:br>
            <a:r>
              <a:rPr lang="en-US" b="1" dirty="0"/>
              <a:t>      </a:t>
            </a:r>
            <a:r>
              <a:rPr lang="en-US" b="1" dirty="0" smtClean="0"/>
              <a:t>	break</a:t>
            </a:r>
            <a:r>
              <a:rPr lang="en-US" b="1" dirty="0"/>
              <a:t>;</a:t>
            </a:r>
            <a:br>
              <a:rPr lang="en-US" b="1" dirty="0"/>
            </a:br>
            <a:r>
              <a:rPr lang="en-US" b="1" dirty="0" smtClean="0"/>
              <a:t>    	  .</a:t>
            </a:r>
          </a:p>
          <a:p>
            <a:r>
              <a:rPr lang="en-US" b="1" dirty="0" smtClean="0"/>
              <a:t>     	  .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  case n:</a:t>
            </a:r>
            <a:br>
              <a:rPr lang="en-US" b="1" dirty="0"/>
            </a:br>
            <a:r>
              <a:rPr lang="en-US" b="1" dirty="0"/>
              <a:t>      </a:t>
            </a:r>
            <a:r>
              <a:rPr lang="en-US" b="1" dirty="0" smtClean="0"/>
              <a:t>	statement </a:t>
            </a:r>
            <a:r>
              <a:rPr lang="en-US" b="1" dirty="0"/>
              <a:t>n</a:t>
            </a:r>
            <a:r>
              <a:rPr lang="en-US" b="1" dirty="0" smtClean="0"/>
              <a:t>;</a:t>
            </a:r>
          </a:p>
          <a:p>
            <a:r>
              <a:rPr lang="en-US" b="1" dirty="0"/>
              <a:t>	</a:t>
            </a:r>
            <a:r>
              <a:rPr lang="en-US" b="1" dirty="0" smtClean="0"/>
              <a:t>break;</a:t>
            </a:r>
          </a:p>
          <a:p>
            <a:r>
              <a:rPr lang="en-US" b="1" dirty="0"/>
              <a:t> </a:t>
            </a:r>
            <a:r>
              <a:rPr lang="en-US" b="1" dirty="0" smtClean="0"/>
              <a:t> default case: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	 default statement;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}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28342"/>
            <a:ext cx="5257800" cy="567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Tutorial_Class_Module-2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7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 calculator using switch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912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ain()</a:t>
            </a:r>
          </a:p>
          <a:p>
            <a:pPr marL="0" indent="0">
              <a:buNone/>
            </a:pP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4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 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op; </a:t>
            </a:r>
            <a:endParaRPr lang="en-US" sz="4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float  </a:t>
            </a:r>
            <a:r>
              <a:rPr lang="en-US" sz="4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firstNum</a:t>
            </a:r>
            <a:r>
              <a:rPr lang="en-US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secondNum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4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scanf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("%f %c %f",&amp;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firstNum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,&amp;op,&amp;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secondNum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en-US" sz="4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switch(op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4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 </a:t>
            </a:r>
          </a:p>
          <a:p>
            <a:pPr marL="0" indent="0">
              <a:buNone/>
            </a:pPr>
            <a:r>
              <a:rPr lang="en-US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case 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'+':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("Summation result is =%.2f",firstNum+secondNum); </a:t>
            </a:r>
            <a:endParaRPr lang="en-US" sz="4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break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4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case 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'-':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("Subtraction result is =%.2f",firstNum-secondNum); </a:t>
            </a:r>
            <a:endParaRPr lang="en-US" sz="4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break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4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case 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'*':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("Multiplication result is =%.2f",firstNum*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secondNum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en-US" sz="4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break;</a:t>
            </a:r>
          </a:p>
          <a:p>
            <a:pPr marL="0" indent="0">
              <a:buNone/>
            </a:pPr>
            <a:r>
              <a:rPr lang="en-US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'/': </a:t>
            </a:r>
            <a:r>
              <a:rPr lang="en-US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if(</a:t>
            </a:r>
            <a:r>
              <a:rPr lang="en-US" sz="4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secondNum</a:t>
            </a:r>
            <a:r>
              <a:rPr lang="en-US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==0)</a:t>
            </a:r>
          </a:p>
          <a:p>
            <a:pPr marL="0" indent="0">
              <a:buNone/>
            </a:pP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(“Dived by Zero Error\n”);</a:t>
            </a:r>
          </a:p>
          <a:p>
            <a:pPr marL="0" indent="0">
              <a:buNone/>
            </a:pP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else</a:t>
            </a:r>
          </a:p>
          <a:p>
            <a:pPr marL="0" indent="0">
              <a:buNone/>
            </a:pP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("Division result is =%.2f",firstNum/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secondNum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break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4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default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("Invalid operator"); </a:t>
            </a:r>
            <a:endParaRPr lang="en-US" sz="4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break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4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0" indent="0">
              <a:buNone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Tutorial_Class_Module-2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2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Looping Statements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8077200" cy="487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Tutorial_Class_Module-2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00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While statement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853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4648200" cy="518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105400" y="1828800"/>
            <a:ext cx="3886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Syntax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Initialization;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While(condition)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Body of loop;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Updating of initial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variable;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Tutorial_Class_Module-2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33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for while loop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#include &lt;</a:t>
            </a:r>
            <a:r>
              <a:rPr lang="en-US" dirty="0" err="1"/>
              <a:t>stdio.h</a:t>
            </a:r>
            <a:r>
              <a:rPr lang="en-US" dirty="0" smtClean="0"/>
              <a:t>&gt;</a:t>
            </a:r>
          </a:p>
          <a:p>
            <a:pPr marL="0" indent="0">
              <a:buNone/>
            </a:pPr>
            <a:r>
              <a:rPr lang="en-US" dirty="0" smtClean="0"/>
              <a:t>void </a:t>
            </a:r>
            <a:r>
              <a:rPr lang="en-US" dirty="0"/>
              <a:t>main ()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{ </a:t>
            </a:r>
          </a:p>
          <a:p>
            <a:pPr marL="0" indent="0">
              <a:buNone/>
            </a:pPr>
            <a:r>
              <a:rPr lang="en-US" dirty="0" smtClean="0"/>
              <a:t>	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a = 10; </a:t>
            </a:r>
            <a:r>
              <a:rPr lang="en-US" dirty="0" smtClean="0"/>
              <a:t>		/* </a:t>
            </a:r>
            <a:r>
              <a:rPr lang="en-US" dirty="0"/>
              <a:t>local variable definition */</a:t>
            </a:r>
          </a:p>
          <a:p>
            <a:pPr marL="0" indent="0">
              <a:buNone/>
            </a:pPr>
            <a:r>
              <a:rPr lang="en-US" dirty="0" smtClean="0"/>
              <a:t>	while</a:t>
            </a:r>
            <a:r>
              <a:rPr lang="en-US" dirty="0"/>
              <a:t>( a &lt; 20 </a:t>
            </a:r>
            <a:r>
              <a:rPr lang="en-US" dirty="0" smtClean="0"/>
              <a:t>)	 </a:t>
            </a:r>
            <a:r>
              <a:rPr lang="en-US" dirty="0"/>
              <a:t>/* while loop execution */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{ 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err="1" smtClean="0"/>
              <a:t>printf</a:t>
            </a:r>
            <a:r>
              <a:rPr lang="en-US" dirty="0"/>
              <a:t>("value of a: %d\n", a);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a</a:t>
            </a:r>
            <a:r>
              <a:rPr lang="en-US" dirty="0"/>
              <a:t>++;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} </a:t>
            </a:r>
          </a:p>
          <a:p>
            <a:pPr marL="0" indent="0">
              <a:buNone/>
            </a:pPr>
            <a:r>
              <a:rPr lang="en-US" dirty="0" err="1"/>
              <a:t>g</a:t>
            </a:r>
            <a:r>
              <a:rPr lang="en-US" dirty="0" err="1" smtClean="0"/>
              <a:t>etch</a:t>
            </a:r>
            <a:r>
              <a:rPr lang="en-US" dirty="0" smtClean="0"/>
              <a:t>();</a:t>
            </a:r>
          </a:p>
          <a:p>
            <a:pPr marL="0" indent="0">
              <a:buNone/>
            </a:pP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Tutorial_Class_Module-2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0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Branching or Decision Making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Tutorial_Class_Module-2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52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o……while loop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81600" y="1600200"/>
            <a:ext cx="3886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Syntax: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Initialization;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Statements;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Increment/decrement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(++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--);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while(condition</a:t>
            </a:r>
            <a:r>
              <a:rPr lang="en-US" dirty="0" smtClean="0"/>
              <a:t>);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4038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81200" y="1066800"/>
            <a:ext cx="1447800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Initialization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2743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14550" y="2934793"/>
            <a:ext cx="1181100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Updating</a:t>
            </a:r>
            <a:endParaRPr lang="en-US" dirty="0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91200"/>
            <a:ext cx="82296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Tutorial_Class_Module-2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9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o…….while example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#include &lt;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stdio.h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    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#include &lt;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conio.h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    </a:t>
            </a:r>
          </a:p>
          <a:p>
            <a:pPr marL="0" indent="0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main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</a:p>
          <a:p>
            <a:pPr marL="0" indent="0">
              <a:buNone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=1;  </a:t>
            </a:r>
          </a:p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clrscr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();      </a:t>
            </a:r>
          </a:p>
          <a:p>
            <a:pPr marL="0" indent="0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{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("%d \n",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  </a:t>
            </a:r>
          </a:p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++;  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&lt;=10);      </a:t>
            </a:r>
          </a:p>
          <a:p>
            <a:pPr marL="0" indent="0">
              <a:buNone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();    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    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Tutorial_Class_Module-2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8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loop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6248399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5867400"/>
            <a:ext cx="8610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Tutorial_Class_Module-2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9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loop example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#include &lt;</a:t>
            </a:r>
            <a:r>
              <a:rPr lang="en-US" dirty="0" err="1"/>
              <a:t>stdio.h</a:t>
            </a:r>
            <a:r>
              <a:rPr lang="en-US" dirty="0"/>
              <a:t>&gt;      </a:t>
            </a:r>
          </a:p>
          <a:p>
            <a:pPr marL="0" indent="0">
              <a:buNone/>
            </a:pPr>
            <a:r>
              <a:rPr lang="en-US" dirty="0"/>
              <a:t>#include &lt;</a:t>
            </a:r>
            <a:r>
              <a:rPr lang="en-US" dirty="0" err="1"/>
              <a:t>conio.h</a:t>
            </a:r>
            <a:r>
              <a:rPr lang="en-US" dirty="0"/>
              <a:t>&gt;      </a:t>
            </a:r>
          </a:p>
          <a:p>
            <a:pPr marL="0" indent="0">
              <a:buNone/>
            </a:pPr>
            <a:r>
              <a:rPr lang="en-US" b="1" dirty="0"/>
              <a:t>void</a:t>
            </a:r>
            <a:r>
              <a:rPr lang="en-US" dirty="0"/>
              <a:t> main</a:t>
            </a:r>
            <a:r>
              <a:rPr lang="en-US" dirty="0" smtClean="0"/>
              <a:t>()</a:t>
            </a:r>
          </a:p>
          <a:p>
            <a:pPr marL="0" indent="0">
              <a:buNone/>
            </a:pPr>
            <a:r>
              <a:rPr lang="en-US" dirty="0" smtClean="0"/>
              <a:t>{</a:t>
            </a:r>
            <a:r>
              <a:rPr lang="en-US" dirty="0"/>
              <a:t>      </a:t>
            </a:r>
          </a:p>
          <a:p>
            <a:pPr marL="0" indent="0">
              <a:buNone/>
            </a:pPr>
            <a:r>
              <a:rPr lang="en-US" b="1" dirty="0" smtClean="0"/>
              <a:t>	</a:t>
            </a:r>
            <a:r>
              <a:rPr lang="en-US" b="1" dirty="0" err="1" smtClean="0"/>
              <a:t>int</a:t>
            </a:r>
            <a:r>
              <a:rPr lang="en-US" dirty="0"/>
              <a:t> </a:t>
            </a:r>
            <a:r>
              <a:rPr lang="en-US" dirty="0" err="1"/>
              <a:t>i</a:t>
            </a:r>
            <a:r>
              <a:rPr lang="en-US" dirty="0"/>
              <a:t>=0;    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clrscr</a:t>
            </a:r>
            <a:r>
              <a:rPr lang="en-US" dirty="0"/>
              <a:t>();      </a:t>
            </a:r>
          </a:p>
          <a:p>
            <a:pPr marL="0" indent="0">
              <a:buNone/>
            </a:pPr>
            <a:r>
              <a:rPr lang="en-US" dirty="0"/>
              <a:t> </a:t>
            </a:r>
            <a:r>
              <a:rPr lang="en-US" dirty="0" smtClean="0"/>
              <a:t>	</a:t>
            </a:r>
            <a:r>
              <a:rPr lang="en-US" b="1" dirty="0" smtClean="0"/>
              <a:t>for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=1;i</a:t>
            </a:r>
            <a:r>
              <a:rPr lang="en-US" dirty="0"/>
              <a:t>&lt;=10;i</a:t>
            </a:r>
            <a:r>
              <a:rPr lang="en-US" dirty="0" smtClean="0"/>
              <a:t>++)</a:t>
            </a:r>
          </a:p>
          <a:p>
            <a:pPr marL="0" indent="0">
              <a:buNone/>
            </a:pPr>
            <a:r>
              <a:rPr lang="en-US" dirty="0" smtClean="0"/>
              <a:t>	{</a:t>
            </a:r>
            <a:r>
              <a:rPr lang="en-US" dirty="0"/>
              <a:t>    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err="1" smtClean="0"/>
              <a:t>printf</a:t>
            </a:r>
            <a:r>
              <a:rPr lang="en-US" dirty="0"/>
              <a:t>("%d \n",</a:t>
            </a:r>
            <a:r>
              <a:rPr lang="en-US" dirty="0" err="1"/>
              <a:t>i</a:t>
            </a:r>
            <a:r>
              <a:rPr lang="en-US" dirty="0"/>
              <a:t>);  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 </a:t>
            </a:r>
            <a:r>
              <a:rPr lang="en-US" dirty="0" smtClean="0"/>
              <a:t>	}</a:t>
            </a:r>
            <a:r>
              <a:rPr lang="en-US" dirty="0"/>
              <a:t>   </a:t>
            </a:r>
          </a:p>
          <a:p>
            <a:pPr marL="0" indent="0">
              <a:buNone/>
            </a:pPr>
            <a:r>
              <a:rPr lang="en-US" dirty="0"/>
              <a:t>     </a:t>
            </a:r>
          </a:p>
          <a:p>
            <a:pPr marL="0" indent="0">
              <a:buNone/>
            </a:pPr>
            <a:r>
              <a:rPr lang="en-US" dirty="0" err="1"/>
              <a:t>getch</a:t>
            </a:r>
            <a:r>
              <a:rPr lang="en-US" dirty="0"/>
              <a:t>();      </a:t>
            </a:r>
          </a:p>
          <a:p>
            <a:pPr marL="0" indent="0">
              <a:buNone/>
            </a:pPr>
            <a:r>
              <a:rPr lang="en-US" dirty="0"/>
              <a:t>}      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Tutorial_Class_Module-2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8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15400" cy="63976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Differences between entry control and exit control loops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4971027"/>
              </p:ext>
            </p:extLst>
          </p:nvPr>
        </p:nvGraphicFramePr>
        <p:xfrm>
          <a:off x="228600" y="1066802"/>
          <a:ext cx="8686800" cy="5257798"/>
        </p:xfrm>
        <a:graphic>
          <a:graphicData uri="http://schemas.openxmlformats.org/drawingml/2006/table">
            <a:tbl>
              <a:tblPr/>
              <a:tblGrid>
                <a:gridCol w="4343400"/>
                <a:gridCol w="4343400"/>
              </a:tblGrid>
              <a:tr h="6155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Entry Controlled Loop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Exit Controlled Loop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9F9"/>
                    </a:solidFill>
                  </a:tcPr>
                </a:tc>
              </a:tr>
              <a:tr h="978899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 condition is checked first, and then loop body will be executed.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Loop body will be executed first, and then condition is checked.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8899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Test condition is false, loop body will not be executed.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Test condition is false, loop body will be executed once.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8899">
                <a:tc>
                  <a:txBody>
                    <a:bodyPr/>
                    <a:lstStyle/>
                    <a:p>
                      <a:pPr algn="just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loop and while loop are the examples of Entry Controlled Loop.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 while loop is the example of Exit controlled loop.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505">
                <a:tc>
                  <a:txBody>
                    <a:bodyPr/>
                    <a:lstStyle/>
                    <a:p>
                      <a:pPr algn="just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Entry Controlled Loops are used when checking of test condition is mandatory before executing loop body.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F8E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Exit Controlled Loop is used when checking of test condition is mandatory after executing the loop body.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F8E9"/>
                    </a:solidFill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Tutorial_Class_Module-2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2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Unconditional control statements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229599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362200" y="34290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124200" y="3477491"/>
            <a:ext cx="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676400" y="4544291"/>
            <a:ext cx="1447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724400" y="48006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724400" y="3429000"/>
            <a:ext cx="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724400" y="3477491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Tutorial_Class_Module-2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8121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on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goto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statement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8674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#include&lt;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stdio.h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void main()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 </a:t>
            </a:r>
          </a:p>
          <a:p>
            <a:pPr marL="0" indent="0">
              <a:buNone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age;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//label name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("you are Eligible\n");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//label name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("you are not Eligible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");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   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("Enter you age:");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scanf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("%d", &amp;age);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if(age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&gt;=18)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goto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g; //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goto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label g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else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goto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s; //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goto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label s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getch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();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Tutorial_Class_Module-2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231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Break statement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38200"/>
            <a:ext cx="67818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Tutorial_Class_Module-2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945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on break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91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#include &lt;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stdio.h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main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= 10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/* local variable definition */ 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a &lt; 20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/* while loop execution */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("value of a: %d\n", 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a++;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if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a &gt; 15)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{ 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/*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terminate the loop using break statement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*/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	break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} 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}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 0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Tutorial_Class_Module-2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987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Continue statement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7010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Tutorial_Class_Module-2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89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457200"/>
            <a:ext cx="8058150" cy="586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Tutorial_Class_Module-2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879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on continue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#include &lt;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stdio.h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= 10; /* local variable definition */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do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/* do loop execution */ 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{ 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if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a == 15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/*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skip the iteration */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a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a + 1;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continue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}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("value of a: %d\n", 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++;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}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while( a &lt; 20 );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return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0;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Tutorial_Class_Module-2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298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 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Break and Continue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6045879"/>
              </p:ext>
            </p:extLst>
          </p:nvPr>
        </p:nvGraphicFramePr>
        <p:xfrm>
          <a:off x="533400" y="990600"/>
          <a:ext cx="8305800" cy="5105401"/>
        </p:xfrm>
        <a:graphic>
          <a:graphicData uri="http://schemas.openxmlformats.org/drawingml/2006/table">
            <a:tbl>
              <a:tblPr/>
              <a:tblGrid>
                <a:gridCol w="4152900"/>
                <a:gridCol w="4152900"/>
              </a:tblGrid>
              <a:tr h="558705">
                <a:tc>
                  <a:txBody>
                    <a:bodyPr/>
                    <a:lstStyle/>
                    <a:p>
                      <a:pPr algn="ctr" fontAlgn="base"/>
                      <a:r>
                        <a:rPr lang="en-US" b="1">
                          <a:effectLst/>
                          <a:latin typeface="inherit"/>
                        </a:rPr>
                        <a:t>Break</a:t>
                      </a:r>
                      <a:endParaRPr lang="en-US" b="1">
                        <a:effectLst/>
                        <a:latin typeface="Open Sans"/>
                      </a:endParaRPr>
                    </a:p>
                  </a:txBody>
                  <a:tcPr marL="95250" marR="95250" marT="28575" marB="2857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b="1">
                          <a:effectLst/>
                          <a:latin typeface="Open Sans"/>
                        </a:rPr>
                        <a:t>Continue</a:t>
                      </a:r>
                    </a:p>
                  </a:txBody>
                  <a:tcPr marL="95250" marR="95250" marT="28575" marB="2857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21080">
                <a:tc>
                  <a:txBody>
                    <a:bodyPr/>
                    <a:lstStyle/>
                    <a:p>
                      <a:pPr algn="l" fontAlgn="t"/>
                      <a:r>
                        <a:rPr lang="en-US" b="1">
                          <a:effectLst/>
                          <a:latin typeface="inherit"/>
                        </a:rPr>
                        <a:t>Break</a:t>
                      </a:r>
                      <a:r>
                        <a:rPr lang="en-US" b="0">
                          <a:effectLst/>
                          <a:latin typeface="inherit"/>
                        </a:rPr>
                        <a:t> is used to </a:t>
                      </a:r>
                      <a:r>
                        <a:rPr lang="en-US" b="1">
                          <a:effectLst/>
                          <a:latin typeface="inherit"/>
                        </a:rPr>
                        <a:t>terminate</a:t>
                      </a:r>
                      <a:r>
                        <a:rPr lang="en-US" b="0">
                          <a:effectLst/>
                          <a:latin typeface="inherit"/>
                        </a:rPr>
                        <a:t> the execution of the loop.</a:t>
                      </a:r>
                    </a:p>
                  </a:txBody>
                  <a:tcPr marL="95250" marR="95250" marT="28575" marB="2857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0">
                          <a:effectLst/>
                          <a:latin typeface="inherit"/>
                        </a:rPr>
                        <a:t>Continue is not used to terminate the execution of loop.</a:t>
                      </a:r>
                    </a:p>
                  </a:txBody>
                  <a:tcPr marL="95250" marR="95250" marT="28575" marB="2857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8705">
                <a:tc>
                  <a:txBody>
                    <a:bodyPr/>
                    <a:lstStyle/>
                    <a:p>
                      <a:pPr algn="l" fontAlgn="t"/>
                      <a:r>
                        <a:rPr lang="en-US" b="0">
                          <a:effectLst/>
                          <a:latin typeface="inherit"/>
                        </a:rPr>
                        <a:t>It </a:t>
                      </a:r>
                      <a:r>
                        <a:rPr lang="en-US" b="1">
                          <a:effectLst/>
                          <a:latin typeface="inherit"/>
                        </a:rPr>
                        <a:t>breaks</a:t>
                      </a:r>
                      <a:r>
                        <a:rPr lang="en-US" b="0">
                          <a:effectLst/>
                          <a:latin typeface="inherit"/>
                        </a:rPr>
                        <a:t> the iteration.</a:t>
                      </a:r>
                    </a:p>
                  </a:txBody>
                  <a:tcPr marL="95250" marR="95250" marT="28575" marB="2857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0">
                          <a:effectLst/>
                          <a:latin typeface="inherit"/>
                        </a:rPr>
                        <a:t>It </a:t>
                      </a:r>
                      <a:r>
                        <a:rPr lang="en-US" b="1">
                          <a:effectLst/>
                          <a:latin typeface="inherit"/>
                        </a:rPr>
                        <a:t>skips</a:t>
                      </a:r>
                      <a:r>
                        <a:rPr lang="en-US" b="0">
                          <a:effectLst/>
                          <a:latin typeface="inherit"/>
                        </a:rPr>
                        <a:t> the iteration.</a:t>
                      </a:r>
                    </a:p>
                  </a:txBody>
                  <a:tcPr marL="95250" marR="95250" marT="28575" marB="2857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45831">
                <a:tc>
                  <a:txBody>
                    <a:bodyPr/>
                    <a:lstStyle/>
                    <a:p>
                      <a:pPr algn="l" fontAlgn="t"/>
                      <a:r>
                        <a:rPr lang="en-US" b="0">
                          <a:effectLst/>
                          <a:latin typeface="inherit"/>
                        </a:rPr>
                        <a:t>When this statement is executed, control will come out from the loop and executes the statement immediate after loop.</a:t>
                      </a:r>
                    </a:p>
                  </a:txBody>
                  <a:tcPr marL="95250" marR="95250" marT="28575" marB="2857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0">
                          <a:effectLst/>
                          <a:latin typeface="inherit"/>
                        </a:rPr>
                        <a:t>When this statement is executed, it will not come out of the loop but moves/jumps to the next iteration of loop.</a:t>
                      </a:r>
                    </a:p>
                  </a:txBody>
                  <a:tcPr marL="95250" marR="95250" marT="28575" marB="2857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21080">
                <a:tc>
                  <a:txBody>
                    <a:bodyPr/>
                    <a:lstStyle/>
                    <a:p>
                      <a:pPr algn="l" fontAlgn="t"/>
                      <a:r>
                        <a:rPr lang="en-US" b="0">
                          <a:effectLst/>
                          <a:latin typeface="inherit"/>
                        </a:rPr>
                        <a:t>Break is used with loops as well as switch case.</a:t>
                      </a:r>
                    </a:p>
                  </a:txBody>
                  <a:tcPr marL="95250" marR="95250" marT="28575" marB="2857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0" dirty="0">
                          <a:effectLst/>
                          <a:latin typeface="inherit"/>
                        </a:rPr>
                        <a:t>Continue is only used in loops, it is not used in switch case.</a:t>
                      </a:r>
                    </a:p>
                  </a:txBody>
                  <a:tcPr marL="95250" marR="95250" marT="28575" marB="2857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Tutorial_Class_Module-2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64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way branching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534399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Tutorial_Class_Module-2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42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3058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Tutorial_Class_Module-2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82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305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Tutorial_Class_Module-2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12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7200"/>
            <a:ext cx="45815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381999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3733800" y="358140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800600" y="3581400"/>
            <a:ext cx="0" cy="2667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86200" y="3276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86000" y="56388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286000" y="6248400"/>
            <a:ext cx="2514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286000" y="62484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Tutorial_Class_Module-2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32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Program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458200" cy="5486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Tutorial_Class_Module-2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5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f……….else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" y="914400"/>
            <a:ext cx="803433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457200" y="43434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57200" y="4343400"/>
            <a:ext cx="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181600" y="43434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562600" y="4343400"/>
            <a:ext cx="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7200" y="5943600"/>
            <a:ext cx="510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009900" y="59436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Tutorial_Class_Module-2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8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485</Words>
  <Application>Microsoft Office PowerPoint</Application>
  <PresentationFormat>On-screen Show (4:3)</PresentationFormat>
  <Paragraphs>236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Branching and Looping Statement in C </vt:lpstr>
      <vt:lpstr>Branching or Decision Making</vt:lpstr>
      <vt:lpstr>PowerPoint Presentation</vt:lpstr>
      <vt:lpstr>Two way branching</vt:lpstr>
      <vt:lpstr>PowerPoint Presentation</vt:lpstr>
      <vt:lpstr>PowerPoint Presentation</vt:lpstr>
      <vt:lpstr>PowerPoint Presentation</vt:lpstr>
      <vt:lpstr>Example Program</vt:lpstr>
      <vt:lpstr>if……….else </vt:lpstr>
      <vt:lpstr>Example on if……else</vt:lpstr>
      <vt:lpstr>Nested if……else</vt:lpstr>
      <vt:lpstr>Example for nested if……..else</vt:lpstr>
      <vt:lpstr>else…….if ladder</vt:lpstr>
      <vt:lpstr>Example for else…if ladder</vt:lpstr>
      <vt:lpstr>Switch statement</vt:lpstr>
      <vt:lpstr>Simple calculator using switch</vt:lpstr>
      <vt:lpstr>Looping Statements </vt:lpstr>
      <vt:lpstr>While statement</vt:lpstr>
      <vt:lpstr>Example for while loop</vt:lpstr>
      <vt:lpstr>do……while loop</vt:lpstr>
      <vt:lpstr>do…….while example</vt:lpstr>
      <vt:lpstr>for loop</vt:lpstr>
      <vt:lpstr>for loop example</vt:lpstr>
      <vt:lpstr> Differences between entry control and exit control loops </vt:lpstr>
      <vt:lpstr>Unconditional control statements</vt:lpstr>
      <vt:lpstr>Example on goto statement</vt:lpstr>
      <vt:lpstr>Break statement</vt:lpstr>
      <vt:lpstr>Example on break </vt:lpstr>
      <vt:lpstr>Continue statement</vt:lpstr>
      <vt:lpstr>Example on continue </vt:lpstr>
      <vt:lpstr> Difference between Break and Continue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Branching and Looping Statement in C</dc:title>
  <dc:creator>Windows User</dc:creator>
  <cp:lastModifiedBy>Ravindra</cp:lastModifiedBy>
  <cp:revision>43</cp:revision>
  <dcterms:created xsi:type="dcterms:W3CDTF">2017-11-27T11:07:40Z</dcterms:created>
  <dcterms:modified xsi:type="dcterms:W3CDTF">2018-11-25T10:33:54Z</dcterms:modified>
</cp:coreProperties>
</file>