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1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CE90D-2ADF-4D74-B395-4C6EDCBC1315}" type="datetimeFigureOut">
              <a:rPr lang="en-US" smtClean="0"/>
              <a:t>25-Nov-18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8A38C-E903-4606-9831-F5A2F303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51F7-7EC1-49C1-BA37-7600D71E5CD9}" type="datetime1">
              <a:rPr lang="en-US" smtClean="0"/>
              <a:t>25-Nov-18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7844-E4D9-4817-81BF-95E07318F273}" type="datetime1">
              <a:rPr lang="en-US" smtClean="0"/>
              <a:t>25-Nov-18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4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81AA-6654-40EF-946D-959E6317D3B0}" type="datetime1">
              <a:rPr lang="en-US" smtClean="0"/>
              <a:t>25-Nov-18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78EA-DC2C-4EE3-9A00-EDD2915234A6}" type="datetime1">
              <a:rPr lang="en-US" smtClean="0"/>
              <a:t>25-Nov-18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575-2157-41D2-8F23-582585933840}" type="datetime1">
              <a:rPr lang="en-US" smtClean="0"/>
              <a:t>25-Nov-18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9B7A-DD84-41E4-9964-DB4C0FA31BBE}" type="datetime1">
              <a:rPr lang="en-US" smtClean="0"/>
              <a:t>25-Nov-18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A8F-04ED-4881-ABD8-67A71ED03F42}" type="datetime1">
              <a:rPr lang="en-US" smtClean="0"/>
              <a:t>25-Nov-18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71E-B497-400D-834B-5DF8BE48F316}" type="datetime1">
              <a:rPr lang="en-US" smtClean="0"/>
              <a:t>25-Nov-18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8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45ED-DC61-426A-9C3E-B2DF6DD4D4CE}" type="datetime1">
              <a:rPr lang="en-US" smtClean="0"/>
              <a:t>25-Nov-18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310-8B3D-455B-BEA9-664000868F42}" type="datetime1">
              <a:rPr lang="en-US" smtClean="0"/>
              <a:t>25-Nov-18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6186-3604-453C-B56E-B549F8635C51}" type="datetime1">
              <a:rPr lang="en-US" smtClean="0"/>
              <a:t>25-Nov-18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9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EB712-3F68-4563-AB09-E80D7EF69BA0}" type="datetime1">
              <a:rPr lang="en-US" smtClean="0"/>
              <a:t>25-Nov-18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DC5BD-CBD4-4609-8492-80C153E88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5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amiz.com/c-programming/c-user-defined-functions" TargetMode="External"/><Relationship Id="rId2" Type="http://schemas.openxmlformats.org/officeDocument/2006/relationships/hyperlink" Target="http://stackoverflow.com/questions/18783482/what-is-global-variable-in-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 Program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17493" y="5105400"/>
            <a:ext cx="64008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Prof. </a:t>
            </a:r>
            <a:r>
              <a:rPr lang="en-US" sz="2800" b="1" dirty="0" err="1" smtClean="0">
                <a:solidFill>
                  <a:schemeClr val="tx1"/>
                </a:solidFill>
              </a:rPr>
              <a:t>Ravindra</a:t>
            </a:r>
            <a:r>
              <a:rPr lang="en-US" sz="2800" b="1" dirty="0" smtClean="0">
                <a:solidFill>
                  <a:schemeClr val="tx1"/>
                </a:solidFill>
              </a:rPr>
              <a:t> R. </a:t>
            </a:r>
            <a:r>
              <a:rPr lang="en-US" sz="2800" b="1" dirty="0" err="1" smtClean="0">
                <a:solidFill>
                  <a:schemeClr val="tx1"/>
                </a:solidFill>
              </a:rPr>
              <a:t>Patil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847305"/>
              </p:ext>
            </p:extLst>
          </p:nvPr>
        </p:nvGraphicFramePr>
        <p:xfrm>
          <a:off x="152400" y="457200"/>
          <a:ext cx="8763000" cy="1081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9670"/>
                <a:gridCol w="7273330"/>
              </a:tblGrid>
              <a:tr h="1081088">
                <a:tc>
                  <a:txBody>
                    <a:bodyPr/>
                    <a:lstStyle/>
                    <a:p>
                      <a:pPr marL="0" marR="0" indent="-571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50" dirty="0">
                          <a:effectLst/>
                        </a:rPr>
                        <a:t>S J P N Trust's</a:t>
                      </a:r>
                      <a:endParaRPr lang="en-US" sz="1100" kern="15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Hirasugar</a:t>
                      </a:r>
                      <a:r>
                        <a:rPr lang="en-US" sz="2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Institute of Technology, </a:t>
                      </a:r>
                      <a:r>
                        <a:rPr lang="en-US" sz="2400" kern="1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Nidasoshi</a:t>
                      </a:r>
                      <a:r>
                        <a:rPr lang="en-US" sz="2400" kern="1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Inculcating Values, Promoting Prosperity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Approved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 AICTE, Recognized by Govt. of Karnataka, Affiliated to VTU  </a:t>
                      </a:r>
                      <a:r>
                        <a:rPr lang="en-US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Belagavi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17" marR="62917" marT="0" marB="0" anchor="ctr"/>
                </a:tc>
              </a:tr>
            </a:tbl>
          </a:graphicData>
        </a:graphic>
      </p:graphicFrame>
      <p:pic>
        <p:nvPicPr>
          <p:cNvPr id="8" name="Picture 1" descr="Description: hi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33400"/>
            <a:ext cx="895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0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algorithm to find the Fibonacci series till term≤1000.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71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Declare variables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first_term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second_term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	   	  and temp.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variables  first_term←0 	     			   second_term←1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first_term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second_term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the steps until second_term≤1000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temp←second_term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second_term←second_term+first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first_term←temp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second_term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6: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concepts in a 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 programming language – Structured and disciplined approach to program design. </a:t>
            </a:r>
          </a:p>
          <a:p>
            <a:r>
              <a:rPr lang="en-US" dirty="0" smtClean="0"/>
              <a:t> C is developed by Dennis Ritchie </a:t>
            </a:r>
          </a:p>
          <a:p>
            <a:r>
              <a:rPr lang="en-US" dirty="0" smtClean="0"/>
              <a:t> C is a structured programming language </a:t>
            </a:r>
          </a:p>
          <a:p>
            <a:r>
              <a:rPr lang="en-US" dirty="0" smtClean="0"/>
              <a:t> C supports functions that enables easy maintainability of code, by breaking large file into smaller modules </a:t>
            </a:r>
          </a:p>
          <a:p>
            <a:r>
              <a:rPr lang="en-US" dirty="0" smtClean="0"/>
              <a:t> Comments in C provides easy readability</a:t>
            </a:r>
          </a:p>
          <a:p>
            <a:r>
              <a:rPr lang="en-US" dirty="0" smtClean="0"/>
              <a:t> C is a powerful language. </a:t>
            </a:r>
          </a:p>
          <a:p>
            <a:r>
              <a:rPr lang="en-US" dirty="0" smtClean="0"/>
              <a:t> C programs built from</a:t>
            </a:r>
          </a:p>
          <a:p>
            <a:pPr marL="0" indent="0">
              <a:buNone/>
            </a:pPr>
            <a:r>
              <a:rPr lang="en-US" dirty="0" smtClean="0"/>
              <a:t> 	Variable and type declarations </a:t>
            </a:r>
          </a:p>
          <a:p>
            <a:pPr marL="0" indent="0">
              <a:buNone/>
            </a:pPr>
            <a:r>
              <a:rPr lang="en-US" dirty="0" smtClean="0"/>
              <a:t> 	Functions</a:t>
            </a:r>
          </a:p>
          <a:p>
            <a:pPr marL="0" indent="0">
              <a:buNone/>
            </a:pPr>
            <a:r>
              <a:rPr lang="en-US" dirty="0" smtClean="0"/>
              <a:t> 	Statements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66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228600" y="152400"/>
            <a:ext cx="8839200" cy="6172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Section: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/*...*/ will be ignored by the compiler and it has been put to add additional comments in the program. So such lines are called comments in the program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Section: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program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 preprocessor command, which tells a C compiler to include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before going to actual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compilation.</a:t>
            </a:r>
          </a:p>
          <a:p>
            <a:pPr marL="0" indent="0" algn="just" fontAlgn="base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section defines all symbolic constants. A symbolic constant is a constant value given to a name which can't be changed in program. Example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#define PI 3.14</a:t>
            </a:r>
          </a:p>
          <a:p>
            <a:pPr marL="0" indent="0" algn="just" fontAlgn="base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global declaration section, 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global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variables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user defined functions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are declared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int add(int a, int b);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8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6172200"/>
          </a:xfrm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 Function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() function section is the most important section of any C program. The compiler start executing C program from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function. The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function is mandatory in C programming. It has two parts: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 Part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All the variables that are later used in the executable part are declared in this part.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Executable Part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This part contains the statements that are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executed by the compiler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Subprogram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subprogram section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contains all the user defined functions. A complete and fully functions C program can be written without use of user-defined function in C programming but the code maybe be redundant and inefficient if user-defined functions are not used for complex programs.</a:t>
            </a: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4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Example Program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57150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/* This is the very simple C program to print add tow numbers*/  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is documentation section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section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#define x 20          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section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add(int, int); //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golobal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declaration section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 main()             //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main() function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{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int a=2,b=3;      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 part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clrscr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add(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executable part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oid add(int p, int q) 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subprogram section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int c;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 = p + q: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(“The result is %d”, c);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return 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2209800" y="29718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21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LANGUAGE TOKENS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715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actually tokens? 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smallest individual units in a C program are known as tokens. In a C source program, the basic element recognized by the compiler is the "token." A token is source-program text that the compiler does not break down into component elements.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TOKEN TYPES IN ‘C’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has 6 different types of tokens viz.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.Keywords [e.g. float, int, while]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2.Identifiers [e.g. main, amount]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3.Constants [e.g. -25.6, 100]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4.Strings [e.g. “SMIT”, “year”] 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.Special Symbols [e.g. {, }, [, ] ]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6.Operators [e.g. +, -, *]</a:t>
            </a:r>
          </a:p>
          <a:p>
            <a:pPr marL="0" indent="0" algn="just">
              <a:buNone/>
            </a:pPr>
            <a:r>
              <a:rPr lang="en-US" sz="2800" b="1" dirty="0" smtClean="0"/>
              <a:t>C programs are written using these tokens and the general syntax.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4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KEYWORDS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9067800" cy="5516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"Keywords" are words that have special meaning to the C compiler. Their meaning cannot be changed at any instance. Serve as basic building blocks for program statements. All keywords are written in only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lowercase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Kewords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/>
              <a:t> void, volatile, while, long, register, return, short, signed, </a:t>
            </a:r>
            <a:r>
              <a:rPr lang="en-US" sz="2800" dirty="0" err="1" smtClean="0"/>
              <a:t>sizeof</a:t>
            </a:r>
            <a:r>
              <a:rPr lang="en-US" sz="2800" dirty="0" smtClean="0"/>
              <a:t>, static, </a:t>
            </a:r>
            <a:r>
              <a:rPr lang="en-US" sz="2800" dirty="0" err="1" smtClean="0"/>
              <a:t>struct</a:t>
            </a:r>
            <a:r>
              <a:rPr lang="en-US" sz="2800" dirty="0" smtClean="0"/>
              <a:t>, int, double, else, enum, </a:t>
            </a:r>
            <a:r>
              <a:rPr lang="en-US" sz="2800" dirty="0" err="1" smtClean="0"/>
              <a:t>etern</a:t>
            </a:r>
            <a:r>
              <a:rPr lang="en-US" sz="2800" dirty="0" smtClean="0"/>
              <a:t>, float, for, goto ,if, auto, switch, </a:t>
            </a:r>
            <a:r>
              <a:rPr lang="en-US" sz="2800" dirty="0" err="1" smtClean="0"/>
              <a:t>typedef</a:t>
            </a:r>
            <a:r>
              <a:rPr lang="en-US" sz="2800" dirty="0" smtClean="0"/>
              <a:t>, union ,unsigned, break, case</a:t>
            </a:r>
            <a:r>
              <a:rPr lang="en-US" sz="2800" smtClean="0"/>
              <a:t>, char, </a:t>
            </a:r>
            <a:r>
              <a:rPr lang="en-US" sz="2800" dirty="0" err="1" smtClean="0"/>
              <a:t>const</a:t>
            </a:r>
            <a:r>
              <a:rPr lang="en-US" sz="2800" dirty="0" smtClean="0"/>
              <a:t>, continue, default, do, unsigned.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7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440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Identifiers are names for entities in a C program, such as variables, arrays, functions, structures,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labels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/>
              <a:t>Rules for constructing identifiers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/>
              <a:t>1.Cannot </a:t>
            </a:r>
            <a:r>
              <a:rPr lang="en-US" sz="2800" dirty="0"/>
              <a:t>use C keywords as identifiers</a:t>
            </a:r>
          </a:p>
          <a:p>
            <a:pPr marL="0" indent="0">
              <a:buNone/>
            </a:pPr>
            <a:r>
              <a:rPr lang="en-US" sz="2800" dirty="0" smtClean="0"/>
              <a:t>2.Must </a:t>
            </a:r>
            <a:r>
              <a:rPr lang="en-US" sz="2800" dirty="0"/>
              <a:t>begin with alpha character or _, followed by alpha,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numeric</a:t>
            </a:r>
            <a:r>
              <a:rPr lang="en-US" sz="2800" dirty="0"/>
              <a:t>, or _</a:t>
            </a:r>
          </a:p>
          <a:p>
            <a:pPr marL="0" indent="0">
              <a:buNone/>
            </a:pPr>
            <a:r>
              <a:rPr lang="en-US" sz="2800" dirty="0" smtClean="0"/>
              <a:t>3.Must </a:t>
            </a:r>
            <a:r>
              <a:rPr lang="en-US" sz="2800" dirty="0"/>
              <a:t>consist of only letters, digits or underscore ( _ ).</a:t>
            </a:r>
          </a:p>
          <a:p>
            <a:pPr marL="0" indent="0">
              <a:buNone/>
            </a:pPr>
            <a:r>
              <a:rPr lang="en-US" sz="2800" dirty="0" smtClean="0"/>
              <a:t>4.Only </a:t>
            </a:r>
            <a:r>
              <a:rPr lang="en-US" sz="2800" dirty="0"/>
              <a:t>first 31 characters are significant.</a:t>
            </a:r>
          </a:p>
          <a:p>
            <a:pPr marL="0" indent="0">
              <a:buNone/>
            </a:pPr>
            <a:r>
              <a:rPr lang="en-US" sz="2800" dirty="0" smtClean="0"/>
              <a:t>5. </a:t>
            </a:r>
            <a:r>
              <a:rPr lang="en-US" sz="2800" dirty="0"/>
              <a:t>Must NOT contain spaces </a:t>
            </a:r>
            <a:r>
              <a:rPr lang="en-US" sz="2800" dirty="0" smtClean="0"/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VALIDITY OF IDENTIFIERS (EXAMPLES)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5791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dirty="0"/>
              <a:t>a. </a:t>
            </a:r>
            <a:r>
              <a:rPr lang="en-US" sz="3400" b="1" dirty="0"/>
              <a:t>record1</a:t>
            </a:r>
            <a:r>
              <a:rPr lang="en-US" sz="3400" dirty="0"/>
              <a:t> =&gt; Valid</a:t>
            </a:r>
          </a:p>
          <a:p>
            <a:pPr marL="0" indent="0">
              <a:buNone/>
            </a:pPr>
            <a:r>
              <a:rPr lang="en-US" sz="3400" dirty="0"/>
              <a:t>b. </a:t>
            </a:r>
            <a:r>
              <a:rPr lang="en-US" sz="3400" b="1" dirty="0"/>
              <a:t>1record</a:t>
            </a:r>
            <a:r>
              <a:rPr lang="en-US" sz="3400" dirty="0"/>
              <a:t> =&gt; Invalid Identifier name must start with alphabets</a:t>
            </a:r>
          </a:p>
          <a:p>
            <a:pPr marL="0" indent="0">
              <a:buNone/>
            </a:pPr>
            <a:r>
              <a:rPr lang="en-US" sz="3400" dirty="0"/>
              <a:t>c. </a:t>
            </a:r>
            <a:r>
              <a:rPr lang="en-US" sz="3400" b="1" dirty="0"/>
              <a:t>file_3</a:t>
            </a:r>
            <a:r>
              <a:rPr lang="en-US" sz="3400" dirty="0"/>
              <a:t> =&gt; Valid</a:t>
            </a:r>
          </a:p>
          <a:p>
            <a:pPr marL="0" indent="0">
              <a:buNone/>
            </a:pPr>
            <a:r>
              <a:rPr lang="en-US" sz="3400" dirty="0"/>
              <a:t>d. </a:t>
            </a:r>
            <a:r>
              <a:rPr lang="en-US" sz="3400" b="1" dirty="0"/>
              <a:t>return</a:t>
            </a:r>
            <a:r>
              <a:rPr lang="en-US" sz="3400" dirty="0"/>
              <a:t> =&gt; Invalid Keywords cannot be used as identifiers</a:t>
            </a:r>
          </a:p>
          <a:p>
            <a:pPr marL="0" indent="0">
              <a:buNone/>
            </a:pPr>
            <a:r>
              <a:rPr lang="en-US" sz="3400" dirty="0"/>
              <a:t>e. </a:t>
            </a:r>
            <a:r>
              <a:rPr lang="en-US" sz="3400" b="1" dirty="0"/>
              <a:t>#tax </a:t>
            </a:r>
            <a:r>
              <a:rPr lang="en-US" sz="3400" dirty="0"/>
              <a:t>=&gt; Invalid Identifier should not contain any special symbols except </a:t>
            </a:r>
            <a:r>
              <a:rPr lang="en-US" sz="3400" dirty="0" smtClean="0"/>
              <a:t>	underscore </a:t>
            </a:r>
            <a:r>
              <a:rPr lang="en-US" sz="3400" dirty="0"/>
              <a:t>(_) symbol.</a:t>
            </a:r>
          </a:p>
          <a:p>
            <a:pPr marL="0" indent="0">
              <a:buNone/>
            </a:pPr>
            <a:r>
              <a:rPr lang="en-US" sz="3400" dirty="0"/>
              <a:t>f. </a:t>
            </a:r>
            <a:r>
              <a:rPr lang="en-US" sz="3400" b="1" dirty="0"/>
              <a:t>name</a:t>
            </a:r>
            <a:r>
              <a:rPr lang="en-US" sz="3400" dirty="0"/>
              <a:t> =&gt; Valid</a:t>
            </a:r>
          </a:p>
          <a:p>
            <a:pPr marL="0" indent="0">
              <a:buNone/>
            </a:pPr>
            <a:r>
              <a:rPr lang="en-US" sz="3400" dirty="0"/>
              <a:t>g. </a:t>
            </a:r>
            <a:r>
              <a:rPr lang="en-US" sz="3400" b="1" dirty="0"/>
              <a:t>goto</a:t>
            </a:r>
            <a:r>
              <a:rPr lang="en-US" sz="3400" dirty="0"/>
              <a:t> =&gt;  Invalid It is a keyword and cannot be used as identifier.</a:t>
            </a:r>
          </a:p>
          <a:p>
            <a:pPr marL="0" indent="0">
              <a:buNone/>
            </a:pPr>
            <a:r>
              <a:rPr lang="en-US" sz="3400" dirty="0"/>
              <a:t>h. </a:t>
            </a:r>
            <a:r>
              <a:rPr lang="en-US" sz="3400" b="1" dirty="0"/>
              <a:t>name and address </a:t>
            </a:r>
            <a:r>
              <a:rPr lang="en-US" sz="3400" dirty="0"/>
              <a:t>=&gt;  Invalid No white spaces are permitted in name of </a:t>
            </a:r>
            <a:r>
              <a:rPr lang="en-US" sz="3400" dirty="0" smtClean="0"/>
              <a:t>	identifier</a:t>
            </a:r>
            <a:r>
              <a:rPr lang="en-US" sz="3400" dirty="0"/>
              <a:t>.</a:t>
            </a:r>
          </a:p>
          <a:p>
            <a:pPr marL="0" indent="0">
              <a:buNone/>
            </a:pPr>
            <a:r>
              <a:rPr lang="en-US" sz="3400" dirty="0" err="1"/>
              <a:t>i</a:t>
            </a:r>
            <a:r>
              <a:rPr lang="en-US" sz="3400" dirty="0"/>
              <a:t>. </a:t>
            </a:r>
            <a:r>
              <a:rPr lang="en-US" sz="3400" b="1" dirty="0"/>
              <a:t>name-and-address</a:t>
            </a:r>
            <a:r>
              <a:rPr lang="en-US" sz="3400" dirty="0"/>
              <a:t> =&gt;  Invalid Identifier should not contain any special </a:t>
            </a:r>
            <a:r>
              <a:rPr lang="en-US" sz="3400" dirty="0" smtClean="0"/>
              <a:t>	symbols </a:t>
            </a:r>
            <a:r>
              <a:rPr lang="en-US" sz="3400" dirty="0"/>
              <a:t>except underscore (_) symbol.</a:t>
            </a:r>
          </a:p>
          <a:p>
            <a:pPr marL="0" indent="0">
              <a:buNone/>
            </a:pPr>
            <a:r>
              <a:rPr lang="en-US" sz="3400" dirty="0"/>
              <a:t>j. </a:t>
            </a:r>
            <a:r>
              <a:rPr lang="en-US" sz="3400" b="1" dirty="0"/>
              <a:t>123-45-6789</a:t>
            </a:r>
            <a:r>
              <a:rPr lang="en-US" sz="3400" dirty="0"/>
              <a:t>  =&gt;  Invalid Identifier should not contain any special symbols </a:t>
            </a:r>
            <a:r>
              <a:rPr lang="en-US" sz="3400" dirty="0" smtClean="0"/>
              <a:t>	except </a:t>
            </a:r>
            <a:r>
              <a:rPr lang="en-US" sz="3400" dirty="0"/>
              <a:t>underscore (_) symbol. And also identifier name must start </a:t>
            </a:r>
            <a:r>
              <a:rPr lang="en-US" sz="3400" dirty="0" smtClean="0"/>
              <a:t>	with </a:t>
            </a:r>
            <a:r>
              <a:rPr lang="en-US" sz="3400" dirty="0"/>
              <a:t>alphabet.</a:t>
            </a:r>
          </a:p>
          <a:p>
            <a:pPr marL="0" indent="0">
              <a:buNone/>
            </a:pPr>
            <a:r>
              <a:rPr lang="en-US" sz="3400" dirty="0"/>
              <a:t>k. </a:t>
            </a:r>
            <a:r>
              <a:rPr lang="en-US" sz="3400" b="1" dirty="0"/>
              <a:t>void</a:t>
            </a:r>
            <a:r>
              <a:rPr lang="en-US" sz="3400" dirty="0"/>
              <a:t> =&gt;  Invalid It is a keyword and cannot be used as identifier.</a:t>
            </a:r>
          </a:p>
          <a:p>
            <a:pPr marL="0" indent="0">
              <a:buNone/>
            </a:pPr>
            <a:r>
              <a:rPr lang="en-US" sz="3400" dirty="0"/>
              <a:t>l. </a:t>
            </a:r>
            <a:r>
              <a:rPr lang="en-US" sz="3400" b="1" dirty="0"/>
              <a:t>name_address</a:t>
            </a:r>
            <a:r>
              <a:rPr lang="en-US" sz="3400" dirty="0"/>
              <a:t> =&gt; Valid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9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1"/>
            <a:ext cx="8915400" cy="1142999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Define Pseudocode. Write a pseudocode to find sum and average of given </a:t>
            </a:r>
            <a:r>
              <a:rPr lang="en-US" sz="1600" dirty="0" smtClean="0">
                <a:latin typeface="Arial Black" panose="020B0A04020102020204" pitchFamily="34" charset="0"/>
              </a:rPr>
              <a:t>two </a:t>
            </a:r>
            <a:r>
              <a:rPr lang="en-US" sz="1600" dirty="0">
                <a:latin typeface="Arial Black" panose="020B0A04020102020204" pitchFamily="34" charset="0"/>
              </a:rPr>
              <a:t>numbers.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Pseudocode: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Pseudocode is an informal way of programming description that does not require any strict programming language syntax or underlying technology considerations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Solution: </a:t>
            </a:r>
          </a:p>
          <a:p>
            <a:pPr algn="l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Begin </a:t>
            </a:r>
          </a:p>
          <a:p>
            <a:pPr algn="l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WRITE “Please enter two numbers to add”</a:t>
            </a:r>
          </a:p>
          <a:p>
            <a:pPr algn="l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 READ num1</a:t>
            </a:r>
          </a:p>
          <a:p>
            <a:pPr algn="l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 READ num2</a:t>
            </a:r>
          </a:p>
          <a:p>
            <a:pPr algn="l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 Sum = num1+num2</a:t>
            </a:r>
          </a:p>
          <a:p>
            <a:pPr algn="l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Avg</a:t>
            </a:r>
            <a:r>
              <a:rPr lang="en-US" i="1" dirty="0" smtClean="0">
                <a:solidFill>
                  <a:schemeClr val="tx1"/>
                </a:solidFill>
              </a:rPr>
              <a:t> = Sum/2 </a:t>
            </a:r>
          </a:p>
          <a:p>
            <a:pPr algn="l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WRITE Sum, </a:t>
            </a:r>
            <a:r>
              <a:rPr lang="en-US" i="1" dirty="0" err="1" smtClean="0">
                <a:solidFill>
                  <a:schemeClr val="tx1"/>
                </a:solidFill>
              </a:rPr>
              <a:t>Avg</a:t>
            </a:r>
            <a:endParaRPr lang="en-US" i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between Keywords words and identifiers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599332"/>
              </p:ext>
            </p:extLst>
          </p:nvPr>
        </p:nvGraphicFramePr>
        <p:xfrm>
          <a:off x="533400" y="914402"/>
          <a:ext cx="8229600" cy="457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5798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  </a:t>
                      </a:r>
                      <a:r>
                        <a:rPr lang="en-US" b="1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Keywords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  </a:t>
                      </a:r>
                      <a:r>
                        <a:rPr lang="en-US" b="1" i="0" dirty="0" smtClean="0">
                          <a:solidFill>
                            <a:srgbClr val="660000"/>
                          </a:solidFill>
                          <a:effectLst/>
                          <a:latin typeface="Arial"/>
                        </a:rPr>
                        <a:t>Identifiers</a:t>
                      </a:r>
                      <a:r>
                        <a:rPr lang="en-US" b="0" i="0" dirty="0" smtClean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                                                                                      </a:t>
                      </a:r>
                      <a:endParaRPr lang="en-US" dirty="0"/>
                    </a:p>
                  </a:txBody>
                  <a:tcPr/>
                </a:tc>
              </a:tr>
              <a:tr h="674874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Predefined-word  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User-defined word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4874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 be written in lowercase only  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 written in lowercase and uppercase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4874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Has fixed meaning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 be meaningful in the program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64851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Whose meaning has already been explained to the C compiler  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Whose meaning not explained to the C compiler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4874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Used only for it intended purpose 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Used for required purpose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7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 are the fixed values that do not change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execution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program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100" b="1" i="1" dirty="0" smtClean="0"/>
              <a:t>1. Integer Constants</a:t>
            </a:r>
          </a:p>
          <a:p>
            <a:pPr marL="0" indent="0" algn="just">
              <a:buNone/>
            </a:pPr>
            <a:r>
              <a:rPr lang="en-US" sz="3100" dirty="0" smtClean="0"/>
              <a:t> Refers to sequence of digits such as decimal integer, octal integer and</a:t>
            </a:r>
          </a:p>
          <a:p>
            <a:pPr marL="0" indent="0" algn="just">
              <a:buNone/>
            </a:pPr>
            <a:r>
              <a:rPr lang="en-US" sz="3100" dirty="0" smtClean="0"/>
              <a:t>hexadecimal </a:t>
            </a:r>
            <a:r>
              <a:rPr lang="en-US" sz="3100" dirty="0"/>
              <a:t>integer.</a:t>
            </a:r>
          </a:p>
          <a:p>
            <a:pPr marL="0" indent="0" algn="just">
              <a:buNone/>
            </a:pPr>
            <a:r>
              <a:rPr lang="en-US" sz="3100" dirty="0" smtClean="0"/>
              <a:t> </a:t>
            </a:r>
            <a:r>
              <a:rPr lang="en-US" sz="3100" dirty="0"/>
              <a:t>Some of the examples are 112, 0551, 56579u, 0X2 etc.</a:t>
            </a:r>
          </a:p>
          <a:p>
            <a:pPr marL="0" indent="0" algn="just">
              <a:buNone/>
            </a:pPr>
            <a:r>
              <a:rPr lang="en-US" sz="3100" b="1" dirty="0" smtClean="0"/>
              <a:t>2. </a:t>
            </a:r>
            <a:r>
              <a:rPr lang="en-US" sz="3100" b="1" i="1" dirty="0"/>
              <a:t>Real Constants</a:t>
            </a:r>
          </a:p>
          <a:p>
            <a:pPr marL="0" indent="0" algn="just">
              <a:buNone/>
            </a:pPr>
            <a:r>
              <a:rPr lang="en-US" sz="3100" dirty="0" smtClean="0"/>
              <a:t>The </a:t>
            </a:r>
            <a:r>
              <a:rPr lang="en-US" sz="3100" dirty="0"/>
              <a:t>floating point constants such as 0.0083, -0.78, +67.89 </a:t>
            </a:r>
            <a:r>
              <a:rPr lang="en-US" sz="3100" dirty="0" smtClean="0"/>
              <a:t>etc.</a:t>
            </a:r>
          </a:p>
          <a:p>
            <a:pPr marL="0" indent="0" algn="just">
              <a:buNone/>
            </a:pPr>
            <a:r>
              <a:rPr lang="en-US" sz="3100" b="1" i="1" dirty="0" smtClean="0"/>
              <a:t>3.Single </a:t>
            </a:r>
            <a:r>
              <a:rPr lang="en-US" sz="3100" b="1" i="1" dirty="0"/>
              <a:t>Character Constants</a:t>
            </a:r>
          </a:p>
          <a:p>
            <a:pPr marL="0" indent="0" algn="just">
              <a:buNone/>
            </a:pPr>
            <a:r>
              <a:rPr lang="en-US" sz="3100" dirty="0" smtClean="0"/>
              <a:t> </a:t>
            </a:r>
            <a:r>
              <a:rPr lang="en-US" sz="3100" dirty="0"/>
              <a:t>A single char </a:t>
            </a:r>
            <a:r>
              <a:rPr lang="en-US" sz="3100" dirty="0" smtClean="0"/>
              <a:t>constant </a:t>
            </a:r>
            <a:r>
              <a:rPr lang="en-US" sz="3100" dirty="0"/>
              <a:t>contains a single character enclosed within pair of </a:t>
            </a:r>
            <a:r>
              <a:rPr lang="en-US" sz="3100" i="1" dirty="0" smtClean="0"/>
              <a:t>single quotes </a:t>
            </a:r>
            <a:r>
              <a:rPr lang="en-US" sz="3100" dirty="0"/>
              <a:t>[ ‘ ’ ]. For example, ‘8’, ‘a’ , ‘</a:t>
            </a:r>
            <a:r>
              <a:rPr lang="en-US" sz="3100" dirty="0" err="1"/>
              <a:t>i</a:t>
            </a:r>
            <a:r>
              <a:rPr lang="en-US" sz="3100" dirty="0"/>
              <a:t>’ etc.</a:t>
            </a:r>
          </a:p>
          <a:p>
            <a:pPr marL="0" indent="0" algn="just">
              <a:buNone/>
            </a:pPr>
            <a:r>
              <a:rPr lang="en-US" sz="3100" b="1" dirty="0" smtClean="0"/>
              <a:t>4.</a:t>
            </a:r>
            <a:r>
              <a:rPr lang="en-US" sz="3100" b="1" i="1" dirty="0" smtClean="0"/>
              <a:t>String Constants</a:t>
            </a:r>
          </a:p>
          <a:p>
            <a:pPr marL="0" indent="0" algn="just">
              <a:buNone/>
            </a:pPr>
            <a:r>
              <a:rPr lang="en-US" sz="3100" dirty="0" smtClean="0"/>
              <a:t> A string constant is a sequence of characters enclosed in double quotes </a:t>
            </a:r>
          </a:p>
          <a:p>
            <a:pPr marL="0" indent="0" algn="just">
              <a:buNone/>
            </a:pPr>
            <a:r>
              <a:rPr lang="en-US" sz="3100" dirty="0" smtClean="0"/>
              <a:t>[ “ ” ]; For </a:t>
            </a:r>
            <a:r>
              <a:rPr lang="en-US" sz="3100" dirty="0"/>
              <a:t>example, “</a:t>
            </a:r>
            <a:r>
              <a:rPr lang="en-US" sz="3100" dirty="0" smtClean="0"/>
              <a:t>0211”, </a:t>
            </a:r>
            <a:r>
              <a:rPr lang="en-US" sz="3100" dirty="0"/>
              <a:t>“Stack Overflow” etc.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81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6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Constants and variables must be declared before they can</a:t>
            </a:r>
          </a:p>
          <a:p>
            <a:pPr marL="0" indent="0" algn="just">
              <a:buNone/>
            </a:pPr>
            <a:r>
              <a:rPr lang="en-US" dirty="0" smtClean="0"/>
              <a:t>	be </a:t>
            </a:r>
            <a:r>
              <a:rPr lang="en-US" dirty="0"/>
              <a:t>used.</a:t>
            </a:r>
          </a:p>
          <a:p>
            <a:pPr algn="just"/>
            <a:r>
              <a:rPr lang="en-US" dirty="0" smtClean="0"/>
              <a:t>A </a:t>
            </a:r>
            <a:r>
              <a:rPr lang="en-US" dirty="0"/>
              <a:t>constant declaration specifies the type, the name and</a:t>
            </a:r>
          </a:p>
          <a:p>
            <a:pPr marL="0" indent="0" algn="just">
              <a:buNone/>
            </a:pPr>
            <a:r>
              <a:rPr lang="en-US" dirty="0" smtClean="0"/>
              <a:t>	the </a:t>
            </a:r>
            <a:r>
              <a:rPr lang="en-US" dirty="0"/>
              <a:t>value of the constant.</a:t>
            </a:r>
          </a:p>
          <a:p>
            <a:pPr algn="just"/>
            <a:r>
              <a:rPr lang="en-US" dirty="0" smtClean="0"/>
              <a:t>any </a:t>
            </a:r>
            <a:r>
              <a:rPr lang="en-US" dirty="0"/>
              <a:t>attempt to alter the value of a variable defined</a:t>
            </a:r>
          </a:p>
          <a:p>
            <a:pPr marL="0" indent="0" algn="just">
              <a:buNone/>
            </a:pPr>
            <a:r>
              <a:rPr lang="en-US" dirty="0" smtClean="0"/>
              <a:t>	as </a:t>
            </a:r>
            <a:r>
              <a:rPr lang="en-US" dirty="0"/>
              <a:t>constant results in an error message by the compiler</a:t>
            </a:r>
          </a:p>
          <a:p>
            <a:pPr algn="just"/>
            <a:r>
              <a:rPr lang="en-US" dirty="0" smtClean="0"/>
              <a:t>A </a:t>
            </a:r>
            <a:r>
              <a:rPr lang="en-US" dirty="0"/>
              <a:t>variable declaration specifies the type, the name and</a:t>
            </a:r>
          </a:p>
          <a:p>
            <a:pPr marL="0" indent="0" algn="just">
              <a:buNone/>
            </a:pPr>
            <a:r>
              <a:rPr lang="en-US" dirty="0" smtClean="0"/>
              <a:t>	possibly </a:t>
            </a:r>
            <a:r>
              <a:rPr lang="en-US" dirty="0"/>
              <a:t>the initial value of the variable.</a:t>
            </a:r>
          </a:p>
          <a:p>
            <a:pPr algn="just"/>
            <a:r>
              <a:rPr lang="en-US" dirty="0" smtClean="0"/>
              <a:t>When </a:t>
            </a:r>
            <a:r>
              <a:rPr lang="en-US" dirty="0"/>
              <a:t>you declare a constant or a variable, the compiler: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dirty="0"/>
              <a:t>Reserves a memory location in which to store the </a:t>
            </a:r>
            <a:r>
              <a:rPr lang="en-US" dirty="0" smtClean="0"/>
              <a:t>	value of </a:t>
            </a:r>
            <a:r>
              <a:rPr lang="en-US" dirty="0"/>
              <a:t>the constant or variable.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b="1" dirty="0" smtClean="0"/>
              <a:t>2</a:t>
            </a:r>
            <a:r>
              <a:rPr lang="en-US" b="1" dirty="0"/>
              <a:t>. </a:t>
            </a:r>
            <a:r>
              <a:rPr lang="en-US" dirty="0"/>
              <a:t>Associates the name of the constant or variable with</a:t>
            </a:r>
          </a:p>
          <a:p>
            <a:pPr marL="0" indent="0" algn="just">
              <a:buNone/>
            </a:pPr>
            <a:r>
              <a:rPr lang="en-US" dirty="0" smtClean="0"/>
              <a:t>	the </a:t>
            </a:r>
            <a:r>
              <a:rPr lang="en-US" dirty="0"/>
              <a:t>memory location.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3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VARIABLES IN 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3641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variable is a named location in a memory where a program can manipulate the data. This location is used to hold the value of the variable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endParaRPr lang="en-US" sz="28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en-US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 </a:t>
            </a:r>
            <a:r>
              <a:rPr lang="en-US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DECLARING </a:t>
            </a:r>
            <a:r>
              <a:rPr lang="en-US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VARIABLE:</a:t>
            </a:r>
          </a:p>
          <a:p>
            <a:pPr marL="0" indent="0" algn="just" fontAlgn="base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must begin with letter or underscore.</a:t>
            </a:r>
          </a:p>
          <a:p>
            <a:pPr marL="0" indent="0" algn="just" fontAlgn="base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case sensitive</a:t>
            </a:r>
          </a:p>
          <a:p>
            <a:pPr marL="0" indent="0" algn="just" fontAlgn="base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constructed with digits,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letters.</a:t>
            </a:r>
          </a:p>
          <a:p>
            <a:pPr marL="0" indent="0" algn="just" fontAlgn="base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symbols are allowed other than underscore.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a keyword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 and invalid variables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Valid Variables: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Invalided Variables: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72984"/>
              </p:ext>
            </p:extLst>
          </p:nvPr>
        </p:nvGraphicFramePr>
        <p:xfrm>
          <a:off x="685800" y="1600200"/>
          <a:ext cx="7334252" cy="1143000"/>
        </p:xfrm>
        <a:graphic>
          <a:graphicData uri="http://schemas.openxmlformats.org/drawingml/2006/table">
            <a:tbl>
              <a:tblPr/>
              <a:tblGrid>
                <a:gridCol w="1833563"/>
                <a:gridCol w="1833563"/>
                <a:gridCol w="1833563"/>
                <a:gridCol w="1833563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ctr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M_age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76408"/>
              </p:ext>
            </p:extLst>
          </p:nvPr>
        </p:nvGraphicFramePr>
        <p:xfrm>
          <a:off x="685800" y="4191000"/>
          <a:ext cx="7334252" cy="426720"/>
        </p:xfrm>
        <a:graphic>
          <a:graphicData uri="http://schemas.openxmlformats.org/drawingml/2006/table">
            <a:tbl>
              <a:tblPr/>
              <a:tblGrid>
                <a:gridCol w="1833563"/>
                <a:gridCol w="1833563"/>
                <a:gridCol w="1833563"/>
                <a:gridCol w="1833563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13th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(name)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%nm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04875" y="3649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66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562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using a variable, you must give the compiler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information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variable; i.e., you must declare it.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 statement includes the data type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variable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variable declarations: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length ;</a:t>
            </a:r>
          </a:p>
          <a:p>
            <a:pPr marL="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 area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/>
              <a:t>Variables are not automatically initialized. For example, after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declaration  </a:t>
            </a:r>
            <a:r>
              <a:rPr lang="en-US" sz="2800" b="1" dirty="0" smtClean="0"/>
              <a:t>int </a:t>
            </a:r>
            <a:r>
              <a:rPr lang="en-US" sz="2800" b="1" dirty="0"/>
              <a:t>sum;</a:t>
            </a:r>
          </a:p>
          <a:p>
            <a:pPr marL="0" indent="0">
              <a:buNone/>
            </a:pPr>
            <a:r>
              <a:rPr lang="en-US" sz="2800" dirty="0"/>
              <a:t>the value of the variable </a:t>
            </a:r>
            <a:r>
              <a:rPr lang="en-US" sz="2800" b="1" dirty="0"/>
              <a:t>sum </a:t>
            </a:r>
            <a:r>
              <a:rPr lang="en-US" sz="2800" dirty="0"/>
              <a:t>can be anything (garbage).</a:t>
            </a:r>
          </a:p>
          <a:p>
            <a:r>
              <a:rPr lang="en-US" sz="2800" dirty="0" smtClean="0"/>
              <a:t>Thus</a:t>
            </a:r>
            <a:r>
              <a:rPr lang="en-US" sz="2800" dirty="0"/>
              <a:t>, it is good practice to initialize variables when they are declared.</a:t>
            </a:r>
          </a:p>
          <a:p>
            <a:r>
              <a:rPr lang="en-US" sz="2800" dirty="0" smtClean="0"/>
              <a:t>Once </a:t>
            </a:r>
            <a:r>
              <a:rPr lang="en-US" sz="2800" dirty="0"/>
              <a:t>a value has been placed in a variable it stays there until the</a:t>
            </a:r>
          </a:p>
          <a:p>
            <a:pPr marL="0" indent="0">
              <a:buNone/>
            </a:pPr>
            <a:r>
              <a:rPr lang="en-US" sz="2800" dirty="0" smtClean="0"/>
              <a:t>     program </a:t>
            </a:r>
            <a:r>
              <a:rPr lang="en-US" sz="2800" dirty="0"/>
              <a:t>alters it.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33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TYPES IN ‘ANSI C’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Definition: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data type, in programming, is a classification that specifies which type of value a variable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has.</a:t>
            </a:r>
          </a:p>
          <a:p>
            <a:pPr marL="0" indent="0">
              <a:buNone/>
            </a:pPr>
            <a:r>
              <a:rPr lang="en-US" sz="2800" dirty="0"/>
              <a:t>There are three classes of data types here::</a:t>
            </a:r>
          </a:p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b="1" dirty="0"/>
              <a:t>Primitive data types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int</a:t>
            </a:r>
            <a:r>
              <a:rPr lang="en-US" sz="2800" dirty="0"/>
              <a:t>, float, double, char</a:t>
            </a:r>
          </a:p>
          <a:p>
            <a:pPr marL="0" indent="0">
              <a:buNone/>
            </a:pPr>
            <a:r>
              <a:rPr lang="en-US" sz="2800" b="1" dirty="0" smtClean="0"/>
              <a:t>2. Aggregate </a:t>
            </a:r>
            <a:r>
              <a:rPr lang="en-US" sz="2800" b="1" dirty="0"/>
              <a:t>OR derived data types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Arrays </a:t>
            </a:r>
            <a:r>
              <a:rPr lang="en-US" sz="2800" dirty="0"/>
              <a:t>come under this category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Arrays </a:t>
            </a:r>
            <a:r>
              <a:rPr lang="en-US" sz="2800" dirty="0"/>
              <a:t>can contain collection of int or float or char or </a:t>
            </a:r>
            <a:r>
              <a:rPr lang="en-US" sz="2800" dirty="0" smtClean="0"/>
              <a:t>	double </a:t>
            </a:r>
            <a:r>
              <a:rPr lang="en-US" sz="2800" dirty="0"/>
              <a:t>data</a:t>
            </a:r>
          </a:p>
          <a:p>
            <a:pPr marL="0" indent="0">
              <a:buNone/>
            </a:pPr>
            <a:r>
              <a:rPr lang="en-US" sz="2800" b="1" dirty="0" smtClean="0"/>
              <a:t>3. User </a:t>
            </a:r>
            <a:r>
              <a:rPr lang="en-US" sz="2800" b="1" dirty="0"/>
              <a:t>defined data types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Structures </a:t>
            </a:r>
            <a:r>
              <a:rPr lang="en-US" sz="2800" dirty="0"/>
              <a:t>and enum fall under this category.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25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5635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 compilers support four fundamental data types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075937"/>
              </p:ext>
            </p:extLst>
          </p:nvPr>
        </p:nvGraphicFramePr>
        <p:xfrm>
          <a:off x="533402" y="990599"/>
          <a:ext cx="8381997" cy="4946976"/>
        </p:xfrm>
        <a:graphic>
          <a:graphicData uri="http://schemas.openxmlformats.org/drawingml/2006/table">
            <a:tbl>
              <a:tblPr/>
              <a:tblGrid>
                <a:gridCol w="2793999"/>
                <a:gridCol w="2158999"/>
                <a:gridCol w="3428999"/>
              </a:tblGrid>
              <a:tr h="4494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 of values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3097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 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(Characters)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-128 to 127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single byte(8 bits) and can store one character type data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034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 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Integers (whole numbers)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-32768 to 32767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integer type is used to represent whole numbers within a specified range of values.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Floating point (real numbers)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3.4e-38 to 3.4e+38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single-precision floating point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53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b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(Double)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1.7e-308 to 1.7e+308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double-precision floating point</a:t>
                      </a:r>
                    </a:p>
                  </a:txBody>
                  <a:tcPr marL="70718" marR="70718" marT="70718" marB="7071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897563"/>
          </a:xfrm>
        </p:spPr>
        <p:txBody>
          <a:bodyPr>
            <a:normAutofit/>
          </a:bodyPr>
          <a:lstStyle/>
          <a:p>
            <a:r>
              <a:rPr lang="en-US" b="1" dirty="0" smtClean="0"/>
              <a:t>char- Character data Types </a:t>
            </a:r>
            <a:r>
              <a:rPr lang="en-US" b="1" dirty="0"/>
              <a:t>:</a:t>
            </a:r>
            <a:endParaRPr lang="en-US" dirty="0"/>
          </a:p>
          <a:p>
            <a:pPr marL="0" indent="0" algn="just">
              <a:buNone/>
            </a:pPr>
            <a:r>
              <a:rPr lang="en-US" sz="2800" dirty="0"/>
              <a:t>A single character can be defined as a character type data. Characters are usually stored in 8 bits of internal storage. The qualifier signed or unsigned may be explicitly applied to char. While unsigned chars have values between 0 and 255, signed chars have values from -128 to 127.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 value of character is stored in memory: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			letter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letter = 'C';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56564" y="48006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4481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7921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 OF CHARACTER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Variables of character type can </a:t>
            </a:r>
            <a:r>
              <a:rPr lang="en-US" dirty="0" smtClean="0"/>
              <a:t>be defined</a:t>
            </a:r>
            <a:r>
              <a:rPr lang="en-US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- On separate lines: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char </a:t>
            </a:r>
            <a:r>
              <a:rPr lang="en-US" dirty="0"/>
              <a:t>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- On the same line: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char </a:t>
            </a:r>
            <a:r>
              <a:rPr lang="en-US" dirty="0"/>
              <a:t>x, y</a:t>
            </a:r>
            <a:r>
              <a:rPr lang="en-US" dirty="0" smtClean="0"/>
              <a:t>;</a:t>
            </a:r>
          </a:p>
          <a:p>
            <a:r>
              <a:rPr lang="en-US" dirty="0" smtClean="0"/>
              <a:t>Declaration and initialization Examples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const</a:t>
            </a:r>
            <a:r>
              <a:rPr lang="en-US" b="1" dirty="0" smtClean="0"/>
              <a:t> </a:t>
            </a:r>
            <a:r>
              <a:rPr lang="en-US" b="1" dirty="0"/>
              <a:t>char star = '*';</a:t>
            </a:r>
          </a:p>
          <a:p>
            <a:pPr marL="0" indent="0">
              <a:buNone/>
            </a:pPr>
            <a:r>
              <a:rPr lang="en-US" b="1" dirty="0" smtClean="0"/>
              <a:t>	char </a:t>
            </a:r>
            <a:r>
              <a:rPr lang="en-US" b="1" dirty="0"/>
              <a:t>letter, one = '1';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5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Pseudocode that will take marks of physics, chemistry and math as input, calculates the average and displays output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Solution: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Begin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PRINT  “please enter marks of physics”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INPUT </a:t>
            </a:r>
            <a:r>
              <a:rPr lang="en-US" i="1" dirty="0" err="1" smtClean="0"/>
              <a:t>Phy_marks</a:t>
            </a:r>
            <a:r>
              <a:rPr lang="en-US" i="1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PRINT  “please enter marks of chemistry”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INPUT </a:t>
            </a:r>
            <a:r>
              <a:rPr lang="en-US" i="1" dirty="0" err="1" smtClean="0"/>
              <a:t>Chem_marks</a:t>
            </a:r>
            <a:r>
              <a:rPr lang="en-US" i="1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PRINT “please enter marks of </a:t>
            </a:r>
            <a:r>
              <a:rPr lang="en-US" i="1" dirty="0" err="1" smtClean="0"/>
              <a:t>maths</a:t>
            </a:r>
            <a:r>
              <a:rPr lang="en-US" i="1" dirty="0" smtClean="0"/>
              <a:t>”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INPUT </a:t>
            </a:r>
            <a:r>
              <a:rPr lang="en-US" i="1" dirty="0" err="1" smtClean="0"/>
              <a:t>math_marks</a:t>
            </a:r>
            <a:endParaRPr lang="en-US" i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 </a:t>
            </a:r>
            <a:r>
              <a:rPr lang="en-US" i="1" dirty="0" err="1" smtClean="0"/>
              <a:t>Avg</a:t>
            </a:r>
            <a:r>
              <a:rPr lang="en-US" i="1" dirty="0" smtClean="0"/>
              <a:t> = (</a:t>
            </a:r>
            <a:r>
              <a:rPr lang="en-US" i="1" dirty="0" err="1" smtClean="0"/>
              <a:t>Phy_marks</a:t>
            </a:r>
            <a:r>
              <a:rPr lang="en-US" i="1" dirty="0" smtClean="0"/>
              <a:t> + </a:t>
            </a:r>
            <a:r>
              <a:rPr lang="en-US" i="1" dirty="0" err="1" smtClean="0"/>
              <a:t>Chem_marks</a:t>
            </a:r>
            <a:r>
              <a:rPr lang="en-US" i="1" dirty="0" smtClean="0"/>
              <a:t> + </a:t>
            </a:r>
            <a:r>
              <a:rPr lang="en-US" i="1" dirty="0" err="1" smtClean="0"/>
              <a:t>math_marks</a:t>
            </a:r>
            <a:r>
              <a:rPr lang="en-US" i="1" dirty="0" smtClean="0"/>
              <a:t>)/3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PRINT </a:t>
            </a:r>
            <a:r>
              <a:rPr lang="en-US" i="1" dirty="0" err="1" smtClean="0"/>
              <a:t>Avg</a:t>
            </a:r>
            <a:endParaRPr lang="en-US" i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95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Integer data types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Integers are whole numbers that can have both positive and negative values but no decimal values. Example: 0, -5, 10</a:t>
            </a:r>
          </a:p>
          <a:p>
            <a:pPr algn="just"/>
            <a:r>
              <a:rPr lang="en-US" dirty="0"/>
              <a:t>In C programming, keyword </a:t>
            </a:r>
            <a:r>
              <a:rPr lang="en-US" b="1" dirty="0" err="1"/>
              <a:t>int</a:t>
            </a:r>
            <a:r>
              <a:rPr lang="en-US" dirty="0"/>
              <a:t> is used for declaring integer variable. For example: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b="1" i="1" dirty="0" err="1" smtClean="0"/>
              <a:t>int</a:t>
            </a:r>
            <a:r>
              <a:rPr lang="en-US" b="1" i="1" dirty="0" smtClean="0"/>
              <a:t> </a:t>
            </a:r>
            <a:r>
              <a:rPr lang="en-US" b="1" i="1" dirty="0"/>
              <a:t>id</a:t>
            </a:r>
            <a:r>
              <a:rPr lang="en-US" b="1" i="1" dirty="0" smtClean="0"/>
              <a:t>;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Here</a:t>
            </a:r>
            <a:r>
              <a:rPr lang="en-US" dirty="0"/>
              <a:t>, id is a variable of type integer.</a:t>
            </a:r>
          </a:p>
          <a:p>
            <a:pPr algn="just"/>
            <a:r>
              <a:rPr lang="en-US" dirty="0"/>
              <a:t>You can declare multiple variable at once in C programming. For example: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b="1" i="1" dirty="0" err="1" smtClean="0"/>
              <a:t>int</a:t>
            </a:r>
            <a:r>
              <a:rPr lang="en-US" b="1" i="1" dirty="0" smtClean="0"/>
              <a:t> </a:t>
            </a:r>
            <a:r>
              <a:rPr lang="en-US" b="1" i="1" dirty="0"/>
              <a:t>id, age</a:t>
            </a:r>
            <a:r>
              <a:rPr lang="en-US" b="1" i="1" dirty="0" smtClean="0"/>
              <a:t>;</a:t>
            </a:r>
          </a:p>
          <a:p>
            <a:pPr marL="0" indent="0" algn="just">
              <a:buNone/>
            </a:pPr>
            <a:r>
              <a:rPr lang="en-US" b="1" dirty="0"/>
              <a:t>The size of </a:t>
            </a:r>
            <a:r>
              <a:rPr lang="en-US" b="1" dirty="0" err="1"/>
              <a:t>int</a:t>
            </a:r>
            <a:r>
              <a:rPr lang="en-US" b="1" dirty="0"/>
              <a:t> is either 2 bytes(In older PC's) or 4 bytes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35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Floating types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486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dirty="0"/>
              <a:t>Floating type variables can hold real numbers such as: 2.34, -9.382, 5.0 etc. You can declare a floating point variable in C by using either float or double keyword. </a:t>
            </a: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For </a:t>
            </a:r>
            <a:r>
              <a:rPr lang="en-US" dirty="0"/>
              <a:t>example: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float </a:t>
            </a:r>
            <a:r>
              <a:rPr lang="en-US" b="1" dirty="0" err="1"/>
              <a:t>accountBalance</a:t>
            </a:r>
            <a:r>
              <a:rPr lang="en-US" b="1" dirty="0"/>
              <a:t>; </a:t>
            </a:r>
            <a:endParaRPr lang="en-US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b="1" dirty="0" smtClean="0"/>
              <a:t>double </a:t>
            </a:r>
            <a:r>
              <a:rPr lang="en-US" b="1" dirty="0" err="1"/>
              <a:t>bookPrice</a:t>
            </a:r>
            <a:r>
              <a:rPr lang="en-US" b="1" dirty="0" smtClean="0"/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/>
              <a:t>Here, both </a:t>
            </a:r>
            <a:r>
              <a:rPr lang="en-US" b="1" dirty="0" err="1"/>
              <a:t>accountBalance</a:t>
            </a:r>
            <a:r>
              <a:rPr lang="en-US" dirty="0"/>
              <a:t> and </a:t>
            </a:r>
            <a:r>
              <a:rPr lang="en-US" b="1" dirty="0" err="1"/>
              <a:t>bookPrice</a:t>
            </a:r>
            <a:r>
              <a:rPr lang="en-US" dirty="0"/>
              <a:t> are floating type variables.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4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float and double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562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 float (single precision float data type) is 4 bytes. And the size of double (double precision float data type) is 8 bytes. Floating point variables has a precision of 6 digits whereas the precision of double is 14 digits.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3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and range of Integer type on 16-bit machine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075289"/>
              </p:ext>
            </p:extLst>
          </p:nvPr>
        </p:nvGraphicFramePr>
        <p:xfrm>
          <a:off x="533399" y="1295398"/>
          <a:ext cx="8229600" cy="5029203"/>
        </p:xfrm>
        <a:graphic>
          <a:graphicData uri="http://schemas.openxmlformats.org/drawingml/2006/table">
            <a:tbl>
              <a:tblPr/>
              <a:tblGrid>
                <a:gridCol w="3429001"/>
                <a:gridCol w="1600200"/>
                <a:gridCol w="3200399"/>
              </a:tblGrid>
              <a:tr h="606973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smtClean="0">
                          <a:effectLst/>
                        </a:rPr>
                        <a:t>Type</a:t>
                      </a:r>
                      <a:endParaRPr lang="en-US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Size(bytes)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</a:rPr>
                        <a:t>Range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069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effectLst/>
                        </a:rPr>
                        <a:t>int</a:t>
                      </a:r>
                      <a:r>
                        <a:rPr lang="en-US" sz="2000" b="1" dirty="0">
                          <a:effectLst/>
                        </a:rPr>
                        <a:t> or signed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endParaRPr lang="en-US" sz="20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2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-32,768 to 32767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69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unsigned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endParaRPr lang="en-US" sz="20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2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0 to 65535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9716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short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r>
                        <a:rPr lang="en-US" sz="2000" b="1" dirty="0">
                          <a:effectLst/>
                        </a:rPr>
                        <a:t> or signed short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endParaRPr lang="en-US" sz="20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-128 to 127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69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unsigned short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endParaRPr lang="en-US" sz="20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0 to 255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9716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long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r>
                        <a:rPr lang="en-US" sz="2000" b="1" dirty="0">
                          <a:effectLst/>
                        </a:rPr>
                        <a:t> or signed long </a:t>
                      </a:r>
                      <a:r>
                        <a:rPr lang="en-US" sz="2000" b="1" dirty="0" err="1">
                          <a:effectLst/>
                        </a:rPr>
                        <a:t>int</a:t>
                      </a:r>
                      <a:endParaRPr lang="en-US" sz="2000" b="1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4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-2,147,483,648 to 2,147,483,647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697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unsigned long int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4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</a:rPr>
                        <a:t>0 to 4,294,967,295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5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Example addition of two numbers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#include&lt;</a:t>
            </a:r>
            <a:r>
              <a:rPr lang="en-US" dirty="0" err="1"/>
              <a:t>stdio.h</a:t>
            </a:r>
            <a:r>
              <a:rPr lang="en-US" dirty="0" smtClean="0"/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#</a:t>
            </a:r>
            <a:r>
              <a:rPr lang="en-US" dirty="0"/>
              <a:t>include&lt;</a:t>
            </a:r>
            <a:r>
              <a:rPr lang="en-US" dirty="0" err="1"/>
              <a:t>conio.h</a:t>
            </a:r>
            <a:r>
              <a:rPr lang="en-US" dirty="0" smtClean="0"/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void </a:t>
            </a:r>
            <a:r>
              <a:rPr lang="en-US" dirty="0"/>
              <a:t>main() 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{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a,b,sum</a:t>
            </a:r>
            <a:r>
              <a:rPr lang="en-US" dirty="0"/>
              <a:t>; </a:t>
            </a:r>
            <a:r>
              <a:rPr lang="en-US" i="1" dirty="0"/>
              <a:t>//variable </a:t>
            </a:r>
            <a:r>
              <a:rPr lang="en-US" i="1" dirty="0" smtClean="0"/>
              <a:t>declaration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/>
              <a:t>	</a:t>
            </a:r>
            <a:r>
              <a:rPr lang="en-US" dirty="0" smtClean="0"/>
              <a:t>a=10</a:t>
            </a:r>
            <a:r>
              <a:rPr lang="en-US" dirty="0"/>
              <a:t>; </a:t>
            </a:r>
            <a:r>
              <a:rPr lang="en-US" dirty="0" smtClean="0"/>
              <a:t>	</a:t>
            </a:r>
            <a:r>
              <a:rPr lang="en-US" i="1" dirty="0" smtClean="0"/>
              <a:t>//</a:t>
            </a:r>
            <a:r>
              <a:rPr lang="en-US" i="1" dirty="0"/>
              <a:t>variable definition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b=20</a:t>
            </a:r>
            <a:r>
              <a:rPr lang="en-US" dirty="0"/>
              <a:t>; </a:t>
            </a:r>
            <a:r>
              <a:rPr lang="en-US" dirty="0" smtClean="0"/>
              <a:t>	</a:t>
            </a:r>
            <a:r>
              <a:rPr lang="en-US" i="1" dirty="0" smtClean="0"/>
              <a:t>//</a:t>
            </a:r>
            <a:r>
              <a:rPr lang="en-US" i="1" dirty="0"/>
              <a:t>variable definition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sum=</a:t>
            </a:r>
            <a:r>
              <a:rPr lang="en-US" dirty="0" err="1" smtClean="0"/>
              <a:t>a+b</a:t>
            </a:r>
            <a:r>
              <a:rPr lang="en-US" dirty="0" smtClean="0"/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printf</a:t>
            </a:r>
            <a:r>
              <a:rPr lang="en-US" dirty="0"/>
              <a:t>("Sum is %</a:t>
            </a:r>
            <a:r>
              <a:rPr lang="en-US" dirty="0" err="1"/>
              <a:t>d",sum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getch</a:t>
            </a:r>
            <a:r>
              <a:rPr lang="en-US" dirty="0" smtClean="0"/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Variable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5165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variables declared can be initialized with the help of assignment operator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‘=’.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data_type  variable_name=constant/literal/expression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variable_name=constant/literal/expression;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a=10;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a=10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a=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variables can be initialized in a single statement by single value, for example, a=b=c=d=e=10;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Output (I/O)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715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any programming language input means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data into program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any programming language output means to display some data on screen, printer or in any file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I/O Functions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1.Formatted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2.Unformatted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84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rintf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- Formatted output function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21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(“format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string/ Conversion specifiers”,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arg1, arg2,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'format string' will contain the information that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specifiers replace the respective variable with its value.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arg1, arg2 are the output data items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/>
              <a:t>Example:</a:t>
            </a:r>
            <a:r>
              <a:rPr lang="en-US" sz="2800" dirty="0"/>
              <a:t> 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1.printf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(“Enter a value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:”);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	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char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[10]=“HIT”,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=‘A’;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 pi=3.1426;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("%d %s %f %c\n", dec, str, pi, ch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%d,%s,%f,%c are Convertion specifiers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67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()- Formatted input function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(“format string”, &amp;arg1, &amp;arg2,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 string consists of the conversion specifier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 can be variables or array name and represent the address of the variable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int 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avg;</a:t>
            </a:r>
            <a:b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float 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per;</a:t>
            </a:r>
            <a:b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char 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grade;</a:t>
            </a:r>
            <a:b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scanf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(“%d %f %c”,&amp;avg, &amp;per, &amp;grade):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7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format specifiers in C programming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394627"/>
              </p:ext>
            </p:extLst>
          </p:nvPr>
        </p:nvGraphicFramePr>
        <p:xfrm>
          <a:off x="76201" y="609599"/>
          <a:ext cx="8915401" cy="5791200"/>
        </p:xfrm>
        <a:graphic>
          <a:graphicData uri="http://schemas.openxmlformats.org/drawingml/2006/table">
            <a:tbl>
              <a:tblPr/>
              <a:tblGrid>
                <a:gridCol w="3022601"/>
                <a:gridCol w="2946400"/>
                <a:gridCol w="2946400"/>
              </a:tblGrid>
              <a:tr h="25687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 specifier</a:t>
                      </a:r>
                    </a:p>
                  </a:txBody>
                  <a:tcPr marL="52094" marR="52094" marT="16670" marB="16670" anchor="ctr">
                    <a:lnL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52094" marR="52094" marT="16670" marB="16670" anchor="ctr">
                    <a:lnL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Supported data types</a:t>
                      </a:r>
                    </a:p>
                  </a:txBody>
                  <a:tcPr marL="52094" marR="52094" marT="16670" marB="16670" anchor="ctr">
                    <a:lnL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58783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%c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char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3101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%d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Signed Integer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short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83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%e or %E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 notation of float values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%f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Floating point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83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%g or %G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Similar as %e or %E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%hi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Signed Integer(Short)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%hu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Integer(Short)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short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3101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4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Signed Integer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short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%l or %ld or %li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Signed Integer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%lf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Floating point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%Lf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Floating point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double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83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%lu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integer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int</a:t>
                      </a:r>
                      <a:b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long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%lli, %lld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Signed Integer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long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624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%llu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Integer</a:t>
                      </a: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unsigned long </a:t>
                      </a:r>
                      <a:r>
                        <a:rPr lang="en-US" sz="14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365" marR="34730" marT="6946" marB="6946" anchor="ctr">
                    <a:lnL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pseudocode that will take numbers input and add them while the input number is greater than or equal to 0. Print the final result.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831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Solution: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Begin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Total = 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WRITE “Input Number”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READ </a:t>
            </a:r>
            <a:r>
              <a:rPr lang="en-US" i="1" dirty="0" err="1" smtClean="0"/>
              <a:t>num</a:t>
            </a:r>
            <a:r>
              <a:rPr lang="en-US" i="1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WHILE </a:t>
            </a:r>
            <a:r>
              <a:rPr lang="en-US" i="1" dirty="0" err="1" smtClean="0"/>
              <a:t>num</a:t>
            </a:r>
            <a:r>
              <a:rPr lang="en-US" i="1" dirty="0" smtClean="0"/>
              <a:t>&gt;= 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DO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Total =Total + </a:t>
            </a:r>
            <a:r>
              <a:rPr lang="en-US" i="1" dirty="0" err="1" smtClean="0"/>
              <a:t>num</a:t>
            </a:r>
            <a:r>
              <a:rPr lang="en-US" i="1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READ </a:t>
            </a:r>
            <a:r>
              <a:rPr lang="en-US" i="1" dirty="0" err="1" smtClean="0"/>
              <a:t>num</a:t>
            </a:r>
            <a:endParaRPr lang="en-US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 ENDWHILE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WRITE “Total sum is:”, Total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Expressions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is a symbol that tells the compiler to perform specific mathematical or logical functions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Types:</a:t>
            </a:r>
          </a:p>
          <a:p>
            <a:pPr marL="0" indent="0">
              <a:buNone/>
            </a:pPr>
            <a:r>
              <a:rPr lang="en-US" sz="2800" dirty="0" smtClean="0"/>
              <a:t>1.Arithmetic </a:t>
            </a:r>
            <a:r>
              <a:rPr lang="en-US" sz="2800" dirty="0"/>
              <a:t>Operators (+, -, *, /, %)</a:t>
            </a:r>
          </a:p>
          <a:p>
            <a:pPr marL="0" indent="0">
              <a:buNone/>
            </a:pPr>
            <a:r>
              <a:rPr lang="en-US" sz="2800" dirty="0" smtClean="0"/>
              <a:t>2. </a:t>
            </a:r>
            <a:r>
              <a:rPr lang="en-US" sz="2800" dirty="0"/>
              <a:t>Relational Operators (&lt;, &gt;, &lt;=, &gt;=, ==, !=)</a:t>
            </a:r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/>
              <a:t>Logical Operators (&amp;&amp;, ||, !)</a:t>
            </a:r>
          </a:p>
          <a:p>
            <a:pPr marL="0" indent="0">
              <a:buNone/>
            </a:pPr>
            <a:r>
              <a:rPr lang="en-US" sz="2800" dirty="0" smtClean="0"/>
              <a:t>4. </a:t>
            </a:r>
            <a:r>
              <a:rPr lang="en-US" sz="2800" dirty="0"/>
              <a:t>Bitwise Operators (&amp;, |)</a:t>
            </a:r>
          </a:p>
          <a:p>
            <a:pPr marL="0" indent="0">
              <a:buNone/>
            </a:pPr>
            <a:r>
              <a:rPr lang="en-US" sz="2800" dirty="0" smtClean="0"/>
              <a:t>5. </a:t>
            </a:r>
            <a:r>
              <a:rPr lang="en-US" sz="2800" dirty="0"/>
              <a:t>Assignment Operators (=)</a:t>
            </a:r>
          </a:p>
          <a:p>
            <a:pPr marL="0" indent="0">
              <a:buNone/>
            </a:pPr>
            <a:r>
              <a:rPr lang="en-US" sz="2800" dirty="0" smtClean="0"/>
              <a:t>6. </a:t>
            </a:r>
            <a:r>
              <a:rPr lang="en-US" sz="2800" dirty="0"/>
              <a:t>Increment/Decrement Operators.</a:t>
            </a:r>
          </a:p>
          <a:p>
            <a:pPr marL="0" indent="0">
              <a:buNone/>
            </a:pPr>
            <a:r>
              <a:rPr lang="en-US" sz="2800" dirty="0" smtClean="0"/>
              <a:t>7 </a:t>
            </a:r>
            <a:r>
              <a:rPr lang="en-US" sz="2800" dirty="0"/>
              <a:t>Conditional Operators.</a:t>
            </a:r>
          </a:p>
          <a:p>
            <a:pPr marL="0" indent="0">
              <a:buNone/>
            </a:pPr>
            <a:r>
              <a:rPr lang="en-US" sz="2800" dirty="0" smtClean="0"/>
              <a:t>8. </a:t>
            </a:r>
            <a:r>
              <a:rPr lang="en-US" sz="2800" dirty="0"/>
              <a:t>Special operators.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29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6" y="990600"/>
            <a:ext cx="8346563" cy="439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129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Operators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29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relational operator compares two values of C </a:t>
            </a:r>
            <a:r>
              <a:rPr lang="en-US" dirty="0" smtClean="0"/>
              <a:t>built in </a:t>
            </a:r>
            <a:r>
              <a:rPr lang="en-US" dirty="0"/>
              <a:t>data types such as char, </a:t>
            </a:r>
            <a:r>
              <a:rPr lang="en-US" dirty="0" err="1"/>
              <a:t>int</a:t>
            </a:r>
            <a:r>
              <a:rPr lang="en-US" dirty="0"/>
              <a:t>, float</a:t>
            </a:r>
          </a:p>
          <a:p>
            <a:r>
              <a:rPr lang="en-US" dirty="0" smtClean="0"/>
              <a:t>Relational </a:t>
            </a:r>
            <a:r>
              <a:rPr lang="en-US" dirty="0"/>
              <a:t>operators return Boolean values:</a:t>
            </a:r>
          </a:p>
          <a:p>
            <a:pPr marL="0" indent="0">
              <a:buNone/>
            </a:pPr>
            <a:r>
              <a:rPr lang="en-US" b="1" dirty="0" smtClean="0"/>
              <a:t>	0 </a:t>
            </a:r>
            <a:r>
              <a:rPr lang="en-US" b="1" dirty="0"/>
              <a:t>if relation is FALSE</a:t>
            </a:r>
          </a:p>
          <a:p>
            <a:pPr marL="0" indent="0">
              <a:buNone/>
            </a:pPr>
            <a:r>
              <a:rPr lang="en-US" b="1" dirty="0" smtClean="0"/>
              <a:t>	1 </a:t>
            </a:r>
            <a:r>
              <a:rPr lang="en-US" b="1" dirty="0"/>
              <a:t>if relation is TRUE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x=44;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y=12;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x == y) // false... Returns 0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x &gt;= y) // true... Returns 1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x != y) // true ... Returns 1</a:t>
            </a:r>
          </a:p>
        </p:txBody>
      </p:sp>
    </p:spTree>
    <p:extLst>
      <p:ext uri="{BB962C8B-B14F-4D97-AF65-F5344CB8AC3E}">
        <p14:creationId xmlns:p14="http://schemas.microsoft.com/office/powerpoint/2010/main" val="2400802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Operators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to create compound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4549"/>
              </p:ext>
            </p:extLst>
          </p:nvPr>
        </p:nvGraphicFramePr>
        <p:xfrm>
          <a:off x="533400" y="1600200"/>
          <a:ext cx="8229601" cy="4525962"/>
        </p:xfrm>
        <a:graphic>
          <a:graphicData uri="http://schemas.openxmlformats.org/drawingml/2006/table">
            <a:tbl>
              <a:tblPr/>
              <a:tblGrid>
                <a:gridCol w="1199015"/>
                <a:gridCol w="4509930"/>
                <a:gridCol w="2520656"/>
              </a:tblGrid>
              <a:tr h="671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1971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&amp;&amp;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Logical AND operator. If both the operands are non-zero, then the condition becomes true.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&amp;&amp; B) is false.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1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||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Logical OR Operator. If any of the two operands is non-zero, then the condition becomes true.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|| B) is true.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Logical NOT Operator. It is used to reverse the logical state of its operand. If a condition is true, then Logical NOT operator will make it false.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!(A &amp;&amp; B) is true.</a:t>
                      </a:r>
                    </a:p>
                  </a:txBody>
                  <a:tcPr marL="72999" marR="72999" marT="72999" marB="7299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196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 OPERATORS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522393"/>
              </p:ext>
            </p:extLst>
          </p:nvPr>
        </p:nvGraphicFramePr>
        <p:xfrm>
          <a:off x="838200" y="685800"/>
          <a:ext cx="8000999" cy="5894379"/>
        </p:xfrm>
        <a:graphic>
          <a:graphicData uri="http://schemas.openxmlformats.org/drawingml/2006/table">
            <a:tbl>
              <a:tblPr/>
              <a:tblGrid>
                <a:gridCol w="1165708"/>
                <a:gridCol w="4384654"/>
                <a:gridCol w="2450637"/>
              </a:tblGrid>
              <a:tr h="4176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1047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assignment operator. Assigns values from right side operands to left side operand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= A + B will assign the value of A + B to C</a:t>
                      </a:r>
                    </a:p>
                  </a:txBody>
                  <a:tcPr marL="39425" marR="39425" marT="39425" marB="394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3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+=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 AND assignment operator. It adds the right operand to the left operand and assign the result to the left operand.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+= A is equivalent to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ctr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C + A</a:t>
                      </a:r>
                    </a:p>
                  </a:txBody>
                  <a:tcPr marL="39425" marR="39425" marT="39425" marB="394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3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-=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Subtract AND assignment operator. It subtracts the right operand from the left operand and assigns the result to the left operand.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-= A is equivalent to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ctr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C - A</a:t>
                      </a:r>
                    </a:p>
                  </a:txBody>
                  <a:tcPr marL="39425" marR="39425" marT="39425" marB="394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3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*=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Multiply AND assignment operator. It multiplies the right operand with the left operand and assigns the result to the left operand.</a:t>
                      </a:r>
                    </a:p>
                  </a:txBody>
                  <a:tcPr marL="39425" marR="39425" marT="39425" marB="394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*= A is equivalent to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ctr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C * A</a:t>
                      </a:r>
                    </a:p>
                  </a:txBody>
                  <a:tcPr marL="39425" marR="39425" marT="39425" marB="394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08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155811"/>
              </p:ext>
            </p:extLst>
          </p:nvPr>
        </p:nvGraphicFramePr>
        <p:xfrm>
          <a:off x="685802" y="533400"/>
          <a:ext cx="8153397" cy="5553245"/>
        </p:xfrm>
        <a:graphic>
          <a:graphicData uri="http://schemas.openxmlformats.org/drawingml/2006/table">
            <a:tbl>
              <a:tblPr/>
              <a:tblGrid>
                <a:gridCol w="1371598"/>
                <a:gridCol w="4267200"/>
                <a:gridCol w="2514599"/>
              </a:tblGrid>
              <a:tr h="21038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Divide AND assignment operator. It divides the left operand with the right operand and assigns the result to the left operand.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/= A is equivalent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</a:p>
                    <a:p>
                      <a:pPr fontAlgn="ctr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= C / A</a:t>
                      </a:r>
                    </a:p>
                  </a:txBody>
                  <a:tcPr marL="49845" marR="49845" marT="49845" marB="4984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%=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Modulus AND assignment operator. It takes modulus using two operands and assigns the result to the left operand.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%= A is equivalent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</a:p>
                    <a:p>
                      <a:pPr fontAlgn="ctr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= C % A</a:t>
                      </a:r>
                    </a:p>
                  </a:txBody>
                  <a:tcPr marL="49845" marR="49845" marT="49845" marB="4984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8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&lt;&lt;=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Left shift AND assignment operator.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&lt;&lt;= 2 is same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</a:p>
                    <a:p>
                      <a:pPr fontAlgn="t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= C &lt;&lt; 2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8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&gt;&gt;=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shift AND assignment operator.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&gt;&gt;= 2 is same as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C &gt;&gt; 2</a:t>
                      </a:r>
                    </a:p>
                  </a:txBody>
                  <a:tcPr marL="49845" marR="49845" marT="49845" marB="4984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68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INCREMENT/DECREMENT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3641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C, we have 2 very useful operators called the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decrement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 : ++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adds 1 to the operand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Decrement 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subtracts 1 from the operand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operators are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take the following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::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26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306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for ++ and –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++ and – – are unary operators; they require variable as </a:t>
            </a:r>
            <a:r>
              <a:rPr lang="en-US" dirty="0" smtClean="0"/>
              <a:t>their operands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When </a:t>
            </a:r>
            <a:r>
              <a:rPr lang="en-US" i="1" dirty="0"/>
              <a:t>postfix ++ (or </a:t>
            </a:r>
            <a:r>
              <a:rPr lang="en-US" dirty="0"/>
              <a:t>– –</a:t>
            </a:r>
            <a:r>
              <a:rPr lang="en-US" i="1" dirty="0"/>
              <a:t>) </a:t>
            </a:r>
            <a:r>
              <a:rPr lang="en-US" dirty="0"/>
              <a:t>is used with a variable in an exp., </a:t>
            </a:r>
            <a:r>
              <a:rPr lang="en-US" dirty="0" smtClean="0"/>
              <a:t>the expression </a:t>
            </a:r>
            <a:r>
              <a:rPr lang="en-US" dirty="0"/>
              <a:t>is evaluated first using the original value of </a:t>
            </a:r>
            <a:r>
              <a:rPr lang="en-US" dirty="0" smtClean="0"/>
              <a:t>the variable </a:t>
            </a:r>
            <a:r>
              <a:rPr lang="en-US" dirty="0"/>
              <a:t>and then the variable’s value is </a:t>
            </a:r>
            <a:r>
              <a:rPr lang="en-US" dirty="0" smtClean="0"/>
              <a:t>accordingly incremented </a:t>
            </a:r>
            <a:r>
              <a:rPr lang="en-US" dirty="0"/>
              <a:t>or decremented</a:t>
            </a:r>
            <a:r>
              <a:rPr lang="en-US" i="1" dirty="0"/>
              <a:t>.</a:t>
            </a:r>
          </a:p>
          <a:p>
            <a:r>
              <a:rPr lang="en-US" dirty="0" smtClean="0"/>
              <a:t>When </a:t>
            </a:r>
            <a:r>
              <a:rPr lang="en-US" i="1" dirty="0"/>
              <a:t>prefix ++ (or </a:t>
            </a:r>
            <a:r>
              <a:rPr lang="en-US" dirty="0"/>
              <a:t>– –</a:t>
            </a:r>
            <a:r>
              <a:rPr lang="en-US" i="1" dirty="0"/>
              <a:t>) </a:t>
            </a:r>
            <a:r>
              <a:rPr lang="en-US" dirty="0"/>
              <a:t>is used with a variable in an exp</a:t>
            </a:r>
            <a:r>
              <a:rPr lang="en-US" dirty="0" smtClean="0"/>
              <a:t>., firstly</a:t>
            </a:r>
            <a:r>
              <a:rPr lang="en-US" dirty="0"/>
              <a:t>, the variable’s value is accordingly incremented </a:t>
            </a:r>
            <a:r>
              <a:rPr lang="en-US" dirty="0" smtClean="0"/>
              <a:t>or decremented </a:t>
            </a:r>
            <a:r>
              <a:rPr lang="en-US" dirty="0"/>
              <a:t>and then the expression is evaluated using </a:t>
            </a:r>
            <a:r>
              <a:rPr lang="en-US" dirty="0" smtClean="0"/>
              <a:t>the new </a:t>
            </a:r>
            <a:r>
              <a:rPr lang="en-US" dirty="0"/>
              <a:t>value of the variable.</a:t>
            </a:r>
          </a:p>
          <a:p>
            <a:pPr marL="0" indent="0">
              <a:buNone/>
            </a:pPr>
            <a:r>
              <a:rPr lang="en-US" dirty="0"/>
              <a:t>• The precedence and associativity if ++ &amp; – – are </a:t>
            </a:r>
            <a:r>
              <a:rPr lang="en-US" dirty="0" smtClean="0"/>
              <a:t>same </a:t>
            </a:r>
            <a:r>
              <a:rPr lang="en-US" dirty="0"/>
              <a:t>as </a:t>
            </a:r>
            <a:r>
              <a:rPr lang="en-US" dirty="0" smtClean="0"/>
              <a:t>that of </a:t>
            </a:r>
            <a:r>
              <a:rPr lang="en-US" dirty="0"/>
              <a:t>unary + and unary –.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98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BITWISE OPERATORS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771880"/>
              </p:ext>
            </p:extLst>
          </p:nvPr>
        </p:nvGraphicFramePr>
        <p:xfrm>
          <a:off x="228600" y="838200"/>
          <a:ext cx="8763000" cy="5350778"/>
        </p:xfrm>
        <a:graphic>
          <a:graphicData uri="http://schemas.openxmlformats.org/drawingml/2006/table">
            <a:tbl>
              <a:tblPr/>
              <a:tblGrid>
                <a:gridCol w="1276728"/>
                <a:gridCol w="4590672"/>
                <a:gridCol w="2895600"/>
              </a:tblGrid>
              <a:tr h="5219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7262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AND Operator copies a bit to the result if it exists in both operands.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&amp; B) = 12, i.e., 0000 1100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OR Operator copies a bit if it exists in either operand.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| B) = 61, i.e., 0011 1101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XOR Operator copies the bit if it is set in one operand but not both.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^ B) = 49, i.e., 0011 0001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Ones Complement Operator is unary and has the effect of 'flipping' bits.</a:t>
                      </a:r>
                    </a:p>
                  </a:txBody>
                  <a:tcPr marL="48562" marR="48562" marT="48562" marB="4856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(~A ) = -61,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 1100 0011 in 2's complement form.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&lt;&lt;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Left Shift Operator. The left operands value is moved left by the number of bits specified by the right operand.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&lt;&lt; 2 = 240 i.e., 1111 0000</a:t>
                      </a:r>
                    </a:p>
                  </a:txBody>
                  <a:tcPr marL="48562" marR="48562" marT="48562" marB="4856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&gt;&gt;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Right Shift Operator. The left operands value is moved right by the number of bits specified by the right operand.</a:t>
                      </a:r>
                    </a:p>
                  </a:txBody>
                  <a:tcPr marL="48562" marR="48562" marT="48562" marB="48562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&gt;&gt; 2 = 15 i.e., 0000 1111</a:t>
                      </a:r>
                    </a:p>
                  </a:txBody>
                  <a:tcPr marL="48562" marR="48562" marT="48562" marB="4856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pseudocode that will take a number as input and tells whether a number is positive, negative or zero.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Solution: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Begin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WRITE “Enter a number”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READ </a:t>
            </a:r>
            <a:r>
              <a:rPr lang="en-US" i="1" dirty="0" err="1" smtClean="0"/>
              <a:t>num</a:t>
            </a:r>
            <a:r>
              <a:rPr lang="en-US" i="1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IF </a:t>
            </a:r>
            <a:r>
              <a:rPr lang="en-US" i="1" dirty="0" err="1" smtClean="0"/>
              <a:t>num</a:t>
            </a:r>
            <a:r>
              <a:rPr lang="en-US" i="1" dirty="0" smtClean="0"/>
              <a:t>&gt; 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THEN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WRITE “The number is positive”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ELSE IF </a:t>
            </a:r>
            <a:r>
              <a:rPr lang="en-US" i="1" dirty="0" err="1" smtClean="0"/>
              <a:t>num</a:t>
            </a:r>
            <a:r>
              <a:rPr lang="en-US" i="1" dirty="0" smtClean="0"/>
              <a:t> = 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THEN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WRITE “The number is zero”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ELSE WRITE “The number is negative”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ENDIF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ENDIF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41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7696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28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OPERATORS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2443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Conditional Operators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3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98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of Precedence &amp; Associativity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Precedence rule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operators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applied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Associativity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occurrences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are applied.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34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3836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a-b/3+c*2-1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a = 9, b =12, and c=3. 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9-4+3*2-1      (*)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9-4+6-1          (-)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5+6-1             (+)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 = 11-1	         (-)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x==10+15&amp;&amp;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y&lt;10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x=20 and y=5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20==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10+15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&amp;&amp;5&lt;10   (+)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20==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&amp;&amp;5&lt;10          (&lt;)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20==25&amp;&amp;1	     (==)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0&amp;&amp;1		     (&amp;&amp;)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02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</a:t>
            </a:r>
            <a:r>
              <a:rPr lang="pt-BR" dirty="0"/>
              <a:t>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a=(++a)+(++a)+(a++)+(a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++)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a=10</a:t>
            </a:r>
          </a:p>
          <a:p>
            <a:pPr marL="0" indent="0">
              <a:buNone/>
            </a:pPr>
            <a:r>
              <a:rPr lang="pt-BR" sz="2800" dirty="0"/>
              <a:t>a</a:t>
            </a:r>
            <a:r>
              <a:rPr lang="pt-BR" sz="2800" dirty="0" smtClean="0"/>
              <a:t> = </a:t>
            </a:r>
            <a:r>
              <a:rPr lang="pt-BR" sz="2800" dirty="0"/>
              <a:t>(++10)+(++a)+(a++)+(a++)</a:t>
            </a:r>
            <a:br>
              <a:rPr lang="pt-BR" sz="2800" dirty="0"/>
            </a:br>
            <a:r>
              <a:rPr lang="pt-BR" sz="2800" dirty="0"/>
              <a:t> </a:t>
            </a:r>
            <a:r>
              <a:rPr lang="pt-BR" sz="2800" dirty="0" smtClean="0"/>
              <a:t>  = </a:t>
            </a:r>
            <a:r>
              <a:rPr lang="pt-BR" sz="2800" dirty="0"/>
              <a:t>11+(++11)+(a++)+(a++)</a:t>
            </a:r>
            <a:br>
              <a:rPr lang="pt-BR" sz="2800" dirty="0"/>
            </a:br>
            <a:r>
              <a:rPr lang="pt-BR" sz="2800" dirty="0" smtClean="0"/>
              <a:t>   = </a:t>
            </a:r>
            <a:r>
              <a:rPr lang="pt-BR" sz="2800" dirty="0"/>
              <a:t>11+12 +(12++)+(a++)</a:t>
            </a:r>
            <a:br>
              <a:rPr lang="pt-BR" sz="2800" dirty="0"/>
            </a:br>
            <a:r>
              <a:rPr lang="pt-BR" sz="2800" dirty="0" smtClean="0"/>
              <a:t>   = </a:t>
            </a:r>
            <a:r>
              <a:rPr lang="pt-BR" sz="2800" dirty="0"/>
              <a:t>11+12+12+(13++)</a:t>
            </a:r>
            <a:br>
              <a:rPr lang="pt-BR" sz="2800" dirty="0"/>
            </a:br>
            <a:r>
              <a:rPr lang="pt-BR" sz="2800" dirty="0" smtClean="0"/>
              <a:t>   = </a:t>
            </a:r>
            <a:r>
              <a:rPr lang="pt-BR" sz="2800" dirty="0"/>
              <a:t>11+12+12+13</a:t>
            </a:r>
            <a:br>
              <a:rPr lang="pt-BR" sz="2800" dirty="0"/>
            </a:br>
            <a:r>
              <a:rPr lang="pt-BR" sz="2800" dirty="0" smtClean="0"/>
              <a:t>a = 48</a:t>
            </a:r>
          </a:p>
          <a:p>
            <a:pPr marL="0" indent="0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 a='a',b='b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'; 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ASCII a=97 b=98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c=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a&amp;b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 a=1100001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&amp; b=1100010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1100000=96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124200" y="50292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4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an algorithm. Write an algorithm to find the area and perimeter of a rectangle.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dirty="0" smtClean="0"/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step procedure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a given problem 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which (like a map or flowchart) will lead to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if followed correctly. Algorithms have a definite beginning and a definite end, and a finite number of steps.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 length as l, breadth as  b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 Area as  a=l*b 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Perimeter as p= 2(l + b)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a, 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0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algorithm to Convert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from Fahrenheit (℉) to Celsius (℃)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Solution: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Step 1: </a:t>
            </a:r>
            <a:r>
              <a:rPr lang="en-US" dirty="0" smtClean="0"/>
              <a:t>Start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Step 2: </a:t>
            </a:r>
            <a:r>
              <a:rPr lang="en-US" dirty="0"/>
              <a:t>Read temperature in </a:t>
            </a:r>
            <a:r>
              <a:rPr lang="en-US" dirty="0" smtClean="0"/>
              <a:t>Fahrenheit as F,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Step </a:t>
            </a:r>
            <a:r>
              <a:rPr lang="en-US" i="1" dirty="0" smtClean="0"/>
              <a:t>3: </a:t>
            </a:r>
            <a:r>
              <a:rPr lang="en-US" dirty="0"/>
              <a:t>Calculate temperature </a:t>
            </a:r>
            <a:r>
              <a:rPr lang="en-US" dirty="0" smtClean="0"/>
              <a:t>as 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C = 5/9</a:t>
            </a:r>
            <a:r>
              <a:rPr lang="en-US" dirty="0"/>
              <a:t>*(F-32),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Step </a:t>
            </a:r>
            <a:r>
              <a:rPr lang="en-US" i="1" dirty="0" smtClean="0"/>
              <a:t>4: </a:t>
            </a:r>
            <a:r>
              <a:rPr lang="en-US" dirty="0"/>
              <a:t>Print </a:t>
            </a:r>
            <a:r>
              <a:rPr lang="en-US" dirty="0" smtClean="0"/>
              <a:t>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Step 5: </a:t>
            </a:r>
            <a:r>
              <a:rPr lang="en-US" dirty="0" smtClean="0"/>
              <a:t>Stop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9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algorithm to find the largest among three different numbers entered by user.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marL="0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</a:p>
          <a:p>
            <a:pPr marL="0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Declare variables a, b and c. </a:t>
            </a:r>
          </a:p>
          <a:p>
            <a:pPr marL="0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variables a, b and c. </a:t>
            </a:r>
          </a:p>
          <a:p>
            <a:pPr marL="0" indent="0"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a&gt;b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If a&gt;c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Display “a” is the largest number.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Else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Display “c” is the largest number.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If b&gt;c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Display “b” is the largest number.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Else 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Display “c” is the greatest number.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9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algorithm to find the factorial of a number entered by user.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Declare variables n, factorial and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variables factorial←1, i←1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value of n 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the steps until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=n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factorial ← factorial*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i←i+1 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6: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Display factorial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7: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Tutorial Class_Module-1-17-18(odd)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2917</Words>
  <Application>Microsoft Office PowerPoint</Application>
  <PresentationFormat>On-screen Show (4:3)</PresentationFormat>
  <Paragraphs>624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Introduction to C Program </vt:lpstr>
      <vt:lpstr>Define Pseudocode. Write a pseudocode to find sum and average of given two numbers.</vt:lpstr>
      <vt:lpstr>Write down Pseudocode that will take marks of physics, chemistry and math as input, calculates the average and displays output.</vt:lpstr>
      <vt:lpstr>Write pseudocode that will take numbers input and add them while the input number is greater than or equal to 0. Print the final result.</vt:lpstr>
      <vt:lpstr>Write pseudocode that will take a number as input and tells whether a number is positive, negative or zero.</vt:lpstr>
      <vt:lpstr>Define an algorithm. Write an algorithm to find the area and perimeter of a rectangle.</vt:lpstr>
      <vt:lpstr>Write an algorithm to Convert Temperature from Fahrenheit (℉) to Celsius (℃)</vt:lpstr>
      <vt:lpstr>Write an algorithm to find the largest among three different numbers entered by user.</vt:lpstr>
      <vt:lpstr>Write an algorithm to find the factorial of a number entered by user.</vt:lpstr>
      <vt:lpstr>Write an algorithm to find the Fibonacci series till term≤1000.</vt:lpstr>
      <vt:lpstr>Basic concepts in a C program</vt:lpstr>
      <vt:lpstr>PowerPoint Presentation</vt:lpstr>
      <vt:lpstr>PowerPoint Presentation</vt:lpstr>
      <vt:lpstr>PowerPoint Presentation</vt:lpstr>
      <vt:lpstr>Simple Example Program</vt:lpstr>
      <vt:lpstr>C LANGUAGE TOKENS</vt:lpstr>
      <vt:lpstr>THE KEYWORDS</vt:lpstr>
      <vt:lpstr>THE IDENTIFIERS</vt:lpstr>
      <vt:lpstr>VALIDITY OF IDENTIFIERS (EXAMPLES)</vt:lpstr>
      <vt:lpstr>Differentiate between Keywords words and identifiers</vt:lpstr>
      <vt:lpstr>CONSTANTS</vt:lpstr>
      <vt:lpstr>DECLARATIONS</vt:lpstr>
      <vt:lpstr>WHAT ARE VARIABLES IN C?</vt:lpstr>
      <vt:lpstr>Valid and invalid variables</vt:lpstr>
      <vt:lpstr>DECLARING VARIABLES</vt:lpstr>
      <vt:lpstr>DATA TYPES IN ‘ANSI C’</vt:lpstr>
      <vt:lpstr>All C compilers support four fundamental data types</vt:lpstr>
      <vt:lpstr>PowerPoint Presentation</vt:lpstr>
      <vt:lpstr>DECLARATION OF CHARACTER VARIABLES</vt:lpstr>
      <vt:lpstr> int - Integer data types </vt:lpstr>
      <vt:lpstr> float - Floating types </vt:lpstr>
      <vt:lpstr> Difference between float and double </vt:lpstr>
      <vt:lpstr>Size and range of Integer type on 16-bit machine</vt:lpstr>
      <vt:lpstr>Simple Example addition of two numbers</vt:lpstr>
      <vt:lpstr> Initialization of Variable </vt:lpstr>
      <vt:lpstr> C Input Output (I/O) </vt:lpstr>
      <vt:lpstr>printf() - Formatted output function</vt:lpstr>
      <vt:lpstr>scanf()- Formatted input function </vt:lpstr>
      <vt:lpstr> List of all format specifiers in C programming </vt:lpstr>
      <vt:lpstr>Operators &amp; Expressions in C</vt:lpstr>
      <vt:lpstr> Arithmetic Operators </vt:lpstr>
      <vt:lpstr>Relational Operators</vt:lpstr>
      <vt:lpstr>PowerPoint Presentation</vt:lpstr>
      <vt:lpstr>LOGICAL OPERATORS</vt:lpstr>
      <vt:lpstr>ASSIGNMENT OPERATORS</vt:lpstr>
      <vt:lpstr>PowerPoint Presentation</vt:lpstr>
      <vt:lpstr>INCREMENT/DECREMENT OPERATORS</vt:lpstr>
      <vt:lpstr>Rules for ++ and – – operators</vt:lpstr>
      <vt:lpstr>BITWISE OPERATORS</vt:lpstr>
      <vt:lpstr>PowerPoint Presentation</vt:lpstr>
      <vt:lpstr>CONDITIONAL OPERATORS</vt:lpstr>
      <vt:lpstr>Use of Conditional Operators</vt:lpstr>
      <vt:lpstr>Rules of Precedence &amp; Associativity</vt:lpstr>
      <vt:lpstr>PowerPoint Presentation</vt:lpstr>
      <vt:lpstr>Examples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Define Pseudocode. Write a pseudocode to find sum and average of given three numbers.</dc:title>
  <dc:creator>Windows User</dc:creator>
  <cp:lastModifiedBy>Ravindra</cp:lastModifiedBy>
  <cp:revision>81</cp:revision>
  <dcterms:created xsi:type="dcterms:W3CDTF">2017-11-26T03:58:09Z</dcterms:created>
  <dcterms:modified xsi:type="dcterms:W3CDTF">2018-11-25T10:35:49Z</dcterms:modified>
</cp:coreProperties>
</file>